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5" r:id="rId3"/>
  </p:sldMasterIdLst>
  <p:notesMasterIdLst>
    <p:notesMasterId r:id="rId18"/>
  </p:notesMasterIdLst>
  <p:handoutMasterIdLst>
    <p:handoutMasterId r:id="rId65"/>
  </p:handoutMasterIdLst>
  <p:sldIdLst>
    <p:sldId id="3470" r:id="rId4"/>
    <p:sldId id="3354" r:id="rId5"/>
    <p:sldId id="3192" r:id="rId6"/>
    <p:sldId id="3193" r:id="rId7"/>
    <p:sldId id="3194" r:id="rId8"/>
    <p:sldId id="3195" r:id="rId9"/>
    <p:sldId id="3416" r:id="rId10"/>
    <p:sldId id="3417" r:id="rId11"/>
    <p:sldId id="3152" r:id="rId12"/>
    <p:sldId id="3154" r:id="rId13"/>
    <p:sldId id="3133" r:id="rId14"/>
    <p:sldId id="3155" r:id="rId15"/>
    <p:sldId id="3158" r:id="rId16"/>
    <p:sldId id="3418" r:id="rId17"/>
    <p:sldId id="3159" r:id="rId19"/>
    <p:sldId id="3181" r:id="rId20"/>
    <p:sldId id="3420" r:id="rId21"/>
    <p:sldId id="3162" r:id="rId22"/>
    <p:sldId id="3421" r:id="rId23"/>
    <p:sldId id="3164" r:id="rId24"/>
    <p:sldId id="3165" r:id="rId25"/>
    <p:sldId id="3320" r:id="rId26"/>
    <p:sldId id="3316" r:id="rId27"/>
    <p:sldId id="3169" r:id="rId28"/>
    <p:sldId id="3331" r:id="rId29"/>
    <p:sldId id="3422" r:id="rId30"/>
    <p:sldId id="3333" r:id="rId31"/>
    <p:sldId id="3424" r:id="rId32"/>
    <p:sldId id="3171" r:id="rId33"/>
    <p:sldId id="3174" r:id="rId34"/>
    <p:sldId id="3425" r:id="rId35"/>
    <p:sldId id="3426" r:id="rId36"/>
    <p:sldId id="3423" r:id="rId37"/>
    <p:sldId id="3206" r:id="rId38"/>
    <p:sldId id="3282" r:id="rId39"/>
    <p:sldId id="3427" r:id="rId40"/>
    <p:sldId id="3428" r:id="rId41"/>
    <p:sldId id="3183" r:id="rId42"/>
    <p:sldId id="3198" r:id="rId43"/>
    <p:sldId id="3305" r:id="rId44"/>
    <p:sldId id="3310" r:id="rId45"/>
    <p:sldId id="3190" r:id="rId46"/>
    <p:sldId id="3301" r:id="rId47"/>
    <p:sldId id="3338" r:id="rId48"/>
    <p:sldId id="3339" r:id="rId49"/>
    <p:sldId id="3340" r:id="rId50"/>
    <p:sldId id="3341" r:id="rId51"/>
    <p:sldId id="3342" r:id="rId52"/>
    <p:sldId id="3343" r:id="rId53"/>
    <p:sldId id="3349" r:id="rId54"/>
    <p:sldId id="3204" r:id="rId55"/>
    <p:sldId id="3090" r:id="rId56"/>
    <p:sldId id="3089" r:id="rId57"/>
    <p:sldId id="3095" r:id="rId58"/>
    <p:sldId id="3344" r:id="rId59"/>
    <p:sldId id="3351" r:id="rId60"/>
    <p:sldId id="3352" r:id="rId61"/>
    <p:sldId id="3353" r:id="rId62"/>
    <p:sldId id="3379" r:id="rId63"/>
    <p:sldId id="3380" r:id="rId64"/>
  </p:sldIdLst>
  <p:sldSz cx="12192000" cy="6858000"/>
  <p:notesSz cx="6858000" cy="9144000"/>
  <p:defaultTextStyle>
    <a:defPPr>
      <a:defRPr lang="en-US"/>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FF3399"/>
    <a:srgbClr val="FFCC99"/>
    <a:srgbClr val="CC3300"/>
    <a:srgbClr val="CCFF99"/>
    <a:srgbClr val="008080"/>
    <a:srgbClr val="008000"/>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04" autoAdjust="0"/>
    <p:restoredTop sz="97590" autoAdjust="0"/>
  </p:normalViewPr>
  <p:slideViewPr>
    <p:cSldViewPr>
      <p:cViewPr>
        <p:scale>
          <a:sx n="75" d="100"/>
          <a:sy n="75" d="100"/>
        </p:scale>
        <p:origin x="-752" y="-488"/>
      </p:cViewPr>
      <p:guideLst>
        <p:guide orient="horz" pos="2146"/>
        <p:guide pos="37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81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handoutMaster" Target="handoutMasters/handoutMaster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notesMaster" Target="notesMasters/notes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11970" name="Rectangle 1026"/>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buFontTx/>
              <a:buNone/>
              <a:defRPr kumimoji="1" sz="1200">
                <a:latin typeface="Tahoma" panose="020B0604030504040204" pitchFamily="34" charset="0"/>
              </a:defRPr>
            </a:lvl1pPr>
          </a:lstStyle>
          <a:p>
            <a:pPr>
              <a:defRPr/>
            </a:pPr>
            <a:endParaRPr lang="zh-CN" altLang="en-US"/>
          </a:p>
        </p:txBody>
      </p:sp>
      <p:sp>
        <p:nvSpPr>
          <p:cNvPr id="211971" name="Rectangle 1027"/>
          <p:cNvSpPr>
            <a:spLocks noGrp="1" noChangeArrowheads="1"/>
          </p:cNvSpPr>
          <p:nvPr>
            <p:ph type="dt" sz="quarter"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lstStyle>
            <a:lvl1pPr algn="r" eaLnBrk="1" hangingPunct="1">
              <a:buFontTx/>
              <a:buNone/>
              <a:defRPr kumimoji="1" sz="1200">
                <a:latin typeface="Tahoma" panose="020B0604030504040204" pitchFamily="34" charset="0"/>
              </a:defRPr>
            </a:lvl1pPr>
          </a:lstStyle>
          <a:p>
            <a:pPr>
              <a:defRPr/>
            </a:pPr>
            <a:endParaRPr lang="en-US" altLang="zh-CN"/>
          </a:p>
        </p:txBody>
      </p:sp>
      <p:sp>
        <p:nvSpPr>
          <p:cNvPr id="211972" name="Rectangle 1028"/>
          <p:cNvSpPr>
            <a:spLocks noGrp="1" noChangeArrowheads="1"/>
          </p:cNvSpPr>
          <p:nvPr>
            <p:ph type="ftr" sz="quarter" idx="2"/>
          </p:nvPr>
        </p:nvSpPr>
        <p:spPr bwMode="auto">
          <a:xfrm>
            <a:off x="0" y="8686800"/>
            <a:ext cx="2971800" cy="457200"/>
          </a:xfrm>
          <a:prstGeom prst="rect">
            <a:avLst/>
          </a:prstGeom>
          <a:noFill/>
          <a:ln>
            <a:noFill/>
          </a:ln>
          <a:effectLst/>
        </p:spPr>
        <p:txBody>
          <a:bodyPr vert="horz" wrap="square" lIns="91440" tIns="45720" rIns="91440" bIns="45720" numCol="1" anchor="b" anchorCtr="0" compatLnSpc="1"/>
          <a:lstStyle>
            <a:lvl1pPr eaLnBrk="1" hangingPunct="1">
              <a:buFontTx/>
              <a:buNone/>
              <a:defRPr kumimoji="1" sz="1200">
                <a:latin typeface="Tahoma" panose="020B0604030504040204" pitchFamily="34" charset="0"/>
              </a:defRPr>
            </a:lvl1pPr>
          </a:lstStyle>
          <a:p>
            <a:pPr>
              <a:defRPr/>
            </a:pPr>
            <a:endParaRPr lang="en-US" altLang="zh-CN"/>
          </a:p>
        </p:txBody>
      </p:sp>
      <p:sp>
        <p:nvSpPr>
          <p:cNvPr id="211973" name="Rectangle 1029"/>
          <p:cNvSpPr>
            <a:spLocks noGrp="1" noChangeArrowheads="1"/>
          </p:cNvSpPr>
          <p:nvPr>
            <p:ph type="sldNum" sz="quarter" idx="3"/>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lstStyle>
            <a:lvl1pPr algn="r">
              <a:defRPr sz="1200">
                <a:latin typeface="Tahoma" panose="020B0604030504040204" pitchFamily="34" charset="0"/>
              </a:defRPr>
            </a:lvl1pPr>
          </a:lstStyle>
          <a:p>
            <a:pPr>
              <a:defRPr/>
            </a:pPr>
            <a:fld id="{1FF5617E-0506-452A-B9F4-7B68777CF060}"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3721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buFontTx/>
              <a:buNone/>
              <a:defRPr kumimoji="1" sz="1200">
                <a:latin typeface="Tahoma" panose="020B0604030504040204" pitchFamily="34" charset="0"/>
              </a:defRPr>
            </a:lvl1pPr>
          </a:lstStyle>
          <a:p>
            <a:pPr>
              <a:defRPr/>
            </a:pPr>
            <a:endParaRPr lang="zh-CN" altLang="en-US"/>
          </a:p>
        </p:txBody>
      </p:sp>
      <p:sp>
        <p:nvSpPr>
          <p:cNvPr id="137219"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lstStyle>
            <a:lvl1pPr algn="r" eaLnBrk="1" hangingPunct="1">
              <a:buFontTx/>
              <a:buNone/>
              <a:defRPr kumimoji="1" sz="1200">
                <a:latin typeface="Tahoma" panose="020B0604030504040204" pitchFamily="34" charset="0"/>
              </a:defRPr>
            </a:lvl1pPr>
          </a:lstStyle>
          <a:p>
            <a:pPr>
              <a:defRPr/>
            </a:pPr>
            <a:endParaRPr lang="en-US" altLang="zh-CN"/>
          </a:p>
        </p:txBody>
      </p:sp>
      <p:sp>
        <p:nvSpPr>
          <p:cNvPr id="68612" name="Rectangle 4"/>
          <p:cNvSpPr>
            <a:spLocks noGrp="1" noRot="1" noChangeAspect="1" noChangeArrowheads="1" noTextEdit="1"/>
          </p:cNvSpPr>
          <p:nvPr>
            <p:ph type="sldImg" idx="4294967295"/>
          </p:nvPr>
        </p:nvSpPr>
        <p:spPr bwMode="auto">
          <a:xfrm>
            <a:off x="381000" y="685800"/>
            <a:ext cx="6096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7221"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137222" name="Rectangle 6"/>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lstStyle>
            <a:lvl1pPr eaLnBrk="1" hangingPunct="1">
              <a:buFontTx/>
              <a:buNone/>
              <a:defRPr kumimoji="1" sz="1200">
                <a:latin typeface="Tahoma" panose="020B0604030504040204" pitchFamily="34" charset="0"/>
              </a:defRPr>
            </a:lvl1pPr>
          </a:lstStyle>
          <a:p>
            <a:pPr>
              <a:defRPr/>
            </a:pPr>
            <a:endParaRPr lang="en-US" altLang="zh-CN"/>
          </a:p>
        </p:txBody>
      </p:sp>
      <p:sp>
        <p:nvSpPr>
          <p:cNvPr id="137223"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lstStyle>
            <a:lvl1pPr algn="r">
              <a:defRPr sz="1200">
                <a:latin typeface="Tahoma" panose="020B0604030504040204" pitchFamily="34" charset="0"/>
              </a:defRPr>
            </a:lvl1pPr>
          </a:lstStyle>
          <a:p>
            <a:pPr>
              <a:defRPr/>
            </a:pPr>
            <a:fld id="{7AE660FA-21EC-4554-8231-8DFAA5D49C55}"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ChangeArrowheads="1" noTextEdit="1"/>
          </p:cNvSpPr>
          <p:nvPr>
            <p:ph type="sldImg" idx="4294967295"/>
          </p:nvPr>
        </p:nvSpPr>
        <p:spPr>
          <a:xfrm>
            <a:off x="685800" y="685800"/>
            <a:ext cx="5486400" cy="3429000"/>
          </a:xfrm>
        </p:spPr>
      </p:sp>
      <p:sp>
        <p:nvSpPr>
          <p:cNvPr id="141315" name="备注占位符 2"/>
          <p:cNvSpPr>
            <a:spLocks noGrp="1" noChangeArrowheads="1"/>
          </p:cNvSpPr>
          <p:nvPr>
            <p:ph type="body" idx="4294967295"/>
          </p:nvPr>
        </p:nvSpPr>
        <p:spPr/>
        <p:txBody>
          <a:bodyPr/>
          <a:lstStyle/>
          <a:p>
            <a:r>
              <a:rPr lang="en-US" altLang="zh-CN" smtClean="0"/>
              <a:t>1</a:t>
            </a:r>
            <a:r>
              <a:rPr lang="zh-CN" altLang="en-US" smtClean="0"/>
              <a:t>、规模较小的公司    </a:t>
            </a:r>
            <a:endParaRPr lang="zh-CN" altLang="en-US" smtClean="0"/>
          </a:p>
          <a:p>
            <a:r>
              <a:rPr lang="zh-CN" altLang="en-US" smtClean="0"/>
              <a:t>人才盘点是一个管理工具、是一种管理手段，既然是管理就会有成本，而人才盘点是的管理成本比较高。不仅时间周期较长，通常</a:t>
            </a:r>
            <a:r>
              <a:rPr lang="en-US" altLang="zh-CN" smtClean="0"/>
              <a:t>1-3</a:t>
            </a:r>
            <a:r>
              <a:rPr lang="zh-CN" altLang="en-US" smtClean="0"/>
              <a:t>个月不等；耗费的精力较大，最少也得</a:t>
            </a:r>
            <a:r>
              <a:rPr lang="en-US" altLang="zh-CN" smtClean="0"/>
              <a:t>2-3</a:t>
            </a:r>
            <a:r>
              <a:rPr lang="zh-CN" altLang="en-US" smtClean="0"/>
              <a:t>个人执行；耗费的资源也较多，比如各种评估工具、管理者的时间精力投入等，有的公司还要请外部咨询公司来实施。所以，我个人建议，对于人数不超过</a:t>
            </a:r>
            <a:r>
              <a:rPr lang="en-US" altLang="zh-CN" smtClean="0"/>
              <a:t>300</a:t>
            </a:r>
            <a:r>
              <a:rPr lang="zh-CN" altLang="en-US" smtClean="0"/>
              <a:t>人、年销售额不到一亿的小公司（这些数字仅供参考，还得结合公司的实际情况），没必要“劳民伤财”做人才盘点。公司业务简单且规模不大，人也不多，老板不仅是业务负责人，也是最高的</a:t>
            </a:r>
            <a:r>
              <a:rPr lang="en-US" altLang="zh-CN" smtClean="0"/>
              <a:t>HR</a:t>
            </a:r>
            <a:r>
              <a:rPr lang="zh-CN" altLang="en-US" smtClean="0"/>
              <a:t>管理者，人才的选用育留都会参与，随时扒拉一下就心里有数了，实在没太多必要做正式的盘点，耗时费力，投入产出比不高。当然了，</a:t>
            </a:r>
            <a:r>
              <a:rPr lang="en-US" altLang="zh-CN" smtClean="0"/>
              <a:t>100</a:t>
            </a:r>
            <a:r>
              <a:rPr lang="zh-CN" altLang="en-US" smtClean="0"/>
              <a:t>万有</a:t>
            </a:r>
            <a:r>
              <a:rPr lang="en-US" altLang="zh-CN" smtClean="0"/>
              <a:t>100</a:t>
            </a:r>
            <a:r>
              <a:rPr lang="zh-CN" altLang="en-US" smtClean="0"/>
              <a:t>万的做法，</a:t>
            </a:r>
            <a:r>
              <a:rPr lang="en-US" altLang="zh-CN" smtClean="0"/>
              <a:t>10</a:t>
            </a:r>
            <a:r>
              <a:rPr lang="zh-CN" altLang="en-US" smtClean="0"/>
              <a:t>万有</a:t>
            </a:r>
            <a:r>
              <a:rPr lang="en-US" altLang="zh-CN" smtClean="0"/>
              <a:t>10</a:t>
            </a:r>
            <a:r>
              <a:rPr lang="zh-CN" altLang="en-US" smtClean="0"/>
              <a:t>万的做法，这是另外一个话题，先不多谈。  </a:t>
            </a:r>
            <a:endParaRPr lang="en-US" altLang="zh-CN" smtClean="0"/>
          </a:p>
          <a:p>
            <a:endParaRPr lang="en-US" altLang="zh-CN" smtClean="0"/>
          </a:p>
          <a:p>
            <a:r>
              <a:rPr lang="en-US" altLang="zh-CN" smtClean="0"/>
              <a:t>2</a:t>
            </a:r>
            <a:r>
              <a:rPr lang="zh-CN" altLang="en-US" smtClean="0"/>
              <a:t>、没有清晰业务战略的公司    </a:t>
            </a:r>
            <a:endParaRPr lang="zh-CN" altLang="en-US" smtClean="0"/>
          </a:p>
          <a:p>
            <a:r>
              <a:rPr lang="zh-CN" altLang="en-US" smtClean="0"/>
              <a:t>只有在公司战略或业务策略清晰的前提下，我们才有可能知道要想实现战略目标需要什么样的组织和人才，人才盘点才有意义和价值。    对于一些正在探索商业模式、盈利模式的初创公司，或那些“什么赚钱就去做什么”的公司，还是不要去伤这个神了，先设法活下来再说。</a:t>
            </a:r>
            <a:endParaRPr lang="en-US" altLang="zh-CN" smtClean="0"/>
          </a:p>
          <a:p>
            <a:endParaRPr lang="en-US" altLang="zh-CN" smtClean="0"/>
          </a:p>
          <a:p>
            <a:r>
              <a:rPr lang="en-US" altLang="zh-CN" smtClean="0"/>
              <a:t>3</a:t>
            </a:r>
            <a:r>
              <a:rPr lang="zh-CN" altLang="en-US" smtClean="0"/>
              <a:t>、管理成熟度低的公司    </a:t>
            </a:r>
            <a:endParaRPr lang="zh-CN" altLang="en-US" smtClean="0"/>
          </a:p>
          <a:p>
            <a:r>
              <a:rPr lang="zh-CN" altLang="en-US" smtClean="0"/>
              <a:t>人才盘点不仅仅是统计一下各层级管理人员比例、性别学历职级比例等简单的信息，还需要对人才的绩效、领导力、潜力、价值观等方面进行综合评估。   如果你们公司的绩效管理不太完善，拿不出每个员工的有效的考核结果；或者还没建立起适应公司发展阶段的人才标准及相应的人才评估体系；亦或多数管理人员还不具备人才识别和发展方面的能力</a:t>
            </a:r>
            <a:r>
              <a:rPr lang="en-US" altLang="zh-CN" smtClean="0"/>
              <a:t>……</a:t>
            </a:r>
            <a:r>
              <a:rPr lang="zh-CN" altLang="en-US" smtClean="0"/>
              <a:t>我建议还是先完善这些“基础设施建设”再说吧。</a:t>
            </a:r>
            <a:endParaRPr lang="en-US" altLang="zh-CN" smtClean="0"/>
          </a:p>
        </p:txBody>
      </p:sp>
      <p:sp>
        <p:nvSpPr>
          <p:cNvPr id="141316"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fld id="{646B96B1-614B-405D-9C63-D1F2977EB543}" type="slidenum">
              <a:rPr lang="zh-CN" altLang="en-US" smtClean="0">
                <a:latin typeface="Tahoma" panose="020B0604030504040204" pitchFamily="34" charset="0"/>
              </a:rPr>
            </a:fld>
            <a:endParaRPr lang="zh-CN" altLang="en-US" smtClean="0">
              <a:latin typeface="Tahoma" panose="020B060403050404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1"/>
          <p:cNvSpPr>
            <a:spLocks noGrp="1" noRot="1" noChangeAspect="1" noChangeArrowheads="1" noTextEdit="1"/>
          </p:cNvSpPr>
          <p:nvPr>
            <p:ph type="sldImg" idx="4294967295"/>
          </p:nvPr>
        </p:nvSpPr>
        <p:spPr>
          <a:xfrm>
            <a:off x="685800" y="685800"/>
            <a:ext cx="5486400" cy="3429000"/>
          </a:xfrm>
        </p:spPr>
      </p:sp>
      <p:sp>
        <p:nvSpPr>
          <p:cNvPr id="144387" name="备注占位符 2"/>
          <p:cNvSpPr>
            <a:spLocks noGrp="1" noChangeArrowheads="1"/>
          </p:cNvSpPr>
          <p:nvPr>
            <p:ph type="body" idx="4294967295"/>
          </p:nvPr>
        </p:nvSpPr>
        <p:spPr/>
        <p:txBody>
          <a:bodyPr/>
          <a:lstStyle/>
          <a:p>
            <a:r>
              <a:rPr lang="zh-CN" altLang="en-US" smtClean="0"/>
              <a:t>使用方法：</a:t>
            </a:r>
            <a:br>
              <a:rPr lang="zh-CN" altLang="en-US" smtClean="0"/>
            </a:br>
            <a:r>
              <a:rPr lang="en-US" altLang="zh-CN" smtClean="0"/>
              <a:t>【</a:t>
            </a:r>
            <a:r>
              <a:rPr lang="zh-CN" altLang="en-US" smtClean="0"/>
              <a:t>更改文字</a:t>
            </a:r>
            <a:r>
              <a:rPr lang="en-US" altLang="zh-CN" smtClean="0"/>
              <a:t>】</a:t>
            </a:r>
            <a:r>
              <a:rPr lang="zh-CN" altLang="en-US" smtClean="0"/>
              <a:t>：将标题框及正文框中的文字可直接改为您所需文字</a:t>
            </a:r>
            <a:br>
              <a:rPr lang="zh-CN" altLang="en-US" smtClean="0"/>
            </a:br>
            <a:r>
              <a:rPr lang="en-US" altLang="zh-CN" smtClean="0"/>
              <a:t>【</a:t>
            </a:r>
            <a:r>
              <a:rPr lang="zh-CN" altLang="en-US" smtClean="0"/>
              <a:t>更改图片</a:t>
            </a:r>
            <a:r>
              <a:rPr lang="en-US" altLang="zh-CN" smtClean="0"/>
              <a:t>】</a:t>
            </a:r>
            <a:r>
              <a:rPr lang="zh-CN" altLang="en-US" smtClean="0"/>
              <a:t>：点中图片</a:t>
            </a:r>
            <a:r>
              <a:rPr lang="en-US" altLang="zh-CN" smtClean="0"/>
              <a:t>》</a:t>
            </a:r>
            <a:r>
              <a:rPr lang="zh-CN" altLang="en-US" smtClean="0"/>
              <a:t>绘图工具</a:t>
            </a:r>
            <a:r>
              <a:rPr lang="en-US" altLang="zh-CN" smtClean="0"/>
              <a:t>》</a:t>
            </a:r>
            <a:r>
              <a:rPr lang="zh-CN" altLang="en-US" smtClean="0"/>
              <a:t>格式</a:t>
            </a:r>
            <a:r>
              <a:rPr lang="en-US" altLang="zh-CN" smtClean="0"/>
              <a:t>》</a:t>
            </a:r>
            <a:r>
              <a:rPr lang="zh-CN" altLang="en-US" smtClean="0"/>
              <a:t>填充</a:t>
            </a:r>
            <a:r>
              <a:rPr lang="en-US" altLang="zh-CN" smtClean="0"/>
              <a:t>》</a:t>
            </a:r>
            <a:r>
              <a:rPr lang="zh-CN" altLang="en-US" smtClean="0"/>
              <a:t>图片</a:t>
            </a:r>
            <a:r>
              <a:rPr lang="en-US" altLang="zh-CN" smtClean="0"/>
              <a:t>》</a:t>
            </a:r>
            <a:r>
              <a:rPr lang="zh-CN" altLang="en-US" smtClean="0"/>
              <a:t>选择您需要展示的图片</a:t>
            </a:r>
            <a:br>
              <a:rPr lang="zh-CN" altLang="en-US" smtClean="0"/>
            </a:br>
            <a:r>
              <a:rPr lang="en-US" altLang="zh-CN" smtClean="0"/>
              <a:t>【</a:t>
            </a:r>
            <a:r>
              <a:rPr lang="zh-CN" altLang="en-US" smtClean="0"/>
              <a:t>增加减少图片</a:t>
            </a:r>
            <a:r>
              <a:rPr lang="en-US" altLang="zh-CN" smtClean="0"/>
              <a:t>】</a:t>
            </a:r>
            <a:r>
              <a:rPr lang="zh-CN" altLang="en-US" smtClean="0"/>
              <a:t>：直接复制粘贴图片来增加图片数，复制后更改方法见</a:t>
            </a:r>
            <a:r>
              <a:rPr lang="en-US" altLang="zh-CN" smtClean="0"/>
              <a:t>【</a:t>
            </a:r>
            <a:r>
              <a:rPr lang="zh-CN" altLang="en-US" smtClean="0"/>
              <a:t>更改图片</a:t>
            </a:r>
            <a:r>
              <a:rPr lang="en-US" altLang="zh-CN" smtClean="0"/>
              <a:t>】</a:t>
            </a:r>
            <a:br>
              <a:rPr lang="en-US" altLang="zh-CN" smtClean="0"/>
            </a:br>
            <a:r>
              <a:rPr lang="en-US" altLang="zh-CN" smtClean="0"/>
              <a:t>【</a:t>
            </a:r>
            <a:r>
              <a:rPr lang="zh-CN" altLang="en-US" smtClean="0"/>
              <a:t>更改图片色彩</a:t>
            </a:r>
            <a:r>
              <a:rPr lang="en-US" altLang="zh-CN" smtClean="0"/>
              <a:t>】</a:t>
            </a:r>
            <a:r>
              <a:rPr lang="zh-CN" altLang="en-US" smtClean="0"/>
              <a:t>：点中图片</a:t>
            </a:r>
            <a:r>
              <a:rPr lang="en-US" altLang="zh-CN" smtClean="0"/>
              <a:t>》</a:t>
            </a:r>
            <a:r>
              <a:rPr lang="zh-CN" altLang="en-US" smtClean="0"/>
              <a:t>图片工具</a:t>
            </a:r>
            <a:r>
              <a:rPr lang="en-US" altLang="zh-CN" smtClean="0"/>
              <a:t>》</a:t>
            </a:r>
            <a:r>
              <a:rPr lang="zh-CN" altLang="en-US" smtClean="0"/>
              <a:t>格式</a:t>
            </a:r>
            <a:r>
              <a:rPr lang="en-US" altLang="zh-CN" smtClean="0"/>
              <a:t>》</a:t>
            </a:r>
            <a:r>
              <a:rPr lang="zh-CN" altLang="en-US" smtClean="0"/>
              <a:t>色彩（重新着色）</a:t>
            </a:r>
            <a:r>
              <a:rPr lang="en-US" altLang="zh-CN" smtClean="0"/>
              <a:t>》</a:t>
            </a:r>
            <a:r>
              <a:rPr lang="zh-CN" altLang="en-US" smtClean="0"/>
              <a:t>选择您喜欢的色彩</a:t>
            </a:r>
            <a:br>
              <a:rPr lang="zh-CN" altLang="en-US" smtClean="0"/>
            </a:br>
            <a:r>
              <a:rPr lang="zh-CN" altLang="en-US" smtClean="0"/>
              <a:t>下载更多模板、视频教程：</a:t>
            </a:r>
            <a:r>
              <a:rPr lang="en-US" altLang="zh-CN" smtClean="0"/>
              <a:t>http://www.mysoeasy.com</a:t>
            </a:r>
            <a:endParaRPr lang="en-US" altLang="zh-CN" smtClean="0"/>
          </a:p>
        </p:txBody>
      </p:sp>
      <p:sp>
        <p:nvSpPr>
          <p:cNvPr id="144388"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fld id="{3C37FA41-11A1-4C9D-A03C-4363E70CCD0D}" type="slidenum">
              <a:rPr lang="zh-CN" altLang="en-US" smtClean="0">
                <a:latin typeface="Tahoma" panose="020B0604030504040204" pitchFamily="34" charset="0"/>
              </a:rPr>
            </a:fld>
            <a:endParaRPr lang="zh-CN" altLang="en-US" smtClean="0">
              <a:latin typeface="Tahoma" panose="020B060403050404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C49A9022-205F-42B5-ABF3-4025AD5FD43F}" type="slidenum">
              <a:rPr lang="en-US" altLang="zh-CN" smtClean="0"/>
            </a:fld>
            <a:endParaRPr lang="en-US" altLang="zh-CN" smtClean="0"/>
          </a:p>
        </p:txBody>
      </p:sp>
      <p:sp>
        <p:nvSpPr>
          <p:cNvPr id="69635" name="Rectangle 2"/>
          <p:cNvSpPr>
            <a:spLocks noGrp="1" noRot="1" noChangeAspect="1" noChangeArrowheads="1" noTextEdit="1"/>
          </p:cNvSpPr>
          <p:nvPr>
            <p:ph type="sldImg"/>
          </p:nvPr>
        </p:nvSpPr>
        <p:spPr/>
      </p:sp>
      <p:sp>
        <p:nvSpPr>
          <p:cNvPr id="696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000" smtClean="0"/>
              <a:t>什么样的人办什么样的事</a:t>
            </a:r>
            <a:endParaRPr lang="zh-CN" altLang="en-US" sz="1000" smtClean="0"/>
          </a:p>
          <a:p>
            <a:pPr eaLnBrk="1" hangingPunct="1"/>
            <a:r>
              <a:rPr lang="zh-CN" altLang="en-US" sz="1000" smtClean="0"/>
              <a:t>核心业务管理需要守业者</a:t>
            </a:r>
            <a:endParaRPr lang="zh-CN" altLang="en-US" sz="1000" smtClean="0"/>
          </a:p>
          <a:p>
            <a:pPr eaLnBrk="1" hangingPunct="1"/>
            <a:r>
              <a:rPr lang="zh-CN" altLang="en-US" sz="1000" smtClean="0"/>
              <a:t>核心业务的运营模式已经处于较稳定的状态，市场，技术等因素变化不大，因些具有多年该业务方面运作经验的、管理稳健的守业型人适合核心业务的所需。</a:t>
            </a:r>
            <a:endParaRPr lang="zh-CN" altLang="en-US" sz="1000" smtClean="0"/>
          </a:p>
          <a:p>
            <a:pPr eaLnBrk="1" hangingPunct="1"/>
            <a:r>
              <a:rPr lang="zh-CN" altLang="en-US" sz="1000" smtClean="0"/>
              <a:t>增长业务管理需要创业者</a:t>
            </a:r>
            <a:endParaRPr lang="zh-CN" altLang="en-US" sz="1000" smtClean="0"/>
          </a:p>
          <a:p>
            <a:pPr eaLnBrk="1" hangingPunct="1"/>
            <a:r>
              <a:rPr lang="zh-CN" altLang="en-US" sz="1000" smtClean="0"/>
              <a:t>增长业务是正在崛起的新业务，具有高成长性，并且有代替新一层面的潜力，并最后代替第一层面，因此增长业务所需用的管理人才是创业型人才，能够带领大家把业务从成长走向稳定，直到为公司提供稳定，丰厚的现金流。</a:t>
            </a:r>
            <a:endParaRPr lang="zh-CN" altLang="en-US" sz="1000" smtClean="0"/>
          </a:p>
          <a:p>
            <a:pPr eaLnBrk="1" hangingPunct="1"/>
            <a:r>
              <a:rPr lang="zh-CN" altLang="en-US" sz="1000" smtClean="0"/>
              <a:t>种子业务管理需要拓荒者</a:t>
            </a:r>
            <a:endParaRPr lang="zh-CN" altLang="en-US" sz="1000" smtClean="0"/>
          </a:p>
          <a:p>
            <a:pPr eaLnBrk="1" hangingPunct="1"/>
            <a:r>
              <a:rPr lang="zh-CN" altLang="en-US" sz="1000" smtClean="0"/>
              <a:t>种子业务是尝试中的业务，企业未来的希望，种子业务所需的管理人才是具有开拓精神以及敏锐的商业洞察力的人才，同时拥有坚忍不拔的意志。</a:t>
            </a:r>
            <a:endParaRPr lang="zh-CN" altLang="en-US" sz="10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7F02B295-EDBE-436C-8AD2-39AE5EAAB120}" type="slidenum">
              <a:rPr lang="en-US" altLang="zh-CN" smtClean="0">
                <a:latin typeface="Tahoma" panose="020B0604030504040204" pitchFamily="34" charset="0"/>
              </a:rPr>
            </a:fld>
            <a:endParaRPr lang="en-US" altLang="zh-CN" smtClean="0">
              <a:latin typeface="Tahoma" panose="020B0604030504040204" pitchFamily="34" charset="0"/>
            </a:endParaRPr>
          </a:p>
        </p:txBody>
      </p:sp>
      <p:sp>
        <p:nvSpPr>
          <p:cNvPr id="70659" name="Rectangle 2"/>
          <p:cNvSpPr>
            <a:spLocks noGrp="1" noRot="1" noChangeAspect="1" noChangeArrowheads="1" noTextEdit="1"/>
          </p:cNvSpPr>
          <p:nvPr>
            <p:ph type="sldImg"/>
          </p:nvPr>
        </p:nvSpPr>
        <p:spPr>
          <a:xfrm>
            <a:off x="379413" y="685800"/>
            <a:ext cx="6096000" cy="3429000"/>
          </a:xfrm>
        </p:spPr>
      </p:sp>
      <p:sp>
        <p:nvSpPr>
          <p:cNvPr id="706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CEA9047D-0D61-4829-B6B0-9E652E8EC1CF}" type="slidenum">
              <a:rPr lang="de-DE" altLang="de-DE" smtClean="0">
                <a:latin typeface="Tahoma" panose="020B0604030504040204" pitchFamily="34" charset="0"/>
              </a:rPr>
            </a:fld>
            <a:endParaRPr lang="de-DE" altLang="de-DE" smtClean="0">
              <a:latin typeface="Tahoma" panose="020B0604030504040204" pitchFamily="34" charset="0"/>
            </a:endParaRPr>
          </a:p>
        </p:txBody>
      </p:sp>
      <p:sp>
        <p:nvSpPr>
          <p:cNvPr id="71683" name="Rectangle 2"/>
          <p:cNvSpPr>
            <a:spLocks noGrp="1" noRot="1" noChangeAspect="1" noChangeArrowheads="1" noTextEdit="1"/>
          </p:cNvSpPr>
          <p:nvPr>
            <p:ph type="sldImg" idx="4294967295"/>
          </p:nvPr>
        </p:nvSpPr>
        <p:spPr>
          <a:xfrm>
            <a:off x="382588" y="685800"/>
            <a:ext cx="6094412" cy="3429000"/>
          </a:xfrm>
        </p:spPr>
      </p:sp>
      <p:sp>
        <p:nvSpPr>
          <p:cNvPr id="71684"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26CD9D76-E8D9-422D-99BA-9CC560FE9956}" type="slidenum">
              <a:rPr lang="de-DE" altLang="de-DE" smtClean="0">
                <a:latin typeface="Tahoma" panose="020B0604030504040204" pitchFamily="34" charset="0"/>
              </a:rPr>
            </a:fld>
            <a:endParaRPr lang="de-DE" altLang="de-DE" smtClean="0">
              <a:latin typeface="Tahoma" panose="020B0604030504040204" pitchFamily="34" charset="0"/>
            </a:endParaRPr>
          </a:p>
        </p:txBody>
      </p:sp>
      <p:sp>
        <p:nvSpPr>
          <p:cNvPr id="72707" name="Rectangle 2"/>
          <p:cNvSpPr>
            <a:spLocks noGrp="1" noRot="1" noChangeAspect="1" noChangeArrowheads="1" noTextEdit="1"/>
          </p:cNvSpPr>
          <p:nvPr>
            <p:ph type="sldImg" idx="4294967295"/>
          </p:nvPr>
        </p:nvSpPr>
        <p:spPr/>
      </p:sp>
      <p:sp>
        <p:nvSpPr>
          <p:cNvPr id="72708"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400" b="1" smtClean="0">
              <a:latin typeface="楷体_GB2312" pitchFamily="49" charset="-122"/>
              <a:ea typeface="楷体_GB2312" pitchFamily="49"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标题幻灯片">
    <p:spTree>
      <p:nvGrpSpPr>
        <p:cNvPr id="1" name=""/>
        <p:cNvGrpSpPr/>
        <p:nvPr/>
      </p:nvGrpSpPr>
      <p:grpSpPr>
        <a:xfrm>
          <a:off x="0" y="0"/>
          <a:ext cx="0" cy="0"/>
          <a:chOff x="0" y="0"/>
          <a:chExt cx="0" cy="0"/>
        </a:xfrm>
      </p:grpSpPr>
      <p:sp>
        <p:nvSpPr>
          <p:cNvPr id="931852" name="Rectangle 12"/>
          <p:cNvSpPr>
            <a:spLocks noGrp="1" noChangeArrowheads="1"/>
          </p:cNvSpPr>
          <p:nvPr>
            <p:ph type="ctrTitle"/>
          </p:nvPr>
        </p:nvSpPr>
        <p:spPr>
          <a:xfrm>
            <a:off x="1320800" y="1828800"/>
            <a:ext cx="10363200" cy="1143000"/>
          </a:xfrm>
        </p:spPr>
        <p:txBody>
          <a:bodyPr/>
          <a:lstStyle>
            <a:lvl1pPr>
              <a:defRPr/>
            </a:lvl1pPr>
          </a:lstStyle>
          <a:p>
            <a:pPr lvl="0"/>
            <a:r>
              <a:rPr lang="zh-CN" altLang="en-US" noProof="0" smtClean="0"/>
              <a:t>单击此处编辑母版标题样式</a:t>
            </a:r>
            <a:endParaRPr lang="zh-CN" altLang="en-US" noProof="0" smtClean="0"/>
          </a:p>
        </p:txBody>
      </p:sp>
      <p:sp>
        <p:nvSpPr>
          <p:cNvPr id="931853" name="Rectangle 13"/>
          <p:cNvSpPr>
            <a:spLocks noGrp="1" noChangeArrowheads="1"/>
          </p:cNvSpPr>
          <p:nvPr>
            <p:ph type="subTitle" idx="1"/>
          </p:nvPr>
        </p:nvSpPr>
        <p:spPr>
          <a:xfrm>
            <a:off x="1828800" y="3886200"/>
            <a:ext cx="85344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endParaRPr lang="zh-CN" altLang="en-US" noProof="0" smtClean="0"/>
          </a:p>
        </p:txBody>
      </p:sp>
      <p:sp>
        <p:nvSpPr>
          <p:cNvPr id="4" name="Rectangle 14"/>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fld id="{FF58C603-631E-4728-8FBE-465A24D844DA}" type="datetime1">
              <a:rPr lang="zh-CN" altLang="en-US"/>
            </a:fld>
            <a:endParaRPr lang="en-US" altLang="zh-CN"/>
          </a:p>
        </p:txBody>
      </p:sp>
      <p:sp>
        <p:nvSpPr>
          <p:cNvPr id="5" name="Rectangle 15"/>
          <p:cNvSpPr>
            <a:spLocks noGrp="1" noChangeArrowheads="1"/>
          </p:cNvSpPr>
          <p:nvPr>
            <p:ph type="sldNum" sz="quarter" idx="11"/>
          </p:nvPr>
        </p:nvSpPr>
        <p:spPr>
          <a:xfrm>
            <a:off x="9144000" y="6248400"/>
            <a:ext cx="2540000" cy="457200"/>
          </a:xfrm>
        </p:spPr>
        <p:txBody>
          <a:bodyPr/>
          <a:lstStyle>
            <a:lvl1pPr>
              <a:defRPr>
                <a:solidFill>
                  <a:schemeClr val="bg2"/>
                </a:solidFill>
              </a:defRPr>
            </a:lvl1pPr>
          </a:lstStyle>
          <a:p>
            <a:pPr>
              <a:defRPr/>
            </a:pPr>
            <a:fld id="{2217D661-8CD8-4F35-AAE5-68C197F42240}" type="slidenum">
              <a:rPr lang="zh-CN" altLang="en-US"/>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Rectangle 12"/>
          <p:cNvSpPr>
            <a:spLocks noGrp="1" noChangeArrowheads="1"/>
          </p:cNvSpPr>
          <p:nvPr>
            <p:ph type="dt" sz="half" idx="10"/>
          </p:nvPr>
        </p:nvSpPr>
        <p:spPr/>
        <p:txBody>
          <a:bodyPr/>
          <a:lstStyle>
            <a:lvl1pPr>
              <a:defRPr/>
            </a:lvl1pPr>
          </a:lstStyle>
          <a:p>
            <a:pPr>
              <a:defRPr/>
            </a:pPr>
            <a:fld id="{F069F6C3-0135-40A1-9936-D732B4AE1D83}" type="datetime1">
              <a:rPr lang="zh-CN" altLang="en-US"/>
            </a:fld>
            <a:endParaRPr lang="en-US" altLang="zh-CN"/>
          </a:p>
        </p:txBody>
      </p:sp>
      <p:sp>
        <p:nvSpPr>
          <p:cNvPr id="5" name="Rectangle 13"/>
          <p:cNvSpPr>
            <a:spLocks noGrp="1" noChangeArrowheads="1"/>
          </p:cNvSpPr>
          <p:nvPr>
            <p:ph type="sldNum" sz="quarter" idx="11"/>
          </p:nvPr>
        </p:nvSpPr>
        <p:spPr/>
        <p:txBody>
          <a:bodyPr/>
          <a:lstStyle>
            <a:lvl1pPr>
              <a:defRPr/>
            </a:lvl1pPr>
          </a:lstStyle>
          <a:p>
            <a:pPr>
              <a:defRPr/>
            </a:pPr>
            <a:fld id="{8D457411-068C-4C41-BBEF-629D963354E1}" type="slidenum">
              <a:rPr lang="zh-CN" altLang="en-US"/>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3551" y="549275"/>
            <a:ext cx="2620433" cy="5554663"/>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1488017" y="549275"/>
            <a:ext cx="7662333" cy="5554663"/>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Rectangle 12"/>
          <p:cNvSpPr>
            <a:spLocks noGrp="1" noChangeArrowheads="1"/>
          </p:cNvSpPr>
          <p:nvPr>
            <p:ph type="dt" sz="half" idx="10"/>
          </p:nvPr>
        </p:nvSpPr>
        <p:spPr/>
        <p:txBody>
          <a:bodyPr/>
          <a:lstStyle>
            <a:lvl1pPr>
              <a:defRPr/>
            </a:lvl1pPr>
          </a:lstStyle>
          <a:p>
            <a:pPr>
              <a:defRPr/>
            </a:pPr>
            <a:fld id="{18318991-2A04-4840-B109-A2CBE2B9085A}" type="datetime1">
              <a:rPr lang="zh-CN" altLang="en-US"/>
            </a:fld>
            <a:endParaRPr lang="en-US" altLang="zh-CN"/>
          </a:p>
        </p:txBody>
      </p:sp>
      <p:sp>
        <p:nvSpPr>
          <p:cNvPr id="5" name="Rectangle 13"/>
          <p:cNvSpPr>
            <a:spLocks noGrp="1" noChangeArrowheads="1"/>
          </p:cNvSpPr>
          <p:nvPr>
            <p:ph type="sldNum" sz="quarter" idx="11"/>
          </p:nvPr>
        </p:nvSpPr>
        <p:spPr/>
        <p:txBody>
          <a:bodyPr/>
          <a:lstStyle>
            <a:lvl1pPr>
              <a:defRPr/>
            </a:lvl1pPr>
          </a:lstStyle>
          <a:p>
            <a:pPr>
              <a:defRPr/>
            </a:pPr>
            <a:fld id="{DCDC6775-F99D-4BC1-AC93-DE3657F51F71}" type="slidenum">
              <a:rPr lang="zh-CN" altLang="en-US"/>
            </a:fld>
            <a:endParaRPr lang="zh-CN" altLang="en-US">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583267" y="549275"/>
            <a:ext cx="10390717" cy="1143000"/>
          </a:xfrm>
        </p:spPr>
        <p:txBody>
          <a:bodyPr/>
          <a:lstStyle/>
          <a:p>
            <a:r>
              <a:rPr lang="zh-CN" altLang="en-US" noProof="1" smtClean="0"/>
              <a:t>单击此处编辑母版标题样式</a:t>
            </a:r>
            <a:endParaRPr lang="zh-CN" altLang="en-US" noProof="1"/>
          </a:p>
        </p:txBody>
      </p:sp>
      <p:sp>
        <p:nvSpPr>
          <p:cNvPr id="3" name="表格占位符 2"/>
          <p:cNvSpPr>
            <a:spLocks noGrp="1"/>
          </p:cNvSpPr>
          <p:nvPr>
            <p:ph type="tbl" idx="1"/>
          </p:nvPr>
        </p:nvSpPr>
        <p:spPr>
          <a:xfrm>
            <a:off x="1488017" y="1989138"/>
            <a:ext cx="10363200" cy="4114800"/>
          </a:xfrm>
        </p:spPr>
        <p:txBody>
          <a:bodyPr/>
          <a:lstStyle/>
          <a:p>
            <a:pPr lvl="0"/>
            <a:endParaRPr lang="zh-CN" altLang="en-US" noProof="0" smtClean="0"/>
          </a:p>
        </p:txBody>
      </p:sp>
      <p:sp>
        <p:nvSpPr>
          <p:cNvPr id="4" name="Rectangle 12"/>
          <p:cNvSpPr>
            <a:spLocks noGrp="1" noChangeArrowheads="1"/>
          </p:cNvSpPr>
          <p:nvPr>
            <p:ph type="dt" sz="half" idx="10"/>
          </p:nvPr>
        </p:nvSpPr>
        <p:spPr/>
        <p:txBody>
          <a:bodyPr/>
          <a:lstStyle>
            <a:lvl1pPr>
              <a:defRPr/>
            </a:lvl1pPr>
          </a:lstStyle>
          <a:p>
            <a:pPr>
              <a:defRPr/>
            </a:pPr>
            <a:fld id="{7EAD26F1-DD74-4FC2-8433-A703403E6129}" type="datetime1">
              <a:rPr lang="zh-CN" altLang="en-US"/>
            </a:fld>
            <a:endParaRPr lang="en-US" altLang="zh-CN"/>
          </a:p>
        </p:txBody>
      </p:sp>
      <p:sp>
        <p:nvSpPr>
          <p:cNvPr id="5" name="Rectangle 13"/>
          <p:cNvSpPr>
            <a:spLocks noGrp="1" noChangeArrowheads="1"/>
          </p:cNvSpPr>
          <p:nvPr>
            <p:ph type="sldNum" sz="quarter" idx="11"/>
          </p:nvPr>
        </p:nvSpPr>
        <p:spPr/>
        <p:txBody>
          <a:bodyPr/>
          <a:lstStyle>
            <a:lvl1pPr>
              <a:defRPr/>
            </a:lvl1pPr>
          </a:lstStyle>
          <a:p>
            <a:pPr>
              <a:defRPr/>
            </a:pPr>
            <a:fld id="{D4A84499-2A89-4CEF-A82E-6A7CCEB5C089}" type="slidenum">
              <a:rPr lang="zh-CN" altLang="en-US"/>
            </a:fld>
            <a:endParaRPr lang="zh-CN" altLang="en-US">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Rectangle 12"/>
          <p:cNvSpPr>
            <a:spLocks noGrp="1" noChangeArrowheads="1"/>
          </p:cNvSpPr>
          <p:nvPr>
            <p:ph type="dt" sz="half" idx="10"/>
          </p:nvPr>
        </p:nvSpPr>
        <p:spPr/>
        <p:txBody>
          <a:bodyPr/>
          <a:lstStyle>
            <a:lvl1pPr>
              <a:defRPr/>
            </a:lvl1pPr>
          </a:lstStyle>
          <a:p>
            <a:pPr>
              <a:defRPr/>
            </a:pPr>
            <a:fld id="{E775A52A-884A-4212-96F5-A9589A5AF132}" type="datetime1">
              <a:rPr lang="zh-CN" altLang="en-US"/>
            </a:fld>
            <a:endParaRPr lang="en-US" altLang="zh-CN"/>
          </a:p>
        </p:txBody>
      </p:sp>
      <p:sp>
        <p:nvSpPr>
          <p:cNvPr id="5" name="Rectangle 13"/>
          <p:cNvSpPr>
            <a:spLocks noGrp="1" noChangeArrowheads="1"/>
          </p:cNvSpPr>
          <p:nvPr>
            <p:ph type="sldNum" sz="quarter" idx="11"/>
          </p:nvPr>
        </p:nvSpPr>
        <p:spPr/>
        <p:txBody>
          <a:bodyPr/>
          <a:lstStyle>
            <a:lvl1pPr>
              <a:defRPr/>
            </a:lvl1pPr>
          </a:lstStyle>
          <a:p>
            <a:pPr>
              <a:defRPr/>
            </a:pPr>
            <a:fld id="{AE3E5B98-9F7C-453C-BCE4-E9F32B8E7F26}" type="slidenum">
              <a:rPr lang="zh-CN" altLang="en-US"/>
            </a:fld>
            <a:endParaRPr lang="zh-CN" altLang="en-US">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showMasterPhAnim="0" showMasterSp="0">
  <p:cSld name="内容">
    <p:spTree>
      <p:nvGrpSpPr>
        <p:cNvPr id="1" name=""/>
        <p:cNvGrpSpPr/>
        <p:nvPr/>
      </p:nvGrpSpPr>
      <p:grpSpPr>
        <a:xfrm>
          <a:off x="0" y="0"/>
          <a:ext cx="0" cy="0"/>
          <a:chOff x="0" y="0"/>
          <a:chExt cx="0" cy="0"/>
        </a:xfrm>
      </p:grpSpPr>
      <p:sp>
        <p:nvSpPr>
          <p:cNvPr id="3" name="Rectangle 9"/>
          <p:cNvSpPr>
            <a:spLocks noChangeArrowheads="1"/>
          </p:cNvSpPr>
          <p:nvPr/>
        </p:nvSpPr>
        <p:spPr bwMode="gray">
          <a:xfrm>
            <a:off x="590550" y="1781175"/>
            <a:ext cx="10968038" cy="31750"/>
          </a:xfrm>
          <a:prstGeom prst="rect">
            <a:avLst/>
          </a:prstGeom>
          <a:gradFill rotWithShape="0">
            <a:gsLst>
              <a:gs pos="0">
                <a:schemeClr val="bg2"/>
              </a:gs>
              <a:gs pos="100000">
                <a:schemeClr val="bg1"/>
              </a:gs>
            </a:gsLst>
            <a:lin ang="0" scaled="1"/>
          </a:gra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Tx/>
              <a:buNone/>
              <a:defRPr/>
            </a:pPr>
            <a:endParaRPr kumimoji="1" lang="zh-CN" altLang="en-US" sz="2400" smtClean="0">
              <a:latin typeface="Tahoma" panose="020B0604030504040204" pitchFamily="34" charset="0"/>
              <a:sym typeface="+mn-ea"/>
            </a:endParaRPr>
          </a:p>
        </p:txBody>
      </p:sp>
      <p:sp>
        <p:nvSpPr>
          <p:cNvPr id="2" name="内容占位符 1"/>
          <p:cNvSpPr>
            <a:spLocks noGrp="1"/>
          </p:cNvSpPr>
          <p:nvPr>
            <p:ph/>
          </p:nvPr>
        </p:nvSpPr>
        <p:spPr>
          <a:xfrm>
            <a:off x="609600" y="274638"/>
            <a:ext cx="10972800" cy="5851525"/>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2"/>
          <p:cNvSpPr>
            <a:spLocks noGrp="1"/>
          </p:cNvSpPr>
          <p:nvPr>
            <p:ph type="dt" sz="half" idx="10"/>
          </p:nvPr>
        </p:nvSpPr>
        <p:spPr/>
        <p:txBody>
          <a:bodyPr/>
          <a:lstStyle>
            <a:lvl1pPr>
              <a:defRPr>
                <a:latin typeface="Arial" panose="020B0604020202020204" pitchFamily="34" charset="0"/>
              </a:defRPr>
            </a:lvl1pPr>
          </a:lstStyle>
          <a:p>
            <a:pPr>
              <a:defRPr/>
            </a:pPr>
            <a:fld id="{658E1BF5-7A81-4AF7-ABC0-93ACB9077358}" type="datetime1">
              <a:rPr lang="zh-CN" altLang="en-US"/>
            </a:fld>
            <a:endParaRPr lang="en-US" altLang="zh-CN"/>
          </a:p>
        </p:txBody>
      </p:sp>
      <p:sp>
        <p:nvSpPr>
          <p:cNvPr id="5" name="页脚占位符 3"/>
          <p:cNvSpPr>
            <a:spLocks noGrp="1"/>
          </p:cNvSpPr>
          <p:nvPr>
            <p:ph type="ftr" sz="quarter" idx="11"/>
          </p:nvPr>
        </p:nvSpPr>
        <p:spPr>
          <a:xfrm>
            <a:off x="4165600" y="6245225"/>
            <a:ext cx="3860800" cy="476250"/>
          </a:xfrm>
        </p:spPr>
        <p:txBody>
          <a:bodyPr/>
          <a:lstStyle>
            <a:lvl1pPr algn="ctr">
              <a:buFontTx/>
              <a:buNone/>
              <a:defRPr sz="1400"/>
            </a:lvl1pPr>
          </a:lstStyle>
          <a:p>
            <a:pPr>
              <a:defRPr/>
            </a:pPr>
            <a:endParaRPr lang="en-US" altLang="zh-CN"/>
          </a:p>
        </p:txBody>
      </p:sp>
      <p:sp>
        <p:nvSpPr>
          <p:cNvPr id="6" name="灯片编号占位符 4"/>
          <p:cNvSpPr>
            <a:spLocks noGrp="1"/>
          </p:cNvSpPr>
          <p:nvPr>
            <p:ph type="sldNum" sz="quarter" idx="12"/>
          </p:nvPr>
        </p:nvSpPr>
        <p:spPr/>
        <p:txBody>
          <a:bodyPr/>
          <a:lstStyle>
            <a:lvl1pPr>
              <a:defRPr/>
            </a:lvl1pPr>
          </a:lstStyle>
          <a:p>
            <a:pPr>
              <a:defRPr/>
            </a:pPr>
            <a:fld id="{4AB714BB-1814-4DFD-87DB-22DA88B38E64}" type="slidenum">
              <a:rPr lang="en-US" altLang="zh-CN"/>
            </a:fld>
            <a:endParaRPr lang="en-US" altLang="zh-CN"/>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PhAnim="0" showMasterSp="0"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x" showMasterPhAnim="0" showMasterSp="0">
  <p:cSld name="标题，内容与文本">
    <p:spTree>
      <p:nvGrpSpPr>
        <p:cNvPr id="1" name=""/>
        <p:cNvGrpSpPr/>
        <p:nvPr/>
      </p:nvGrpSpPr>
      <p:grpSpPr>
        <a:xfrm>
          <a:off x="0" y="0"/>
          <a:ext cx="0" cy="0"/>
          <a:chOff x="0" y="0"/>
          <a:chExt cx="0" cy="0"/>
        </a:xfrm>
      </p:grpSpPr>
      <p:sp>
        <p:nvSpPr>
          <p:cNvPr id="12" name="Rectangle 9"/>
          <p:cNvSpPr>
            <a:spLocks noChangeArrowheads="1"/>
          </p:cNvSpPr>
          <p:nvPr/>
        </p:nvSpPr>
        <p:spPr bwMode="gray">
          <a:xfrm>
            <a:off x="590550" y="1779588"/>
            <a:ext cx="10968038" cy="34925"/>
          </a:xfrm>
          <a:prstGeom prst="rect">
            <a:avLst/>
          </a:prstGeom>
          <a:gradFill rotWithShape="0">
            <a:gsLst>
              <a:gs pos="0">
                <a:schemeClr val="bg2"/>
              </a:gs>
              <a:gs pos="100000">
                <a:schemeClr val="bg1"/>
              </a:gs>
            </a:gsLst>
            <a:lin ang="0" scaled="1"/>
          </a:gradFill>
          <a:ln>
            <a:noFill/>
          </a:ln>
          <a:effectLst/>
        </p:spPr>
        <p:txBody>
          <a:bodyPr wrap="none" lIns="121917" tIns="60958" rIns="121917" bIns="60958"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Tx/>
              <a:buNone/>
              <a:defRPr/>
            </a:pPr>
            <a:endParaRPr kumimoji="1" lang="zh-CN" altLang="en-US" sz="3200" dirty="0" smtClean="0">
              <a:latin typeface="Tahoma" panose="020B0604030504040204" pitchFamily="34" charset="0"/>
              <a:sym typeface="+mn-ea"/>
            </a:endParaRPr>
          </a:p>
        </p:txBody>
      </p:sp>
      <p:sp>
        <p:nvSpPr>
          <p:cNvPr id="2" name="标题 1"/>
          <p:cNvSpPr>
            <a:spLocks noGrp="1"/>
          </p:cNvSpPr>
          <p:nvPr>
            <p:ph type="title"/>
          </p:nvPr>
        </p:nvSpPr>
        <p:spPr>
          <a:xfrm>
            <a:off x="609600" y="514352"/>
            <a:ext cx="10972800" cy="1012825"/>
          </a:xfr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09600" y="1600201"/>
            <a:ext cx="5384800"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197600" y="1600201"/>
            <a:ext cx="5384800"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20" name="日期占位符 4"/>
          <p:cNvSpPr>
            <a:spLocks noGrp="1"/>
          </p:cNvSpPr>
          <p:nvPr>
            <p:ph type="dt" sz="half" idx="10"/>
          </p:nvPr>
        </p:nvSpPr>
        <p:spPr/>
        <p:txBody>
          <a:bodyPr/>
          <a:lstStyle>
            <a:lvl1pPr>
              <a:defRPr/>
            </a:lvl1pPr>
          </a:lstStyle>
          <a:p>
            <a:pPr>
              <a:defRPr/>
            </a:pPr>
            <a:fld id="{DF301F69-F058-415C-AF9B-8857D81AA763}" type="datetime1">
              <a:rPr lang="zh-CN" altLang="en-US"/>
            </a:fld>
            <a:endParaRPr lang="en-US" altLang="zh-CN"/>
          </a:p>
        </p:txBody>
      </p:sp>
      <p:sp>
        <p:nvSpPr>
          <p:cNvPr id="21" name="灯片编号占位符 5"/>
          <p:cNvSpPr>
            <a:spLocks noGrp="1"/>
          </p:cNvSpPr>
          <p:nvPr>
            <p:ph type="sldNum" sz="quarter" idx="11"/>
          </p:nvPr>
        </p:nvSpPr>
        <p:spPr/>
        <p:txBody>
          <a:bodyPr/>
          <a:lstStyle>
            <a:lvl1pPr>
              <a:defRPr/>
            </a:lvl1pPr>
          </a:lstStyle>
          <a:p>
            <a:pPr>
              <a:defRPr/>
            </a:pPr>
            <a:fld id="{AB0E6E77-B632-46AD-8699-A05EBB222032}" type="slidenum">
              <a:rPr lang="zh-CN" altLang="en-US"/>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Rectangle 12"/>
          <p:cNvSpPr>
            <a:spLocks noGrp="1" noChangeArrowheads="1"/>
          </p:cNvSpPr>
          <p:nvPr>
            <p:ph type="dt" sz="half" idx="10"/>
          </p:nvPr>
        </p:nvSpPr>
        <p:spPr/>
        <p:txBody>
          <a:bodyPr/>
          <a:lstStyle>
            <a:lvl1pPr>
              <a:defRPr/>
            </a:lvl1pPr>
          </a:lstStyle>
          <a:p>
            <a:pPr>
              <a:defRPr/>
            </a:pPr>
            <a:fld id="{562D2D24-F0CD-48E4-BF03-342787E76838}" type="datetime1">
              <a:rPr lang="zh-CN" altLang="en-US"/>
            </a:fld>
            <a:endParaRPr lang="en-US" altLang="zh-CN"/>
          </a:p>
        </p:txBody>
      </p:sp>
      <p:sp>
        <p:nvSpPr>
          <p:cNvPr id="5" name="Rectangle 13"/>
          <p:cNvSpPr>
            <a:spLocks noGrp="1" noChangeArrowheads="1"/>
          </p:cNvSpPr>
          <p:nvPr>
            <p:ph type="sldNum" sz="quarter" idx="11"/>
          </p:nvPr>
        </p:nvSpPr>
        <p:spPr/>
        <p:txBody>
          <a:bodyPr/>
          <a:lstStyle>
            <a:lvl1pPr>
              <a:defRPr/>
            </a:lvl1pPr>
          </a:lstStyle>
          <a:p>
            <a:pPr>
              <a:defRPr/>
            </a:pPr>
            <a:fld id="{1B883E64-4D09-4A5B-869D-A5B177DD24B2}" type="slidenum">
              <a:rPr lang="zh-CN" altLang="en-US"/>
            </a:fld>
            <a:endParaRPr lang="zh-CN" altLang="en-US">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Rectangle 12"/>
          <p:cNvSpPr>
            <a:spLocks noGrp="1" noChangeArrowheads="1"/>
          </p:cNvSpPr>
          <p:nvPr>
            <p:ph type="dt" sz="half" idx="10"/>
          </p:nvPr>
        </p:nvSpPr>
        <p:spPr/>
        <p:txBody>
          <a:bodyPr/>
          <a:lstStyle>
            <a:lvl1pPr>
              <a:defRPr/>
            </a:lvl1pPr>
          </a:lstStyle>
          <a:p>
            <a:pPr>
              <a:defRPr/>
            </a:pPr>
            <a:fld id="{F4DB79EE-9DAD-4F15-A904-D184E7B50EA6}" type="datetime1">
              <a:rPr lang="zh-CN" altLang="en-US"/>
            </a:fld>
            <a:endParaRPr lang="en-US" altLang="zh-CN"/>
          </a:p>
        </p:txBody>
      </p:sp>
      <p:sp>
        <p:nvSpPr>
          <p:cNvPr id="5" name="Rectangle 13"/>
          <p:cNvSpPr>
            <a:spLocks noGrp="1" noChangeArrowheads="1"/>
          </p:cNvSpPr>
          <p:nvPr>
            <p:ph type="sldNum" sz="quarter" idx="11"/>
          </p:nvPr>
        </p:nvSpPr>
        <p:spPr/>
        <p:txBody>
          <a:bodyPr/>
          <a:lstStyle>
            <a:lvl1pPr>
              <a:defRPr/>
            </a:lvl1pPr>
          </a:lstStyle>
          <a:p>
            <a:pPr>
              <a:defRPr/>
            </a:pPr>
            <a:fld id="{8F68D1AA-295C-44F3-9778-D27DE254B924}" type="slidenum">
              <a:rPr lang="zh-CN" altLang="en-US"/>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1488017" y="1989138"/>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771217" y="1989138"/>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Rectangle 12"/>
          <p:cNvSpPr>
            <a:spLocks noGrp="1" noChangeArrowheads="1"/>
          </p:cNvSpPr>
          <p:nvPr>
            <p:ph type="dt" sz="half" idx="10"/>
          </p:nvPr>
        </p:nvSpPr>
        <p:spPr/>
        <p:txBody>
          <a:bodyPr/>
          <a:lstStyle>
            <a:lvl1pPr>
              <a:defRPr/>
            </a:lvl1pPr>
          </a:lstStyle>
          <a:p>
            <a:pPr>
              <a:defRPr/>
            </a:pPr>
            <a:fld id="{00D1BCD8-0363-4DC1-91AD-0F84C956FD8F}" type="datetime1">
              <a:rPr lang="zh-CN" altLang="en-US"/>
            </a:fld>
            <a:endParaRPr lang="en-US" altLang="zh-CN"/>
          </a:p>
        </p:txBody>
      </p:sp>
      <p:sp>
        <p:nvSpPr>
          <p:cNvPr id="6" name="Rectangle 13"/>
          <p:cNvSpPr>
            <a:spLocks noGrp="1" noChangeArrowheads="1"/>
          </p:cNvSpPr>
          <p:nvPr>
            <p:ph type="sldNum" sz="quarter" idx="11"/>
          </p:nvPr>
        </p:nvSpPr>
        <p:spPr/>
        <p:txBody>
          <a:bodyPr/>
          <a:lstStyle>
            <a:lvl1pPr>
              <a:defRPr/>
            </a:lvl1pPr>
          </a:lstStyle>
          <a:p>
            <a:pPr>
              <a:defRPr/>
            </a:pPr>
            <a:fld id="{C45971A7-AD01-4FC7-AE89-246C6788F5EC}" type="slidenum">
              <a:rPr lang="zh-CN" altLang="en-US"/>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Rectangle 12"/>
          <p:cNvSpPr>
            <a:spLocks noGrp="1" noChangeArrowheads="1"/>
          </p:cNvSpPr>
          <p:nvPr>
            <p:ph type="dt" sz="half" idx="10"/>
          </p:nvPr>
        </p:nvSpPr>
        <p:spPr/>
        <p:txBody>
          <a:bodyPr/>
          <a:lstStyle>
            <a:lvl1pPr>
              <a:defRPr/>
            </a:lvl1pPr>
          </a:lstStyle>
          <a:p>
            <a:pPr>
              <a:defRPr/>
            </a:pPr>
            <a:fld id="{DFF0EA2A-524A-4743-86AB-2524BBF2EE61}" type="datetime1">
              <a:rPr lang="zh-CN" altLang="en-US"/>
            </a:fld>
            <a:endParaRPr lang="en-US" altLang="zh-CN"/>
          </a:p>
        </p:txBody>
      </p:sp>
      <p:sp>
        <p:nvSpPr>
          <p:cNvPr id="8" name="Rectangle 13"/>
          <p:cNvSpPr>
            <a:spLocks noGrp="1" noChangeArrowheads="1"/>
          </p:cNvSpPr>
          <p:nvPr>
            <p:ph type="sldNum" sz="quarter" idx="11"/>
          </p:nvPr>
        </p:nvSpPr>
        <p:spPr/>
        <p:txBody>
          <a:bodyPr/>
          <a:lstStyle>
            <a:lvl1pPr>
              <a:defRPr/>
            </a:lvl1pPr>
          </a:lstStyle>
          <a:p>
            <a:pPr>
              <a:defRPr/>
            </a:pPr>
            <a:fld id="{214BB524-7273-4BB9-ACB7-0CB322BA6504}" type="slidenum">
              <a:rPr lang="zh-CN" altLang="en-US"/>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12"/>
          <p:cNvSpPr>
            <a:spLocks noGrp="1" noChangeArrowheads="1"/>
          </p:cNvSpPr>
          <p:nvPr>
            <p:ph type="dt" sz="half" idx="10"/>
          </p:nvPr>
        </p:nvSpPr>
        <p:spPr/>
        <p:txBody>
          <a:bodyPr/>
          <a:lstStyle>
            <a:lvl1pPr>
              <a:defRPr/>
            </a:lvl1pPr>
          </a:lstStyle>
          <a:p>
            <a:pPr>
              <a:defRPr/>
            </a:pPr>
            <a:fld id="{5EF351F4-81DC-4B5C-BB93-14AE3B152F23}" type="datetime1">
              <a:rPr lang="zh-CN" altLang="en-US"/>
            </a:fld>
            <a:endParaRPr lang="en-US" altLang="zh-CN"/>
          </a:p>
        </p:txBody>
      </p:sp>
      <p:sp>
        <p:nvSpPr>
          <p:cNvPr id="4" name="Rectangle 13"/>
          <p:cNvSpPr>
            <a:spLocks noGrp="1" noChangeArrowheads="1"/>
          </p:cNvSpPr>
          <p:nvPr>
            <p:ph type="sldNum" sz="quarter" idx="11"/>
          </p:nvPr>
        </p:nvSpPr>
        <p:spPr/>
        <p:txBody>
          <a:bodyPr/>
          <a:lstStyle>
            <a:lvl1pPr>
              <a:defRPr/>
            </a:lvl1pPr>
          </a:lstStyle>
          <a:p>
            <a:pPr>
              <a:defRPr/>
            </a:pPr>
            <a:fld id="{A5C1B955-DA1F-49D2-8A5D-253146067FCD}" type="slidenum">
              <a:rPr lang="zh-CN" altLang="en-US"/>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p:txBody>
          <a:bodyPr/>
          <a:lstStyle>
            <a:lvl1pPr>
              <a:defRPr/>
            </a:lvl1pPr>
          </a:lstStyle>
          <a:p>
            <a:pPr>
              <a:defRPr/>
            </a:pPr>
            <a:fld id="{6D1D0E4D-0AA1-4F9D-91AC-83C0B6A42E54}" type="datetime1">
              <a:rPr lang="zh-CN" altLang="en-US"/>
            </a:fld>
            <a:endParaRPr lang="en-US" altLang="zh-CN"/>
          </a:p>
        </p:txBody>
      </p:sp>
      <p:sp>
        <p:nvSpPr>
          <p:cNvPr id="3" name="Rectangle 13"/>
          <p:cNvSpPr>
            <a:spLocks noGrp="1" noChangeArrowheads="1"/>
          </p:cNvSpPr>
          <p:nvPr>
            <p:ph type="sldNum" sz="quarter" idx="11"/>
          </p:nvPr>
        </p:nvSpPr>
        <p:spPr/>
        <p:txBody>
          <a:bodyPr/>
          <a:lstStyle>
            <a:lvl1pPr>
              <a:defRPr/>
            </a:lvl1pPr>
          </a:lstStyle>
          <a:p>
            <a:pPr>
              <a:defRPr/>
            </a:pPr>
            <a:fld id="{7BFC20EC-651B-416C-B8AE-22585C6AEBAC}" type="slidenum">
              <a:rPr lang="zh-CN" altLang="en-US"/>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655840" y="11967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Rectangle 12"/>
          <p:cNvSpPr>
            <a:spLocks noGrp="1" noChangeArrowheads="1"/>
          </p:cNvSpPr>
          <p:nvPr>
            <p:ph type="dt" sz="half" idx="10"/>
          </p:nvPr>
        </p:nvSpPr>
        <p:spPr/>
        <p:txBody>
          <a:bodyPr/>
          <a:lstStyle>
            <a:lvl1pPr>
              <a:defRPr/>
            </a:lvl1pPr>
          </a:lstStyle>
          <a:p>
            <a:pPr>
              <a:defRPr/>
            </a:pPr>
            <a:fld id="{6C07F4D6-986C-45E0-B68A-5C25BE32C21B}" type="datetime1">
              <a:rPr lang="zh-CN" altLang="en-US"/>
            </a:fld>
            <a:endParaRPr lang="en-US" altLang="zh-CN"/>
          </a:p>
        </p:txBody>
      </p:sp>
      <p:sp>
        <p:nvSpPr>
          <p:cNvPr id="6" name="Rectangle 13"/>
          <p:cNvSpPr>
            <a:spLocks noGrp="1" noChangeArrowheads="1"/>
          </p:cNvSpPr>
          <p:nvPr>
            <p:ph type="sldNum" sz="quarter" idx="11"/>
          </p:nvPr>
        </p:nvSpPr>
        <p:spPr/>
        <p:txBody>
          <a:bodyPr/>
          <a:lstStyle>
            <a:lvl1pPr>
              <a:defRPr/>
            </a:lvl1pPr>
          </a:lstStyle>
          <a:p>
            <a:pPr>
              <a:defRPr/>
            </a:pPr>
            <a:fld id="{27978075-A34E-425C-B895-6AA2E9B9287B}" type="slidenum">
              <a:rPr lang="zh-CN" altLang="en-US"/>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Rectangle 12"/>
          <p:cNvSpPr>
            <a:spLocks noGrp="1" noChangeArrowheads="1"/>
          </p:cNvSpPr>
          <p:nvPr>
            <p:ph type="dt" sz="half" idx="10"/>
          </p:nvPr>
        </p:nvSpPr>
        <p:spPr/>
        <p:txBody>
          <a:bodyPr/>
          <a:lstStyle>
            <a:lvl1pPr>
              <a:defRPr/>
            </a:lvl1pPr>
          </a:lstStyle>
          <a:p>
            <a:pPr>
              <a:defRPr/>
            </a:pPr>
            <a:fld id="{1E160813-44F1-4BC6-86DD-0D643B244353}" type="datetime1">
              <a:rPr lang="zh-CN" altLang="en-US"/>
            </a:fld>
            <a:endParaRPr lang="en-US" altLang="zh-CN"/>
          </a:p>
        </p:txBody>
      </p:sp>
      <p:sp>
        <p:nvSpPr>
          <p:cNvPr id="6" name="Rectangle 13"/>
          <p:cNvSpPr>
            <a:spLocks noGrp="1" noChangeArrowheads="1"/>
          </p:cNvSpPr>
          <p:nvPr>
            <p:ph type="sldNum" sz="quarter" idx="11"/>
          </p:nvPr>
        </p:nvSpPr>
        <p:spPr/>
        <p:txBody>
          <a:bodyPr/>
          <a:lstStyle>
            <a:lvl1pPr>
              <a:defRPr/>
            </a:lvl1pPr>
          </a:lstStyle>
          <a:p>
            <a:pPr>
              <a:defRPr/>
            </a:pPr>
            <a:fld id="{27B4309D-7763-4F73-899B-30DEF58E2C2B}" type="slidenum">
              <a:rPr lang="zh-CN" altLang="en-US"/>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slideLayout" Target="../slideLayouts/slideLayout24.xml"/><Relationship Id="rId7" Type="http://schemas.openxmlformats.org/officeDocument/2006/relationships/slideLayout" Target="../slideLayouts/slideLayout23.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1" Type="http://schemas.openxmlformats.org/officeDocument/2006/relationships/theme" Target="../theme/theme2.xml"/><Relationship Id="rId10" Type="http://schemas.openxmlformats.org/officeDocument/2006/relationships/slideLayout" Target="../slideLayouts/slideLayout26.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930825" name="Rectangle 9"/>
          <p:cNvSpPr>
            <a:spLocks noChangeArrowheads="1"/>
          </p:cNvSpPr>
          <p:nvPr userDrawn="1"/>
        </p:nvSpPr>
        <p:spPr bwMode="gray">
          <a:xfrm>
            <a:off x="590550" y="1781175"/>
            <a:ext cx="10968038" cy="31750"/>
          </a:xfrm>
          <a:prstGeom prst="rect">
            <a:avLst/>
          </a:prstGeom>
          <a:gradFill rotWithShape="0">
            <a:gsLst>
              <a:gs pos="0">
                <a:schemeClr val="bg2"/>
              </a:gs>
              <a:gs pos="100000">
                <a:schemeClr val="bg1"/>
              </a:gs>
            </a:gsLst>
            <a:lin ang="0" scaled="1"/>
          </a:gra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Tx/>
              <a:buNone/>
              <a:defRPr/>
            </a:pPr>
            <a:endParaRPr kumimoji="1" lang="zh-CN" altLang="en-US" sz="2400" smtClean="0">
              <a:latin typeface="Tahoma" panose="020B0604030504040204" pitchFamily="34" charset="0"/>
              <a:sym typeface="+mn-ea"/>
            </a:endParaRPr>
          </a:p>
        </p:txBody>
      </p:sp>
      <p:sp>
        <p:nvSpPr>
          <p:cNvPr id="930826" name="Rectangle 10"/>
          <p:cNvSpPr>
            <a:spLocks noGrp="1" noChangeArrowheads="1"/>
          </p:cNvSpPr>
          <p:nvPr>
            <p:ph type="title" idx="4294967295"/>
          </p:nvPr>
        </p:nvSpPr>
        <p:spPr bwMode="auto">
          <a:xfrm>
            <a:off x="1582738" y="549275"/>
            <a:ext cx="103917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930827" name="Rectangle 11"/>
          <p:cNvSpPr>
            <a:spLocks noGrp="1" noChangeArrowheads="1"/>
          </p:cNvSpPr>
          <p:nvPr>
            <p:ph type="body" idx="9"/>
          </p:nvPr>
        </p:nvSpPr>
        <p:spPr bwMode="auto">
          <a:xfrm>
            <a:off x="1487488" y="1989138"/>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930828" name="Rectangle 12"/>
          <p:cNvSpPr>
            <a:spLocks noGrp="1" noChangeArrowheads="1"/>
          </p:cNvSpPr>
          <p:nvPr>
            <p:ph type="dt" sz="half" idx="2"/>
          </p:nvPr>
        </p:nvSpPr>
        <p:spPr bwMode="auto">
          <a:xfrm>
            <a:off x="1219200" y="6324600"/>
            <a:ext cx="2540000" cy="457200"/>
          </a:xfrm>
          <a:prstGeom prst="rect">
            <a:avLst/>
          </a:prstGeom>
          <a:noFill/>
          <a:ln>
            <a:noFill/>
          </a:ln>
          <a:effectLst/>
        </p:spPr>
        <p:txBody>
          <a:bodyPr vert="horz" wrap="square" lIns="91440" tIns="45720" rIns="91440" bIns="45720" numCol="1" anchor="b" anchorCtr="0" compatLnSpc="1"/>
          <a:lstStyle>
            <a:lvl1pPr eaLnBrk="1" hangingPunct="1">
              <a:buFontTx/>
              <a:buNone/>
              <a:defRPr sz="1400">
                <a:latin typeface="+mn-lt"/>
              </a:defRPr>
            </a:lvl1pPr>
          </a:lstStyle>
          <a:p>
            <a:pPr>
              <a:defRPr/>
            </a:pPr>
            <a:fld id="{FEAF85EC-C6E2-4C63-B3E6-1626184F423F}" type="datetime1">
              <a:rPr lang="zh-CN" altLang="en-US"/>
            </a:fld>
            <a:endParaRPr lang="en-US" altLang="zh-CN"/>
          </a:p>
        </p:txBody>
      </p:sp>
      <p:sp>
        <p:nvSpPr>
          <p:cNvPr id="930829" name="Rectangle 13"/>
          <p:cNvSpPr>
            <a:spLocks noGrp="1" noChangeArrowheads="1"/>
          </p:cNvSpPr>
          <p:nvPr>
            <p:ph type="sldNum" sz="quarter" idx="4"/>
          </p:nvPr>
        </p:nvSpPr>
        <p:spPr bwMode="auto">
          <a:xfrm>
            <a:off x="9042400" y="6324600"/>
            <a:ext cx="2540000" cy="457200"/>
          </a:xfrm>
          <a:prstGeom prst="rect">
            <a:avLst/>
          </a:prstGeom>
          <a:noFill/>
          <a:ln>
            <a:noFill/>
          </a:ln>
          <a:effectLst/>
        </p:spPr>
        <p:txBody>
          <a:bodyPr vert="horz" wrap="square" lIns="91440" tIns="45720" rIns="91440" bIns="45720" numCol="1" anchor="b" anchorCtr="0" compatLnSpc="1"/>
          <a:lstStyle>
            <a:lvl1pPr algn="r">
              <a:defRPr sz="1400">
                <a:latin typeface="Tahoma" panose="020B0604030504040204" pitchFamily="34" charset="0"/>
              </a:defRPr>
            </a:lvl1pPr>
          </a:lstStyle>
          <a:p>
            <a:pPr>
              <a:defRPr/>
            </a:pPr>
            <a:fld id="{1F8B8AA0-8818-4194-8C21-A54DEF77AD41}"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30825"/>
                                        </p:tgtEl>
                                        <p:attrNameLst>
                                          <p:attrName>style.visibility</p:attrName>
                                        </p:attrNameLst>
                                      </p:cBhvr>
                                      <p:to>
                                        <p:strVal val="visible"/>
                                      </p:to>
                                    </p:set>
                                    <p:anim calcmode="lin" valueType="num">
                                      <p:cBhvr additive="base">
                                        <p:cTn id="7" dur="500" fill="hold"/>
                                        <p:tgtEl>
                                          <p:spTgt spid="930825"/>
                                        </p:tgtEl>
                                        <p:attrNameLst>
                                          <p:attrName>ppt_x</p:attrName>
                                        </p:attrNameLst>
                                      </p:cBhvr>
                                      <p:tavLst>
                                        <p:tav tm="0">
                                          <p:val>
                                            <p:strVal val="0-#ppt_w/2"/>
                                          </p:val>
                                        </p:tav>
                                        <p:tav tm="100000">
                                          <p:val>
                                            <p:strVal val="#ppt_x"/>
                                          </p:val>
                                        </p:tav>
                                      </p:tavLst>
                                    </p:anim>
                                    <p:anim calcmode="lin" valueType="num">
                                      <p:cBhvr additive="base">
                                        <p:cTn id="8" dur="500" fill="hold"/>
                                        <p:tgtEl>
                                          <p:spTgt spid="9308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30826"/>
                                        </p:tgtEl>
                                        <p:attrNameLst>
                                          <p:attrName>style.visibility</p:attrName>
                                        </p:attrNameLst>
                                      </p:cBhvr>
                                      <p:to>
                                        <p:strVal val="visible"/>
                                      </p:to>
                                    </p:set>
                                    <p:anim calcmode="lin" valueType="num">
                                      <p:cBhvr additive="base">
                                        <p:cTn id="12" dur="500" fill="hold"/>
                                        <p:tgtEl>
                                          <p:spTgt spid="930826"/>
                                        </p:tgtEl>
                                        <p:attrNameLst>
                                          <p:attrName>ppt_x</p:attrName>
                                        </p:attrNameLst>
                                      </p:cBhvr>
                                      <p:tavLst>
                                        <p:tav tm="0">
                                          <p:val>
                                            <p:strVal val="0-#ppt_w/2"/>
                                          </p:val>
                                        </p:tav>
                                        <p:tav tm="100000">
                                          <p:val>
                                            <p:strVal val="#ppt_x"/>
                                          </p:val>
                                        </p:tav>
                                      </p:tavLst>
                                    </p:anim>
                                    <p:anim calcmode="lin" valueType="num">
                                      <p:cBhvr additive="base">
                                        <p:cTn id="13" dur="500" fill="hold"/>
                                        <p:tgtEl>
                                          <p:spTgt spid="93082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8" presetClass="entr" presetSubtype="6" fill="hold" grpId="0" nodeType="afterEffect">
                                  <p:stCondLst>
                                    <p:cond delay="0"/>
                                  </p:stCondLst>
                                  <p:childTnLst>
                                    <p:set>
                                      <p:cBhvr>
                                        <p:cTn id="16" dur="1" fill="hold">
                                          <p:stCondLst>
                                            <p:cond delay="0"/>
                                          </p:stCondLst>
                                        </p:cTn>
                                        <p:tgtEl>
                                          <p:spTgt spid="930827">
                                            <p:txEl>
                                              <p:pRg st="0" end="0"/>
                                            </p:txEl>
                                          </p:spTgt>
                                        </p:tgtEl>
                                        <p:attrNameLst>
                                          <p:attrName>style.visibility</p:attrName>
                                        </p:attrNameLst>
                                      </p:cBhvr>
                                      <p:to>
                                        <p:strVal val="visible"/>
                                      </p:to>
                                    </p:set>
                                    <p:animEffect transition="in" filter="strips(downRight)">
                                      <p:cBhvr>
                                        <p:cTn id="17" dur="1000"/>
                                        <p:tgtEl>
                                          <p:spTgt spid="930827">
                                            <p:txEl>
                                              <p:pRg st="0" end="0"/>
                                            </p:txEl>
                                          </p:spTgt>
                                        </p:tgtEl>
                                      </p:cBhvr>
                                    </p:animEffect>
                                  </p:childTnLst>
                                </p:cTn>
                              </p:par>
                            </p:childTnLst>
                          </p:cTn>
                        </p:par>
                        <p:par>
                          <p:cTn id="18" fill="hold">
                            <p:stCondLst>
                              <p:cond delay="2000"/>
                            </p:stCondLst>
                            <p:childTnLst>
                              <p:par>
                                <p:cTn id="19" presetID="18" presetClass="entr" presetSubtype="6" fill="hold" grpId="0" nodeType="afterEffect">
                                  <p:stCondLst>
                                    <p:cond delay="0"/>
                                  </p:stCondLst>
                                  <p:childTnLst>
                                    <p:set>
                                      <p:cBhvr>
                                        <p:cTn id="20" dur="1" fill="hold">
                                          <p:stCondLst>
                                            <p:cond delay="0"/>
                                          </p:stCondLst>
                                        </p:cTn>
                                        <p:tgtEl>
                                          <p:spTgt spid="930827">
                                            <p:txEl>
                                              <p:pRg st="1" end="1"/>
                                            </p:txEl>
                                          </p:spTgt>
                                        </p:tgtEl>
                                        <p:attrNameLst>
                                          <p:attrName>style.visibility</p:attrName>
                                        </p:attrNameLst>
                                      </p:cBhvr>
                                      <p:to>
                                        <p:strVal val="visible"/>
                                      </p:to>
                                    </p:set>
                                    <p:animEffect transition="in" filter="strips(downRight)">
                                      <p:cBhvr>
                                        <p:cTn id="21" dur="500"/>
                                        <p:tgtEl>
                                          <p:spTgt spid="930827">
                                            <p:txEl>
                                              <p:pRg st="1" end="1"/>
                                            </p:txEl>
                                          </p:spTgt>
                                        </p:tgtEl>
                                      </p:cBhvr>
                                    </p:animEffect>
                                  </p:childTnLst>
                                </p:cTn>
                              </p:par>
                            </p:childTnLst>
                          </p:cTn>
                        </p:par>
                        <p:par>
                          <p:cTn id="22" fill="hold">
                            <p:stCondLst>
                              <p:cond delay="2500"/>
                            </p:stCondLst>
                            <p:childTnLst>
                              <p:par>
                                <p:cTn id="23" presetID="18" presetClass="entr" presetSubtype="6" fill="hold" grpId="0" nodeType="afterEffect">
                                  <p:stCondLst>
                                    <p:cond delay="0"/>
                                  </p:stCondLst>
                                  <p:childTnLst>
                                    <p:set>
                                      <p:cBhvr>
                                        <p:cTn id="24" dur="1" fill="hold">
                                          <p:stCondLst>
                                            <p:cond delay="0"/>
                                          </p:stCondLst>
                                        </p:cTn>
                                        <p:tgtEl>
                                          <p:spTgt spid="930827">
                                            <p:txEl>
                                              <p:pRg st="2" end="2"/>
                                            </p:txEl>
                                          </p:spTgt>
                                        </p:tgtEl>
                                        <p:attrNameLst>
                                          <p:attrName>style.visibility</p:attrName>
                                        </p:attrNameLst>
                                      </p:cBhvr>
                                      <p:to>
                                        <p:strVal val="visible"/>
                                      </p:to>
                                    </p:set>
                                    <p:animEffect transition="in" filter="strips(downRight)">
                                      <p:cBhvr>
                                        <p:cTn id="25" dur="500"/>
                                        <p:tgtEl>
                                          <p:spTgt spid="930827">
                                            <p:txEl>
                                              <p:pRg st="2" end="2"/>
                                            </p:txEl>
                                          </p:spTgt>
                                        </p:tgtEl>
                                      </p:cBhvr>
                                    </p:animEffect>
                                  </p:childTnLst>
                                </p:cTn>
                              </p:par>
                            </p:childTnLst>
                          </p:cTn>
                        </p:par>
                        <p:par>
                          <p:cTn id="26" fill="hold">
                            <p:stCondLst>
                              <p:cond delay="3000"/>
                            </p:stCondLst>
                            <p:childTnLst>
                              <p:par>
                                <p:cTn id="27" presetID="18" presetClass="entr" presetSubtype="6" fill="hold" grpId="0" nodeType="afterEffect">
                                  <p:stCondLst>
                                    <p:cond delay="0"/>
                                  </p:stCondLst>
                                  <p:childTnLst>
                                    <p:set>
                                      <p:cBhvr>
                                        <p:cTn id="28" dur="1" fill="hold">
                                          <p:stCondLst>
                                            <p:cond delay="0"/>
                                          </p:stCondLst>
                                        </p:cTn>
                                        <p:tgtEl>
                                          <p:spTgt spid="930827">
                                            <p:txEl>
                                              <p:pRg st="3" end="3"/>
                                            </p:txEl>
                                          </p:spTgt>
                                        </p:tgtEl>
                                        <p:attrNameLst>
                                          <p:attrName>style.visibility</p:attrName>
                                        </p:attrNameLst>
                                      </p:cBhvr>
                                      <p:to>
                                        <p:strVal val="visible"/>
                                      </p:to>
                                    </p:set>
                                    <p:animEffect transition="in" filter="strips(downRight)">
                                      <p:cBhvr>
                                        <p:cTn id="29" dur="500"/>
                                        <p:tgtEl>
                                          <p:spTgt spid="930827">
                                            <p:txEl>
                                              <p:pRg st="3" end="3"/>
                                            </p:txEl>
                                          </p:spTgt>
                                        </p:tgtEl>
                                      </p:cBhvr>
                                    </p:animEffect>
                                  </p:childTnLst>
                                </p:cTn>
                              </p:par>
                            </p:childTnLst>
                          </p:cTn>
                        </p:par>
                        <p:par>
                          <p:cTn id="30" fill="hold">
                            <p:stCondLst>
                              <p:cond delay="3500"/>
                            </p:stCondLst>
                            <p:childTnLst>
                              <p:par>
                                <p:cTn id="31" presetID="18" presetClass="entr" presetSubtype="6" fill="hold" grpId="0" nodeType="afterEffect">
                                  <p:stCondLst>
                                    <p:cond delay="0"/>
                                  </p:stCondLst>
                                  <p:childTnLst>
                                    <p:set>
                                      <p:cBhvr>
                                        <p:cTn id="32" dur="1" fill="hold">
                                          <p:stCondLst>
                                            <p:cond delay="0"/>
                                          </p:stCondLst>
                                        </p:cTn>
                                        <p:tgtEl>
                                          <p:spTgt spid="930827">
                                            <p:txEl>
                                              <p:pRg st="4" end="4"/>
                                            </p:txEl>
                                          </p:spTgt>
                                        </p:tgtEl>
                                        <p:attrNameLst>
                                          <p:attrName>style.visibility</p:attrName>
                                        </p:attrNameLst>
                                      </p:cBhvr>
                                      <p:to>
                                        <p:strVal val="visible"/>
                                      </p:to>
                                    </p:set>
                                    <p:animEffect transition="in" filter="strips(downRight)">
                                      <p:cBhvr>
                                        <p:cTn id="33" dur="500"/>
                                        <p:tgtEl>
                                          <p:spTgt spid="9308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0825" grpId="0" bldLvl="0" animBg="1"/>
      <p:bldP spid="930826" grpId="0"/>
      <p:bldP spid="930827" grpId="0" build="p">
        <p:tmplLst>
          <p:tmpl lvl="1">
            <p:tnLst>
              <p:par>
                <p:cTn presetID="18" presetClass="entr" presetSubtype="6" fill="hold" nodeType="afterEffect">
                  <p:stCondLst>
                    <p:cond delay="0"/>
                  </p:stCondLst>
                  <p:childTnLst>
                    <p:set>
                      <p:cBhvr>
                        <p:cTn dur="1" fill="hold">
                          <p:stCondLst>
                            <p:cond delay="0"/>
                          </p:stCondLst>
                        </p:cTn>
                        <p:tgtEl>
                          <p:spTgt spid="930827"/>
                        </p:tgtEl>
                        <p:attrNameLst>
                          <p:attrName>style.visibility</p:attrName>
                        </p:attrNameLst>
                      </p:cBhvr>
                      <p:to>
                        <p:strVal val="visible"/>
                      </p:to>
                    </p:set>
                    <p:animEffect transition="in" filter="strips(downRight)">
                      <p:cBhvr>
                        <p:cTn dur="1000"/>
                        <p:tgtEl>
                          <p:spTgt spid="930827"/>
                        </p:tgtEl>
                      </p:cBhvr>
                    </p:animEffect>
                  </p:childTnLst>
                </p:cTn>
              </p:par>
            </p:tnLst>
          </p:tmpl>
          <p:tmpl lvl="2">
            <p:tnLst>
              <p:par>
                <p:cTn presetID="18" presetClass="entr" presetSubtype="6" fill="hold" nodeType="afterEffect">
                  <p:stCondLst>
                    <p:cond delay="0"/>
                  </p:stCondLst>
                  <p:childTnLst>
                    <p:set>
                      <p:cBhvr>
                        <p:cTn dur="1" fill="hold">
                          <p:stCondLst>
                            <p:cond delay="0"/>
                          </p:stCondLst>
                        </p:cTn>
                        <p:tgtEl>
                          <p:spTgt spid="930827"/>
                        </p:tgtEl>
                        <p:attrNameLst>
                          <p:attrName>style.visibility</p:attrName>
                        </p:attrNameLst>
                      </p:cBhvr>
                      <p:to>
                        <p:strVal val="visible"/>
                      </p:to>
                    </p:set>
                    <p:animEffect transition="in" filter="strips(downRight)">
                      <p:cBhvr>
                        <p:cTn dur="500"/>
                        <p:tgtEl>
                          <p:spTgt spid="930827"/>
                        </p:tgtEl>
                      </p:cBhvr>
                    </p:animEffect>
                  </p:childTnLst>
                </p:cTn>
              </p:par>
            </p:tnLst>
          </p:tmpl>
          <p:tmpl lvl="3">
            <p:tnLst>
              <p:par>
                <p:cTn presetID="18" presetClass="entr" presetSubtype="6" fill="hold" nodeType="afterEffect">
                  <p:stCondLst>
                    <p:cond delay="0"/>
                  </p:stCondLst>
                  <p:childTnLst>
                    <p:set>
                      <p:cBhvr>
                        <p:cTn dur="1" fill="hold">
                          <p:stCondLst>
                            <p:cond delay="0"/>
                          </p:stCondLst>
                        </p:cTn>
                        <p:tgtEl>
                          <p:spTgt spid="930827"/>
                        </p:tgtEl>
                        <p:attrNameLst>
                          <p:attrName>style.visibility</p:attrName>
                        </p:attrNameLst>
                      </p:cBhvr>
                      <p:to>
                        <p:strVal val="visible"/>
                      </p:to>
                    </p:set>
                    <p:animEffect transition="in" filter="strips(downRight)">
                      <p:cBhvr>
                        <p:cTn dur="500"/>
                        <p:tgtEl>
                          <p:spTgt spid="930827"/>
                        </p:tgtEl>
                      </p:cBhvr>
                    </p:animEffect>
                  </p:childTnLst>
                </p:cTn>
              </p:par>
            </p:tnLst>
          </p:tmpl>
          <p:tmpl lvl="4">
            <p:tnLst>
              <p:par>
                <p:cTn presetID="18" presetClass="entr" presetSubtype="6" fill="hold" nodeType="afterEffect">
                  <p:stCondLst>
                    <p:cond delay="0"/>
                  </p:stCondLst>
                  <p:childTnLst>
                    <p:set>
                      <p:cBhvr>
                        <p:cTn dur="1" fill="hold">
                          <p:stCondLst>
                            <p:cond delay="0"/>
                          </p:stCondLst>
                        </p:cTn>
                        <p:tgtEl>
                          <p:spTgt spid="930827"/>
                        </p:tgtEl>
                        <p:attrNameLst>
                          <p:attrName>style.visibility</p:attrName>
                        </p:attrNameLst>
                      </p:cBhvr>
                      <p:to>
                        <p:strVal val="visible"/>
                      </p:to>
                    </p:set>
                    <p:animEffect transition="in" filter="strips(downRight)">
                      <p:cBhvr>
                        <p:cTn dur="500"/>
                        <p:tgtEl>
                          <p:spTgt spid="930827"/>
                        </p:tgtEl>
                      </p:cBhvr>
                    </p:animEffect>
                  </p:childTnLst>
                </p:cTn>
              </p:par>
            </p:tnLst>
          </p:tmpl>
          <p:tmpl lvl="5">
            <p:tnLst>
              <p:par>
                <p:cTn presetID="18" presetClass="entr" presetSubtype="6" fill="hold" nodeType="afterEffect">
                  <p:stCondLst>
                    <p:cond delay="0"/>
                  </p:stCondLst>
                  <p:childTnLst>
                    <p:set>
                      <p:cBhvr>
                        <p:cTn dur="1" fill="hold">
                          <p:stCondLst>
                            <p:cond delay="0"/>
                          </p:stCondLst>
                        </p:cTn>
                        <p:tgtEl>
                          <p:spTgt spid="930827"/>
                        </p:tgtEl>
                        <p:attrNameLst>
                          <p:attrName>style.visibility</p:attrName>
                        </p:attrNameLst>
                      </p:cBhvr>
                      <p:to>
                        <p:strVal val="visible"/>
                      </p:to>
                    </p:set>
                    <p:animEffect transition="in" filter="strips(downRight)">
                      <p:cBhvr>
                        <p:cTn dur="500"/>
                        <p:tgtEl>
                          <p:spTgt spid="930827"/>
                        </p:tgtEl>
                      </p:cBhvr>
                    </p:animEffect>
                  </p:childTnLst>
                </p:cTn>
              </p:par>
            </p:tnLst>
          </p:tmpl>
        </p:tmplLst>
      </p:bldP>
    </p:bldLst>
  </p:timing>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18.png"/><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3" Type="http://schemas.openxmlformats.org/officeDocument/2006/relationships/slideLayout" Target="../slideLayouts/slideLayout2.xml"/><Relationship Id="rId22" Type="http://schemas.openxmlformats.org/officeDocument/2006/relationships/image" Target="../media/image32.png"/><Relationship Id="rId21" Type="http://schemas.openxmlformats.org/officeDocument/2006/relationships/image" Target="../media/image31.png"/><Relationship Id="rId20" Type="http://schemas.openxmlformats.org/officeDocument/2006/relationships/image" Target="../media/image30.png"/><Relationship Id="rId2" Type="http://schemas.openxmlformats.org/officeDocument/2006/relationships/image" Target="../media/image12.png"/><Relationship Id="rId19" Type="http://schemas.openxmlformats.org/officeDocument/2006/relationships/image" Target="../media/image29.png"/><Relationship Id="rId18" Type="http://schemas.openxmlformats.org/officeDocument/2006/relationships/image" Target="../media/image28.png"/><Relationship Id="rId17" Type="http://schemas.openxmlformats.org/officeDocument/2006/relationships/image" Target="../media/image27.png"/><Relationship Id="rId16" Type="http://schemas.openxmlformats.org/officeDocument/2006/relationships/image" Target="../media/image26.png"/><Relationship Id="rId15" Type="http://schemas.openxmlformats.org/officeDocument/2006/relationships/image" Target="../media/image25.png"/><Relationship Id="rId14" Type="http://schemas.openxmlformats.org/officeDocument/2006/relationships/image" Target="../media/image24.png"/><Relationship Id="rId13" Type="http://schemas.openxmlformats.org/officeDocument/2006/relationships/image" Target="../media/image23.png"/><Relationship Id="rId12" Type="http://schemas.openxmlformats.org/officeDocument/2006/relationships/image" Target="../media/image22.png"/><Relationship Id="rId11" Type="http://schemas.openxmlformats.org/officeDocument/2006/relationships/image" Target="../media/image21.png"/><Relationship Id="rId10" Type="http://schemas.openxmlformats.org/officeDocument/2006/relationships/image" Target="../media/image20.png"/><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jpeg"/><Relationship Id="rId1" Type="http://schemas.openxmlformats.org/officeDocument/2006/relationships/image" Target="../media/image33.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0.png"/><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jpe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48.png"/><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9" Type="http://schemas.openxmlformats.org/officeDocument/2006/relationships/oleObject" Target="../embeddings/oleObject8.bin"/><Relationship Id="rId8" Type="http://schemas.openxmlformats.org/officeDocument/2006/relationships/oleObject" Target="../embeddings/oleObject7.bin"/><Relationship Id="rId7" Type="http://schemas.openxmlformats.org/officeDocument/2006/relationships/oleObject" Target="../embeddings/oleObject6.bin"/><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 Id="rId3" Type="http://schemas.openxmlformats.org/officeDocument/2006/relationships/oleObject" Target="../embeddings/oleObject2.bin"/><Relationship Id="rId2" Type="http://schemas.openxmlformats.org/officeDocument/2006/relationships/image" Target="../media/image50.wmf"/><Relationship Id="rId11" Type="http://schemas.openxmlformats.org/officeDocument/2006/relationships/vmlDrawing" Target="../drawings/vmlDrawing1.vml"/><Relationship Id="rId10" Type="http://schemas.openxmlformats.org/officeDocument/2006/relationships/slideLayout" Target="../slideLayouts/slideLayout2.xml"/><Relationship Id="rId1" Type="http://schemas.openxmlformats.org/officeDocument/2006/relationships/oleObject" Target="../embeddings/oleObject1.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
        <p:nvSpPr>
          <p:cNvPr id="4" name="日期占位符 3"/>
          <p:cNvSpPr>
            <a:spLocks noGrp="1"/>
          </p:cNvSpPr>
          <p:nvPr>
            <p:ph type="dt" sz="half" idx="10"/>
          </p:nvPr>
        </p:nvSpPr>
        <p:spPr/>
        <p:txBody>
          <a:bodyPr/>
          <a:p>
            <a:pPr>
              <a:defRPr/>
            </a:pPr>
            <a:fld id="{562D2D24-F0CD-48E4-BF03-342787E76838}" type="datetime1">
              <a:rPr lang="zh-CN" altLang="en-US"/>
            </a:fld>
            <a:endParaRPr lang="en-US" altLang="zh-CN"/>
          </a:p>
        </p:txBody>
      </p:sp>
      <p:sp>
        <p:nvSpPr>
          <p:cNvPr id="5" name="灯片编号占位符 4"/>
          <p:cNvSpPr>
            <a:spLocks noGrp="1"/>
          </p:cNvSpPr>
          <p:nvPr>
            <p:ph type="sldNum" sz="quarter" idx="12"/>
          </p:nvPr>
        </p:nvSpPr>
        <p:spPr/>
        <p:txBody>
          <a:bodyPr/>
          <a:p>
            <a:pPr>
              <a:defRPr/>
            </a:pPr>
            <a:fld id="{1B883E64-4D09-4A5B-869D-A5B177DD24B2}" type="slidenum">
              <a:rPr lang="zh-CN" altLang="en-US"/>
            </a:fld>
            <a:endParaRPr lang="zh-CN" altLang="en-US">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object 3"/>
          <p:cNvSpPr>
            <a:spLocks noChangeArrowheads="1"/>
          </p:cNvSpPr>
          <p:nvPr/>
        </p:nvSpPr>
        <p:spPr bwMode="auto">
          <a:xfrm>
            <a:off x="825500" y="6232525"/>
            <a:ext cx="4763" cy="173038"/>
          </a:xfrm>
          <a:custGeom>
            <a:avLst/>
            <a:gdLst>
              <a:gd name="T0" fmla="*/ 0 w 3175"/>
              <a:gd name="T1" fmla="*/ 170219 h 173354"/>
              <a:gd name="T2" fmla="*/ 122174 w 3175"/>
              <a:gd name="T3" fmla="*/ 0 h 173354"/>
              <a:gd name="T4" fmla="*/ 0 60000 65536"/>
              <a:gd name="T5" fmla="*/ 0 60000 65536"/>
              <a:gd name="T6" fmla="*/ 0 w 3175"/>
              <a:gd name="T7" fmla="*/ 0 h 173354"/>
              <a:gd name="T8" fmla="*/ 3175 w 3175"/>
              <a:gd name="T9" fmla="*/ 173354 h 173354"/>
            </a:gdLst>
            <a:ahLst/>
            <a:cxnLst>
              <a:cxn ang="T4">
                <a:pos x="T0" y="T1"/>
              </a:cxn>
              <a:cxn ang="T5">
                <a:pos x="T2" y="T3"/>
              </a:cxn>
            </a:cxnLst>
            <a:rect l="T6" t="T7" r="T8" b="T9"/>
            <a:pathLst>
              <a:path w="3175" h="173354">
                <a:moveTo>
                  <a:pt x="0" y="173037"/>
                </a:moveTo>
                <a:lnTo>
                  <a:pt x="3175" y="0"/>
                </a:lnTo>
              </a:path>
            </a:pathLst>
          </a:custGeom>
          <a:noFill/>
          <a:ln w="3175">
            <a:solidFill>
              <a:srgbClr val="7E7E7E"/>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27" name="object 4"/>
          <p:cNvSpPr>
            <a:spLocks noChangeArrowheads="1"/>
          </p:cNvSpPr>
          <p:nvPr/>
        </p:nvSpPr>
        <p:spPr bwMode="auto">
          <a:xfrm>
            <a:off x="11226800" y="6237288"/>
            <a:ext cx="481013" cy="360362"/>
          </a:xfrm>
          <a:custGeom>
            <a:avLst/>
            <a:gdLst>
              <a:gd name="T0" fmla="*/ 0 w 360679"/>
              <a:gd name="T1" fmla="*/ 357521 h 360679"/>
              <a:gd name="T2" fmla="*/ 4809086 w 360679"/>
              <a:gd name="T3" fmla="*/ 357521 h 360679"/>
              <a:gd name="T4" fmla="*/ 4809086 w 360679"/>
              <a:gd name="T5" fmla="*/ 0 h 360679"/>
              <a:gd name="T6" fmla="*/ 0 w 360679"/>
              <a:gd name="T7" fmla="*/ 0 h 360679"/>
              <a:gd name="T8" fmla="*/ 0 w 360679"/>
              <a:gd name="T9" fmla="*/ 357521 h 360679"/>
              <a:gd name="T10" fmla="*/ 0 60000 65536"/>
              <a:gd name="T11" fmla="*/ 0 60000 65536"/>
              <a:gd name="T12" fmla="*/ 0 60000 65536"/>
              <a:gd name="T13" fmla="*/ 0 60000 65536"/>
              <a:gd name="T14" fmla="*/ 0 60000 65536"/>
              <a:gd name="T15" fmla="*/ 0 w 360679"/>
              <a:gd name="T16" fmla="*/ 0 h 360679"/>
              <a:gd name="T17" fmla="*/ 360679 w 360679"/>
              <a:gd name="T18" fmla="*/ 360679 h 360679"/>
            </a:gdLst>
            <a:ahLst/>
            <a:cxnLst>
              <a:cxn ang="T10">
                <a:pos x="T0" y="T1"/>
              </a:cxn>
              <a:cxn ang="T11">
                <a:pos x="T2" y="T3"/>
              </a:cxn>
              <a:cxn ang="T12">
                <a:pos x="T4" y="T5"/>
              </a:cxn>
              <a:cxn ang="T13">
                <a:pos x="T6" y="T7"/>
              </a:cxn>
              <a:cxn ang="T14">
                <a:pos x="T8" y="T9"/>
              </a:cxn>
            </a:cxnLst>
            <a:rect l="T15" t="T16" r="T17" b="T18"/>
            <a:pathLst>
              <a:path w="360679" h="360679">
                <a:moveTo>
                  <a:pt x="0" y="360362"/>
                </a:moveTo>
                <a:lnTo>
                  <a:pt x="360362" y="360362"/>
                </a:lnTo>
                <a:lnTo>
                  <a:pt x="360362" y="0"/>
                </a:lnTo>
                <a:lnTo>
                  <a:pt x="0" y="0"/>
                </a:lnTo>
                <a:lnTo>
                  <a:pt x="0" y="36036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28" name="object 5"/>
          <p:cNvSpPr>
            <a:spLocks noChangeArrowheads="1"/>
          </p:cNvSpPr>
          <p:nvPr/>
        </p:nvSpPr>
        <p:spPr bwMode="auto">
          <a:xfrm>
            <a:off x="11226800" y="6237288"/>
            <a:ext cx="481013" cy="360362"/>
          </a:xfrm>
          <a:custGeom>
            <a:avLst/>
            <a:gdLst>
              <a:gd name="T0" fmla="*/ 0 w 360679"/>
              <a:gd name="T1" fmla="*/ 357521 h 360679"/>
              <a:gd name="T2" fmla="*/ 4809086 w 360679"/>
              <a:gd name="T3" fmla="*/ 357521 h 360679"/>
              <a:gd name="T4" fmla="*/ 4809086 w 360679"/>
              <a:gd name="T5" fmla="*/ 0 h 360679"/>
              <a:gd name="T6" fmla="*/ 0 w 360679"/>
              <a:gd name="T7" fmla="*/ 0 h 360679"/>
              <a:gd name="T8" fmla="*/ 0 w 360679"/>
              <a:gd name="T9" fmla="*/ 357521 h 360679"/>
              <a:gd name="T10" fmla="*/ 0 60000 65536"/>
              <a:gd name="T11" fmla="*/ 0 60000 65536"/>
              <a:gd name="T12" fmla="*/ 0 60000 65536"/>
              <a:gd name="T13" fmla="*/ 0 60000 65536"/>
              <a:gd name="T14" fmla="*/ 0 60000 65536"/>
              <a:gd name="T15" fmla="*/ 0 w 360679"/>
              <a:gd name="T16" fmla="*/ 0 h 360679"/>
              <a:gd name="T17" fmla="*/ 360679 w 360679"/>
              <a:gd name="T18" fmla="*/ 360679 h 360679"/>
            </a:gdLst>
            <a:ahLst/>
            <a:cxnLst>
              <a:cxn ang="T10">
                <a:pos x="T0" y="T1"/>
              </a:cxn>
              <a:cxn ang="T11">
                <a:pos x="T2" y="T3"/>
              </a:cxn>
              <a:cxn ang="T12">
                <a:pos x="T4" y="T5"/>
              </a:cxn>
              <a:cxn ang="T13">
                <a:pos x="T6" y="T7"/>
              </a:cxn>
              <a:cxn ang="T14">
                <a:pos x="T8" y="T9"/>
              </a:cxn>
            </a:cxnLst>
            <a:rect l="T15" t="T16" r="T17" b="T18"/>
            <a:pathLst>
              <a:path w="360679" h="360679">
                <a:moveTo>
                  <a:pt x="0" y="360362"/>
                </a:moveTo>
                <a:lnTo>
                  <a:pt x="360362" y="360362"/>
                </a:lnTo>
                <a:lnTo>
                  <a:pt x="360362" y="0"/>
                </a:lnTo>
                <a:lnTo>
                  <a:pt x="0" y="0"/>
                </a:lnTo>
                <a:lnTo>
                  <a:pt x="0" y="360362"/>
                </a:lnTo>
                <a:close/>
              </a:path>
            </a:pathLst>
          </a:custGeom>
          <a:noFill/>
          <a:ln w="25400">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29" name="object 7"/>
          <p:cNvSpPr>
            <a:spLocks noChangeArrowheads="1"/>
          </p:cNvSpPr>
          <p:nvPr/>
        </p:nvSpPr>
        <p:spPr bwMode="auto">
          <a:xfrm>
            <a:off x="252413" y="6165850"/>
            <a:ext cx="1200150" cy="576263"/>
          </a:xfrm>
          <a:custGeom>
            <a:avLst/>
            <a:gdLst>
              <a:gd name="T0" fmla="*/ 0 w 900430"/>
              <a:gd name="T1" fmla="*/ 573426 h 576579"/>
              <a:gd name="T2" fmla="*/ 11949966 w 900430"/>
              <a:gd name="T3" fmla="*/ 573426 h 576579"/>
              <a:gd name="T4" fmla="*/ 11949966 w 900430"/>
              <a:gd name="T5" fmla="*/ 0 h 576579"/>
              <a:gd name="T6" fmla="*/ 0 w 900430"/>
              <a:gd name="T7" fmla="*/ 0 h 576579"/>
              <a:gd name="T8" fmla="*/ 0 w 900430"/>
              <a:gd name="T9" fmla="*/ 573426 h 576579"/>
              <a:gd name="T10" fmla="*/ 0 60000 65536"/>
              <a:gd name="T11" fmla="*/ 0 60000 65536"/>
              <a:gd name="T12" fmla="*/ 0 60000 65536"/>
              <a:gd name="T13" fmla="*/ 0 60000 65536"/>
              <a:gd name="T14" fmla="*/ 0 60000 65536"/>
              <a:gd name="T15" fmla="*/ 0 w 900430"/>
              <a:gd name="T16" fmla="*/ 0 h 576579"/>
              <a:gd name="T17" fmla="*/ 900430 w 900430"/>
              <a:gd name="T18" fmla="*/ 576579 h 576579"/>
            </a:gdLst>
            <a:ahLst/>
            <a:cxnLst>
              <a:cxn ang="T10">
                <a:pos x="T0" y="T1"/>
              </a:cxn>
              <a:cxn ang="T11">
                <a:pos x="T2" y="T3"/>
              </a:cxn>
              <a:cxn ang="T12">
                <a:pos x="T4" y="T5"/>
              </a:cxn>
              <a:cxn ang="T13">
                <a:pos x="T6" y="T7"/>
              </a:cxn>
              <a:cxn ang="T14">
                <a:pos x="T8" y="T9"/>
              </a:cxn>
            </a:cxnLst>
            <a:rect l="T15" t="T16" r="T17" b="T18"/>
            <a:pathLst>
              <a:path w="900430" h="576579">
                <a:moveTo>
                  <a:pt x="0" y="576262"/>
                </a:moveTo>
                <a:lnTo>
                  <a:pt x="900112" y="576262"/>
                </a:lnTo>
                <a:lnTo>
                  <a:pt x="900112" y="0"/>
                </a:lnTo>
                <a:lnTo>
                  <a:pt x="0" y="0"/>
                </a:lnTo>
                <a:lnTo>
                  <a:pt x="0" y="57626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object 8"/>
          <p:cNvSpPr txBox="1">
            <a:spLocks noGrp="1"/>
          </p:cNvSpPr>
          <p:nvPr>
            <p:ph type="title"/>
          </p:nvPr>
        </p:nvSpPr>
        <p:spPr>
          <a:xfrm>
            <a:off x="1487488" y="2122488"/>
            <a:ext cx="4800600" cy="492125"/>
          </a:xfrm>
        </p:spPr>
        <p:txBody>
          <a:bodyPr lIns="0" tIns="0" rIns="0" bIns="0" rtlCol="0">
            <a:spAutoFit/>
          </a:bodyPr>
          <a:lstStyle/>
          <a:p>
            <a:pPr marL="12700">
              <a:defRPr/>
            </a:pPr>
            <a:r>
              <a:rPr sz="3200" b="1" dirty="0" err="1" smtClean="0">
                <a:solidFill>
                  <a:srgbClr val="000000"/>
                </a:solidFill>
                <a:latin typeface="黑体" panose="02010609060101010101" pitchFamily="49" charset="-122"/>
                <a:ea typeface="黑体" panose="02010609060101010101" pitchFamily="49" charset="-122"/>
                <a:cs typeface="微软雅黑" panose="020B0503020204020204" pitchFamily="34" charset="-122"/>
              </a:rPr>
              <a:t>人才盘</a:t>
            </a:r>
            <a:r>
              <a:rPr sz="3200" b="1" spc="-5" dirty="0" err="1" smtClean="0">
                <a:solidFill>
                  <a:srgbClr val="000000"/>
                </a:solidFill>
                <a:latin typeface="黑体" panose="02010609060101010101" pitchFamily="49" charset="-122"/>
                <a:ea typeface="黑体" panose="02010609060101010101" pitchFamily="49" charset="-122"/>
                <a:cs typeface="微软雅黑" panose="020B0503020204020204" pitchFamily="34" charset="-122"/>
              </a:rPr>
              <a:t>点</a:t>
            </a:r>
            <a:r>
              <a:rPr lang="zh-CN" altLang="en-US" sz="3200" b="1" spc="-5" dirty="0" smtClean="0">
                <a:solidFill>
                  <a:srgbClr val="000000"/>
                </a:solidFill>
                <a:latin typeface="黑体" panose="02010609060101010101" pitchFamily="49" charset="-122"/>
                <a:ea typeface="黑体" panose="02010609060101010101" pitchFamily="49" charset="-122"/>
                <a:cs typeface="微软雅黑" panose="020B0503020204020204" pitchFamily="34" charset="-122"/>
              </a:rPr>
              <a:t>就是：</a:t>
            </a:r>
            <a:endParaRPr sz="3200" b="1" dirty="0">
              <a:latin typeface="黑体" panose="02010609060101010101" pitchFamily="49" charset="-122"/>
              <a:ea typeface="黑体" panose="02010609060101010101" pitchFamily="49" charset="-122"/>
              <a:cs typeface="微软雅黑" panose="020B0503020204020204" pitchFamily="34" charset="-122"/>
            </a:endParaRPr>
          </a:p>
        </p:txBody>
      </p:sp>
      <p:sp>
        <p:nvSpPr>
          <p:cNvPr id="9" name="object 9"/>
          <p:cNvSpPr txBox="1">
            <a:spLocks noChangeArrowheads="1"/>
          </p:cNvSpPr>
          <p:nvPr/>
        </p:nvSpPr>
        <p:spPr bwMode="auto">
          <a:xfrm>
            <a:off x="814388" y="2708275"/>
            <a:ext cx="5376862"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en-US" altLang="zh-CN" sz="2800" b="1">
                <a:latin typeface="微软雅黑" panose="020B0503020204020204" pitchFamily="34" charset="-122"/>
                <a:ea typeface="微软雅黑" panose="020B0503020204020204" pitchFamily="34" charset="-122"/>
              </a:rPr>
              <a:t>     </a:t>
            </a:r>
            <a:r>
              <a:rPr lang="zh-CN" altLang="zh-CN" sz="2400">
                <a:latin typeface="微软雅黑" panose="020B0503020204020204" pitchFamily="34" charset="-122"/>
                <a:ea typeface="微软雅黑" panose="020B0503020204020204" pitchFamily="34" charset="-122"/>
              </a:rPr>
              <a:t>评估</a:t>
            </a:r>
            <a:r>
              <a:rPr lang="zh-CN" altLang="en-US" sz="2400">
                <a:latin typeface="微软雅黑" panose="020B0503020204020204" pitchFamily="34" charset="-122"/>
                <a:ea typeface="微软雅黑" panose="020B0503020204020204" pitchFamily="34" charset="-122"/>
              </a:rPr>
              <a:t>企业</a:t>
            </a:r>
            <a:r>
              <a:rPr lang="zh-CN" altLang="zh-CN" sz="2400">
                <a:latin typeface="微软雅黑" panose="020B0503020204020204" pitchFamily="34" charset="-122"/>
                <a:ea typeface="微软雅黑" panose="020B0503020204020204" pitchFamily="34" charset="-122"/>
              </a:rPr>
              <a:t>内部人才的</a:t>
            </a:r>
            <a:r>
              <a:rPr lang="zh-CN" altLang="zh-CN" sz="2400">
                <a:solidFill>
                  <a:srgbClr val="FF0000"/>
                </a:solidFill>
                <a:latin typeface="微软雅黑" panose="020B0503020204020204" pitchFamily="34" charset="-122"/>
                <a:ea typeface="微软雅黑" panose="020B0503020204020204" pitchFamily="34" charset="-122"/>
              </a:rPr>
              <a:t>数量和质量</a:t>
            </a:r>
            <a:r>
              <a:rPr lang="zh-CN" altLang="en-US" sz="2400">
                <a:latin typeface="微软雅黑" panose="020B0503020204020204" pitchFamily="34" charset="-122"/>
                <a:ea typeface="微软雅黑" panose="020B0503020204020204" pitchFamily="34" charset="-122"/>
              </a:rPr>
              <a:t>，</a:t>
            </a:r>
            <a:r>
              <a:rPr lang="zh-CN" altLang="zh-CN" sz="2400">
                <a:latin typeface="微软雅黑" panose="020B0503020204020204" pitchFamily="34" charset="-122"/>
                <a:ea typeface="微软雅黑" panose="020B0503020204020204" pitchFamily="34" charset="-122"/>
              </a:rPr>
              <a:t>并促进</a:t>
            </a:r>
            <a:r>
              <a:rPr lang="zh-CN" altLang="en-US" sz="2400">
                <a:latin typeface="微软雅黑" panose="020B0503020204020204" pitchFamily="34" charset="-122"/>
                <a:ea typeface="微软雅黑" panose="020B0503020204020204" pitchFamily="34" charset="-122"/>
              </a:rPr>
              <a:t>企业</a:t>
            </a:r>
            <a:r>
              <a:rPr lang="zh-CN" altLang="zh-CN" sz="2400">
                <a:latin typeface="微软雅黑" panose="020B0503020204020204" pitchFamily="34" charset="-122"/>
                <a:ea typeface="微软雅黑" panose="020B0503020204020204" pitchFamily="34" charset="-122"/>
              </a:rPr>
              <a:t>拥有</a:t>
            </a:r>
            <a:r>
              <a:rPr lang="zh-CN" altLang="zh-CN" sz="2400">
                <a:solidFill>
                  <a:srgbClr val="FF0000"/>
                </a:solidFill>
                <a:latin typeface="微软雅黑" panose="020B0503020204020204" pitchFamily="34" charset="-122"/>
                <a:ea typeface="微软雅黑" panose="020B0503020204020204" pitchFamily="34" charset="-122"/>
              </a:rPr>
              <a:t>足够数量和高质量</a:t>
            </a:r>
            <a:r>
              <a:rPr lang="zh-CN" altLang="zh-CN" sz="2400">
                <a:latin typeface="微软雅黑" panose="020B0503020204020204" pitchFamily="34" charset="-122"/>
                <a:ea typeface="微软雅黑" panose="020B0503020204020204" pitchFamily="34" charset="-122"/>
              </a:rPr>
              <a:t>人才的一组业务流程</a:t>
            </a:r>
            <a:r>
              <a:rPr lang="zh-CN" altLang="en-US" sz="2400">
                <a:latin typeface="微软雅黑" panose="020B0503020204020204" pitchFamily="34" charset="-122"/>
                <a:ea typeface="微软雅黑" panose="020B0503020204020204" pitchFamily="34" charset="-122"/>
              </a:rPr>
              <a:t>。</a:t>
            </a:r>
            <a:endParaRPr lang="zh-CN" altLang="zh-CN" sz="2400">
              <a:latin typeface="微软雅黑" panose="020B0503020204020204" pitchFamily="34" charset="-122"/>
              <a:ea typeface="微软雅黑" panose="020B0503020204020204" pitchFamily="34" charset="-122"/>
            </a:endParaRPr>
          </a:p>
        </p:txBody>
      </p:sp>
      <p:sp>
        <p:nvSpPr>
          <p:cNvPr id="10" name="矩形 8"/>
          <p:cNvSpPr>
            <a:spLocks noChangeArrowheads="1"/>
          </p:cNvSpPr>
          <p:nvPr/>
        </p:nvSpPr>
        <p:spPr bwMode="auto">
          <a:xfrm>
            <a:off x="1677988" y="981075"/>
            <a:ext cx="3563937" cy="584200"/>
          </a:xfrm>
          <a:prstGeom prst="rect">
            <a:avLst/>
          </a:prstGeom>
          <a:noFill/>
          <a:ln w="9525">
            <a:noFill/>
            <a:miter lim="800000"/>
          </a:ln>
        </p:spPr>
        <p:txBody>
          <a:bodyPr wrap="none">
            <a:spAutoFit/>
          </a:bodyPr>
          <a:lstStyle/>
          <a:p>
            <a:pPr>
              <a:defRPr/>
            </a:pPr>
            <a:r>
              <a:rPr lang="zh-CN" altLang="en-US" sz="3200" b="1" dirty="0">
                <a:solidFill>
                  <a:srgbClr val="FF0000"/>
                </a:solidFill>
                <a:latin typeface="微软雅黑" panose="020B0503020204020204" pitchFamily="34" charset="-122"/>
                <a:ea typeface="微软雅黑" panose="020B0503020204020204" pitchFamily="34" charset="-122"/>
                <a:cs typeface="+mj-cs"/>
              </a:rPr>
              <a:t>什么是人才盘点？</a:t>
            </a:r>
            <a:r>
              <a:rPr lang="zh-CN" altLang="en-US" sz="2700" dirty="0">
                <a:solidFill>
                  <a:srgbClr val="000000"/>
                </a:solidFill>
              </a:rPr>
              <a:t> </a:t>
            </a:r>
            <a:endParaRPr lang="zh-CN" altLang="en-US" dirty="0"/>
          </a:p>
        </p:txBody>
      </p:sp>
      <p:pic>
        <p:nvPicPr>
          <p:cNvPr id="26633" name="Picture 8" descr="https://timgsa.baidu.com/timg?image&amp;quality=80&amp;size=b10000_10000&amp;sec=1550888372&amp;di=33223d7fb0f9651b9c8c51a51f6bbac0&amp;src=http://img2.scimg.cn/userupload/auction/items/4201/650561/orig/346faf54c6e529efbccb18067886ad4e.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77013" y="2349500"/>
            <a:ext cx="3838575"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日期占位符 10"/>
          <p:cNvSpPr>
            <a:spLocks noGrp="1"/>
          </p:cNvSpPr>
          <p:nvPr>
            <p:ph type="dt" sz="quarter" idx="10"/>
          </p:nvPr>
        </p:nvSpPr>
        <p:spPr/>
        <p:txBody>
          <a:bodyPr/>
          <a:lstStyle/>
          <a:p>
            <a:pPr>
              <a:defRPr/>
            </a:pPr>
            <a:fld id="{CCD6B99D-B56B-4C1F-A1E3-BD91425D7F26}" type="datetime1">
              <a:rPr lang="zh-CN" altLang="en-US"/>
            </a:fld>
            <a:endParaRPr lang="en-US" altLang="zh-CN"/>
          </a:p>
        </p:txBody>
      </p:sp>
      <p:sp>
        <p:nvSpPr>
          <p:cNvPr id="26635" name="灯片编号占位符 11"/>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A05070DE-C87C-4AB4-8585-3B47310B8767}" type="slidenum">
              <a:rPr lang="zh-CN" altLang="en-US" smtClean="0">
                <a:latin typeface="Tahoma" panose="020B0604030504040204" pitchFamily="34" charset="0"/>
              </a:rPr>
            </a:fld>
            <a:endParaRPr lang="zh-CN" altLang="en-US" smtClean="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Oval 2"/>
          <p:cNvSpPr>
            <a:spLocks noChangeArrowheads="1"/>
          </p:cNvSpPr>
          <p:nvPr/>
        </p:nvSpPr>
        <p:spPr bwMode="auto">
          <a:xfrm>
            <a:off x="3408363" y="2492375"/>
            <a:ext cx="5689600" cy="29718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lIns="108844" tIns="54422" rIns="108844" bIns="5442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7827" name="Oval 3"/>
          <p:cNvSpPr>
            <a:spLocks noChangeArrowheads="1"/>
          </p:cNvSpPr>
          <p:nvPr/>
        </p:nvSpPr>
        <p:spPr bwMode="auto">
          <a:xfrm>
            <a:off x="5135563" y="4930775"/>
            <a:ext cx="2032000" cy="990600"/>
          </a:xfrm>
          <a:prstGeom prst="ellipse">
            <a:avLst/>
          </a:prstGeom>
          <a:solidFill>
            <a:srgbClr val="660066"/>
          </a:solidFill>
          <a:ln w="12700">
            <a:solidFill>
              <a:schemeClr val="tx1"/>
            </a:solidFill>
            <a:round/>
            <a:headEnd type="none" w="sm" len="sm"/>
            <a:tailEnd type="none" w="sm" len="sm"/>
          </a:ln>
        </p:spPr>
        <p:txBody>
          <a:bodyPr wrap="none" lIns="108844" tIns="54422" rIns="108844" bIns="5442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7828" name="Oval 4"/>
          <p:cNvSpPr>
            <a:spLocks noChangeArrowheads="1"/>
          </p:cNvSpPr>
          <p:nvPr/>
        </p:nvSpPr>
        <p:spPr bwMode="auto">
          <a:xfrm>
            <a:off x="2595563" y="3406775"/>
            <a:ext cx="2032000" cy="990600"/>
          </a:xfrm>
          <a:prstGeom prst="ellipse">
            <a:avLst/>
          </a:prstGeom>
          <a:solidFill>
            <a:srgbClr val="660066"/>
          </a:solidFill>
          <a:ln w="12700">
            <a:solidFill>
              <a:schemeClr val="tx1"/>
            </a:solidFill>
            <a:round/>
            <a:headEnd type="none" w="sm" len="sm"/>
            <a:tailEnd type="none" w="sm" len="sm"/>
          </a:ln>
        </p:spPr>
        <p:txBody>
          <a:bodyPr wrap="none" lIns="108844" tIns="54422" rIns="108844" bIns="5442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7829" name="Oval 5"/>
          <p:cNvSpPr>
            <a:spLocks noChangeArrowheads="1"/>
          </p:cNvSpPr>
          <p:nvPr/>
        </p:nvSpPr>
        <p:spPr bwMode="auto">
          <a:xfrm>
            <a:off x="5033963" y="2111375"/>
            <a:ext cx="2032000" cy="990600"/>
          </a:xfrm>
          <a:prstGeom prst="ellipse">
            <a:avLst/>
          </a:prstGeom>
          <a:solidFill>
            <a:srgbClr val="660066"/>
          </a:solidFill>
          <a:ln w="12700">
            <a:solidFill>
              <a:schemeClr val="tx1"/>
            </a:solidFill>
            <a:round/>
            <a:headEnd type="none" w="sm" len="sm"/>
            <a:tailEnd type="none" w="sm" len="sm"/>
          </a:ln>
        </p:spPr>
        <p:txBody>
          <a:bodyPr wrap="none" lIns="108844" tIns="54422" rIns="108844" bIns="5442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7830" name="Oval 6"/>
          <p:cNvSpPr>
            <a:spLocks noChangeArrowheads="1"/>
          </p:cNvSpPr>
          <p:nvPr/>
        </p:nvSpPr>
        <p:spPr bwMode="auto">
          <a:xfrm>
            <a:off x="7878763" y="3406775"/>
            <a:ext cx="2032000" cy="990600"/>
          </a:xfrm>
          <a:prstGeom prst="ellipse">
            <a:avLst/>
          </a:prstGeom>
          <a:solidFill>
            <a:srgbClr val="660066"/>
          </a:solidFill>
          <a:ln w="12700">
            <a:solidFill>
              <a:schemeClr val="tx1"/>
            </a:solidFill>
            <a:round/>
            <a:headEnd type="none" w="sm" len="sm"/>
            <a:tailEnd type="none" w="sm" len="sm"/>
          </a:ln>
        </p:spPr>
        <p:txBody>
          <a:bodyPr wrap="none" lIns="108844" tIns="54422" rIns="108844" bIns="5442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 name="Group 7"/>
          <p:cNvGrpSpPr/>
          <p:nvPr/>
        </p:nvGrpSpPr>
        <p:grpSpPr bwMode="auto">
          <a:xfrm>
            <a:off x="5135563" y="3406775"/>
            <a:ext cx="2117725" cy="1162050"/>
            <a:chOff x="2795" y="1895"/>
            <a:chExt cx="1001" cy="732"/>
          </a:xfrm>
        </p:grpSpPr>
        <p:sp>
          <p:nvSpPr>
            <p:cNvPr id="27667" name="Oval 8"/>
            <p:cNvSpPr>
              <a:spLocks noChangeArrowheads="1"/>
            </p:cNvSpPr>
            <p:nvPr/>
          </p:nvSpPr>
          <p:spPr bwMode="auto">
            <a:xfrm>
              <a:off x="2795" y="1895"/>
              <a:ext cx="1001" cy="732"/>
            </a:xfrm>
            <a:prstGeom prst="ellipse">
              <a:avLst/>
            </a:prstGeom>
            <a:solidFill>
              <a:srgbClr val="FFCC00"/>
            </a:solidFill>
            <a:ln w="2857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68" name="Text Box 9"/>
            <p:cNvSpPr txBox="1">
              <a:spLocks noChangeArrowheads="1"/>
            </p:cNvSpPr>
            <p:nvPr/>
          </p:nvSpPr>
          <p:spPr bwMode="auto">
            <a:xfrm>
              <a:off x="2977" y="2090"/>
              <a:ext cx="61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solidFill>
                    <a:srgbClr val="FF0000"/>
                  </a:solidFill>
                  <a:latin typeface="微软雅黑" panose="020B0503020204020204" pitchFamily="34" charset="-122"/>
                  <a:ea typeface="微软雅黑" panose="020B0503020204020204" pitchFamily="34" charset="-122"/>
                </a:rPr>
                <a:t> 成功因素</a:t>
              </a:r>
              <a:endParaRPr lang="zh-CN" altLang="en-US" sz="1900">
                <a:solidFill>
                  <a:srgbClr val="FF0000"/>
                </a:solidFill>
                <a:ea typeface="黑体" panose="02010609060101010101" pitchFamily="49" charset="-122"/>
              </a:endParaRPr>
            </a:p>
          </p:txBody>
        </p:sp>
      </p:grpSp>
      <p:sp>
        <p:nvSpPr>
          <p:cNvPr id="27656" name="Text Box 11"/>
          <p:cNvSpPr txBox="1">
            <a:spLocks noChangeArrowheads="1"/>
          </p:cNvSpPr>
          <p:nvPr/>
        </p:nvSpPr>
        <p:spPr bwMode="auto">
          <a:xfrm>
            <a:off x="5303838" y="2060575"/>
            <a:ext cx="1382712"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8844" tIns="54422" rIns="108844" bIns="544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chemeClr val="bg1"/>
                </a:solidFill>
                <a:latin typeface="黑体" panose="02010609060101010101" pitchFamily="49" charset="-122"/>
                <a:ea typeface="黑体" panose="02010609060101010101" pitchFamily="49" charset="-122"/>
              </a:rPr>
              <a:t> </a:t>
            </a:r>
            <a:r>
              <a:rPr lang="zh-CN" altLang="en-US" sz="2000" b="1">
                <a:solidFill>
                  <a:schemeClr val="bg1"/>
                </a:solidFill>
                <a:latin typeface="黑体" panose="02010609060101010101" pitchFamily="49" charset="-122"/>
                <a:ea typeface="黑体" panose="02010609060101010101" pitchFamily="49" charset="-122"/>
              </a:rPr>
              <a:t>清晰的</a:t>
            </a:r>
            <a:endParaRPr lang="en-US" altLang="zh-CN" sz="2000" b="1">
              <a:solidFill>
                <a:schemeClr val="bg1"/>
              </a:solidFill>
              <a:latin typeface="黑体" panose="02010609060101010101" pitchFamily="49" charset="-122"/>
              <a:ea typeface="黑体" panose="02010609060101010101" pitchFamily="49" charset="-122"/>
            </a:endParaRPr>
          </a:p>
          <a:p>
            <a:pPr eaLnBrk="1" hangingPunct="1"/>
            <a:r>
              <a:rPr lang="zh-CN" altLang="en-US" sz="2000" b="1">
                <a:solidFill>
                  <a:schemeClr val="bg1"/>
                </a:solidFill>
                <a:latin typeface="黑体" panose="02010609060101010101" pitchFamily="49" charset="-122"/>
                <a:ea typeface="黑体" panose="02010609060101010101" pitchFamily="49" charset="-122"/>
              </a:rPr>
              <a:t> 业务策略</a:t>
            </a:r>
            <a:endParaRPr lang="zh-CN" altLang="en-US" sz="2000" b="1">
              <a:solidFill>
                <a:schemeClr val="bg1"/>
              </a:solidFill>
              <a:latin typeface="黑体" panose="02010609060101010101" pitchFamily="49" charset="-122"/>
              <a:ea typeface="黑体" panose="02010609060101010101" pitchFamily="49" charset="-122"/>
            </a:endParaRPr>
          </a:p>
        </p:txBody>
      </p:sp>
      <p:sp>
        <p:nvSpPr>
          <p:cNvPr id="27657" name="Line 14"/>
          <p:cNvSpPr>
            <a:spLocks noChangeShapeType="1"/>
          </p:cNvSpPr>
          <p:nvPr/>
        </p:nvSpPr>
        <p:spPr bwMode="auto">
          <a:xfrm>
            <a:off x="6049963" y="3101975"/>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7658" name="Line 15"/>
          <p:cNvSpPr>
            <a:spLocks noChangeShapeType="1"/>
          </p:cNvSpPr>
          <p:nvPr/>
        </p:nvSpPr>
        <p:spPr bwMode="auto">
          <a:xfrm>
            <a:off x="4627563" y="3940175"/>
            <a:ext cx="508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7659" name="Line 16"/>
          <p:cNvSpPr>
            <a:spLocks noChangeShapeType="1"/>
          </p:cNvSpPr>
          <p:nvPr/>
        </p:nvSpPr>
        <p:spPr bwMode="auto">
          <a:xfrm>
            <a:off x="7269163" y="3940175"/>
            <a:ext cx="609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7660" name="Line 17"/>
          <p:cNvSpPr>
            <a:spLocks noChangeShapeType="1"/>
          </p:cNvSpPr>
          <p:nvPr/>
        </p:nvSpPr>
        <p:spPr bwMode="auto">
          <a:xfrm flipH="1">
            <a:off x="6151563" y="4549775"/>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 name="矩形 18"/>
          <p:cNvSpPr/>
          <p:nvPr/>
        </p:nvSpPr>
        <p:spPr>
          <a:xfrm>
            <a:off x="695325" y="908050"/>
            <a:ext cx="4029075" cy="619125"/>
          </a:xfrm>
          <a:prstGeom prst="rect">
            <a:avLst/>
          </a:prstGeom>
        </p:spPr>
        <p:txBody>
          <a:bodyPr wrap="none" lIns="108844" tIns="54422" rIns="108844" bIns="54422">
            <a:spAutoFit/>
          </a:bodyPr>
          <a:lstStyle/>
          <a:p>
            <a:pPr>
              <a:defRPr/>
            </a:pPr>
            <a:r>
              <a:rPr lang="zh-CN" altLang="en-US" sz="3300" b="1" dirty="0">
                <a:solidFill>
                  <a:srgbClr val="FF0000"/>
                </a:solidFill>
                <a:latin typeface="微软雅黑" panose="020B0503020204020204" pitchFamily="34" charset="-122"/>
                <a:ea typeface="微软雅黑" panose="020B0503020204020204" pitchFamily="34" charset="-122"/>
                <a:cs typeface="+mj-cs"/>
              </a:rPr>
              <a:t>人才盘点的成功因素</a:t>
            </a:r>
            <a:endParaRPr lang="zh-CN" altLang="en-US" sz="3300" b="1" dirty="0">
              <a:solidFill>
                <a:srgbClr val="FF0000"/>
              </a:solidFill>
              <a:latin typeface="微软雅黑" panose="020B0503020204020204" pitchFamily="34" charset="-122"/>
              <a:ea typeface="微软雅黑" panose="020B0503020204020204" pitchFamily="34" charset="-122"/>
              <a:cs typeface="+mj-cs"/>
            </a:endParaRPr>
          </a:p>
        </p:txBody>
      </p:sp>
      <p:sp>
        <p:nvSpPr>
          <p:cNvPr id="27662" name="Text Box 11"/>
          <p:cNvSpPr txBox="1">
            <a:spLocks noChangeArrowheads="1"/>
          </p:cNvSpPr>
          <p:nvPr/>
        </p:nvSpPr>
        <p:spPr bwMode="auto">
          <a:xfrm>
            <a:off x="5448300" y="4941888"/>
            <a:ext cx="15097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8844" tIns="54422" rIns="108844" bIns="544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chemeClr val="bg1"/>
                </a:solidFill>
                <a:latin typeface="黑体" panose="02010609060101010101" pitchFamily="49" charset="-122"/>
                <a:ea typeface="黑体" panose="02010609060101010101" pitchFamily="49" charset="-122"/>
              </a:rPr>
              <a:t>  </a:t>
            </a:r>
            <a:r>
              <a:rPr lang="zh-CN" altLang="en-US" sz="2000" b="1">
                <a:solidFill>
                  <a:schemeClr val="bg1"/>
                </a:solidFill>
                <a:latin typeface="黑体" panose="02010609060101010101" pitchFamily="49" charset="-122"/>
                <a:ea typeface="黑体" panose="02010609060101010101" pitchFamily="49" charset="-122"/>
              </a:rPr>
              <a:t>高层的</a:t>
            </a:r>
            <a:endParaRPr lang="en-US" altLang="zh-CN" sz="2000" b="1">
              <a:solidFill>
                <a:schemeClr val="bg1"/>
              </a:solidFill>
              <a:latin typeface="黑体" panose="02010609060101010101" pitchFamily="49" charset="-122"/>
              <a:ea typeface="黑体" panose="02010609060101010101" pitchFamily="49" charset="-122"/>
            </a:endParaRPr>
          </a:p>
          <a:p>
            <a:pPr eaLnBrk="1" hangingPunct="1"/>
            <a:r>
              <a:rPr lang="zh-CN" altLang="en-US" sz="2000" b="1">
                <a:solidFill>
                  <a:schemeClr val="bg1"/>
                </a:solidFill>
                <a:latin typeface="黑体" panose="02010609060101010101" pitchFamily="49" charset="-122"/>
                <a:ea typeface="黑体" panose="02010609060101010101" pitchFamily="49" charset="-122"/>
              </a:rPr>
              <a:t>投入与承诺</a:t>
            </a:r>
            <a:endParaRPr lang="zh-CN" altLang="en-US" sz="2000" b="1">
              <a:solidFill>
                <a:schemeClr val="bg1"/>
              </a:solidFill>
              <a:latin typeface="黑体" panose="02010609060101010101" pitchFamily="49" charset="-122"/>
              <a:ea typeface="黑体" panose="02010609060101010101" pitchFamily="49" charset="-122"/>
            </a:endParaRPr>
          </a:p>
        </p:txBody>
      </p:sp>
      <p:sp>
        <p:nvSpPr>
          <p:cNvPr id="27663" name="Text Box 11"/>
          <p:cNvSpPr txBox="1">
            <a:spLocks noChangeArrowheads="1"/>
          </p:cNvSpPr>
          <p:nvPr/>
        </p:nvSpPr>
        <p:spPr bwMode="auto">
          <a:xfrm>
            <a:off x="8256588" y="3429000"/>
            <a:ext cx="1381125"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8844" tIns="54422" rIns="108844" bIns="544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chemeClr val="bg1"/>
                </a:solidFill>
                <a:latin typeface="黑体" panose="02010609060101010101" pitchFamily="49" charset="-122"/>
                <a:ea typeface="黑体" panose="02010609060101010101" pitchFamily="49" charset="-122"/>
              </a:rPr>
              <a:t> </a:t>
            </a:r>
            <a:r>
              <a:rPr lang="zh-CN" altLang="en-US" sz="2000" b="1">
                <a:solidFill>
                  <a:schemeClr val="bg1"/>
                </a:solidFill>
                <a:latin typeface="黑体" panose="02010609060101010101" pitchFamily="49" charset="-122"/>
                <a:ea typeface="黑体" panose="02010609060101010101" pitchFamily="49" charset="-122"/>
              </a:rPr>
              <a:t>开放的</a:t>
            </a:r>
            <a:endParaRPr lang="en-US" altLang="zh-CN" sz="2000" b="1">
              <a:solidFill>
                <a:schemeClr val="bg1"/>
              </a:solidFill>
              <a:latin typeface="黑体" panose="02010609060101010101" pitchFamily="49" charset="-122"/>
              <a:ea typeface="黑体" panose="02010609060101010101" pitchFamily="49" charset="-122"/>
            </a:endParaRPr>
          </a:p>
          <a:p>
            <a:pPr eaLnBrk="1" hangingPunct="1"/>
            <a:r>
              <a:rPr lang="zh-CN" altLang="en-US" sz="2000" b="1">
                <a:solidFill>
                  <a:schemeClr val="bg1"/>
                </a:solidFill>
                <a:latin typeface="黑体" panose="02010609060101010101" pitchFamily="49" charset="-122"/>
                <a:ea typeface="黑体" panose="02010609060101010101" pitchFamily="49" charset="-122"/>
              </a:rPr>
              <a:t> 组织文化</a:t>
            </a:r>
            <a:endParaRPr lang="zh-CN" altLang="en-US" sz="2000" b="1">
              <a:solidFill>
                <a:schemeClr val="bg1"/>
              </a:solidFill>
              <a:latin typeface="黑体" panose="02010609060101010101" pitchFamily="49" charset="-122"/>
              <a:ea typeface="黑体" panose="02010609060101010101" pitchFamily="49" charset="-122"/>
            </a:endParaRPr>
          </a:p>
        </p:txBody>
      </p:sp>
      <p:sp>
        <p:nvSpPr>
          <p:cNvPr id="27664" name="Text Box 11"/>
          <p:cNvSpPr txBox="1">
            <a:spLocks noChangeArrowheads="1"/>
          </p:cNvSpPr>
          <p:nvPr/>
        </p:nvSpPr>
        <p:spPr bwMode="auto">
          <a:xfrm>
            <a:off x="2855913" y="3429000"/>
            <a:ext cx="1381125"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8844" tIns="54422" rIns="108844" bIns="544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chemeClr val="bg1"/>
                </a:solidFill>
                <a:latin typeface="黑体" panose="02010609060101010101" pitchFamily="49" charset="-122"/>
                <a:ea typeface="黑体" panose="02010609060101010101" pitchFamily="49" charset="-122"/>
              </a:rPr>
              <a:t>  </a:t>
            </a:r>
            <a:r>
              <a:rPr lang="en-US" altLang="zh-CN" sz="2000" b="1">
                <a:solidFill>
                  <a:schemeClr val="bg1"/>
                </a:solidFill>
                <a:latin typeface="黑体" panose="02010609060101010101" pitchFamily="49" charset="-122"/>
                <a:ea typeface="黑体" panose="02010609060101010101" pitchFamily="49" charset="-122"/>
              </a:rPr>
              <a:t>HR</a:t>
            </a:r>
            <a:r>
              <a:rPr lang="zh-CN" altLang="en-US" sz="2000" b="1">
                <a:solidFill>
                  <a:schemeClr val="bg1"/>
                </a:solidFill>
                <a:latin typeface="黑体" panose="02010609060101010101" pitchFamily="49" charset="-122"/>
                <a:ea typeface="黑体" panose="02010609060101010101" pitchFamily="49" charset="-122"/>
              </a:rPr>
              <a:t>的</a:t>
            </a:r>
            <a:endParaRPr lang="en-US" altLang="zh-CN" sz="2000" b="1">
              <a:solidFill>
                <a:schemeClr val="bg1"/>
              </a:solidFill>
              <a:latin typeface="黑体" panose="02010609060101010101" pitchFamily="49" charset="-122"/>
              <a:ea typeface="黑体" panose="02010609060101010101" pitchFamily="49" charset="-122"/>
            </a:endParaRPr>
          </a:p>
          <a:p>
            <a:pPr eaLnBrk="1" hangingPunct="1"/>
            <a:r>
              <a:rPr lang="zh-CN" altLang="en-US" sz="2000" b="1">
                <a:solidFill>
                  <a:schemeClr val="bg1"/>
                </a:solidFill>
                <a:latin typeface="黑体" panose="02010609060101010101" pitchFamily="49" charset="-122"/>
                <a:ea typeface="黑体" panose="02010609060101010101" pitchFamily="49" charset="-122"/>
              </a:rPr>
              <a:t> 业务整合</a:t>
            </a:r>
            <a:endParaRPr lang="zh-CN" altLang="en-US" sz="2000" b="1">
              <a:solidFill>
                <a:schemeClr val="bg1"/>
              </a:solidFill>
              <a:latin typeface="黑体" panose="02010609060101010101" pitchFamily="49" charset="-122"/>
              <a:ea typeface="黑体" panose="02010609060101010101" pitchFamily="49" charset="-122"/>
            </a:endParaRPr>
          </a:p>
        </p:txBody>
      </p:sp>
      <p:sp>
        <p:nvSpPr>
          <p:cNvPr id="20" name="日期占位符 19"/>
          <p:cNvSpPr>
            <a:spLocks noGrp="1"/>
          </p:cNvSpPr>
          <p:nvPr>
            <p:ph type="dt" sz="quarter" idx="10"/>
          </p:nvPr>
        </p:nvSpPr>
        <p:spPr/>
        <p:txBody>
          <a:bodyPr/>
          <a:lstStyle/>
          <a:p>
            <a:pPr>
              <a:defRPr/>
            </a:pPr>
            <a:fld id="{C1773FF8-3397-454D-B2E5-D7A34BEC401A}" type="datetime1">
              <a:rPr lang="zh-CN" altLang="en-US"/>
            </a:fld>
            <a:endParaRPr lang="en-US" altLang="zh-CN"/>
          </a:p>
        </p:txBody>
      </p:sp>
      <p:sp>
        <p:nvSpPr>
          <p:cNvPr id="27666" name="灯片编号占位符 20"/>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AD9288D-31D2-48E7-AA6E-2F9EDF26C134}" type="slidenum">
              <a:rPr lang="zh-CN" altLang="en-US" smtClean="0">
                <a:latin typeface="Tahoma" panose="020B0604030504040204" pitchFamily="34" charset="0"/>
              </a:rPr>
            </a:fld>
            <a:endParaRPr lang="zh-CN" altLang="en-US" smtClean="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829"/>
                                        </p:tgtEl>
                                        <p:attrNameLst>
                                          <p:attrName>style.visibility</p:attrName>
                                        </p:attrNameLst>
                                      </p:cBhvr>
                                      <p:to>
                                        <p:strVal val="visible"/>
                                      </p:to>
                                    </p:set>
                                    <p:animEffect transition="in" filter="blinds(horizontal)">
                                      <p:cBhvr>
                                        <p:cTn id="12" dur="500"/>
                                        <p:tgtEl>
                                          <p:spTgt spid="7782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7828"/>
                                        </p:tgtEl>
                                        <p:attrNameLst>
                                          <p:attrName>style.visibility</p:attrName>
                                        </p:attrNameLst>
                                      </p:cBhvr>
                                      <p:to>
                                        <p:strVal val="visible"/>
                                      </p:to>
                                    </p:set>
                                    <p:animEffect transition="in" filter="blinds(horizontal)">
                                      <p:cBhvr>
                                        <p:cTn id="17" dur="500"/>
                                        <p:tgtEl>
                                          <p:spTgt spid="7782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7830"/>
                                        </p:tgtEl>
                                        <p:attrNameLst>
                                          <p:attrName>style.visibility</p:attrName>
                                        </p:attrNameLst>
                                      </p:cBhvr>
                                      <p:to>
                                        <p:strVal val="visible"/>
                                      </p:to>
                                    </p:set>
                                    <p:animEffect transition="in" filter="blinds(horizontal)">
                                      <p:cBhvr>
                                        <p:cTn id="22" dur="500"/>
                                        <p:tgtEl>
                                          <p:spTgt spid="7783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7827"/>
                                        </p:tgtEl>
                                        <p:attrNameLst>
                                          <p:attrName>style.visibility</p:attrName>
                                        </p:attrNameLst>
                                      </p:cBhvr>
                                      <p:to>
                                        <p:strVal val="visible"/>
                                      </p:to>
                                    </p:set>
                                    <p:animEffect transition="in" filter="blinds(horizontal)">
                                      <p:cBhvr>
                                        <p:cTn id="27" dur="500"/>
                                        <p:tgtEl>
                                          <p:spTgt spid="77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animBg="1"/>
      <p:bldP spid="77828" grpId="0" animBg="1"/>
      <p:bldP spid="77829" grpId="0" animBg="1"/>
      <p:bldP spid="7783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82738" y="1989138"/>
            <a:ext cx="3457575" cy="777875"/>
          </a:xfrm>
          <a:prstGeom prst="rect">
            <a:avLst/>
          </a:prstGeom>
          <a:solidFill>
            <a:srgbClr val="18B0B8"/>
          </a:solidFill>
          <a:ln w="19050" cap="flat" cmpd="sng" algn="ctr">
            <a:solidFill>
              <a:sysClr val="window" lastClr="FFFFFF"/>
            </a:solidFill>
            <a:prstDash val="solid"/>
            <a:miter lim="800000"/>
          </a:ln>
          <a:effectLst/>
        </p:spPr>
        <p:txBody>
          <a:bodyPr anchor="ctr"/>
          <a:lstStyle/>
          <a:p>
            <a:pPr algn="ctr" fontAlgn="auto">
              <a:spcBef>
                <a:spcPts val="0"/>
              </a:spcBef>
              <a:spcAft>
                <a:spcPts val="0"/>
              </a:spcAft>
              <a:buFontTx/>
              <a:buNone/>
              <a:defRPr/>
            </a:pPr>
            <a:r>
              <a:rPr lang="zh-CN" altLang="en-US" b="1" kern="0" dirty="0">
                <a:solidFill>
                  <a:srgbClr val="FF0000"/>
                </a:solidFill>
                <a:latin typeface="微软雅黑" panose="020B0503020204020204" pitchFamily="34" charset="-122"/>
                <a:ea typeface="微软雅黑" panose="020B0503020204020204" pitchFamily="34" charset="-122"/>
              </a:rPr>
              <a:t>业务战略分析</a:t>
            </a:r>
            <a:endParaRPr lang="zh-CN" altLang="en-US" b="1" kern="0" dirty="0">
              <a:solidFill>
                <a:srgbClr val="FF0000"/>
              </a:solidFill>
              <a:latin typeface="微软雅黑" panose="020B0503020204020204" pitchFamily="34" charset="-122"/>
              <a:ea typeface="微软雅黑" panose="020B0503020204020204" pitchFamily="34" charset="-122"/>
            </a:endParaRPr>
          </a:p>
        </p:txBody>
      </p:sp>
      <p:sp>
        <p:nvSpPr>
          <p:cNvPr id="3" name="矩形 2"/>
          <p:cNvSpPr/>
          <p:nvPr/>
        </p:nvSpPr>
        <p:spPr>
          <a:xfrm>
            <a:off x="1582738" y="3001963"/>
            <a:ext cx="3457575" cy="777875"/>
          </a:xfrm>
          <a:prstGeom prst="rect">
            <a:avLst/>
          </a:prstGeom>
          <a:solidFill>
            <a:srgbClr val="687596"/>
          </a:solidFill>
          <a:ln w="12700" cap="flat" cmpd="sng" algn="ctr">
            <a:noFill/>
            <a:prstDash val="solid"/>
            <a:miter lim="800000"/>
          </a:ln>
          <a:effectLst/>
        </p:spPr>
        <p:txBody>
          <a:bodyPr anchor="ctr"/>
          <a:lstStyle/>
          <a:p>
            <a:pPr algn="ctr" fontAlgn="auto">
              <a:spcBef>
                <a:spcPts val="0"/>
              </a:spcBef>
              <a:spcAft>
                <a:spcPts val="0"/>
              </a:spcAft>
              <a:buFontTx/>
              <a:buNone/>
              <a:defRPr/>
            </a:pPr>
            <a:r>
              <a:rPr lang="zh-CN" altLang="en-US" kern="0" dirty="0">
                <a:solidFill>
                  <a:prstClr val="white"/>
                </a:solidFill>
                <a:latin typeface="微软雅黑" panose="020B0503020204020204" pitchFamily="34" charset="-122"/>
                <a:ea typeface="微软雅黑" panose="020B0503020204020204" pitchFamily="34" charset="-122"/>
              </a:rPr>
              <a:t>需求：我们需要什么样的人</a:t>
            </a:r>
            <a:endParaRPr lang="zh-CN" altLang="en-US" kern="0" dirty="0">
              <a:solidFill>
                <a:prstClr val="white"/>
              </a:solidFill>
              <a:latin typeface="微软雅黑" panose="020B0503020204020204" pitchFamily="34" charset="-122"/>
              <a:ea typeface="微软雅黑" panose="020B0503020204020204" pitchFamily="34" charset="-122"/>
            </a:endParaRPr>
          </a:p>
        </p:txBody>
      </p:sp>
      <p:sp>
        <p:nvSpPr>
          <p:cNvPr id="4" name="矩形 3"/>
          <p:cNvSpPr/>
          <p:nvPr/>
        </p:nvSpPr>
        <p:spPr>
          <a:xfrm>
            <a:off x="1582738" y="4013200"/>
            <a:ext cx="3457575" cy="779463"/>
          </a:xfrm>
          <a:prstGeom prst="rect">
            <a:avLst/>
          </a:prstGeom>
          <a:solidFill>
            <a:srgbClr val="687596"/>
          </a:solidFill>
          <a:ln w="12700" cap="flat" cmpd="sng" algn="ctr">
            <a:noFill/>
            <a:prstDash val="solid"/>
            <a:miter lim="800000"/>
          </a:ln>
          <a:effectLst/>
        </p:spPr>
        <p:txBody>
          <a:bodyPr anchor="ctr"/>
          <a:lstStyle/>
          <a:p>
            <a:pPr algn="ctr" fontAlgn="auto">
              <a:spcBef>
                <a:spcPts val="0"/>
              </a:spcBef>
              <a:spcAft>
                <a:spcPts val="0"/>
              </a:spcAft>
              <a:buFontTx/>
              <a:buNone/>
              <a:defRPr/>
            </a:pPr>
            <a:r>
              <a:rPr lang="zh-CN" altLang="en-US" kern="0" dirty="0">
                <a:solidFill>
                  <a:prstClr val="white"/>
                </a:solidFill>
                <a:latin typeface="微软雅黑" panose="020B0503020204020204" pitchFamily="34" charset="-122"/>
                <a:ea typeface="微软雅黑" panose="020B0503020204020204" pitchFamily="34" charset="-122"/>
              </a:rPr>
              <a:t>业务战略目标、主要成功要素、需要转型内容</a:t>
            </a:r>
            <a:endParaRPr lang="zh-CN" altLang="en-US" kern="0" dirty="0">
              <a:solidFill>
                <a:prstClr val="white"/>
              </a:solidFill>
              <a:latin typeface="微软雅黑" panose="020B0503020204020204" pitchFamily="34" charset="-122"/>
              <a:ea typeface="微软雅黑" panose="020B0503020204020204" pitchFamily="34" charset="-122"/>
            </a:endParaRPr>
          </a:p>
        </p:txBody>
      </p:sp>
      <p:sp>
        <p:nvSpPr>
          <p:cNvPr id="5" name="矩形 4"/>
          <p:cNvSpPr/>
          <p:nvPr/>
        </p:nvSpPr>
        <p:spPr>
          <a:xfrm>
            <a:off x="1582738" y="5026025"/>
            <a:ext cx="3457575" cy="779463"/>
          </a:xfrm>
          <a:prstGeom prst="rect">
            <a:avLst/>
          </a:prstGeom>
          <a:solidFill>
            <a:srgbClr val="687596"/>
          </a:solidFill>
          <a:ln w="12700" cap="flat" cmpd="sng" algn="ctr">
            <a:noFill/>
            <a:prstDash val="solid"/>
            <a:miter lim="800000"/>
          </a:ln>
          <a:effectLst/>
        </p:spPr>
        <p:txBody>
          <a:bodyPr anchor="ctr"/>
          <a:lstStyle/>
          <a:p>
            <a:pPr algn="ctr" fontAlgn="auto">
              <a:spcBef>
                <a:spcPts val="0"/>
              </a:spcBef>
              <a:spcAft>
                <a:spcPts val="0"/>
              </a:spcAft>
              <a:buFontTx/>
              <a:buNone/>
              <a:defRPr/>
            </a:pPr>
            <a:r>
              <a:rPr lang="zh-CN" altLang="en-US" kern="0" dirty="0">
                <a:solidFill>
                  <a:prstClr val="white"/>
                </a:solidFill>
                <a:latin typeface="微软雅黑" panose="020B0503020204020204" pitchFamily="34" charset="-122"/>
                <a:ea typeface="微软雅黑" panose="020B0503020204020204" pitchFamily="34" charset="-122"/>
              </a:rPr>
              <a:t>核心岗位、关键能力、能力转变</a:t>
            </a:r>
            <a:endParaRPr lang="zh-CN" altLang="en-US" kern="0" dirty="0">
              <a:solidFill>
                <a:prstClr val="white"/>
              </a:solidFill>
              <a:latin typeface="微软雅黑" panose="020B0503020204020204" pitchFamily="34" charset="-122"/>
              <a:ea typeface="微软雅黑" panose="020B0503020204020204" pitchFamily="34" charset="-122"/>
            </a:endParaRPr>
          </a:p>
        </p:txBody>
      </p:sp>
      <p:sp>
        <p:nvSpPr>
          <p:cNvPr id="6" name="矩形 5"/>
          <p:cNvSpPr/>
          <p:nvPr/>
        </p:nvSpPr>
        <p:spPr>
          <a:xfrm>
            <a:off x="6697663" y="1989138"/>
            <a:ext cx="3455987" cy="777875"/>
          </a:xfrm>
          <a:prstGeom prst="rect">
            <a:avLst/>
          </a:prstGeom>
          <a:solidFill>
            <a:srgbClr val="18B0B8"/>
          </a:solidFill>
          <a:ln w="19050" cap="flat" cmpd="sng" algn="ctr">
            <a:solidFill>
              <a:sysClr val="window" lastClr="FFFFFF"/>
            </a:solidFill>
            <a:prstDash val="solid"/>
            <a:miter lim="800000"/>
          </a:ln>
          <a:effectLst/>
        </p:spPr>
        <p:txBody>
          <a:bodyPr anchor="ctr"/>
          <a:lstStyle/>
          <a:p>
            <a:pPr algn="ctr">
              <a:defRPr/>
            </a:pPr>
            <a:r>
              <a:rPr lang="zh-CN" altLang="en-US" b="1" kern="0" dirty="0">
                <a:solidFill>
                  <a:srgbClr val="FF0000"/>
                </a:solidFill>
                <a:latin typeface="微软雅黑" panose="020B0503020204020204" pitchFamily="34" charset="-122"/>
                <a:ea typeface="微软雅黑" panose="020B0503020204020204" pitchFamily="34" charset="-122"/>
              </a:rPr>
              <a:t>人才盘点</a:t>
            </a:r>
            <a:endParaRPr lang="zh-CN" altLang="en-US" b="1" kern="0" dirty="0">
              <a:solidFill>
                <a:srgbClr val="FF0000"/>
              </a:solidFill>
              <a:latin typeface="微软雅黑" panose="020B0503020204020204" pitchFamily="34" charset="-122"/>
              <a:ea typeface="微软雅黑" panose="020B0503020204020204" pitchFamily="34" charset="-122"/>
            </a:endParaRPr>
          </a:p>
        </p:txBody>
      </p:sp>
      <p:sp>
        <p:nvSpPr>
          <p:cNvPr id="7" name="矩形 6"/>
          <p:cNvSpPr/>
          <p:nvPr/>
        </p:nvSpPr>
        <p:spPr>
          <a:xfrm>
            <a:off x="6697663" y="3001963"/>
            <a:ext cx="3455987" cy="777875"/>
          </a:xfrm>
          <a:prstGeom prst="rect">
            <a:avLst/>
          </a:prstGeom>
          <a:solidFill>
            <a:srgbClr val="687596"/>
          </a:solidFill>
          <a:ln w="12700" cap="flat" cmpd="sng" algn="ctr">
            <a:noFill/>
            <a:prstDash val="solid"/>
            <a:miter lim="800000"/>
          </a:ln>
          <a:effectLst/>
        </p:spPr>
        <p:txBody>
          <a:bodyPr anchor="ctr"/>
          <a:lstStyle/>
          <a:p>
            <a:pPr algn="ctr" fontAlgn="auto">
              <a:spcBef>
                <a:spcPts val="0"/>
              </a:spcBef>
              <a:spcAft>
                <a:spcPts val="0"/>
              </a:spcAft>
              <a:buFontTx/>
              <a:buNone/>
              <a:defRPr/>
            </a:pPr>
            <a:r>
              <a:rPr lang="zh-CN" altLang="en-US" kern="0" dirty="0">
                <a:solidFill>
                  <a:prstClr val="white"/>
                </a:solidFill>
                <a:latin typeface="微软雅黑" panose="020B0503020204020204" pitchFamily="34" charset="-122"/>
                <a:ea typeface="微软雅黑" panose="020B0503020204020204" pitchFamily="34" charset="-122"/>
              </a:rPr>
              <a:t>供给：我们拥有什么样的人</a:t>
            </a:r>
            <a:endParaRPr lang="zh-CN" altLang="en-US" kern="0" dirty="0">
              <a:solidFill>
                <a:prstClr val="white"/>
              </a:solidFill>
              <a:latin typeface="微软雅黑" panose="020B0503020204020204" pitchFamily="34" charset="-122"/>
              <a:ea typeface="微软雅黑" panose="020B0503020204020204" pitchFamily="34" charset="-122"/>
            </a:endParaRPr>
          </a:p>
        </p:txBody>
      </p:sp>
      <p:sp>
        <p:nvSpPr>
          <p:cNvPr id="8" name="矩形 7"/>
          <p:cNvSpPr/>
          <p:nvPr/>
        </p:nvSpPr>
        <p:spPr>
          <a:xfrm>
            <a:off x="6697663" y="4013200"/>
            <a:ext cx="3455987" cy="779463"/>
          </a:xfrm>
          <a:prstGeom prst="rect">
            <a:avLst/>
          </a:prstGeom>
          <a:solidFill>
            <a:srgbClr val="687596"/>
          </a:solidFill>
          <a:ln w="12700" cap="flat" cmpd="sng" algn="ctr">
            <a:noFill/>
            <a:prstDash val="solid"/>
            <a:miter lim="800000"/>
          </a:ln>
          <a:effectLst/>
        </p:spPr>
        <p:txBody>
          <a:bodyPr anchor="ctr"/>
          <a:lstStyle/>
          <a:p>
            <a:pPr algn="ctr" fontAlgn="auto">
              <a:spcBef>
                <a:spcPts val="0"/>
              </a:spcBef>
              <a:spcAft>
                <a:spcPts val="0"/>
              </a:spcAft>
              <a:buFontTx/>
              <a:buNone/>
              <a:defRPr/>
            </a:pPr>
            <a:r>
              <a:rPr lang="zh-CN" altLang="en-US" sz="1600" kern="0" dirty="0">
                <a:solidFill>
                  <a:prstClr val="white"/>
                </a:solidFill>
                <a:latin typeface="微软雅黑" panose="020B0503020204020204" pitchFamily="34" charset="-122"/>
                <a:ea typeface="微软雅黑" panose="020B0503020204020204" pitchFamily="34" charset="-122"/>
              </a:rPr>
              <a:t>组织纵向各职能与部门、横向各层级现有人才分布情况</a:t>
            </a:r>
            <a:endParaRPr lang="zh-CN" altLang="en-US" sz="1600" kern="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6697663" y="5026025"/>
            <a:ext cx="3455987" cy="779463"/>
          </a:xfrm>
          <a:prstGeom prst="rect">
            <a:avLst/>
          </a:prstGeom>
          <a:solidFill>
            <a:srgbClr val="687596"/>
          </a:solidFill>
          <a:ln w="12700" cap="flat" cmpd="sng" algn="ctr">
            <a:noFill/>
            <a:prstDash val="solid"/>
            <a:miter lim="800000"/>
          </a:ln>
          <a:effectLst/>
        </p:spPr>
        <p:txBody>
          <a:bodyPr anchor="ctr"/>
          <a:lstStyle/>
          <a:p>
            <a:pPr algn="ctr" fontAlgn="auto">
              <a:spcBef>
                <a:spcPts val="0"/>
              </a:spcBef>
              <a:spcAft>
                <a:spcPts val="0"/>
              </a:spcAft>
              <a:buFontTx/>
              <a:buNone/>
              <a:defRPr/>
            </a:pPr>
            <a:r>
              <a:rPr lang="zh-CN" altLang="en-US" kern="0" dirty="0">
                <a:solidFill>
                  <a:prstClr val="white"/>
                </a:solidFill>
                <a:latin typeface="微软雅黑" panose="020B0503020204020204" pitchFamily="34" charset="-122"/>
                <a:ea typeface="微软雅黑" panose="020B0503020204020204" pitchFamily="34" charset="-122"/>
              </a:rPr>
              <a:t>人才的的数量、质量；</a:t>
            </a:r>
            <a:endParaRPr lang="en-US" altLang="zh-CN" kern="0" dirty="0">
              <a:solidFill>
                <a:prstClr val="white"/>
              </a:solidFill>
              <a:latin typeface="微软雅黑" panose="020B0503020204020204" pitchFamily="34" charset="-122"/>
              <a:ea typeface="微软雅黑" panose="020B0503020204020204" pitchFamily="34" charset="-122"/>
            </a:endParaRPr>
          </a:p>
          <a:p>
            <a:pPr algn="ctr" fontAlgn="auto">
              <a:spcBef>
                <a:spcPts val="0"/>
              </a:spcBef>
              <a:spcAft>
                <a:spcPts val="0"/>
              </a:spcAft>
              <a:buFontTx/>
              <a:buNone/>
              <a:defRPr/>
            </a:pPr>
            <a:r>
              <a:rPr lang="zh-CN" altLang="en-US" kern="0" dirty="0">
                <a:solidFill>
                  <a:prstClr val="white"/>
                </a:solidFill>
                <a:latin typeface="微软雅黑" panose="020B0503020204020204" pitchFamily="34" charset="-122"/>
                <a:ea typeface="微软雅黑" panose="020B0503020204020204" pitchFamily="34" charset="-122"/>
              </a:rPr>
              <a:t>成熟度、潜力</a:t>
            </a:r>
            <a:endParaRPr lang="zh-CN" altLang="en-US" kern="0" dirty="0">
              <a:solidFill>
                <a:prstClr val="white"/>
              </a:solidFill>
              <a:latin typeface="微软雅黑" panose="020B0503020204020204" pitchFamily="34" charset="-122"/>
              <a:ea typeface="微软雅黑" panose="020B0503020204020204" pitchFamily="34" charset="-122"/>
            </a:endParaRPr>
          </a:p>
        </p:txBody>
      </p:sp>
      <p:cxnSp>
        <p:nvCxnSpPr>
          <p:cNvPr id="28682" name="直接箭头连接符 9"/>
          <p:cNvCxnSpPr>
            <a:cxnSpLocks noChangeShapeType="1"/>
            <a:stCxn id="2" idx="3"/>
            <a:endCxn id="6" idx="1"/>
          </p:cNvCxnSpPr>
          <p:nvPr/>
        </p:nvCxnSpPr>
        <p:spPr bwMode="auto">
          <a:xfrm>
            <a:off x="5040313" y="2378075"/>
            <a:ext cx="1657350" cy="0"/>
          </a:xfrm>
          <a:prstGeom prst="straightConnector1">
            <a:avLst/>
          </a:prstGeom>
          <a:noFill/>
          <a:ln w="57150">
            <a:solidFill>
              <a:srgbClr val="687596"/>
            </a:solidFill>
            <a:miter lim="800000"/>
            <a:headEnd type="arrow" w="med" len="med"/>
            <a:tailEnd type="arrow" w="med" len="med"/>
          </a:ln>
          <a:extLst>
            <a:ext uri="{909E8E84-426E-40DD-AFC4-6F175D3DCCD1}">
              <a14:hiddenFill xmlns:a14="http://schemas.microsoft.com/office/drawing/2010/main">
                <a:noFill/>
              </a14:hiddenFill>
            </a:ext>
          </a:extLst>
        </p:spPr>
      </p:cxnSp>
      <p:cxnSp>
        <p:nvCxnSpPr>
          <p:cNvPr id="28683" name="直接箭头连接符 10"/>
          <p:cNvCxnSpPr>
            <a:cxnSpLocks noChangeShapeType="1"/>
            <a:stCxn id="2" idx="2"/>
            <a:endCxn id="3" idx="0"/>
          </p:cNvCxnSpPr>
          <p:nvPr/>
        </p:nvCxnSpPr>
        <p:spPr bwMode="auto">
          <a:xfrm>
            <a:off x="3313113" y="2767013"/>
            <a:ext cx="0" cy="234950"/>
          </a:xfrm>
          <a:prstGeom prst="straightConnector1">
            <a:avLst/>
          </a:prstGeom>
          <a:noFill/>
          <a:ln w="38100">
            <a:solidFill>
              <a:srgbClr val="687596"/>
            </a:solidFill>
            <a:miter lim="800000"/>
            <a:tailEnd type="arrow" w="med" len="med"/>
          </a:ln>
          <a:extLst>
            <a:ext uri="{909E8E84-426E-40DD-AFC4-6F175D3DCCD1}">
              <a14:hiddenFill xmlns:a14="http://schemas.microsoft.com/office/drawing/2010/main">
                <a:noFill/>
              </a14:hiddenFill>
            </a:ext>
          </a:extLst>
        </p:spPr>
      </p:cxnSp>
      <p:cxnSp>
        <p:nvCxnSpPr>
          <p:cNvPr id="28684" name="直接箭头连接符 11"/>
          <p:cNvCxnSpPr>
            <a:cxnSpLocks noChangeShapeType="1"/>
            <a:stCxn id="3" idx="2"/>
            <a:endCxn id="4" idx="0"/>
          </p:cNvCxnSpPr>
          <p:nvPr/>
        </p:nvCxnSpPr>
        <p:spPr bwMode="auto">
          <a:xfrm>
            <a:off x="3313113" y="3779838"/>
            <a:ext cx="0" cy="233362"/>
          </a:xfrm>
          <a:prstGeom prst="straightConnector1">
            <a:avLst/>
          </a:prstGeom>
          <a:noFill/>
          <a:ln w="38100">
            <a:solidFill>
              <a:srgbClr val="687596"/>
            </a:solidFill>
            <a:miter lim="800000"/>
            <a:tailEnd type="arrow" w="med" len="med"/>
          </a:ln>
          <a:extLst>
            <a:ext uri="{909E8E84-426E-40DD-AFC4-6F175D3DCCD1}">
              <a14:hiddenFill xmlns:a14="http://schemas.microsoft.com/office/drawing/2010/main">
                <a:noFill/>
              </a14:hiddenFill>
            </a:ext>
          </a:extLst>
        </p:spPr>
      </p:cxnSp>
      <p:cxnSp>
        <p:nvCxnSpPr>
          <p:cNvPr id="28685" name="直接箭头连接符 12"/>
          <p:cNvCxnSpPr>
            <a:cxnSpLocks noChangeShapeType="1"/>
            <a:stCxn id="4" idx="2"/>
            <a:endCxn id="5" idx="0"/>
          </p:cNvCxnSpPr>
          <p:nvPr/>
        </p:nvCxnSpPr>
        <p:spPr bwMode="auto">
          <a:xfrm>
            <a:off x="3313113" y="4792663"/>
            <a:ext cx="0" cy="233362"/>
          </a:xfrm>
          <a:prstGeom prst="straightConnector1">
            <a:avLst/>
          </a:prstGeom>
          <a:noFill/>
          <a:ln w="38100">
            <a:solidFill>
              <a:srgbClr val="687596"/>
            </a:solidFill>
            <a:miter lim="800000"/>
            <a:tailEnd type="arrow" w="med" len="med"/>
          </a:ln>
          <a:extLst>
            <a:ext uri="{909E8E84-426E-40DD-AFC4-6F175D3DCCD1}">
              <a14:hiddenFill xmlns:a14="http://schemas.microsoft.com/office/drawing/2010/main">
                <a:noFill/>
              </a14:hiddenFill>
            </a:ext>
          </a:extLst>
        </p:spPr>
      </p:cxnSp>
      <p:cxnSp>
        <p:nvCxnSpPr>
          <p:cNvPr id="28686" name="直接箭头连接符 13"/>
          <p:cNvCxnSpPr>
            <a:cxnSpLocks noChangeShapeType="1"/>
            <a:stCxn id="6" idx="2"/>
            <a:endCxn id="7" idx="0"/>
          </p:cNvCxnSpPr>
          <p:nvPr/>
        </p:nvCxnSpPr>
        <p:spPr bwMode="auto">
          <a:xfrm>
            <a:off x="8424863" y="2767013"/>
            <a:ext cx="0" cy="234950"/>
          </a:xfrm>
          <a:prstGeom prst="straightConnector1">
            <a:avLst/>
          </a:prstGeom>
          <a:noFill/>
          <a:ln w="38100">
            <a:solidFill>
              <a:srgbClr val="687596"/>
            </a:solidFill>
            <a:miter lim="800000"/>
            <a:tailEnd type="arrow" w="med" len="med"/>
          </a:ln>
          <a:extLst>
            <a:ext uri="{909E8E84-426E-40DD-AFC4-6F175D3DCCD1}">
              <a14:hiddenFill xmlns:a14="http://schemas.microsoft.com/office/drawing/2010/main">
                <a:noFill/>
              </a14:hiddenFill>
            </a:ext>
          </a:extLst>
        </p:spPr>
      </p:cxnSp>
      <p:cxnSp>
        <p:nvCxnSpPr>
          <p:cNvPr id="28687" name="直接箭头连接符 14"/>
          <p:cNvCxnSpPr>
            <a:cxnSpLocks noChangeShapeType="1"/>
            <a:stCxn id="7" idx="2"/>
            <a:endCxn id="8" idx="0"/>
          </p:cNvCxnSpPr>
          <p:nvPr/>
        </p:nvCxnSpPr>
        <p:spPr bwMode="auto">
          <a:xfrm>
            <a:off x="8424863" y="3779838"/>
            <a:ext cx="0" cy="233362"/>
          </a:xfrm>
          <a:prstGeom prst="straightConnector1">
            <a:avLst/>
          </a:prstGeom>
          <a:noFill/>
          <a:ln w="38100">
            <a:solidFill>
              <a:srgbClr val="687596"/>
            </a:solidFill>
            <a:miter lim="800000"/>
            <a:tailEnd type="arrow" w="med" len="med"/>
          </a:ln>
          <a:extLst>
            <a:ext uri="{909E8E84-426E-40DD-AFC4-6F175D3DCCD1}">
              <a14:hiddenFill xmlns:a14="http://schemas.microsoft.com/office/drawing/2010/main">
                <a:noFill/>
              </a14:hiddenFill>
            </a:ext>
          </a:extLst>
        </p:spPr>
      </p:cxnSp>
      <p:cxnSp>
        <p:nvCxnSpPr>
          <p:cNvPr id="28688" name="直接箭头连接符 15"/>
          <p:cNvCxnSpPr>
            <a:cxnSpLocks noChangeShapeType="1"/>
            <a:stCxn id="8" idx="2"/>
            <a:endCxn id="9" idx="0"/>
          </p:cNvCxnSpPr>
          <p:nvPr/>
        </p:nvCxnSpPr>
        <p:spPr bwMode="auto">
          <a:xfrm>
            <a:off x="8424863" y="4792663"/>
            <a:ext cx="0" cy="233362"/>
          </a:xfrm>
          <a:prstGeom prst="straightConnector1">
            <a:avLst/>
          </a:prstGeom>
          <a:noFill/>
          <a:ln w="38100">
            <a:solidFill>
              <a:srgbClr val="687596"/>
            </a:solidFill>
            <a:miter lim="800000"/>
            <a:tailEnd type="arrow" w="med" len="med"/>
          </a:ln>
          <a:extLst>
            <a:ext uri="{909E8E84-426E-40DD-AFC4-6F175D3DCCD1}">
              <a14:hiddenFill xmlns:a14="http://schemas.microsoft.com/office/drawing/2010/main">
                <a:noFill/>
              </a14:hiddenFill>
            </a:ext>
          </a:extLst>
        </p:spPr>
      </p:cxnSp>
      <p:sp>
        <p:nvSpPr>
          <p:cNvPr id="17" name="矩形 16"/>
          <p:cNvSpPr/>
          <p:nvPr/>
        </p:nvSpPr>
        <p:spPr>
          <a:xfrm>
            <a:off x="5399088" y="1989138"/>
            <a:ext cx="938212" cy="777875"/>
          </a:xfrm>
          <a:prstGeom prst="rect">
            <a:avLst/>
          </a:prstGeom>
          <a:solidFill>
            <a:srgbClr val="687596"/>
          </a:solidFill>
          <a:ln w="12700" cap="flat" cmpd="sng" algn="ctr">
            <a:noFill/>
            <a:prstDash val="solid"/>
            <a:miter lim="800000"/>
          </a:ln>
          <a:effectLst/>
        </p:spPr>
        <p:txBody>
          <a:bodyPr anchor="ctr"/>
          <a:lstStyle/>
          <a:p>
            <a:pPr algn="ctr" fontAlgn="auto">
              <a:spcBef>
                <a:spcPts val="0"/>
              </a:spcBef>
              <a:spcAft>
                <a:spcPts val="0"/>
              </a:spcAft>
              <a:buFontTx/>
              <a:buNone/>
              <a:defRPr/>
            </a:pPr>
            <a:r>
              <a:rPr lang="zh-CN" altLang="en-US" kern="0" dirty="0">
                <a:solidFill>
                  <a:prstClr val="white"/>
                </a:solidFill>
                <a:latin typeface="微软雅黑" panose="020B0503020204020204" pitchFamily="34" charset="-122"/>
                <a:ea typeface="微软雅黑" panose="020B0503020204020204" pitchFamily="34" charset="-122"/>
              </a:rPr>
              <a:t>差距</a:t>
            </a:r>
            <a:endParaRPr lang="en-US" altLang="zh-CN" kern="0" dirty="0">
              <a:solidFill>
                <a:prstClr val="white"/>
              </a:solidFill>
              <a:latin typeface="微软雅黑" panose="020B0503020204020204" pitchFamily="34" charset="-122"/>
              <a:ea typeface="微软雅黑" panose="020B0503020204020204" pitchFamily="34" charset="-122"/>
            </a:endParaRPr>
          </a:p>
          <a:p>
            <a:pPr algn="ctr" fontAlgn="auto">
              <a:spcBef>
                <a:spcPts val="0"/>
              </a:spcBef>
              <a:spcAft>
                <a:spcPts val="0"/>
              </a:spcAft>
              <a:buFontTx/>
              <a:buNone/>
              <a:defRPr/>
            </a:pPr>
            <a:r>
              <a:rPr lang="zh-CN" altLang="en-US" kern="0" dirty="0">
                <a:solidFill>
                  <a:prstClr val="white"/>
                </a:solidFill>
                <a:latin typeface="微软雅黑" panose="020B0503020204020204" pitchFamily="34" charset="-122"/>
                <a:ea typeface="微软雅黑" panose="020B0503020204020204" pitchFamily="34" charset="-122"/>
              </a:rPr>
              <a:t>分析</a:t>
            </a:r>
            <a:endParaRPr lang="zh-CN" altLang="en-US" kern="0" dirty="0">
              <a:solidFill>
                <a:prstClr val="white"/>
              </a:solidFill>
              <a:latin typeface="微软雅黑" panose="020B0503020204020204" pitchFamily="34" charset="-122"/>
              <a:ea typeface="微软雅黑" panose="020B0503020204020204" pitchFamily="34" charset="-122"/>
            </a:endParaRPr>
          </a:p>
        </p:txBody>
      </p:sp>
      <p:sp>
        <p:nvSpPr>
          <p:cNvPr id="18" name="矩形 17"/>
          <p:cNvSpPr/>
          <p:nvPr/>
        </p:nvSpPr>
        <p:spPr>
          <a:xfrm>
            <a:off x="5399088" y="3001963"/>
            <a:ext cx="938212" cy="1790700"/>
          </a:xfrm>
          <a:prstGeom prst="rect">
            <a:avLst/>
          </a:prstGeom>
          <a:solidFill>
            <a:srgbClr val="18B0B8"/>
          </a:solidFill>
          <a:ln w="19050" cap="flat" cmpd="sng" algn="ctr">
            <a:solidFill>
              <a:sysClr val="window" lastClr="FFFFFF"/>
            </a:solidFill>
            <a:prstDash val="solid"/>
            <a:miter lim="800000"/>
          </a:ln>
          <a:effectLst/>
        </p:spPr>
        <p:txBody>
          <a:bodyPr anchor="ctr"/>
          <a:lstStyle/>
          <a:p>
            <a:pPr algn="ctr" fontAlgn="auto">
              <a:spcBef>
                <a:spcPts val="0"/>
              </a:spcBef>
              <a:spcAft>
                <a:spcPts val="0"/>
              </a:spcAft>
              <a:buFontTx/>
              <a:buNone/>
              <a:defRPr/>
            </a:pPr>
            <a:r>
              <a:rPr lang="zh-CN" altLang="en-US" kern="0" dirty="0">
                <a:solidFill>
                  <a:prstClr val="white"/>
                </a:solidFill>
                <a:latin typeface="微软雅黑" panose="020B0503020204020204" pitchFamily="34" charset="-122"/>
                <a:ea typeface="微软雅黑" panose="020B0503020204020204" pitchFamily="34" charset="-122"/>
              </a:rPr>
              <a:t>能力</a:t>
            </a:r>
            <a:endParaRPr lang="en-US" altLang="zh-CN" kern="0" dirty="0">
              <a:solidFill>
                <a:prstClr val="white"/>
              </a:solidFill>
              <a:latin typeface="微软雅黑" panose="020B0503020204020204" pitchFamily="34" charset="-122"/>
              <a:ea typeface="微软雅黑" panose="020B0503020204020204" pitchFamily="34" charset="-122"/>
            </a:endParaRPr>
          </a:p>
          <a:p>
            <a:pPr algn="ctr" fontAlgn="auto">
              <a:spcBef>
                <a:spcPts val="0"/>
              </a:spcBef>
              <a:spcAft>
                <a:spcPts val="0"/>
              </a:spcAft>
              <a:buFontTx/>
              <a:buNone/>
              <a:defRPr/>
            </a:pPr>
            <a:r>
              <a:rPr lang="zh-CN" altLang="en-US" kern="0" dirty="0">
                <a:solidFill>
                  <a:prstClr val="white"/>
                </a:solidFill>
                <a:latin typeface="微软雅黑" panose="020B0503020204020204" pitchFamily="34" charset="-122"/>
                <a:ea typeface="微软雅黑" panose="020B0503020204020204" pitchFamily="34" charset="-122"/>
              </a:rPr>
              <a:t>人才</a:t>
            </a:r>
            <a:endParaRPr lang="en-US" altLang="zh-CN" kern="0" dirty="0">
              <a:solidFill>
                <a:prstClr val="white"/>
              </a:solidFill>
              <a:latin typeface="微软雅黑" panose="020B0503020204020204" pitchFamily="34" charset="-122"/>
              <a:ea typeface="微软雅黑" panose="020B0503020204020204" pitchFamily="34" charset="-122"/>
            </a:endParaRPr>
          </a:p>
        </p:txBody>
      </p:sp>
      <p:sp>
        <p:nvSpPr>
          <p:cNvPr id="19" name="矩形 18"/>
          <p:cNvSpPr/>
          <p:nvPr/>
        </p:nvSpPr>
        <p:spPr>
          <a:xfrm>
            <a:off x="5399088" y="5016500"/>
            <a:ext cx="938212" cy="777875"/>
          </a:xfrm>
          <a:prstGeom prst="rect">
            <a:avLst/>
          </a:prstGeom>
          <a:solidFill>
            <a:srgbClr val="18B0B8"/>
          </a:solidFill>
          <a:ln w="19050" cap="flat" cmpd="sng" algn="ctr">
            <a:solidFill>
              <a:sysClr val="window" lastClr="FFFFFF"/>
            </a:solidFill>
            <a:prstDash val="solid"/>
            <a:miter lim="800000"/>
          </a:ln>
          <a:effectLst/>
        </p:spPr>
        <p:txBody>
          <a:bodyPr anchor="ctr"/>
          <a:lstStyle/>
          <a:p>
            <a:pPr algn="ctr" fontAlgn="auto">
              <a:spcBef>
                <a:spcPts val="0"/>
              </a:spcBef>
              <a:spcAft>
                <a:spcPts val="0"/>
              </a:spcAft>
              <a:buFontTx/>
              <a:buNone/>
              <a:defRPr/>
            </a:pPr>
            <a:r>
              <a:rPr lang="zh-CN" altLang="en-US" kern="0" dirty="0">
                <a:solidFill>
                  <a:prstClr val="white"/>
                </a:solidFill>
                <a:latin typeface="微软雅黑" panose="020B0503020204020204" pitchFamily="34" charset="-122"/>
                <a:ea typeface="微软雅黑" panose="020B0503020204020204" pitchFamily="34" charset="-122"/>
              </a:rPr>
              <a:t>发展</a:t>
            </a:r>
            <a:endParaRPr lang="en-US" altLang="zh-CN" kern="0" dirty="0">
              <a:solidFill>
                <a:prstClr val="white"/>
              </a:solidFill>
              <a:latin typeface="微软雅黑" panose="020B0503020204020204" pitchFamily="34" charset="-122"/>
              <a:ea typeface="微软雅黑" panose="020B0503020204020204" pitchFamily="34" charset="-122"/>
            </a:endParaRPr>
          </a:p>
          <a:p>
            <a:pPr algn="ctr" fontAlgn="auto">
              <a:spcBef>
                <a:spcPts val="0"/>
              </a:spcBef>
              <a:spcAft>
                <a:spcPts val="0"/>
              </a:spcAft>
              <a:buFontTx/>
              <a:buNone/>
              <a:defRPr/>
            </a:pPr>
            <a:r>
              <a:rPr lang="zh-CN" altLang="en-US" kern="0" dirty="0">
                <a:solidFill>
                  <a:prstClr val="white"/>
                </a:solidFill>
                <a:latin typeface="微软雅黑" panose="020B0503020204020204" pitchFamily="34" charset="-122"/>
                <a:ea typeface="微软雅黑" panose="020B0503020204020204" pitchFamily="34" charset="-122"/>
              </a:rPr>
              <a:t>计划</a:t>
            </a:r>
            <a:endParaRPr lang="zh-CN" altLang="en-US" kern="0" dirty="0">
              <a:solidFill>
                <a:prstClr val="white"/>
              </a:solidFill>
              <a:latin typeface="微软雅黑" panose="020B0503020204020204" pitchFamily="34" charset="-122"/>
              <a:ea typeface="微软雅黑" panose="020B0503020204020204" pitchFamily="34" charset="-122"/>
            </a:endParaRPr>
          </a:p>
        </p:txBody>
      </p:sp>
      <p:cxnSp>
        <p:nvCxnSpPr>
          <p:cNvPr id="28692" name="直接箭头连接符 19"/>
          <p:cNvCxnSpPr>
            <a:cxnSpLocks noChangeShapeType="1"/>
            <a:stCxn id="17" idx="2"/>
            <a:endCxn id="18" idx="0"/>
          </p:cNvCxnSpPr>
          <p:nvPr/>
        </p:nvCxnSpPr>
        <p:spPr bwMode="auto">
          <a:xfrm>
            <a:off x="5868988" y="2767013"/>
            <a:ext cx="0" cy="234950"/>
          </a:xfrm>
          <a:prstGeom prst="straightConnector1">
            <a:avLst/>
          </a:prstGeom>
          <a:noFill/>
          <a:ln w="38100">
            <a:solidFill>
              <a:srgbClr val="687596"/>
            </a:solidFill>
            <a:miter lim="800000"/>
            <a:tailEnd type="arrow" w="med" len="med"/>
          </a:ln>
          <a:extLst>
            <a:ext uri="{909E8E84-426E-40DD-AFC4-6F175D3DCCD1}">
              <a14:hiddenFill xmlns:a14="http://schemas.microsoft.com/office/drawing/2010/main">
                <a:noFill/>
              </a14:hiddenFill>
            </a:ext>
          </a:extLst>
        </p:spPr>
      </p:cxnSp>
      <p:cxnSp>
        <p:nvCxnSpPr>
          <p:cNvPr id="28693" name="直接箭头连接符 20"/>
          <p:cNvCxnSpPr>
            <a:cxnSpLocks noChangeShapeType="1"/>
            <a:stCxn id="18" idx="2"/>
            <a:endCxn id="19" idx="0"/>
          </p:cNvCxnSpPr>
          <p:nvPr/>
        </p:nvCxnSpPr>
        <p:spPr bwMode="auto">
          <a:xfrm>
            <a:off x="5868988" y="4792663"/>
            <a:ext cx="0" cy="223837"/>
          </a:xfrm>
          <a:prstGeom prst="straightConnector1">
            <a:avLst/>
          </a:prstGeom>
          <a:noFill/>
          <a:ln w="38100">
            <a:solidFill>
              <a:srgbClr val="687596"/>
            </a:solidFill>
            <a:miter lim="800000"/>
            <a:tailEnd type="arrow" w="med" len="med"/>
          </a:ln>
          <a:extLst>
            <a:ext uri="{909E8E84-426E-40DD-AFC4-6F175D3DCCD1}">
              <a14:hiddenFill xmlns:a14="http://schemas.microsoft.com/office/drawing/2010/main">
                <a:noFill/>
              </a14:hiddenFill>
            </a:ext>
          </a:extLst>
        </p:spPr>
      </p:cxnSp>
      <p:sp>
        <p:nvSpPr>
          <p:cNvPr id="22" name="TextBox 1"/>
          <p:cNvSpPr txBox="1">
            <a:spLocks noChangeArrowheads="1"/>
          </p:cNvSpPr>
          <p:nvPr/>
        </p:nvSpPr>
        <p:spPr bwMode="auto">
          <a:xfrm>
            <a:off x="1677988" y="1052513"/>
            <a:ext cx="681831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FF0000"/>
                </a:solidFill>
                <a:latin typeface="微软雅黑" panose="020B0503020204020204" pitchFamily="34" charset="-122"/>
                <a:ea typeface="微软雅黑" panose="020B0503020204020204" pitchFamily="34" charset="-122"/>
              </a:rPr>
              <a:t>为什么要做人才盘点</a:t>
            </a:r>
            <a:endParaRPr lang="zh-CN" altLang="en-US" sz="3200" b="1">
              <a:solidFill>
                <a:srgbClr val="FF0000"/>
              </a:solidFill>
              <a:latin typeface="微软雅黑" panose="020B0503020204020204" pitchFamily="34" charset="-122"/>
              <a:ea typeface="微软雅黑" panose="020B0503020204020204" pitchFamily="34" charset="-122"/>
            </a:endParaRPr>
          </a:p>
        </p:txBody>
      </p:sp>
      <p:sp>
        <p:nvSpPr>
          <p:cNvPr id="23" name="日期占位符 22"/>
          <p:cNvSpPr>
            <a:spLocks noGrp="1"/>
          </p:cNvSpPr>
          <p:nvPr>
            <p:ph type="dt" sz="quarter" idx="10"/>
          </p:nvPr>
        </p:nvSpPr>
        <p:spPr/>
        <p:txBody>
          <a:bodyPr/>
          <a:lstStyle/>
          <a:p>
            <a:pPr>
              <a:defRPr/>
            </a:pPr>
            <a:fld id="{FF2CD0BB-1F28-48B7-A722-0BFC1AD5C695}" type="datetime1">
              <a:rPr lang="zh-CN" altLang="en-US"/>
            </a:fld>
            <a:endParaRPr lang="en-US" altLang="zh-CN"/>
          </a:p>
        </p:txBody>
      </p:sp>
      <p:sp>
        <p:nvSpPr>
          <p:cNvPr id="28696" name="灯片编号占位符 23"/>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633C2489-D339-44B9-BF64-31B7C40C68C8}" type="slidenum">
              <a:rPr lang="zh-CN" altLang="en-US" smtClean="0">
                <a:latin typeface="Tahoma" panose="020B0604030504040204" pitchFamily="34" charset="0"/>
              </a:rPr>
            </a:fld>
            <a:endParaRPr lang="zh-CN" altLang="en-US" smtClean="0">
              <a:latin typeface="Tahoma" panose="020B0604030504040204" pitchFamily="34"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object 3"/>
          <p:cNvSpPr>
            <a:spLocks noChangeArrowheads="1"/>
          </p:cNvSpPr>
          <p:nvPr/>
        </p:nvSpPr>
        <p:spPr bwMode="auto">
          <a:xfrm>
            <a:off x="825500" y="6232525"/>
            <a:ext cx="4763" cy="173038"/>
          </a:xfrm>
          <a:custGeom>
            <a:avLst/>
            <a:gdLst>
              <a:gd name="T0" fmla="*/ 0 w 3175"/>
              <a:gd name="T1" fmla="*/ 170219 h 173354"/>
              <a:gd name="T2" fmla="*/ 122174 w 3175"/>
              <a:gd name="T3" fmla="*/ 0 h 173354"/>
              <a:gd name="T4" fmla="*/ 0 60000 65536"/>
              <a:gd name="T5" fmla="*/ 0 60000 65536"/>
              <a:gd name="T6" fmla="*/ 0 w 3175"/>
              <a:gd name="T7" fmla="*/ 0 h 173354"/>
              <a:gd name="T8" fmla="*/ 3175 w 3175"/>
              <a:gd name="T9" fmla="*/ 173354 h 173354"/>
            </a:gdLst>
            <a:ahLst/>
            <a:cxnLst>
              <a:cxn ang="T4">
                <a:pos x="T0" y="T1"/>
              </a:cxn>
              <a:cxn ang="T5">
                <a:pos x="T2" y="T3"/>
              </a:cxn>
            </a:cxnLst>
            <a:rect l="T6" t="T7" r="T8" b="T9"/>
            <a:pathLst>
              <a:path w="3175" h="173354">
                <a:moveTo>
                  <a:pt x="0" y="173037"/>
                </a:moveTo>
                <a:lnTo>
                  <a:pt x="3175" y="0"/>
                </a:lnTo>
              </a:path>
            </a:pathLst>
          </a:custGeom>
          <a:noFill/>
          <a:ln w="3175">
            <a:solidFill>
              <a:srgbClr val="7E7E7E"/>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699" name="object 4"/>
          <p:cNvSpPr>
            <a:spLocks noChangeArrowheads="1"/>
          </p:cNvSpPr>
          <p:nvPr/>
        </p:nvSpPr>
        <p:spPr bwMode="auto">
          <a:xfrm>
            <a:off x="11226800" y="6237288"/>
            <a:ext cx="481013" cy="360362"/>
          </a:xfrm>
          <a:custGeom>
            <a:avLst/>
            <a:gdLst>
              <a:gd name="T0" fmla="*/ 0 w 360679"/>
              <a:gd name="T1" fmla="*/ 357521 h 360679"/>
              <a:gd name="T2" fmla="*/ 4809086 w 360679"/>
              <a:gd name="T3" fmla="*/ 357521 h 360679"/>
              <a:gd name="T4" fmla="*/ 4809086 w 360679"/>
              <a:gd name="T5" fmla="*/ 0 h 360679"/>
              <a:gd name="T6" fmla="*/ 0 w 360679"/>
              <a:gd name="T7" fmla="*/ 0 h 360679"/>
              <a:gd name="T8" fmla="*/ 0 w 360679"/>
              <a:gd name="T9" fmla="*/ 357521 h 360679"/>
              <a:gd name="T10" fmla="*/ 0 60000 65536"/>
              <a:gd name="T11" fmla="*/ 0 60000 65536"/>
              <a:gd name="T12" fmla="*/ 0 60000 65536"/>
              <a:gd name="T13" fmla="*/ 0 60000 65536"/>
              <a:gd name="T14" fmla="*/ 0 60000 65536"/>
              <a:gd name="T15" fmla="*/ 0 w 360679"/>
              <a:gd name="T16" fmla="*/ 0 h 360679"/>
              <a:gd name="T17" fmla="*/ 360679 w 360679"/>
              <a:gd name="T18" fmla="*/ 360679 h 360679"/>
            </a:gdLst>
            <a:ahLst/>
            <a:cxnLst>
              <a:cxn ang="T10">
                <a:pos x="T0" y="T1"/>
              </a:cxn>
              <a:cxn ang="T11">
                <a:pos x="T2" y="T3"/>
              </a:cxn>
              <a:cxn ang="T12">
                <a:pos x="T4" y="T5"/>
              </a:cxn>
              <a:cxn ang="T13">
                <a:pos x="T6" y="T7"/>
              </a:cxn>
              <a:cxn ang="T14">
                <a:pos x="T8" y="T9"/>
              </a:cxn>
            </a:cxnLst>
            <a:rect l="T15" t="T16" r="T17" b="T18"/>
            <a:pathLst>
              <a:path w="360679" h="360679">
                <a:moveTo>
                  <a:pt x="0" y="360362"/>
                </a:moveTo>
                <a:lnTo>
                  <a:pt x="360362" y="360362"/>
                </a:lnTo>
                <a:lnTo>
                  <a:pt x="360362" y="0"/>
                </a:lnTo>
                <a:lnTo>
                  <a:pt x="0" y="0"/>
                </a:lnTo>
                <a:lnTo>
                  <a:pt x="0" y="36036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00" name="object 5"/>
          <p:cNvSpPr>
            <a:spLocks noChangeArrowheads="1"/>
          </p:cNvSpPr>
          <p:nvPr/>
        </p:nvSpPr>
        <p:spPr bwMode="auto">
          <a:xfrm>
            <a:off x="11226800" y="6237288"/>
            <a:ext cx="481013" cy="360362"/>
          </a:xfrm>
          <a:custGeom>
            <a:avLst/>
            <a:gdLst>
              <a:gd name="T0" fmla="*/ 0 w 360679"/>
              <a:gd name="T1" fmla="*/ 357521 h 360679"/>
              <a:gd name="T2" fmla="*/ 4809086 w 360679"/>
              <a:gd name="T3" fmla="*/ 357521 h 360679"/>
              <a:gd name="T4" fmla="*/ 4809086 w 360679"/>
              <a:gd name="T5" fmla="*/ 0 h 360679"/>
              <a:gd name="T6" fmla="*/ 0 w 360679"/>
              <a:gd name="T7" fmla="*/ 0 h 360679"/>
              <a:gd name="T8" fmla="*/ 0 w 360679"/>
              <a:gd name="T9" fmla="*/ 357521 h 360679"/>
              <a:gd name="T10" fmla="*/ 0 60000 65536"/>
              <a:gd name="T11" fmla="*/ 0 60000 65536"/>
              <a:gd name="T12" fmla="*/ 0 60000 65536"/>
              <a:gd name="T13" fmla="*/ 0 60000 65536"/>
              <a:gd name="T14" fmla="*/ 0 60000 65536"/>
              <a:gd name="T15" fmla="*/ 0 w 360679"/>
              <a:gd name="T16" fmla="*/ 0 h 360679"/>
              <a:gd name="T17" fmla="*/ 360679 w 360679"/>
              <a:gd name="T18" fmla="*/ 360679 h 360679"/>
            </a:gdLst>
            <a:ahLst/>
            <a:cxnLst>
              <a:cxn ang="T10">
                <a:pos x="T0" y="T1"/>
              </a:cxn>
              <a:cxn ang="T11">
                <a:pos x="T2" y="T3"/>
              </a:cxn>
              <a:cxn ang="T12">
                <a:pos x="T4" y="T5"/>
              </a:cxn>
              <a:cxn ang="T13">
                <a:pos x="T6" y="T7"/>
              </a:cxn>
              <a:cxn ang="T14">
                <a:pos x="T8" y="T9"/>
              </a:cxn>
            </a:cxnLst>
            <a:rect l="T15" t="T16" r="T17" b="T18"/>
            <a:pathLst>
              <a:path w="360679" h="360679">
                <a:moveTo>
                  <a:pt x="0" y="360362"/>
                </a:moveTo>
                <a:lnTo>
                  <a:pt x="360362" y="360362"/>
                </a:lnTo>
                <a:lnTo>
                  <a:pt x="360362" y="0"/>
                </a:lnTo>
                <a:lnTo>
                  <a:pt x="0" y="0"/>
                </a:lnTo>
                <a:lnTo>
                  <a:pt x="0" y="360362"/>
                </a:lnTo>
                <a:close/>
              </a:path>
            </a:pathLst>
          </a:custGeom>
          <a:noFill/>
          <a:ln w="25400">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01" name="object 7"/>
          <p:cNvSpPr>
            <a:spLocks noChangeArrowheads="1"/>
          </p:cNvSpPr>
          <p:nvPr/>
        </p:nvSpPr>
        <p:spPr bwMode="auto">
          <a:xfrm>
            <a:off x="252413" y="6165850"/>
            <a:ext cx="1200150" cy="576263"/>
          </a:xfrm>
          <a:custGeom>
            <a:avLst/>
            <a:gdLst>
              <a:gd name="T0" fmla="*/ 0 w 900430"/>
              <a:gd name="T1" fmla="*/ 573426 h 576579"/>
              <a:gd name="T2" fmla="*/ 11949966 w 900430"/>
              <a:gd name="T3" fmla="*/ 573426 h 576579"/>
              <a:gd name="T4" fmla="*/ 11949966 w 900430"/>
              <a:gd name="T5" fmla="*/ 0 h 576579"/>
              <a:gd name="T6" fmla="*/ 0 w 900430"/>
              <a:gd name="T7" fmla="*/ 0 h 576579"/>
              <a:gd name="T8" fmla="*/ 0 w 900430"/>
              <a:gd name="T9" fmla="*/ 573426 h 576579"/>
              <a:gd name="T10" fmla="*/ 0 60000 65536"/>
              <a:gd name="T11" fmla="*/ 0 60000 65536"/>
              <a:gd name="T12" fmla="*/ 0 60000 65536"/>
              <a:gd name="T13" fmla="*/ 0 60000 65536"/>
              <a:gd name="T14" fmla="*/ 0 60000 65536"/>
              <a:gd name="T15" fmla="*/ 0 w 900430"/>
              <a:gd name="T16" fmla="*/ 0 h 576579"/>
              <a:gd name="T17" fmla="*/ 900430 w 900430"/>
              <a:gd name="T18" fmla="*/ 576579 h 576579"/>
            </a:gdLst>
            <a:ahLst/>
            <a:cxnLst>
              <a:cxn ang="T10">
                <a:pos x="T0" y="T1"/>
              </a:cxn>
              <a:cxn ang="T11">
                <a:pos x="T2" y="T3"/>
              </a:cxn>
              <a:cxn ang="T12">
                <a:pos x="T4" y="T5"/>
              </a:cxn>
              <a:cxn ang="T13">
                <a:pos x="T6" y="T7"/>
              </a:cxn>
              <a:cxn ang="T14">
                <a:pos x="T8" y="T9"/>
              </a:cxn>
            </a:cxnLst>
            <a:rect l="T15" t="T16" r="T17" b="T18"/>
            <a:pathLst>
              <a:path w="900430" h="576579">
                <a:moveTo>
                  <a:pt x="0" y="576262"/>
                </a:moveTo>
                <a:lnTo>
                  <a:pt x="900112" y="576262"/>
                </a:lnTo>
                <a:lnTo>
                  <a:pt x="900112" y="0"/>
                </a:lnTo>
                <a:lnTo>
                  <a:pt x="0" y="0"/>
                </a:lnTo>
                <a:lnTo>
                  <a:pt x="0" y="57626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矩形 9"/>
          <p:cNvSpPr>
            <a:spLocks noChangeArrowheads="1"/>
          </p:cNvSpPr>
          <p:nvPr/>
        </p:nvSpPr>
        <p:spPr bwMode="auto">
          <a:xfrm>
            <a:off x="1487488" y="2060575"/>
            <a:ext cx="66008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66000"/>
              </a:lnSpc>
            </a:pPr>
            <a:r>
              <a:rPr lang="en-US" altLang="zh-CN" sz="2000">
                <a:solidFill>
                  <a:srgbClr val="000000"/>
                </a:solidFill>
                <a:latin typeface="微软雅黑" panose="020B0503020204020204" pitchFamily="34" charset="-122"/>
                <a:ea typeface="微软雅黑" panose="020B0503020204020204" pitchFamily="34" charset="-122"/>
              </a:rPr>
              <a:t>1</a:t>
            </a:r>
            <a:r>
              <a:rPr lang="zh-CN" altLang="en-US" sz="2000">
                <a:solidFill>
                  <a:srgbClr val="000000"/>
                </a:solidFill>
                <a:latin typeface="微软雅黑" panose="020B0503020204020204" pitchFamily="34" charset="-122"/>
                <a:ea typeface="微软雅黑" panose="020B0503020204020204" pitchFamily="34" charset="-122"/>
              </a:rPr>
              <a:t>、</a:t>
            </a:r>
            <a:r>
              <a:rPr lang="zh-CN" altLang="zh-CN" sz="2000">
                <a:solidFill>
                  <a:srgbClr val="000000"/>
                </a:solidFill>
                <a:latin typeface="微软雅黑" panose="020B0503020204020204" pitchFamily="34" charset="-122"/>
                <a:ea typeface="微软雅黑" panose="020B0503020204020204" pitchFamily="34" charset="-122"/>
              </a:rPr>
              <a:t>企业快速发展阶段</a:t>
            </a:r>
            <a:endParaRPr lang="zh-CN" altLang="en-US" sz="2000">
              <a:solidFill>
                <a:srgbClr val="000000"/>
              </a:solidFill>
              <a:latin typeface="微软雅黑" panose="020B0503020204020204" pitchFamily="34" charset="-122"/>
              <a:ea typeface="微软雅黑" panose="020B0503020204020204" pitchFamily="34" charset="-122"/>
            </a:endParaRPr>
          </a:p>
        </p:txBody>
      </p:sp>
      <p:sp>
        <p:nvSpPr>
          <p:cNvPr id="11" name="矩形 10"/>
          <p:cNvSpPr>
            <a:spLocks noChangeArrowheads="1"/>
          </p:cNvSpPr>
          <p:nvPr/>
        </p:nvSpPr>
        <p:spPr bwMode="auto">
          <a:xfrm>
            <a:off x="1487488" y="2852738"/>
            <a:ext cx="691356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66000"/>
              </a:lnSpc>
            </a:pPr>
            <a:r>
              <a:rPr lang="en-US" altLang="zh-CN" sz="2000">
                <a:solidFill>
                  <a:srgbClr val="000000"/>
                </a:solidFill>
                <a:latin typeface="微软雅黑" panose="020B0503020204020204" pitchFamily="34" charset="-122"/>
                <a:ea typeface="微软雅黑" panose="020B0503020204020204" pitchFamily="34" charset="-122"/>
              </a:rPr>
              <a:t>2</a:t>
            </a:r>
            <a:r>
              <a:rPr lang="zh-CN" altLang="en-US" sz="2000">
                <a:solidFill>
                  <a:srgbClr val="000000"/>
                </a:solidFill>
                <a:latin typeface="微软雅黑" panose="020B0503020204020204" pitchFamily="34" charset="-122"/>
                <a:ea typeface="微软雅黑" panose="020B0503020204020204" pitchFamily="34" charset="-122"/>
              </a:rPr>
              <a:t>、</a:t>
            </a:r>
            <a:r>
              <a:rPr lang="zh-CN" altLang="zh-CN" sz="2000">
                <a:solidFill>
                  <a:srgbClr val="000000"/>
                </a:solidFill>
                <a:latin typeface="微软雅黑" panose="020B0503020204020204" pitchFamily="34" charset="-122"/>
                <a:ea typeface="微软雅黑" panose="020B0503020204020204" pitchFamily="34" charset="-122"/>
              </a:rPr>
              <a:t>企业战略转型期</a:t>
            </a:r>
            <a:endParaRPr lang="zh-CN" altLang="en-US" sz="2000">
              <a:solidFill>
                <a:srgbClr val="000000"/>
              </a:solidFill>
              <a:latin typeface="微软雅黑" panose="020B0503020204020204" pitchFamily="34" charset="-122"/>
              <a:ea typeface="微软雅黑" panose="020B0503020204020204" pitchFamily="34" charset="-122"/>
            </a:endParaRPr>
          </a:p>
        </p:txBody>
      </p:sp>
      <p:sp>
        <p:nvSpPr>
          <p:cNvPr id="12" name="矩形 11"/>
          <p:cNvSpPr>
            <a:spLocks noChangeArrowheads="1"/>
          </p:cNvSpPr>
          <p:nvPr/>
        </p:nvSpPr>
        <p:spPr bwMode="auto">
          <a:xfrm>
            <a:off x="1487488" y="3500438"/>
            <a:ext cx="83534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66000"/>
              </a:lnSpc>
            </a:pPr>
            <a:r>
              <a:rPr lang="en-US" altLang="zh-CN" sz="2000">
                <a:solidFill>
                  <a:srgbClr val="000000"/>
                </a:solidFill>
                <a:latin typeface="微软雅黑" panose="020B0503020204020204" pitchFamily="34" charset="-122"/>
                <a:ea typeface="微软雅黑" panose="020B0503020204020204" pitchFamily="34" charset="-122"/>
              </a:rPr>
              <a:t>3</a:t>
            </a:r>
            <a:r>
              <a:rPr lang="zh-CN" altLang="en-US" sz="2000">
                <a:solidFill>
                  <a:srgbClr val="000000"/>
                </a:solidFill>
                <a:latin typeface="微软雅黑" panose="020B0503020204020204" pitchFamily="34" charset="-122"/>
                <a:ea typeface="微软雅黑" panose="020B0503020204020204" pitchFamily="34" charset="-122"/>
              </a:rPr>
              <a:t>、</a:t>
            </a:r>
            <a:r>
              <a:rPr lang="zh-CN" altLang="zh-CN" sz="2000">
                <a:solidFill>
                  <a:srgbClr val="000000"/>
                </a:solidFill>
                <a:latin typeface="微软雅黑" panose="020B0503020204020204" pitchFamily="34" charset="-122"/>
                <a:ea typeface="微软雅黑" panose="020B0503020204020204" pitchFamily="34" charset="-122"/>
              </a:rPr>
              <a:t>外部招聘量过大时</a:t>
            </a:r>
            <a:endParaRPr lang="zh-CN" altLang="en-US" sz="2000">
              <a:solidFill>
                <a:srgbClr val="000000"/>
              </a:solidFill>
              <a:latin typeface="微软雅黑" panose="020B0503020204020204" pitchFamily="34" charset="-122"/>
              <a:ea typeface="微软雅黑" panose="020B0503020204020204" pitchFamily="34" charset="-122"/>
            </a:endParaRPr>
          </a:p>
        </p:txBody>
      </p:sp>
      <p:sp>
        <p:nvSpPr>
          <p:cNvPr id="13" name="矩形 12"/>
          <p:cNvSpPr>
            <a:spLocks noChangeArrowheads="1"/>
          </p:cNvSpPr>
          <p:nvPr/>
        </p:nvSpPr>
        <p:spPr bwMode="auto">
          <a:xfrm>
            <a:off x="1487488" y="4149725"/>
            <a:ext cx="854551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66000"/>
              </a:lnSpc>
            </a:pPr>
            <a:r>
              <a:rPr lang="en-US" altLang="zh-CN" sz="2000">
                <a:solidFill>
                  <a:srgbClr val="000000"/>
                </a:solidFill>
                <a:latin typeface="微软雅黑" panose="020B0503020204020204" pitchFamily="34" charset="-122"/>
                <a:ea typeface="微软雅黑" panose="020B0503020204020204" pitchFamily="34" charset="-122"/>
              </a:rPr>
              <a:t>4</a:t>
            </a:r>
            <a:r>
              <a:rPr lang="zh-CN" altLang="en-US" sz="2000">
                <a:solidFill>
                  <a:srgbClr val="000000"/>
                </a:solidFill>
                <a:latin typeface="微软雅黑" panose="020B0503020204020204" pitchFamily="34" charset="-122"/>
                <a:ea typeface="微软雅黑" panose="020B0503020204020204" pitchFamily="34" charset="-122"/>
              </a:rPr>
              <a:t>、</a:t>
            </a:r>
            <a:r>
              <a:rPr lang="zh-CN" altLang="zh-CN" sz="2000">
                <a:solidFill>
                  <a:srgbClr val="000000"/>
                </a:solidFill>
                <a:latin typeface="微软雅黑" panose="020B0503020204020204" pitchFamily="34" charset="-122"/>
                <a:ea typeface="微软雅黑" panose="020B0503020204020204" pitchFamily="34" charset="-122"/>
              </a:rPr>
              <a:t>关键人才流失比较严重时</a:t>
            </a:r>
            <a:endParaRPr lang="zh-CN" altLang="en-US" sz="2000">
              <a:solidFill>
                <a:srgbClr val="000000"/>
              </a:solidFill>
              <a:latin typeface="微软雅黑" panose="020B0503020204020204" pitchFamily="34" charset="-122"/>
              <a:ea typeface="微软雅黑" panose="020B0503020204020204" pitchFamily="34" charset="-122"/>
            </a:endParaRPr>
          </a:p>
        </p:txBody>
      </p:sp>
      <p:sp>
        <p:nvSpPr>
          <p:cNvPr id="14" name="矩形 13"/>
          <p:cNvSpPr>
            <a:spLocks noChangeArrowheads="1"/>
          </p:cNvSpPr>
          <p:nvPr/>
        </p:nvSpPr>
        <p:spPr bwMode="auto">
          <a:xfrm>
            <a:off x="1558925" y="4797425"/>
            <a:ext cx="41052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66000"/>
              </a:lnSpc>
            </a:pPr>
            <a:r>
              <a:rPr lang="en-US" altLang="zh-CN" sz="2000">
                <a:solidFill>
                  <a:srgbClr val="000000"/>
                </a:solidFill>
                <a:latin typeface="微软雅黑" panose="020B0503020204020204" pitchFamily="34" charset="-122"/>
                <a:ea typeface="微软雅黑" panose="020B0503020204020204" pitchFamily="34" charset="-122"/>
              </a:rPr>
              <a:t>5</a:t>
            </a:r>
            <a:r>
              <a:rPr lang="zh-CN" altLang="en-US" sz="2000">
                <a:solidFill>
                  <a:srgbClr val="000000"/>
                </a:solidFill>
                <a:latin typeface="微软雅黑" panose="020B0503020204020204" pitchFamily="34" charset="-122"/>
                <a:ea typeface="微软雅黑" panose="020B0503020204020204" pitchFamily="34" charset="-122"/>
              </a:rPr>
              <a:t>、</a:t>
            </a:r>
            <a:r>
              <a:rPr lang="zh-CN" altLang="zh-CN" sz="2000">
                <a:solidFill>
                  <a:srgbClr val="000000"/>
                </a:solidFill>
                <a:latin typeface="微软雅黑" panose="020B0503020204020204" pitchFamily="34" charset="-122"/>
                <a:ea typeface="微软雅黑" panose="020B0503020204020204" pitchFamily="34" charset="-122"/>
              </a:rPr>
              <a:t>企业人才供给、分布不均衡时</a:t>
            </a:r>
            <a:endParaRPr lang="zh-CN" altLang="en-US" sz="2000">
              <a:solidFill>
                <a:srgbClr val="000000"/>
              </a:solidFill>
              <a:latin typeface="微软雅黑" panose="020B0503020204020204" pitchFamily="34" charset="-122"/>
              <a:ea typeface="微软雅黑" panose="020B0503020204020204" pitchFamily="34" charset="-122"/>
            </a:endParaRPr>
          </a:p>
        </p:txBody>
      </p:sp>
      <p:sp>
        <p:nvSpPr>
          <p:cNvPr id="16" name="内容占位符 2"/>
          <p:cNvSpPr>
            <a:spLocks noGrp="1"/>
          </p:cNvSpPr>
          <p:nvPr>
            <p:ph idx="1"/>
          </p:nvPr>
        </p:nvSpPr>
        <p:spPr>
          <a:xfrm>
            <a:off x="1487488" y="1125538"/>
            <a:ext cx="7777162" cy="720725"/>
          </a:xfrm>
        </p:spPr>
        <p:txBody>
          <a:bodyPr/>
          <a:lstStyle/>
          <a:p>
            <a:pPr marL="0" indent="0">
              <a:buFont typeface="Wingdings" panose="05000000000000000000" pitchFamily="2" charset="2"/>
              <a:buNone/>
              <a:defRPr/>
            </a:pPr>
            <a:r>
              <a:rPr lang="zh-CN" altLang="en-US" b="1" spc="5"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人才盘点时机的选择：</a:t>
            </a:r>
            <a:endParaRPr lang="zh-CN" altLang="en-US" b="1" spc="5"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pic>
        <p:nvPicPr>
          <p:cNvPr id="29708" name="Picture 2" descr="https://xqimg.imedao.com/1634a17ff391d4433fe8827e.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32625" y="2133600"/>
            <a:ext cx="3117850"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日期占位符 14"/>
          <p:cNvSpPr>
            <a:spLocks noGrp="1"/>
          </p:cNvSpPr>
          <p:nvPr>
            <p:ph type="dt" sz="quarter" idx="10"/>
          </p:nvPr>
        </p:nvSpPr>
        <p:spPr/>
        <p:txBody>
          <a:bodyPr/>
          <a:lstStyle/>
          <a:p>
            <a:pPr>
              <a:defRPr/>
            </a:pPr>
            <a:fld id="{4D544CD4-5441-4F5A-A2A6-F8B71C4679E9}" type="datetime1">
              <a:rPr lang="zh-CN" altLang="en-US"/>
            </a:fld>
            <a:endParaRPr lang="en-US" altLang="zh-CN"/>
          </a:p>
        </p:txBody>
      </p:sp>
      <p:sp>
        <p:nvSpPr>
          <p:cNvPr id="29710" name="灯片编号占位符 16"/>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465F1A7F-CECA-4BB8-8DEF-19F814F6E318}" type="slidenum">
              <a:rPr lang="zh-CN" altLang="en-US" smtClean="0">
                <a:latin typeface="Tahoma" panose="020B0604030504040204" pitchFamily="34" charset="0"/>
              </a:rPr>
            </a:fld>
            <a:endParaRPr lang="zh-CN" altLang="en-US" smtClean="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207568" y="1009531"/>
            <a:ext cx="6286500" cy="700088"/>
          </a:xfrm>
        </p:spPr>
        <p:txBody>
          <a:bodyPr lIns="97248" tIns="48624" rIns="97248" bIns="48624"/>
          <a:lstStyle/>
          <a:p>
            <a:pPr>
              <a:defRPr/>
            </a:pPr>
            <a:r>
              <a:rPr lang="zh-CN" altLang="en-US" sz="3000" b="1" spc="4"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不适合人才盘点的公司</a:t>
            </a:r>
            <a:endParaRPr lang="zh-CN" altLang="en-US" sz="3000" b="1" spc="4"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34820" name="Rectangle 3"/>
          <p:cNvSpPr>
            <a:spLocks noGrp="1" noChangeArrowheads="1"/>
          </p:cNvSpPr>
          <p:nvPr>
            <p:ph idx="1"/>
          </p:nvPr>
        </p:nvSpPr>
        <p:spPr>
          <a:xfrm>
            <a:off x="2466974" y="2205038"/>
            <a:ext cx="3888254" cy="3312194"/>
          </a:xfrm>
        </p:spPr>
        <p:txBody>
          <a:bodyPr lIns="97248" tIns="48624" rIns="97248" bIns="48624"/>
          <a:lstStyle/>
          <a:p>
            <a:pPr marL="0" indent="0">
              <a:lnSpc>
                <a:spcPct val="200000"/>
              </a:lnSpc>
              <a:spcBef>
                <a:spcPts val="605"/>
              </a:spcBef>
              <a:buNone/>
              <a:defRPr/>
            </a:pPr>
            <a:r>
              <a:rPr lang="en-US" altLang="zh-CN" sz="2280" kern="1200" dirty="0">
                <a:solidFill>
                  <a:srgbClr val="000000"/>
                </a:solidFill>
                <a:latin typeface="微软雅黑" panose="020B0503020204020204" pitchFamily="34" charset="-122"/>
                <a:ea typeface="微软雅黑" panose="020B0503020204020204" pitchFamily="34" charset="-122"/>
              </a:rPr>
              <a:t>1</a:t>
            </a:r>
            <a:r>
              <a:rPr lang="zh-CN" altLang="en-US" sz="2280" kern="1200" dirty="0">
                <a:solidFill>
                  <a:srgbClr val="000000"/>
                </a:solidFill>
                <a:latin typeface="微软雅黑" panose="020B0503020204020204" pitchFamily="34" charset="-122"/>
                <a:ea typeface="微软雅黑" panose="020B0503020204020204" pitchFamily="34" charset="-122"/>
              </a:rPr>
              <a:t>、规模较小的公司</a:t>
            </a:r>
            <a:endParaRPr lang="zh-CN" altLang="en-US" sz="2280" kern="1200" dirty="0">
              <a:solidFill>
                <a:srgbClr val="000000"/>
              </a:solidFill>
              <a:latin typeface="微软雅黑" panose="020B0503020204020204" pitchFamily="34" charset="-122"/>
              <a:ea typeface="微软雅黑" panose="020B0503020204020204" pitchFamily="34" charset="-122"/>
            </a:endParaRPr>
          </a:p>
          <a:p>
            <a:pPr marL="0" indent="0">
              <a:lnSpc>
                <a:spcPct val="200000"/>
              </a:lnSpc>
              <a:spcBef>
                <a:spcPts val="605"/>
              </a:spcBef>
              <a:buNone/>
              <a:defRPr/>
            </a:pPr>
            <a:r>
              <a:rPr lang="en-US" altLang="zh-CN" sz="2280" kern="1200" dirty="0">
                <a:solidFill>
                  <a:srgbClr val="000000"/>
                </a:solidFill>
                <a:latin typeface="微软雅黑" panose="020B0503020204020204" pitchFamily="34" charset="-122"/>
                <a:ea typeface="微软雅黑" panose="020B0503020204020204" pitchFamily="34" charset="-122"/>
              </a:rPr>
              <a:t>2</a:t>
            </a:r>
            <a:r>
              <a:rPr lang="zh-CN" altLang="en-US" sz="2280" kern="1200" dirty="0">
                <a:solidFill>
                  <a:srgbClr val="000000"/>
                </a:solidFill>
                <a:latin typeface="微软雅黑" panose="020B0503020204020204" pitchFamily="34" charset="-122"/>
                <a:ea typeface="微软雅黑" panose="020B0503020204020204" pitchFamily="34" charset="-122"/>
              </a:rPr>
              <a:t>、没有清晰业务战略的公司</a:t>
            </a:r>
            <a:endParaRPr lang="zh-CN" altLang="en-US" sz="2280" kern="1200" dirty="0">
              <a:solidFill>
                <a:srgbClr val="000000"/>
              </a:solidFill>
              <a:latin typeface="微软雅黑" panose="020B0503020204020204" pitchFamily="34" charset="-122"/>
              <a:ea typeface="微软雅黑" panose="020B0503020204020204" pitchFamily="34" charset="-122"/>
            </a:endParaRPr>
          </a:p>
          <a:p>
            <a:pPr marL="0" indent="0">
              <a:lnSpc>
                <a:spcPct val="200000"/>
              </a:lnSpc>
              <a:spcBef>
                <a:spcPts val="605"/>
              </a:spcBef>
              <a:buNone/>
              <a:defRPr/>
            </a:pPr>
            <a:r>
              <a:rPr lang="en-US" altLang="zh-CN" sz="2280" kern="1200" dirty="0">
                <a:solidFill>
                  <a:srgbClr val="000000"/>
                </a:solidFill>
                <a:latin typeface="微软雅黑" panose="020B0503020204020204" pitchFamily="34" charset="-122"/>
                <a:ea typeface="微软雅黑" panose="020B0503020204020204" pitchFamily="34" charset="-122"/>
              </a:rPr>
              <a:t>3</a:t>
            </a:r>
            <a:r>
              <a:rPr lang="zh-CN" altLang="en-US" sz="2280" kern="1200" dirty="0">
                <a:solidFill>
                  <a:srgbClr val="000000"/>
                </a:solidFill>
                <a:latin typeface="微软雅黑" panose="020B0503020204020204" pitchFamily="34" charset="-122"/>
                <a:ea typeface="微软雅黑" panose="020B0503020204020204" pitchFamily="34" charset="-122"/>
              </a:rPr>
              <a:t>、管理成熟度低的公司</a:t>
            </a:r>
            <a:endParaRPr lang="zh-CN" altLang="en-US" sz="2280" kern="1200" dirty="0">
              <a:solidFill>
                <a:srgbClr val="000000"/>
              </a:solidFill>
              <a:latin typeface="微软雅黑" panose="020B0503020204020204" pitchFamily="34" charset="-122"/>
              <a:ea typeface="微软雅黑" panose="020B0503020204020204" pitchFamily="34" charset="-122"/>
            </a:endParaRPr>
          </a:p>
          <a:p>
            <a:pPr marL="0" indent="0">
              <a:lnSpc>
                <a:spcPct val="200000"/>
              </a:lnSpc>
              <a:spcBef>
                <a:spcPts val="605"/>
              </a:spcBef>
              <a:buNone/>
              <a:defRPr/>
            </a:pPr>
            <a:r>
              <a:rPr lang="en-US" altLang="zh-CN" sz="2280" kern="1200" dirty="0">
                <a:solidFill>
                  <a:srgbClr val="000000"/>
                </a:solidFill>
                <a:latin typeface="微软雅黑" panose="020B0503020204020204" pitchFamily="34" charset="-122"/>
                <a:ea typeface="微软雅黑" panose="020B0503020204020204" pitchFamily="34" charset="-122"/>
              </a:rPr>
              <a:t>4</a:t>
            </a:r>
            <a:r>
              <a:rPr lang="zh-CN" altLang="en-US" sz="2280" kern="1200" dirty="0">
                <a:solidFill>
                  <a:srgbClr val="000000"/>
                </a:solidFill>
                <a:latin typeface="微软雅黑" panose="020B0503020204020204" pitchFamily="34" charset="-122"/>
                <a:ea typeface="微软雅黑" panose="020B0503020204020204" pitchFamily="34" charset="-122"/>
              </a:rPr>
              <a:t>、高层不重视的公司</a:t>
            </a:r>
            <a:endParaRPr lang="zh-CN" altLang="en-US" sz="2280" kern="1200" dirty="0">
              <a:solidFill>
                <a:srgbClr val="000000"/>
              </a:solidFill>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sz="quarter" idx="10"/>
          </p:nvPr>
        </p:nvSpPr>
        <p:spPr/>
        <p:txBody>
          <a:bodyPr/>
          <a:lstStyle/>
          <a:p>
            <a:pPr>
              <a:defRPr/>
            </a:pPr>
            <a:fld id="{242037C8-36DA-4DC8-B2FF-4337AD9AACEB}" type="datetime1">
              <a:rPr lang="zh-CN" altLang="en-US" sz="1680"/>
            </a:fld>
            <a:endParaRPr lang="en-US" altLang="zh-CN" sz="1680"/>
          </a:p>
        </p:txBody>
      </p:sp>
      <p:sp>
        <p:nvSpPr>
          <p:cNvPr id="33797" name="灯片编号占位符 4"/>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500">
                <a:solidFill>
                  <a:schemeClr val="tx1"/>
                </a:solidFill>
                <a:latin typeface="Tahoma" panose="020B0604030504040204" pitchFamily="34" charset="0"/>
                <a:ea typeface="宋体" panose="02010600030101010101" pitchFamily="2" charset="-122"/>
              </a:defRPr>
            </a:lvl1pPr>
            <a:lvl2pPr marL="579755" indent="-222885"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ea typeface="宋体" panose="02010600030101010101" pitchFamily="2" charset="-122"/>
              </a:defRPr>
            </a:lvl2pPr>
            <a:lvl3pPr marL="891540" indent="-178435" eaLnBrk="0" hangingPunct="0">
              <a:spcBef>
                <a:spcPct val="20000"/>
              </a:spcBef>
              <a:buClr>
                <a:schemeClr val="folHlink"/>
              </a:buClr>
              <a:buSzPct val="50000"/>
              <a:buFont typeface="Wingdings" panose="05000000000000000000" pitchFamily="2" charset="2"/>
              <a:buChar char="n"/>
              <a:defRPr sz="1900">
                <a:solidFill>
                  <a:schemeClr val="tx1"/>
                </a:solidFill>
                <a:latin typeface="Tahoma" panose="020B0604030504040204" pitchFamily="34" charset="0"/>
                <a:ea typeface="宋体" panose="02010600030101010101" pitchFamily="2" charset="-122"/>
              </a:defRPr>
            </a:lvl3pPr>
            <a:lvl4pPr marL="1248410" indent="-178435" eaLnBrk="0" hangingPunct="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4pPr>
            <a:lvl5pPr marL="1604645" indent="-178435" eaLnBrk="0" hangingPunct="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5pPr>
            <a:lvl6pPr marL="1961515" indent="-178435"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6pPr>
            <a:lvl7pPr marL="2317750" indent="-178435"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7pPr>
            <a:lvl8pPr marL="2674620" indent="-178435"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8pPr>
            <a:lvl9pPr marL="3031490" indent="-178435"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fld id="{00B85A93-7C9C-4741-84B2-EED7B531D9F3}" type="slidenum">
              <a:rPr lang="zh-CN" altLang="en-US" sz="1320"/>
            </a:fld>
            <a:endParaRPr lang="zh-CN" altLang="en-US" sz="1320"/>
          </a:p>
        </p:txBody>
      </p:sp>
      <p:sp>
        <p:nvSpPr>
          <p:cNvPr id="33798" name="AutoShape 2" descr="data:image/jpeg;base64,/9j/4AAQSkZJRgABAQAAAQABAAD/2wBDAAgGBgcGBQgHBwcJCQgKDBQNDAsLDBkSEw8UHRofHh0aHBwgJC4nICIsIxwcKDcpLDAxNDQ0Hyc5PTgyPC4zNDL/2wBDAQkJCQwLDBgNDRgyIRwhMjIyMjIyMjIyMjIyMjIyMjIyMjIyMjIyMjIyMjIyMjIyMjIyMjIyMjIyMjIyMjIyMjL/wAARCAHW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iiigAooooAKKKKACiiigAooooAKKKKACiiigAooooAKKKKACiiigAooooAKKKKACiiigAooooAKKKKACiiigAooooAKKKKACiiigAooooAKKKKACiiigAooooAKKKKACiiigAooooAKKKKACiiigAooooAz1z/wkEvK4+zJx3+83T2/+tWhWeoP/CQSnauPsyc9x8zVoUAFJkUtY+kqV1C/yo5kLA7SCcs3U9/woA2KKKKACiiigAooooAKKKKACiiigAooooAKKKKACiiigAooooAKKKKACiiigAopCcVTvtX0/TE33t3Dbr/00cDP0Hehu2rGk5OyLtGa4XUvinoVrlbUXF4/qibV/NsfyrmL/wCK+qS8WNlbwoehfMjf0FYyr011O+llWLq7Qt66HsOR60hdVGSwA9zXz9e+OPEd3kSapKpPURAJj2GBWHPfXd0c3F1PMfWSQt/Osni10R6NPh6q/jml+P8AkfR8+t6VbZ8/UrSMjs8yj+tZ8njPw7H11i0/4DJu/lXzzRUPFy7HTHh2n9qb+49+bx/4YXrq0Z+iOf6Ug+IXhg/8xVf+/T//ABNeBUUvrU+xp/q9h/5n+H+R9Ap468NP01eAf7wYfzFXIPFWg3BAj1eyJ9DMo/ma+cwCTgdaUkKNq/iaf1uXYmXD1H7M2fTkN7a3IzBcwyj1Rwf5VNkeor5cVipypIPqK0LXX9YssfZ9Tu4wP4RK2Py6VSxa6o558Oy+xU+9H0pketGa8Js/iV4ktAA9xFcqO00Q/muDXSaf8XUJA1HTGX1e3fP6HH861jiabOGrkuLp7K/oz1Kiua03x54d1LaseoLFIf4Jx5Zz9TwfwNdEkqSKGQhlPQjkVtGSlszzalKpTdpxa9R9FFFMzCiiigAooooAKKKKACiiigAooooAKKKKACiiigAooooAKKKKAM5R/wAVBKdmcWyDdnp8zcfj/StGs5QP+EhlOGz9lTnsPnb/AD+daNABWRpbF9Rv/wB1tVZNoYEkNy2evuT075rXOccViaKAL/UBuy3mfOAxIzub1UY/WgDbooooAKKKKACiiigAooooAKKKYZMNjFAD6Ac0xm7UqgjmgB1FFFABRRRQAUUUUAFFQ3NzBawPNPMkUSDLO7YAH1rzzX/ina22+DR4vtUo486TIjH0HU/pUTqRh8TOjD4WtiJctKNz0Se4itomlmkSONRks7AAfia4vWfiho+nFo7MNfyjj93wgP8AvHr+Ga8l1bX9U1yYyaheSSjPCZwi/RRxWbXJPFN/Cj6LC8PxWteV/JHW6t8Rtf1NmEcy2UR/htxg/wDfR5/LFcrLNLPIZJpHkc9WdiSfxNMormlKUt2e7Rw1GgrU4pB1qQN5WQOSetR0VJtYVgByDkGkoooAKKKKAClAJOB1oALHA60pIUbV/E+tADgyrlRyD1Yf0pjKVPqOx9aSnK3GG5X+VAthtFKy7T7HofWkoGFFWYrQywGTeF9AR1/Ht0p0FmHgMsrlRjKhcE4zgtj0FOzIdSJWaN02l0ZQwyMjGR7Vp6fr2qacwNjfTW5HRVb5W+oPBNVry4WQbGUNIvG8PlfwHvVOi9noS4RqxtNHpOj/ABau4dsWrWaTKODLD8rfiDwf0r0DRvFuj64oFneoZT1hf5XH4Hr+FfO1KrFGDKSGHIIOCK3hiZx31PKxOR4errT91/h9x9Rg5pa8L0H4j6zpBWK5f7dbD+GU/OB7N/jmvUNA8Z6P4gASC48q5728vyt+Hr+FdkK8J7HzmLyzEYbWSuu6OkopAQelLWp54UUUUAFFFFABRRRQAUUUUAFFFFABRRRQAUUUUAZykf8ACQyjLZ+ypx2Pzt/n860azlP/ABUEo34zbIduOvzNz+H9a0aACsTRmk/tTUkfGFlyDgZ5ZuprbPArG0Us1zdSPAIzKRJ9xgeSeDkDkewoA2aKKKACiiigAooooAKKKKACozgnOKUvnI7UqjjkUAIq9zT6KKACiiigAooqpqOpWmlWb3V5OkMKdWY/oPU+1Gw0nJ2W5aZttcb4n+IenaHvt7bF5ejjYjfKh/2j/QfpXD+KviPe6uXtNNL2tl0LjiSQe57D2FcLXHVxXSB9HgcjcvfxH3f5mrrXiPVNfn8y/uSyg5WJeEX6D+p5rKoorjbbd2fTU6cKceWCshyI0jqiAlmOAB3NbI06ysIle/kLOeiKf8Kg0GNX1Asf4EJH16f1q1D5c13fXtwu8QEhUPbGf8KpLS5jVm+ZxWyGCXRpAFa3eMHoxBH8jVTUNN+yqs0L+ZA/RvSrserSzbftVqv2WRtu4A4p6weU95p5JMJjMsef4f8AJ/lTtdGalKD1/O5z9FFWrHTr3U5/IsbWW4k/uxrnH19Kz32OyUoxV5OyKtFdna/C/wARXCBnW2gyPuyy8/8AjoNST/CzxDEm5DaTH+6kpB/UAVp7Kp2OP+0sJe3tEcRViysLrUrpLWzgeeZ+iIMn/wCsPetI+E9bTVYNOl0+aOaZtqFl+X3O4cYA5r23wz4YsfDmniGBA0zAGWdh8zn+g9qulRc3roc2PzWnh6adN80nscFpXwnupYw2o3y2+escS7m+mTwP1rbX4R6GF+a81An13oP/AGWt/XfGGj+HmKXdwWn7QxDc/wD9b8a5V/i/Zh/k0u4K+pkUH8q6HGhDRniQrZpiffhe3loiLUfhDDsZtO1OQMOiToCD+Ixj8q8/1vw5qnh+fy7+3KKT8kq8o30P9Oteu6R8SND1aVYZHks5m4AnACk+zA4/PFdRfWNrqdjJbXUKTQyLgqwyKHQpzV4FU80xuEny4lXXnv8AJnzMGwpHUUldH4x8LS+GdU2Luezmy0Eh/VT7iseKyLQebJJ5YJAXIz17n0HvXE4uLsz6mliKdSmqkXoyS3gkFtkSNlmUeXt4Ge59iPzqOefbiOMFCpP1Q9wD3FJPMyujK7LOF2yFTjpx/ICqtDfQcYXfMwoooqTUKKKKAClVijBlJDA5BHakooDc7vw58TNQ0wrBqYa8tem/P7xB9f4vx/OvWdJ1yw1u0FzYXCSoeoB5U+hHUGvmurmm6pe6PeLdWNw8Mo7qeCPQjuK6KeIlHSWqPEx2S0q150fdl+B9M0Vw3hL4iWutlLO/22t8eBz8kh/2T2Psa7cnOK74zU1dHydehUoT5Kiswye/HtSEj3/Og9STRz7fSqMRQffIp1M747GnjoKACiiigAooooAKKKKACiiigDPUn/hIJRuXH2ZOO5+Zq0Kz1z/wkEvC4+zJyev3m6e3/wBatCgBGGRgnFZWmSpNd3ATcViOFb7Q0gIyexJ9Afxx2Na3WsPRY/Lv74K52l+IvkAT5m4AUn9cUAblFFFABRRRQAUUUUAFMZvSgtmlC4NACKueTT6KKACiiigAopDwK5Hxj43t/DlubeHZNqDj5Y+yD+83+HeplJRV2a0aM601Tpq7Zf8AE/iqw8NWvmXDeZcMP3UCn5n/AMB714hr3iLUPEV7597L8q/6uJeEQew/rVG+v7rUruS6vJmmnkOWZj+nsKr151Ws56dD7PLsrp4Vc0tZ9/8AIKKKKxPVCiiigC5pl0LS9SRvuH5W9hWvPbz29xJcW0QuLe4H7yPPWucqxBfXVsNsUzKv93qPyNUn0MKlJyfNE1Ut5rlIofsxtbSNt7b2yT+dNub6Im6uVYEuvkRDuR1JrNnv7q5G2WZiv90cD9Kit4JLm4igiXdJK4RR6knAp83Yn2Ol5HR+DvCE/ia9LOWisYj+9kA5J/ur7/yr2/TNKsdHs0trGBIYh2Uck+pPc1FoWkQaJo1vYQ42xL8zY+83c/ia88+IPji4S7l0bS5miWP5biZDhif7oPbHeu2MY0IXe58rWq181xHs6fw/hbuz0G+8TaLpshju9St4pB1QuCw/Ac1Ha+LvD95II4NVtmc9FL7SfpmvnX5nb1J9acSFG1fxPrWX1uV9j0Fw9T5dZu59QKytgg5rm/HHiP8A4RzQ2miwbqY+XCD2PdvwH9K818E+OLnRbyKyvpWl05zt+c5MJ9R7eorT+Ls7SX+mR5+RYncfUkf4VrKunTco7nn08rlTxsKNXVPX1SPOpppbmd5ppGklclmdjkk+tMoorzz7NJJWQV6t8MPFM1yx0O8kLsi7rd2PO0dV/DqPbNeU103g1DbeLNLnDHDSBQcYwzDGD9QTj1rWjJxmmjz8zowq4aSlutV6o9g8W6EniLRHtAqmZSHiLNtAYe+D2yK5K2+FJaIC51RlYDaPKj/h/ukk8/lXozMsa73YKoGSSeBXJ6l8TPD+nSmJJJbtl4P2dMgfiSAfwruqRp35pnyWEr4zl9lh799EY8nwgsihEeqXCt2LIpH5cVzGtfDPWtLRpbYpfRDk+UCHx/un+hNdjD8W9EkkCyWl7ED/ABFFIH5Nmuv0zWbDWrfz7C6jnTvtPK/UHkVmqVGekTteOzLCvmqp281p9582MrKxVgVYHBBGCKSvavHPgiLWbaXULCMJqKAsQOBMPQ+/ofw+nixBUkEEEcEHtXJVpum7M+iwOPhi4c0dGt0JTgvy7icenvQAANzdOw9aQkscmszuEooooAKKKKACvQ/CHxGlsjFYay7S22QEuDyyf73qPfr9a88oq4TlB3RzYrCUsTDkqL/gH09DNHcQpNC6yRONyspyCPWpB7V4T4P8a3PhycQTl5tOY/NHnmP3X/CvbrC+t9StY7q1mWaCQZVl6GvRpVVUWm58TjsBUwk7S1XRljvx+FPHSiitThCiiigAooooAKKKKACiiigDPUf8VBKdmQLZBuz0+ZuP8+laFZq4PiGU7TkWyDd2Hztx/n0rSoAD0rE0VR9uvJhIGE22TaFA2EljtOO471t1l6bJcSX98JmkaNZMR7kwAMnoe9AGpRRRQAUUUUAFHWiigBoXB5p1FFABRRRQAUhIHU0pOK5Pxr4uh8N2O2La9/Mv7mM/w/7R9v50pSUVdmlKlOtNU4K7ZX8beNYvD1ubW1ZZNRlHyr1EQ/vH+grxO4uJru4kuLiRpZpG3O7HJJp9xdTX1xJPdStJNIxZpGOST/hUBBU4NeZVquo/I+5y/AQwkLLWT3f9dBKKKKyPQCiiigB+A4+UfMO3rSMAowfvd/alz5fT7/r6f/XoxvGR97uPWmIZRRRSGFdD4GgW48aaYjDIEhf8VUkfqK56un+Hv/I8ab9X/wDQGq6fxo5sa7Yao12f5Hul5L9msp5gM+XGz4+gzXzVKz3MzzMS0rsWfJ6k8k19Iar/AMge9/64P/6Ca+bC2zhDz3NdOLeqPB4dirVGt9P1EJCjav4n1ptPIDDcowe4plcZ9OFdR4qu3vdH8OTSHL/YihJ77WK/0rl66DXf+Re8O/8AXtJ/6Nari9Gjkrpe2pPzf5M5+lBwc4B9jSU5VzyeFHeoOsUp8u9fu+/8q3/Ct3v8UaYvljzHnjVnz1AIxx+ArA8w54Hy9NtbPhNR/wAJdpJHKm5T+dXD4kc2LV6E79n+R1HxK8VzXF8+iWkhW3h4nKn77f3foP5/SvO6tanK0+q3krnLPO7E+5Y1VoqTc5NsWCw0cPRjCPz9QrR0XWrzQdSjvbOQqyn5kz8rr3BrOoqU2ndHROEakXGSumfS2lajBq+k299B/q54wwB6j1B9weK8a+IujR6V4oeaNcQXa+cqj+90Yfnz+Nd18K5Xk8IlGOVjuHVfYcH+ZNV/iVoN/rT6YthZvO6mQMy4G0HbjJPFd9Re0pJ9T47AzWDzBwbtHVf5HjpJY5NJXXr8M/EzLn7LCPYzrWfqHgvxDpqF59MmMY5LxYkH/jpNcTpzW6PqY47DSdo1F95gUUYIODwaKg6gp4AcYAww/X/69Mp4/d8n7/p6UAxCoVefvHt6U2n/AOs/3/5//XplABXS+EfF914YvcEtLYSH97Dnp/tL6H+dc1RTjJxd0ZVqMK0HTmrpn01p9/balYx3drMssMgyrCrdeB+DPF83hu+8uYs+nSt+9j67D/eHv/Ovdra5iuraOeB1kikUMrqcgg16dKqqiv1PhcfgZ4SpyvWL2ZNRRRWpwhRRRQAUUUUAFFFFAGagA8Qy/ez9lT6ffbr7/wD16bqOpy2d5FCkasHxlifujnr6Djrz39KepH/CQyjeRm1T5ex+Zuf8+tU9XEr6pbpEu87QWG/BAznIHTqB97jp6GgDcJwKx9FZXuryWN4nikbepTbnBLHnHPTHWtgjIrK0q9luLu7tn8jbbMEXyuw56jJx0oA1qKKKACiiigAooooAKKKKACiiobm6gtLaWe4kEcUalnZugAoBK7sjM8SeIbbw7pUl5Oct92KPPMjdhXz/AKnqdzq+oTXt2++aU5PoB2A9hWl4t8STeJdYa4OVtY/lgjPZfU+5rBrza9XndlsfbZTlywtPnn8b/DyCnBgVw3boabRWB64UUUUAFP8A9X/v/wAv/r0f6v8A3/X0plAbhR0NFFAD8eZyPvdx60yin/6z/f8A50AMrp/h7/yPGm/V/wD0W1cyAWOB1rqPh+QvjfTlXnl8n1+Rqun8aOXHf7tU9H+R7bqv/IHvf+uD/wDoJr5p719L6t/yB73/AK4P/wCgmvmjvXTi90eJw58NT5fqKCQcg4NDEE5Ax6ikorjPpQroNd/5F7w7/wBe0n/o1q5+ui1tc+HvDpPCi2kyf+2rVcdmctf+LT9X+TOfVc8nhR1NIzbvYDoKGbd2wB0FJUnUFbXhAkeLtKx3uU/nWLW14R/5G/Sf+vlP504fEjHFfwJ+j/Izr5cXtwRyplb8OTVarF222/uO48xsj15qFlwNy8qf0pPc0h8KG04KANzdOw9aAABubp2HrSEljk0ij2j4UEt4WmJ/5+3/APQVruZXWNdzEBR1J7V518Or+30vwJe3t0+2GG4dmP8AwFeK4LxL4u1HxHcuZZGitAf3duhwoHv6mu9VlTpxvufHSy6pjMZU5dEnqz29vEmhxuUbV7BWHUG4QH+dXra5t7yISW80c0Z/ijYMPzFfMVXdN1a+0e6W4sLl4ZAedp4b2I6EVCxeuqOqpw7aPuT180e0eLPAmn67C88CJbX+MiVRgOfRh3+vWvEr2yuNOvZbS6jMc8TbWU17z4O8UReJtK80qI7qLCzRjoD2I9jXNfFTQ0kso9bhQedCRHKR3Ungn6H+dOtTjOPPEzyvG1cPX+q19tvR/wCTPJh+7GT97sPSmdaOtFcR9WFP/wBZ/v8A86ZRQAUU/PmcH73Y+tNwc4xz6UAIAScAZNd/8PvGH9j3K6Tey5s5m+RyeImPb6H+f41wZOwYHLdzTKuE3B3RzYrDQxNN057H1GrbqdXnnw28XDUbX+yb6T/S4F/dM3WRB2+o/l+NehggjivUhNTjzI+CxOHnh6jpz3QUUUVRgFFFFABRRRQBnKT/AMJBKN4ANsny46/M3P8An1qDU1ka9RYzy6Dgxoy5B6knnjdxj9anXP8AwkEv3cfZk69fvN09v/rVnX2oWMl3K0tjNM0HylwemPTn6/hms6lWFPWbsB0J6Vh6C++8vgGSQBhiVXVi/LcnaABV1tUhGkjUNjmNgCF79cVn6bqVpFdx2sVrcwmbgeYxYcD3JxUvEUk0m9wudBRRRWwBRRRQAUUUUAFFFFACE4ryb4n+KDNL/Ylo/wC6Q7rllPVuy/h1P4V3PjHxCnh3QpLkMpuH/dwIe7nv9B1r5/aZ5JXklYuzks5J5JPf61yYmrZciPfyTA+0n9YmtFt6/wDAI6Kcy4wRyp6Gm1wn1wUUUUAFP/1f+/39qP8AV/7/APL/AOvTKA3CiiigAooooAKUAkgDrQAScDrSkhRtXn1NAEhIYFVPz9z/AHv8/rXQ/D3/AJHjTfq//oDVzFdT8PyG8b6cT97L/j8jVdP40cmNVsNU9H+R7bqv/IGvf+uD/wDoJr5p719L6t/yB73/AK4P/wCgmvmjvXTi90eLw58NT5fqFFFOVc8nhR1NcZ9KCrnk8KOtb+vHOgeHcDA+zScf9tWrn2bd7AdBW/rv/Iv+Hf8Ar2k/9GtVx2Zy1v4tP1f5M5+iiioOoK2vCP8AyN+k/wDXyn86xa2vCP8AyN+k/wDXyn86qHxIwxX8Cfo/yMy9/wCP64/66t/Oo0+Qbm5B/h9amu1Avbhm6ea2B68mq5JY5NLqax1ihz8ncOQf09qZSq20+x6ilZQBuX7p/SkUdK928Xw2htkbCz6i5f3CovH5kflXMVvXH/IiWP8A1/zf+gJWDVzexy4RJKdusn+YUUU//V8n73p6VB1Ha/C65e28WC3ycXELKy+mPmB/Q/nXqXiy3W58KapG/I+zOw+oGR+oryL4bE/8JvaH/Yk/9BNex+Iv+RZ1P/r1l/8AQTXfQ1pM+Pzj3cfFry/M+b6KKK4D7AKKKACTgcmgAAycDrU2Rjbn9503evt/9emEhBgcsepplMW4dDzRT87xg/eHQ+tMIIODwaQyeyvJ9PvYbu2cpNEwZGHY19C+Gdeg1/RIb2IgORtljz9xx1H+exr5zrrPAHiQ6DrixTviyuiEkyeFP8Lf4+xrfD1eSVnszx84wP1ilzx+KP4rse80UgII4NLXpHxQUUUUAFFFFAGcAf8AhIJTtGBbJ83cfM3H+fSsy40jUDNd+SLcpOzEF2ORnP8AjWmo/wCKglOzOLZBuz0+ZuPx/pWjWNahGqkpdBNGM2lz/wDCOpYhk85cc544bNVrXSL9dSt55hbrHGxZthJJOMeldFRWbwlNyUu1vwCwUUUV1DCiiigAooooAKRjhSaWuS8f6+dE8OSrE+Lm6zDFjqM9W/AfqRSlJRV2aUaUq1RU47s8w8e+IP7d8QyLE+bS1JjiweCf4m/E/oBXLUUV5MpOTuz9EoUY0Kapw2Q5WxweQeooZccjlT0NNpytjgjIPUUjUbT/APV/7/8AL/69OZfK6ck9D6f/AF6ipBuFFFFABRRRQAUoBJwOtABJwOtOb5PlHXufX/61AASFG1efU+tMoooAK6f4e/8AI8ab9X/9AauYrp/h7/yPGm/V/wD0Bqun8aOXHf7tU9H+R7fqv/IHvf8Arg//AKCa+aT1r6W1X/kD3v8A1wf/ANBNfNwXzck8Ed/X/wCvXTi90eJw6/dqfL9Rirnk8KOppGbd7AdBSs2eMYA6Cm1yH0oV0Gu/8i94d/69pP8A0a1c/XQa7/yL3h3/AK9pP/RrVUdmctf+LT9X+TOfoooqDqCtvwiv/FW6Ux4H2lMe/NYwAA3N07D1rY8JEt4w0on/AJ+U/nVQ+JGGK/gT9H+Rm3xJv7gn/no386r1Pe/8f1x/11b+dQUnuaw+FBSq20+oPUUlFIo37oD/AIQSxKnI+3zfh8iVgVvzNt8CWPcG/myPX5ErFKiMbhyT0/2fr71cjlwzspf4n+Y3/V8n73YelM60daKg6jrfhr/yO9p/uSf+gmvY/EX/ACLOp/8AXpL/AOgmvHPhr/yO9p/uSf8AoJr2PxF/yLOp/wDXpL/6Ca78P/CZ8hnX+/R9F+Z830UUAZOBXAfXgAScAZNPJCDA5buf6UH92MD7xHX/AAplMW4UUUUhhT8hxgn5ux9aZRQAEEHB60qru9gOpp6jzRgnBH8Rprn+HBAHamK/Q9w+HXiEazogt5WJurPEbknllx8rfpj8K7Ovnnwdrp8P+I7e6ZsW7nypx/sHv+Bwfwr6ERtyggggjIIr0aFTnjruj4fNsJ9WxDa+GWq/UdRRRW55YUUUUAZygf8ACQyHDZ+ypz2++3X/AD61o1nKf+KhlG5s/ZU+Xsfnb/P4mtGgAooooAKKKKACiiigAooooACQK8H+Iet/2v4nlijbNvZ5hT0J/iP58fgK9e8VauNE8PXl7kCRI8R+7nhf1NfO3zSSHqzsfqSa48VPRRR9Hw/hrzlXl00Q2ir0ej30i7hDtH+0QKhuLG5tRmaIqPXqPzFcdmfTqpBuyZXpVYrkjr6+lJRSLHK2ODyp6im96KKAsFFFFABSgFjgdaACxwBzTiQo2r36n1oACQo2r+J9aQEEbW6dj6U2igLCkFTg0lOBBG1unY+lIQVODQAldP8AD3/keNN+r/8AoDVz1tIkVwryDKj9K63wQofxvYzFSQN656ENsPJH0zWlNe8jix87Yeov7r/I9i1TJ0m7VeSYHAx/umvmxgVYqeoODzmvpPVB/wASe9P/AEwf/wBBNfNR610YvdHj8OfDU+X6jmbcMn73r602iiuM+lCug13/AJF7w7/17Sf+jWrn66DXf+Re8O/9e0n/AKNarjszlr/xafq/yZz9OAAG5unYetAUAbm6dh60hJY5NQdQEljk1s+Ef+Rv0n/r5T+dYtbXhH/kb9J/6+U/nVQ+JGOJ/gT9H+RmXv8Ax/XH/XVv51BU95zf3A/6at/OpotJvZV3LAQP9ogfpStdlqUYxV2UqKtXGnXVsu6WEhf7w5H6VVpFKSeqN+Y7fAtie/2+bH/fCVghiD6g9R61u3H/ACIlj/1/zf8AoCVg1cjnw3wy/wAT/MU4ycdKSiioOk634a/8jvaf7kn/AKCa9j8Rf8izqf8A16y/+gmvHPhr/wAjvaf7kn/oJr2PxEM+GdTA6/ZZf/QTXfh/4TPkM6/36PovzPm/GTgdaeSEGB97uaCQmQDlu5plcJ9ctRwbja3T+VIQVP8AI+tJTgwxtbp/Kgew2ilZSp/kfWnQsqTKzjKg80gb0GVas7ZJ2cSb8hcqqjk+/wBKsP5c06yuoMaj5t2e/Qnvt6VFeXTSMVb72cnnIQ/7J9D6VVkjHnlLRFSRHido3GGB5GaC2V56joabRUmwV7t8Odb/ALW8MRxyvm4tD5L56kD7p/Lj8DXhNdj8NtY/s3xQls7YhvR5RyeA3VT+fH41vh58s/U8rOMN7bDNreOv+Z7pRSDoKWvSPhwooooAzGlWLXJ2aTaq2iMVx1AZ+fw/rVq1vBdBv3bxlcZVwM8jIPFUrhBJqt3G7oqNZqGz1+8/P0/+tWfp89xdxn91JKjsS7pwrkfKAD6YA+tctas4VFHuK501FQ2sTQ26IzZIFTV0xbauxhRRRTAKKKKACiikbGOaAPLPi7qvzWOlI3/TxIPzC/8As1cXZJFpumfbZEDSv90H9B/Wk8YakdV8VX9wGygkMaem1eB/LP406+Hm6HayoMrHtLAfTFeZOXNNyPuMJR9jhadPvv8APUcIr2ZBPdX32VW+6o4/qKeZriyKrdutzaSfL5mOR9aju7Y6jfQTAlrQpyysBt65qO3C/wBlahHuLQIT5bH/AD9KRto1+nb/AIJn6jaizvGjX7h+ZPpVStLVyR9kRvvrAu761m1m9zspNuCbCiiikWFFFFACgkZwetJRRQAUUVqaT4d1XXH26fZvKoODIeEH4nimk3oiJ1IU1zTdkZdFegQfCTWnjDS3llGT/DuZv6Ux/hlrVgWmUWt4UGURJCuTn3ArT2NTscTzTCbKaONsz5YedQHePB2EAgr3P8q6XwNPG/jfTBEZMky72fq2UY4OOuKw9WgvdPuDDdW00MhBG6VNrMvp6H6itP4e/wDI8ab9X/8ARbUQ0mkGK5Z4apP+6/yPb9V/5A17/wBcH/8AQTXzT3r6W1X/AJA17/1wf/0E180963xe6PK4d+Gp8v1CiiiuM+lCui1sD/hHvDpbtbScev71q58AAbm6dh61v68d2geHSf8An2k/9GtVx2Zy1/4tP1f5M59iWOTSUUVB1BW14R/5G/Sf+vlP51i1s+Ef+Ru0n/r5T+dVD4kY4r+BP0f5FiCGK1N3qE65IlfYPxxx75pEF7eR/aZ7sWkJ+6BxxUl8pn0icR8lJWJA9mOf8aguYW1JbJofmgACuFI+TpmrOWOur/4YmaW6sFErzC7tDwzY5ArK1W1S3uFeH/UyjclaFkiIdRgRy9qq9Sc84/z+VU78kaZYI339pP4dql7GlPSehcuP+REsf+v+b/0BKwa3rj/kRLH/AK/5v/QErBpSLwvwy/xP8woooqTpOt+Gv/I72n+5J/6Ca9j8Rf8AIs6n/wBesv8A6Ca8c+Gv/I72n+5J/wCgmvY/EX/Is6n/ANekv/oJrvw/8JnyGdf79H0X5nzfRRRXAfXoKKKKACrFoPmd1wZEXcqEAhvX9M0+2tiHWSaI7CPk3cKzdgT6U65uyZMrkSDPJHzJnIK+/tTS7mUpcz5UJcXaOC8W8SsxLFscAjG33FU6KKLmkYqK0CiiikMKfDK9vPHNE22SNg6kdiDkGmU5VGNzfd/nQDSasz6V0fUE1TR7S+TpPEr49CRyPzq9Xn/wq1P7XoE1kxG+0l+UeiNyP13V6BXrU5c0Uz86xVF0K0qb6MKKKKs5zl/ECO1/OxYLbpao0gH3pDufan0Jxn8K29JtTZ6VbwMMMqDd9Tyary28dxr7eZHuVII2BzwDufHH6/hWrWEaKVV1PKwra3CiiitxhRRRQAUUUUAFZviC/wD7M0C+vc8xQsy+7Y4/XFaVcP8AFO++z+Evs6n5rmdEwOuB839BUVJcsWzfC0va1oQ7tHiRJJJJyT1rS07U/sqtBMm+Bu3pWbRXlJ2P0SUIyjys2WTRWy4nlUHqgz/hUFzqcZEcFtDttkYNtP8AH9azaKfMQqKvdtsknme4maWQ5Zjk1HRRUmqSWiClAJOB1oAJOB1pxIUbVP1PrQAjYAwOT3NNoooAKKKKAOm8E+GD4l1crKGFnAA8xHf0UfX+hr3W3trextUggjSGGMYVVGABXK/DHTltPCUc+0b7p2kJ9gdo/l+tUfiZq8kUMOlW+WaZd8yKcFo84/n/AC9K9CklTp8x8Zjp1MdjfYp6J2+7dnR3HjDQ7eZoGv0d1wGEal8Z/wB0GprHxHo2pTeVa6jbyS5xs3YY/geTXz5dyDzyoOWQlDID98DgVWBwQR2rL6277Hof6vU3HSbufTN7ptnqdq0F7bxzxN1V1z+XpXF2XgE6J4vstS09zJYqzbo3b5osqRwe45+o9647wx8RNS0eRLe/eS8sumGbLoPY9/of0r2TTdRtdUs47uzmWWCQZVh/ng1vGUK2vVHk16OKy+8G/dlp5P8A4I3VuNHvf+uD/wDoJr5p719Mav8A8gi9/wCuD/8AoJr5oYEEg9axxe6PU4c+Gp8v1EpwAA3N07D1oAAG5unYetISWOTXGfSgSWOTW/rv/IveHf8Ar2k/9GtXP1ZuL+4ura1t5WBjtUKRADGATk/qapOyZjUpuU4SXR/o0VqKKUAscDk1JsJWr4YnitfE+mzzyLHFHcIzuxwFGeprKoIwcGmnZ3IqQ54OD6qxqQaobS/uOPMgkkYkD69RUzrospMgmkiz1Rcj+lYtFPmIdFbp2NO61CBbf7LZxlISfnJ6tVK5uHupjI+BxgKOgHoKhopN3LjTjHY3rj/kRLH/AK/5v/QErBrTl1CKTw3b6cFfzYrqSZmx8uGVQP5VmAZOBTkZ4eLipX7v8wAycCnMAox1Pc+lKTsGB97ufSmVJvudb8Nf+R3tP9yT/wBBNex+Iv8AkWdT/wCvSX/0E1458Nf+R3tP9yT/ANBNex+Iv+RZ1P8A69Jf/QTXfh/4TPkM6/36PovzPm+iil2naG7GuA+vEq3aWgm3+ZvGE3KFHJ9/pSWQy8m0b22cR/3+Rkflz+FLeMEkEaj5o8AODzjH3T9OmafmZyk2+VC3EzR7o2QCYqFchsjAHQj16VTooouVGPKhwYY2t07e1IylTg0lOUjG1unY+lBQ2ilZSpwaVVGNzfd/nSC4KvG5uB/OkZix9B2HpQzFj7DoPSkoA7f4W3/2XxUbUthbqIqB/tD5h+gP517dXzZ4evf7O8Q6fd5wI50LH/Zzg/pmvpJTuGa78LK8LHx2f0uXEKfdfkLRRRXUeGZygf8ACQynac/ZU+bsPnbj/PpWjWcuP+EhkGWz9lTjt99uvv8A/XrRoAKKKKACiiigAooooAD0ryn4t3ZM+nWq/eVHlP44AP6GvVj0NeHfE+5MvjJkB/1ECIPbq3/s1YYl2pnrZLT58Yn2TZxdFPIDjcowe4pleafbhRRRQAU5Cd2AM54x60gBJwOtKSFBVT16mgBzgKvyHIPU/wBKjpVYqf5j1pWUY3L0/lQJaDaKKKBhRRTlXPJOFHU0AfQvgtQvg7ScdDbqfz5rzH4rFj4uTP3RaoB+bV6T4EnFx4L0xh0WMpj6MR/SvPvizF5fia2lIyslqo/EM3+Nd9b+CvkfIZbpmUk/7x59RTmXHIOVPQ02uA+vCut8B+KZNA1ZbeaQ/YLlgsgJ4Ruzf4+30rkqKqMnF3RjiKEK9N057M+mNT+fSrtfWBx/46a+bEwVHmdP4f8APpXvPhq/Oq+Bbe4Y7nNs0bk92UFSfxxmvAixY5NdOJd+VnhZDBwlVg901+or7tx3dabTgQw2t+B9KQgg4PWuQ+jEooooAKOlFP8A9Xyfvdh6UAPx3x+99P6/WoaMnOc80/8A1gyPv9x60CSsMooooGFFFAGTgdaAFUkN8vWpGAVSU6/xf7NNJ2DA+93PpTQSpyKYtxKKcQCNy9O49KbSGdb8Nf8Akd7T/ck/9BNex+Iv+RZ1P/r0l/8AQTXjnw1/5He0/wByT/0E17H4i/5FnU/+vSX/ANBNd+H/AITPkM6/36PovzPm+nx5yf7v8Waaq7j6AdTSs2eBworhPrhXA4Kfc/X8aZSq20+o7ilZccryp/SkMbRRRQAUUU5VGNzfd/nQA5MFfn+56980187ufwx0xSMxY+noPSlVhja3T19KYvMbRSspU4NJSGFfSuiXX27RbK67zQI5+pAr5qr334e3H2jwVp5JyUVo/wAmI/liuvCP3mj57iKF6UJ9nb7/APhjqKKKK7j5MzlP/FQyjeRm2Q7fX5m5/wA+taNZyk/8JBKNwwbZPl7n5m5/z61o0AFFFFABRRRQAUUUUAB6Gvnvx1N5/jXVH9JAn/fKgf0r6DPQ184eJ3MninVWP/P3IPyYiuXFv3Ue/wAPR/fyfl+plgkHI604gONy9e4/rTKASDkHFcB9cFKAScDrQAScDrTiQgKqck9TQAhIUbV/E02iigApQSM470lFABRRTlXPJ4UdTQAKueTwo6mkZs8AYA6Chm3ewHQUlMD2/wCFk3m+D0TP+qmkT9Q39awPjDB+90qcDqJEJ/75NaPwhl3aDfRf3bnP5qP8Kb8Xos6NYS/3bgr+an/Cu564c+Ppfu82t5v8UeRK2OCMqeooZccg5B6Gm0ZOMZ4rgPsApwUAbm6dh60uzaAzcg9AO9NJLHJoC57N8MZWm8GTo38FxIoHttB/rXjBGCRXtXwvi2eDGb/npcSEfkB/SvGJRiVx6Ma6Kv8ADgeJlrX1vEW7/wCYynAhhtY/Q+lNornPbFIKnB60lGSepo6GgB+PLGT97sPSmZycmjqaKACjpRRQA/8A1nI+/wBx60yjpRyT6k0AAGTgU8nYMD73c+lH+r4Byx6n0plAbhRRRQAoJU5FJRRQB1vw1/5He0/3JP8A0E17H4i/5FnU8/8APrL/AOgmvHPhqD/wm1ocfwSf+gmvY/EX/Is6n/16S/8AoJrvw/8ACZ8hnX+/R9F+Z84s2eBwo7U2iiuA+vQUqttPqD1HrSUUAOZcDK8qf0ptGT09aeE+UO33fbv7UAIq8bm4A/WkZtx9B2HpQzFj6AdB6UlABRRRQA4MMbW6dvakZSpwaSjPGKACva/hTKX8KOh/5Z3LgfQhT/WvFK9f+EMhbR9QQnOLgN+aj/CujDP94eNnsb4S/Zo9Gooor0T4szl/5GCX7uPsydfvfebp7f8A1q0azlB/4SCU7Rj7MnzZ5HzNx/n0rRoAKKKKACiiigAooooAD0r5q1058Q6mfW7l/wDQzX0oehr5r11dviHU19LuUf8Aj5rkxeyPouHf4k/RGfSgEnA6mgAk4HJpxIUFVPPc1wn1YbvL4U/N3Yf0oIDjcowR1FMpQSDkHBoCwlFPIDjcowe4plABRRTlXPJ4UdTQAKueTwo6mhm3ewHQUjNu7YA6CkpgFFFFID1j4PPm01VPSSM/mD/hWh8WV3eF4W/u3Sn/AMdasr4On/kLj/rkf/Qq2vioM+EfpcIf513x/wB3PkK2mbr1X5I8SpygAbm6dh60KABubp2HrSFixya4D68dvJPzcg9vT6U1l2+4PQ+tJTlbHB5WmHoe6/DlQvgWxx3MhP8A32a8Ouhtu5h6SMP1r2f4YXSzeERAGybeZ1/A/N/WvG9QG3UrpfSZx+prorfw4ng5UmsXiE+/6srUUU//AFf+/wDyrmPeDAjGT97sPSmdaOtFABRRRQAUUUAZOBQAAZOKfny+n3+59KMhOB97ufSmUC3H/wCsGR97uPWmUdKf/rOR9/uPWgYyiiigApVXd7AdTQq7j6AdT6UrNngcKKAOt+G7Z8bWgHChJP8A0E17D4i/5FnU/wDr0l/9BNeOfDX/AJHe0/3JP/QTXsfiL/kWdT/69Jf/AEE134f+Ez4/Ov8Afo+i/M+b6KKK4D7BBRRTlUY3Nwv86ABVGNzcKP1pfMOeR8vTbTWYsf5CkoC3ccy45HKnoabSq2OCMg9RSsuORyp6GgBtFFFABTwAoy3J7D/GgAIMkZPYU0kk5JyaBbgSSck5NesfB4/6Dqg9JE/ka8mr1n4PD/QdUP8A00T+RrfD/wARHl51/ucvl+Z6ZRRRXpHw5nKP+KhlOwnFqg3Z6fM3H+fStGs5cf8ACQy/ez9lTp0++3X3/wDr1o0AFFFFABRRRQAUUUUAB6V84+J4inivVUxz9rkP5sTX0aehrwDxxGIfGeqR/dLSBs/VQf61y4te6j3uH5WryXl+pzhIUbVPPc02lIIODwRSVwH14UUUUAKCQcjrTiA43L1HUUylXhgSSO+aAFVc8k4UdTSM2eAMAdBT3IkGVGMfw/1qOmJBRRRSGFFFFAHqHwdP7zVx/sxf+zV0HxRA/wCEQYsMgTpx+dc/8HsibVvdYv5tXQfFEZ8Gyn0mj/nXfD+B958jif8Akbr1j+h4gSWOTSUUVwH1wUUUUAdx8MdbGna89jKwEN6u0Z7SD7v58j8q5TWE2a1fDt9okx/30aqRu8UiyRsVdSGVh1BHep5bh5LiWabmSVy7Y7EnOfrVud4qL6HJHDKGIlWj9pa+qIf9X/v/AMqZSspB65B6H1pKg6wooooAKKKAMnAoAAMnAp5OwYH3u59KUFUyufmP8XpTCCpwaBbiUUUUDCjpRRQA/wD1nI+/3HrTVXcfQDqaBwR296kYiQYXgjt/e9/rQIYzZ4HCim0UUDOt+Gv/ACO9p/uSf+gmvY/EX/Is6n/16S/+gmvHfhoufGtsfSOQ/wDjpr2DxIwXwvqh9LSX/wBBNd+H/hM+Qzr/AH6PovzPnGiinKoxubhR+tcB9eCqMbm4X+dIzbj6DsPSnN843LwB/D6UygEFFFFABSq2OCMg9RSUUAOZccjkHoaUAIMnknoP6mlU+Xywzn+E/wA6a453ZyD3oFuNJJOTyaKKKBhXr/whjxo1/J/euNv5KP8AGvIK9r+FMJj8JM5H+tuXb9FH9K6MMv3h42eythLd2juqKKK9E+LM5T/xUMo3HP2VDt7H525/z61o1nKf+KglG/8A5dkO3HX5m5/D+taNABRRRQAUUUUAFFFFAAeleH/FK38nxgZMcTW6P+WV/pXuB6V5P8XrTE2mXgHVXiY/TBH8zWGJV6Z62SVOTGRXe6PNQQw2t+BppBBIPWkp27K4Izjoa80+32G1OLWQwedlcYzjPOKgrQjSX7NEGZZEc4WMdSOpGe1NETk1sRRWTmJZnKoGbCBwcN+Palv50nkziTzQcEMAAoyePfr7dKSa4G3bE24bdu71XsCPUetVKG+wopt8zFBIOQcGkoopGgUUUUAFOVQBubp2HrSDg8jNDMWOTQB6R8IZ/wDibalETy8Ct+TY/rXX/EiMyeCL7HVDG3/j4rzj4ZXn2XxjHGTgXMLxf+zf+y1694isjqXh6/tF5eWBgo/2sZH6iu+j71Fo+QzL9zmUaj291/19x84UUoUltuDnOMVrxaPHFCJb+cRA/wAIPNcKTZ9ZOpGG5j0VtLbaNN8iXLK3YkkfzFUb/TpLFgSQ8bfdcUOLJjWjJ22KdFFFI1CiiigAoooAycCgAAycCnk7Bgfe7n0oJ2cD73c+lMoFuFOBBG1unY+lNooGKQVODSU7d8u08+ntTaAJ47SSWIyKVx2BPJ+lOhs2lhMzMI48gBmBwT/h71LAswtAwdDGzBVTuST0J7Uk06xqEizlQVGeqg5yrdjzVWMeaTdkLfTJIqo4cSoNoXA2r+PcelUelFFK5pGPKrATk5NFFFIo7b4Vx7/GBb+5bOf1A/rXqHjF/K8H6q2f+XZ1/MY/rXn/AMIrfdquo3GP9XCqf99HP/stdl8Rp/I8E3vPMjIn/jw/oK76WlFv1Pj8x/eZnGPnFHhKrxub7o/WkZix9AOg9KGbcfQdhSVwH2AoJByDSUUUAFFa1vo4EInvZfJj6471ILfRXOwXDg+pJH8xiq5WYuvHpqYtFX7/AEx7MCRGEkJ6MO31qhSasaRmpK6AnJyaKKKRQUUUUAFe/fD63+z+CtOBGC6NJ/30xP8ALFeAgZOB+lfS2j2n2HSbO16eTAkePcACuvCL3mz53iKdqcId3f7v+HL9FFFdx8oZy/8AIwS8rj7MnB6/ebp7f/WrRrPXP/CQSnauPsyc9x8zf5/KtCgAooooAKKKKACiiigArifilY/afCDTgZa2mST8D8p/9C/Su2rP12xGp6He2RGTNCyj644P54qZx5otG+Gq+yrRn2aPmqilYFWKsMEHBFWLa3WVHd/MwpAxGuTz3+leQkforkkrgllM0SyfKC2diNnL49KfPdOkzPDJjzQGZRztb0FF1cEExhsnADHscYwR6H1qqAGPJ57Zp+hnFOWshtFBBBwetFI1CiiigAopdvy7jx6e9JQAUUUUAWtNvX03U7a9j+/BIsgHrg9K+k7K5ivrGK5hbdFModWHcHmvmKvV/hd4mElu2h3LgPHl7csfvL1K/h1+n0rqws7S5X1PAz7COpTVaO8d/QwfEHhz+yPGszBMWswa4h44yTyPwJ/lWGFjvb26ubokwW2QqduP/wBVe5a7o0Wr2BjbCyrzG/8AdP8AhXiuoWVxo2o3cNxbO0EvEir1U/5NFanyu/QnLcZ9YhyyfvJWK0d/ZXLiGWyWOJztVwBx+nFPWJhHd6bK29UTzImPYf5/rUUafbIoLO2ilECPveSUYxUtzdRiW7ulYYEf2eP/AGj1P5Vl6npNa2iYFFFFZHeFFFAGTgdaAADJwKeTsGB97ufSgnYMD73c+lMoFuFFFFAwooooAKsRWcksXmZVFJ2rv43H0FJbQLL5hffhF3YQZJ5xx+dTXE3lIIgxYhdhyOCvbI7MKaRnKTvyxCa4kidJI3KSFArp1CkcDj8PwqmSWJJOSeSaUfM3zNye5pCCDg0MqMVESiiikUFFFKFyCScD+dAHsHwjtPL0O9uyOZbjaPcKo/qxpPi5dCPQrO1B+aW43EeoVT/iK6LwLY/2f4O0+IjDPH5rfVju/kRXn3xavfO1+1swci3h3H2LH/BRXfP3KFj4/Df7RmvMtk2/u2PPqKKK4D7AKu6VCs2oxK3Kg7iPpVKrOn3Atr6KVvug4b6HimtyKibg7GvKg1DVpUmY/Z7Zclc9aiGp2Lt5bWKi3zt34HH6VYukktL1ryKMzQTLiRV/nVNQJ7U2NlDNtkfc7ygYX/OK0ehxxs1fp+XctxQ+TcyaczFraZC0eedtc8RtJB6jiuimnijuzKGBS0i2Z9XPaucJJOT1NTI2w99WFFFFQdIUUU//AFf+/wDy/wDr0Aavhuy+2+JNOtcZMk6bh6KDk/jgGvoxRgYrxX4VaebrxPJeMuVtYSQfRm4H6bq9rr0MKrQufHZ9V5sSofyr8wooorpPDM5R/wAVBKdmcWyDdnp8zcfj/StGs5QP+EhlO1s/ZU57D52/z+daNABRRRQAUUUUAFFFFABSN0paDyKAPAPFujtp3irUUCHaW+0RLjh1Y5OPpz+VY91eJK3mRmTzTwG+7tHpwea9K+LNgy2lnqMa8q/luwPK9SP6/pXk9eXWjyzaR93ltT6xh4zlutPuCiiisj0h4IcYPDdjTCMHBop4IcYPXsaYbDKcqgDc3TsPWlC7eXGB6etNYljk0gBmLHJpKKKACiiigAqW2uZrO5jubeQxzRMGRh1BFMIBXcvbqKCu1Rk/N6elAmlJWZ734P8AFkHibTwWZUvYgBNDn/x4exqbxP4e/ti132rJHeoP3bsuQ3+y2O38q8H03UrrSb+K9s5THNGcgjofYjuK9x8JeMrLxJa7eIb5B+9gJ/VfUfyrvpVVUXLLc+QzDL6mCqe3ofD+X/APGtXudVtbqWxvYzbSIcPGFx+vpWRk4xnivoDxZ4StfE9ic7YrxAfJmxyPY+orwa8s7jT7yW0uozHNE211PY1zVqbg/I9zLMdTxMLJWkt1+pBRRTtmQCvPqO9YnqDQCTgdaeSEGByx6n0oJCDA5bufSmUw3CiiikAUUUoIB5GRQAlWY7NnwdwIZCU2/wATf3frUBQ4yOV9atPdo0DAK4kYKCM/Ku3HI9+P1NNEScvsj7i8jkRWXeJVXaoHyhPXkHmqJJYkkkk9SaCSSSTknqTSUNjhBRWgU4EMNrfgfSm0UihSCDg9aSnAhhtb8D6UoTGS+QB+tACKoxub7o/WrWmWb6pq1pZJx50qxjH8IJ5qozFj6egHau8+FekfbPEEuoOP3dpH8v8Avtx/LP6VdOPNJI5cbX9hQlUfRHscaLDCsaDaqqFA9AK+ePFmo/2r4p1C7ByjSlU/3V+Ufyr3HxVqn9jeGr273YdYysZ/2zwv6mvnWurFy2ieDw9RblOs/T9WFFFOwGX5fvDqPWuI+oG0U7bhck8noKbQBctdUurRdiOGQdFYZAqWbWryZCoZYweuwYNZ1FO7IdKDd7C5OMZOOtJRRSLCinbcrkc46il/1f8Av/y/+vQAf6v/AH/5f/XplFS28El1cxW8K7pJXCIPUk4FAm0ldnsfwq002nhuS8dcPdy7gf8AYXgfrurvap6VYx6ZpVrZRD5IYlQe+B1q5XrQjyxSPzrFVnXrSqd2FFFFWYGapB8RSjLZ+zJx2++3+fzrSrNTjxDKN/W2Q7cdfnfn8P61pUAFFFFABRRRQAUUUUAFFFFAGR4m0tdZ8P3lgQN8kZ2Z7OOVP5gV85ujRuyOpVlJBB6g19R14X8SNE/srxM9zGuLe9BlXHQP/EPz5/GuTFQ0Uj6Lh/E8s5UH11XqcdRRRXCfVhTgoA3N07D1oCgDc3TsPWkYljk0APLeZ9773Y/0qMjBwetFOyGXDdR0Pr7UxbDaKKKQwoop4GwZP3uw9KAFU+Vhv4+3tSEbwWHXqRTCcnJpQSCCOtAWEqa0u57C7iurWVopom3I69QaYQGG5Rz3FMoE0pKzPoDwf4oj8S6OJcBLqL5J4x2PqPY1zfxQ8NC4sRrVugE1uAs+B95Ox/D+R9q4bwRrZ0TxNbSM2LeciGYZ4weh/A4P5173dQxXdrLbyqGjlQow9QRg16EH7anZ7nxuKpvLcYp09t16dUfMOMnA61IG8r7py3c/0qzqdm2l6ndWTHLwytGW9gcfrVKuC1tGfYxkpxUlsxzKCNy9O49KbSqxU5FK23OV79vSkUNooooAKVV3H0A6mhV3H0A6mlZsjA4UUAL5n8OPk9P60jLjkcg9DTacrY4PKnqKYrW2G0U5lxyDkHoabSGFFFOVRjc3Cj9aABV43Nwv86cX8zAbjH3T6Uxm3H0A6D0pKAsKQQcHrXuXw104WHhGCVlxJdO0zfQ8D9APzrxS0ge9uoLReZJXWND7k4Ar6UtLVLKyhtoxiOFFRR7AYrrwsdXI+c4hr2pxpLq7/cea/FzVTix0pG4OZ5B+i/8As1eW10XjrUf7S8YX8gOUifyU+i8H9c1ztYVpc02z1MsoexwsI9Xr94U9fkw56/wj+tAAUbmGT2FNJJJJOSazO/ccf3mW/j7j1plHQ5p+N/IHzdx60AMooooAKKKf/q/9/wDl/wDXoAUExHI+/wDypCAw3L+I9KZSglTkdaAsJXa/DPRzqHiUXjrmGyXf0/jPC/1P4VxjbTyOPUV7x8PtE/sbwvEJE23FyfPlyORkcD8Bj9a3w8OafoeTnOK9jhnFby0/zOqXoKWiivSPiAooooAz1J/4SCUbhj7MnHc/M3+fxrQrOXP/AAkEvC4+zJ16/ebp7f8A1q0aACiikLKCASAT0FAC0UUUAFFFFABRRRQAVzHjnQBrnhyZVXdcQfvYcDkkdR+I/pXT0jDKkUpRUlZmlKrKlNVI7o+XGUqefwNKqgDc3TsPWuw8f6ANF1550TFleEyRgD7r/wAQH8/x9q4987snv0x0xXkyi4tpn6Fh68a9KNSOzELFjk0lFFSbhRRRQAUUU8DYMn73YelAABs5P3uw9KYeTk0ZzyaKACiiigBQSDkHBpxAcFlGD3H9aZSjO4bc57YoAQZyMde1fSOg3pv9AsLpjl5YEZj/ALWOf1zXzmcBTsxv/ix2+le4/Da4Fx4Ls1PLRM8Z/wC+iR+hFdeFfvNHz3EEL0Yz7P8AP/hjzf4lWotvGU7gYE8aS/jjaf8A0GuRr0b4vQbNZ0+YDG+3K/k3/wBlXnNY1laoz0srnz4Sm/L8tAooorI7wpVXcfQDqaFXd7AdTSs2eBwooAGbIwOFFNoooAKKKKAHK2ODyp6ikZdvI5B6Gkp6cAlvud/f6UxbCKoxub7o/WkZix9AOg9KdJnIP8P8OKZSGu4UUUUAdb8ONN/tDxdBIy5jtVMzfXov6kH8K9p1q/XTNFvL1sfuImcA9yBwPzrivhRpJt9En1F1w13JhD/sLx/PP5VJ8VtUNp4fisEb57uT5h/sLyf12130l7Olc+OxreMzFU1sml/meOO7SSM7nLMSST3NKAFG5uvYUABRuYc9hTSSTknJrgPsEtLASScnrSUUUDCjOKKKAHn95yPvdx60yjvU3v8A8tfT/PegWwz/AFf+/wDy/wDr0yiigYUUUUAdH4I0E6/4kghdc20P72f3UdB+JwPzr6ARdoxXJfD7w8dD0FHmTbd3X7yXI5Ufwr+A/Umuvr0qFPkjrufC5ti/rOIdvhjogooorc8wKKKKAM5R/wAVBKdo4tkG7PT5m4/z6Vo1nKP+KhlO05Fqg3dh87cf59K0aACqN5GX1CzOxmUbs+injBq9Wfek/wBpWIGerfToKANCiiigAooooAKKKKACiiigDD8WaDH4i0OWzbAlHzwuf4XHT/D8a+fJYpLWeS2uEKPGxV1PVSODX08RmvLPih4W5/t6zj9FulA/J/6H8K5cTSuuZHvZJjvZVPYTej28n/wTy9lKn1HY+tJTlbja3K/ypGUqfUdj61wH14lFFPA2DJ+92HpQAAbBk/e7D0phOTk0E5OTRQAUUUUAFFFHU4FAABk4HWnkhBgct3PpQTsGB97ufSmUw3AEg5Bwa9g+Ed2sukX1t/FFOHx7Mv8A9ia8frq/APiOLw9rpNy220uU8uRv7pzkN/P860oS5Zps87NaDr4WUY7rX7jt/ito91qGn2V1awPMbZmDrGu4hWxzgf7v615IbK6BwbaYH3jNfS0FzDdxrLDKkkbDIaNsg/jU20V11MOpy5rnzuCzieFpeycL287HzF9kuf8An3l/74NC2lwx/wBTIB3JQ19O7RRtFR9U8zr/ANYpf8+/x/4B8xNDN0EMgUf7J5pvkTf88n/75NfUG1fSjavpR9U8w/1il/z7/H/gHy95Mv8Azzf/AL5NHkyf883/AO+TX1BsX0o2L6Cj6p5h/rE/+ff4/wDAPl/ypP7jflSeW/8Adb8q+oPKQ/wj8qPKj/uD8qX1TzD/AFjf/Pv8f+AfMKxNgllYKPbrTWDseVIA6DHSvqDyY/7i/lR5Mf8AzzX8hT+qeY/9Yv8Ap3+P/APmBdw4Kkg9RilMEn8KMQehAr6d8mL/AJ5r+VKI0HRQPwo+qeYf6xPpT/H/AIB8zR6dfTf6qzuH/wB2Jj/IVr6b4L17UbqKL+zriCN2AaWZCgUdzzX0GQADUMk8UKlpZEQDqWYCmsJFbsxnxDWkrQgl+I3TrKHTNOt7KBcRQIEUewrxH4gayureJ5djBoLUeTGOxI+8fzz+QruPGXxAtLCze00qdJ7yUEeZGcrEPXPc142zFmLMck9SanE1F8EToyTBTUniKq9P1YEknJOTSUUVxn0oUUUUAFFFP/1f+/8Ay/8Ar0AH+r/3/wCX/wBemUUUAP8A9Z/v/wA//r0yin/6z/f/AJ//AF6A2GV2Pw88Nf23rQurhM2doQ7Z6O/Zf6n/AOvXMadp9xqmoQ2Vqm6aZtqj09z7Cvobw/olvoOjwWMA+4Pnfu7HqTXRh6XNK72R4uc472FL2cH70vwRqjpRRRXonxgUUUUAFFFFAGcuP+Ehk+9n7Kn0++3X3/8Ar1o1nKf+KhlG45+yodvY/O3P+fWtGgAqhej/AImNlzzlsfpV+s+9JN9ZoqoSSSS2eAMdKANCiiigAooooAKKKKACiiigAqOaGO4heKVFeN1KsrDIIPapKKA2Pn7xl4Yk8N6sVRWNlMS0DnsO6n3Fc6rADa33f5V9Ha9odrr2lS2V0ow3KPjlG7EV8/6tpN1oWpzWV3HiRD8rY4YdmHtXnV6XI7rY+0ynMfrMPZz+Nfj5/wCZTK+VyeW6j0+tRnk5pwbs3IP6U3vXOeyvMKKKKACiigDJwOtAABk4HWnn93wPvdz6UEhBgct3PpQDvGCeexpiGUUEEHB60UhhRRRmgCe3vbq0bNtczQn1jkK/yrRTxFrjj5dYvgR1/wBIbp69az4LYTQSSGTbt4UYzuOCcfpUJ3ISpypB5HTBqrtdTGVOlNu6Tfoap8Ua70XWL4Af9N25/Wk/4SjX/wDoM33/AH/b/GstiGGejdxTaOaXcX1ah/IvuRr/APCVa+P+Yzff9/2/xpf+Es8Qf9Bm+/7/ADVj0Uc8u4fVaH8i+5Gz/wAJb4h/6DN7/wB/jS/8Jd4h/wCgze/9/TWLTlXjc3Cj9aOeXcHhcP8AyL7kba+LvEWNx1m9Cj/pqeaQ+MvEROf7Yux7eYaxGbcfQDoPSko55dxfVaH8i+5G7/wmXiP/AKDF3/38pf8AhNPEn/QYuv8AvusGijnl3H9VofyL7kb3/Ca+JP8AoMXX/fVI3jLxG3XWbv8AB8VhUUc8u4fVaH8i+5Gq/ibW5MiXVr5geo+0MP61SmlmkPmTzSSk8rvYnP1zUCsAcnBpRJydxyD1ou3uVGlTh8KSEJJJJ6mkoJAJwciipNboKKKKACiin/6v/f8A5f8A16ADHldfv/y/+vTKcCCNrfgfSkIIODQCEooooAKKK9D+Hfg/7ZNHrWoR/wCjRnMEbD/WN/ePsP51cIOcrI5sXioYak6k/wDhzp/h54T/ALJsv7SvYwL+4QYDDmNOuPqe/wD+uu7pqgDp0p1epCCgrI+BxFedeo6k92FFFFUYhRRRQAUUUUAZ6n/ioJRuGPsyHbjr8zc/59a0Kzl/5GCXlcfZk6/e+83T2/8ArVo0AFULvP8Aadjjjl++M8dKsz3VvahTcXEUW7p5jhc/nUF0rtf2bopZV3bsH1xQBdooooAKKKKACiiigAooppPc/hQAu4UZBpvJoz2NAD8ZrmvGHhS38S6bs4S7iGYJfQ+h9jXSClpSipKzLpVJ0pqcHZo+Yr2yuNOvJbS6iaOeJtrKar17z4z8Gw+JbQyxbYr+Jf3cp6MP7re38q8NvLO40+7ktbqJopozhkbqK8yrSdN+R9zl+YQxcO0luv66EFFFFZHogBk4FPJ2DA5bufSmhiucfSkoAKKKKAHAhhg8HsaaQQcHrRQST1oAnslR7uNHGQxwBjv2r6NtbSG2s4oBGn7tAg+UdAK8J8IWIvfEdiCokAuEyhHbOSfbp+tfQMhEcTu/CqCSa7sItG2fKcQVL1YQXRHg3jO/3+K9QMDbWSXy98Z28KNpBHfkda5nqfepruc3V5PcN96WRnP1JzUQBJAHJNccpczbPpMPTVKlGPZHvPgHTorfwbp+6NS8iGViRydzEj9MVwfxYmQ+I7W2jVQIrYMcDuzH+gFes6dbCz0u0tQP9TCkf5ACvC/Hl39s8Z6iwOVRxGP+AqAf1zXbXSjSSPmMobrY+VT1f3s5yiirFnZzX11FbwIzySMERR1YntXAfWyairs1vCfhubxLq6wAMttGQ08n91fQe5q78QtJi0jxOYreMR28kCNGoHCgDaR/47n8a9I8FaYNBe/0eQq0sflT7wMbg64/IMrVh/F3Ty1np+oAf6uRoWP+8Mj/ANBP511ujy0b9T52lmUquYqN/dtZfPW55RXc/CqzW48UyyugZYbdjyO5IH+NcNXqnwgtcRaneEcFkiB+gJP8xWVBXqI9HN6nJg5vvp97N34ltFa+DZwqIrSyJGCB75P6A14pHZ3Mw3RwSMvqF4r2f4kTQDTrRZwDGsjS4PsMf+zV5pFPqV8PMg2W8P8ACWGSa0xCTmcOTScMNddX1MGW3mg/1sTp/vDFfQnhSwit/CumRtEm77OjNkdyMn+deNyXFzbYTUY45bd+DIg6fUVU1C81KwnEcWo3fksMx4nbAHp1qKc1Tbdrm+Ow08cowUkra+p9EfZ4f+eSf98ij7PD/wA8k/75FeJ+BIrvxD4hNreX989ukLSMFuXXJyAOQfeuv8Y6FZ6F4Zur63utQWdNqxk3sh5LAdM/WuuNXmjzJHz1bAqlXWHc9Xbp3+Z3v2eH/nkn/fIrx/4syp/bllboFAS33kAf3mI/9lrjP7a1T/oJXn/f9v8AGqs9xPdSeZcTSSvjG6Rixx9TXNUxCnHlSPdwOTyw1ZVZTvYjoopQxU5HWuY90d/q/wDf/l/9emUUUAFOBBG1vwPpTaKAFIKnBp0Ozzl8z7meaZknHtXW+C/B8/iG7FxOhXT4z87Ef6w/3V/x7VUYuTsjHEV4UKbnUdkWvCvg9fEN8t3MmzTYj87KNvmt/dH9T/kezwQJFEiRoEjQAKqjAAHYU20tIrS3S3giWKGMbVRRgAVZ6V6dOmoI+ExuMnip3ey2QAYooorQ4wooooAKKKKACiiigDPUH/hIJTtGPsyfN3HzN/n8K0KzgP8AioJW2ZxaoN2enzNx+P8ASqkN5eTa9cQky/Z4pQnyrHtxsB5JbdnJ7D0oAxvGuItV06aTaEaOSIEiAksSpAAmOD07c10s6g39kXbGA2FC9TgdxwK53xq8Mc0PmSPEXtpUOHVfOUlcxDKt8x7YwePy6C7kaO8sAij5sgqcZxx/KgDSooooAKKKKACiiigAph+6KfSEflQA3v6+lGeDRgetG3IoAVf6U6kAxS0ABGRXL+LvB1p4ktd2RDfIP3UwH/jreo/lXUUEA9aUoqSszSlVnSmpwdmj5m1PS7zR757O+hMUyevRh6g9xVOvozxB4asPEdkbe7jAZeY5VHzIfY/0rw/xH4W1Dw3dbLlC9ux/d3Cj5W/wPtXnVaDhqtj7LLs1hiVyT0n+foYdFFFYHrhRRRQAVas4kMheVGYKNwjH8fNNhtfNgklL7dvCrj7xxnFT3d02WX94sm4Eqx4jP+ye1NLqzKUrvlidb8OYY7nxksiKmYYHcsgwCDgDjsea9R8V3BtfC2pSr97yGVf95htH6kVwPwgtcy6neEdAkSn8yf5Cui+J935HhF4Q2GuJkjHPXHzf+y13UvdotnyePXtcyVNdLI3LLQdLt7KGFtPtGZEVSxhUkkDHpWd4h0zTktLaGGxtY5Li7hiDJCoON4LdB/dBrwk3d0Dg3E3/AH2a6z4bpNe+NLZpJHdYEeUhmJHTaP8A0KpjXUmo8u50VcoqUISrSq35df61Pb2+RCxOABk18z6jc/bNTuro/wDLaZ5PzJNfQ3ia6+xeG9RuQ2Clu5H1xgfrXzkqjG5uFH60sW9kVw7Tt7SfogVRjc3Cj9a9d+G/hU2dsNavU2zzLi3Qj/Voe/1P8vrXI+A/Cx8Q6oLq5T/iX2rDcD0duoX+p/8Ar16r4h1OWxtobGwCtqN4fKt17L6ufZRzSw9O37yRec41yf1Wk99/8v8AMzDq0J+IkMcCM0ZhazmmH3fN/wBYq/UAN/31V3x9Yfb/AAZfoFy8SiZfbacn9M1l65aWfh3w1ZmOdBNY3Mdzl3AeZt3zn3JDNXYSLHd2jRvho5UwfcEV0pXTizw5TVOVOrDZfjY+Y69u+F1r5HhBJMc3E7yfl8v/ALLXjF9avZX9xaP9+CVoz9QcV9AeELX7H4S0uLGD9nVj9W+Y/wA65cLH32fQ5/VX1aKXV/ocV8U5GkZIU6RRhjj3b/6wrir5JLqOxjg3fZ3UA7BnB46/59a3PFutr/wmupQzfPbArGO+MKAfwzmsMW1oMtbaqYY25KB//r1NV3mzbAwdLDwT7X+8daoQL+xeTzIo14Y9v8/0qlftnTNP3ff2n8uP/rVJcXlra2zWtmWfef3kp6n6VRu7o3UwbbtRQFRfQCsm9LHfTg3Lm/rY9G+EFrmXU7wjoEjB/Mn+lavxavNnh60tgeZrgMR7Kp/qRU3wstfI8JtNjme4Z8+oGF/oa5z4uXW/VdPtQf8AVwtIR/vHH/stdb93Dnzkf3+b+j/JHnNFFOICjB+96elcJ9aNooooAKKKKACilVWdgqgsxOAAOTXpfhD4cFjHqGuphfvR2h7+7/4fn6VcKcpuyOXF4ylhYc1R/LqzG8G+BZ9dkS9vlaLTgcjs03sPb3/KvabS0htIEgt41ihjG1UUYAFPiiVEVUUKqjAAGABU1elTpRpqyPicbjqmLnzS26LsFFFFaHEFFFFABRRRQAUUUUAFFFFAGcMf8JDKcNn7KnPb7zdff/69YgWCXxlIwa3FzHMASzoG2eUPlC43E5Oc+nftW0CP+EglG5sm1Tjsfmb/AD+JrMsG02DUhHE2ph/N2ATCTy1bZnbk8dB3oAb4u1K/s1ht7W1eWKdHV2RXLbsfKoKYK5P8VbM2BeWRZlXAbCtknOB/n8a5Xxr5MmrWJlWGSNIpFYPbrcBWJQj5WZcHHeunn5vrA4UjDdQOOBQBo0UUUAFFFFABRRRQAUUUUAFFFFABRRRQAUUUUAFVryxt7+3e3uoUmhcYZHGQas0UDTad0eO+K/hncWBe70UNcW/Vrfq6D2/vD9frXnrKVYqwIIOCD2r6jIB61yviXwLpfiANLt+zXvaeMdf94d/51yVMMnrA+hwOeSglDEarv1+fc8GIIxkdas2satFKXXcuVUhRlhnuK1tb8Jar4flZbyHfbZ4uI+U/+sfY1h7mifMbMvHDKcZFcbTi7NH0sKsK0L05XRYuZ3huG8uR0lX5HKnAOOARVMnJyetGcnJoqWzWMUke0/Cy18jwo0+Obidnz7DC/wBDWR8X7v5NMtAepeVh9MAfzNVvD3xJsND0G0046fcO0KYZlZQCSSSfzNcx4y8Sp4n1aK7iheGKOERhHIJzkknj612TqRVLlT1PmsNgsQ8xdepGyu3/AJGADvGD97sa9H+ENpnUdSumXmONIgT7kk/+givNa7nwV40tPDWnXEM9pLLJLJu3owAwAABz+NY0WlNOR6uawqTwsoUldux3nxMuhb+DJ0LYM8iRjH1yf0BrxrR9Kudd1WGxtl+ZzyccIvdj9K6bxt44h8UWNtawWssAilMjeYQcnGB0+ppPB3i7SfC9rIX0+ee8mPzyhlAC9lHtV1JRqVNXocODpYjCYJqMLzb2PV7a20/wr4f8tSIrW1jLM56n1J9Sa8P1zxRf6vrk+oJPLAGHlxLG5UpH6cfmfetfxl47bxJbRWlrBJbWwO6RWYEue3TsK4yivVUrRjsi8qy6VNOtiF70u/8AXUc7vIxZ2LMepJya+gvBl/8A2n4S06YtucReW5/2l+U/yr57rufBvj2Lwzpctlc2ss6mUyIUYDbkDI5+lTh5qEtTTOcHPEUV7NXaZU8f6W1v45mjRcC7KSIPduD+oNe4xRLb2kcS8LGgUfgK8Y8ReL7DXNa0rVFsZkNm4Z42YZkUMCP6/nW9cfFy1ktpY49MnV2QhSZBgHHFb06lOMpO+55eLwuLr0aMOR+6tf69EYw8Bat4oln1q3urRIrueSRFkZg2N5HZT6U7/hUeuf8AP7p//fb/APxNXtE+JthpGi2lgdOuHMESozBlwT3P51of8Lf0/wD6Bl1/30tSlQau2bOrmsXy04+6ttFsYJ+EeuAf8fun/wDfb/8AxNcJPE0FxJCxBaNipI6ZBxXrB+L9gRj+zLr/AL7WvKLmUT3UswBAkctj0yc1jVVNW5Gejl1TGycvrSt2PoHwbZ/Y/B+mRkYJgWQj3b5v615J8R7r7T41u1BysKpEP++QT+pNdbB8WdOt7WKBNMudsaBF+ZegGK841e8N/q13qGCDcTM4B6oCeAffFa1qkXBRizgyrCVoYqdatG17/iyj/q/9/wDl/wDXplFFch9IFFFPiiknlWKJGkkY4VVGST7CgG0ldjK0dI0LUdcu1t7C3aQn7z9EQepPauy8N/C+6u9lzrLG3gPIgU/O31P8P8/pXq2naZZ6XaLbWVukMK9FUfqfU+9dNPDOWstDwcdndOl7lD3n36f8E5nwv4CsfDwS4m23V/j/AFrDhPZR2+vWuuRfXpUmKK7oxUVZHytatUrTc6juwxiiiiqMgooooAKKKKACiiigAooooAKKKKAM4H/ioJV34zaoduOvzNz+H9awpPN/4TZEzEAZd3lK/JAjxvK7+vbO3PH41ujP9vyjK4+zJx3PzN/n8qx4EuJfEbb1xGs++RIyzIJPLwDu8odscbsfyoAyfG6RW+ppJJK5E8D/ALpIYc8bdxDOCc7R19hXXTSFb6wVCQrA5BxnpXPeMpmTU7FDMUhMUhINxJCpbK45jBOcZ68V0U6s1/YFSQAGLY7jAoA0KKKKACiiigAooooAKKKKACiiigAooooAKKKKACiiigAooooAZLGksbI6KysMMGGQRXDa78MdN1APJpxNlMedoGYyfp2/D8q7yiplCMlaSNqGIq0Jc1OVj501rwrrGguftto3lDpNH8yH8e344rFr6ieNZFwwBB6gjOa5PWfhzoWq7pI4TZznnfb8An3Xp/KuSeFf2WfQ4biBbV4/Nf5HhNFdvq3ww1uxLNZGO+iH9z5H/wC+T/Q1yNzYXNjKY7y3lt2HVZEKk/TNc0oSj8SPdo4yhXV6ckyBV43Nwo/WkZtx9AOg9KGbcfQDoPSkqDpHg7xgn5ux9aYQQcHrRTwQ4wfvdj60xbDKKCMHBopDCngBRuYfQUABRubr2FNJJOT1oDcNx3bs8+tOIDjcvXuKZSgkHIODQAlFPIDDcvB7imUAFFFP/wBX/v8A8v8A69AB/q/9/wDl/wDXpqsVPqD1HrSVsaX4V1vWNps9PmaM/wDLVxsT8z1/Cmk3ojOpVp01zTaSMllGNy/d/lSxQyTyrFDG8kjHCoikkn2Ar1DRfhMBiTV70nPWG3HH4sf8K77SvD2l6LFssLOKL1fGWP1Y8muiGFk/i0PGxOfUKelJcz/A8o0L4YarqG2bUT9itzztPMh/Dt+P5V6hofhXSvD8YFlbAS4w0z/M7fj/AEFbQGKWuunRhDY+dxWY4jE6Tdl2WwYooorU4QooooAKKKKACiiigAooooAKKKKACiiigAooooAzgD/wkEvC4+zJz3+83T2/+tWMHK+NnSOMFXIZ2yXIOwdk+50H3+vbtWyB/wAVBK2zOLVBuz0+ZuPx/pWNBM9x4ijuFEqW80pMVw5cCQBMeWB0wcFgTjPb1oAo+PQjzWqtcyoRDKwVQ+1cYJc7WHQZ455x710tyP8AiYacQQRhsHpngVzPi65jl1eIi2SeOxQm5aazM0UO7BDEhgRgDJxng811U75v7NdiMcMc46cDpzQBfooooAKKKKACiiigAooooAKKKKACiiigAooooAKKKKACiiigAooooAKKKKAEwDUNzZWt5EYrm3imjPVZEDD9anooBO2qOO1L4beHb4lo7Z7Rz3t3wPyOR+lcvf8AwhnTLWGqI/ok8ZU/mM/yr1mispUYS3R30szxdLSM389fzPBLv4deJbXJFks6jvDID+hwf0rFudC1e0z9o0y7jx3aFsfnivpWgjNZPCR6M76fEFePxRTPlxtwbDZBHHPWm19OyWcE4xNBFIP9tQapyeG9FlOZNJsWPvbr/hUPCPozqjxFH7VP8f8AgHzeSScnrSV9Et4P8PMedGsfwhApo8GeHQf+QNZ/9+6X1SXc0/1ipfyP8D54or6MTwnoCfd0aw/78Kf6Vai0XTIP9Vp1ohHTbCo/pR9Ufcl8RU+lN/efN8FtcTsPs8Msjf8ATNC38q1bXwf4hvD+60i6Ge8ieWP/AB7FfQ6RqnCgAdgKfVrCLqznnxDUfwQS/H/I8UsPhbrs2GuHtrb/AHmLEfgOP1ro7D4SafEQ1/qE9we6xqIwf5n9a9IorSOHprocNXOMZU+1b0/q5iaZ4R0LSsNa6bAHHSRxvb8zmtoKo6ClorZJLY86dSc3ebuwxRRRTICiiigAooooAKKKKACiiigAooooAKKKKACiiigAooooAKKKKAMmW4gg8QSGZ1Qm1TDM2B99v8/hVaGHR7d4CupMVgOY0e6yq8YHGfQ1n+Jf+Qu3/Xsn/oT1m22nedGkszMqyMVjSNdzyEdceg968mvj6sK7pQinYnmd7Gzf6boGoT3Ms2pyJ9qAEyRXpRHG0LyoOOgxW/bm3uNs8EgkAG0Mr5HGf8a4bUNMFtD5qCULnBD7WH5qTj8a0PCN/wCXcSWTn5ZPmT6jr+n8qVHMKjrqlVja4KWtmdlRRRXrlBRRRQAUUUUAFFFFABRRRQAUUUUAFFFFABRRRQAUUUUAFFFFABRRRQAUUUUAFFFFABRRRQAUUUUAFFFFABRRRQAUUUUAFFFFABRRRQAUUUUAFFFFABRRRQAUUUUAFFFFABRRRQAUUUUAFFFFABRRRQAUUUUAch4l/wCQu3/Xsn/oT0yJt1pBNlhCbdrZ3QZMTZzkgev9an8QQSz6yyxRs7fZkOFGf4nrMt7bWLNy9tBcxk9cIcH6ivnsS5Qxc3ytp22M9mTwxKscrAo1ulu6yyLGVV+PlHPVs85rN0aGWfV7ZYSQwcMWHYDrVu8j12+AFxDcuo5C+XgfkK2vC2lSWiS3NxGySudqqwwQv/6/5VnTpOvXglFpLXXQLXZ0g6UUUV9KaBRRRQAUUUUAFFFFABRRRQAUUUUAFFFFABRRRQAUUUUAFFFFABRRRQAUUUUAFFFFABRRRQAUUUUAFFFFABRRRQAUUUUAFFFFABRRRQAUUUUAFFFFABRRRQAUUUUAFFFFABRRRQAUUUUAFFFFABRRRQAUUUUAZ6g/2/KcLj7MmT3+8/8An8q0KKKACiiigAooooA//9k="/>
          <p:cNvSpPr>
            <a:spLocks noChangeAspect="1" noChangeArrowheads="1"/>
          </p:cNvSpPr>
          <p:nvPr/>
        </p:nvSpPr>
        <p:spPr bwMode="auto">
          <a:xfrm>
            <a:off x="749617" y="-144463"/>
            <a:ext cx="27432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587" tIns="42794" rIns="85587" bIns="42794"/>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680">
              <a:latin typeface="Arial" panose="020B0604020202020204" pitchFamily="34" charset="0"/>
            </a:endParaRPr>
          </a:p>
        </p:txBody>
      </p:sp>
      <p:sp>
        <p:nvSpPr>
          <p:cNvPr id="33799" name="AutoShape 4" descr="data:image/jpeg;base64,/9j/4AAQSkZJRgABAQAAAQABAAD/2wBDAAgGBgcGBQgHBwcJCQgKDBQNDAsLDBkSEw8UHRofHh0aHBwgJC4nICIsIxwcKDcpLDAxNDQ0Hyc5PTgyPC4zNDL/2wBDAQkJCQwLDBgNDRgyIRwhMjIyMjIyMjIyMjIyMjIyMjIyMjIyMjIyMjIyMjIyMjIyMjIyMjIyMjIyMjIyMjIyMjL/wAARCAHW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iiigAooooAKKKKACiiigAooooAKKKKACiiigAooooAKKKKACiiigAooooAKKKKACiiigAooooAKKKKACiiigAooooAKKKKACiiigAooooAKKKKACiiigAooooAKKKKACiiigAooooAKKKKACiiigAooooAz1z/wkEvK4+zJx3+83T2/+tWhWeoP/CQSnauPsyc9x8zVoUAFJkUtY+kqV1C/yo5kLA7SCcs3U9/woA2KKKKACiiigAooooAKKKKACiiigAooooAKKKKACiiigAooooAKKKKACiiigAopCcVTvtX0/TE33t3Dbr/00cDP0Hehu2rGk5OyLtGa4XUvinoVrlbUXF4/qibV/NsfyrmL/wCK+qS8WNlbwoehfMjf0FYyr011O+llWLq7Qt66HsOR60hdVGSwA9zXz9e+OPEd3kSapKpPURAJj2GBWHPfXd0c3F1PMfWSQt/Osni10R6NPh6q/jml+P8AkfR8+t6VbZ8/UrSMjs8yj+tZ8njPw7H11i0/4DJu/lXzzRUPFy7HTHh2n9qb+49+bx/4YXrq0Z+iOf6Ug+IXhg/8xVf+/T//ABNeBUUvrU+xp/q9h/5n+H+R9Ap468NP01eAf7wYfzFXIPFWg3BAj1eyJ9DMo/ma+cwCTgdaUkKNq/iaf1uXYmXD1H7M2fTkN7a3IzBcwyj1Rwf5VNkeor5cVipypIPqK0LXX9YssfZ9Tu4wP4RK2Py6VSxa6o558Oy+xU+9H0pketGa8Js/iV4ktAA9xFcqO00Q/muDXSaf8XUJA1HTGX1e3fP6HH861jiabOGrkuLp7K/oz1Kiua03x54d1LaseoLFIf4Jx5Zz9TwfwNdEkqSKGQhlPQjkVtGSlszzalKpTdpxa9R9FFFMzCiiigAooooAKKKKACiiigAooooAKKKKACiiigAooooAKKKKAM5R/wAVBKdmcWyDdnp8zcfj/StGs5QP+EhlOGz9lTnsPnb/AD+daNABWRpbF9Rv/wB1tVZNoYEkNy2evuT075rXOccViaKAL/UBuy3mfOAxIzub1UY/WgDbooooAKKKKACiiigAooooAKKKYZMNjFAD6Ac0xm7UqgjmgB1FFFABRRRQAUUUUAFFQ3NzBawPNPMkUSDLO7YAH1rzzX/ina22+DR4vtUo486TIjH0HU/pUTqRh8TOjD4WtiJctKNz0Se4itomlmkSONRks7AAfia4vWfiho+nFo7MNfyjj93wgP8AvHr+Ga8l1bX9U1yYyaheSSjPCZwi/RRxWbXJPFN/Cj6LC8PxWteV/JHW6t8Rtf1NmEcy2UR/htxg/wDfR5/LFcrLNLPIZJpHkc9WdiSfxNMormlKUt2e7Rw1GgrU4pB1qQN5WQOSetR0VJtYVgByDkGkoooAKKKKAClAJOB1oALHA60pIUbV/E+tADgyrlRyD1Yf0pjKVPqOx9aSnK3GG5X+VAthtFKy7T7HofWkoGFFWYrQywGTeF9AR1/Ht0p0FmHgMsrlRjKhcE4zgtj0FOzIdSJWaN02l0ZQwyMjGR7Vp6fr2qacwNjfTW5HRVb5W+oPBNVry4WQbGUNIvG8PlfwHvVOi9noS4RqxtNHpOj/ABau4dsWrWaTKODLD8rfiDwf0r0DRvFuj64oFneoZT1hf5XH4Hr+FfO1KrFGDKSGHIIOCK3hiZx31PKxOR4errT91/h9x9Rg5pa8L0H4j6zpBWK5f7dbD+GU/OB7N/jmvUNA8Z6P4gASC48q5728vyt+Hr+FdkK8J7HzmLyzEYbWSuu6OkopAQelLWp54UUUUAFFFFABRRRQAUUUUAFFFFABRRRQAUUUUAZykf8ACQyjLZ+ypx2Pzt/n860azlP/ABUEo34zbIduOvzNz+H9a0aACsTRmk/tTUkfGFlyDgZ5ZuprbPArG0Us1zdSPAIzKRJ9xgeSeDkDkewoA2aKKKACiiigAooooAKKKKACozgnOKUvnI7UqjjkUAIq9zT6KKACiiigAooqpqOpWmlWb3V5OkMKdWY/oPU+1Gw0nJ2W5aZttcb4n+IenaHvt7bF5ejjYjfKh/2j/QfpXD+KviPe6uXtNNL2tl0LjiSQe57D2FcLXHVxXSB9HgcjcvfxH3f5mrrXiPVNfn8y/uSyg5WJeEX6D+p5rKoorjbbd2fTU6cKceWCshyI0jqiAlmOAB3NbI06ysIle/kLOeiKf8Kg0GNX1Asf4EJH16f1q1D5c13fXtwu8QEhUPbGf8KpLS5jVm+ZxWyGCXRpAFa3eMHoxBH8jVTUNN+yqs0L+ZA/RvSrserSzbftVqv2WRtu4A4p6weU95p5JMJjMsef4f8AJ/lTtdGalKD1/O5z9FFWrHTr3U5/IsbWW4k/uxrnH19Kz32OyUoxV5OyKtFdna/C/wARXCBnW2gyPuyy8/8AjoNST/CzxDEm5DaTH+6kpB/UAVp7Kp2OP+0sJe3tEcRViysLrUrpLWzgeeZ+iIMn/wCsPetI+E9bTVYNOl0+aOaZtqFl+X3O4cYA5r23wz4YsfDmniGBA0zAGWdh8zn+g9qulRc3roc2PzWnh6adN80nscFpXwnupYw2o3y2+escS7m+mTwP1rbX4R6GF+a81An13oP/AGWt/XfGGj+HmKXdwWn7QxDc/wD9b8a5V/i/Zh/k0u4K+pkUH8q6HGhDRniQrZpiffhe3loiLUfhDDsZtO1OQMOiToCD+Ixj8q8/1vw5qnh+fy7+3KKT8kq8o30P9Oteu6R8SND1aVYZHks5m4AnACk+zA4/PFdRfWNrqdjJbXUKTQyLgqwyKHQpzV4FU80xuEny4lXXnv8AJnzMGwpHUUldH4x8LS+GdU2Luezmy0Eh/VT7iseKyLQebJJ5YJAXIz17n0HvXE4uLsz6mliKdSmqkXoyS3gkFtkSNlmUeXt4Ge59iPzqOefbiOMFCpP1Q9wD3FJPMyujK7LOF2yFTjpx/ICqtDfQcYXfMwoooqTUKKKKAClVijBlJDA5BHakooDc7vw58TNQ0wrBqYa8tem/P7xB9f4vx/OvWdJ1yw1u0FzYXCSoeoB5U+hHUGvmurmm6pe6PeLdWNw8Mo7qeCPQjuK6KeIlHSWqPEx2S0q150fdl+B9M0Vw3hL4iWutlLO/22t8eBz8kh/2T2Psa7cnOK74zU1dHydehUoT5Kiswye/HtSEj3/Og9STRz7fSqMRQffIp1M747GnjoKACiiigAooooAKKKKACiiigDPUn/hIJRuXH2ZOO5+Zq0Kz1z/wkEvC4+zJyev3m6e3/wBatCgBGGRgnFZWmSpNd3ATcViOFb7Q0gIyexJ9Afxx2Na3WsPRY/Lv74K52l+IvkAT5m4AUn9cUAblFFFABRRRQAUUUUAFMZvSgtmlC4NACKueTT6KKACiiigAopDwK5Hxj43t/DlubeHZNqDj5Y+yD+83+HeplJRV2a0aM601Tpq7Zf8AE/iqw8NWvmXDeZcMP3UCn5n/AMB714hr3iLUPEV7597L8q/6uJeEQew/rVG+v7rUruS6vJmmnkOWZj+nsKr151Ws56dD7PLsrp4Vc0tZ9/8AIKKKKxPVCiiigC5pl0LS9SRvuH5W9hWvPbz29xJcW0QuLe4H7yPPWucqxBfXVsNsUzKv93qPyNUn0MKlJyfNE1Ut5rlIofsxtbSNt7b2yT+dNub6Im6uVYEuvkRDuR1JrNnv7q5G2WZiv90cD9Kit4JLm4igiXdJK4RR6knAp83Yn2Ol5HR+DvCE/ia9LOWisYj+9kA5J/ur7/yr2/TNKsdHs0trGBIYh2Uck+pPc1FoWkQaJo1vYQ42xL8zY+83c/ia88+IPji4S7l0bS5miWP5biZDhif7oPbHeu2MY0IXe58rWq181xHs6fw/hbuz0G+8TaLpshju9St4pB1QuCw/Ac1Ha+LvD95II4NVtmc9FL7SfpmvnX5nb1J9acSFG1fxPrWX1uV9j0Fw9T5dZu59QKytgg5rm/HHiP8A4RzQ2miwbqY+XCD2PdvwH9K818E+OLnRbyKyvpWl05zt+c5MJ9R7eorT+Ls7SX+mR5+RYncfUkf4VrKunTco7nn08rlTxsKNXVPX1SPOpppbmd5ppGklclmdjkk+tMoorzz7NJJWQV6t8MPFM1yx0O8kLsi7rd2PO0dV/DqPbNeU103g1DbeLNLnDHDSBQcYwzDGD9QTj1rWjJxmmjz8zowq4aSlutV6o9g8W6EniLRHtAqmZSHiLNtAYe+D2yK5K2+FJaIC51RlYDaPKj/h/ukk8/lXozMsa73YKoGSSeBXJ6l8TPD+nSmJJJbtl4P2dMgfiSAfwruqRp35pnyWEr4zl9lh799EY8nwgsihEeqXCt2LIpH5cVzGtfDPWtLRpbYpfRDk+UCHx/un+hNdjD8W9EkkCyWl7ED/ABFFIH5Nmuv0zWbDWrfz7C6jnTvtPK/UHkVmqVGekTteOzLCvmqp281p9582MrKxVgVYHBBGCKSvavHPgiLWbaXULCMJqKAsQOBMPQ+/ofw+nixBUkEEEcEHtXJVpum7M+iwOPhi4c0dGt0JTgvy7icenvQAANzdOw9aQkscmszuEooooAKKKKACvQ/CHxGlsjFYay7S22QEuDyyf73qPfr9a88oq4TlB3RzYrCUsTDkqL/gH09DNHcQpNC6yRONyspyCPWpB7V4T4P8a3PhycQTl5tOY/NHnmP3X/CvbrC+t9StY7q1mWaCQZVl6GvRpVVUWm58TjsBUwk7S1XRljvx+FPHSiitThCiiigAooooAKKKKACiiigDPUf8VBKdmQLZBuz0+ZuP8+laFZq4PiGU7TkWyDd2Hztx/n0rSoAD0rE0VR9uvJhIGE22TaFA2EljtOO471t1l6bJcSX98JmkaNZMR7kwAMnoe9AGpRRRQAUUUUAFHWiigBoXB5p1FFABRRRQAUhIHU0pOK5Pxr4uh8N2O2La9/Mv7mM/w/7R9v50pSUVdmlKlOtNU4K7ZX8beNYvD1ubW1ZZNRlHyr1EQ/vH+grxO4uJru4kuLiRpZpG3O7HJJp9xdTX1xJPdStJNIxZpGOST/hUBBU4NeZVquo/I+5y/AQwkLLWT3f9dBKKKKyPQCiiigB+A4+UfMO3rSMAowfvd/alz5fT7/r6f/XoxvGR97uPWmIZRRRSGFdD4GgW48aaYjDIEhf8VUkfqK56un+Hv/I8ab9X/wDQGq6fxo5sa7Yao12f5Hul5L9msp5gM+XGz4+gzXzVKz3MzzMS0rsWfJ6k8k19Iar/AMge9/64P/6Ca+bC2zhDz3NdOLeqPB4dirVGt9P1EJCjav4n1ptPIDDcowe4plcZ9OFdR4qu3vdH8OTSHL/YihJ77WK/0rl66DXf+Re8O/8AXtJ/6Nari9Gjkrpe2pPzf5M5+lBwc4B9jSU5VzyeFHeoOsUp8u9fu+/8q3/Ct3v8UaYvljzHnjVnz1AIxx+ArA8w54Hy9NtbPhNR/wAJdpJHKm5T+dXD4kc2LV6E79n+R1HxK8VzXF8+iWkhW3h4nKn77f3foP5/SvO6tanK0+q3krnLPO7E+5Y1VoqTc5NsWCw0cPRjCPz9QrR0XWrzQdSjvbOQqyn5kz8rr3BrOoqU2ndHROEakXGSumfS2lajBq+k299B/q54wwB6j1B9weK8a+IujR6V4oeaNcQXa+cqj+90Yfnz+Nd18K5Xk8IlGOVjuHVfYcH+ZNV/iVoN/rT6YthZvO6mQMy4G0HbjJPFd9Re0pJ9T47AzWDzBwbtHVf5HjpJY5NJXXr8M/EzLn7LCPYzrWfqHgvxDpqF59MmMY5LxYkH/jpNcTpzW6PqY47DSdo1F95gUUYIODwaKg6gp4AcYAww/X/69Mp4/d8n7/p6UAxCoVefvHt6U2n/AOs/3/5//XplABXS+EfF914YvcEtLYSH97Dnp/tL6H+dc1RTjJxd0ZVqMK0HTmrpn01p9/balYx3drMssMgyrCrdeB+DPF83hu+8uYs+nSt+9j67D/eHv/Ovdra5iuraOeB1kikUMrqcgg16dKqqiv1PhcfgZ4SpyvWL2ZNRRRWpwhRRRQAUUUUAFFFFAGagA8Qy/ez9lT6ffbr7/wD16bqOpy2d5FCkasHxlifujnr6Djrz39KepH/CQyjeRm1T5ex+Zuf8+tU9XEr6pbpEu87QWG/BAznIHTqB97jp6GgDcJwKx9FZXuryWN4nikbepTbnBLHnHPTHWtgjIrK0q9luLu7tn8jbbMEXyuw56jJx0oA1qKKKACiiigAooooAKKKKACiiobm6gtLaWe4kEcUalnZugAoBK7sjM8SeIbbw7pUl5Oct92KPPMjdhXz/AKnqdzq+oTXt2++aU5PoB2A9hWl4t8STeJdYa4OVtY/lgjPZfU+5rBrza9XndlsfbZTlywtPnn8b/DyCnBgVw3boabRWB64UUUUAFP8A9X/v/wAv/r0f6v8A3/X0plAbhR0NFFAD8eZyPvdx60yin/6z/f8A50AMrp/h7/yPGm/V/wD0W1cyAWOB1rqPh+QvjfTlXnl8n1+Rqun8aOXHf7tU9H+R7bqv/IHvf+uD/wDoJr5p719L6t/yB73/AK4P/wCgmvmjvXTi90eJw58NT5fqKCQcg4NDEE5Ax6ikorjPpQroNd/5F7w7/wBe0n/o1q5+ui1tc+HvDpPCi2kyf+2rVcdmctf+LT9X+TOfVc8nhR1NIzbvYDoKGbd2wB0FJUnUFbXhAkeLtKx3uU/nWLW14R/5G/Sf+vlP504fEjHFfwJ+j/Izr5cXtwRyplb8OTVarF222/uO48xsj15qFlwNy8qf0pPc0h8KG04KANzdOw9aAABubp2HrSEljk0ij2j4UEt4WmJ/5+3/APQVruZXWNdzEBR1J7V518Or+30vwJe3t0+2GG4dmP8AwFeK4LxL4u1HxHcuZZGitAf3duhwoHv6mu9VlTpxvufHSy6pjMZU5dEnqz29vEmhxuUbV7BWHUG4QH+dXra5t7yISW80c0Z/ijYMPzFfMVXdN1a+0e6W4sLl4ZAedp4b2I6EVCxeuqOqpw7aPuT180e0eLPAmn67C88CJbX+MiVRgOfRh3+vWvEr2yuNOvZbS6jMc8TbWU17z4O8UReJtK80qI7qLCzRjoD2I9jXNfFTQ0kso9bhQedCRHKR3Ungn6H+dOtTjOPPEzyvG1cPX+q19tvR/wCTPJh+7GT97sPSmdaOtFcR9WFP/wBZ/v8A86ZRQAUU/PmcH73Y+tNwc4xz6UAIAScAZNd/8PvGH9j3K6Tey5s5m+RyeImPb6H+f41wZOwYHLdzTKuE3B3RzYrDQxNN057H1GrbqdXnnw28XDUbX+yb6T/S4F/dM3WRB2+o/l+NehggjivUhNTjzI+CxOHnh6jpz3QUUUVRgFFFFABRRRQBnKT/AMJBKN4ANsny46/M3P8An1qDU1ka9RYzy6Dgxoy5B6knnjdxj9anXP8AwkEv3cfZk69fvN09v/rVnX2oWMl3K0tjNM0HylwemPTn6/hms6lWFPWbsB0J6Vh6C++8vgGSQBhiVXVi/LcnaABV1tUhGkjUNjmNgCF79cVn6bqVpFdx2sVrcwmbgeYxYcD3JxUvEUk0m9wudBRRRWwBRRRQAUUUUAFFFFACE4ryb4n+KDNL/Ylo/wC6Q7rllPVuy/h1P4V3PjHxCnh3QpLkMpuH/dwIe7nv9B1r5/aZ5JXklYuzks5J5JPf61yYmrZciPfyTA+0n9YmtFt6/wDAI6Kcy4wRyp6Gm1wn1wUUUUAFP/1f+/39qP8AV/7/APL/AOvTKA3CiiigAooooAKUAkgDrQAScDrSkhRtXn1NAEhIYFVPz9z/AHv8/rXQ/D3/AJHjTfq//oDVzFdT8PyG8b6cT97L/j8jVdP40cmNVsNU9H+R7bqv/IGvf+uD/wDoJr5p719L6t/yB73/AK4P/wCgmvmjvXTi90eLw58NT5fqFFFOVc8nhR1NcZ9KCrnk8KOtb+vHOgeHcDA+zScf9tWrn2bd7AdBW/rv/Iv+Hf8Ar2k/9GtVx2Zy1v4tP1f5M5+iiioOoK2vCP8AyN+k/wDXyn86xa2vCP8AyN+k/wDXyn86qHxIwxX8Cfo/yMy9/wCP64/66t/Oo0+Qbm5B/h9amu1Avbhm6ea2B68mq5JY5NLqax1ihz8ncOQf09qZSq20+x6ilZQBuX7p/SkUdK928Xw2htkbCz6i5f3CovH5kflXMVvXH/IiWP8A1/zf+gJWDVzexy4RJKdusn+YUUU//V8n73p6VB1Ha/C65e28WC3ycXELKy+mPmB/Q/nXqXiy3W58KapG/I+zOw+oGR+oryL4bE/8JvaH/Yk/9BNex+Iv+RZ1P/r1l/8AQTXfQ1pM+Pzj3cfFry/M+b6KKK4D7AKKKACTgcmgAAycDrU2Rjbn9503evt/9emEhBgcsepplMW4dDzRT87xg/eHQ+tMIIODwaQyeyvJ9PvYbu2cpNEwZGHY19C+Gdeg1/RIb2IgORtljz9xx1H+exr5zrrPAHiQ6DrixTviyuiEkyeFP8Lf4+xrfD1eSVnszx84wP1ilzx+KP4rse80UgII4NLXpHxQUUUUAFFFFAGcAf8AhIJTtGBbJ83cfM3H+fSsy40jUDNd+SLcpOzEF2ORnP8AjWmo/wCKglOzOLZBuz0+ZuPx/pWjWNahGqkpdBNGM2lz/wDCOpYhk85cc544bNVrXSL9dSt55hbrHGxZthJJOMeldFRWbwlNyUu1vwCwUUUV1DCiiigAooooAKRjhSaWuS8f6+dE8OSrE+Lm6zDFjqM9W/AfqRSlJRV2aUaUq1RU47s8w8e+IP7d8QyLE+bS1JjiweCf4m/E/oBXLUUV5MpOTuz9EoUY0Kapw2Q5WxweQeooZccjlT0NNpytjgjIPUUjUbT/APV/7/8AL/69OZfK6ck9D6f/AF6ipBuFFFFABRRRQAUoBJwOtABJwOtOb5PlHXufX/61AASFG1efU+tMoooAK6f4e/8AI8ab9X/9AauYrp/h7/yPGm/V/wD0Bqun8aOXHf7tU9H+R7fqv/IHvf8Arg//AKCa+aT1r6W1X/kD3v8A1wf/ANBNfNwXzck8Ed/X/wCvXTi90eJw6/dqfL9Rirnk8KOppGbd7AdBSs2eMYA6Cm1yH0oV0Gu/8i94d/69pP8A0a1c/XQa7/yL3h3/AK9pP/RrVUdmctf+LT9X+TOfoooqDqCtvwiv/FW6Ux4H2lMe/NYwAA3N07D1rY8JEt4w0on/AJ+U/nVQ+JGGK/gT9H+Rm3xJv7gn/no386r1Pe/8f1x/11b+dQUnuaw+FBSq20+oPUUlFIo37oD/AIQSxKnI+3zfh8iVgVvzNt8CWPcG/myPX5ErFKiMbhyT0/2fr71cjlwzspf4n+Y3/V8n73YelM60daKg6jrfhr/yO9p/uSf+gmvY/EX/ACLOp/8AXpL/AOgmvHPhr/yO9p/uSf8AoJr2PxF/yLOp/wDXpL/6Ca78P/CZ8hnX+/R9F+Z830UUAZOBXAfXgAScAZNPJCDA5buf6UH92MD7xHX/AAplMW4UUUUhhT8hxgn5ux9aZRQAEEHB60qru9gOpp6jzRgnBH8Rprn+HBAHamK/Q9w+HXiEazogt5WJurPEbknllx8rfpj8K7Ovnnwdrp8P+I7e6ZsW7nypx/sHv+Bwfwr6ERtyggggjIIr0aFTnjruj4fNsJ9WxDa+GWq/UdRRRW55YUUUUAZygf8ACQyHDZ+ypz2++3X/AD61o1nKf+KhlG5s/ZU+Xsfnb/P4mtGgAooooAKKKKACiiigAooooACQK8H+Iet/2v4nlijbNvZ5hT0J/iP58fgK9e8VauNE8PXl7kCRI8R+7nhf1NfO3zSSHqzsfqSa48VPRRR9Hw/hrzlXl00Q2ir0ej30i7hDtH+0QKhuLG5tRmaIqPXqPzFcdmfTqpBuyZXpVYrkjr6+lJRSLHK2ODyp6im96KKAsFFFFABSgFjgdaACxwBzTiQo2r36n1oACQo2r+J9aQEEbW6dj6U2igLCkFTg0lOBBG1unY+lIQVODQAldP8AD3/keNN+r/8AoDVz1tIkVwryDKj9K63wQofxvYzFSQN656ENsPJH0zWlNe8jix87Yeov7r/I9i1TJ0m7VeSYHAx/umvmxgVYqeoODzmvpPVB/wASe9P/AEwf/wBBNfNR610YvdHj8OfDU+X6jmbcMn73r602iiuM+lCug13/AJF7w7/17Sf+jWrn66DXf+Re8O/9e0n/AKNarjszlr/xafq/yZz9OAAG5unYetAUAbm6dh60hJY5NQdQEljk1s+Ef+Rv0n/r5T+dYtbXhH/kb9J/6+U/nVQ+JGOJ/gT9H+RmXv8Ax/XH/XVv51BU95zf3A/6at/OpotJvZV3LAQP9ogfpStdlqUYxV2UqKtXGnXVsu6WEhf7w5H6VVpFKSeqN+Y7fAtie/2+bH/fCVghiD6g9R61u3H/ACIlj/1/zf8AoCVg1cjnw3wy/wAT/MU4ycdKSiioOk634a/8jvaf7kn/AKCa9j8Rf8izqf8A16y/+gmvHPhr/wAjvaf7kn/oJr2PxEM+GdTA6/ZZf/QTXfh/4TPkM6/36PovzPm/GTgdaeSEGB97uaCQmQDlu5plcJ9ctRwbja3T+VIQVP8AI+tJTgwxtbp/Kgew2ilZSp/kfWnQsqTKzjKg80gb0GVas7ZJ2cSb8hcqqjk+/wBKsP5c06yuoMaj5t2e/Qnvt6VFeXTSMVb72cnnIQ/7J9D6VVkjHnlLRFSRHido3GGB5GaC2V56joabRUmwV7t8Odb/ALW8MRxyvm4tD5L56kD7p/Lj8DXhNdj8NtY/s3xQls7YhvR5RyeA3VT+fH41vh58s/U8rOMN7bDNreOv+Z7pRSDoKWvSPhwooooAzGlWLXJ2aTaq2iMVx1AZ+fw/rVq1vBdBv3bxlcZVwM8jIPFUrhBJqt3G7oqNZqGz1+8/P0/+tWfp89xdxn91JKjsS7pwrkfKAD6YA+tctas4VFHuK501FQ2sTQ26IzZIFTV0xbauxhRRRTAKKKKACiikbGOaAPLPi7qvzWOlI3/TxIPzC/8As1cXZJFpumfbZEDSv90H9B/Wk8YakdV8VX9wGygkMaem1eB/LP406+Hm6HayoMrHtLAfTFeZOXNNyPuMJR9jhadPvv8APUcIr2ZBPdX32VW+6o4/qKeZriyKrdutzaSfL5mOR9aju7Y6jfQTAlrQpyysBt65qO3C/wBlahHuLQIT5bH/AD9KRto1+nb/AIJn6jaizvGjX7h+ZPpVStLVyR9kRvvrAu761m1m9zspNuCbCiiikWFFFFACgkZwetJRRQAUUVqaT4d1XXH26fZvKoODIeEH4nimk3oiJ1IU1zTdkZdFegQfCTWnjDS3llGT/DuZv6Ux/hlrVgWmUWt4UGURJCuTn3ArT2NTscTzTCbKaONsz5YedQHePB2EAgr3P8q6XwNPG/jfTBEZMky72fq2UY4OOuKw9WgvdPuDDdW00MhBG6VNrMvp6H6itP4e/wDI8ab9X/8ARbUQ0mkGK5Z4apP+6/yPb9V/5A17/wBcH/8AQTXzT3r6W1X/AJA17/1wf/0E180963xe6PK4d+Gp8v1CiiiuM+lCui1sD/hHvDpbtbScev71q58AAbm6dh61v68d2geHSf8An2k/9GtVx2Zy1/4tP1f5M59iWOTSUUVB1BW14R/5G/Sf+vlP51i1s+Ef+Ru0n/r5T+dVD4kY4r+BP0f5FiCGK1N3qE65IlfYPxxx75pEF7eR/aZ7sWkJ+6BxxUl8pn0icR8lJWJA9mOf8aguYW1JbJofmgACuFI+TpmrOWOur/4YmaW6sFErzC7tDwzY5ArK1W1S3uFeH/UyjclaFkiIdRgRy9qq9Sc84/z+VU78kaZYI339pP4dql7GlPSehcuP+REsf+v+b/0BKwa3rj/kRLH/AK/5v/QErBpSLwvwy/xP8woooqTpOt+Gv/I72n+5J/6Ca9j8Rf8AIs6n/wBesv8A6Ca8c+Gv/I72n+5J/wCgmvY/EX/Is6n/ANekv/oJrvw/8JnyGdf79H0X5nzfRRRXAfXoKKKKACrFoPmd1wZEXcqEAhvX9M0+2tiHWSaI7CPk3cKzdgT6U65uyZMrkSDPJHzJnIK+/tTS7mUpcz5UJcXaOC8W8SsxLFscAjG33FU6KKLmkYqK0CiiikMKfDK9vPHNE22SNg6kdiDkGmU5VGNzfd/nQDSasz6V0fUE1TR7S+TpPEr49CRyPzq9Xn/wq1P7XoE1kxG+0l+UeiNyP13V6BXrU5c0Uz86xVF0K0qb6MKKKKs5zl/ECO1/OxYLbpao0gH3pDufan0Jxn8K29JtTZ6VbwMMMqDd9Tyary28dxr7eZHuVII2BzwDufHH6/hWrWEaKVV1PKwra3CiiitxhRRRQAUUUUAFZviC/wD7M0C+vc8xQsy+7Y4/XFaVcP8AFO++z+Evs6n5rmdEwOuB839BUVJcsWzfC0va1oQ7tHiRJJJJyT1rS07U/sqtBMm+Bu3pWbRXlJ2P0SUIyjys2WTRWy4nlUHqgz/hUFzqcZEcFtDttkYNtP8AH9azaKfMQqKvdtsknme4maWQ5Zjk1HRRUmqSWiClAJOB1oAJOB1pxIUbVP1PrQAjYAwOT3NNoooAKKKKAOm8E+GD4l1crKGFnAA8xHf0UfX+hr3W3trextUggjSGGMYVVGABXK/DHTltPCUc+0b7p2kJ9gdo/l+tUfiZq8kUMOlW+WaZd8yKcFo84/n/AC9K9CklTp8x8Zjp1MdjfYp6J2+7dnR3HjDQ7eZoGv0d1wGEal8Z/wB0GprHxHo2pTeVa6jbyS5xs3YY/geTXz5dyDzyoOWQlDID98DgVWBwQR2rL6277Hof6vU3HSbufTN7ptnqdq0F7bxzxN1V1z+XpXF2XgE6J4vstS09zJYqzbo3b5osqRwe45+o9647wx8RNS0eRLe/eS8sumGbLoPY9/of0r2TTdRtdUs47uzmWWCQZVh/ng1vGUK2vVHk16OKy+8G/dlp5P8A4I3VuNHvf+uD/wDoJr5p719Mav8A8gi9/wCuD/8AoJr5oYEEg9axxe6PU4c+Gp8v1EpwAA3N07D1oAAG5unYetISWOTXGfSgSWOTW/rv/IveHf8Ar2k/9GtXP1ZuL+4ura1t5WBjtUKRADGATk/qapOyZjUpuU4SXR/o0VqKKUAscDk1JsJWr4YnitfE+mzzyLHFHcIzuxwFGeprKoIwcGmnZ3IqQ54OD6qxqQaobS/uOPMgkkYkD69RUzrospMgmkiz1Rcj+lYtFPmIdFbp2NO61CBbf7LZxlISfnJ6tVK5uHupjI+BxgKOgHoKhopN3LjTjHY3rj/kRLH/AK/5v/QErBrTl1CKTw3b6cFfzYrqSZmx8uGVQP5VmAZOBTkZ4eLipX7v8wAycCnMAox1Pc+lKTsGB97ufSmVJvudb8Nf+R3tP9yT/wBBNex+Iv8AkWdT/wCvSX/0E1458Nf+R3tP9yT/ANBNex+Iv+RZ1P8A69Jf/QTXfh/4TPkM6/36PovzPm+iil2naG7GuA+vEq3aWgm3+ZvGE3KFHJ9/pSWQy8m0b22cR/3+Rkflz+FLeMEkEaj5o8AODzjH3T9OmafmZyk2+VC3EzR7o2QCYqFchsjAHQj16VTooouVGPKhwYY2t07e1IylTg0lOUjG1unY+lBQ2ilZSpwaVVGNzfd/nSC4KvG5uB/OkZix9B2HpQzFj7DoPSkoA7f4W3/2XxUbUthbqIqB/tD5h+gP517dXzZ4evf7O8Q6fd5wI50LH/Zzg/pmvpJTuGa78LK8LHx2f0uXEKfdfkLRRRXUeGZygf8ACQynac/ZU+bsPnbj/PpWjWcuP+EhkGWz9lTjt99uvv8A/XrRoAKKKKACiiigAooooAD0ryn4t3ZM+nWq/eVHlP44AP6GvVj0NeHfE+5MvjJkB/1ECIPbq3/s1YYl2pnrZLT58Yn2TZxdFPIDjcowe4pleafbhRRRQAU5Cd2AM54x60gBJwOtKSFBVT16mgBzgKvyHIPU/wBKjpVYqf5j1pWUY3L0/lQJaDaKKKBhRRTlXPJOFHU0AfQvgtQvg7ScdDbqfz5rzH4rFj4uTP3RaoB+bV6T4EnFx4L0xh0WMpj6MR/SvPvizF5fia2lIyslqo/EM3+Nd9b+CvkfIZbpmUk/7x59RTmXHIOVPQ02uA+vCut8B+KZNA1ZbeaQ/YLlgsgJ4Ruzf4+30rkqKqMnF3RjiKEK9N057M+mNT+fSrtfWBx/46a+bEwVHmdP4f8APpXvPhq/Oq+Bbe4Y7nNs0bk92UFSfxxmvAixY5NdOJd+VnhZDBwlVg901+or7tx3dabTgQw2t+B9KQgg4PWuQ+jEooooAKOlFP8A9Xyfvdh6UAPx3x+99P6/WoaMnOc80/8A1gyPv9x60CSsMooooGFFFAGTgdaAFUkN8vWpGAVSU6/xf7NNJ2DA+93PpTQSpyKYtxKKcQCNy9O49KbSGdb8Nf8Akd7T/ck/9BNex+Iv+RZ1P/r0l/8AQTXjnw1/5He0/wByT/0E17H4i/5FnU/+vSX/ANBNd+H/AITPkM6/36PovzPm+nx5yf7v8Waaq7j6AdTSs2eBworhPrhXA4Kfc/X8aZSq20+o7ilZccryp/SkMbRRRQAUUU5VGNzfd/nQA5MFfn+56980187ufwx0xSMxY+noPSlVhja3T19KYvMbRSspU4NJSGFfSuiXX27RbK67zQI5+pAr5qr334e3H2jwVp5JyUVo/wAmI/liuvCP3mj57iKF6UJ9nb7/APhjqKKKK7j5MzlP/FQyjeRm2Q7fX5m5/wA+taNZyk/8JBKNwwbZPl7n5m5/z61o0AFFFFABRRRQAUUUUAB6Gvnvx1N5/jXVH9JAn/fKgf0r6DPQ184eJ3MninVWP/P3IPyYiuXFv3Ue/wAPR/fyfl+plgkHI604gONy9e4/rTKASDkHFcB9cFKAScDrQAScDrTiQgKqck9TQAhIUbV/E02iigApQSM470lFABRRTlXPJ4UdTQAKueTwo6mkZs8AYA6Chm3ewHQUlMD2/wCFk3m+D0TP+qmkT9Q39awPjDB+90qcDqJEJ/75NaPwhl3aDfRf3bnP5qP8Kb8Xos6NYS/3bgr+an/Cu564c+Ppfu82t5v8UeRK2OCMqeooZccg5B6Gm0ZOMZ4rgPsApwUAbm6dh60uzaAzcg9AO9NJLHJoC57N8MZWm8GTo38FxIoHttB/rXjBGCRXtXwvi2eDGb/npcSEfkB/SvGJRiVx6Ma6Kv8ADgeJlrX1vEW7/wCYynAhhtY/Q+lNornPbFIKnB60lGSepo6GgB+PLGT97sPSmZycmjqaKACjpRRQA/8A1nI+/wBx60yjpRyT6k0AAGTgU8nYMD73c+lH+r4Byx6n0plAbhRRRQAoJU5FJRRQB1vw1/5He0/3JP8A0E17H4i/5FnU8/8APrL/AOgmvHPhqD/wm1ocfwSf+gmvY/EX/Is6n/16S/8AoJrvw/8ACZ8hnX+/R9F+Z84s2eBwo7U2iiuA+vQUqttPqD1HrSUUAOZcDK8qf0ptGT09aeE+UO33fbv7UAIq8bm4A/WkZtx9B2HpQzFj6AdB6UlABRRRQA4MMbW6dvakZSpwaSjPGKACva/hTKX8KOh/5Z3LgfQhT/WvFK9f+EMhbR9QQnOLgN+aj/CujDP94eNnsb4S/Zo9Gooor0T4szl/5GCX7uPsydfvfebp7f8A1q0azlB/4SCU7Rj7MnzZ5HzNx/n0rRoAKKKKACiiigAooooAD0r5q1058Q6mfW7l/wDQzX0oehr5r11dviHU19LuUf8Aj5rkxeyPouHf4k/RGfSgEnA6mgAk4HJpxIUFVPPc1wn1YbvL4U/N3Yf0oIDjcowR1FMpQSDkHBoCwlFPIDjcowe4plABRRTlXPJ4UdTQAKueTwo6mhm3ewHQUjNu7YA6CkpgFFFFID1j4PPm01VPSSM/mD/hWh8WV3eF4W/u3Sn/AMdasr4On/kLj/rkf/Qq2vioM+EfpcIf513x/wB3PkK2mbr1X5I8SpygAbm6dh60KABubp2HrSFixya4D68dvJPzcg9vT6U1l2+4PQ+tJTlbHB5WmHoe6/DlQvgWxx3MhP8A32a8Ouhtu5h6SMP1r2f4YXSzeERAGybeZ1/A/N/WvG9QG3UrpfSZx+prorfw4ng5UmsXiE+/6srUUU//AFf+/wDyrmPeDAjGT97sPSmdaOtFABRRRQAUUUAZOBQAAZOKfny+n3+59KMhOB97ufSmUC3H/wCsGR97uPWmUdKf/rOR9/uPWgYyiiigApVXd7AdTQq7j6AdT6UrNngcKKAOt+G7Z8bWgHChJP8A0E17D4i/5FnU/wDr0l/9BNeOfDX/AJHe0/3JP/QTXsfiL/kWdT/69Jf/AEE134f+Ez4/Ov8Afo+i/M+b6KKK4D7BBRRTlUY3Nwv86ABVGNzcKP1pfMOeR8vTbTWYsf5CkoC3ccy45HKnoabSq2OCMg9RSsuORyp6GgBtFFFABTwAoy3J7D/GgAIMkZPYU0kk5JyaBbgSSck5NesfB4/6Dqg9JE/ka8mr1n4PD/QdUP8A00T+RrfD/wARHl51/ucvl+Z6ZRRRXpHw5nKP+KhlOwnFqg3Z6fM3H+fStGs5cf8ACQy/ez9lTp0++3X3/wDr1o0AFFFFABRRRQAUUUUAB6V84+J4inivVUxz9rkP5sTX0aehrwDxxGIfGeqR/dLSBs/VQf61y4te6j3uH5WryXl+pzhIUbVPPc02lIIODwRSVwH14UUUUAKCQcjrTiA43L1HUUylXhgSSO+aAFVc8k4UdTSM2eAMAdBT3IkGVGMfw/1qOmJBRRRSGFFFFAHqHwdP7zVx/sxf+zV0HxRA/wCEQYsMgTpx+dc/8HsibVvdYv5tXQfFEZ8Gyn0mj/nXfD+B958jif8Akbr1j+h4gSWOTSUUVwH1wUUUUAdx8MdbGna89jKwEN6u0Z7SD7v58j8q5TWE2a1fDt9okx/30aqRu8UiyRsVdSGVh1BHep5bh5LiWabmSVy7Y7EnOfrVud4qL6HJHDKGIlWj9pa+qIf9X/v/AMqZSspB65B6H1pKg6wooooAKKKAMnAoAAMnAp5OwYH3u59KUFUyufmP8XpTCCpwaBbiUUUUDCjpRRQA/wD1nI+/3HrTVXcfQDqaBwR296kYiQYXgjt/e9/rQIYzZ4HCim0UUDOt+Gv/ACO9p/uSf+gmvY/EX/Is6n/16S/+gmvHfhoufGtsfSOQ/wDjpr2DxIwXwvqh9LSX/wBBNd+H/hM+Qzr/AH6PovzPnGiinKoxubhR+tcB9eCqMbm4X+dIzbj6DsPSnN843LwB/D6UygEFFFFABSq2OCMg9RSUUAOZccjkHoaUAIMnknoP6mlU+Xywzn+E/wA6a453ZyD3oFuNJJOTyaKKKBhXr/whjxo1/J/euNv5KP8AGvIK9r+FMJj8JM5H+tuXb9FH9K6MMv3h42eythLd2juqKKK9E+LM5T/xUMo3HP2VDt7H525/z61o1nKf+KglG/8A5dkO3HX5m5/D+taNABRRRQAUUUUAFFFFAAeleH/FK38nxgZMcTW6P+WV/pXuB6V5P8XrTE2mXgHVXiY/TBH8zWGJV6Z62SVOTGRXe6PNQQw2t+BppBBIPWkp27K4Izjoa80+32G1OLWQwedlcYzjPOKgrQjSX7NEGZZEc4WMdSOpGe1NETk1sRRWTmJZnKoGbCBwcN+Palv50nkziTzQcEMAAoyePfr7dKSa4G3bE24bdu71XsCPUetVKG+wopt8zFBIOQcGkoopGgUUUUAFOVQBubp2HrSDg8jNDMWOTQB6R8IZ/wDibalETy8Ct+TY/rXX/EiMyeCL7HVDG3/j4rzj4ZXn2XxjHGTgXMLxf+zf+y1694isjqXh6/tF5eWBgo/2sZH6iu+j71Fo+QzL9zmUaj291/19x84UUoUltuDnOMVrxaPHFCJb+cRA/wAIPNcKTZ9ZOpGG5j0VtLbaNN8iXLK3YkkfzFUb/TpLFgSQ8bfdcUOLJjWjJ22KdFFFI1CiiigAoooAycCgAAycCnk7Bgfe7n0oJ2cD73c+lMoFuFOBBG1unY+lNooGKQVODSU7d8u08+ntTaAJ47SSWIyKVx2BPJ+lOhs2lhMzMI48gBmBwT/h71LAswtAwdDGzBVTuST0J7Uk06xqEizlQVGeqg5yrdjzVWMeaTdkLfTJIqo4cSoNoXA2r+PcelUelFFK5pGPKrATk5NFFFIo7b4Vx7/GBb+5bOf1A/rXqHjF/K8H6q2f+XZ1/MY/rXn/AMIrfdquo3GP9XCqf99HP/stdl8Rp/I8E3vPMjIn/jw/oK76WlFv1Pj8x/eZnGPnFHhKrxub7o/WkZix9AOg9KGbcfQdhSVwH2AoJByDSUUUAFFa1vo4EInvZfJj6471ILfRXOwXDg+pJH8xiq5WYuvHpqYtFX7/AEx7MCRGEkJ6MO31qhSasaRmpK6AnJyaKKKRQUUUUAFe/fD63+z+CtOBGC6NJ/30xP8ALFeAgZOB+lfS2j2n2HSbO16eTAkePcACuvCL3mz53iKdqcId3f7v+HL9FFFdx8oZy/8AIwS8rj7MnB6/ebp7f/WrRrPXP/CQSnauPsyc9x8zf5/KtCgAooooAKKKKACiiigArifilY/afCDTgZa2mST8D8p/9C/Su2rP12xGp6He2RGTNCyj644P54qZx5otG+Gq+yrRn2aPmqilYFWKsMEHBFWLa3WVHd/MwpAxGuTz3+leQkforkkrgllM0SyfKC2diNnL49KfPdOkzPDJjzQGZRztb0FF1cEExhsnADHscYwR6H1qqAGPJ57Zp+hnFOWshtFBBBwetFI1CiiigAopdvy7jx6e9JQAUUUUAWtNvX03U7a9j+/BIsgHrg9K+k7K5ivrGK5hbdFModWHcHmvmKvV/hd4mElu2h3LgPHl7csfvL1K/h1+n0rqws7S5X1PAz7COpTVaO8d/QwfEHhz+yPGszBMWswa4h44yTyPwJ/lWGFjvb26ubokwW2QqduP/wBVe5a7o0Wr2BjbCyrzG/8AdP8AhXiuoWVxo2o3cNxbO0EvEir1U/5NFanyu/QnLcZ9YhyyfvJWK0d/ZXLiGWyWOJztVwBx+nFPWJhHd6bK29UTzImPYf5/rUUafbIoLO2ilECPveSUYxUtzdRiW7ulYYEf2eP/AGj1P5Vl6npNa2iYFFFFZHeFFFAGTgdaAADJwKeTsGB97ufSgnYMD73c+lMoFuFFFFAwooooAKsRWcksXmZVFJ2rv43H0FJbQLL5hffhF3YQZJ5xx+dTXE3lIIgxYhdhyOCvbI7MKaRnKTvyxCa4kidJI3KSFArp1CkcDj8PwqmSWJJOSeSaUfM3zNye5pCCDg0MqMVESiiikUFFFKFyCScD+dAHsHwjtPL0O9uyOZbjaPcKo/qxpPi5dCPQrO1B+aW43EeoVT/iK6LwLY/2f4O0+IjDPH5rfVju/kRXn3xavfO1+1swci3h3H2LH/BRXfP3KFj4/Df7RmvMtk2/u2PPqKKK4D7AKu6VCs2oxK3Kg7iPpVKrOn3Atr6KVvug4b6HimtyKibg7GvKg1DVpUmY/Z7Zclc9aiGp2Lt5bWKi3zt34HH6VYukktL1ryKMzQTLiRV/nVNQJ7U2NlDNtkfc7ygYX/OK0ehxxs1fp+XctxQ+TcyaczFraZC0eedtc8RtJB6jiuimnijuzKGBS0i2Z9XPaucJJOT1NTI2w99WFFFFQdIUUU//AFf+/wDy/wDr0Aavhuy+2+JNOtcZMk6bh6KDk/jgGvoxRgYrxX4VaebrxPJeMuVtYSQfRm4H6bq9rr0MKrQufHZ9V5sSofyr8wooorpPDM5R/wAVBKdmcWyDdnp8zcfj/StGs5QP+EhlO1s/ZU57D52/z+daNABRRRQAUUUUAFFFFABSN0paDyKAPAPFujtp3irUUCHaW+0RLjh1Y5OPpz+VY91eJK3mRmTzTwG+7tHpwea9K+LNgy2lnqMa8q/luwPK9SP6/pXk9eXWjyzaR93ltT6xh4zlutPuCiiisj0h4IcYPDdjTCMHBop4IcYPXsaYbDKcqgDc3TsPWlC7eXGB6etNYljk0gBmLHJpKKKACiiigAqW2uZrO5jubeQxzRMGRh1BFMIBXcvbqKCu1Rk/N6elAmlJWZ734P8AFkHibTwWZUvYgBNDn/x4exqbxP4e/ti132rJHeoP3bsuQ3+y2O38q8H03UrrSb+K9s5THNGcgjofYjuK9x8JeMrLxJa7eIb5B+9gJ/VfUfyrvpVVUXLLc+QzDL6mCqe3ofD+X/APGtXudVtbqWxvYzbSIcPGFx+vpWRk4xnivoDxZ4StfE9ic7YrxAfJmxyPY+orwa8s7jT7yW0uozHNE211PY1zVqbg/I9zLMdTxMLJWkt1+pBRRTtmQCvPqO9YnqDQCTgdaeSEGByx6n0oJCDA5bufSmUw3CiiikAUUUoIB5GRQAlWY7NnwdwIZCU2/wATf3frUBQ4yOV9atPdo0DAK4kYKCM/Ku3HI9+P1NNEScvsj7i8jkRWXeJVXaoHyhPXkHmqJJYkkkk9SaCSSSTknqTSUNjhBRWgU4EMNrfgfSm0UihSCDg9aSnAhhtb8D6UoTGS+QB+tACKoxub7o/WrWmWb6pq1pZJx50qxjH8IJ5qozFj6egHau8+FekfbPEEuoOP3dpH8v8Avtx/LP6VdOPNJI5cbX9hQlUfRHscaLDCsaDaqqFA9AK+ePFmo/2r4p1C7ByjSlU/3V+Ufyr3HxVqn9jeGr273YdYysZ/2zwv6mvnWurFy2ieDw9RblOs/T9WFFFOwGX5fvDqPWuI+oG0U7bhck8noKbQBctdUurRdiOGQdFYZAqWbWryZCoZYweuwYNZ1FO7IdKDd7C5OMZOOtJRRSLCinbcrkc46il/1f8Av/y/+vQAf6v/AH/5f/XplFS28El1cxW8K7pJXCIPUk4FAm0ldnsfwq002nhuS8dcPdy7gf8AYXgfrurvap6VYx6ZpVrZRD5IYlQe+B1q5XrQjyxSPzrFVnXrSqd2FFFFWYGapB8RSjLZ+zJx2++3+fzrSrNTjxDKN/W2Q7cdfnfn8P61pUAFFFFABRRRQAUUUUAFFFFAGR4m0tdZ8P3lgQN8kZ2Z7OOVP5gV85ujRuyOpVlJBB6g19R14X8SNE/srxM9zGuLe9BlXHQP/EPz5/GuTFQ0Uj6Lh/E8s5UH11XqcdRRRXCfVhTgoA3N07D1oCgDc3TsPWkYljk0APLeZ9773Y/0qMjBwetFOyGXDdR0Pr7UxbDaKKKQwoop4GwZP3uw9KAFU+Vhv4+3tSEbwWHXqRTCcnJpQSCCOtAWEqa0u57C7iurWVopom3I69QaYQGG5Rz3FMoE0pKzPoDwf4oj8S6OJcBLqL5J4x2PqPY1zfxQ8NC4sRrVugE1uAs+B95Ox/D+R9q4bwRrZ0TxNbSM2LeciGYZ4weh/A4P5173dQxXdrLbyqGjlQow9QRg16EH7anZ7nxuKpvLcYp09t16dUfMOMnA61IG8r7py3c/0qzqdm2l6ndWTHLwytGW9gcfrVKuC1tGfYxkpxUlsxzKCNy9O49KbSqxU5FK23OV79vSkUNooooAKVV3H0A6mhV3H0A6mlZsjA4UUAL5n8OPk9P60jLjkcg9DTacrY4PKnqKYrW2G0U5lxyDkHoabSGFFFOVRjc3Cj9aABV43Nwv86cX8zAbjH3T6Uxm3H0A6D0pKAsKQQcHrXuXw104WHhGCVlxJdO0zfQ8D9APzrxS0ge9uoLReZJXWND7k4Ar6UtLVLKyhtoxiOFFRR7AYrrwsdXI+c4hr2pxpLq7/cea/FzVTix0pG4OZ5B+i/8As1eW10XjrUf7S8YX8gOUifyU+i8H9c1ztYVpc02z1MsoexwsI9Xr94U9fkw56/wj+tAAUbmGT2FNJJJJOSazO/ccf3mW/j7j1plHQ5p+N/IHzdx60AMooooAKKKf/q/9/wDl/wDXoAUExHI+/wDypCAw3L+I9KZSglTkdaAsJXa/DPRzqHiUXjrmGyXf0/jPC/1P4VxjbTyOPUV7x8PtE/sbwvEJE23FyfPlyORkcD8Bj9a3w8OafoeTnOK9jhnFby0/zOqXoKWiivSPiAooooAz1J/4SCUbhj7MnHc/M3+fxrQrOXP/AAkEvC4+zJ16/ebp7f8A1q0aACiikLKCASAT0FAC0UUUAFFFFABRRRQAVzHjnQBrnhyZVXdcQfvYcDkkdR+I/pXT0jDKkUpRUlZmlKrKlNVI7o+XGUqefwNKqgDc3TsPWuw8f6ANF1550TFleEyRgD7r/wAQH8/x9q4987snv0x0xXkyi4tpn6Fh68a9KNSOzELFjk0lFFSbhRRRQAUUU8DYMn73YelAABs5P3uw9KYeTk0ZzyaKACiiigBQSDkHBpxAcFlGD3H9aZSjO4bc57YoAQZyMde1fSOg3pv9AsLpjl5YEZj/ALWOf1zXzmcBTsxv/ix2+le4/Da4Fx4Ls1PLRM8Z/wC+iR+hFdeFfvNHz3EEL0Yz7P8AP/hjzf4lWotvGU7gYE8aS/jjaf8A0GuRr0b4vQbNZ0+YDG+3K/k3/wBlXnNY1laoz0srnz4Sm/L8tAooorI7wpVXcfQDqaFXd7AdTSs2eBwooAGbIwOFFNoooAKKKKAHK2ODyp6ikZdvI5B6Gkp6cAlvud/f6UxbCKoxub7o/WkZix9AOg9KdJnIP8P8OKZSGu4UUUUAdb8ONN/tDxdBIy5jtVMzfXov6kH8K9p1q/XTNFvL1sfuImcA9yBwPzrivhRpJt9En1F1w13JhD/sLx/PP5VJ8VtUNp4fisEb57uT5h/sLyf12130l7Olc+OxreMzFU1sml/meOO7SSM7nLMSST3NKAFG5uvYUABRuYc9hTSSTknJrgPsEtLASScnrSUUUDCjOKKKAHn95yPvdx60yjvU3v8A8tfT/PegWwz/AFf+/wDy/wDr0yiigYUUUUAdH4I0E6/4kghdc20P72f3UdB+JwPzr6ARdoxXJfD7w8dD0FHmTbd3X7yXI5Ufwr+A/Umuvr0qFPkjrufC5ti/rOIdvhjogooorc8wKKKKAM5R/wAVBKdo4tkG7PT5m4/z6Vo1nKP+KhlO05Fqg3dh87cf59K0aACqN5GX1CzOxmUbs+injBq9Wfek/wBpWIGerfToKANCiiigAooooAKKKKACiiigDD8WaDH4i0OWzbAlHzwuf4XHT/D8a+fJYpLWeS2uEKPGxV1PVSODX08RmvLPih4W5/t6zj9FulA/J/6H8K5cTSuuZHvZJjvZVPYTej28n/wTy9lKn1HY+tJTlbja3K/ypGUqfUdj61wH14lFFPA2DJ+92HpQAAbBk/e7D0phOTk0E5OTRQAUUUUAFFFHU4FAABk4HWnkhBgct3PpQTsGB97ufSmUw3AEg5Bwa9g+Ed2sukX1t/FFOHx7Mv8A9ia8frq/APiOLw9rpNy220uU8uRv7pzkN/P860oS5Zps87NaDr4WUY7rX7jt/ito91qGn2V1awPMbZmDrGu4hWxzgf7v615IbK6BwbaYH3jNfS0FzDdxrLDKkkbDIaNsg/jU20V11MOpy5rnzuCzieFpeycL287HzF9kuf8An3l/74NC2lwx/wBTIB3JQ19O7RRtFR9U8zr/ANYpf8+/x/4B8xNDN0EMgUf7J5pvkTf88n/75NfUG1fSjavpR9U8w/1il/z7/H/gHy95Mv8Azzf/AL5NHkyf883/AO+TX1BsX0o2L6Cj6p5h/rE/+ff4/wDAPl/ypP7jflSeW/8Adb8q+oPKQ/wj8qPKj/uD8qX1TzD/AFjf/Pv8f+AfMKxNgllYKPbrTWDseVIA6DHSvqDyY/7i/lR5Mf8AzzX8hT+qeY/9Yv8Ap3+P/APmBdw4Kkg9RilMEn8KMQehAr6d8mL/AJ5r+VKI0HRQPwo+qeYf6xPpT/H/AIB8zR6dfTf6qzuH/wB2Jj/IVr6b4L17UbqKL+zriCN2AaWZCgUdzzX0GQADUMk8UKlpZEQDqWYCmsJFbsxnxDWkrQgl+I3TrKHTNOt7KBcRQIEUewrxH4gayureJ5djBoLUeTGOxI+8fzz+QruPGXxAtLCze00qdJ7yUEeZGcrEPXPc142zFmLMck9SanE1F8EToyTBTUniKq9P1YEknJOTSUUVxn0oUUUUAFFFP/1f+/8Ay/8Ar0AH+r/3/wCX/wBemUUUAP8A9Z/v/wA//r0yin/6z/f/AJ//AF6A2GV2Pw88Nf23rQurhM2doQ7Z6O/Zf6n/AOvXMadp9xqmoQ2Vqm6aZtqj09z7Cvobw/olvoOjwWMA+4Pnfu7HqTXRh6XNK72R4uc472FL2cH70vwRqjpRRRXonxgUUUUAFFFFAGcuP+Ehk+9n7Kn0++3X3/8Ar1o1nKf+KhlG45+yodvY/O3P+fWtGgAqhej/AImNlzzlsfpV+s+9JN9ZoqoSSSS2eAMdKANCiiigAooooAKKKKACiiigAqOaGO4heKVFeN1KsrDIIPapKKA2Pn7xl4Yk8N6sVRWNlMS0DnsO6n3Fc6rADa33f5V9Ha9odrr2lS2V0ow3KPjlG7EV8/6tpN1oWpzWV3HiRD8rY4YdmHtXnV6XI7rY+0ynMfrMPZz+Nfj5/wCZTK+VyeW6j0+tRnk5pwbs3IP6U3vXOeyvMKKKKACiigDJwOtAABk4HWnn93wPvdz6UEhBgct3PpQDvGCeexpiGUUEEHB60UhhRRRmgCe3vbq0bNtczQn1jkK/yrRTxFrjj5dYvgR1/wBIbp69az4LYTQSSGTbt4UYzuOCcfpUJ3ISpypB5HTBqrtdTGVOlNu6Tfoap8Ua70XWL4Af9N25/Wk/4SjX/wDoM33/AH/b/GstiGGejdxTaOaXcX1ah/IvuRr/APCVa+P+Yzff9/2/xpf+Es8Qf9Bm+/7/ADVj0Uc8u4fVaH8i+5Gz/wAJb4h/6DN7/wB/jS/8Jd4h/wCgze/9/TWLTlXjc3Cj9aOeXcHhcP8AyL7kba+LvEWNx1m9Cj/pqeaQ+MvEROf7Yux7eYaxGbcfQDoPSko55dxfVaH8i+5G7/wmXiP/AKDF3/38pf8AhNPEn/QYuv8AvusGijnl3H9VofyL7kb3/Ca+JP8AoMXX/fVI3jLxG3XWbv8AB8VhUUc8u4fVaH8i+5Gq/ibW5MiXVr5geo+0MP61SmlmkPmTzSSk8rvYnP1zUCsAcnBpRJydxyD1ou3uVGlTh8KSEJJJJ6mkoJAJwciipNboKKKKACiin/6v/f8A5f8A16ADHldfv/y/+vTKcCCNrfgfSkIIODQCEooooAKKK9D+Hfg/7ZNHrWoR/wCjRnMEbD/WN/ePsP51cIOcrI5sXioYak6k/wDhzp/h54T/ALJsv7SvYwL+4QYDDmNOuPqe/wD+uu7pqgDp0p1epCCgrI+BxFedeo6k92FFFFUYhRRRQAUUUUAZ6n/ioJRuGPsyHbjr8zc/59a0Kzl/5GCXlcfZk6/e+83T2/8ArVo0AFULvP8Aadjjjl++M8dKsz3VvahTcXEUW7p5jhc/nUF0rtf2bopZV3bsH1xQBdooooAKKKKACiiigAooppPc/hQAu4UZBpvJoz2NAD8ZrmvGHhS38S6bs4S7iGYJfQ+h9jXSClpSipKzLpVJ0pqcHZo+Yr2yuNOvJbS6iaOeJtrKar17z4z8Gw+JbQyxbYr+Jf3cp6MP7re38q8NvLO40+7ktbqJopozhkbqK8yrSdN+R9zl+YQxcO0luv66EFFFFZHogBk4FPJ2DA5bufSmhiucfSkoAKKKKAHAhhg8HsaaQQcHrRQST1oAnslR7uNHGQxwBjv2r6NtbSG2s4oBGn7tAg+UdAK8J8IWIvfEdiCokAuEyhHbOSfbp+tfQMhEcTu/CqCSa7sItG2fKcQVL1YQXRHg3jO/3+K9QMDbWSXy98Z28KNpBHfkda5nqfepruc3V5PcN96WRnP1JzUQBJAHJNccpczbPpMPTVKlGPZHvPgHTorfwbp+6NS8iGViRydzEj9MVwfxYmQ+I7W2jVQIrYMcDuzH+gFes6dbCz0u0tQP9TCkf5ACvC/Hl39s8Z6iwOVRxGP+AqAf1zXbXSjSSPmMobrY+VT1f3s5yiirFnZzX11FbwIzySMERR1YntXAfWyairs1vCfhubxLq6wAMttGQ08n91fQe5q78QtJi0jxOYreMR28kCNGoHCgDaR/47n8a9I8FaYNBe/0eQq0sflT7wMbg64/IMrVh/F3Ty1np+oAf6uRoWP+8Mj/ANBP511ujy0b9T52lmUquYqN/dtZfPW55RXc/CqzW48UyyugZYbdjyO5IH+NcNXqnwgtcRaneEcFkiB+gJP8xWVBXqI9HN6nJg5vvp97N34ltFa+DZwqIrSyJGCB75P6A14pHZ3Mw3RwSMvqF4r2f4kTQDTrRZwDGsjS4PsMf+zV5pFPqV8PMg2W8P8ACWGSa0xCTmcOTScMNddX1MGW3mg/1sTp/vDFfQnhSwit/CumRtEm77OjNkdyMn+deNyXFzbYTUY45bd+DIg6fUVU1C81KwnEcWo3fksMx4nbAHp1qKc1Tbdrm+Ow08cowUkra+p9EfZ4f+eSf98ij7PD/wA8k/75FeJ+BIrvxD4hNreX989ukLSMFuXXJyAOQfeuv8Y6FZ6F4Zur63utQWdNqxk3sh5LAdM/WuuNXmjzJHz1bAqlXWHc9Xbp3+Z3v2eH/nkn/fIrx/4syp/bllboFAS33kAf3mI/9lrjP7a1T/oJXn/f9v8AGqs9xPdSeZcTSSvjG6Rixx9TXNUxCnHlSPdwOTyw1ZVZTvYjoopQxU5HWuY90d/q/wDf/l/9emUUUAFOBBG1vwPpTaKAFIKnBp0Ozzl8z7meaZknHtXW+C/B8/iG7FxOhXT4z87Ef6w/3V/x7VUYuTsjHEV4UKbnUdkWvCvg9fEN8t3MmzTYj87KNvmt/dH9T/kezwQJFEiRoEjQAKqjAAHYU20tIrS3S3giWKGMbVRRgAVZ6V6dOmoI+ExuMnip3ey2QAYooorQ4wooooAKKKKACiiigDPUH/hIJTtGPsyfN3HzN/n8K0KzgP8AioJW2ZxaoN2enzNx+P8ASqkN5eTa9cQky/Z4pQnyrHtxsB5JbdnJ7D0oAxvGuItV06aTaEaOSIEiAksSpAAmOD07c10s6g39kXbGA2FC9TgdxwK53xq8Mc0PmSPEXtpUOHVfOUlcxDKt8x7YwePy6C7kaO8sAij5sgqcZxx/KgDSooooAKKKKACiiigAph+6KfSEflQA3v6+lGeDRgetG3IoAVf6U6kAxS0ABGRXL+LvB1p4ktd2RDfIP3UwH/jreo/lXUUEA9aUoqSszSlVnSmpwdmj5m1PS7zR757O+hMUyevRh6g9xVOvozxB4asPEdkbe7jAZeY5VHzIfY/0rw/xH4W1Dw3dbLlC9ux/d3Cj5W/wPtXnVaDhqtj7LLs1hiVyT0n+foYdFFFYHrhRRRQAVas4kMheVGYKNwjH8fNNhtfNgklL7dvCrj7xxnFT3d02WX94sm4Eqx4jP+ye1NLqzKUrvlidb8OYY7nxksiKmYYHcsgwCDgDjsea9R8V3BtfC2pSr97yGVf95htH6kVwPwgtcy6neEdAkSn8yf5Cui+J935HhF4Q2GuJkjHPXHzf+y13UvdotnyePXtcyVNdLI3LLQdLt7KGFtPtGZEVSxhUkkDHpWd4h0zTktLaGGxtY5Li7hiDJCoON4LdB/dBrwk3d0Dg3E3/AH2a6z4bpNe+NLZpJHdYEeUhmJHTaP8A0KpjXUmo8u50VcoqUISrSq35df61Pb2+RCxOABk18z6jc/bNTuro/wDLaZ5PzJNfQ3ia6+xeG9RuQ2Clu5H1xgfrXzkqjG5uFH60sW9kVw7Tt7SfogVRjc3Cj9a9d+G/hU2dsNavU2zzLi3Qj/Voe/1P8vrXI+A/Cx8Q6oLq5T/iX2rDcD0duoX+p/8Ar16r4h1OWxtobGwCtqN4fKt17L6ufZRzSw9O37yRec41yf1Wk99/8v8AMzDq0J+IkMcCM0ZhazmmH3fN/wBYq/UAN/31V3x9Yfb/AAZfoFy8SiZfbacn9M1l65aWfh3w1ZmOdBNY3Mdzl3AeZt3zn3JDNXYSLHd2jRvho5UwfcEV0pXTizw5TVOVOrDZfjY+Y69u+F1r5HhBJMc3E7yfl8v/ALLXjF9avZX9xaP9+CVoz9QcV9AeELX7H4S0uLGD9nVj9W+Y/wA65cLH32fQ5/VX1aKXV/ocV8U5GkZIU6RRhjj3b/6wrir5JLqOxjg3fZ3UA7BnB46/59a3PFutr/wmupQzfPbArGO+MKAfwzmsMW1oMtbaqYY25KB//r1NV3mzbAwdLDwT7X+8daoQL+xeTzIo14Y9v8/0qlftnTNP3ff2n8uP/rVJcXlra2zWtmWfef3kp6n6VRu7o3UwbbtRQFRfQCsm9LHfTg3Lm/rY9G+EFrmXU7wjoEjB/Mn+lavxavNnh60tgeZrgMR7Kp/qRU3wstfI8JtNjme4Z8+oGF/oa5z4uXW/VdPtQf8AVwtIR/vHH/stdb93Dnzkf3+b+j/JHnNFFOICjB+96elcJ9aNooooAKKKKACilVWdgqgsxOAAOTXpfhD4cFjHqGuphfvR2h7+7/4fn6VcKcpuyOXF4ylhYc1R/LqzG8G+BZ9dkS9vlaLTgcjs03sPb3/KvabS0htIEgt41ihjG1UUYAFPiiVEVUUKqjAAGABU1elTpRpqyPicbjqmLnzS26LsFFFFaHEFFFFABRRRQAUUUUAFFFFAGcMf8JDKcNn7KnPb7zdff/69YgWCXxlIwa3FzHMASzoG2eUPlC43E5Oc+nftW0CP+EglG5sm1Tjsfmb/AD+JrMsG02DUhHE2ph/N2ATCTy1bZnbk8dB3oAb4u1K/s1ht7W1eWKdHV2RXLbsfKoKYK5P8VbM2BeWRZlXAbCtknOB/n8a5Xxr5MmrWJlWGSNIpFYPbrcBWJQj5WZcHHeunn5vrA4UjDdQOOBQBo0UUUAFFFFABRRRQAUUUUAFFFFABRRRQAUUUUAFVryxt7+3e3uoUmhcYZHGQas0UDTad0eO+K/hncWBe70UNcW/Vrfq6D2/vD9frXnrKVYqwIIOCD2r6jIB61yviXwLpfiANLt+zXvaeMdf94d/51yVMMnrA+hwOeSglDEarv1+fc8GIIxkdas2satFKXXcuVUhRlhnuK1tb8Jar4flZbyHfbZ4uI+U/+sfY1h7mifMbMvHDKcZFcbTi7NH0sKsK0L05XRYuZ3huG8uR0lX5HKnAOOARVMnJyetGcnJoqWzWMUke0/Cy18jwo0+Obidnz7DC/wBDWR8X7v5NMtAepeVh9MAfzNVvD3xJsND0G0046fcO0KYZlZQCSSSfzNcx4y8Sp4n1aK7iheGKOERhHIJzkknj612TqRVLlT1PmsNgsQ8xdepGyu3/AJGADvGD97sa9H+ENpnUdSumXmONIgT7kk/+givNa7nwV40tPDWnXEM9pLLJLJu3owAwAABz+NY0WlNOR6uawqTwsoUldux3nxMuhb+DJ0LYM8iRjH1yf0BrxrR9Kudd1WGxtl+ZzyccIvdj9K6bxt44h8UWNtawWssAilMjeYQcnGB0+ppPB3i7SfC9rIX0+ee8mPzyhlAC9lHtV1JRqVNXocODpYjCYJqMLzb2PV7a20/wr4f8tSIrW1jLM56n1J9Sa8P1zxRf6vrk+oJPLAGHlxLG5UpH6cfmfetfxl47bxJbRWlrBJbWwO6RWYEue3TsK4yivVUrRjsi8qy6VNOtiF70u/8AXUc7vIxZ2LMepJya+gvBl/8A2n4S06YtucReW5/2l+U/yr57rufBvj2Lwzpctlc2ss6mUyIUYDbkDI5+lTh5qEtTTOcHPEUV7NXaZU8f6W1v45mjRcC7KSIPduD+oNe4xRLb2kcS8LGgUfgK8Y8ReL7DXNa0rVFsZkNm4Z42YZkUMCP6/nW9cfFy1ktpY49MnV2QhSZBgHHFb06lOMpO+55eLwuLr0aMOR+6tf69EYw8Bat4oln1q3urRIrueSRFkZg2N5HZT6U7/hUeuf8AP7p//fb/APxNXtE+JthpGi2lgdOuHMESozBlwT3P51of8Lf0/wD6Bl1/30tSlQau2bOrmsXy04+6ttFsYJ+EeuAf8fun/wDfb/8AxNcJPE0FxJCxBaNipI6ZBxXrB+L9gRj+zLr/AL7WvKLmUT3UswBAkctj0yc1jVVNW5Gejl1TGycvrSt2PoHwbZ/Y/B+mRkYJgWQj3b5v615J8R7r7T41u1BysKpEP++QT+pNdbB8WdOt7WKBNMudsaBF+ZegGK841e8N/q13qGCDcTM4B6oCeAffFa1qkXBRizgyrCVoYqdatG17/iyj/q/9/wDl/wDXplFFch9IFFFPiiknlWKJGkkY4VVGST7CgG0ldjK0dI0LUdcu1t7C3aQn7z9EQepPauy8N/C+6u9lzrLG3gPIgU/O31P8P8/pXq2naZZ6XaLbWVukMK9FUfqfU+9dNPDOWstDwcdndOl7lD3n36f8E5nwv4CsfDwS4m23V/j/AFrDhPZR2+vWuuRfXpUmKK7oxUVZHytatUrTc6juwxiiiiqMgooooAKKKKACiiigAooooAKKKKAM4H/ioJV34zaoduOvzNz+H9awpPN/4TZEzEAZd3lK/JAjxvK7+vbO3PH41ujP9vyjK4+zJx3PzN/n8qx4EuJfEbb1xGs++RIyzIJPLwDu8odscbsfyoAyfG6RW+ppJJK5E8D/ALpIYc8bdxDOCc7R19hXXTSFb6wVCQrA5BxnpXPeMpmTU7FDMUhMUhINxJCpbK45jBOcZ68V0U6s1/YFSQAGLY7jAoA0KKKKACiiigAooooAKKKKACiiigAooooAKKKKACiiigAooooAZLGksbI6KysMMGGQRXDa78MdN1APJpxNlMedoGYyfp2/D8q7yiplCMlaSNqGIq0Jc1OVj501rwrrGguftto3lDpNH8yH8e344rFr6ieNZFwwBB6gjOa5PWfhzoWq7pI4TZznnfb8An3Xp/KuSeFf2WfQ4biBbV4/Nf5HhNFdvq3ww1uxLNZGO+iH9z5H/wC+T/Q1yNzYXNjKY7y3lt2HVZEKk/TNc0oSj8SPdo4yhXV6ckyBV43Nwo/WkZtx9AOg9KGbcfQDoPSkqDpHg7xgn5ux9aYQQcHrRTwQ4wfvdj60xbDKKCMHBopDCngBRuYfQUABRubr2FNJJOT1oDcNx3bs8+tOIDjcvXuKZSgkHIODQAlFPIDDcvB7imUAFFFP/wBX/v8A8v8A69AB/q/9/wDl/wDXpqsVPqD1HrSVsaX4V1vWNps9PmaM/wDLVxsT8z1/Cmk3ojOpVp01zTaSMllGNy/d/lSxQyTyrFDG8kjHCoikkn2Ar1DRfhMBiTV70nPWG3HH4sf8K77SvD2l6LFssLOKL1fGWP1Y8muiGFk/i0PGxOfUKelJcz/A8o0L4YarqG2bUT9itzztPMh/Dt+P5V6hofhXSvD8YFlbAS4w0z/M7fj/AEFbQGKWuunRhDY+dxWY4jE6Tdl2WwYooorU4QooooAKKKKACiiigAooooAKKKKACiiigAooooAzgD/wkEvC4+zJz3+83T2/+tWMHK+NnSOMFXIZ2yXIOwdk+50H3+vbtWyB/wAVBK2zOLVBuz0+ZuPx/pWNBM9x4ijuFEqW80pMVw5cCQBMeWB0wcFgTjPb1oAo+PQjzWqtcyoRDKwVQ+1cYJc7WHQZ455x710tyP8AiYacQQRhsHpngVzPi65jl1eIi2SeOxQm5aazM0UO7BDEhgRgDJxng811U75v7NdiMcMc46cDpzQBfooooAKKKKACiiigAooooAKKKKACiiigAooooAKKKKACiiigAooooAKKKKAEwDUNzZWt5EYrm3imjPVZEDD9anooBO2qOO1L4beHb4lo7Z7Rz3t3wPyOR+lcvf8AwhnTLWGqI/ok8ZU/mM/yr1mispUYS3R30szxdLSM389fzPBLv4deJbXJFks6jvDID+hwf0rFudC1e0z9o0y7jx3aFsfnivpWgjNZPCR6M76fEFePxRTPlxtwbDZBHHPWm19OyWcE4xNBFIP9tQapyeG9FlOZNJsWPvbr/hUPCPozqjxFH7VP8f8AgHzeSScnrSV9Et4P8PMedGsfwhApo8GeHQf+QNZ/9+6X1SXc0/1ipfyP8D54or6MTwnoCfd0aw/78Kf6Vai0XTIP9Vp1ohHTbCo/pR9Ufcl8RU+lN/efN8FtcTsPs8Msjf8ATNC38q1bXwf4hvD+60i6Ge8ieWP/AB7FfQ6RqnCgAdgKfVrCLqznnxDUfwQS/H/I8UsPhbrs2GuHtrb/AHmLEfgOP1ro7D4SafEQ1/qE9we6xqIwf5n9a9IorSOHprocNXOMZU+1b0/q5iaZ4R0LSsNa6bAHHSRxvb8zmtoKo6ClorZJLY86dSc3ebuwxRRRTICiiigAooooAKKKKACiiigAooooAKKKKACiiigAooooAKKKKAMmW4gg8QSGZ1Qm1TDM2B99v8/hVaGHR7d4CupMVgOY0e6yq8YHGfQ1n+Jf+Qu3/Xsn/oT1m22nedGkszMqyMVjSNdzyEdceg968mvj6sK7pQinYnmd7Gzf6boGoT3Ms2pyJ9qAEyRXpRHG0LyoOOgxW/bm3uNs8EgkAG0Mr5HGf8a4bUNMFtD5qCULnBD7WH5qTj8a0PCN/wCXcSWTn5ZPmT6jr+n8qVHMKjrqlVja4KWtmdlRRRXrlBRRRQAUUUUAFFFFABRRRQAUUUUAFFFFABRRRQAUUUUAFFFFABRRRQAUUUUAFFFFABRRRQAUUUUAFFFFABRRRQAUUUUAFFFFABRRRQAUUUUAFFFFABRRRQAUUUUAFFFFABRRRQAUUUUAFFFFABRRRQAUUUUAch4l/wCQu3/Xsn/oT0yJt1pBNlhCbdrZ3QZMTZzkgev9an8QQSz6yyxRs7fZkOFGf4nrMt7bWLNy9tBcxk9cIcH6ivnsS5Qxc3ytp22M9mTwxKscrAo1ulu6yyLGVV+PlHPVs85rN0aGWfV7ZYSQwcMWHYDrVu8j12+AFxDcuo5C+XgfkK2vC2lSWiS3NxGySudqqwwQv/6/5VnTpOvXglFpLXXQLXZ0g6UUUV9KaBRRRQAUUUUAFFFFABRRRQAUUUUAFFFFABRRRQAUUUUAFFFFABRRRQAUUUUAFFFFABRRRQAUUUUAFFFFABRRRQAUUUUAFFFFABRRRQAUUUUAFFFFABRRRQAUUUUAFFFFABRRRQAUUUUAFFFFABRRRQAUUUUAZ6g/2/KcLj7MmT3+8/8An8q0KKKACiiigAooooA//9k="/>
          <p:cNvSpPr>
            <a:spLocks noChangeAspect="1" noChangeArrowheads="1"/>
          </p:cNvSpPr>
          <p:nvPr/>
        </p:nvSpPr>
        <p:spPr bwMode="auto">
          <a:xfrm>
            <a:off x="749617" y="-144463"/>
            <a:ext cx="27432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587" tIns="42794" rIns="85587" bIns="42794"/>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680">
              <a:latin typeface="Arial" panose="020B0604020202020204" pitchFamily="34" charset="0"/>
            </a:endParaRPr>
          </a:p>
        </p:txBody>
      </p:sp>
      <p:pic>
        <p:nvPicPr>
          <p:cNvPr id="33800" name="Picture 4" descr="https://timgsa.baidu.com/timg?image&amp;quality=80&amp;size=b9999_10000&amp;sec=1555241310201&amp;di=2d2a6d5ab6dc777ae4d17c460f1914e7&amp;imgtype=0&amp;src=http%3A%2F%2Fwww.juimg.com%2Ftuku%2Fyulantu%2F130714%2F325387-130G4235G193.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550343" y="2349500"/>
            <a:ext cx="2656046" cy="291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820">
                                            <p:txEl>
                                              <p:pRg st="0" end="0"/>
                                            </p:txEl>
                                          </p:spTgt>
                                        </p:tgtEl>
                                        <p:attrNameLst>
                                          <p:attrName>style.visibility</p:attrName>
                                        </p:attrNameLst>
                                      </p:cBhvr>
                                      <p:to>
                                        <p:strVal val="visible"/>
                                      </p:to>
                                    </p:set>
                                    <p:animEffect transition="in" filter="wipe(left)">
                                      <p:cBhvr>
                                        <p:cTn id="7" dur="500"/>
                                        <p:tgtEl>
                                          <p:spTgt spid="348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4820">
                                            <p:txEl>
                                              <p:pRg st="1" end="1"/>
                                            </p:txEl>
                                          </p:spTgt>
                                        </p:tgtEl>
                                        <p:attrNameLst>
                                          <p:attrName>style.visibility</p:attrName>
                                        </p:attrNameLst>
                                      </p:cBhvr>
                                      <p:to>
                                        <p:strVal val="visible"/>
                                      </p:to>
                                    </p:set>
                                    <p:animEffect transition="in" filter="wipe(left)">
                                      <p:cBhvr>
                                        <p:cTn id="12" dur="500"/>
                                        <p:tgtEl>
                                          <p:spTgt spid="348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4820">
                                            <p:txEl>
                                              <p:pRg st="2" end="2"/>
                                            </p:txEl>
                                          </p:spTgt>
                                        </p:tgtEl>
                                        <p:attrNameLst>
                                          <p:attrName>style.visibility</p:attrName>
                                        </p:attrNameLst>
                                      </p:cBhvr>
                                      <p:to>
                                        <p:strVal val="visible"/>
                                      </p:to>
                                    </p:set>
                                    <p:animEffect transition="in" filter="wipe(left)">
                                      <p:cBhvr>
                                        <p:cTn id="17" dur="500"/>
                                        <p:tgtEl>
                                          <p:spTgt spid="348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4820">
                                            <p:txEl>
                                              <p:pRg st="3" end="3"/>
                                            </p:txEl>
                                          </p:spTgt>
                                        </p:tgtEl>
                                        <p:attrNameLst>
                                          <p:attrName>style.visibility</p:attrName>
                                        </p:attrNameLst>
                                      </p:cBhvr>
                                      <p:to>
                                        <p:strVal val="visible"/>
                                      </p:to>
                                    </p:set>
                                    <p:animEffect transition="in" filter="wipe(left)">
                                      <p:cBhvr>
                                        <p:cTn id="22" dur="500"/>
                                        <p:tgtEl>
                                          <p:spTgt spid="3482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2624138"/>
            <a:ext cx="12192000" cy="211296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grpSp>
        <p:nvGrpSpPr>
          <p:cNvPr id="30723" name="组合 11"/>
          <p:cNvGrpSpPr/>
          <p:nvPr/>
        </p:nvGrpSpPr>
        <p:grpSpPr bwMode="auto">
          <a:xfrm>
            <a:off x="0" y="0"/>
            <a:ext cx="5911850" cy="6867525"/>
            <a:chOff x="-4440" y="1"/>
            <a:chExt cx="5912209" cy="7120310"/>
          </a:xfrm>
        </p:grpSpPr>
        <p:sp>
          <p:nvSpPr>
            <p:cNvPr id="13" name="等腰三角形 12"/>
            <p:cNvSpPr/>
            <p:nvPr/>
          </p:nvSpPr>
          <p:spPr>
            <a:xfrm rot="2219977">
              <a:off x="5148898" y="2389897"/>
              <a:ext cx="758871" cy="1194948"/>
            </a:xfrm>
            <a:custGeom>
              <a:avLst/>
              <a:gdLst>
                <a:gd name="connsiteX0" fmla="*/ 0 w 2058690"/>
                <a:gd name="connsiteY0" fmla="*/ 1576231 h 1576231"/>
                <a:gd name="connsiteX1" fmla="*/ 1029345 w 2058690"/>
                <a:gd name="connsiteY1" fmla="*/ 0 h 1576231"/>
                <a:gd name="connsiteX2" fmla="*/ 2058690 w 2058690"/>
                <a:gd name="connsiteY2" fmla="*/ 1576231 h 1576231"/>
                <a:gd name="connsiteX3" fmla="*/ 0 w 2058690"/>
                <a:gd name="connsiteY3" fmla="*/ 1576231 h 1576231"/>
                <a:gd name="connsiteX0-1" fmla="*/ 0 w 1686630"/>
                <a:gd name="connsiteY0-2" fmla="*/ 2144237 h 2144237"/>
                <a:gd name="connsiteX1-3" fmla="*/ 657285 w 1686630"/>
                <a:gd name="connsiteY1-4" fmla="*/ 0 h 2144237"/>
                <a:gd name="connsiteX2-5" fmla="*/ 1686630 w 1686630"/>
                <a:gd name="connsiteY2-6" fmla="*/ 1576231 h 2144237"/>
                <a:gd name="connsiteX3-7" fmla="*/ 0 w 1686630"/>
                <a:gd name="connsiteY3-8" fmla="*/ 2144237 h 2144237"/>
                <a:gd name="connsiteX0-9" fmla="*/ 0 w 1651287"/>
                <a:gd name="connsiteY0-10" fmla="*/ 2252880 h 2252880"/>
                <a:gd name="connsiteX1-11" fmla="*/ 621942 w 1651287"/>
                <a:gd name="connsiteY1-12" fmla="*/ 0 h 2252880"/>
                <a:gd name="connsiteX2-13" fmla="*/ 1651287 w 1651287"/>
                <a:gd name="connsiteY2-14" fmla="*/ 1576231 h 2252880"/>
                <a:gd name="connsiteX3-15" fmla="*/ 0 w 1651287"/>
                <a:gd name="connsiteY3-16" fmla="*/ 2252880 h 2252880"/>
                <a:gd name="connsiteX0-17" fmla="*/ 0 w 1673829"/>
                <a:gd name="connsiteY0-18" fmla="*/ 2252880 h 2252880"/>
                <a:gd name="connsiteX1-19" fmla="*/ 621942 w 1673829"/>
                <a:gd name="connsiteY1-20" fmla="*/ 0 h 2252880"/>
                <a:gd name="connsiteX2-21" fmla="*/ 1673829 w 1673829"/>
                <a:gd name="connsiteY2-22" fmla="*/ 1560117 h 2252880"/>
                <a:gd name="connsiteX3-23" fmla="*/ 0 w 1673829"/>
                <a:gd name="connsiteY3-24" fmla="*/ 2252880 h 2252880"/>
                <a:gd name="connsiteX0-25" fmla="*/ 0 w 1688313"/>
                <a:gd name="connsiteY0-26" fmla="*/ 2252880 h 2252880"/>
                <a:gd name="connsiteX1-27" fmla="*/ 621942 w 1688313"/>
                <a:gd name="connsiteY1-28" fmla="*/ 0 h 2252880"/>
                <a:gd name="connsiteX2-29" fmla="*/ 1688313 w 1688313"/>
                <a:gd name="connsiteY2-30" fmla="*/ 1532732 h 2252880"/>
                <a:gd name="connsiteX3-31" fmla="*/ 0 w 1688313"/>
                <a:gd name="connsiteY3-32" fmla="*/ 2252880 h 2252880"/>
                <a:gd name="connsiteX0-33" fmla="*/ 0 w 1064868"/>
                <a:gd name="connsiteY0-34" fmla="*/ 2252880 h 2252880"/>
                <a:gd name="connsiteX1-35" fmla="*/ 621942 w 1064868"/>
                <a:gd name="connsiteY1-36" fmla="*/ 0 h 2252880"/>
                <a:gd name="connsiteX2-37" fmla="*/ 1064868 w 1064868"/>
                <a:gd name="connsiteY2-38" fmla="*/ 656236 h 2252880"/>
                <a:gd name="connsiteX3-39" fmla="*/ 0 w 1064868"/>
                <a:gd name="connsiteY3-40" fmla="*/ 2252880 h 2252880"/>
                <a:gd name="connsiteX0-41" fmla="*/ 0 w 788472"/>
                <a:gd name="connsiteY0-42" fmla="*/ 1333684 h 1333684"/>
                <a:gd name="connsiteX1-43" fmla="*/ 345546 w 788472"/>
                <a:gd name="connsiteY1-44" fmla="*/ 0 h 1333684"/>
                <a:gd name="connsiteX2-45" fmla="*/ 788472 w 788472"/>
                <a:gd name="connsiteY2-46" fmla="*/ 656236 h 1333684"/>
                <a:gd name="connsiteX3-47" fmla="*/ 0 w 788472"/>
                <a:gd name="connsiteY3-48" fmla="*/ 1333684 h 1333684"/>
                <a:gd name="connsiteX0-49" fmla="*/ 0 w 731710"/>
                <a:gd name="connsiteY0-50" fmla="*/ 1195521 h 1195521"/>
                <a:gd name="connsiteX1-51" fmla="*/ 288784 w 731710"/>
                <a:gd name="connsiteY1-52" fmla="*/ 0 h 1195521"/>
                <a:gd name="connsiteX2-53" fmla="*/ 731710 w 731710"/>
                <a:gd name="connsiteY2-54" fmla="*/ 656236 h 1195521"/>
                <a:gd name="connsiteX3-55" fmla="*/ 0 w 731710"/>
                <a:gd name="connsiteY3-56" fmla="*/ 1195521 h 1195521"/>
                <a:gd name="connsiteX0-57" fmla="*/ 0 w 749307"/>
                <a:gd name="connsiteY0-58" fmla="*/ 1195521 h 1195521"/>
                <a:gd name="connsiteX1-59" fmla="*/ 288784 w 749307"/>
                <a:gd name="connsiteY1-60" fmla="*/ 0 h 1195521"/>
                <a:gd name="connsiteX2-61" fmla="*/ 749307 w 749307"/>
                <a:gd name="connsiteY2-62" fmla="*/ 642911 h 1195521"/>
                <a:gd name="connsiteX3-63" fmla="*/ 0 w 749307"/>
                <a:gd name="connsiteY3-64" fmla="*/ 1195521 h 1195521"/>
                <a:gd name="connsiteX0-65" fmla="*/ 0 w 758105"/>
                <a:gd name="connsiteY0-66" fmla="*/ 1195521 h 1195521"/>
                <a:gd name="connsiteX1-67" fmla="*/ 288784 w 758105"/>
                <a:gd name="connsiteY1-68" fmla="*/ 0 h 1195521"/>
                <a:gd name="connsiteX2-69" fmla="*/ 758105 w 758105"/>
                <a:gd name="connsiteY2-70" fmla="*/ 636248 h 1195521"/>
                <a:gd name="connsiteX3-71" fmla="*/ 0 w 758105"/>
                <a:gd name="connsiteY3-72" fmla="*/ 1195521 h 1195521"/>
              </a:gdLst>
              <a:ahLst/>
              <a:cxnLst>
                <a:cxn ang="0">
                  <a:pos x="connsiteX0-1" y="connsiteY0-2"/>
                </a:cxn>
                <a:cxn ang="0">
                  <a:pos x="connsiteX1-3" y="connsiteY1-4"/>
                </a:cxn>
                <a:cxn ang="0">
                  <a:pos x="connsiteX2-5" y="connsiteY2-6"/>
                </a:cxn>
                <a:cxn ang="0">
                  <a:pos x="connsiteX3-7" y="connsiteY3-8"/>
                </a:cxn>
              </a:cxnLst>
              <a:rect l="l" t="t" r="r" b="b"/>
              <a:pathLst>
                <a:path w="758105" h="1195521">
                  <a:moveTo>
                    <a:pt x="0" y="1195521"/>
                  </a:moveTo>
                  <a:lnTo>
                    <a:pt x="288784" y="0"/>
                  </a:lnTo>
                  <a:lnTo>
                    <a:pt x="758105" y="636248"/>
                  </a:lnTo>
                  <a:lnTo>
                    <a:pt x="0" y="119552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8" name="等腰三角形 7"/>
            <p:cNvSpPr/>
            <p:nvPr/>
          </p:nvSpPr>
          <p:spPr>
            <a:xfrm rot="5400000">
              <a:off x="-645799" y="641360"/>
              <a:ext cx="7120310" cy="5837592"/>
            </a:xfrm>
            <a:custGeom>
              <a:avLst/>
              <a:gdLst>
                <a:gd name="connsiteX0" fmla="*/ 0 w 6746236"/>
                <a:gd name="connsiteY0" fmla="*/ 5165237 h 5165237"/>
                <a:gd name="connsiteX1" fmla="*/ 3373118 w 6746236"/>
                <a:gd name="connsiteY1" fmla="*/ 0 h 5165237"/>
                <a:gd name="connsiteX2" fmla="*/ 6746236 w 6746236"/>
                <a:gd name="connsiteY2" fmla="*/ 5165237 h 5165237"/>
                <a:gd name="connsiteX3" fmla="*/ 0 w 6746236"/>
                <a:gd name="connsiteY3" fmla="*/ 5165237 h 5165237"/>
                <a:gd name="connsiteX0-1" fmla="*/ 0 w 6746236"/>
                <a:gd name="connsiteY0-2" fmla="*/ 5705565 h 5705565"/>
                <a:gd name="connsiteX1-3" fmla="*/ 2181631 w 6746236"/>
                <a:gd name="connsiteY1-4" fmla="*/ 0 h 5705565"/>
                <a:gd name="connsiteX2-5" fmla="*/ 6746236 w 6746236"/>
                <a:gd name="connsiteY2-6" fmla="*/ 5705565 h 5705565"/>
                <a:gd name="connsiteX3-7" fmla="*/ 0 w 6746236"/>
                <a:gd name="connsiteY3-8" fmla="*/ 5705565 h 5705565"/>
                <a:gd name="connsiteX0-9" fmla="*/ 0 w 6746236"/>
                <a:gd name="connsiteY0-10" fmla="*/ 5359201 h 5359201"/>
                <a:gd name="connsiteX1-11" fmla="*/ 2112362 w 6746236"/>
                <a:gd name="connsiteY1-12" fmla="*/ 0 h 5359201"/>
                <a:gd name="connsiteX2-13" fmla="*/ 6746236 w 6746236"/>
                <a:gd name="connsiteY2-14" fmla="*/ 5359201 h 5359201"/>
                <a:gd name="connsiteX3-15" fmla="*/ 0 w 6746236"/>
                <a:gd name="connsiteY3-16" fmla="*/ 5359201 h 5359201"/>
                <a:gd name="connsiteX0-17" fmla="*/ 0 w 6746236"/>
                <a:gd name="connsiteY0-18" fmla="*/ 5359201 h 5359201"/>
                <a:gd name="connsiteX1-19" fmla="*/ 2112362 w 6746236"/>
                <a:gd name="connsiteY1-20" fmla="*/ 0 h 5359201"/>
                <a:gd name="connsiteX2-21" fmla="*/ 6746236 w 6746236"/>
                <a:gd name="connsiteY2-22" fmla="*/ 5359201 h 5359201"/>
                <a:gd name="connsiteX3-23" fmla="*/ 0 w 6746236"/>
                <a:gd name="connsiteY3-24" fmla="*/ 5359201 h 5359201"/>
                <a:gd name="connsiteX0-25" fmla="*/ 0 w 6746236"/>
                <a:gd name="connsiteY0-26" fmla="*/ 5359201 h 5359201"/>
                <a:gd name="connsiteX1-27" fmla="*/ 2112362 w 6746236"/>
                <a:gd name="connsiteY1-28" fmla="*/ 0 h 5359201"/>
                <a:gd name="connsiteX2-29" fmla="*/ 6746236 w 6746236"/>
                <a:gd name="connsiteY2-30" fmla="*/ 5359201 h 5359201"/>
                <a:gd name="connsiteX3-31" fmla="*/ 0 w 6746236"/>
                <a:gd name="connsiteY3-32" fmla="*/ 5359201 h 5359201"/>
                <a:gd name="connsiteX0-33" fmla="*/ 0 w 6746236"/>
                <a:gd name="connsiteY0-34" fmla="*/ 5115225 h 5115225"/>
                <a:gd name="connsiteX1-35" fmla="*/ 2322389 w 6746236"/>
                <a:gd name="connsiteY1-36" fmla="*/ 0 h 5115225"/>
                <a:gd name="connsiteX2-37" fmla="*/ 6746236 w 6746236"/>
                <a:gd name="connsiteY2-38" fmla="*/ 5115225 h 5115225"/>
                <a:gd name="connsiteX3-39" fmla="*/ 0 w 6746236"/>
                <a:gd name="connsiteY3-40" fmla="*/ 5115225 h 5115225"/>
                <a:gd name="connsiteX0-41" fmla="*/ 0 w 6746236"/>
                <a:gd name="connsiteY0-42" fmla="*/ 5139623 h 5139623"/>
                <a:gd name="connsiteX1-43" fmla="*/ 2335582 w 6746236"/>
                <a:gd name="connsiteY1-44" fmla="*/ 0 h 5139623"/>
                <a:gd name="connsiteX2-45" fmla="*/ 6746236 w 6746236"/>
                <a:gd name="connsiteY2-46" fmla="*/ 5139623 h 5139623"/>
                <a:gd name="connsiteX3-47" fmla="*/ 0 w 6746236"/>
                <a:gd name="connsiteY3-48" fmla="*/ 5139623 h 5139623"/>
              </a:gdLst>
              <a:ahLst/>
              <a:cxnLst>
                <a:cxn ang="0">
                  <a:pos x="connsiteX0-1" y="connsiteY0-2"/>
                </a:cxn>
                <a:cxn ang="0">
                  <a:pos x="connsiteX1-3" y="connsiteY1-4"/>
                </a:cxn>
                <a:cxn ang="0">
                  <a:pos x="connsiteX2-5" y="connsiteY2-6"/>
                </a:cxn>
                <a:cxn ang="0">
                  <a:pos x="connsiteX3-7" y="connsiteY3-8"/>
                </a:cxn>
              </a:cxnLst>
              <a:rect l="l" t="t" r="r" b="b"/>
              <a:pathLst>
                <a:path w="6746236" h="5139623">
                  <a:moveTo>
                    <a:pt x="0" y="5139623"/>
                  </a:moveTo>
                  <a:lnTo>
                    <a:pt x="2335582" y="0"/>
                  </a:lnTo>
                  <a:cubicBezTo>
                    <a:pt x="4032607" y="1938800"/>
                    <a:pt x="5201611" y="3353223"/>
                    <a:pt x="6746236" y="5139623"/>
                  </a:cubicBezTo>
                  <a:lnTo>
                    <a:pt x="0" y="5139623"/>
                  </a:lnTo>
                  <a:close/>
                </a:path>
              </a:pathLst>
            </a:cu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grpSp>
      <p:sp>
        <p:nvSpPr>
          <p:cNvPr id="30724" name="矩形 1"/>
          <p:cNvSpPr>
            <a:spLocks noChangeArrowheads="1"/>
          </p:cNvSpPr>
          <p:nvPr/>
        </p:nvSpPr>
        <p:spPr bwMode="auto">
          <a:xfrm>
            <a:off x="693738" y="2289175"/>
            <a:ext cx="3619500"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spcBef>
                <a:spcPts val="300"/>
              </a:spcBef>
              <a:buClr>
                <a:srgbClr val="0070C0"/>
              </a:buClr>
            </a:pPr>
            <a:r>
              <a:rPr lang="zh-CN" altLang="en-US" sz="6000" b="1">
                <a:solidFill>
                  <a:schemeClr val="bg1"/>
                </a:solidFill>
                <a:latin typeface="DFPLiJinHeiW8-GB"/>
                <a:sym typeface="微软雅黑" panose="020B0503020204020204" pitchFamily="34" charset="-122"/>
              </a:rPr>
              <a:t>第</a:t>
            </a:r>
            <a:r>
              <a:rPr lang="en-US" altLang="zh-CN" sz="6000" b="1">
                <a:solidFill>
                  <a:schemeClr val="bg1"/>
                </a:solidFill>
                <a:latin typeface="宋体" panose="02010600030101010101" pitchFamily="2" charset="-122"/>
                <a:sym typeface="微软雅黑" panose="020B0503020204020204" pitchFamily="34" charset="-122"/>
              </a:rPr>
              <a:t>2</a:t>
            </a:r>
            <a:r>
              <a:rPr lang="zh-CN" altLang="en-US" sz="6000" b="1">
                <a:solidFill>
                  <a:schemeClr val="bg1"/>
                </a:solidFill>
                <a:latin typeface="DFPLiJinHeiW8-GB"/>
                <a:sym typeface="微软雅黑" panose="020B0503020204020204" pitchFamily="34" charset="-122"/>
              </a:rPr>
              <a:t>部分</a:t>
            </a:r>
            <a:endParaRPr lang="zh-CN" altLang="en-US" sz="6000" b="1">
              <a:solidFill>
                <a:schemeClr val="bg1"/>
              </a:solidFill>
              <a:latin typeface="DFPLiJinHeiW8-GB"/>
              <a:sym typeface="微软雅黑" panose="020B0503020204020204" pitchFamily="34" charset="-122"/>
            </a:endParaRPr>
          </a:p>
        </p:txBody>
      </p:sp>
      <p:cxnSp>
        <p:nvCxnSpPr>
          <p:cNvPr id="11" name="直接连接符 10"/>
          <p:cNvCxnSpPr/>
          <p:nvPr/>
        </p:nvCxnSpPr>
        <p:spPr>
          <a:xfrm>
            <a:off x="266700" y="3325813"/>
            <a:ext cx="370205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0726" name="矩形 229"/>
          <p:cNvSpPr>
            <a:spLocks noChangeArrowheads="1"/>
          </p:cNvSpPr>
          <p:nvPr/>
        </p:nvSpPr>
        <p:spPr bwMode="auto">
          <a:xfrm>
            <a:off x="5087938" y="3429000"/>
            <a:ext cx="41338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spcBef>
                <a:spcPts val="300"/>
              </a:spcBef>
              <a:buClr>
                <a:srgbClr val="0070C0"/>
              </a:buClr>
            </a:pPr>
            <a:r>
              <a:rPr lang="zh-CN" altLang="en-US" sz="4400" b="1">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怎么做人才盘点</a:t>
            </a:r>
            <a:endParaRPr lang="zh-CN" altLang="en-US" sz="4400" b="1">
              <a:solidFill>
                <a:srgbClr val="FF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bwMode="auto">
          <a:xfrm>
            <a:off x="1103313" y="3201988"/>
            <a:ext cx="3360737" cy="1131887"/>
          </a:xfrm>
          <a:prstGeom prst="ellipse">
            <a:avLst/>
          </a:prstGeom>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eaLnBrk="0" hangingPunct="0">
              <a:buFontTx/>
              <a:buNone/>
              <a:defRPr/>
            </a:pPr>
            <a:endParaRPr lang="zh-CN" altLang="en-US" b="1">
              <a:ln w="762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endParaRPr>
          </a:p>
        </p:txBody>
      </p:sp>
      <p:sp>
        <p:nvSpPr>
          <p:cNvPr id="4" name="日期占位符 3"/>
          <p:cNvSpPr>
            <a:spLocks noGrp="1"/>
          </p:cNvSpPr>
          <p:nvPr>
            <p:ph type="dt" sz="quarter" idx="10"/>
          </p:nvPr>
        </p:nvSpPr>
        <p:spPr/>
        <p:txBody>
          <a:bodyPr/>
          <a:lstStyle/>
          <a:p>
            <a:pPr>
              <a:defRPr/>
            </a:pPr>
            <a:fld id="{753B16E0-8315-4A11-8519-E5478B07BBD2}" type="datetime1">
              <a:rPr lang="zh-CN" altLang="en-US"/>
            </a:fld>
            <a:endParaRPr lang="en-US" altLang="zh-CN"/>
          </a:p>
        </p:txBody>
      </p:sp>
      <p:sp>
        <p:nvSpPr>
          <p:cNvPr id="31748" name="灯片编号占位符 4"/>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1B422879-B147-4285-9E69-FEADFACE11D8}" type="slidenum">
              <a:rPr lang="zh-CN" altLang="en-US" smtClean="0">
                <a:latin typeface="Tahoma" panose="020B0604030504040204" pitchFamily="34" charset="0"/>
              </a:rPr>
            </a:fld>
            <a:endParaRPr lang="zh-CN" altLang="en-US" smtClean="0">
              <a:latin typeface="Tahoma" panose="020B0604030504040204" pitchFamily="34" charset="0"/>
            </a:endParaRPr>
          </a:p>
        </p:txBody>
      </p:sp>
      <p:sp>
        <p:nvSpPr>
          <p:cNvPr id="31749" name="Oval 5"/>
          <p:cNvSpPr>
            <a:spLocks noChangeArrowheads="1"/>
          </p:cNvSpPr>
          <p:nvPr/>
        </p:nvSpPr>
        <p:spPr bwMode="auto">
          <a:xfrm>
            <a:off x="2446338" y="2349500"/>
            <a:ext cx="7489825" cy="3382963"/>
          </a:xfrm>
          <a:prstGeom prst="ellipse">
            <a:avLst/>
          </a:prstGeom>
          <a:noFill/>
          <a:ln w="57150">
            <a:solidFill>
              <a:srgbClr val="6699FF"/>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600" b="1">
              <a:solidFill>
                <a:schemeClr val="tx2"/>
              </a:solidFill>
            </a:endParaRPr>
          </a:p>
        </p:txBody>
      </p:sp>
      <p:sp>
        <p:nvSpPr>
          <p:cNvPr id="7" name="Oval 6"/>
          <p:cNvSpPr>
            <a:spLocks noChangeArrowheads="1"/>
          </p:cNvSpPr>
          <p:nvPr/>
        </p:nvSpPr>
        <p:spPr bwMode="auto">
          <a:xfrm>
            <a:off x="2832100" y="5157788"/>
            <a:ext cx="2247900" cy="649287"/>
          </a:xfrm>
          <a:prstGeom prst="ellipse">
            <a:avLst/>
          </a:prstGeom>
          <a:gradFill rotWithShape="0">
            <a:gsLst>
              <a:gs pos="0">
                <a:srgbClr val="3366FF"/>
              </a:gs>
              <a:gs pos="100000">
                <a:srgbClr val="1D398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000" b="1">
                <a:solidFill>
                  <a:schemeClr val="bg1"/>
                </a:solidFill>
                <a:latin typeface="微软雅黑" panose="020B0503020204020204" pitchFamily="34" charset="-122"/>
                <a:ea typeface="微软雅黑" panose="020B0503020204020204" pitchFamily="34" charset="-122"/>
              </a:rPr>
              <a:t>成本匹配</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8" name="Oval 7"/>
          <p:cNvSpPr>
            <a:spLocks noChangeArrowheads="1"/>
          </p:cNvSpPr>
          <p:nvPr/>
        </p:nvSpPr>
        <p:spPr bwMode="auto">
          <a:xfrm>
            <a:off x="4945063" y="2060575"/>
            <a:ext cx="2301875" cy="720725"/>
          </a:xfrm>
          <a:prstGeom prst="ellipse">
            <a:avLst/>
          </a:prstGeom>
          <a:gradFill rotWithShape="0">
            <a:gsLst>
              <a:gs pos="0">
                <a:srgbClr val="3366FF"/>
              </a:gs>
              <a:gs pos="100000">
                <a:srgbClr val="1D398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000" b="1">
                <a:solidFill>
                  <a:schemeClr val="bg1"/>
                </a:solidFill>
                <a:latin typeface="微软雅黑" panose="020B0503020204020204" pitchFamily="34" charset="-122"/>
                <a:ea typeface="微软雅黑" panose="020B0503020204020204" pitchFamily="34" charset="-122"/>
              </a:rPr>
              <a:t>数量匹配</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10" name="Oval 26"/>
          <p:cNvSpPr>
            <a:spLocks noChangeArrowheads="1"/>
          </p:cNvSpPr>
          <p:nvPr/>
        </p:nvSpPr>
        <p:spPr bwMode="auto">
          <a:xfrm>
            <a:off x="7151688" y="5157788"/>
            <a:ext cx="2247900" cy="649287"/>
          </a:xfrm>
          <a:prstGeom prst="ellipse">
            <a:avLst/>
          </a:prstGeom>
          <a:gradFill rotWithShape="0">
            <a:gsLst>
              <a:gs pos="0">
                <a:srgbClr val="3366FF"/>
              </a:gs>
              <a:gs pos="100000">
                <a:srgbClr val="1D398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000" b="1">
                <a:solidFill>
                  <a:schemeClr val="bg1"/>
                </a:solidFill>
                <a:latin typeface="微软雅黑" panose="020B0503020204020204" pitchFamily="34" charset="-122"/>
                <a:ea typeface="微软雅黑" panose="020B0503020204020204" pitchFamily="34" charset="-122"/>
              </a:rPr>
              <a:t>地域匹配</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11" name="Oval 7"/>
          <p:cNvSpPr>
            <a:spLocks noChangeArrowheads="1"/>
          </p:cNvSpPr>
          <p:nvPr/>
        </p:nvSpPr>
        <p:spPr bwMode="auto">
          <a:xfrm>
            <a:off x="1677988" y="3430588"/>
            <a:ext cx="2305050" cy="719137"/>
          </a:xfrm>
          <a:prstGeom prst="ellipse">
            <a:avLst/>
          </a:prstGeom>
          <a:gradFill rotWithShape="0">
            <a:gsLst>
              <a:gs pos="0">
                <a:srgbClr val="3366FF"/>
              </a:gs>
              <a:gs pos="100000">
                <a:srgbClr val="1D398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000" b="1">
                <a:solidFill>
                  <a:schemeClr val="bg1"/>
                </a:solidFill>
                <a:latin typeface="微软雅黑" panose="020B0503020204020204" pitchFamily="34" charset="-122"/>
                <a:ea typeface="微软雅黑" panose="020B0503020204020204" pitchFamily="34" charset="-122"/>
              </a:rPr>
              <a:t>质量匹配</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12" name="Oval 7"/>
          <p:cNvSpPr>
            <a:spLocks noChangeArrowheads="1"/>
          </p:cNvSpPr>
          <p:nvPr/>
        </p:nvSpPr>
        <p:spPr bwMode="auto">
          <a:xfrm>
            <a:off x="8496300" y="3429000"/>
            <a:ext cx="2303463" cy="719138"/>
          </a:xfrm>
          <a:prstGeom prst="ellipse">
            <a:avLst/>
          </a:prstGeom>
          <a:gradFill rotWithShape="0">
            <a:gsLst>
              <a:gs pos="0">
                <a:srgbClr val="3366FF"/>
              </a:gs>
              <a:gs pos="100000">
                <a:srgbClr val="1D398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000" b="1">
                <a:solidFill>
                  <a:schemeClr val="bg1"/>
                </a:solidFill>
                <a:latin typeface="微软雅黑" panose="020B0503020204020204" pitchFamily="34" charset="-122"/>
                <a:ea typeface="微软雅黑" panose="020B0503020204020204" pitchFamily="34" charset="-122"/>
              </a:rPr>
              <a:t>结构匹配</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14" name="object 8"/>
          <p:cNvSpPr txBox="1"/>
          <p:nvPr/>
        </p:nvSpPr>
        <p:spPr bwMode="auto">
          <a:xfrm>
            <a:off x="1776413" y="981075"/>
            <a:ext cx="5951537" cy="487363"/>
          </a:xfrm>
          <a:prstGeom prst="rect">
            <a:avLst/>
          </a:prstGeom>
          <a:noFill/>
          <a:ln w="9525">
            <a:noFill/>
            <a:miter lim="800000"/>
          </a:ln>
        </p:spPr>
        <p:txBody>
          <a:bodyPr lIns="0" tIns="0" rIns="0" bIns="0" anchor="b">
            <a:spAutoFit/>
          </a:bodyPr>
          <a:lstStyle/>
          <a:p>
            <a:pPr marL="12700" eaLnBrk="0" hangingPunct="0">
              <a:lnSpc>
                <a:spcPts val="3750"/>
              </a:lnSpc>
              <a:buFontTx/>
              <a:buNone/>
              <a:defRPr/>
            </a:pPr>
            <a:r>
              <a:rPr lang="zh-CN" altLang="en-US" sz="3200" b="1" kern="0" spc="5"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如何做人才盘点？</a:t>
            </a:r>
            <a:endParaRPr lang="zh-CN" altLang="en-US" sz="3200" b="1" kern="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 grpId="0" animBg="1"/>
      <p:bldP spid="8"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圆角矩形 33"/>
          <p:cNvSpPr/>
          <p:nvPr/>
        </p:nvSpPr>
        <p:spPr>
          <a:xfrm>
            <a:off x="5145882" y="2205038"/>
            <a:ext cx="4664868" cy="1584325"/>
          </a:xfrm>
          <a:prstGeom prst="roundRect">
            <a:avLst>
              <a:gd name="adj" fmla="val 9575"/>
            </a:avLst>
          </a:prstGeom>
        </p:spPr>
        <p:style>
          <a:lnRef idx="2">
            <a:schemeClr val="accent6"/>
          </a:lnRef>
          <a:fillRef idx="1">
            <a:schemeClr val="lt1"/>
          </a:fillRef>
          <a:effectRef idx="0">
            <a:schemeClr val="accent6"/>
          </a:effectRef>
          <a:fontRef idx="minor">
            <a:schemeClr val="dk1"/>
          </a:fontRef>
        </p:style>
        <p:txBody>
          <a:bodyPr lIns="85587" tIns="42794" rIns="85587" bIns="42794" anchor="ctr"/>
          <a:lstStyle/>
          <a:p>
            <a:pPr algn="ctr" fontAlgn="auto">
              <a:spcBef>
                <a:spcPts val="0"/>
              </a:spcBef>
              <a:spcAft>
                <a:spcPts val="0"/>
              </a:spcAft>
              <a:defRPr/>
            </a:pPr>
            <a:endParaRPr lang="en-US" sz="100" kern="0">
              <a:ln w="76200">
                <a:solidFill>
                  <a:schemeClr val="tx1"/>
                </a:solidFill>
              </a:ln>
              <a:solidFill>
                <a:sysClr val="window" lastClr="FFFFFF"/>
              </a:solidFill>
              <a:latin typeface="Calibri" panose="020F0502020204030204"/>
            </a:endParaRPr>
          </a:p>
        </p:txBody>
      </p:sp>
      <p:sp>
        <p:nvSpPr>
          <p:cNvPr id="45" name="椭圆 44"/>
          <p:cNvSpPr/>
          <p:nvPr/>
        </p:nvSpPr>
        <p:spPr>
          <a:xfrm>
            <a:off x="2034064" y="2492375"/>
            <a:ext cx="2937510" cy="1081088"/>
          </a:xfrm>
          <a:prstGeom prst="ellipse">
            <a:avLst/>
          </a:prstGeom>
          <a:solidFill>
            <a:srgbClr val="00B0F0">
              <a:alpha val="65882"/>
            </a:srgbClr>
          </a:solidFill>
          <a:ln w="25400" cap="flat" cmpd="sng" algn="ctr">
            <a:noFill/>
            <a:prstDash val="solid"/>
          </a:ln>
          <a:effectLst/>
        </p:spPr>
        <p:txBody>
          <a:bodyPr lIns="85587" tIns="42794" rIns="85587" bIns="42794" anchor="ctr"/>
          <a:lstStyle/>
          <a:p>
            <a:pPr algn="ctr">
              <a:defRPr/>
            </a:pPr>
            <a:r>
              <a:rPr lang="zh-CN" altLang="en-US" sz="1920" b="1" kern="0" dirty="0">
                <a:solidFill>
                  <a:srgbClr val="FF0000"/>
                </a:solidFill>
                <a:latin typeface="微软雅黑" panose="020B0503020204020204" pitchFamily="34" charset="-122"/>
                <a:ea typeface="微软雅黑" panose="020B0503020204020204" pitchFamily="34" charset="-122"/>
              </a:rPr>
              <a:t>全员的人才</a:t>
            </a:r>
            <a:endParaRPr lang="en-US" altLang="zh-CN" sz="1920" b="1" kern="0" dirty="0">
              <a:solidFill>
                <a:srgbClr val="FF0000"/>
              </a:solidFill>
              <a:latin typeface="微软雅黑" panose="020B0503020204020204" pitchFamily="34" charset="-122"/>
              <a:ea typeface="微软雅黑" panose="020B0503020204020204" pitchFamily="34" charset="-122"/>
            </a:endParaRPr>
          </a:p>
          <a:p>
            <a:pPr algn="ctr">
              <a:defRPr/>
            </a:pPr>
            <a:r>
              <a:rPr lang="zh-CN" altLang="en-US" sz="1920" b="1" kern="0" dirty="0">
                <a:solidFill>
                  <a:srgbClr val="FF0000"/>
                </a:solidFill>
                <a:latin typeface="微软雅黑" panose="020B0503020204020204" pitchFamily="34" charset="-122"/>
                <a:ea typeface="微软雅黑" panose="020B0503020204020204" pitchFamily="34" charset="-122"/>
              </a:rPr>
              <a:t>质量盘点</a:t>
            </a:r>
            <a:endParaRPr lang="en-US" sz="1920" b="1" kern="0" dirty="0">
              <a:solidFill>
                <a:srgbClr val="FF0000"/>
              </a:solidFill>
              <a:latin typeface="微软雅黑" panose="020B0503020204020204" pitchFamily="34" charset="-122"/>
              <a:ea typeface="微软雅黑" panose="020B0503020204020204" pitchFamily="34" charset="-122"/>
            </a:endParaRPr>
          </a:p>
        </p:txBody>
      </p:sp>
      <p:sp>
        <p:nvSpPr>
          <p:cNvPr id="38916" name="TextBox 53"/>
          <p:cNvSpPr txBox="1">
            <a:spLocks noChangeArrowheads="1"/>
          </p:cNvSpPr>
          <p:nvPr/>
        </p:nvSpPr>
        <p:spPr bwMode="auto">
          <a:xfrm>
            <a:off x="5404486" y="2276476"/>
            <a:ext cx="4320540" cy="1397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587" tIns="42794" rIns="85587" bIns="42794">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920" b="1">
                <a:solidFill>
                  <a:srgbClr val="FF0000"/>
                </a:solidFill>
                <a:latin typeface="微软雅黑" panose="020B0503020204020204" pitchFamily="34" charset="-122"/>
                <a:ea typeface="微软雅黑" panose="020B0503020204020204" pitchFamily="34" charset="-122"/>
              </a:rPr>
              <a:t>运用大数据方式：</a:t>
            </a:r>
            <a:endParaRPr lang="en-US" altLang="zh-CN" sz="1920" b="1">
              <a:solidFill>
                <a:srgbClr val="FF0000"/>
              </a:solidFill>
              <a:latin typeface="微软雅黑" panose="020B0503020204020204" pitchFamily="34" charset="-122"/>
              <a:ea typeface="微软雅黑" panose="020B0503020204020204" pitchFamily="34" charset="-122"/>
            </a:endParaRPr>
          </a:p>
          <a:p>
            <a:pPr eaLnBrk="1" hangingPunct="1">
              <a:spcBef>
                <a:spcPct val="0"/>
              </a:spcBef>
              <a:buClrTx/>
              <a:buSzTx/>
              <a:buFont typeface="Wingdings" panose="05000000000000000000" pitchFamily="2" charset="2"/>
              <a:buChar char="u"/>
            </a:pPr>
            <a:r>
              <a:rPr lang="zh-CN" altLang="en-US" sz="1920">
                <a:latin typeface="微软雅黑" panose="020B0503020204020204" pitchFamily="34" charset="-122"/>
                <a:ea typeface="微软雅黑" panose="020B0503020204020204" pitchFamily="34" charset="-122"/>
              </a:rPr>
              <a:t>学历水平的统计</a:t>
            </a:r>
            <a:endParaRPr lang="en-US" altLang="zh-CN" sz="1920">
              <a:latin typeface="微软雅黑" panose="020B0503020204020204" pitchFamily="34" charset="-122"/>
              <a:ea typeface="微软雅黑" panose="020B0503020204020204" pitchFamily="34" charset="-122"/>
            </a:endParaRPr>
          </a:p>
          <a:p>
            <a:pPr eaLnBrk="1" hangingPunct="1">
              <a:spcBef>
                <a:spcPct val="0"/>
              </a:spcBef>
              <a:buClrTx/>
              <a:buSzTx/>
              <a:buFont typeface="Wingdings" panose="05000000000000000000" pitchFamily="2" charset="2"/>
              <a:buChar char="u"/>
            </a:pPr>
            <a:r>
              <a:rPr lang="zh-CN" altLang="en-US" sz="1920">
                <a:latin typeface="微软雅黑" panose="020B0503020204020204" pitchFamily="34" charset="-122"/>
                <a:ea typeface="微软雅黑" panose="020B0503020204020204" pitchFamily="34" charset="-122"/>
              </a:rPr>
              <a:t>专业资格的统计</a:t>
            </a:r>
            <a:endParaRPr lang="en-US" altLang="zh-CN" sz="1920">
              <a:latin typeface="微软雅黑" panose="020B0503020204020204" pitchFamily="34" charset="-122"/>
              <a:ea typeface="微软雅黑" panose="020B0503020204020204" pitchFamily="34" charset="-122"/>
            </a:endParaRPr>
          </a:p>
          <a:p>
            <a:pPr eaLnBrk="1" hangingPunct="1">
              <a:spcBef>
                <a:spcPct val="0"/>
              </a:spcBef>
              <a:buClrTx/>
              <a:buSzTx/>
              <a:buFont typeface="Wingdings" panose="05000000000000000000" pitchFamily="2" charset="2"/>
              <a:buChar char="u"/>
            </a:pPr>
            <a:r>
              <a:rPr lang="zh-CN" altLang="en-US" sz="1920">
                <a:latin typeface="微软雅黑" panose="020B0503020204020204" pitchFamily="34" charset="-122"/>
                <a:ea typeface="微软雅黑" panose="020B0503020204020204" pitchFamily="34" charset="-122"/>
              </a:rPr>
              <a:t>在线能力评估的数据</a:t>
            </a:r>
            <a:endParaRPr lang="en-US" altLang="zh-CN" sz="1920">
              <a:latin typeface="微软雅黑" panose="020B0503020204020204" pitchFamily="34" charset="-122"/>
              <a:ea typeface="微软雅黑" panose="020B0503020204020204" pitchFamily="34" charset="-122"/>
            </a:endParaRPr>
          </a:p>
          <a:p>
            <a:pPr algn="ctr" eaLnBrk="1" hangingPunct="1">
              <a:lnSpc>
                <a:spcPct val="80000"/>
              </a:lnSpc>
              <a:spcBef>
                <a:spcPct val="0"/>
              </a:spcBef>
              <a:buClrTx/>
              <a:buSzTx/>
              <a:buFont typeface="Arial" panose="020B0604020202020204" pitchFamily="34" charset="0"/>
              <a:buNone/>
            </a:pPr>
            <a:endParaRPr lang="en-US" altLang="zh-CN" sz="1080" b="1">
              <a:latin typeface="Candara" panose="020E0502030303020204" pitchFamily="34" charset="0"/>
              <a:ea typeface="微软雅黑" panose="020B0503020204020204" pitchFamily="34" charset="-122"/>
            </a:endParaRPr>
          </a:p>
        </p:txBody>
      </p:sp>
      <p:sp>
        <p:nvSpPr>
          <p:cNvPr id="31" name="圆角矩形 30"/>
          <p:cNvSpPr/>
          <p:nvPr/>
        </p:nvSpPr>
        <p:spPr>
          <a:xfrm>
            <a:off x="5060158" y="4005264"/>
            <a:ext cx="4664868" cy="1584325"/>
          </a:xfrm>
          <a:prstGeom prst="roundRect">
            <a:avLst>
              <a:gd name="adj" fmla="val 9575"/>
            </a:avLst>
          </a:prstGeom>
        </p:spPr>
        <p:style>
          <a:lnRef idx="2">
            <a:schemeClr val="accent6"/>
          </a:lnRef>
          <a:fillRef idx="1">
            <a:schemeClr val="lt1"/>
          </a:fillRef>
          <a:effectRef idx="0">
            <a:schemeClr val="accent6"/>
          </a:effectRef>
          <a:fontRef idx="minor">
            <a:schemeClr val="dk1"/>
          </a:fontRef>
        </p:style>
        <p:txBody>
          <a:bodyPr lIns="85587" tIns="42794" rIns="85587" bIns="42794" anchor="ctr"/>
          <a:lstStyle/>
          <a:p>
            <a:pPr algn="ctr" fontAlgn="auto">
              <a:spcBef>
                <a:spcPts val="0"/>
              </a:spcBef>
              <a:spcAft>
                <a:spcPts val="0"/>
              </a:spcAft>
              <a:defRPr/>
            </a:pPr>
            <a:endParaRPr lang="en-US" sz="100" b="1" ker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alibri" panose="020F0502020204030204"/>
            </a:endParaRPr>
          </a:p>
        </p:txBody>
      </p:sp>
      <p:sp>
        <p:nvSpPr>
          <p:cNvPr id="46" name="椭圆 45"/>
          <p:cNvSpPr/>
          <p:nvPr/>
        </p:nvSpPr>
        <p:spPr>
          <a:xfrm>
            <a:off x="1948339" y="4292600"/>
            <a:ext cx="2937510" cy="1081088"/>
          </a:xfrm>
          <a:prstGeom prst="ellipse">
            <a:avLst/>
          </a:prstGeom>
          <a:solidFill>
            <a:srgbClr val="00B0F0">
              <a:alpha val="65882"/>
            </a:srgbClr>
          </a:solidFill>
          <a:ln w="25400" cap="flat" cmpd="sng" algn="ctr">
            <a:noFill/>
            <a:prstDash val="solid"/>
          </a:ln>
          <a:effectLst/>
        </p:spPr>
        <p:txBody>
          <a:bodyPr lIns="85587" tIns="42794" rIns="85587" bIns="42794" anchor="ctr"/>
          <a:lstStyle/>
          <a:p>
            <a:pPr algn="ctr">
              <a:defRPr/>
            </a:pPr>
            <a:r>
              <a:rPr lang="zh-CN" altLang="en-US" sz="1920" b="1" kern="0" dirty="0">
                <a:solidFill>
                  <a:srgbClr val="FF0000"/>
                </a:solidFill>
                <a:latin typeface="微软雅黑" panose="020B0503020204020204" pitchFamily="34" charset="-122"/>
                <a:ea typeface="微软雅黑" panose="020B0503020204020204" pitchFamily="34" charset="-122"/>
              </a:rPr>
              <a:t>关键人群人才质量盘点</a:t>
            </a:r>
            <a:endParaRPr lang="en-US" sz="1920" b="1" kern="0" dirty="0">
              <a:solidFill>
                <a:srgbClr val="FF0000"/>
              </a:solidFill>
              <a:latin typeface="微软雅黑" panose="020B0503020204020204" pitchFamily="34" charset="-122"/>
              <a:ea typeface="微软雅黑" panose="020B0503020204020204" pitchFamily="34" charset="-122"/>
            </a:endParaRPr>
          </a:p>
        </p:txBody>
      </p:sp>
      <p:sp>
        <p:nvSpPr>
          <p:cNvPr id="38919" name="TextBox 61"/>
          <p:cNvSpPr txBox="1">
            <a:spLocks noChangeArrowheads="1"/>
          </p:cNvSpPr>
          <p:nvPr/>
        </p:nvSpPr>
        <p:spPr bwMode="auto">
          <a:xfrm>
            <a:off x="5318760" y="4076700"/>
            <a:ext cx="4320540" cy="1264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587" tIns="42794" rIns="85587" bIns="42794">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920" b="1">
                <a:solidFill>
                  <a:srgbClr val="FF0000"/>
                </a:solidFill>
                <a:latin typeface="微软雅黑" panose="020B0503020204020204" pitchFamily="34" charset="-122"/>
                <a:ea typeface="微软雅黑" panose="020B0503020204020204" pitchFamily="34" charset="-122"/>
              </a:rPr>
              <a:t>抓关键的少数精细盘点：</a:t>
            </a:r>
            <a:endParaRPr lang="en-US" altLang="zh-CN" sz="1920" b="1">
              <a:solidFill>
                <a:srgbClr val="FF0000"/>
              </a:solidFill>
              <a:latin typeface="微软雅黑" panose="020B0503020204020204" pitchFamily="34" charset="-122"/>
              <a:ea typeface="微软雅黑" panose="020B0503020204020204" pitchFamily="34" charset="-122"/>
            </a:endParaRPr>
          </a:p>
          <a:p>
            <a:pPr eaLnBrk="1" hangingPunct="1">
              <a:spcBef>
                <a:spcPct val="0"/>
              </a:spcBef>
              <a:buClrTx/>
              <a:buSzTx/>
              <a:buFont typeface="Wingdings" panose="05000000000000000000" pitchFamily="2" charset="2"/>
              <a:buChar char="u"/>
            </a:pPr>
            <a:r>
              <a:rPr lang="zh-CN" altLang="en-US" sz="1920">
                <a:latin typeface="微软雅黑" panose="020B0503020204020204" pitchFamily="34" charset="-122"/>
                <a:ea typeface="微软雅黑" panose="020B0503020204020204" pitchFamily="34" charset="-122"/>
              </a:rPr>
              <a:t>各级管理层</a:t>
            </a:r>
            <a:endParaRPr lang="en-US" altLang="zh-CN" sz="1920">
              <a:latin typeface="微软雅黑" panose="020B0503020204020204" pitchFamily="34" charset="-122"/>
              <a:ea typeface="微软雅黑" panose="020B0503020204020204" pitchFamily="34" charset="-122"/>
            </a:endParaRPr>
          </a:p>
          <a:p>
            <a:pPr eaLnBrk="1" hangingPunct="1">
              <a:spcBef>
                <a:spcPct val="0"/>
              </a:spcBef>
              <a:buClrTx/>
              <a:buSzTx/>
              <a:buFont typeface="Wingdings" panose="05000000000000000000" pitchFamily="2" charset="2"/>
              <a:buChar char="u"/>
            </a:pPr>
            <a:r>
              <a:rPr lang="zh-CN" altLang="en-US" sz="1920">
                <a:latin typeface="微软雅黑" panose="020B0503020204020204" pitchFamily="34" charset="-122"/>
                <a:ea typeface="微软雅黑" panose="020B0503020204020204" pitchFamily="34" charset="-122"/>
              </a:rPr>
              <a:t>关键序列、岗位</a:t>
            </a:r>
            <a:endParaRPr lang="en-US" altLang="zh-CN" sz="1920">
              <a:latin typeface="微软雅黑" panose="020B0503020204020204" pitchFamily="34" charset="-122"/>
              <a:ea typeface="微软雅黑" panose="020B0503020204020204" pitchFamily="34" charset="-122"/>
            </a:endParaRPr>
          </a:p>
          <a:p>
            <a:pPr eaLnBrk="1" hangingPunct="1">
              <a:spcBef>
                <a:spcPct val="0"/>
              </a:spcBef>
              <a:buClrTx/>
              <a:buSzTx/>
              <a:buFont typeface="Wingdings" panose="05000000000000000000" pitchFamily="2" charset="2"/>
              <a:buChar char="u"/>
            </a:pPr>
            <a:r>
              <a:rPr lang="zh-CN" altLang="en-US" sz="1920">
                <a:latin typeface="微软雅黑" panose="020B0503020204020204" pitchFamily="34" charset="-122"/>
                <a:ea typeface="微软雅黑" panose="020B0503020204020204" pitchFamily="34" charset="-122"/>
              </a:rPr>
              <a:t>高潜人群</a:t>
            </a:r>
            <a:endParaRPr lang="en-US" altLang="zh-CN" sz="1920">
              <a:latin typeface="微软雅黑" panose="020B0503020204020204" pitchFamily="34" charset="-122"/>
              <a:ea typeface="微软雅黑" panose="020B0503020204020204" pitchFamily="34" charset="-122"/>
            </a:endParaRPr>
          </a:p>
        </p:txBody>
      </p:sp>
      <p:sp>
        <p:nvSpPr>
          <p:cNvPr id="38920" name="标题 1"/>
          <p:cNvSpPr txBox="1">
            <a:spLocks noChangeArrowheads="1"/>
          </p:cNvSpPr>
          <p:nvPr/>
        </p:nvSpPr>
        <p:spPr bwMode="auto">
          <a:xfrm>
            <a:off x="2119789" y="981076"/>
            <a:ext cx="665511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587" tIns="42794" rIns="85587" bIns="42794"/>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3840" b="1">
                <a:solidFill>
                  <a:srgbClr val="FF0000"/>
                </a:solidFill>
                <a:ea typeface="微软雅黑" panose="020B0503020204020204" pitchFamily="34" charset="-122"/>
              </a:rPr>
              <a:t>人才质量盘点是重点和难点</a:t>
            </a:r>
            <a:endParaRPr lang="zh-CN" altLang="en-US" sz="3840" b="1">
              <a:solidFill>
                <a:srgbClr val="FF0000"/>
              </a:solidFill>
              <a:ea typeface="微软雅黑" panose="020B0503020204020204" pitchFamily="34" charset="-122"/>
            </a:endParaRPr>
          </a:p>
        </p:txBody>
      </p:sp>
      <p:sp>
        <p:nvSpPr>
          <p:cNvPr id="9" name="日期占位符 8"/>
          <p:cNvSpPr>
            <a:spLocks noGrp="1"/>
          </p:cNvSpPr>
          <p:nvPr>
            <p:ph type="dt" sz="quarter" idx="10"/>
          </p:nvPr>
        </p:nvSpPr>
        <p:spPr/>
        <p:txBody>
          <a:bodyPr/>
          <a:lstStyle/>
          <a:p>
            <a:pPr>
              <a:defRPr/>
            </a:pPr>
            <a:fld id="{3B6A4568-A663-44C1-AE9E-5F3ECC3380B3}" type="datetime1">
              <a:rPr lang="zh-CN" altLang="en-US" sz="1680"/>
            </a:fld>
            <a:endParaRPr lang="en-US" altLang="zh-CN" sz="1680"/>
          </a:p>
        </p:txBody>
      </p:sp>
      <p:sp>
        <p:nvSpPr>
          <p:cNvPr id="38922" name="灯片编号占位符 9"/>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500">
                <a:solidFill>
                  <a:schemeClr val="tx1"/>
                </a:solidFill>
                <a:latin typeface="Tahoma" panose="020B0604030504040204" pitchFamily="34" charset="0"/>
                <a:ea typeface="宋体" panose="02010600030101010101" pitchFamily="2" charset="-122"/>
              </a:defRPr>
            </a:lvl1pPr>
            <a:lvl2pPr marL="579755" indent="-222885"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ea typeface="宋体" panose="02010600030101010101" pitchFamily="2" charset="-122"/>
              </a:defRPr>
            </a:lvl2pPr>
            <a:lvl3pPr marL="891540" indent="-178435" eaLnBrk="0" hangingPunct="0">
              <a:spcBef>
                <a:spcPct val="20000"/>
              </a:spcBef>
              <a:buClr>
                <a:schemeClr val="folHlink"/>
              </a:buClr>
              <a:buSzPct val="50000"/>
              <a:buFont typeface="Wingdings" panose="05000000000000000000" pitchFamily="2" charset="2"/>
              <a:buChar char="n"/>
              <a:defRPr sz="1900">
                <a:solidFill>
                  <a:schemeClr val="tx1"/>
                </a:solidFill>
                <a:latin typeface="Tahoma" panose="020B0604030504040204" pitchFamily="34" charset="0"/>
                <a:ea typeface="宋体" panose="02010600030101010101" pitchFamily="2" charset="-122"/>
              </a:defRPr>
            </a:lvl3pPr>
            <a:lvl4pPr marL="1248410" indent="-178435" eaLnBrk="0" hangingPunct="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4pPr>
            <a:lvl5pPr marL="1604645" indent="-178435" eaLnBrk="0" hangingPunct="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5pPr>
            <a:lvl6pPr marL="1961515" indent="-178435"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6pPr>
            <a:lvl7pPr marL="2317750" indent="-178435"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7pPr>
            <a:lvl8pPr marL="2674620" indent="-178435"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8pPr>
            <a:lvl9pPr marL="3031490" indent="-178435"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fld id="{031E49F1-8247-4A34-AB00-4B54FE7054E6}" type="slidenum">
              <a:rPr lang="zh-CN" altLang="en-US" sz="1320"/>
            </a:fld>
            <a:endParaRPr lang="zh-CN" altLang="en-US" sz="132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49"/>
          <p:cNvGrpSpPr/>
          <p:nvPr/>
        </p:nvGrpSpPr>
        <p:grpSpPr bwMode="auto">
          <a:xfrm>
            <a:off x="3887788" y="2420938"/>
            <a:ext cx="3467100" cy="3429000"/>
            <a:chOff x="1412838" y="1857364"/>
            <a:chExt cx="3349625" cy="4343401"/>
          </a:xfrm>
        </p:grpSpPr>
        <p:sp>
          <p:nvSpPr>
            <p:cNvPr id="634" name="Freeform 22"/>
            <p:cNvSpPr/>
            <p:nvPr/>
          </p:nvSpPr>
          <p:spPr bwMode="gray">
            <a:xfrm>
              <a:off x="2295488" y="4838689"/>
              <a:ext cx="2466975" cy="771525"/>
            </a:xfrm>
            <a:custGeom>
              <a:avLst/>
              <a:gdLst/>
              <a:ahLst/>
              <a:cxnLst>
                <a:cxn ang="0">
                  <a:pos x="1405" y="102"/>
                </a:cxn>
                <a:cxn ang="0">
                  <a:pos x="1540" y="395"/>
                </a:cxn>
                <a:cxn ang="0">
                  <a:pos x="1472" y="369"/>
                </a:cxn>
                <a:cxn ang="0">
                  <a:pos x="1373" y="403"/>
                </a:cxn>
                <a:cxn ang="0">
                  <a:pos x="1274" y="433"/>
                </a:cxn>
                <a:cxn ang="0">
                  <a:pos x="1160" y="458"/>
                </a:cxn>
                <a:cxn ang="0">
                  <a:pos x="1062" y="472"/>
                </a:cxn>
                <a:cxn ang="0">
                  <a:pos x="968" y="479"/>
                </a:cxn>
                <a:cxn ang="0">
                  <a:pos x="872" y="479"/>
                </a:cxn>
                <a:cxn ang="0">
                  <a:pos x="766" y="468"/>
                </a:cxn>
                <a:cxn ang="0">
                  <a:pos x="634" y="439"/>
                </a:cxn>
                <a:cxn ang="0">
                  <a:pos x="524" y="407"/>
                </a:cxn>
                <a:cxn ang="0">
                  <a:pos x="435" y="373"/>
                </a:cxn>
                <a:cxn ang="0">
                  <a:pos x="344" y="326"/>
                </a:cxn>
                <a:cxn ang="0">
                  <a:pos x="242" y="256"/>
                </a:cxn>
                <a:cxn ang="0">
                  <a:pos x="157" y="186"/>
                </a:cxn>
                <a:cxn ang="0">
                  <a:pos x="102" y="132"/>
                </a:cxn>
                <a:cxn ang="0">
                  <a:pos x="0" y="0"/>
                </a:cxn>
                <a:cxn ang="0">
                  <a:pos x="135" y="124"/>
                </a:cxn>
                <a:cxn ang="0">
                  <a:pos x="219" y="186"/>
                </a:cxn>
                <a:cxn ang="0">
                  <a:pos x="307" y="231"/>
                </a:cxn>
                <a:cxn ang="0">
                  <a:pos x="395" y="267"/>
                </a:cxn>
                <a:cxn ang="0">
                  <a:pos x="487" y="293"/>
                </a:cxn>
                <a:cxn ang="0">
                  <a:pos x="571" y="309"/>
                </a:cxn>
                <a:cxn ang="0">
                  <a:pos x="673" y="318"/>
                </a:cxn>
                <a:cxn ang="0">
                  <a:pos x="766" y="318"/>
                </a:cxn>
                <a:cxn ang="0">
                  <a:pos x="890" y="311"/>
                </a:cxn>
                <a:cxn ang="0">
                  <a:pos x="1000" y="296"/>
                </a:cxn>
                <a:cxn ang="0">
                  <a:pos x="1106" y="274"/>
                </a:cxn>
                <a:cxn ang="0">
                  <a:pos x="1212" y="245"/>
                </a:cxn>
                <a:cxn ang="0">
                  <a:pos x="1318" y="209"/>
                </a:cxn>
                <a:cxn ang="0">
                  <a:pos x="1427" y="153"/>
                </a:cxn>
              </a:cxnLst>
              <a:rect l="0" t="0" r="r" b="b"/>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solidFill>
              <a:srgbClr val="D2CD00"/>
            </a:solidFill>
            <a:ln w="12700" cap="rnd" cmpd="sng">
              <a:noFill/>
              <a:prstDash val="solid"/>
              <a:round/>
              <a:headEnd type="none" w="med" len="med"/>
              <a:tailEnd type="none" w="med" len="med"/>
            </a:ln>
            <a:effectLst/>
            <a:scene3d>
              <a:camera prst="perspectiveAbove"/>
              <a:lightRig rig="threePt" dir="t"/>
            </a:scene3d>
            <a:sp3d extrusionH="50800"/>
          </p:spPr>
          <p:txBody>
            <a:bodyPr/>
            <a:lstStyle/>
            <a:p>
              <a:pPr>
                <a:defRPr/>
              </a:pPr>
              <a:endParaRPr lang="zh-CN" altLang="en-US"/>
            </a:p>
          </p:txBody>
        </p:sp>
        <p:sp>
          <p:nvSpPr>
            <p:cNvPr id="635" name="Freeform 23"/>
            <p:cNvSpPr/>
            <p:nvPr/>
          </p:nvSpPr>
          <p:spPr bwMode="gray">
            <a:xfrm rot="3600000">
              <a:off x="1117563" y="4583102"/>
              <a:ext cx="2465388" cy="769938"/>
            </a:xfrm>
            <a:custGeom>
              <a:avLst/>
              <a:gdLst/>
              <a:ahLst/>
              <a:cxnLst>
                <a:cxn ang="0">
                  <a:pos x="1405" y="102"/>
                </a:cxn>
                <a:cxn ang="0">
                  <a:pos x="1540" y="395"/>
                </a:cxn>
                <a:cxn ang="0">
                  <a:pos x="1472" y="369"/>
                </a:cxn>
                <a:cxn ang="0">
                  <a:pos x="1373" y="403"/>
                </a:cxn>
                <a:cxn ang="0">
                  <a:pos x="1274" y="433"/>
                </a:cxn>
                <a:cxn ang="0">
                  <a:pos x="1160" y="458"/>
                </a:cxn>
                <a:cxn ang="0">
                  <a:pos x="1062" y="472"/>
                </a:cxn>
                <a:cxn ang="0">
                  <a:pos x="968" y="479"/>
                </a:cxn>
                <a:cxn ang="0">
                  <a:pos x="872" y="479"/>
                </a:cxn>
                <a:cxn ang="0">
                  <a:pos x="766" y="468"/>
                </a:cxn>
                <a:cxn ang="0">
                  <a:pos x="634" y="439"/>
                </a:cxn>
                <a:cxn ang="0">
                  <a:pos x="524" y="407"/>
                </a:cxn>
                <a:cxn ang="0">
                  <a:pos x="435" y="373"/>
                </a:cxn>
                <a:cxn ang="0">
                  <a:pos x="344" y="326"/>
                </a:cxn>
                <a:cxn ang="0">
                  <a:pos x="242" y="256"/>
                </a:cxn>
                <a:cxn ang="0">
                  <a:pos x="157" y="186"/>
                </a:cxn>
                <a:cxn ang="0">
                  <a:pos x="102" y="132"/>
                </a:cxn>
                <a:cxn ang="0">
                  <a:pos x="0" y="0"/>
                </a:cxn>
                <a:cxn ang="0">
                  <a:pos x="135" y="124"/>
                </a:cxn>
                <a:cxn ang="0">
                  <a:pos x="219" y="186"/>
                </a:cxn>
                <a:cxn ang="0">
                  <a:pos x="307" y="231"/>
                </a:cxn>
                <a:cxn ang="0">
                  <a:pos x="395" y="267"/>
                </a:cxn>
                <a:cxn ang="0">
                  <a:pos x="487" y="293"/>
                </a:cxn>
                <a:cxn ang="0">
                  <a:pos x="571" y="309"/>
                </a:cxn>
                <a:cxn ang="0">
                  <a:pos x="673" y="318"/>
                </a:cxn>
                <a:cxn ang="0">
                  <a:pos x="766" y="318"/>
                </a:cxn>
                <a:cxn ang="0">
                  <a:pos x="890" y="311"/>
                </a:cxn>
                <a:cxn ang="0">
                  <a:pos x="1000" y="296"/>
                </a:cxn>
                <a:cxn ang="0">
                  <a:pos x="1106" y="274"/>
                </a:cxn>
                <a:cxn ang="0">
                  <a:pos x="1212" y="245"/>
                </a:cxn>
                <a:cxn ang="0">
                  <a:pos x="1318" y="209"/>
                </a:cxn>
                <a:cxn ang="0">
                  <a:pos x="1427" y="153"/>
                </a:cxn>
              </a:cxnLst>
              <a:rect l="0" t="0" r="r" b="b"/>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solidFill>
              <a:srgbClr val="99CC00"/>
            </a:solidFill>
            <a:ln w="12700" cap="rnd" cmpd="sng">
              <a:noFill/>
              <a:prstDash val="solid"/>
              <a:round/>
              <a:headEnd type="none" w="med" len="med"/>
              <a:tailEnd type="none" w="med" len="med"/>
            </a:ln>
            <a:effectLst/>
            <a:scene3d>
              <a:camera prst="perspectiveAbove"/>
              <a:lightRig rig="threePt" dir="t"/>
            </a:scene3d>
            <a:sp3d extrusionH="50800"/>
          </p:spPr>
          <p:txBody>
            <a:bodyPr/>
            <a:lstStyle/>
            <a:p>
              <a:pPr>
                <a:defRPr/>
              </a:pPr>
              <a:endParaRPr lang="zh-CN" altLang="en-US"/>
            </a:p>
          </p:txBody>
        </p:sp>
        <p:sp>
          <p:nvSpPr>
            <p:cNvPr id="636" name="Freeform 24"/>
            <p:cNvSpPr/>
            <p:nvPr/>
          </p:nvSpPr>
          <p:spPr bwMode="gray">
            <a:xfrm rot="7200000">
              <a:off x="788950" y="3282939"/>
              <a:ext cx="2465388" cy="769938"/>
            </a:xfrm>
            <a:custGeom>
              <a:avLst/>
              <a:gdLst/>
              <a:ahLst/>
              <a:cxnLst>
                <a:cxn ang="0">
                  <a:pos x="1405" y="102"/>
                </a:cxn>
                <a:cxn ang="0">
                  <a:pos x="1540" y="395"/>
                </a:cxn>
                <a:cxn ang="0">
                  <a:pos x="1472" y="369"/>
                </a:cxn>
                <a:cxn ang="0">
                  <a:pos x="1373" y="403"/>
                </a:cxn>
                <a:cxn ang="0">
                  <a:pos x="1274" y="433"/>
                </a:cxn>
                <a:cxn ang="0">
                  <a:pos x="1160" y="458"/>
                </a:cxn>
                <a:cxn ang="0">
                  <a:pos x="1062" y="472"/>
                </a:cxn>
                <a:cxn ang="0">
                  <a:pos x="968" y="479"/>
                </a:cxn>
                <a:cxn ang="0">
                  <a:pos x="872" y="479"/>
                </a:cxn>
                <a:cxn ang="0">
                  <a:pos x="766" y="468"/>
                </a:cxn>
                <a:cxn ang="0">
                  <a:pos x="634" y="439"/>
                </a:cxn>
                <a:cxn ang="0">
                  <a:pos x="524" y="407"/>
                </a:cxn>
                <a:cxn ang="0">
                  <a:pos x="435" y="373"/>
                </a:cxn>
                <a:cxn ang="0">
                  <a:pos x="344" y="326"/>
                </a:cxn>
                <a:cxn ang="0">
                  <a:pos x="242" y="256"/>
                </a:cxn>
                <a:cxn ang="0">
                  <a:pos x="157" y="186"/>
                </a:cxn>
                <a:cxn ang="0">
                  <a:pos x="102" y="132"/>
                </a:cxn>
                <a:cxn ang="0">
                  <a:pos x="0" y="0"/>
                </a:cxn>
                <a:cxn ang="0">
                  <a:pos x="135" y="124"/>
                </a:cxn>
                <a:cxn ang="0">
                  <a:pos x="219" y="186"/>
                </a:cxn>
                <a:cxn ang="0">
                  <a:pos x="307" y="231"/>
                </a:cxn>
                <a:cxn ang="0">
                  <a:pos x="395" y="267"/>
                </a:cxn>
                <a:cxn ang="0">
                  <a:pos x="487" y="293"/>
                </a:cxn>
                <a:cxn ang="0">
                  <a:pos x="571" y="309"/>
                </a:cxn>
                <a:cxn ang="0">
                  <a:pos x="673" y="318"/>
                </a:cxn>
                <a:cxn ang="0">
                  <a:pos x="766" y="318"/>
                </a:cxn>
                <a:cxn ang="0">
                  <a:pos x="890" y="311"/>
                </a:cxn>
                <a:cxn ang="0">
                  <a:pos x="1000" y="296"/>
                </a:cxn>
                <a:cxn ang="0">
                  <a:pos x="1106" y="274"/>
                </a:cxn>
                <a:cxn ang="0">
                  <a:pos x="1212" y="245"/>
                </a:cxn>
                <a:cxn ang="0">
                  <a:pos x="1318" y="209"/>
                </a:cxn>
                <a:cxn ang="0">
                  <a:pos x="1427" y="153"/>
                </a:cxn>
              </a:cxnLst>
              <a:rect l="0" t="0" r="r" b="b"/>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solidFill>
              <a:srgbClr val="61A13D"/>
            </a:solidFill>
            <a:ln w="12700" cap="rnd" cmpd="sng">
              <a:noFill/>
              <a:prstDash val="solid"/>
              <a:round/>
              <a:headEnd type="none" w="med" len="med"/>
              <a:tailEnd type="none" w="med" len="med"/>
            </a:ln>
            <a:effectLst/>
            <a:scene3d>
              <a:camera prst="perspectiveAbove"/>
              <a:lightRig rig="threePt" dir="t"/>
            </a:scene3d>
            <a:sp3d extrusionH="50800"/>
          </p:spPr>
          <p:txBody>
            <a:bodyPr/>
            <a:lstStyle/>
            <a:p>
              <a:pPr>
                <a:defRPr/>
              </a:pPr>
              <a:endParaRPr lang="zh-CN" altLang="en-US"/>
            </a:p>
          </p:txBody>
        </p:sp>
        <p:sp>
          <p:nvSpPr>
            <p:cNvPr id="637" name="Freeform 25"/>
            <p:cNvSpPr/>
            <p:nvPr/>
          </p:nvSpPr>
          <p:spPr bwMode="gray">
            <a:xfrm rot="10800000">
              <a:off x="1412838" y="2409814"/>
              <a:ext cx="2466975" cy="769938"/>
            </a:xfrm>
            <a:custGeom>
              <a:avLst/>
              <a:gdLst/>
              <a:ahLst/>
              <a:cxnLst>
                <a:cxn ang="0">
                  <a:pos x="1405" y="102"/>
                </a:cxn>
                <a:cxn ang="0">
                  <a:pos x="1540" y="395"/>
                </a:cxn>
                <a:cxn ang="0">
                  <a:pos x="1472" y="369"/>
                </a:cxn>
                <a:cxn ang="0">
                  <a:pos x="1373" y="403"/>
                </a:cxn>
                <a:cxn ang="0">
                  <a:pos x="1274" y="433"/>
                </a:cxn>
                <a:cxn ang="0">
                  <a:pos x="1160" y="458"/>
                </a:cxn>
                <a:cxn ang="0">
                  <a:pos x="1062" y="472"/>
                </a:cxn>
                <a:cxn ang="0">
                  <a:pos x="968" y="479"/>
                </a:cxn>
                <a:cxn ang="0">
                  <a:pos x="872" y="479"/>
                </a:cxn>
                <a:cxn ang="0">
                  <a:pos x="766" y="468"/>
                </a:cxn>
                <a:cxn ang="0">
                  <a:pos x="634" y="439"/>
                </a:cxn>
                <a:cxn ang="0">
                  <a:pos x="524" y="407"/>
                </a:cxn>
                <a:cxn ang="0">
                  <a:pos x="435" y="373"/>
                </a:cxn>
                <a:cxn ang="0">
                  <a:pos x="344" y="326"/>
                </a:cxn>
                <a:cxn ang="0">
                  <a:pos x="242" y="256"/>
                </a:cxn>
                <a:cxn ang="0">
                  <a:pos x="157" y="186"/>
                </a:cxn>
                <a:cxn ang="0">
                  <a:pos x="102" y="132"/>
                </a:cxn>
                <a:cxn ang="0">
                  <a:pos x="0" y="0"/>
                </a:cxn>
                <a:cxn ang="0">
                  <a:pos x="135" y="124"/>
                </a:cxn>
                <a:cxn ang="0">
                  <a:pos x="219" y="186"/>
                </a:cxn>
                <a:cxn ang="0">
                  <a:pos x="307" y="231"/>
                </a:cxn>
                <a:cxn ang="0">
                  <a:pos x="395" y="267"/>
                </a:cxn>
                <a:cxn ang="0">
                  <a:pos x="487" y="293"/>
                </a:cxn>
                <a:cxn ang="0">
                  <a:pos x="571" y="309"/>
                </a:cxn>
                <a:cxn ang="0">
                  <a:pos x="673" y="318"/>
                </a:cxn>
                <a:cxn ang="0">
                  <a:pos x="766" y="318"/>
                </a:cxn>
                <a:cxn ang="0">
                  <a:pos x="890" y="311"/>
                </a:cxn>
                <a:cxn ang="0">
                  <a:pos x="1000" y="296"/>
                </a:cxn>
                <a:cxn ang="0">
                  <a:pos x="1106" y="274"/>
                </a:cxn>
                <a:cxn ang="0">
                  <a:pos x="1212" y="245"/>
                </a:cxn>
                <a:cxn ang="0">
                  <a:pos x="1318" y="209"/>
                </a:cxn>
                <a:cxn ang="0">
                  <a:pos x="1427" y="153"/>
                </a:cxn>
              </a:cxnLst>
              <a:rect l="0" t="0" r="r" b="b"/>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solidFill>
              <a:srgbClr val="808000"/>
            </a:solidFill>
            <a:ln w="12700" cap="rnd" cmpd="sng">
              <a:noFill/>
              <a:prstDash val="solid"/>
              <a:round/>
              <a:headEnd type="none" w="med" len="med"/>
              <a:tailEnd type="none" w="med" len="med"/>
            </a:ln>
            <a:effectLst/>
            <a:scene3d>
              <a:camera prst="perspectiveAbove"/>
              <a:lightRig rig="threePt" dir="t"/>
            </a:scene3d>
            <a:sp3d extrusionH="50800"/>
          </p:spPr>
          <p:txBody>
            <a:bodyPr/>
            <a:lstStyle/>
            <a:p>
              <a:pPr>
                <a:defRPr/>
              </a:pPr>
              <a:endParaRPr lang="zh-CN" altLang="en-US"/>
            </a:p>
          </p:txBody>
        </p:sp>
        <p:sp>
          <p:nvSpPr>
            <p:cNvPr id="638" name="Freeform 26"/>
            <p:cNvSpPr/>
            <p:nvPr/>
          </p:nvSpPr>
          <p:spPr bwMode="gray">
            <a:xfrm rot="14400000">
              <a:off x="2663788" y="2705089"/>
              <a:ext cx="2465388" cy="769938"/>
            </a:xfrm>
            <a:custGeom>
              <a:avLst/>
              <a:gdLst/>
              <a:ahLst/>
              <a:cxnLst>
                <a:cxn ang="0">
                  <a:pos x="1405" y="102"/>
                </a:cxn>
                <a:cxn ang="0">
                  <a:pos x="1540" y="395"/>
                </a:cxn>
                <a:cxn ang="0">
                  <a:pos x="1472" y="369"/>
                </a:cxn>
                <a:cxn ang="0">
                  <a:pos x="1373" y="403"/>
                </a:cxn>
                <a:cxn ang="0">
                  <a:pos x="1274" y="433"/>
                </a:cxn>
                <a:cxn ang="0">
                  <a:pos x="1160" y="458"/>
                </a:cxn>
                <a:cxn ang="0">
                  <a:pos x="1062" y="472"/>
                </a:cxn>
                <a:cxn ang="0">
                  <a:pos x="968" y="479"/>
                </a:cxn>
                <a:cxn ang="0">
                  <a:pos x="872" y="479"/>
                </a:cxn>
                <a:cxn ang="0">
                  <a:pos x="766" y="468"/>
                </a:cxn>
                <a:cxn ang="0">
                  <a:pos x="634" y="439"/>
                </a:cxn>
                <a:cxn ang="0">
                  <a:pos x="524" y="407"/>
                </a:cxn>
                <a:cxn ang="0">
                  <a:pos x="435" y="373"/>
                </a:cxn>
                <a:cxn ang="0">
                  <a:pos x="344" y="326"/>
                </a:cxn>
                <a:cxn ang="0">
                  <a:pos x="242" y="256"/>
                </a:cxn>
                <a:cxn ang="0">
                  <a:pos x="157" y="186"/>
                </a:cxn>
                <a:cxn ang="0">
                  <a:pos x="102" y="132"/>
                </a:cxn>
                <a:cxn ang="0">
                  <a:pos x="0" y="0"/>
                </a:cxn>
                <a:cxn ang="0">
                  <a:pos x="135" y="124"/>
                </a:cxn>
                <a:cxn ang="0">
                  <a:pos x="219" y="186"/>
                </a:cxn>
                <a:cxn ang="0">
                  <a:pos x="307" y="231"/>
                </a:cxn>
                <a:cxn ang="0">
                  <a:pos x="395" y="267"/>
                </a:cxn>
                <a:cxn ang="0">
                  <a:pos x="487" y="293"/>
                </a:cxn>
                <a:cxn ang="0">
                  <a:pos x="571" y="309"/>
                </a:cxn>
                <a:cxn ang="0">
                  <a:pos x="673" y="318"/>
                </a:cxn>
                <a:cxn ang="0">
                  <a:pos x="766" y="318"/>
                </a:cxn>
                <a:cxn ang="0">
                  <a:pos x="890" y="311"/>
                </a:cxn>
                <a:cxn ang="0">
                  <a:pos x="1000" y="296"/>
                </a:cxn>
                <a:cxn ang="0">
                  <a:pos x="1106" y="274"/>
                </a:cxn>
                <a:cxn ang="0">
                  <a:pos x="1212" y="245"/>
                </a:cxn>
                <a:cxn ang="0">
                  <a:pos x="1318" y="209"/>
                </a:cxn>
                <a:cxn ang="0">
                  <a:pos x="1427" y="153"/>
                </a:cxn>
              </a:cxnLst>
              <a:rect l="0" t="0" r="r" b="b"/>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gradFill>
              <a:gsLst>
                <a:gs pos="0">
                  <a:srgbClr val="C89800"/>
                </a:gs>
                <a:gs pos="54000">
                  <a:srgbClr val="C89800"/>
                </a:gs>
                <a:gs pos="100000">
                  <a:srgbClr val="C89800"/>
                </a:gs>
              </a:gsLst>
              <a:lin ang="0" scaled="1"/>
            </a:gradFill>
            <a:ln w="12700" cap="rnd" cmpd="sng">
              <a:noFill/>
              <a:prstDash val="solid"/>
              <a:round/>
              <a:headEnd type="none" w="med" len="med"/>
              <a:tailEnd type="none" w="med" len="med"/>
            </a:ln>
            <a:effectLst/>
            <a:scene3d>
              <a:camera prst="perspectiveAbove"/>
              <a:lightRig rig="threePt" dir="t"/>
            </a:scene3d>
            <a:sp3d extrusionH="50800"/>
          </p:spPr>
          <p:txBody>
            <a:bodyPr/>
            <a:lstStyle/>
            <a:p>
              <a:pPr>
                <a:defRPr/>
              </a:pPr>
              <a:endParaRPr lang="zh-CN" altLang="en-US"/>
            </a:p>
          </p:txBody>
        </p:sp>
        <p:sp>
          <p:nvSpPr>
            <p:cNvPr id="639" name="Freeform 27"/>
            <p:cNvSpPr/>
            <p:nvPr/>
          </p:nvSpPr>
          <p:spPr bwMode="gray">
            <a:xfrm rot="18000000">
              <a:off x="2993988" y="3919527"/>
              <a:ext cx="2466975" cy="771525"/>
            </a:xfrm>
            <a:custGeom>
              <a:avLst/>
              <a:gdLst/>
              <a:ahLst/>
              <a:cxnLst>
                <a:cxn ang="0">
                  <a:pos x="1405" y="102"/>
                </a:cxn>
                <a:cxn ang="0">
                  <a:pos x="1540" y="395"/>
                </a:cxn>
                <a:cxn ang="0">
                  <a:pos x="1472" y="369"/>
                </a:cxn>
                <a:cxn ang="0">
                  <a:pos x="1373" y="403"/>
                </a:cxn>
                <a:cxn ang="0">
                  <a:pos x="1274" y="433"/>
                </a:cxn>
                <a:cxn ang="0">
                  <a:pos x="1160" y="458"/>
                </a:cxn>
                <a:cxn ang="0">
                  <a:pos x="1062" y="472"/>
                </a:cxn>
                <a:cxn ang="0">
                  <a:pos x="968" y="479"/>
                </a:cxn>
                <a:cxn ang="0">
                  <a:pos x="872" y="479"/>
                </a:cxn>
                <a:cxn ang="0">
                  <a:pos x="766" y="468"/>
                </a:cxn>
                <a:cxn ang="0">
                  <a:pos x="634" y="439"/>
                </a:cxn>
                <a:cxn ang="0">
                  <a:pos x="524" y="407"/>
                </a:cxn>
                <a:cxn ang="0">
                  <a:pos x="435" y="373"/>
                </a:cxn>
                <a:cxn ang="0">
                  <a:pos x="344" y="326"/>
                </a:cxn>
                <a:cxn ang="0">
                  <a:pos x="242" y="256"/>
                </a:cxn>
                <a:cxn ang="0">
                  <a:pos x="157" y="186"/>
                </a:cxn>
                <a:cxn ang="0">
                  <a:pos x="102" y="132"/>
                </a:cxn>
                <a:cxn ang="0">
                  <a:pos x="0" y="0"/>
                </a:cxn>
                <a:cxn ang="0">
                  <a:pos x="135" y="124"/>
                </a:cxn>
                <a:cxn ang="0">
                  <a:pos x="219" y="186"/>
                </a:cxn>
                <a:cxn ang="0">
                  <a:pos x="307" y="231"/>
                </a:cxn>
                <a:cxn ang="0">
                  <a:pos x="395" y="267"/>
                </a:cxn>
                <a:cxn ang="0">
                  <a:pos x="487" y="293"/>
                </a:cxn>
                <a:cxn ang="0">
                  <a:pos x="571" y="309"/>
                </a:cxn>
                <a:cxn ang="0">
                  <a:pos x="673" y="318"/>
                </a:cxn>
                <a:cxn ang="0">
                  <a:pos x="766" y="318"/>
                </a:cxn>
                <a:cxn ang="0">
                  <a:pos x="890" y="311"/>
                </a:cxn>
                <a:cxn ang="0">
                  <a:pos x="1000" y="296"/>
                </a:cxn>
                <a:cxn ang="0">
                  <a:pos x="1106" y="274"/>
                </a:cxn>
                <a:cxn ang="0">
                  <a:pos x="1212" y="245"/>
                </a:cxn>
                <a:cxn ang="0">
                  <a:pos x="1318" y="209"/>
                </a:cxn>
                <a:cxn ang="0">
                  <a:pos x="1427" y="153"/>
                </a:cxn>
              </a:cxnLst>
              <a:rect l="0" t="0" r="r" b="b"/>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solidFill>
              <a:srgbClr val="FFC000"/>
            </a:solidFill>
            <a:ln w="12700" cap="rnd" cmpd="sng">
              <a:noFill/>
              <a:prstDash val="solid"/>
              <a:round/>
              <a:headEnd type="none" w="med" len="med"/>
              <a:tailEnd type="none" w="med" len="med"/>
            </a:ln>
            <a:effectLst/>
            <a:scene3d>
              <a:camera prst="perspectiveAbove"/>
              <a:lightRig rig="threePt" dir="t"/>
            </a:scene3d>
            <a:sp3d extrusionH="50800"/>
          </p:spPr>
          <p:txBody>
            <a:bodyPr/>
            <a:lstStyle/>
            <a:p>
              <a:pPr>
                <a:defRPr/>
              </a:pPr>
              <a:endParaRPr lang="zh-CN" altLang="en-US"/>
            </a:p>
          </p:txBody>
        </p:sp>
      </p:grpSp>
      <p:grpSp>
        <p:nvGrpSpPr>
          <p:cNvPr id="32771" name="组合 613"/>
          <p:cNvGrpSpPr/>
          <p:nvPr/>
        </p:nvGrpSpPr>
        <p:grpSpPr bwMode="auto">
          <a:xfrm>
            <a:off x="4595813" y="3349625"/>
            <a:ext cx="2028825" cy="1785938"/>
            <a:chOff x="2146280" y="1719245"/>
            <a:chExt cx="1146175" cy="1361680"/>
          </a:xfrm>
        </p:grpSpPr>
        <p:sp>
          <p:nvSpPr>
            <p:cNvPr id="32782" name="Oval 70"/>
            <p:cNvSpPr>
              <a:spLocks noChangeArrowheads="1"/>
            </p:cNvSpPr>
            <p:nvPr/>
          </p:nvSpPr>
          <p:spPr bwMode="auto">
            <a:xfrm>
              <a:off x="2146280" y="1719245"/>
              <a:ext cx="1146175" cy="1154113"/>
            </a:xfrm>
            <a:prstGeom prst="ellipse">
              <a:avLst/>
            </a:prstGeom>
            <a:solidFill>
              <a:srgbClr val="EAEAEA">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32783" name="Picture 72" descr="circuler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81205" y="1749408"/>
              <a:ext cx="1072543" cy="107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4" name="Oval 73"/>
            <p:cNvSpPr>
              <a:spLocks noChangeArrowheads="1"/>
            </p:cNvSpPr>
            <p:nvPr/>
          </p:nvSpPr>
          <p:spPr bwMode="auto">
            <a:xfrm>
              <a:off x="2181205" y="1749408"/>
              <a:ext cx="1079500" cy="1081458"/>
            </a:xfrm>
            <a:prstGeom prst="ellipse">
              <a:avLst/>
            </a:prstGeom>
            <a:solidFill>
              <a:srgbClr val="FF99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32785" name="Picture 74" descr="light_shadow1"/>
            <p:cNvPicPr>
              <a:picLocks noChangeAspect="1" noChangeArrowheads="1"/>
            </p:cNvPicPr>
            <p:nvPr/>
          </p:nvPicPr>
          <p:blipFill>
            <a:blip r:embed="rId2">
              <a:extLst>
                <a:ext uri="{28A0092B-C50C-407E-A947-70E740481C1C}">
                  <a14:useLocalDpi xmlns:a14="http://schemas.microsoft.com/office/drawing/2010/main" val="0"/>
                </a:ext>
              </a:extLst>
            </a:blip>
            <a:srcRect t="14285"/>
            <a:stretch>
              <a:fillRect/>
            </a:stretch>
          </p:blipFill>
          <p:spPr bwMode="auto">
            <a:xfrm>
              <a:off x="2191641" y="1794421"/>
              <a:ext cx="790783" cy="675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86" name="Group 75"/>
            <p:cNvGrpSpPr/>
            <p:nvPr/>
          </p:nvGrpSpPr>
          <p:grpSpPr bwMode="auto">
            <a:xfrm rot="-3733502" flipH="1" flipV="1">
              <a:off x="2502010" y="2493304"/>
              <a:ext cx="954022" cy="221466"/>
              <a:chOff x="2521" y="1060"/>
              <a:chExt cx="901" cy="236"/>
            </a:xfrm>
          </p:grpSpPr>
          <p:grpSp>
            <p:nvGrpSpPr>
              <p:cNvPr id="32798" name="Group 76"/>
              <p:cNvGrpSpPr/>
              <p:nvPr/>
            </p:nvGrpSpPr>
            <p:grpSpPr bwMode="auto">
              <a:xfrm>
                <a:off x="2521" y="1060"/>
                <a:ext cx="742" cy="186"/>
                <a:chOff x="1565" y="2568"/>
                <a:chExt cx="1118" cy="279"/>
              </a:xfrm>
            </p:grpSpPr>
            <p:sp>
              <p:nvSpPr>
                <p:cNvPr id="32804" name="AutoShape 77"/>
                <p:cNvSpPr>
                  <a:spLocks noChangeArrowheads="1"/>
                </p:cNvSpPr>
                <p:nvPr/>
              </p:nvSpPr>
              <p:spPr bwMode="auto">
                <a:xfrm rot="5263130">
                  <a:off x="1858" y="2273"/>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805" name="AutoShape 78"/>
                <p:cNvSpPr>
                  <a:spLocks noChangeArrowheads="1"/>
                </p:cNvSpPr>
                <p:nvPr/>
              </p:nvSpPr>
              <p:spPr bwMode="auto">
                <a:xfrm rot="6078281">
                  <a:off x="1994" y="2273"/>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806" name="AutoShape 79"/>
                <p:cNvSpPr>
                  <a:spLocks noChangeArrowheads="1"/>
                </p:cNvSpPr>
                <p:nvPr/>
              </p:nvSpPr>
              <p:spPr bwMode="auto">
                <a:xfrm rot="6373927">
                  <a:off x="2070" y="2295"/>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807" name="AutoShape 80"/>
                <p:cNvSpPr>
                  <a:spLocks noChangeArrowheads="1"/>
                </p:cNvSpPr>
                <p:nvPr/>
              </p:nvSpPr>
              <p:spPr bwMode="auto">
                <a:xfrm rot="6906312">
                  <a:off x="2160" y="2325"/>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2799" name="Group 81"/>
              <p:cNvGrpSpPr/>
              <p:nvPr/>
            </p:nvGrpSpPr>
            <p:grpSpPr bwMode="auto">
              <a:xfrm rot="1353540">
                <a:off x="2680" y="1110"/>
                <a:ext cx="742" cy="186"/>
                <a:chOff x="1565" y="2568"/>
                <a:chExt cx="1118" cy="279"/>
              </a:xfrm>
            </p:grpSpPr>
            <p:sp>
              <p:nvSpPr>
                <p:cNvPr id="32800" name="AutoShape 82"/>
                <p:cNvSpPr>
                  <a:spLocks noChangeArrowheads="1"/>
                </p:cNvSpPr>
                <p:nvPr/>
              </p:nvSpPr>
              <p:spPr bwMode="auto">
                <a:xfrm rot="5263130">
                  <a:off x="1858" y="2273"/>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801" name="AutoShape 83"/>
                <p:cNvSpPr>
                  <a:spLocks noChangeArrowheads="1"/>
                </p:cNvSpPr>
                <p:nvPr/>
              </p:nvSpPr>
              <p:spPr bwMode="auto">
                <a:xfrm rot="6078281">
                  <a:off x="1994" y="2273"/>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802" name="AutoShape 84"/>
                <p:cNvSpPr>
                  <a:spLocks noChangeArrowheads="1"/>
                </p:cNvSpPr>
                <p:nvPr/>
              </p:nvSpPr>
              <p:spPr bwMode="auto">
                <a:xfrm rot="6373927">
                  <a:off x="2070" y="2295"/>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803" name="AutoShape 85"/>
                <p:cNvSpPr>
                  <a:spLocks noChangeArrowheads="1"/>
                </p:cNvSpPr>
                <p:nvPr/>
              </p:nvSpPr>
              <p:spPr bwMode="auto">
                <a:xfrm rot="6906312">
                  <a:off x="2160" y="2325"/>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nvGrpSpPr>
            <p:cNvPr id="32787" name="Group 86"/>
            <p:cNvGrpSpPr/>
            <p:nvPr/>
          </p:nvGrpSpPr>
          <p:grpSpPr bwMode="auto">
            <a:xfrm rot="-3733502" flipH="1" flipV="1">
              <a:off x="2618120" y="2507741"/>
              <a:ext cx="844470" cy="193673"/>
              <a:chOff x="2521" y="1060"/>
              <a:chExt cx="901" cy="236"/>
            </a:xfrm>
          </p:grpSpPr>
          <p:grpSp>
            <p:nvGrpSpPr>
              <p:cNvPr id="32788" name="Group 87"/>
              <p:cNvGrpSpPr/>
              <p:nvPr/>
            </p:nvGrpSpPr>
            <p:grpSpPr bwMode="auto">
              <a:xfrm>
                <a:off x="2521" y="1060"/>
                <a:ext cx="742" cy="186"/>
                <a:chOff x="1565" y="2568"/>
                <a:chExt cx="1118" cy="279"/>
              </a:xfrm>
            </p:grpSpPr>
            <p:sp>
              <p:nvSpPr>
                <p:cNvPr id="32794" name="AutoShape 88"/>
                <p:cNvSpPr>
                  <a:spLocks noChangeArrowheads="1"/>
                </p:cNvSpPr>
                <p:nvPr/>
              </p:nvSpPr>
              <p:spPr bwMode="auto">
                <a:xfrm rot="5263130">
                  <a:off x="1858" y="2273"/>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95" name="AutoShape 89"/>
                <p:cNvSpPr>
                  <a:spLocks noChangeArrowheads="1"/>
                </p:cNvSpPr>
                <p:nvPr/>
              </p:nvSpPr>
              <p:spPr bwMode="auto">
                <a:xfrm rot="6078281">
                  <a:off x="1994" y="2273"/>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96" name="AutoShape 90"/>
                <p:cNvSpPr>
                  <a:spLocks noChangeArrowheads="1"/>
                </p:cNvSpPr>
                <p:nvPr/>
              </p:nvSpPr>
              <p:spPr bwMode="auto">
                <a:xfrm rot="6373927">
                  <a:off x="2070" y="2295"/>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97" name="AutoShape 91"/>
                <p:cNvSpPr>
                  <a:spLocks noChangeArrowheads="1"/>
                </p:cNvSpPr>
                <p:nvPr/>
              </p:nvSpPr>
              <p:spPr bwMode="auto">
                <a:xfrm rot="6906312">
                  <a:off x="2160" y="2325"/>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2789" name="Group 92"/>
              <p:cNvGrpSpPr/>
              <p:nvPr/>
            </p:nvGrpSpPr>
            <p:grpSpPr bwMode="auto">
              <a:xfrm rot="1353540">
                <a:off x="2680" y="1110"/>
                <a:ext cx="742" cy="186"/>
                <a:chOff x="1565" y="2568"/>
                <a:chExt cx="1118" cy="279"/>
              </a:xfrm>
            </p:grpSpPr>
            <p:sp>
              <p:nvSpPr>
                <p:cNvPr id="32790" name="AutoShape 93"/>
                <p:cNvSpPr>
                  <a:spLocks noChangeArrowheads="1"/>
                </p:cNvSpPr>
                <p:nvPr/>
              </p:nvSpPr>
              <p:spPr bwMode="auto">
                <a:xfrm rot="5263130">
                  <a:off x="1858" y="2273"/>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91" name="AutoShape 94"/>
                <p:cNvSpPr>
                  <a:spLocks noChangeArrowheads="1"/>
                </p:cNvSpPr>
                <p:nvPr/>
              </p:nvSpPr>
              <p:spPr bwMode="auto">
                <a:xfrm rot="6078281">
                  <a:off x="1994" y="2273"/>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92" name="AutoShape 95"/>
                <p:cNvSpPr>
                  <a:spLocks noChangeArrowheads="1"/>
                </p:cNvSpPr>
                <p:nvPr/>
              </p:nvSpPr>
              <p:spPr bwMode="auto">
                <a:xfrm rot="6373927">
                  <a:off x="2070" y="2295"/>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93" name="AutoShape 96"/>
                <p:cNvSpPr>
                  <a:spLocks noChangeArrowheads="1"/>
                </p:cNvSpPr>
                <p:nvPr/>
              </p:nvSpPr>
              <p:spPr bwMode="auto">
                <a:xfrm rot="6906312">
                  <a:off x="2160" y="2325"/>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sp>
        <p:nvSpPr>
          <p:cNvPr id="32772" name="TextBox 677"/>
          <p:cNvSpPr txBox="1">
            <a:spLocks noChangeArrowheads="1"/>
          </p:cNvSpPr>
          <p:nvPr/>
        </p:nvSpPr>
        <p:spPr bwMode="auto">
          <a:xfrm>
            <a:off x="5135563" y="3716338"/>
            <a:ext cx="11747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微软雅黑" panose="020B0503020204020204" pitchFamily="34" charset="-122"/>
                <a:ea typeface="微软雅黑" panose="020B0503020204020204" pitchFamily="34" charset="-122"/>
              </a:rPr>
              <a:t>人才</a:t>
            </a:r>
            <a:endParaRPr lang="zh-CN" altLang="en-US" sz="2400" b="1">
              <a:latin typeface="微软雅黑" panose="020B0503020204020204" pitchFamily="34" charset="-122"/>
              <a:ea typeface="微软雅黑" panose="020B0503020204020204" pitchFamily="34" charset="-122"/>
            </a:endParaRPr>
          </a:p>
          <a:p>
            <a:pPr eaLnBrk="1" hangingPunct="1"/>
            <a:r>
              <a:rPr lang="zh-CN" altLang="en-US" sz="2400" b="1">
                <a:latin typeface="微软雅黑" panose="020B0503020204020204" pitchFamily="34" charset="-122"/>
                <a:ea typeface="微软雅黑" panose="020B0503020204020204" pitchFamily="34" charset="-122"/>
              </a:rPr>
              <a:t>标准</a:t>
            </a:r>
            <a:endParaRPr lang="zh-CN" altLang="en-US" sz="2400" b="1">
              <a:latin typeface="微软雅黑" panose="020B0503020204020204" pitchFamily="34" charset="-122"/>
              <a:ea typeface="微软雅黑" panose="020B0503020204020204" pitchFamily="34" charset="-122"/>
            </a:endParaRPr>
          </a:p>
        </p:txBody>
      </p:sp>
      <p:sp>
        <p:nvSpPr>
          <p:cNvPr id="679" name="TextBox 678"/>
          <p:cNvSpPr txBox="1">
            <a:spLocks noChangeArrowheads="1"/>
          </p:cNvSpPr>
          <p:nvPr/>
        </p:nvSpPr>
        <p:spPr bwMode="auto">
          <a:xfrm>
            <a:off x="7440613" y="4581525"/>
            <a:ext cx="1854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rgbClr val="007254"/>
                </a:solidFill>
                <a:latin typeface="微软雅黑" panose="020B0503020204020204" pitchFamily="34" charset="-122"/>
                <a:ea typeface="微软雅黑" panose="020B0503020204020204" pitchFamily="34" charset="-122"/>
              </a:rPr>
              <a:t>关键经历</a:t>
            </a:r>
            <a:endParaRPr lang="zh-CN" altLang="en-US" sz="2000" b="1">
              <a:solidFill>
                <a:srgbClr val="007254"/>
              </a:solidFill>
              <a:latin typeface="微软雅黑" panose="020B0503020204020204" pitchFamily="34" charset="-122"/>
              <a:ea typeface="微软雅黑" panose="020B0503020204020204" pitchFamily="34" charset="-122"/>
            </a:endParaRPr>
          </a:p>
        </p:txBody>
      </p:sp>
      <p:sp>
        <p:nvSpPr>
          <p:cNvPr id="680" name="TextBox 679"/>
          <p:cNvSpPr txBox="1">
            <a:spLocks noChangeArrowheads="1"/>
          </p:cNvSpPr>
          <p:nvPr/>
        </p:nvSpPr>
        <p:spPr bwMode="auto">
          <a:xfrm>
            <a:off x="4656138" y="5732463"/>
            <a:ext cx="1590675"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rgbClr val="007254"/>
                </a:solidFill>
                <a:latin typeface="微软雅黑" panose="020B0503020204020204" pitchFamily="34" charset="-122"/>
                <a:ea typeface="微软雅黑" panose="020B0503020204020204" pitchFamily="34" charset="-122"/>
              </a:rPr>
              <a:t>性    格</a:t>
            </a:r>
            <a:endParaRPr lang="zh-CN" altLang="en-US" sz="2000" b="1">
              <a:solidFill>
                <a:srgbClr val="007254"/>
              </a:solidFill>
              <a:latin typeface="微软雅黑" panose="020B0503020204020204" pitchFamily="34" charset="-122"/>
              <a:ea typeface="微软雅黑" panose="020B0503020204020204" pitchFamily="34" charset="-122"/>
            </a:endParaRPr>
          </a:p>
        </p:txBody>
      </p:sp>
      <p:sp>
        <p:nvSpPr>
          <p:cNvPr id="681" name="TextBox 680"/>
          <p:cNvSpPr txBox="1">
            <a:spLocks noChangeArrowheads="1"/>
          </p:cNvSpPr>
          <p:nvPr/>
        </p:nvSpPr>
        <p:spPr bwMode="auto">
          <a:xfrm>
            <a:off x="4559300" y="2060575"/>
            <a:ext cx="1943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rgbClr val="007254"/>
                </a:solidFill>
                <a:latin typeface="微软雅黑" panose="020B0503020204020204" pitchFamily="34" charset="-122"/>
                <a:ea typeface="微软雅黑" panose="020B0503020204020204" pitchFamily="34" charset="-122"/>
              </a:rPr>
              <a:t>知识技能</a:t>
            </a:r>
            <a:endParaRPr lang="zh-CN" altLang="en-US" sz="2000" b="1">
              <a:solidFill>
                <a:srgbClr val="007254"/>
              </a:solidFill>
              <a:latin typeface="微软雅黑" panose="020B0503020204020204" pitchFamily="34" charset="-122"/>
              <a:ea typeface="微软雅黑" panose="020B0503020204020204" pitchFamily="34" charset="-122"/>
            </a:endParaRPr>
          </a:p>
        </p:txBody>
      </p:sp>
      <p:sp>
        <p:nvSpPr>
          <p:cNvPr id="682" name="TextBox 681"/>
          <p:cNvSpPr txBox="1">
            <a:spLocks noChangeArrowheads="1"/>
          </p:cNvSpPr>
          <p:nvPr/>
        </p:nvSpPr>
        <p:spPr bwMode="auto">
          <a:xfrm>
            <a:off x="1968500" y="3213100"/>
            <a:ext cx="1854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rgbClr val="007254"/>
                </a:solidFill>
                <a:latin typeface="微软雅黑" panose="020B0503020204020204" pitchFamily="34" charset="-122"/>
                <a:ea typeface="微软雅黑" panose="020B0503020204020204" pitchFamily="34" charset="-122"/>
              </a:rPr>
              <a:t>素质模型</a:t>
            </a:r>
            <a:endParaRPr lang="zh-CN" altLang="en-US" sz="2000" b="1">
              <a:solidFill>
                <a:srgbClr val="007254"/>
              </a:solidFill>
              <a:latin typeface="微软雅黑" panose="020B0503020204020204" pitchFamily="34" charset="-122"/>
              <a:ea typeface="微软雅黑" panose="020B0503020204020204" pitchFamily="34" charset="-122"/>
            </a:endParaRPr>
          </a:p>
        </p:txBody>
      </p:sp>
      <p:sp>
        <p:nvSpPr>
          <p:cNvPr id="683" name="TextBox 682"/>
          <p:cNvSpPr txBox="1">
            <a:spLocks noChangeArrowheads="1"/>
          </p:cNvSpPr>
          <p:nvPr/>
        </p:nvSpPr>
        <p:spPr bwMode="auto">
          <a:xfrm>
            <a:off x="7056438" y="2924175"/>
            <a:ext cx="190182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rgbClr val="007254"/>
                </a:solidFill>
                <a:latin typeface="微软雅黑" panose="020B0503020204020204" pitchFamily="34" charset="-122"/>
                <a:ea typeface="微软雅黑" panose="020B0503020204020204" pitchFamily="34" charset="-122"/>
              </a:rPr>
              <a:t>历史业绩</a:t>
            </a:r>
            <a:endParaRPr lang="zh-CN" altLang="en-US" sz="2000" b="1">
              <a:solidFill>
                <a:srgbClr val="007254"/>
              </a:solidFill>
              <a:latin typeface="微软雅黑" panose="020B0503020204020204" pitchFamily="34" charset="-122"/>
              <a:ea typeface="微软雅黑" panose="020B0503020204020204" pitchFamily="34" charset="-122"/>
            </a:endParaRPr>
          </a:p>
        </p:txBody>
      </p:sp>
      <p:sp>
        <p:nvSpPr>
          <p:cNvPr id="684" name="TextBox 683"/>
          <p:cNvSpPr txBox="1">
            <a:spLocks noChangeArrowheads="1"/>
          </p:cNvSpPr>
          <p:nvPr/>
        </p:nvSpPr>
        <p:spPr bwMode="auto">
          <a:xfrm>
            <a:off x="2640013" y="4797425"/>
            <a:ext cx="15890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rgbClr val="007254"/>
                </a:solidFill>
                <a:latin typeface="微软雅黑" panose="020B0503020204020204" pitchFamily="34" charset="-122"/>
                <a:ea typeface="微软雅黑" panose="020B0503020204020204" pitchFamily="34" charset="-122"/>
              </a:rPr>
              <a:t>潜   质</a:t>
            </a:r>
            <a:endParaRPr lang="zh-CN" altLang="en-US" sz="2000" b="1">
              <a:solidFill>
                <a:srgbClr val="007254"/>
              </a:solidFill>
              <a:latin typeface="微软雅黑" panose="020B0503020204020204" pitchFamily="34" charset="-122"/>
              <a:ea typeface="微软雅黑" panose="020B0503020204020204" pitchFamily="34" charset="-122"/>
            </a:endParaRPr>
          </a:p>
        </p:txBody>
      </p:sp>
      <p:sp>
        <p:nvSpPr>
          <p:cNvPr id="60" name="TextBox 1"/>
          <p:cNvSpPr txBox="1"/>
          <p:nvPr/>
        </p:nvSpPr>
        <p:spPr>
          <a:xfrm>
            <a:off x="1487488" y="981075"/>
            <a:ext cx="6913562" cy="584200"/>
          </a:xfrm>
          <a:prstGeom prst="rect">
            <a:avLst/>
          </a:prstGeom>
          <a:noFill/>
        </p:spPr>
        <p:txBody>
          <a:bodyPr>
            <a:spAutoFit/>
          </a:bodyPr>
          <a:lstStyle/>
          <a:p>
            <a:pPr>
              <a:defRPr/>
            </a:pPr>
            <a:r>
              <a:rPr lang="zh-CN" altLang="en-US" sz="3200" b="1" spc="5"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人才质量盘点</a:t>
            </a:r>
            <a:r>
              <a:rPr lang="en-US" altLang="zh-CN" sz="3200" b="1" spc="5"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200" b="1" spc="5"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人才标准</a:t>
            </a:r>
            <a:endParaRPr lang="zh-CN" altLang="en-US" sz="3200" b="1" dirty="0">
              <a:solidFill>
                <a:srgbClr val="FF0000"/>
              </a:solidFill>
              <a:latin typeface="微软雅黑" panose="020B0503020204020204" pitchFamily="34" charset="-122"/>
              <a:ea typeface="微软雅黑" panose="020B0503020204020204" pitchFamily="34" charset="-122"/>
              <a:cs typeface="+mj-cs"/>
            </a:endParaRPr>
          </a:p>
        </p:txBody>
      </p:sp>
      <p:sp>
        <p:nvSpPr>
          <p:cNvPr id="44" name="日期占位符 43"/>
          <p:cNvSpPr>
            <a:spLocks noGrp="1"/>
          </p:cNvSpPr>
          <p:nvPr>
            <p:ph type="dt" sz="quarter" idx="10"/>
          </p:nvPr>
        </p:nvSpPr>
        <p:spPr/>
        <p:txBody>
          <a:bodyPr/>
          <a:lstStyle/>
          <a:p>
            <a:pPr>
              <a:defRPr/>
            </a:pPr>
            <a:fld id="{89640CFF-A9EE-43F9-9F89-D6C27C83A024}" type="datetime1">
              <a:rPr lang="zh-CN" altLang="en-US"/>
            </a:fld>
            <a:endParaRPr lang="en-US" altLang="zh-CN"/>
          </a:p>
        </p:txBody>
      </p:sp>
      <p:sp>
        <p:nvSpPr>
          <p:cNvPr id="32781" name="灯片编号占位符 44"/>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A7620F4C-2093-435E-8715-6A97581BBAC6}" type="slidenum">
              <a:rPr lang="zh-CN" altLang="en-US" smtClean="0">
                <a:latin typeface="Tahoma" panose="020B0604030504040204" pitchFamily="34" charset="0"/>
              </a:rPr>
            </a:fld>
            <a:endParaRPr lang="zh-CN" altLang="en-US" smtClean="0">
              <a:latin typeface="Tahoma" panose="020B060403050404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iterate type="lt">
                                    <p:tmPct val="10000"/>
                                  </p:iterate>
                                  <p:childTnLst>
                                    <p:set>
                                      <p:cBhvr>
                                        <p:cTn id="6" dur="1" fill="hold">
                                          <p:stCondLst>
                                            <p:cond delay="0"/>
                                          </p:stCondLst>
                                        </p:cTn>
                                        <p:tgtEl>
                                          <p:spTgt spid="60"/>
                                        </p:tgtEl>
                                        <p:attrNameLst>
                                          <p:attrName>style.visibility</p:attrName>
                                        </p:attrNameLst>
                                      </p:cBhvr>
                                      <p:to>
                                        <p:strVal val="visible"/>
                                      </p:to>
                                    </p:set>
                                    <p:anim calcmode="lin" valueType="num">
                                      <p:cBhvr>
                                        <p:cTn id="7" dur="500" fill="hold"/>
                                        <p:tgtEl>
                                          <p:spTgt spid="60"/>
                                        </p:tgtEl>
                                        <p:attrNameLst>
                                          <p:attrName>ppt_w</p:attrName>
                                        </p:attrNameLst>
                                      </p:cBhvr>
                                      <p:tavLst>
                                        <p:tav tm="0">
                                          <p:val>
                                            <p:fltVal val="0"/>
                                          </p:val>
                                        </p:tav>
                                        <p:tav tm="100000">
                                          <p:val>
                                            <p:strVal val="#ppt_w"/>
                                          </p:val>
                                        </p:tav>
                                      </p:tavLst>
                                    </p:anim>
                                    <p:anim calcmode="lin" valueType="num">
                                      <p:cBhvr>
                                        <p:cTn id="8" dur="500" fill="hold"/>
                                        <p:tgtEl>
                                          <p:spTgt spid="6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81"/>
                                        </p:tgtEl>
                                        <p:attrNameLst>
                                          <p:attrName>style.visibility</p:attrName>
                                        </p:attrNameLst>
                                      </p:cBhvr>
                                      <p:to>
                                        <p:strVal val="visible"/>
                                      </p:to>
                                    </p:set>
                                    <p:animEffect transition="in" filter="blinds(horizontal)">
                                      <p:cBhvr>
                                        <p:cTn id="18" dur="500"/>
                                        <p:tgtEl>
                                          <p:spTgt spid="68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83"/>
                                        </p:tgtEl>
                                        <p:attrNameLst>
                                          <p:attrName>style.visibility</p:attrName>
                                        </p:attrNameLst>
                                      </p:cBhvr>
                                      <p:to>
                                        <p:strVal val="visible"/>
                                      </p:to>
                                    </p:set>
                                    <p:animEffect transition="in" filter="blinds(horizontal)">
                                      <p:cBhvr>
                                        <p:cTn id="23" dur="500"/>
                                        <p:tgtEl>
                                          <p:spTgt spid="683"/>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79"/>
                                        </p:tgtEl>
                                        <p:attrNameLst>
                                          <p:attrName>style.visibility</p:attrName>
                                        </p:attrNameLst>
                                      </p:cBhvr>
                                      <p:to>
                                        <p:strVal val="visible"/>
                                      </p:to>
                                    </p:set>
                                    <p:animEffect transition="in" filter="blinds(horizontal)">
                                      <p:cBhvr>
                                        <p:cTn id="28" dur="500"/>
                                        <p:tgtEl>
                                          <p:spTgt spid="679"/>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80"/>
                                        </p:tgtEl>
                                        <p:attrNameLst>
                                          <p:attrName>style.visibility</p:attrName>
                                        </p:attrNameLst>
                                      </p:cBhvr>
                                      <p:to>
                                        <p:strVal val="visible"/>
                                      </p:to>
                                    </p:set>
                                    <p:animEffect transition="in" filter="blinds(horizontal)">
                                      <p:cBhvr>
                                        <p:cTn id="33" dur="500"/>
                                        <p:tgtEl>
                                          <p:spTgt spid="680"/>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684"/>
                                        </p:tgtEl>
                                        <p:attrNameLst>
                                          <p:attrName>style.visibility</p:attrName>
                                        </p:attrNameLst>
                                      </p:cBhvr>
                                      <p:to>
                                        <p:strVal val="visible"/>
                                      </p:to>
                                    </p:set>
                                    <p:animEffect transition="in" filter="blinds(horizontal)">
                                      <p:cBhvr>
                                        <p:cTn id="38" dur="500"/>
                                        <p:tgtEl>
                                          <p:spTgt spid="684"/>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682"/>
                                        </p:tgtEl>
                                        <p:attrNameLst>
                                          <p:attrName>style.visibility</p:attrName>
                                        </p:attrNameLst>
                                      </p:cBhvr>
                                      <p:to>
                                        <p:strVal val="visible"/>
                                      </p:to>
                                    </p:set>
                                    <p:animEffect transition="in" filter="blinds(horizontal)">
                                      <p:cBhvr>
                                        <p:cTn id="43" dur="500"/>
                                        <p:tgtEl>
                                          <p:spTgt spid="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 grpId="0"/>
      <p:bldP spid="680" grpId="0"/>
      <p:bldP spid="681" grpId="0"/>
      <p:bldP spid="682" grpId="0"/>
      <p:bldP spid="683" grpId="0"/>
      <p:bldP spid="684" grpId="0"/>
      <p:bldP spid="6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8" name="Group 3"/>
          <p:cNvGrpSpPr/>
          <p:nvPr/>
        </p:nvGrpSpPr>
        <p:grpSpPr bwMode="auto">
          <a:xfrm>
            <a:off x="1775460" y="2781300"/>
            <a:ext cx="8433912" cy="1365250"/>
            <a:chOff x="1008" y="1687"/>
            <a:chExt cx="4357" cy="952"/>
          </a:xfrm>
        </p:grpSpPr>
        <p:sp>
          <p:nvSpPr>
            <p:cNvPr id="39942" name="AutoShape 4"/>
            <p:cNvSpPr>
              <a:spLocks noChangeArrowheads="1"/>
            </p:cNvSpPr>
            <p:nvPr/>
          </p:nvSpPr>
          <p:spPr bwMode="auto">
            <a:xfrm>
              <a:off x="2259" y="2000"/>
              <a:ext cx="293" cy="335"/>
            </a:xfrm>
            <a:prstGeom prst="chevron">
              <a:avLst>
                <a:gd name="adj" fmla="val 52509"/>
              </a:avLst>
            </a:prstGeom>
            <a:solidFill>
              <a:schemeClr val="accent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680">
                <a:latin typeface="Arial" panose="020B0604020202020204" pitchFamily="34" charset="0"/>
              </a:endParaRPr>
            </a:p>
          </p:txBody>
        </p:sp>
        <p:sp>
          <p:nvSpPr>
            <p:cNvPr id="39943" name="AutoShape 5"/>
            <p:cNvSpPr>
              <a:spLocks noChangeArrowheads="1"/>
            </p:cNvSpPr>
            <p:nvPr/>
          </p:nvSpPr>
          <p:spPr bwMode="auto">
            <a:xfrm>
              <a:off x="3843" y="2000"/>
              <a:ext cx="292" cy="335"/>
            </a:xfrm>
            <a:prstGeom prst="chevron">
              <a:avLst>
                <a:gd name="adj" fmla="val 52509"/>
              </a:avLst>
            </a:prstGeom>
            <a:solidFill>
              <a:schemeClr val="hlink"/>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680">
                <a:latin typeface="Arial" panose="020B0604020202020204" pitchFamily="34" charset="0"/>
              </a:endParaRPr>
            </a:p>
          </p:txBody>
        </p:sp>
        <p:sp>
          <p:nvSpPr>
            <p:cNvPr id="73734" name="Oval 6"/>
            <p:cNvSpPr>
              <a:spLocks noChangeArrowheads="1"/>
            </p:cNvSpPr>
            <p:nvPr/>
          </p:nvSpPr>
          <p:spPr bwMode="gray">
            <a:xfrm>
              <a:off x="4177" y="2068"/>
              <a:ext cx="207" cy="202"/>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sz="100"/>
            </a:p>
          </p:txBody>
        </p:sp>
        <p:sp>
          <p:nvSpPr>
            <p:cNvPr id="73735" name="Oval 7"/>
            <p:cNvSpPr>
              <a:spLocks noChangeArrowheads="1"/>
            </p:cNvSpPr>
            <p:nvPr/>
          </p:nvSpPr>
          <p:spPr bwMode="gray">
            <a:xfrm>
              <a:off x="4177" y="2068"/>
              <a:ext cx="207" cy="202"/>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ln>
            <a:effectLst/>
          </p:spPr>
          <p:txBody>
            <a:bodyPr wrap="none" anchor="ctr">
              <a:spAutoFit/>
            </a:bodyPr>
            <a:lstStyle/>
            <a:p>
              <a:pPr>
                <a:defRPr/>
              </a:pPr>
              <a:endParaRPr lang="zh-CN" altLang="en-US" sz="100"/>
            </a:p>
          </p:txBody>
        </p:sp>
        <p:sp>
          <p:nvSpPr>
            <p:cNvPr id="73736" name="Oval 8"/>
            <p:cNvSpPr>
              <a:spLocks noChangeArrowheads="1"/>
            </p:cNvSpPr>
            <p:nvPr/>
          </p:nvSpPr>
          <p:spPr bwMode="gray">
            <a:xfrm>
              <a:off x="4259" y="2068"/>
              <a:ext cx="1089" cy="202"/>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sz="100"/>
            </a:p>
          </p:txBody>
        </p:sp>
        <p:sp>
          <p:nvSpPr>
            <p:cNvPr id="73737" name="Oval 9"/>
            <p:cNvSpPr>
              <a:spLocks noChangeArrowheads="1"/>
            </p:cNvSpPr>
            <p:nvPr/>
          </p:nvSpPr>
          <p:spPr bwMode="gray">
            <a:xfrm>
              <a:off x="4277" y="2074"/>
              <a:ext cx="1088" cy="202"/>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ln>
            <a:effectLst/>
          </p:spPr>
          <p:txBody>
            <a:bodyPr anchor="ctr">
              <a:spAutoFit/>
            </a:bodyPr>
            <a:lstStyle/>
            <a:p>
              <a:pPr>
                <a:defRPr/>
              </a:pPr>
              <a:endParaRPr lang="zh-CN" altLang="en-US" sz="100"/>
            </a:p>
          </p:txBody>
        </p:sp>
        <p:sp>
          <p:nvSpPr>
            <p:cNvPr id="39948" name="Oval 10"/>
            <p:cNvSpPr>
              <a:spLocks noChangeArrowheads="1"/>
            </p:cNvSpPr>
            <p:nvPr/>
          </p:nvSpPr>
          <p:spPr bwMode="auto">
            <a:xfrm>
              <a:off x="4317" y="1992"/>
              <a:ext cx="980" cy="350"/>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680">
                <a:latin typeface="Arial" panose="020B0604020202020204" pitchFamily="34" charset="0"/>
              </a:endParaRPr>
            </a:p>
          </p:txBody>
        </p:sp>
        <p:sp>
          <p:nvSpPr>
            <p:cNvPr id="73739" name="Oval 11"/>
            <p:cNvSpPr>
              <a:spLocks noChangeArrowheads="1"/>
            </p:cNvSpPr>
            <p:nvPr/>
          </p:nvSpPr>
          <p:spPr bwMode="gray">
            <a:xfrm>
              <a:off x="1008" y="2064"/>
              <a:ext cx="207" cy="202"/>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ln>
            <a:effectLst/>
          </p:spPr>
          <p:txBody>
            <a:bodyPr wrap="none" anchor="ctr">
              <a:spAutoFit/>
            </a:bodyPr>
            <a:lstStyle/>
            <a:p>
              <a:pPr>
                <a:defRPr/>
              </a:pPr>
              <a:endParaRPr lang="zh-CN" altLang="en-US" sz="100"/>
            </a:p>
          </p:txBody>
        </p:sp>
        <p:sp>
          <p:nvSpPr>
            <p:cNvPr id="73740" name="Oval 12"/>
            <p:cNvSpPr>
              <a:spLocks noChangeArrowheads="1"/>
            </p:cNvSpPr>
            <p:nvPr/>
          </p:nvSpPr>
          <p:spPr bwMode="gray">
            <a:xfrm>
              <a:off x="1008" y="2064"/>
              <a:ext cx="207" cy="202"/>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ln>
            <a:effectLst/>
          </p:spPr>
          <p:txBody>
            <a:bodyPr wrap="none" anchor="ctr">
              <a:spAutoFit/>
            </a:bodyPr>
            <a:lstStyle/>
            <a:p>
              <a:pPr>
                <a:defRPr/>
              </a:pPr>
              <a:endParaRPr lang="zh-CN" altLang="en-US" sz="100"/>
            </a:p>
          </p:txBody>
        </p:sp>
        <p:sp>
          <p:nvSpPr>
            <p:cNvPr id="73741" name="Oval 13"/>
            <p:cNvSpPr>
              <a:spLocks noChangeArrowheads="1"/>
            </p:cNvSpPr>
            <p:nvPr/>
          </p:nvSpPr>
          <p:spPr bwMode="gray">
            <a:xfrm>
              <a:off x="1090" y="2064"/>
              <a:ext cx="1089" cy="202"/>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ln>
            <a:effectLst/>
          </p:spPr>
          <p:txBody>
            <a:bodyPr anchor="ctr">
              <a:spAutoFit/>
            </a:bodyPr>
            <a:lstStyle/>
            <a:p>
              <a:pPr>
                <a:defRPr/>
              </a:pPr>
              <a:endParaRPr lang="zh-CN" altLang="en-US" sz="100"/>
            </a:p>
          </p:txBody>
        </p:sp>
        <p:sp>
          <p:nvSpPr>
            <p:cNvPr id="73742" name="Oval 14"/>
            <p:cNvSpPr>
              <a:spLocks noChangeArrowheads="1"/>
            </p:cNvSpPr>
            <p:nvPr/>
          </p:nvSpPr>
          <p:spPr bwMode="gray">
            <a:xfrm>
              <a:off x="1091" y="2066"/>
              <a:ext cx="1089" cy="202"/>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ln>
            <a:effectLst/>
          </p:spPr>
          <p:txBody>
            <a:bodyPr anchor="ctr">
              <a:spAutoFit/>
            </a:bodyPr>
            <a:lstStyle/>
            <a:p>
              <a:pPr>
                <a:defRPr/>
              </a:pPr>
              <a:endParaRPr lang="zh-CN" altLang="en-US" sz="100"/>
            </a:p>
          </p:txBody>
        </p:sp>
        <p:sp>
          <p:nvSpPr>
            <p:cNvPr id="39953" name="Oval 15"/>
            <p:cNvSpPr>
              <a:spLocks noChangeArrowheads="1"/>
            </p:cNvSpPr>
            <p:nvPr/>
          </p:nvSpPr>
          <p:spPr bwMode="auto">
            <a:xfrm>
              <a:off x="1144" y="1989"/>
              <a:ext cx="979" cy="350"/>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680">
                <a:latin typeface="Arial" panose="020B0604020202020204" pitchFamily="34" charset="0"/>
              </a:endParaRPr>
            </a:p>
          </p:txBody>
        </p:sp>
        <p:grpSp>
          <p:nvGrpSpPr>
            <p:cNvPr id="39954" name="Group 16"/>
            <p:cNvGrpSpPr/>
            <p:nvPr/>
          </p:nvGrpSpPr>
          <p:grpSpPr bwMode="auto">
            <a:xfrm>
              <a:off x="1160" y="1687"/>
              <a:ext cx="947" cy="952"/>
              <a:chOff x="4166" y="1706"/>
              <a:chExt cx="1252" cy="1252"/>
            </a:xfrm>
          </p:grpSpPr>
          <p:sp>
            <p:nvSpPr>
              <p:cNvPr id="39973" name="Oval 17"/>
              <p:cNvSpPr>
                <a:spLocks noChangeArrowheads="1"/>
              </p:cNvSpPr>
              <p:nvPr/>
            </p:nvSpPr>
            <p:spPr bwMode="auto">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680">
                  <a:latin typeface="Arial" panose="020B0604020202020204" pitchFamily="34" charset="0"/>
                </a:endParaRPr>
              </a:p>
            </p:txBody>
          </p:sp>
          <p:sp>
            <p:nvSpPr>
              <p:cNvPr id="39974" name="Oval 18"/>
              <p:cNvSpPr>
                <a:spLocks noChangeArrowheads="1"/>
              </p:cNvSpPr>
              <p:nvPr/>
            </p:nvSpPr>
            <p:spPr bwMode="auto">
              <a:xfrm>
                <a:off x="4182" y="1713"/>
                <a:ext cx="1222"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680">
                  <a:latin typeface="Arial" panose="020B0604020202020204" pitchFamily="34" charset="0"/>
                </a:endParaRPr>
              </a:p>
            </p:txBody>
          </p:sp>
          <p:sp>
            <p:nvSpPr>
              <p:cNvPr id="39975" name="Oval 19"/>
              <p:cNvSpPr>
                <a:spLocks noChangeArrowheads="1"/>
              </p:cNvSpPr>
              <p:nvPr/>
            </p:nvSpPr>
            <p:spPr bwMode="auto">
              <a:xfrm>
                <a:off x="4195" y="1725"/>
                <a:ext cx="1162"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680">
                  <a:latin typeface="Arial" panose="020B0604020202020204" pitchFamily="34" charset="0"/>
                </a:endParaRPr>
              </a:p>
            </p:txBody>
          </p:sp>
          <p:sp>
            <p:nvSpPr>
              <p:cNvPr id="39976" name="Oval 20"/>
              <p:cNvSpPr>
                <a:spLocks noChangeArrowheads="1"/>
              </p:cNvSpPr>
              <p:nvPr/>
            </p:nvSpPr>
            <p:spPr bwMode="auto">
              <a:xfrm>
                <a:off x="4263" y="1757"/>
                <a:ext cx="1033"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680">
                  <a:latin typeface="Arial" panose="020B0604020202020204" pitchFamily="34" charset="0"/>
                </a:endParaRPr>
              </a:p>
            </p:txBody>
          </p:sp>
        </p:grpSp>
        <p:sp>
          <p:nvSpPr>
            <p:cNvPr id="73749" name="Oval 21"/>
            <p:cNvSpPr>
              <a:spLocks noChangeArrowheads="1"/>
            </p:cNvSpPr>
            <p:nvPr/>
          </p:nvSpPr>
          <p:spPr bwMode="gray">
            <a:xfrm>
              <a:off x="2593" y="2068"/>
              <a:ext cx="207" cy="202"/>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ln>
            <a:effectLst/>
          </p:spPr>
          <p:txBody>
            <a:bodyPr wrap="none" anchor="ctr">
              <a:spAutoFit/>
            </a:bodyPr>
            <a:lstStyle/>
            <a:p>
              <a:pPr>
                <a:defRPr/>
              </a:pPr>
              <a:endParaRPr lang="zh-CN" altLang="en-US" sz="100"/>
            </a:p>
          </p:txBody>
        </p:sp>
        <p:sp>
          <p:nvSpPr>
            <p:cNvPr id="73750" name="Oval 22"/>
            <p:cNvSpPr>
              <a:spLocks noChangeArrowheads="1"/>
            </p:cNvSpPr>
            <p:nvPr/>
          </p:nvSpPr>
          <p:spPr bwMode="gray">
            <a:xfrm>
              <a:off x="2593" y="2068"/>
              <a:ext cx="207" cy="202"/>
            </a:xfrm>
            <a:prstGeom prst="ellipse">
              <a:avLst/>
            </a:prstGeom>
            <a:gradFill rotWithShape="1">
              <a:gsLst>
                <a:gs pos="0">
                  <a:schemeClr val="accent1">
                    <a:alpha val="32001"/>
                  </a:schemeClr>
                </a:gs>
                <a:gs pos="100000">
                  <a:schemeClr val="accent1">
                    <a:gamma/>
                    <a:shade val="46275"/>
                    <a:invGamma/>
                  </a:schemeClr>
                </a:gs>
              </a:gsLst>
              <a:lin ang="2700000" scaled="1"/>
            </a:gradFill>
            <a:ln w="38100" algn="ctr">
              <a:noFill/>
              <a:round/>
            </a:ln>
            <a:effectLst/>
          </p:spPr>
          <p:txBody>
            <a:bodyPr wrap="none" anchor="ctr">
              <a:spAutoFit/>
            </a:bodyPr>
            <a:lstStyle/>
            <a:p>
              <a:pPr>
                <a:defRPr/>
              </a:pPr>
              <a:endParaRPr lang="zh-CN" altLang="en-US" sz="100"/>
            </a:p>
          </p:txBody>
        </p:sp>
        <p:sp>
          <p:nvSpPr>
            <p:cNvPr id="73751" name="Oval 23"/>
            <p:cNvSpPr>
              <a:spLocks noChangeArrowheads="1"/>
            </p:cNvSpPr>
            <p:nvPr/>
          </p:nvSpPr>
          <p:spPr bwMode="gray">
            <a:xfrm>
              <a:off x="2675" y="2068"/>
              <a:ext cx="1086" cy="202"/>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ln>
            <a:effectLst/>
          </p:spPr>
          <p:txBody>
            <a:bodyPr anchor="ctr">
              <a:spAutoFit/>
            </a:bodyPr>
            <a:lstStyle/>
            <a:p>
              <a:pPr>
                <a:defRPr/>
              </a:pPr>
              <a:endParaRPr lang="zh-CN" altLang="en-US" sz="100"/>
            </a:p>
          </p:txBody>
        </p:sp>
        <p:sp>
          <p:nvSpPr>
            <p:cNvPr id="73752" name="Oval 24"/>
            <p:cNvSpPr>
              <a:spLocks noChangeArrowheads="1"/>
            </p:cNvSpPr>
            <p:nvPr/>
          </p:nvSpPr>
          <p:spPr bwMode="gray">
            <a:xfrm>
              <a:off x="2676" y="2069"/>
              <a:ext cx="1087" cy="202"/>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ln>
            <a:effectLst/>
          </p:spPr>
          <p:txBody>
            <a:bodyPr anchor="ctr">
              <a:spAutoFit/>
            </a:bodyPr>
            <a:lstStyle/>
            <a:p>
              <a:pPr>
                <a:defRPr/>
              </a:pPr>
              <a:endParaRPr lang="zh-CN" altLang="en-US" sz="100"/>
            </a:p>
          </p:txBody>
        </p:sp>
        <p:sp>
          <p:nvSpPr>
            <p:cNvPr id="39959" name="Oval 25"/>
            <p:cNvSpPr>
              <a:spLocks noChangeArrowheads="1"/>
            </p:cNvSpPr>
            <p:nvPr/>
          </p:nvSpPr>
          <p:spPr bwMode="auto">
            <a:xfrm>
              <a:off x="2729" y="1992"/>
              <a:ext cx="979" cy="350"/>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680">
                <a:latin typeface="Arial" panose="020B0604020202020204" pitchFamily="34" charset="0"/>
              </a:endParaRPr>
            </a:p>
          </p:txBody>
        </p:sp>
        <p:grpSp>
          <p:nvGrpSpPr>
            <p:cNvPr id="39960" name="Group 26"/>
            <p:cNvGrpSpPr/>
            <p:nvPr/>
          </p:nvGrpSpPr>
          <p:grpSpPr bwMode="auto">
            <a:xfrm>
              <a:off x="2745" y="1687"/>
              <a:ext cx="947" cy="952"/>
              <a:chOff x="4166" y="1706"/>
              <a:chExt cx="1252" cy="1252"/>
            </a:xfrm>
          </p:grpSpPr>
          <p:sp>
            <p:nvSpPr>
              <p:cNvPr id="39969" name="Oval 27"/>
              <p:cNvSpPr>
                <a:spLocks noChangeArrowheads="1"/>
              </p:cNvSpPr>
              <p:nvPr/>
            </p:nvSpPr>
            <p:spPr bwMode="auto">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680">
                  <a:latin typeface="Arial" panose="020B0604020202020204" pitchFamily="34" charset="0"/>
                </a:endParaRPr>
              </a:p>
            </p:txBody>
          </p:sp>
          <p:sp>
            <p:nvSpPr>
              <p:cNvPr id="39970" name="Oval 28"/>
              <p:cNvSpPr>
                <a:spLocks noChangeArrowheads="1"/>
              </p:cNvSpPr>
              <p:nvPr/>
            </p:nvSpPr>
            <p:spPr bwMode="auto">
              <a:xfrm>
                <a:off x="4182" y="1713"/>
                <a:ext cx="1222"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680">
                  <a:latin typeface="Arial" panose="020B0604020202020204" pitchFamily="34" charset="0"/>
                </a:endParaRPr>
              </a:p>
            </p:txBody>
          </p:sp>
          <p:sp>
            <p:nvSpPr>
              <p:cNvPr id="39971" name="Oval 29"/>
              <p:cNvSpPr>
                <a:spLocks noChangeArrowheads="1"/>
              </p:cNvSpPr>
              <p:nvPr/>
            </p:nvSpPr>
            <p:spPr bwMode="auto">
              <a:xfrm>
                <a:off x="4195" y="1725"/>
                <a:ext cx="1162"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680">
                  <a:latin typeface="Arial" panose="020B0604020202020204" pitchFamily="34" charset="0"/>
                </a:endParaRPr>
              </a:p>
            </p:txBody>
          </p:sp>
          <p:sp>
            <p:nvSpPr>
              <p:cNvPr id="39972" name="Oval 30"/>
              <p:cNvSpPr>
                <a:spLocks noChangeArrowheads="1"/>
              </p:cNvSpPr>
              <p:nvPr/>
            </p:nvSpPr>
            <p:spPr bwMode="auto">
              <a:xfrm>
                <a:off x="4263" y="1757"/>
                <a:ext cx="1033"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680">
                  <a:latin typeface="Arial" panose="020B0604020202020204" pitchFamily="34" charset="0"/>
                </a:endParaRPr>
              </a:p>
            </p:txBody>
          </p:sp>
        </p:grpSp>
        <p:grpSp>
          <p:nvGrpSpPr>
            <p:cNvPr id="39961" name="Group 31"/>
            <p:cNvGrpSpPr/>
            <p:nvPr/>
          </p:nvGrpSpPr>
          <p:grpSpPr bwMode="auto">
            <a:xfrm>
              <a:off x="4335" y="1687"/>
              <a:ext cx="948" cy="952"/>
              <a:chOff x="4166" y="1706"/>
              <a:chExt cx="1252" cy="1252"/>
            </a:xfrm>
          </p:grpSpPr>
          <p:sp>
            <p:nvSpPr>
              <p:cNvPr id="39965" name="Oval 32"/>
              <p:cNvSpPr>
                <a:spLocks noChangeArrowheads="1"/>
              </p:cNvSpPr>
              <p:nvPr/>
            </p:nvSpPr>
            <p:spPr bwMode="auto">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680">
                  <a:latin typeface="Arial" panose="020B0604020202020204" pitchFamily="34" charset="0"/>
                </a:endParaRPr>
              </a:p>
            </p:txBody>
          </p:sp>
          <p:sp>
            <p:nvSpPr>
              <p:cNvPr id="39966" name="Oval 33"/>
              <p:cNvSpPr>
                <a:spLocks noChangeArrowheads="1"/>
              </p:cNvSpPr>
              <p:nvPr/>
            </p:nvSpPr>
            <p:spPr bwMode="auto">
              <a:xfrm>
                <a:off x="4182" y="1713"/>
                <a:ext cx="1222"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680">
                  <a:latin typeface="Arial" panose="020B0604020202020204" pitchFamily="34" charset="0"/>
                </a:endParaRPr>
              </a:p>
            </p:txBody>
          </p:sp>
          <p:sp>
            <p:nvSpPr>
              <p:cNvPr id="39967" name="Oval 34"/>
              <p:cNvSpPr>
                <a:spLocks noChangeArrowheads="1"/>
              </p:cNvSpPr>
              <p:nvPr/>
            </p:nvSpPr>
            <p:spPr bwMode="auto">
              <a:xfrm>
                <a:off x="4195" y="1725"/>
                <a:ext cx="1162"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680">
                  <a:latin typeface="Arial" panose="020B0604020202020204" pitchFamily="34" charset="0"/>
                </a:endParaRPr>
              </a:p>
            </p:txBody>
          </p:sp>
          <p:sp>
            <p:nvSpPr>
              <p:cNvPr id="39968" name="Oval 35"/>
              <p:cNvSpPr>
                <a:spLocks noChangeArrowheads="1"/>
              </p:cNvSpPr>
              <p:nvPr/>
            </p:nvSpPr>
            <p:spPr bwMode="auto">
              <a:xfrm>
                <a:off x="4263" y="1757"/>
                <a:ext cx="1033"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680">
                  <a:latin typeface="Arial" panose="020B0604020202020204" pitchFamily="34" charset="0"/>
                </a:endParaRPr>
              </a:p>
            </p:txBody>
          </p:sp>
        </p:grpSp>
        <p:sp>
          <p:nvSpPr>
            <p:cNvPr id="39962" name="Text Box 39"/>
            <p:cNvSpPr txBox="1">
              <a:spLocks noChangeArrowheads="1"/>
            </p:cNvSpPr>
            <p:nvPr/>
          </p:nvSpPr>
          <p:spPr bwMode="auto">
            <a:xfrm>
              <a:off x="1289" y="2039"/>
              <a:ext cx="69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sz="2280" b="1">
                  <a:solidFill>
                    <a:srgbClr val="000000"/>
                  </a:solidFill>
                  <a:latin typeface="微软雅黑" panose="020B0503020204020204" pitchFamily="34" charset="-122"/>
                  <a:ea typeface="微软雅黑" panose="020B0503020204020204" pitchFamily="34" charset="-122"/>
                </a:rPr>
                <a:t>人才标准</a:t>
              </a:r>
              <a:endParaRPr lang="en-US" altLang="zh-CN" sz="2280" b="1">
                <a:solidFill>
                  <a:srgbClr val="000000"/>
                </a:solidFill>
                <a:latin typeface="微软雅黑" panose="020B0503020204020204" pitchFamily="34" charset="-122"/>
                <a:ea typeface="微软雅黑" panose="020B0503020204020204" pitchFamily="34" charset="-122"/>
              </a:endParaRPr>
            </a:p>
          </p:txBody>
        </p:sp>
        <p:sp>
          <p:nvSpPr>
            <p:cNvPr id="39963" name="Text Box 40"/>
            <p:cNvSpPr txBox="1">
              <a:spLocks noChangeArrowheads="1"/>
            </p:cNvSpPr>
            <p:nvPr/>
          </p:nvSpPr>
          <p:spPr bwMode="auto">
            <a:xfrm>
              <a:off x="2879" y="2039"/>
              <a:ext cx="69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sz="2280" b="1">
                  <a:solidFill>
                    <a:srgbClr val="000000"/>
                  </a:solidFill>
                  <a:latin typeface="微软雅黑" panose="020B0503020204020204" pitchFamily="34" charset="-122"/>
                  <a:ea typeface="微软雅黑" panose="020B0503020204020204" pitchFamily="34" charset="-122"/>
                </a:rPr>
                <a:t>评估方法</a:t>
              </a:r>
              <a:endParaRPr lang="en-US" altLang="zh-CN" sz="2280" b="1">
                <a:solidFill>
                  <a:srgbClr val="000000"/>
                </a:solidFill>
                <a:latin typeface="微软雅黑" panose="020B0503020204020204" pitchFamily="34" charset="-122"/>
                <a:ea typeface="微软雅黑" panose="020B0503020204020204" pitchFamily="34" charset="-122"/>
              </a:endParaRPr>
            </a:p>
          </p:txBody>
        </p:sp>
        <p:sp>
          <p:nvSpPr>
            <p:cNvPr id="39964" name="Text Box 41"/>
            <p:cNvSpPr txBox="1">
              <a:spLocks noChangeArrowheads="1"/>
            </p:cNvSpPr>
            <p:nvPr/>
          </p:nvSpPr>
          <p:spPr bwMode="auto">
            <a:xfrm>
              <a:off x="4467" y="2039"/>
              <a:ext cx="69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sz="2280" b="1">
                  <a:solidFill>
                    <a:srgbClr val="000000"/>
                  </a:solidFill>
                  <a:latin typeface="微软雅黑" panose="020B0503020204020204" pitchFamily="34" charset="-122"/>
                  <a:ea typeface="微软雅黑" panose="020B0503020204020204" pitchFamily="34" charset="-122"/>
                </a:rPr>
                <a:t>盘点流程</a:t>
              </a:r>
              <a:endParaRPr lang="en-US" altLang="zh-CN" sz="2280" b="1">
                <a:solidFill>
                  <a:srgbClr val="000000"/>
                </a:solidFill>
                <a:latin typeface="微软雅黑" panose="020B0503020204020204" pitchFamily="34" charset="-122"/>
                <a:ea typeface="微软雅黑" panose="020B0503020204020204" pitchFamily="34" charset="-122"/>
              </a:endParaRPr>
            </a:p>
          </p:txBody>
        </p:sp>
      </p:grpSp>
      <p:sp>
        <p:nvSpPr>
          <p:cNvPr id="43" name="TextBox 1"/>
          <p:cNvSpPr txBox="1"/>
          <p:nvPr/>
        </p:nvSpPr>
        <p:spPr>
          <a:xfrm>
            <a:off x="1884044" y="981076"/>
            <a:ext cx="5012056" cy="546735"/>
          </a:xfrm>
          <a:prstGeom prst="rect">
            <a:avLst/>
          </a:prstGeom>
          <a:noFill/>
        </p:spPr>
        <p:txBody>
          <a:bodyPr lIns="85587" tIns="42794" rIns="85587" bIns="42794">
            <a:spAutoFit/>
          </a:bodyPr>
          <a:lstStyle/>
          <a:p>
            <a:pPr>
              <a:defRPr/>
            </a:pPr>
            <a:r>
              <a:rPr lang="zh-CN" altLang="en-US" sz="3000" b="1" spc="4"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人才质量盘点三件事</a:t>
            </a:r>
            <a:endParaRPr lang="zh-CN" altLang="en-US" sz="3000" b="1" dirty="0">
              <a:solidFill>
                <a:srgbClr val="FF0000"/>
              </a:solidFill>
              <a:latin typeface="微软雅黑" panose="020B0503020204020204" pitchFamily="34" charset="-122"/>
              <a:ea typeface="微软雅黑" panose="020B0503020204020204" pitchFamily="34" charset="-122"/>
              <a:cs typeface="+mj-cs"/>
            </a:endParaRPr>
          </a:p>
        </p:txBody>
      </p:sp>
      <p:sp>
        <p:nvSpPr>
          <p:cNvPr id="39" name="日期占位符 38"/>
          <p:cNvSpPr>
            <a:spLocks noGrp="1"/>
          </p:cNvSpPr>
          <p:nvPr>
            <p:ph type="dt" sz="quarter" idx="10"/>
          </p:nvPr>
        </p:nvSpPr>
        <p:spPr/>
        <p:txBody>
          <a:bodyPr/>
          <a:lstStyle/>
          <a:p>
            <a:pPr>
              <a:defRPr/>
            </a:pPr>
            <a:fld id="{7BEAEA77-01F8-40F2-8258-BB9B53880B41}" type="datetime1">
              <a:rPr lang="zh-CN" altLang="en-US" sz="1680"/>
            </a:fld>
            <a:endParaRPr lang="en-US" altLang="zh-CN" sz="1680"/>
          </a:p>
        </p:txBody>
      </p:sp>
      <p:sp>
        <p:nvSpPr>
          <p:cNvPr id="39941" name="灯片编号占位符 39"/>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500">
                <a:solidFill>
                  <a:schemeClr val="tx1"/>
                </a:solidFill>
                <a:latin typeface="Tahoma" panose="020B0604030504040204" pitchFamily="34" charset="0"/>
                <a:ea typeface="宋体" panose="02010600030101010101" pitchFamily="2" charset="-122"/>
              </a:defRPr>
            </a:lvl1pPr>
            <a:lvl2pPr marL="579755" indent="-222885"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ea typeface="宋体" panose="02010600030101010101" pitchFamily="2" charset="-122"/>
              </a:defRPr>
            </a:lvl2pPr>
            <a:lvl3pPr marL="891540" indent="-178435" eaLnBrk="0" hangingPunct="0">
              <a:spcBef>
                <a:spcPct val="20000"/>
              </a:spcBef>
              <a:buClr>
                <a:schemeClr val="folHlink"/>
              </a:buClr>
              <a:buSzPct val="50000"/>
              <a:buFont typeface="Wingdings" panose="05000000000000000000" pitchFamily="2" charset="2"/>
              <a:buChar char="n"/>
              <a:defRPr sz="1900">
                <a:solidFill>
                  <a:schemeClr val="tx1"/>
                </a:solidFill>
                <a:latin typeface="Tahoma" panose="020B0604030504040204" pitchFamily="34" charset="0"/>
                <a:ea typeface="宋体" panose="02010600030101010101" pitchFamily="2" charset="-122"/>
              </a:defRPr>
            </a:lvl3pPr>
            <a:lvl4pPr marL="1248410" indent="-178435" eaLnBrk="0" hangingPunct="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4pPr>
            <a:lvl5pPr marL="1604645" indent="-178435" eaLnBrk="0" hangingPunct="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5pPr>
            <a:lvl6pPr marL="1961515" indent="-178435"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6pPr>
            <a:lvl7pPr marL="2317750" indent="-178435"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7pPr>
            <a:lvl8pPr marL="2674620" indent="-178435"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8pPr>
            <a:lvl9pPr marL="3031490" indent="-178435"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fld id="{DBBA557D-CD64-4BB0-8F6C-EB0560BDC57D}" type="slidenum">
              <a:rPr lang="zh-CN" altLang="en-US" sz="1320"/>
            </a:fld>
            <a:endParaRPr lang="zh-CN" altLang="en-US" sz="132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iterate type="lt">
                                    <p:tmPct val="10000"/>
                                  </p:iterate>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a:xfrm>
            <a:off x="1560195" y="782955"/>
            <a:ext cx="5375275" cy="785813"/>
          </a:xfrm>
        </p:spPr>
        <p:txBody>
          <a:bodyPr/>
          <a:lstStyle/>
          <a:p>
            <a:r>
              <a:rPr lang="zh-CN" altLang="en-US" sz="3600" b="1">
                <a:solidFill>
                  <a:srgbClr val="FF0000"/>
                </a:solidFill>
                <a:latin typeface="微软雅黑" panose="020B0503020204020204" pitchFamily="34" charset="-122"/>
                <a:ea typeface="微软雅黑" panose="020B0503020204020204" pitchFamily="34" charset="-122"/>
              </a:rPr>
              <a:t>课 程 大 纲</a:t>
            </a:r>
            <a:endParaRPr lang="zh-CN" altLang="en-US" sz="3600" b="1">
              <a:solidFill>
                <a:srgbClr val="FF0000"/>
              </a:solidFill>
              <a:latin typeface="微软雅黑" panose="020B0503020204020204" pitchFamily="34" charset="-122"/>
              <a:ea typeface="微软雅黑" panose="020B0503020204020204" pitchFamily="34" charset="-122"/>
            </a:endParaRPr>
          </a:p>
        </p:txBody>
      </p:sp>
      <p:sp>
        <p:nvSpPr>
          <p:cNvPr id="19459" name="内容占位符 2"/>
          <p:cNvSpPr>
            <a:spLocks noGrp="1" noChangeArrowheads="1"/>
          </p:cNvSpPr>
          <p:nvPr>
            <p:ph idx="1"/>
          </p:nvPr>
        </p:nvSpPr>
        <p:spPr>
          <a:xfrm>
            <a:off x="1560195" y="1872615"/>
            <a:ext cx="4176395" cy="3788410"/>
          </a:xfrm>
        </p:spPr>
        <p:txBody>
          <a:bodyPr/>
          <a:lstStyle/>
          <a:p>
            <a:pPr marL="0" indent="0">
              <a:lnSpc>
                <a:spcPct val="180000"/>
              </a:lnSpc>
              <a:spcBef>
                <a:spcPct val="0"/>
              </a:spcBef>
              <a:buNone/>
            </a:pPr>
            <a:r>
              <a:rPr lang="zh-CN" altLang="en-US" sz="2200" b="1" dirty="0">
                <a:latin typeface="微软雅黑" panose="020B0503020204020204" pitchFamily="34" charset="-122"/>
                <a:ea typeface="微软雅黑" panose="020B0503020204020204" pitchFamily="34" charset="-122"/>
                <a:sym typeface="宋体" panose="02010600030101010101" pitchFamily="2" charset="-122"/>
              </a:rPr>
              <a:t>一 、什么是人才盘点</a:t>
            </a:r>
            <a:endParaRPr lang="en-US" altLang="zh-CN" sz="2200" b="1" dirty="0">
              <a:latin typeface="微软雅黑" panose="020B0503020204020204" pitchFamily="34" charset="-122"/>
              <a:ea typeface="微软雅黑" panose="020B0503020204020204" pitchFamily="34" charset="-122"/>
              <a:sym typeface="宋体" panose="02010600030101010101" pitchFamily="2" charset="-122"/>
            </a:endParaRPr>
          </a:p>
          <a:p>
            <a:pPr marL="0" indent="0">
              <a:lnSpc>
                <a:spcPct val="180000"/>
              </a:lnSpc>
              <a:spcBef>
                <a:spcPct val="0"/>
              </a:spcBef>
              <a:buNone/>
            </a:pPr>
            <a:r>
              <a:rPr lang="zh-CN" altLang="en-US" sz="2200" b="1" dirty="0">
                <a:latin typeface="微软雅黑" panose="020B0503020204020204" pitchFamily="34" charset="-122"/>
                <a:ea typeface="微软雅黑" panose="020B0503020204020204" pitchFamily="34" charset="-122"/>
                <a:sym typeface="宋体" panose="02010600030101010101" pitchFamily="2" charset="-122"/>
              </a:rPr>
              <a:t>二 、怎么做人才盘点</a:t>
            </a:r>
            <a:endParaRPr lang="en-US" altLang="zh-CN" sz="2200" b="1" dirty="0">
              <a:latin typeface="微软雅黑" panose="020B0503020204020204" pitchFamily="34" charset="-122"/>
              <a:ea typeface="微软雅黑" panose="020B0503020204020204" pitchFamily="34" charset="-122"/>
              <a:sym typeface="宋体" panose="02010600030101010101" pitchFamily="2" charset="-122"/>
            </a:endParaRPr>
          </a:p>
          <a:p>
            <a:pPr marL="0" indent="0">
              <a:lnSpc>
                <a:spcPct val="180000"/>
              </a:lnSpc>
              <a:spcBef>
                <a:spcPct val="0"/>
              </a:spcBef>
              <a:buNone/>
            </a:pPr>
            <a:r>
              <a:rPr lang="zh-CN" altLang="en-US" sz="2200" b="1" dirty="0">
                <a:latin typeface="微软雅黑" panose="020B0503020204020204" pitchFamily="34" charset="-122"/>
                <a:ea typeface="微软雅黑" panose="020B0503020204020204" pitchFamily="34" charset="-122"/>
                <a:sym typeface="宋体" panose="02010600030101010101" pitchFamily="2" charset="-122"/>
              </a:rPr>
              <a:t>三、人才盘点案例解析</a:t>
            </a:r>
            <a:endParaRPr lang="en-US" altLang="zh-CN" sz="2200" b="1" dirty="0">
              <a:latin typeface="微软雅黑" panose="020B0503020204020204" pitchFamily="34" charset="-122"/>
              <a:ea typeface="微软雅黑" panose="020B0503020204020204" pitchFamily="34" charset="-122"/>
              <a:sym typeface="宋体" panose="02010600030101010101" pitchFamily="2" charset="-122"/>
            </a:endParaRPr>
          </a:p>
          <a:p>
            <a:pPr marL="0" indent="0">
              <a:lnSpc>
                <a:spcPct val="180000"/>
              </a:lnSpc>
              <a:spcBef>
                <a:spcPct val="0"/>
              </a:spcBef>
              <a:buNone/>
            </a:pPr>
            <a:r>
              <a:rPr lang="zh-CN" altLang="en-US" sz="2200" b="1" dirty="0">
                <a:latin typeface="微软雅黑" panose="020B0503020204020204" pitchFamily="34" charset="-122"/>
                <a:ea typeface="微软雅黑" panose="020B0503020204020204" pitchFamily="34" charset="-122"/>
                <a:sym typeface="宋体" panose="02010600030101010101" pitchFamily="2" charset="-122"/>
              </a:rPr>
              <a:t>四、什么是人才梯队</a:t>
            </a:r>
            <a:endParaRPr lang="en-US" altLang="zh-CN" sz="2200" b="1" dirty="0">
              <a:latin typeface="微软雅黑" panose="020B0503020204020204" pitchFamily="34" charset="-122"/>
              <a:ea typeface="微软雅黑" panose="020B0503020204020204" pitchFamily="34" charset="-122"/>
              <a:sym typeface="宋体" panose="02010600030101010101" pitchFamily="2" charset="-122"/>
            </a:endParaRPr>
          </a:p>
          <a:p>
            <a:pPr marL="0" indent="0">
              <a:lnSpc>
                <a:spcPct val="180000"/>
              </a:lnSpc>
              <a:spcBef>
                <a:spcPct val="0"/>
              </a:spcBef>
              <a:buNone/>
            </a:pPr>
            <a:r>
              <a:rPr lang="zh-CN" altLang="en-US" sz="2200" b="1" dirty="0">
                <a:latin typeface="微软雅黑" panose="020B0503020204020204" pitchFamily="34" charset="-122"/>
                <a:ea typeface="微软雅黑" panose="020B0503020204020204" pitchFamily="34" charset="-122"/>
                <a:sym typeface="宋体" panose="02010600030101010101" pitchFamily="2" charset="-122"/>
              </a:rPr>
              <a:t>五、怎么做人才梯队建设</a:t>
            </a:r>
            <a:endParaRPr lang="en-US" altLang="zh-CN" sz="2200" b="1" dirty="0">
              <a:latin typeface="微软雅黑" panose="020B0503020204020204" pitchFamily="34" charset="-122"/>
              <a:ea typeface="微软雅黑" panose="020B0503020204020204" pitchFamily="34" charset="-122"/>
              <a:sym typeface="宋体" panose="02010600030101010101" pitchFamily="2" charset="-122"/>
            </a:endParaRPr>
          </a:p>
          <a:p>
            <a:pPr marL="0" indent="0">
              <a:lnSpc>
                <a:spcPct val="180000"/>
              </a:lnSpc>
              <a:spcBef>
                <a:spcPct val="0"/>
              </a:spcBef>
              <a:buNone/>
            </a:pPr>
            <a:r>
              <a:rPr lang="zh-CN" altLang="en-US" sz="2200" b="1" dirty="0">
                <a:latin typeface="微软雅黑" panose="020B0503020204020204" pitchFamily="34" charset="-122"/>
                <a:ea typeface="微软雅黑" panose="020B0503020204020204" pitchFamily="34" charset="-122"/>
                <a:sym typeface="宋体" panose="02010600030101010101" pitchFamily="2" charset="-122"/>
              </a:rPr>
              <a:t>六、人才梯队建设案例解析</a:t>
            </a:r>
            <a:endParaRPr lang="zh-CN" altLang="en-US" sz="2200" b="1"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2" name="日期占位符 1"/>
          <p:cNvSpPr>
            <a:spLocks noGrp="1"/>
          </p:cNvSpPr>
          <p:nvPr>
            <p:ph type="dt" sz="quarter" idx="10"/>
          </p:nvPr>
        </p:nvSpPr>
        <p:spPr/>
        <p:txBody>
          <a:bodyPr/>
          <a:lstStyle/>
          <a:p>
            <a:pPr>
              <a:defRPr/>
            </a:pPr>
            <a:fld id="{4A6488E6-79E5-419C-9064-9E3B76ED42D6}" type="datetime1">
              <a:rPr lang="zh-CN" altLang="en-US"/>
            </a:fld>
            <a:endParaRPr lang="en-US" altLang="zh-CN" dirty="0"/>
          </a:p>
        </p:txBody>
      </p:sp>
      <p:sp>
        <p:nvSpPr>
          <p:cNvPr id="19461" name="灯片编号占位符 2"/>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1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1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1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1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1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1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fld id="{34DF0E47-96C5-4116-89F9-55956223244A}" type="slidenum">
              <a:rPr lang="zh-CN" altLang="en-US" sz="1400"/>
            </a:fld>
            <a:endParaRPr lang="zh-CN" altLang="en-US" sz="1400"/>
          </a:p>
        </p:txBody>
      </p:sp>
      <p:pic>
        <p:nvPicPr>
          <p:cNvPr id="7" name="图片 4"/>
          <p:cNvPicPr>
            <a:picLocks noChangeAspect="1" noChangeArrowheads="1"/>
          </p:cNvPicPr>
          <p:nvPr>
            <p:custDataLst>
              <p:tags r:id="rId1"/>
            </p:custDataLst>
          </p:nvPr>
        </p:nvPicPr>
        <p:blipFill>
          <a:blip r:embed="rId2">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5874635" y="2313191"/>
            <a:ext cx="3589338" cy="306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object 3"/>
          <p:cNvSpPr>
            <a:spLocks noChangeArrowheads="1"/>
          </p:cNvSpPr>
          <p:nvPr/>
        </p:nvSpPr>
        <p:spPr bwMode="auto">
          <a:xfrm>
            <a:off x="825500" y="6232525"/>
            <a:ext cx="4763" cy="173038"/>
          </a:xfrm>
          <a:custGeom>
            <a:avLst/>
            <a:gdLst>
              <a:gd name="T0" fmla="*/ 0 w 3175"/>
              <a:gd name="T1" fmla="*/ 170219 h 173354"/>
              <a:gd name="T2" fmla="*/ 122174 w 3175"/>
              <a:gd name="T3" fmla="*/ 0 h 173354"/>
              <a:gd name="T4" fmla="*/ 0 60000 65536"/>
              <a:gd name="T5" fmla="*/ 0 60000 65536"/>
              <a:gd name="T6" fmla="*/ 0 w 3175"/>
              <a:gd name="T7" fmla="*/ 0 h 173354"/>
              <a:gd name="T8" fmla="*/ 3175 w 3175"/>
              <a:gd name="T9" fmla="*/ 173354 h 173354"/>
            </a:gdLst>
            <a:ahLst/>
            <a:cxnLst>
              <a:cxn ang="T4">
                <a:pos x="T0" y="T1"/>
              </a:cxn>
              <a:cxn ang="T5">
                <a:pos x="T2" y="T3"/>
              </a:cxn>
            </a:cxnLst>
            <a:rect l="T6" t="T7" r="T8" b="T9"/>
            <a:pathLst>
              <a:path w="3175" h="173354">
                <a:moveTo>
                  <a:pt x="0" y="173037"/>
                </a:moveTo>
                <a:lnTo>
                  <a:pt x="3175" y="0"/>
                </a:lnTo>
              </a:path>
            </a:pathLst>
          </a:custGeom>
          <a:noFill/>
          <a:ln w="3175">
            <a:solidFill>
              <a:srgbClr val="7E7E7E"/>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795" name="object 4"/>
          <p:cNvSpPr>
            <a:spLocks noChangeArrowheads="1"/>
          </p:cNvSpPr>
          <p:nvPr/>
        </p:nvSpPr>
        <p:spPr bwMode="auto">
          <a:xfrm>
            <a:off x="11226800" y="6237288"/>
            <a:ext cx="481013" cy="360362"/>
          </a:xfrm>
          <a:custGeom>
            <a:avLst/>
            <a:gdLst>
              <a:gd name="T0" fmla="*/ 0 w 360679"/>
              <a:gd name="T1" fmla="*/ 357521 h 360679"/>
              <a:gd name="T2" fmla="*/ 4809086 w 360679"/>
              <a:gd name="T3" fmla="*/ 357521 h 360679"/>
              <a:gd name="T4" fmla="*/ 4809086 w 360679"/>
              <a:gd name="T5" fmla="*/ 0 h 360679"/>
              <a:gd name="T6" fmla="*/ 0 w 360679"/>
              <a:gd name="T7" fmla="*/ 0 h 360679"/>
              <a:gd name="T8" fmla="*/ 0 w 360679"/>
              <a:gd name="T9" fmla="*/ 357521 h 360679"/>
              <a:gd name="T10" fmla="*/ 0 60000 65536"/>
              <a:gd name="T11" fmla="*/ 0 60000 65536"/>
              <a:gd name="T12" fmla="*/ 0 60000 65536"/>
              <a:gd name="T13" fmla="*/ 0 60000 65536"/>
              <a:gd name="T14" fmla="*/ 0 60000 65536"/>
              <a:gd name="T15" fmla="*/ 0 w 360679"/>
              <a:gd name="T16" fmla="*/ 0 h 360679"/>
              <a:gd name="T17" fmla="*/ 360679 w 360679"/>
              <a:gd name="T18" fmla="*/ 360679 h 360679"/>
            </a:gdLst>
            <a:ahLst/>
            <a:cxnLst>
              <a:cxn ang="T10">
                <a:pos x="T0" y="T1"/>
              </a:cxn>
              <a:cxn ang="T11">
                <a:pos x="T2" y="T3"/>
              </a:cxn>
              <a:cxn ang="T12">
                <a:pos x="T4" y="T5"/>
              </a:cxn>
              <a:cxn ang="T13">
                <a:pos x="T6" y="T7"/>
              </a:cxn>
              <a:cxn ang="T14">
                <a:pos x="T8" y="T9"/>
              </a:cxn>
            </a:cxnLst>
            <a:rect l="T15" t="T16" r="T17" b="T18"/>
            <a:pathLst>
              <a:path w="360679" h="360679">
                <a:moveTo>
                  <a:pt x="0" y="360362"/>
                </a:moveTo>
                <a:lnTo>
                  <a:pt x="360362" y="360362"/>
                </a:lnTo>
                <a:lnTo>
                  <a:pt x="360362" y="0"/>
                </a:lnTo>
                <a:lnTo>
                  <a:pt x="0" y="0"/>
                </a:lnTo>
                <a:lnTo>
                  <a:pt x="0" y="36036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796" name="object 5"/>
          <p:cNvSpPr>
            <a:spLocks noChangeArrowheads="1"/>
          </p:cNvSpPr>
          <p:nvPr/>
        </p:nvSpPr>
        <p:spPr bwMode="auto">
          <a:xfrm>
            <a:off x="11226800" y="6237288"/>
            <a:ext cx="481013" cy="360362"/>
          </a:xfrm>
          <a:custGeom>
            <a:avLst/>
            <a:gdLst>
              <a:gd name="T0" fmla="*/ 0 w 360679"/>
              <a:gd name="T1" fmla="*/ 357521 h 360679"/>
              <a:gd name="T2" fmla="*/ 4809086 w 360679"/>
              <a:gd name="T3" fmla="*/ 357521 h 360679"/>
              <a:gd name="T4" fmla="*/ 4809086 w 360679"/>
              <a:gd name="T5" fmla="*/ 0 h 360679"/>
              <a:gd name="T6" fmla="*/ 0 w 360679"/>
              <a:gd name="T7" fmla="*/ 0 h 360679"/>
              <a:gd name="T8" fmla="*/ 0 w 360679"/>
              <a:gd name="T9" fmla="*/ 357521 h 360679"/>
              <a:gd name="T10" fmla="*/ 0 60000 65536"/>
              <a:gd name="T11" fmla="*/ 0 60000 65536"/>
              <a:gd name="T12" fmla="*/ 0 60000 65536"/>
              <a:gd name="T13" fmla="*/ 0 60000 65536"/>
              <a:gd name="T14" fmla="*/ 0 60000 65536"/>
              <a:gd name="T15" fmla="*/ 0 w 360679"/>
              <a:gd name="T16" fmla="*/ 0 h 360679"/>
              <a:gd name="T17" fmla="*/ 360679 w 360679"/>
              <a:gd name="T18" fmla="*/ 360679 h 360679"/>
            </a:gdLst>
            <a:ahLst/>
            <a:cxnLst>
              <a:cxn ang="T10">
                <a:pos x="T0" y="T1"/>
              </a:cxn>
              <a:cxn ang="T11">
                <a:pos x="T2" y="T3"/>
              </a:cxn>
              <a:cxn ang="T12">
                <a:pos x="T4" y="T5"/>
              </a:cxn>
              <a:cxn ang="T13">
                <a:pos x="T6" y="T7"/>
              </a:cxn>
              <a:cxn ang="T14">
                <a:pos x="T8" y="T9"/>
              </a:cxn>
            </a:cxnLst>
            <a:rect l="T15" t="T16" r="T17" b="T18"/>
            <a:pathLst>
              <a:path w="360679" h="360679">
                <a:moveTo>
                  <a:pt x="0" y="360362"/>
                </a:moveTo>
                <a:lnTo>
                  <a:pt x="360362" y="360362"/>
                </a:lnTo>
                <a:lnTo>
                  <a:pt x="360362" y="0"/>
                </a:lnTo>
                <a:lnTo>
                  <a:pt x="0" y="0"/>
                </a:lnTo>
                <a:lnTo>
                  <a:pt x="0" y="360362"/>
                </a:lnTo>
                <a:close/>
              </a:path>
            </a:pathLst>
          </a:custGeom>
          <a:noFill/>
          <a:ln w="25400">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797" name="object 7"/>
          <p:cNvSpPr>
            <a:spLocks noChangeArrowheads="1"/>
          </p:cNvSpPr>
          <p:nvPr/>
        </p:nvSpPr>
        <p:spPr bwMode="auto">
          <a:xfrm>
            <a:off x="252413" y="6165850"/>
            <a:ext cx="1200150" cy="576263"/>
          </a:xfrm>
          <a:custGeom>
            <a:avLst/>
            <a:gdLst>
              <a:gd name="T0" fmla="*/ 0 w 900430"/>
              <a:gd name="T1" fmla="*/ 573426 h 576579"/>
              <a:gd name="T2" fmla="*/ 11949966 w 900430"/>
              <a:gd name="T3" fmla="*/ 573426 h 576579"/>
              <a:gd name="T4" fmla="*/ 11949966 w 900430"/>
              <a:gd name="T5" fmla="*/ 0 h 576579"/>
              <a:gd name="T6" fmla="*/ 0 w 900430"/>
              <a:gd name="T7" fmla="*/ 0 h 576579"/>
              <a:gd name="T8" fmla="*/ 0 w 900430"/>
              <a:gd name="T9" fmla="*/ 573426 h 576579"/>
              <a:gd name="T10" fmla="*/ 0 60000 65536"/>
              <a:gd name="T11" fmla="*/ 0 60000 65536"/>
              <a:gd name="T12" fmla="*/ 0 60000 65536"/>
              <a:gd name="T13" fmla="*/ 0 60000 65536"/>
              <a:gd name="T14" fmla="*/ 0 60000 65536"/>
              <a:gd name="T15" fmla="*/ 0 w 900430"/>
              <a:gd name="T16" fmla="*/ 0 h 576579"/>
              <a:gd name="T17" fmla="*/ 900430 w 900430"/>
              <a:gd name="T18" fmla="*/ 576579 h 576579"/>
            </a:gdLst>
            <a:ahLst/>
            <a:cxnLst>
              <a:cxn ang="T10">
                <a:pos x="T0" y="T1"/>
              </a:cxn>
              <a:cxn ang="T11">
                <a:pos x="T2" y="T3"/>
              </a:cxn>
              <a:cxn ang="T12">
                <a:pos x="T4" y="T5"/>
              </a:cxn>
              <a:cxn ang="T13">
                <a:pos x="T6" y="T7"/>
              </a:cxn>
              <a:cxn ang="T14">
                <a:pos x="T8" y="T9"/>
              </a:cxn>
            </a:cxnLst>
            <a:rect l="T15" t="T16" r="T17" b="T18"/>
            <a:pathLst>
              <a:path w="900430" h="576579">
                <a:moveTo>
                  <a:pt x="0" y="576262"/>
                </a:moveTo>
                <a:lnTo>
                  <a:pt x="900112" y="576262"/>
                </a:lnTo>
                <a:lnTo>
                  <a:pt x="900112" y="0"/>
                </a:lnTo>
                <a:lnTo>
                  <a:pt x="0" y="0"/>
                </a:lnTo>
                <a:lnTo>
                  <a:pt x="0" y="57626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object 8"/>
          <p:cNvSpPr txBox="1">
            <a:spLocks noGrp="1"/>
          </p:cNvSpPr>
          <p:nvPr>
            <p:ph type="title"/>
          </p:nvPr>
        </p:nvSpPr>
        <p:spPr>
          <a:xfrm>
            <a:off x="1631950" y="1125538"/>
            <a:ext cx="5951538" cy="487362"/>
          </a:xfrm>
        </p:spPr>
        <p:txBody>
          <a:bodyPr lIns="0" tIns="0" rIns="0" bIns="0" rtlCol="0">
            <a:spAutoFit/>
          </a:bodyPr>
          <a:lstStyle/>
          <a:p>
            <a:pPr marL="12700">
              <a:lnSpc>
                <a:spcPts val="3750"/>
              </a:lnSpc>
              <a:defRPr/>
            </a:pPr>
            <a:r>
              <a:rPr sz="3200" b="1" spc="5" dirty="0" err="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人才盘点</a:t>
            </a:r>
            <a:r>
              <a:rPr lang="zh-CN" altLang="en-US" sz="3200" b="1" spc="5"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流程</a:t>
            </a:r>
            <a:endParaRPr sz="32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object 9"/>
          <p:cNvSpPr txBox="1">
            <a:spLocks noChangeArrowheads="1"/>
          </p:cNvSpPr>
          <p:nvPr/>
        </p:nvSpPr>
        <p:spPr bwMode="auto">
          <a:xfrm>
            <a:off x="1582738" y="4941888"/>
            <a:ext cx="7586662"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5000"/>
              </a:lnSpc>
              <a:spcBef>
                <a:spcPts val="490"/>
              </a:spcBef>
            </a:pPr>
            <a:r>
              <a:rPr lang="zh-CN" altLang="en-US" sz="2000">
                <a:solidFill>
                  <a:srgbClr val="000000"/>
                </a:solidFill>
                <a:latin typeface="微软雅黑" panose="020B0503020204020204" pitchFamily="34" charset="-122"/>
                <a:ea typeface="微软雅黑" panose="020B0503020204020204" pitchFamily="34" charset="-122"/>
              </a:rPr>
              <a:t>第六步：制定、跟踪个人和组织的培养行动计划</a:t>
            </a:r>
            <a:endParaRPr lang="zh-CN" altLang="en-US" sz="2000">
              <a:solidFill>
                <a:srgbClr val="000000"/>
              </a:solidFill>
              <a:latin typeface="微软雅黑" panose="020B0503020204020204" pitchFamily="34" charset="-122"/>
              <a:ea typeface="微软雅黑" panose="020B0503020204020204" pitchFamily="34" charset="-122"/>
            </a:endParaRPr>
          </a:p>
        </p:txBody>
      </p:sp>
      <p:sp>
        <p:nvSpPr>
          <p:cNvPr id="10" name="矩形 9"/>
          <p:cNvSpPr>
            <a:spLocks noChangeArrowheads="1"/>
          </p:cNvSpPr>
          <p:nvPr/>
        </p:nvSpPr>
        <p:spPr bwMode="auto">
          <a:xfrm>
            <a:off x="1487488" y="2060575"/>
            <a:ext cx="66008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66000"/>
              </a:lnSpc>
            </a:pPr>
            <a:r>
              <a:rPr lang="zh-CN" altLang="en-US" sz="2000">
                <a:solidFill>
                  <a:srgbClr val="000000"/>
                </a:solidFill>
                <a:latin typeface="微软雅黑" panose="020B0503020204020204" pitchFamily="34" charset="-122"/>
                <a:ea typeface="微软雅黑" panose="020B0503020204020204" pitchFamily="34" charset="-122"/>
              </a:rPr>
              <a:t>第一步：为业务战略规划人才</a:t>
            </a:r>
            <a:r>
              <a:rPr lang="zh-CN" altLang="en-US" sz="2000" b="1">
                <a:solidFill>
                  <a:srgbClr val="000000"/>
                </a:solidFill>
                <a:latin typeface="微软雅黑" panose="020B0503020204020204" pitchFamily="34" charset="-122"/>
                <a:ea typeface="微软雅黑" panose="020B0503020204020204" pitchFamily="34" charset="-122"/>
              </a:rPr>
              <a:t>  </a:t>
            </a:r>
            <a:endParaRPr lang="zh-CN" altLang="en-US" sz="2000" b="1">
              <a:solidFill>
                <a:srgbClr val="000000"/>
              </a:solidFill>
              <a:latin typeface="微软雅黑" panose="020B0503020204020204" pitchFamily="34" charset="-122"/>
              <a:ea typeface="微软雅黑" panose="020B0503020204020204" pitchFamily="34" charset="-122"/>
            </a:endParaRPr>
          </a:p>
        </p:txBody>
      </p:sp>
      <p:sp>
        <p:nvSpPr>
          <p:cNvPr id="11" name="矩形 10"/>
          <p:cNvSpPr>
            <a:spLocks noChangeArrowheads="1"/>
          </p:cNvSpPr>
          <p:nvPr/>
        </p:nvSpPr>
        <p:spPr bwMode="auto">
          <a:xfrm>
            <a:off x="1487488" y="2636838"/>
            <a:ext cx="691356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66000"/>
              </a:lnSpc>
            </a:pPr>
            <a:r>
              <a:rPr lang="zh-CN" altLang="en-US" sz="2000">
                <a:solidFill>
                  <a:srgbClr val="000000"/>
                </a:solidFill>
                <a:latin typeface="微软雅黑" panose="020B0503020204020204" pitchFamily="34" charset="-122"/>
                <a:ea typeface="微软雅黑" panose="020B0503020204020204" pitchFamily="34" charset="-122"/>
              </a:rPr>
              <a:t>第二步：计算企业人才数量差距</a:t>
            </a:r>
            <a:endParaRPr lang="zh-CN" altLang="en-US" sz="2000">
              <a:solidFill>
                <a:srgbClr val="000000"/>
              </a:solidFill>
              <a:latin typeface="微软雅黑" panose="020B0503020204020204" pitchFamily="34" charset="-122"/>
              <a:ea typeface="微软雅黑" panose="020B0503020204020204" pitchFamily="34" charset="-122"/>
            </a:endParaRPr>
          </a:p>
        </p:txBody>
      </p:sp>
      <p:sp>
        <p:nvSpPr>
          <p:cNvPr id="12" name="矩形 11"/>
          <p:cNvSpPr>
            <a:spLocks noChangeArrowheads="1"/>
          </p:cNvSpPr>
          <p:nvPr/>
        </p:nvSpPr>
        <p:spPr bwMode="auto">
          <a:xfrm>
            <a:off x="1487488" y="3213100"/>
            <a:ext cx="5534025"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5000"/>
              </a:lnSpc>
              <a:spcBef>
                <a:spcPts val="490"/>
              </a:spcBef>
            </a:pPr>
            <a:r>
              <a:rPr lang="zh-CN" altLang="en-US" sz="2000">
                <a:solidFill>
                  <a:srgbClr val="000000"/>
                </a:solidFill>
                <a:latin typeface="微软雅黑" panose="020B0503020204020204" pitchFamily="34" charset="-122"/>
                <a:ea typeface="微软雅黑" panose="020B0503020204020204" pitchFamily="34" charset="-122"/>
              </a:rPr>
              <a:t>第三步：建立</a:t>
            </a:r>
            <a:r>
              <a:rPr lang="en-US" altLang="zh-CN" sz="2000">
                <a:solidFill>
                  <a:srgbClr val="000000"/>
                </a:solidFill>
                <a:latin typeface="微软雅黑" panose="020B0503020204020204" pitchFamily="34" charset="-122"/>
                <a:ea typeface="微软雅黑" panose="020B0503020204020204" pitchFamily="34" charset="-122"/>
              </a:rPr>
              <a:t>/</a:t>
            </a:r>
            <a:r>
              <a:rPr lang="zh-CN" altLang="en-US" sz="2000">
                <a:solidFill>
                  <a:srgbClr val="000000"/>
                </a:solidFill>
                <a:latin typeface="微软雅黑" panose="020B0503020204020204" pitchFamily="34" charset="-122"/>
                <a:ea typeface="微软雅黑" panose="020B0503020204020204" pitchFamily="34" charset="-122"/>
              </a:rPr>
              <a:t>更新统一的人才标准</a:t>
            </a:r>
            <a:r>
              <a:rPr lang="zh-CN" altLang="en-US" sz="2000" b="1">
                <a:solidFill>
                  <a:srgbClr val="000000"/>
                </a:solidFill>
                <a:latin typeface="微软雅黑" panose="020B0503020204020204" pitchFamily="34" charset="-122"/>
                <a:ea typeface="微软雅黑" panose="020B0503020204020204" pitchFamily="34" charset="-122"/>
              </a:rPr>
              <a:t> </a:t>
            </a:r>
            <a:endParaRPr lang="zh-CN" altLang="en-US" sz="2000" b="1">
              <a:solidFill>
                <a:srgbClr val="000000"/>
              </a:solidFill>
              <a:latin typeface="微软雅黑" panose="020B0503020204020204" pitchFamily="34" charset="-122"/>
              <a:ea typeface="微软雅黑" panose="020B0503020204020204" pitchFamily="34" charset="-122"/>
            </a:endParaRPr>
          </a:p>
        </p:txBody>
      </p:sp>
      <p:sp>
        <p:nvSpPr>
          <p:cNvPr id="13" name="矩形 12"/>
          <p:cNvSpPr>
            <a:spLocks noChangeArrowheads="1"/>
          </p:cNvSpPr>
          <p:nvPr/>
        </p:nvSpPr>
        <p:spPr bwMode="auto">
          <a:xfrm>
            <a:off x="1487488" y="3789363"/>
            <a:ext cx="6170612"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5000"/>
              </a:lnSpc>
              <a:spcBef>
                <a:spcPts val="490"/>
              </a:spcBef>
            </a:pPr>
            <a:r>
              <a:rPr lang="zh-CN" altLang="en-US" sz="2000">
                <a:solidFill>
                  <a:srgbClr val="000000"/>
                </a:solidFill>
                <a:latin typeface="微软雅黑" panose="020B0503020204020204" pitchFamily="34" charset="-122"/>
                <a:ea typeface="微软雅黑" panose="020B0503020204020204" pitchFamily="34" charset="-122"/>
              </a:rPr>
              <a:t>第四步：业绩 </a:t>
            </a:r>
            <a:r>
              <a:rPr lang="en-US" altLang="zh-CN" sz="2000">
                <a:solidFill>
                  <a:srgbClr val="000000"/>
                </a:solidFill>
                <a:latin typeface="微软雅黑" panose="020B0503020204020204" pitchFamily="34" charset="-122"/>
                <a:ea typeface="微软雅黑" panose="020B0503020204020204" pitchFamily="34" charset="-122"/>
              </a:rPr>
              <a:t>X </a:t>
            </a:r>
            <a:r>
              <a:rPr lang="zh-CN" altLang="en-US" sz="2000">
                <a:solidFill>
                  <a:srgbClr val="000000"/>
                </a:solidFill>
                <a:latin typeface="微软雅黑" panose="020B0503020204020204" pitchFamily="34" charset="-122"/>
                <a:ea typeface="微软雅黑" panose="020B0503020204020204" pitchFamily="34" charset="-122"/>
              </a:rPr>
              <a:t>能力，盘点当前表现  </a:t>
            </a:r>
            <a:endParaRPr lang="zh-CN" altLang="en-US" sz="2000">
              <a:solidFill>
                <a:srgbClr val="000000"/>
              </a:solidFill>
              <a:latin typeface="微软雅黑" panose="020B0503020204020204" pitchFamily="34" charset="-122"/>
              <a:ea typeface="微软雅黑" panose="020B0503020204020204" pitchFamily="34" charset="-122"/>
            </a:endParaRPr>
          </a:p>
        </p:txBody>
      </p:sp>
      <p:sp>
        <p:nvSpPr>
          <p:cNvPr id="14" name="矩形 13"/>
          <p:cNvSpPr>
            <a:spLocks noChangeArrowheads="1"/>
          </p:cNvSpPr>
          <p:nvPr/>
        </p:nvSpPr>
        <p:spPr bwMode="auto">
          <a:xfrm>
            <a:off x="1487488" y="4365625"/>
            <a:ext cx="6672262"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5000"/>
              </a:lnSpc>
              <a:spcBef>
                <a:spcPts val="490"/>
              </a:spcBef>
            </a:pPr>
            <a:r>
              <a:rPr lang="zh-CN" altLang="en-US" sz="2000">
                <a:solidFill>
                  <a:srgbClr val="000000"/>
                </a:solidFill>
                <a:latin typeface="微软雅黑" panose="020B0503020204020204" pitchFamily="34" charset="-122"/>
                <a:ea typeface="微软雅黑" panose="020B0503020204020204" pitchFamily="34" charset="-122"/>
              </a:rPr>
              <a:t>第五步：潜质评估</a:t>
            </a:r>
            <a:r>
              <a:rPr lang="en-US" altLang="zh-CN" sz="2000">
                <a:solidFill>
                  <a:srgbClr val="000000"/>
                </a:solidFill>
                <a:latin typeface="微软雅黑" panose="020B0503020204020204" pitchFamily="34" charset="-122"/>
                <a:ea typeface="微软雅黑" panose="020B0503020204020204" pitchFamily="34" charset="-122"/>
              </a:rPr>
              <a:t>+</a:t>
            </a:r>
            <a:r>
              <a:rPr lang="zh-CN" altLang="en-US" sz="2000">
                <a:solidFill>
                  <a:srgbClr val="000000"/>
                </a:solidFill>
                <a:latin typeface="微软雅黑" panose="020B0503020204020204" pitchFamily="34" charset="-122"/>
                <a:ea typeface="微软雅黑" panose="020B0503020204020204" pitchFamily="34" charset="-122"/>
              </a:rPr>
              <a:t>校准会，形成人才地图  </a:t>
            </a:r>
            <a:endParaRPr lang="zh-CN" altLang="en-US" sz="2000">
              <a:solidFill>
                <a:srgbClr val="000000"/>
              </a:solidFill>
              <a:latin typeface="微软雅黑" panose="020B0503020204020204" pitchFamily="34" charset="-122"/>
              <a:ea typeface="微软雅黑" panose="020B0503020204020204" pitchFamily="34" charset="-122"/>
            </a:endParaRPr>
          </a:p>
        </p:txBody>
      </p:sp>
      <p:sp>
        <p:nvSpPr>
          <p:cNvPr id="15" name="日期占位符 14"/>
          <p:cNvSpPr>
            <a:spLocks noGrp="1"/>
          </p:cNvSpPr>
          <p:nvPr>
            <p:ph type="dt" sz="quarter" idx="10"/>
          </p:nvPr>
        </p:nvSpPr>
        <p:spPr/>
        <p:txBody>
          <a:bodyPr/>
          <a:lstStyle/>
          <a:p>
            <a:pPr>
              <a:defRPr/>
            </a:pPr>
            <a:fld id="{7346E49F-2000-4F1C-8872-0C48F3D03407}" type="datetime1">
              <a:rPr lang="zh-CN" altLang="en-US"/>
            </a:fld>
            <a:endParaRPr lang="en-US" altLang="zh-CN"/>
          </a:p>
        </p:txBody>
      </p:sp>
      <p:sp>
        <p:nvSpPr>
          <p:cNvPr id="33806" name="灯片编号占位符 15"/>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6877F39D-0AB9-4B94-AA50-15ED3EF062E1}" type="slidenum">
              <a:rPr lang="zh-CN" altLang="en-US" smtClean="0">
                <a:latin typeface="Tahoma" panose="020B0604030504040204" pitchFamily="34" charset="0"/>
              </a:rPr>
            </a:fld>
            <a:endParaRPr lang="zh-CN" altLang="en-US" smtClean="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直接连接符 23556"/>
          <p:cNvSpPr>
            <a:spLocks noChangeShapeType="1"/>
          </p:cNvSpPr>
          <p:nvPr/>
        </p:nvSpPr>
        <p:spPr bwMode="auto">
          <a:xfrm>
            <a:off x="2344738" y="6137275"/>
            <a:ext cx="8839200" cy="20638"/>
          </a:xfrm>
          <a:prstGeom prst="line">
            <a:avLst/>
          </a:prstGeom>
          <a:noFill/>
          <a:ln w="38100">
            <a:solidFill>
              <a:srgbClr val="00B05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19" name="任意多边形 23557"/>
          <p:cNvSpPr>
            <a:spLocks noChangeArrowheads="1"/>
          </p:cNvSpPr>
          <p:nvPr/>
        </p:nvSpPr>
        <p:spPr bwMode="auto">
          <a:xfrm flipH="1">
            <a:off x="2382838" y="4738688"/>
            <a:ext cx="2946400" cy="603250"/>
          </a:xfrm>
          <a:custGeom>
            <a:avLst/>
            <a:gdLst>
              <a:gd name="T0" fmla="*/ 0 w 21600"/>
              <a:gd name="T1" fmla="*/ 0 h 21600"/>
              <a:gd name="T2" fmla="*/ 2147483647 w 21600"/>
              <a:gd name="T3" fmla="*/ 2147483647 h 21600"/>
              <a:gd name="T4" fmla="*/ 0 w 21600"/>
              <a:gd name="T5" fmla="*/ 0 h 21600"/>
              <a:gd name="T6" fmla="*/ 2147483647 w 21600"/>
              <a:gd name="T7" fmla="*/ 2147483647 h 21600"/>
              <a:gd name="T8" fmla="*/ 0 w 21600"/>
              <a:gd name="T9" fmla="*/ 2147483647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lnTo>
                  <a:pt x="0"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20" name="任意多边形 23558"/>
          <p:cNvSpPr>
            <a:spLocks noChangeArrowheads="1"/>
          </p:cNvSpPr>
          <p:nvPr/>
        </p:nvSpPr>
        <p:spPr bwMode="auto">
          <a:xfrm flipH="1">
            <a:off x="4040188" y="4122738"/>
            <a:ext cx="2946400" cy="774700"/>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0 w 21600"/>
              <a:gd name="T9" fmla="*/ 2147483647 h 21600"/>
              <a:gd name="T10" fmla="*/ 2147483647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fill="none">
                <a:moveTo>
                  <a:pt x="132" y="0"/>
                </a:moveTo>
                <a:cubicBezTo>
                  <a:pt x="12001" y="72"/>
                  <a:pt x="21600" y="9715"/>
                  <a:pt x="21600" y="21600"/>
                </a:cubicBezTo>
              </a:path>
              <a:path w="21600" h="21600" stroke="0">
                <a:moveTo>
                  <a:pt x="132" y="0"/>
                </a:moveTo>
                <a:cubicBezTo>
                  <a:pt x="12001" y="72"/>
                  <a:pt x="21600" y="9715"/>
                  <a:pt x="21600" y="21600"/>
                </a:cubicBezTo>
                <a:lnTo>
                  <a:pt x="0" y="21600"/>
                </a:lnTo>
                <a:lnTo>
                  <a:pt x="132"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21" name="任意多边形 23559"/>
          <p:cNvSpPr>
            <a:spLocks noChangeArrowheads="1"/>
          </p:cNvSpPr>
          <p:nvPr/>
        </p:nvSpPr>
        <p:spPr bwMode="auto">
          <a:xfrm flipH="1">
            <a:off x="5792788" y="3571875"/>
            <a:ext cx="3578225" cy="741363"/>
          </a:xfrm>
          <a:custGeom>
            <a:avLst/>
            <a:gdLst>
              <a:gd name="T0" fmla="*/ 0 w 21848"/>
              <a:gd name="T1" fmla="*/ 2147483647 h 21600"/>
              <a:gd name="T2" fmla="*/ 0 w 21848"/>
              <a:gd name="T3" fmla="*/ 2147483647 h 21600"/>
              <a:gd name="T4" fmla="*/ 2147483647 w 21848"/>
              <a:gd name="T5" fmla="*/ 2147483647 h 21600"/>
              <a:gd name="T6" fmla="*/ 0 w 21848"/>
              <a:gd name="T7" fmla="*/ 2147483647 h 21600"/>
              <a:gd name="T8" fmla="*/ 0 w 21848"/>
              <a:gd name="T9" fmla="*/ 2147483647 h 21600"/>
              <a:gd name="T10" fmla="*/ 2147483647 w 21848"/>
              <a:gd name="T11" fmla="*/ 2147483647 h 21600"/>
              <a:gd name="T12" fmla="*/ 2147483647 w 21848"/>
              <a:gd name="T13" fmla="*/ 2147483647 h 21600"/>
              <a:gd name="T14" fmla="*/ 0 w 21848"/>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848"/>
              <a:gd name="T25" fmla="*/ 0 h 21600"/>
              <a:gd name="T26" fmla="*/ 21848 w 21848"/>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848" h="21600" fill="none">
                <a:moveTo>
                  <a:pt x="0" y="1"/>
                </a:moveTo>
                <a:cubicBezTo>
                  <a:pt x="-165" y="1"/>
                  <a:pt x="-83" y="1"/>
                  <a:pt x="0" y="1"/>
                </a:cubicBezTo>
                <a:cubicBezTo>
                  <a:pt x="11929" y="1"/>
                  <a:pt x="21600" y="9672"/>
                  <a:pt x="21600" y="21601"/>
                </a:cubicBezTo>
              </a:path>
              <a:path w="21848" h="21600" stroke="0">
                <a:moveTo>
                  <a:pt x="0" y="1"/>
                </a:moveTo>
                <a:cubicBezTo>
                  <a:pt x="-165" y="1"/>
                  <a:pt x="-83" y="1"/>
                  <a:pt x="0" y="1"/>
                </a:cubicBezTo>
                <a:cubicBezTo>
                  <a:pt x="11929" y="1"/>
                  <a:pt x="21600" y="9672"/>
                  <a:pt x="21600" y="21601"/>
                </a:cubicBezTo>
                <a:lnTo>
                  <a:pt x="248" y="21600"/>
                </a:lnTo>
                <a:lnTo>
                  <a:pt x="0" y="1"/>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50" name="矩形 23560"/>
          <p:cNvSpPr/>
          <p:nvPr/>
        </p:nvSpPr>
        <p:spPr>
          <a:xfrm>
            <a:off x="2700521" y="4988862"/>
            <a:ext cx="2160775" cy="1187568"/>
          </a:xfrm>
          <a:prstGeom prst="rect">
            <a:avLst/>
          </a:prstGeom>
          <a:noFill/>
          <a:ln w="9525">
            <a:solidFill>
              <a:srgbClr val="C00000"/>
            </a:solidFill>
          </a:ln>
        </p:spPr>
        <p:txBody>
          <a:bodyPr wrap="none" anchor="ctr"/>
          <a:lstStyle/>
          <a:p>
            <a:pPr algn="ctr" eaLnBrk="0" hangingPunct="0">
              <a:defRPr/>
            </a:pPr>
            <a:r>
              <a:rPr lang="zh-CN" altLang="en-US" sz="1600" noProof="1">
                <a:ln>
                  <a:solidFill>
                    <a:srgbClr val="FF0000"/>
                  </a:solidFill>
                </a:ln>
                <a:latin typeface="微软雅黑" panose="020B0503020204020204" pitchFamily="34" charset="-122"/>
                <a:ea typeface="微软雅黑" panose="020B0503020204020204" pitchFamily="34" charset="-122"/>
              </a:rPr>
              <a:t>第一层面</a:t>
            </a:r>
            <a:endParaRPr lang="zh-CN" altLang="en-US" sz="1600" noProof="1">
              <a:ln>
                <a:solidFill>
                  <a:srgbClr val="FF0000"/>
                </a:solidFill>
              </a:ln>
              <a:latin typeface="微软雅黑" panose="020B0503020204020204" pitchFamily="34" charset="-122"/>
              <a:ea typeface="微软雅黑" panose="020B0503020204020204" pitchFamily="34" charset="-122"/>
            </a:endParaRPr>
          </a:p>
          <a:p>
            <a:pPr algn="ctr" eaLnBrk="0" hangingPunct="0">
              <a:defRPr/>
            </a:pPr>
            <a:r>
              <a:rPr lang="zh-CN" altLang="en-US" sz="1600" b="1" noProof="1">
                <a:latin typeface="微软雅黑" panose="020B0503020204020204" pitchFamily="34" charset="-122"/>
                <a:ea typeface="微软雅黑" panose="020B0503020204020204" pitchFamily="34" charset="-122"/>
              </a:rPr>
              <a:t>拓展并确保核心</a:t>
            </a:r>
            <a:endParaRPr lang="zh-CN" altLang="en-US" sz="1600" b="1" noProof="1">
              <a:latin typeface="微软雅黑" panose="020B0503020204020204" pitchFamily="34" charset="-122"/>
              <a:ea typeface="微软雅黑" panose="020B0503020204020204" pitchFamily="34" charset="-122"/>
            </a:endParaRPr>
          </a:p>
          <a:p>
            <a:pPr algn="ctr" eaLnBrk="0" hangingPunct="0">
              <a:defRPr/>
            </a:pPr>
            <a:r>
              <a:rPr lang="zh-CN" altLang="en-US" sz="1600" b="1" noProof="1">
                <a:latin typeface="微软雅黑" panose="020B0503020204020204" pitchFamily="34" charset="-122"/>
                <a:ea typeface="微软雅黑" panose="020B0503020204020204" pitchFamily="34" charset="-122"/>
              </a:rPr>
              <a:t>业务的运作，产</a:t>
            </a:r>
            <a:endParaRPr lang="zh-CN" altLang="en-US" sz="1600" b="1" noProof="1">
              <a:latin typeface="微软雅黑" panose="020B0503020204020204" pitchFamily="34" charset="-122"/>
              <a:ea typeface="微软雅黑" panose="020B0503020204020204" pitchFamily="34" charset="-122"/>
            </a:endParaRPr>
          </a:p>
          <a:p>
            <a:pPr algn="ctr" eaLnBrk="0" hangingPunct="0">
              <a:defRPr/>
            </a:pPr>
            <a:r>
              <a:rPr lang="zh-CN" altLang="en-US" sz="1600" b="1" noProof="1">
                <a:latin typeface="微软雅黑" panose="020B0503020204020204" pitchFamily="34" charset="-122"/>
                <a:ea typeface="微软雅黑" panose="020B0503020204020204" pitchFamily="34" charset="-122"/>
              </a:rPr>
              <a:t>生稳定的现金流</a:t>
            </a:r>
            <a:endParaRPr lang="zh-CN" altLang="en-US" sz="1600" b="1" noProof="1">
              <a:latin typeface="微软雅黑" panose="020B0503020204020204" pitchFamily="34" charset="-122"/>
              <a:ea typeface="微软雅黑" panose="020B0503020204020204" pitchFamily="34" charset="-122"/>
            </a:endParaRPr>
          </a:p>
          <a:p>
            <a:pPr algn="ctr" eaLnBrk="0" hangingPunct="0">
              <a:defRPr/>
            </a:pPr>
            <a:r>
              <a:rPr lang="zh-CN" altLang="en-US" sz="1600" b="1" noProof="1">
                <a:latin typeface="微软雅黑" panose="020B0503020204020204" pitchFamily="34" charset="-122"/>
                <a:ea typeface="微软雅黑" panose="020B0503020204020204" pitchFamily="34" charset="-122"/>
              </a:rPr>
              <a:t>和利润</a:t>
            </a:r>
            <a:endParaRPr lang="zh-CN" altLang="en-US" sz="1600" b="1" noProof="1">
              <a:latin typeface="微软雅黑" panose="020B0503020204020204" pitchFamily="34" charset="-122"/>
              <a:ea typeface="微软雅黑" panose="020B0503020204020204" pitchFamily="34" charset="-122"/>
            </a:endParaRPr>
          </a:p>
        </p:txBody>
      </p:sp>
      <p:sp>
        <p:nvSpPr>
          <p:cNvPr id="31751" name="矩形 23561"/>
          <p:cNvSpPr/>
          <p:nvPr/>
        </p:nvSpPr>
        <p:spPr>
          <a:xfrm>
            <a:off x="5194425" y="4261445"/>
            <a:ext cx="1514193" cy="859292"/>
          </a:xfrm>
          <a:prstGeom prst="rect">
            <a:avLst/>
          </a:prstGeom>
          <a:noFill/>
          <a:ln w="9525">
            <a:noFill/>
          </a:ln>
        </p:spPr>
        <p:txBody>
          <a:bodyPr wrap="none" anchor="ctr"/>
          <a:lstStyle/>
          <a:p>
            <a:pPr algn="ctr" eaLnBrk="0" hangingPunct="0">
              <a:defRPr/>
            </a:pPr>
            <a:r>
              <a:rPr lang="zh-CN" altLang="en-US" sz="1600" b="1" noProof="1">
                <a:ln>
                  <a:solidFill>
                    <a:srgbClr val="FF0000"/>
                  </a:solidFill>
                </a:ln>
                <a:latin typeface="微软雅黑" panose="020B0503020204020204" pitchFamily="34" charset="-122"/>
                <a:ea typeface="微软雅黑" panose="020B0503020204020204" pitchFamily="34" charset="-122"/>
              </a:rPr>
              <a:t>第二层面</a:t>
            </a:r>
            <a:endParaRPr lang="zh-CN" altLang="en-US" sz="1600" b="1" noProof="1">
              <a:ln>
                <a:solidFill>
                  <a:srgbClr val="FF0000"/>
                </a:solidFill>
              </a:ln>
              <a:latin typeface="微软雅黑" panose="020B0503020204020204" pitchFamily="34" charset="-122"/>
              <a:ea typeface="微软雅黑" panose="020B0503020204020204" pitchFamily="34" charset="-122"/>
            </a:endParaRPr>
          </a:p>
          <a:p>
            <a:pPr algn="ctr" eaLnBrk="0" hangingPunct="0">
              <a:defRPr/>
            </a:pPr>
            <a:r>
              <a:rPr lang="zh-CN" altLang="en-US" sz="1600" b="1" noProof="1">
                <a:latin typeface="微软雅黑" panose="020B0503020204020204" pitchFamily="34" charset="-122"/>
                <a:ea typeface="微软雅黑" panose="020B0503020204020204" pitchFamily="34" charset="-122"/>
              </a:rPr>
              <a:t>发展壮大</a:t>
            </a:r>
            <a:endParaRPr lang="zh-CN" altLang="en-US" sz="1600" b="1" noProof="1">
              <a:latin typeface="微软雅黑" panose="020B0503020204020204" pitchFamily="34" charset="-122"/>
              <a:ea typeface="微软雅黑" panose="020B0503020204020204" pitchFamily="34" charset="-122"/>
            </a:endParaRPr>
          </a:p>
          <a:p>
            <a:pPr algn="ctr" eaLnBrk="0" hangingPunct="0">
              <a:defRPr/>
            </a:pPr>
            <a:r>
              <a:rPr lang="zh-CN" altLang="en-US" sz="1600" b="1" noProof="1">
                <a:latin typeface="微软雅黑" panose="020B0503020204020204" pitchFamily="34" charset="-122"/>
                <a:ea typeface="微软雅黑" panose="020B0503020204020204" pitchFamily="34" charset="-122"/>
              </a:rPr>
              <a:t>新兴业务</a:t>
            </a:r>
            <a:endParaRPr lang="zh-CN" altLang="en-US" sz="1600" b="1" noProof="1">
              <a:latin typeface="微软雅黑" panose="020B0503020204020204" pitchFamily="34" charset="-122"/>
              <a:ea typeface="微软雅黑" panose="020B0503020204020204" pitchFamily="34" charset="-122"/>
            </a:endParaRPr>
          </a:p>
        </p:txBody>
      </p:sp>
      <p:sp>
        <p:nvSpPr>
          <p:cNvPr id="31752" name="矩形 23562"/>
          <p:cNvSpPr/>
          <p:nvPr/>
        </p:nvSpPr>
        <p:spPr>
          <a:xfrm>
            <a:off x="7035503" y="3750021"/>
            <a:ext cx="1808844" cy="857342"/>
          </a:xfrm>
          <a:prstGeom prst="rect">
            <a:avLst/>
          </a:prstGeom>
          <a:noFill/>
          <a:ln w="9525">
            <a:noFill/>
          </a:ln>
        </p:spPr>
        <p:txBody>
          <a:bodyPr wrap="none" anchor="ctr"/>
          <a:lstStyle/>
          <a:p>
            <a:pPr algn="ctr" eaLnBrk="0" hangingPunct="0">
              <a:defRPr/>
            </a:pPr>
            <a:r>
              <a:rPr lang="zh-CN" altLang="en-US" sz="1600" noProof="1">
                <a:ln>
                  <a:solidFill>
                    <a:srgbClr val="FF0000"/>
                  </a:solidFill>
                </a:ln>
                <a:latin typeface="微软雅黑" panose="020B0503020204020204" pitchFamily="34" charset="-122"/>
                <a:ea typeface="微软雅黑" panose="020B0503020204020204" pitchFamily="34" charset="-122"/>
              </a:rPr>
              <a:t>第三层面</a:t>
            </a:r>
            <a:endParaRPr lang="zh-CN" altLang="en-US" sz="1600" noProof="1">
              <a:ln>
                <a:solidFill>
                  <a:srgbClr val="FF0000"/>
                </a:solidFill>
              </a:ln>
              <a:latin typeface="微软雅黑" panose="020B0503020204020204" pitchFamily="34" charset="-122"/>
              <a:ea typeface="微软雅黑" panose="020B0503020204020204" pitchFamily="34" charset="-122"/>
            </a:endParaRPr>
          </a:p>
          <a:p>
            <a:pPr algn="ctr" eaLnBrk="0" hangingPunct="0">
              <a:defRPr/>
            </a:pPr>
            <a:r>
              <a:rPr lang="zh-CN" altLang="en-US" sz="1600" b="1" noProof="1">
                <a:latin typeface="微软雅黑" panose="020B0503020204020204" pitchFamily="34" charset="-122"/>
                <a:ea typeface="微软雅黑" panose="020B0503020204020204" pitchFamily="34" charset="-122"/>
              </a:rPr>
              <a:t>开创未来业务</a:t>
            </a:r>
            <a:endParaRPr lang="zh-CN" altLang="en-US" sz="1600" b="1" noProof="1">
              <a:latin typeface="微软雅黑" panose="020B0503020204020204" pitchFamily="34" charset="-122"/>
              <a:ea typeface="微软雅黑" panose="020B0503020204020204" pitchFamily="34" charset="-122"/>
            </a:endParaRPr>
          </a:p>
          <a:p>
            <a:pPr algn="ctr" eaLnBrk="0" hangingPunct="0">
              <a:defRPr/>
            </a:pPr>
            <a:r>
              <a:rPr lang="zh-CN" altLang="en-US" sz="1600" b="1" noProof="1">
                <a:latin typeface="微软雅黑" panose="020B0503020204020204" pitchFamily="34" charset="-122"/>
                <a:ea typeface="微软雅黑" panose="020B0503020204020204" pitchFamily="34" charset="-122"/>
              </a:rPr>
              <a:t>机会，埋下业</a:t>
            </a:r>
            <a:endParaRPr lang="zh-CN" altLang="en-US" sz="1600" b="1" noProof="1">
              <a:latin typeface="微软雅黑" panose="020B0503020204020204" pitchFamily="34" charset="-122"/>
              <a:ea typeface="微软雅黑" panose="020B0503020204020204" pitchFamily="34" charset="-122"/>
            </a:endParaRPr>
          </a:p>
          <a:p>
            <a:pPr algn="ctr" eaLnBrk="0" hangingPunct="0">
              <a:defRPr/>
            </a:pPr>
            <a:r>
              <a:rPr lang="zh-CN" altLang="en-US" sz="1600" b="1" noProof="1">
                <a:latin typeface="微软雅黑" panose="020B0503020204020204" pitchFamily="34" charset="-122"/>
                <a:ea typeface="微软雅黑" panose="020B0503020204020204" pitchFamily="34" charset="-122"/>
              </a:rPr>
              <a:t>务种子</a:t>
            </a:r>
            <a:endParaRPr lang="zh-CN" altLang="en-US" sz="1600" b="1" noProof="1">
              <a:latin typeface="微软雅黑" panose="020B0503020204020204" pitchFamily="34" charset="-122"/>
              <a:ea typeface="微软雅黑" panose="020B0503020204020204" pitchFamily="34" charset="-122"/>
            </a:endParaRPr>
          </a:p>
        </p:txBody>
      </p:sp>
      <p:sp>
        <p:nvSpPr>
          <p:cNvPr id="34825" name="任意多边形 23563"/>
          <p:cNvSpPr>
            <a:spLocks noChangeArrowheads="1"/>
          </p:cNvSpPr>
          <p:nvPr/>
        </p:nvSpPr>
        <p:spPr bwMode="auto">
          <a:xfrm>
            <a:off x="2471738" y="2636838"/>
            <a:ext cx="7466012" cy="2227262"/>
          </a:xfrm>
          <a:custGeom>
            <a:avLst/>
            <a:gdLst>
              <a:gd name="T0" fmla="*/ 0 w 3216"/>
              <a:gd name="T1" fmla="*/ 2147483647 h 1152"/>
              <a:gd name="T2" fmla="*/ 2147483647 w 3216"/>
              <a:gd name="T3" fmla="*/ 2147483647 h 1152"/>
              <a:gd name="T4" fmla="*/ 2147483647 w 3216"/>
              <a:gd name="T5" fmla="*/ 2147483647 h 1152"/>
              <a:gd name="T6" fmla="*/ 2147483647 w 3216"/>
              <a:gd name="T7" fmla="*/ 0 h 1152"/>
              <a:gd name="T8" fmla="*/ 0 60000 65536"/>
              <a:gd name="T9" fmla="*/ 0 60000 65536"/>
              <a:gd name="T10" fmla="*/ 0 60000 65536"/>
              <a:gd name="T11" fmla="*/ 0 60000 65536"/>
              <a:gd name="T12" fmla="*/ 0 w 3216"/>
              <a:gd name="T13" fmla="*/ 0 h 1152"/>
              <a:gd name="T14" fmla="*/ 3216 w 3216"/>
              <a:gd name="T15" fmla="*/ 1152 h 1152"/>
            </a:gdLst>
            <a:ahLst/>
            <a:cxnLst>
              <a:cxn ang="T8">
                <a:pos x="T0" y="T1"/>
              </a:cxn>
              <a:cxn ang="T9">
                <a:pos x="T2" y="T3"/>
              </a:cxn>
              <a:cxn ang="T10">
                <a:pos x="T4" y="T5"/>
              </a:cxn>
              <a:cxn ang="T11">
                <a:pos x="T6" y="T7"/>
              </a:cxn>
            </a:cxnLst>
            <a:rect l="T12" t="T13" r="T14" b="T15"/>
            <a:pathLst>
              <a:path w="3216" h="1152">
                <a:moveTo>
                  <a:pt x="0" y="1152"/>
                </a:moveTo>
                <a:cubicBezTo>
                  <a:pt x="300" y="1000"/>
                  <a:pt x="600" y="848"/>
                  <a:pt x="912" y="720"/>
                </a:cubicBezTo>
                <a:cubicBezTo>
                  <a:pt x="1224" y="592"/>
                  <a:pt x="1488" y="504"/>
                  <a:pt x="1872" y="384"/>
                </a:cubicBezTo>
                <a:cubicBezTo>
                  <a:pt x="2256" y="264"/>
                  <a:pt x="2736" y="132"/>
                  <a:pt x="3216" y="0"/>
                </a:cubicBezTo>
              </a:path>
            </a:pathLst>
          </a:custGeom>
          <a:noFill/>
          <a:ln w="38100">
            <a:solidFill>
              <a:srgbClr val="FF3300"/>
            </a:solidFill>
            <a:rou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26" name="任意多边形 23564"/>
          <p:cNvSpPr>
            <a:spLocks noChangeArrowheads="1"/>
          </p:cNvSpPr>
          <p:nvPr/>
        </p:nvSpPr>
        <p:spPr bwMode="auto">
          <a:xfrm>
            <a:off x="4529138" y="5199063"/>
            <a:ext cx="982662" cy="358775"/>
          </a:xfrm>
          <a:custGeom>
            <a:avLst/>
            <a:gdLst>
              <a:gd name="T0" fmla="*/ 2147483647 w 480"/>
              <a:gd name="T1" fmla="*/ 0 h 200"/>
              <a:gd name="T2" fmla="*/ 2147483647 w 480"/>
              <a:gd name="T3" fmla="*/ 2147483647 h 200"/>
              <a:gd name="T4" fmla="*/ 0 w 480"/>
              <a:gd name="T5" fmla="*/ 2147483647 h 200"/>
              <a:gd name="T6" fmla="*/ 0 60000 65536"/>
              <a:gd name="T7" fmla="*/ 0 60000 65536"/>
              <a:gd name="T8" fmla="*/ 0 60000 65536"/>
              <a:gd name="T9" fmla="*/ 0 w 480"/>
              <a:gd name="T10" fmla="*/ 0 h 200"/>
              <a:gd name="T11" fmla="*/ 480 w 480"/>
              <a:gd name="T12" fmla="*/ 200 h 200"/>
            </a:gdLst>
            <a:ahLst/>
            <a:cxnLst>
              <a:cxn ang="T6">
                <a:pos x="T0" y="T1"/>
              </a:cxn>
              <a:cxn ang="T7">
                <a:pos x="T2" y="T3"/>
              </a:cxn>
              <a:cxn ang="T8">
                <a:pos x="T4" y="T5"/>
              </a:cxn>
            </a:cxnLst>
            <a:rect l="T9" t="T10" r="T11" b="T12"/>
            <a:pathLst>
              <a:path w="480" h="200">
                <a:moveTo>
                  <a:pt x="480" y="0"/>
                </a:moveTo>
                <a:cubicBezTo>
                  <a:pt x="448" y="92"/>
                  <a:pt x="416" y="184"/>
                  <a:pt x="336" y="192"/>
                </a:cubicBezTo>
                <a:cubicBezTo>
                  <a:pt x="256" y="200"/>
                  <a:pt x="128" y="124"/>
                  <a:pt x="0" y="48"/>
                </a:cubicBezTo>
              </a:path>
            </a:pathLst>
          </a:custGeom>
          <a:noFill/>
          <a:ln w="28575" cap="rnd">
            <a:solidFill>
              <a:schemeClr val="tx1"/>
            </a:solidFill>
            <a:prstDash val="sysDot"/>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27" name="任意多边形 23565"/>
          <p:cNvSpPr>
            <a:spLocks noChangeArrowheads="1"/>
          </p:cNvSpPr>
          <p:nvPr/>
        </p:nvSpPr>
        <p:spPr bwMode="auto">
          <a:xfrm>
            <a:off x="6053138" y="4683125"/>
            <a:ext cx="982662" cy="355600"/>
          </a:xfrm>
          <a:custGeom>
            <a:avLst/>
            <a:gdLst>
              <a:gd name="T0" fmla="*/ 2147483647 w 480"/>
              <a:gd name="T1" fmla="*/ 0 h 200"/>
              <a:gd name="T2" fmla="*/ 2147483647 w 480"/>
              <a:gd name="T3" fmla="*/ 2147483647 h 200"/>
              <a:gd name="T4" fmla="*/ 0 w 480"/>
              <a:gd name="T5" fmla="*/ 2147483647 h 200"/>
              <a:gd name="T6" fmla="*/ 0 60000 65536"/>
              <a:gd name="T7" fmla="*/ 0 60000 65536"/>
              <a:gd name="T8" fmla="*/ 0 60000 65536"/>
              <a:gd name="T9" fmla="*/ 0 w 480"/>
              <a:gd name="T10" fmla="*/ 0 h 200"/>
              <a:gd name="T11" fmla="*/ 480 w 480"/>
              <a:gd name="T12" fmla="*/ 200 h 200"/>
            </a:gdLst>
            <a:ahLst/>
            <a:cxnLst>
              <a:cxn ang="T6">
                <a:pos x="T0" y="T1"/>
              </a:cxn>
              <a:cxn ang="T7">
                <a:pos x="T2" y="T3"/>
              </a:cxn>
              <a:cxn ang="T8">
                <a:pos x="T4" y="T5"/>
              </a:cxn>
            </a:cxnLst>
            <a:rect l="T9" t="T10" r="T11" b="T12"/>
            <a:pathLst>
              <a:path w="480" h="200">
                <a:moveTo>
                  <a:pt x="480" y="0"/>
                </a:moveTo>
                <a:cubicBezTo>
                  <a:pt x="448" y="92"/>
                  <a:pt x="416" y="184"/>
                  <a:pt x="336" y="192"/>
                </a:cubicBezTo>
                <a:cubicBezTo>
                  <a:pt x="256" y="200"/>
                  <a:pt x="128" y="124"/>
                  <a:pt x="0" y="48"/>
                </a:cubicBezTo>
              </a:path>
            </a:pathLst>
          </a:custGeom>
          <a:noFill/>
          <a:ln w="28575" cap="rnd">
            <a:solidFill>
              <a:schemeClr val="tx1"/>
            </a:solidFill>
            <a:prstDash val="sysDot"/>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28" name="直接连接符 23568"/>
          <p:cNvSpPr>
            <a:spLocks noChangeShapeType="1"/>
          </p:cNvSpPr>
          <p:nvPr/>
        </p:nvSpPr>
        <p:spPr bwMode="auto">
          <a:xfrm flipH="1" flipV="1">
            <a:off x="2351088" y="2349500"/>
            <a:ext cx="0" cy="3840163"/>
          </a:xfrm>
          <a:prstGeom prst="line">
            <a:avLst/>
          </a:prstGeom>
          <a:noFill/>
          <a:ln w="38100">
            <a:solidFill>
              <a:srgbClr val="00AB7E"/>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41" name="标题 3"/>
          <p:cNvSpPr>
            <a:spLocks noGrp="1"/>
          </p:cNvSpPr>
          <p:nvPr/>
        </p:nvSpPr>
        <p:spPr>
          <a:xfrm rot="20513873">
            <a:off x="4424036" y="2651921"/>
            <a:ext cx="3361803" cy="673100"/>
          </a:xfrm>
          <a:prstGeom prst="rect">
            <a:avLst/>
          </a:prstGeom>
          <a:noFill/>
          <a:ln w="9525">
            <a:noFill/>
          </a:ln>
        </p:spPr>
        <p:txBody>
          <a:bodyPr anchor="b"/>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pPr eaLnBrk="1" hangingPunct="1">
              <a:defRPr/>
            </a:pPr>
            <a:r>
              <a:rPr lang="zh-CN" altLang="en-US" sz="2400" b="1" noProof="1" smtClean="0">
                <a:solidFill>
                  <a:srgbClr val="FF0000"/>
                </a:solidFill>
                <a:latin typeface="微软雅黑" panose="020B0503020204020204" pitchFamily="34" charset="-122"/>
                <a:ea typeface="微软雅黑" panose="020B0503020204020204" pitchFamily="34" charset="-122"/>
              </a:rPr>
              <a:t>公 司 发 展 战 略</a:t>
            </a:r>
            <a:endParaRPr lang="zh-CN" altLang="en-US" sz="2400" b="1" noProof="1">
              <a:ln>
                <a:solidFill>
                  <a:srgbClr val="FF0000"/>
                </a:solidFill>
              </a:ln>
              <a:solidFill>
                <a:srgbClr val="C00000"/>
              </a:solidFill>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0"/>
          </p:nvPr>
        </p:nvSpPr>
        <p:spPr/>
        <p:txBody>
          <a:bodyPr/>
          <a:lstStyle/>
          <a:p>
            <a:pPr>
              <a:defRPr/>
            </a:pPr>
            <a:fld id="{AFC0DAE4-D376-427B-B96F-0EC9DC51EF09}" type="datetime1">
              <a:rPr lang="zh-CN" altLang="en-US"/>
            </a:fld>
            <a:endParaRPr lang="en-US" altLang="zh-CN"/>
          </a:p>
        </p:txBody>
      </p:sp>
      <p:sp>
        <p:nvSpPr>
          <p:cNvPr id="34831" name="灯片编号占位符 1"/>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9A5F85EA-7CA1-4099-9EC0-3D40D90625FE}" type="slidenum">
              <a:rPr lang="zh-CN" altLang="en-US" smtClean="0">
                <a:latin typeface="Tahoma" panose="020B0604030504040204" pitchFamily="34" charset="0"/>
              </a:rPr>
            </a:fld>
            <a:endParaRPr lang="zh-CN" altLang="en-US" smtClean="0">
              <a:latin typeface="Tahoma" panose="020B0604030504040204" pitchFamily="34" charset="0"/>
            </a:endParaRPr>
          </a:p>
        </p:txBody>
      </p:sp>
      <p:sp>
        <p:nvSpPr>
          <p:cNvPr id="17" name="标题 1"/>
          <p:cNvSpPr>
            <a:spLocks noGrp="1"/>
          </p:cNvSpPr>
          <p:nvPr>
            <p:ph type="title"/>
          </p:nvPr>
        </p:nvSpPr>
        <p:spPr>
          <a:xfrm>
            <a:off x="1871663" y="908050"/>
            <a:ext cx="7583487" cy="711200"/>
          </a:xfrm>
        </p:spPr>
        <p:txBody>
          <a:bodyPr/>
          <a:lstStyle/>
          <a:p>
            <a:pPr>
              <a:defRPr/>
            </a:pPr>
            <a:r>
              <a:rPr lang="zh-CN" altLang="en-US" sz="3000" b="1" spc="-5"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第一步：为业务战略规划人才</a:t>
            </a:r>
            <a:endParaRPr lang="zh-CN" altLang="en-US" sz="3000" b="1" spc="-5"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1390650" y="766763"/>
            <a:ext cx="8161338" cy="852487"/>
          </a:xfrm>
        </p:spPr>
        <p:txBody>
          <a:bodyPr/>
          <a:lstStyle/>
          <a:p>
            <a:pPr eaLnBrk="1" hangingPunct="1">
              <a:defRPr/>
            </a:pPr>
            <a:r>
              <a:rPr kumimoji="1" lang="zh-CN" altLang="en-US" sz="2800" b="1" kern="1200" dirty="0">
                <a:solidFill>
                  <a:srgbClr val="FF0000"/>
                </a:solidFill>
                <a:latin typeface="微软雅黑" panose="020B0503020204020204" pitchFamily="34" charset="-122"/>
                <a:ea typeface="微软雅黑" panose="020B0503020204020204" pitchFamily="34" charset="-122"/>
              </a:rPr>
              <a:t>三层业务需要三种不同的人才</a:t>
            </a:r>
            <a:endParaRPr kumimoji="1" lang="zh-CN" altLang="en-US" sz="2800" b="1" kern="1200" dirty="0">
              <a:solidFill>
                <a:srgbClr val="FF0000"/>
              </a:solidFill>
              <a:latin typeface="微软雅黑" panose="020B0503020204020204" pitchFamily="34" charset="-122"/>
              <a:ea typeface="微软雅黑" panose="020B0503020204020204" pitchFamily="34" charset="-122"/>
            </a:endParaRPr>
          </a:p>
        </p:txBody>
      </p:sp>
      <p:sp>
        <p:nvSpPr>
          <p:cNvPr id="35843" name="灯片编号占位符 3"/>
          <p:cNvSpPr>
            <a:spLocks noGrp="1"/>
          </p:cNvSpPr>
          <p:nvPr>
            <p:ph type="sldNum" sz="quarter" idx="11"/>
          </p:nvPr>
        </p:nvSpPr>
        <p:spPr>
          <a:xfrm>
            <a:off x="9347200" y="6246813"/>
            <a:ext cx="28448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EE21A1A8-B7BB-4682-9290-F324ED66AD9C}" type="slidenum">
              <a:rPr lang="en-US" altLang="zh-CN" sz="1600" b="1" smtClean="0">
                <a:ea typeface="华文行楷" panose="02010800040101010101" pitchFamily="2" charset="-122"/>
              </a:rPr>
            </a:fld>
            <a:endParaRPr lang="en-US" altLang="zh-CN" sz="1600" b="1" smtClean="0">
              <a:ea typeface="华文行楷" panose="02010800040101010101" pitchFamily="2" charset="-122"/>
            </a:endParaRPr>
          </a:p>
        </p:txBody>
      </p:sp>
      <p:graphicFrame>
        <p:nvGraphicFramePr>
          <p:cNvPr id="11761667" name="Group 3"/>
          <p:cNvGraphicFramePr>
            <a:graphicFrameLocks noGrp="1"/>
          </p:cNvGraphicFramePr>
          <p:nvPr/>
        </p:nvGraphicFramePr>
        <p:xfrm>
          <a:off x="1295400" y="1989138"/>
          <a:ext cx="9983789" cy="4445000"/>
        </p:xfrm>
        <a:graphic>
          <a:graphicData uri="http://schemas.openxmlformats.org/drawingml/2006/table">
            <a:tbl>
              <a:tblPr/>
              <a:tblGrid>
                <a:gridCol w="1151976"/>
                <a:gridCol w="2859226"/>
                <a:gridCol w="3476639"/>
                <a:gridCol w="2495948"/>
              </a:tblGrid>
              <a:tr h="8960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kern="1200"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mn-cs"/>
                        </a:rPr>
                        <a:t>管理</a:t>
                      </a:r>
                      <a:endParaRPr kumimoji="0" lang="en-US" altLang="zh-CN" sz="2400" b="0" i="0" u="none" strike="noStrike" kern="1200"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mn-cs"/>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kern="1200"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mn-cs"/>
                        </a:rPr>
                        <a:t>方式</a:t>
                      </a:r>
                      <a:endParaRPr kumimoji="0" lang="zh-CN" altLang="en-US" sz="2400" b="0" i="0" u="none" strike="noStrike" kern="1200"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mn-cs"/>
                      </a:endParaRPr>
                    </a:p>
                  </a:txBody>
                  <a:tcPr marL="121905" marR="121905" marT="45708" marB="4570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kern="1200"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mn-cs"/>
                        </a:rPr>
                        <a:t>核心业务</a:t>
                      </a:r>
                      <a:endParaRPr kumimoji="0" lang="zh-CN" altLang="en-US" sz="2400" b="0" i="0" u="none" strike="noStrike" kern="1200"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mn-cs"/>
                      </a:endParaRPr>
                    </a:p>
                  </a:txBody>
                  <a:tcPr marL="121905" marR="121905"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kern="1200"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mn-cs"/>
                        </a:rPr>
                        <a:t>增长业务</a:t>
                      </a:r>
                      <a:endParaRPr kumimoji="0" lang="zh-CN" altLang="en-US" sz="2400" b="0" i="0" u="none" strike="noStrike" kern="1200"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mn-cs"/>
                      </a:endParaRPr>
                    </a:p>
                  </a:txBody>
                  <a:tcPr marL="121905" marR="121905"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kern="1200"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mn-cs"/>
                        </a:rPr>
                        <a:t>种子业务</a:t>
                      </a:r>
                      <a:endParaRPr kumimoji="0" lang="zh-CN" altLang="en-US" sz="2400" b="0" i="0" u="none" strike="noStrike" kern="1200"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mn-cs"/>
                      </a:endParaRPr>
                    </a:p>
                  </a:txBody>
                  <a:tcPr marL="121905" marR="121905" marT="45708" marB="4570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1888902">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9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 人才</a:t>
                      </a:r>
                      <a:endParaRPr kumimoji="0" lang="en-US" altLang="zh-CN" sz="19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9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 类型</a:t>
                      </a:r>
                      <a:endParaRPr kumimoji="0" lang="zh-CN" altLang="en-US" sz="19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121905" marR="121905" marT="45708" marB="4570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ltLang="en-US" sz="1900"/>
                    </a:p>
                  </a:txBody>
                  <a:tcPr marL="121905" marR="121905"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ltLang="en-US" sz="1900" dirty="0"/>
                    </a:p>
                  </a:txBody>
                  <a:tcPr marL="121905" marR="121905"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ltLang="en-US" sz="1900"/>
                    </a:p>
                  </a:txBody>
                  <a:tcPr marL="121905" marR="121905"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6001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9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 管理</a:t>
                      </a:r>
                      <a:endParaRPr kumimoji="0" lang="en-US" altLang="zh-CN" sz="19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9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 策略</a:t>
                      </a:r>
                      <a:endParaRPr kumimoji="0" lang="zh-CN" altLang="en-US" sz="19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121905" marR="121905" marT="45708" marB="4570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ltLang="en-US" sz="1900" dirty="0"/>
                    </a:p>
                  </a:txBody>
                  <a:tcPr marL="121905" marR="121905"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ltLang="en-US" sz="1900" dirty="0"/>
                    </a:p>
                  </a:txBody>
                  <a:tcPr marL="121905" marR="121905"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ltLang="en-US" sz="1900" dirty="0"/>
                    </a:p>
                  </a:txBody>
                  <a:tcPr marL="121905" marR="121905"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1"/>
          </p:nvPr>
        </p:nvSpPr>
        <p:spPr>
          <a:xfrm>
            <a:off x="5321300" y="6249988"/>
            <a:ext cx="1549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724F41CC-792B-4959-9D1B-BB09DD32CC75}" type="slidenum">
              <a:rPr lang="en-US" altLang="zh-CN" smtClean="0">
                <a:latin typeface="Tahoma" panose="020B0604030504040204" pitchFamily="34" charset="0"/>
              </a:rPr>
            </a:fld>
            <a:endParaRPr lang="en-US" altLang="zh-CN" smtClean="0">
              <a:latin typeface="Tahoma" panose="020B0604030504040204" pitchFamily="34" charset="0"/>
            </a:endParaRPr>
          </a:p>
        </p:txBody>
      </p:sp>
      <p:graphicFrame>
        <p:nvGraphicFramePr>
          <p:cNvPr id="249859" name="Group 3"/>
          <p:cNvGraphicFramePr>
            <a:graphicFrameLocks noGrp="1"/>
          </p:cNvGraphicFramePr>
          <p:nvPr/>
        </p:nvGraphicFramePr>
        <p:xfrm>
          <a:off x="3236913" y="2208213"/>
          <a:ext cx="7518400" cy="3048000"/>
        </p:xfrm>
        <a:graphic>
          <a:graphicData uri="http://schemas.openxmlformats.org/drawingml/2006/table">
            <a:tbl>
              <a:tblPr/>
              <a:tblGrid>
                <a:gridCol w="3740149"/>
                <a:gridCol w="3778251"/>
              </a:tblGrid>
              <a:tr h="15303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pPr>
                      <a:endParaRPr kumimoji="0" lang="en-US" altLang="zh-CN" sz="1500" b="1" i="0" u="none" strike="noStrike" cap="none" normalizeH="0" baseline="0" smtClean="0">
                        <a:ln>
                          <a:noFill/>
                        </a:ln>
                        <a:solidFill>
                          <a:schemeClr val="accent2"/>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Tx/>
                        <a:buFontTx/>
                        <a:buNone/>
                      </a:pPr>
                      <a:endParaRPr kumimoji="0" lang="en-US" altLang="zh-CN" sz="1500" b="1" i="0" u="none" strike="noStrike" cap="none" normalizeH="0" baseline="0" smtClean="0">
                        <a:ln>
                          <a:noFill/>
                        </a:ln>
                        <a:solidFill>
                          <a:schemeClr val="accent2"/>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Tx/>
                        <a:buFontTx/>
                        <a:buNone/>
                      </a:pPr>
                      <a:r>
                        <a:rPr kumimoji="0" lang="zh-CN" altLang="en-US" sz="19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问号</a:t>
                      </a:r>
                      <a:endParaRPr kumimoji="0" lang="zh-CN" altLang="en-US" sz="19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Tx/>
                        <a:buFontTx/>
                        <a:buNone/>
                      </a:pPr>
                      <a:r>
                        <a:rPr kumimoji="0" lang="zh-CN" altLang="en-US" sz="19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（风险区）</a:t>
                      </a:r>
                      <a:endParaRPr kumimoji="0" lang="zh-CN" altLang="en-US" sz="19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pPr>
                      <a:endParaRPr kumimoji="0" lang="en-US" altLang="zh-CN" sz="1500" b="1" i="0" u="none" strike="noStrike" cap="none" normalizeH="0" baseline="0" smtClean="0">
                        <a:ln>
                          <a:noFill/>
                        </a:ln>
                        <a:solidFill>
                          <a:schemeClr val="accent2"/>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Tx/>
                        <a:buFontTx/>
                        <a:buNone/>
                      </a:pPr>
                      <a:endParaRPr kumimoji="0" lang="en-US" altLang="zh-CN" sz="1500" b="1" i="0" u="none" strike="noStrike" cap="none" normalizeH="0" baseline="0" smtClean="0">
                        <a:ln>
                          <a:noFill/>
                        </a:ln>
                        <a:solidFill>
                          <a:schemeClr val="accent2"/>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Tx/>
                        <a:buFontTx/>
                        <a:buNone/>
                      </a:pPr>
                      <a:r>
                        <a:rPr kumimoji="0" lang="zh-CN" altLang="en-US" sz="19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明星</a:t>
                      </a:r>
                      <a:endParaRPr kumimoji="0" lang="zh-CN" altLang="en-US" sz="19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Tx/>
                        <a:buFontTx/>
                        <a:buNone/>
                      </a:pPr>
                      <a:r>
                        <a:rPr kumimoji="0" lang="zh-CN" altLang="en-US" sz="19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（发力区）</a:t>
                      </a:r>
                      <a:endParaRPr kumimoji="0" lang="zh-CN" altLang="en-US" sz="19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alpha val="50000"/>
                      </a:srgbClr>
                    </a:solidFill>
                  </a:tcPr>
                </a:tc>
              </a:tr>
              <a:tr h="15176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pPr>
                      <a:endParaRPr kumimoji="0" lang="en-US" altLang="zh-CN" sz="1500" b="1" i="0" u="none" strike="noStrike" cap="none" normalizeH="0" baseline="0" smtClean="0">
                        <a:ln>
                          <a:noFill/>
                        </a:ln>
                        <a:solidFill>
                          <a:schemeClr val="accent2"/>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Tx/>
                        <a:buFontTx/>
                        <a:buNone/>
                      </a:pPr>
                      <a:endParaRPr kumimoji="0" lang="en-US" altLang="zh-CN" sz="1500" b="1" i="0" u="none" strike="noStrike" cap="none" normalizeH="0" baseline="0" smtClean="0">
                        <a:ln>
                          <a:noFill/>
                        </a:ln>
                        <a:solidFill>
                          <a:schemeClr val="accent2"/>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Tx/>
                        <a:buFontTx/>
                        <a:buNone/>
                      </a:pPr>
                      <a:r>
                        <a:rPr kumimoji="0" lang="zh-CN" altLang="en-US" sz="19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瘦狗</a:t>
                      </a:r>
                      <a:endParaRPr kumimoji="0" lang="zh-CN" altLang="en-US" sz="19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Tx/>
                        <a:buFontTx/>
                        <a:buNone/>
                      </a:pPr>
                      <a:r>
                        <a:rPr kumimoji="0" lang="zh-CN" altLang="en-US" sz="19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（逐步关闭）</a:t>
                      </a:r>
                      <a:endParaRPr kumimoji="0" lang="zh-CN" altLang="en-US" sz="19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pPr>
                      <a:endParaRPr kumimoji="0" lang="en-US" altLang="zh-CN" sz="1500" b="1" i="0" u="none" strike="noStrike" cap="none" normalizeH="0" baseline="0" smtClean="0">
                        <a:ln>
                          <a:noFill/>
                        </a:ln>
                        <a:solidFill>
                          <a:schemeClr val="accent2"/>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Tx/>
                        <a:buFontTx/>
                        <a:buNone/>
                      </a:pPr>
                      <a:endParaRPr kumimoji="0" lang="en-US" altLang="zh-CN" sz="1500" b="1" i="0" u="none" strike="noStrike" cap="none" normalizeH="0" baseline="0" smtClean="0">
                        <a:ln>
                          <a:noFill/>
                        </a:ln>
                        <a:solidFill>
                          <a:schemeClr val="accent2"/>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Tx/>
                        <a:buFontTx/>
                        <a:buNone/>
                      </a:pPr>
                      <a:r>
                        <a:rPr kumimoji="0" lang="zh-CN" altLang="en-US" sz="19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现金牛</a:t>
                      </a:r>
                      <a:endParaRPr kumimoji="0" lang="zh-CN" altLang="en-US" sz="19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Tx/>
                        <a:buFontTx/>
                        <a:buNone/>
                      </a:pPr>
                      <a:r>
                        <a:rPr kumimoji="0" lang="zh-CN" altLang="en-US" sz="19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（稳定发展区）</a:t>
                      </a:r>
                      <a:endParaRPr kumimoji="0" lang="zh-CN" altLang="en-US" sz="19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alpha val="50000"/>
                      </a:srgbClr>
                    </a:solidFill>
                  </a:tcPr>
                </a:tc>
              </a:tr>
            </a:tbl>
          </a:graphicData>
        </a:graphic>
      </p:graphicFrame>
      <p:grpSp>
        <p:nvGrpSpPr>
          <p:cNvPr id="36878" name="Group 14"/>
          <p:cNvGrpSpPr/>
          <p:nvPr/>
        </p:nvGrpSpPr>
        <p:grpSpPr bwMode="auto">
          <a:xfrm>
            <a:off x="696913" y="1981200"/>
            <a:ext cx="11176000" cy="4267200"/>
            <a:chOff x="144" y="384"/>
            <a:chExt cx="5280" cy="2688"/>
          </a:xfrm>
        </p:grpSpPr>
        <p:sp>
          <p:nvSpPr>
            <p:cNvPr id="36899" name="AutoShape 15"/>
            <p:cNvSpPr>
              <a:spLocks noChangeArrowheads="1"/>
            </p:cNvSpPr>
            <p:nvPr/>
          </p:nvSpPr>
          <p:spPr bwMode="auto">
            <a:xfrm>
              <a:off x="3749" y="2784"/>
              <a:ext cx="1675" cy="2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9 w 21600"/>
                <a:gd name="T13" fmla="*/ 5400 h 21600"/>
                <a:gd name="T14" fmla="*/ 18905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CC99"/>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t>相对市场份额</a:t>
              </a:r>
              <a:endParaRPr lang="zh-CN" altLang="en-US" sz="1400"/>
            </a:p>
          </p:txBody>
        </p:sp>
        <p:sp>
          <p:nvSpPr>
            <p:cNvPr id="36900" name="AutoShape 16"/>
            <p:cNvSpPr>
              <a:spLocks noChangeArrowheads="1"/>
            </p:cNvSpPr>
            <p:nvPr/>
          </p:nvSpPr>
          <p:spPr bwMode="auto">
            <a:xfrm rot="-5400000">
              <a:off x="-559" y="1087"/>
              <a:ext cx="1688" cy="281"/>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8 w 21600"/>
                <a:gd name="T13" fmla="*/ 5381 h 21600"/>
                <a:gd name="T14" fmla="*/ 18900 w 21600"/>
                <a:gd name="T15" fmla="*/ 16219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CC99"/>
            </a:solidFill>
            <a:ln w="9525">
              <a:solidFill>
                <a:schemeClr val="tx1"/>
              </a:solidFill>
              <a:miter lim="800000"/>
            </a:ln>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t>成 长 性</a:t>
              </a:r>
              <a:endParaRPr lang="zh-CN" altLang="en-US" sz="1400"/>
            </a:p>
          </p:txBody>
        </p:sp>
        <p:sp>
          <p:nvSpPr>
            <p:cNvPr id="36901" name="AutoShape 17"/>
            <p:cNvSpPr>
              <a:spLocks noChangeArrowheads="1"/>
            </p:cNvSpPr>
            <p:nvPr/>
          </p:nvSpPr>
          <p:spPr bwMode="auto">
            <a:xfrm>
              <a:off x="576" y="432"/>
              <a:ext cx="432" cy="296"/>
            </a:xfrm>
            <a:prstGeom prst="roundRect">
              <a:avLst>
                <a:gd name="adj" fmla="val 16667"/>
              </a:avLst>
            </a:prstGeom>
            <a:solidFill>
              <a:srgbClr val="FFCC99"/>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t>高</a:t>
              </a:r>
              <a:endParaRPr lang="zh-CN" altLang="en-US" sz="1400"/>
            </a:p>
          </p:txBody>
        </p:sp>
        <p:sp>
          <p:nvSpPr>
            <p:cNvPr id="36902" name="Oval 18"/>
            <p:cNvSpPr>
              <a:spLocks noChangeArrowheads="1"/>
            </p:cNvSpPr>
            <p:nvPr/>
          </p:nvSpPr>
          <p:spPr bwMode="auto">
            <a:xfrm>
              <a:off x="1151" y="2545"/>
              <a:ext cx="385" cy="239"/>
            </a:xfrm>
            <a:prstGeom prst="ellipse">
              <a:avLst/>
            </a:prstGeom>
            <a:solidFill>
              <a:srgbClr val="FFCC99"/>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t>低</a:t>
              </a:r>
              <a:endParaRPr lang="zh-CN" altLang="en-US" sz="1400"/>
            </a:p>
          </p:txBody>
        </p:sp>
        <p:cxnSp>
          <p:nvCxnSpPr>
            <p:cNvPr id="36903" name="AutoShape 19"/>
            <p:cNvCxnSpPr>
              <a:cxnSpLocks noChangeShapeType="1"/>
              <a:stCxn id="36907" idx="2"/>
              <a:endCxn id="36908" idx="0"/>
            </p:cNvCxnSpPr>
            <p:nvPr/>
          </p:nvCxnSpPr>
          <p:spPr bwMode="auto">
            <a:xfrm>
              <a:off x="792" y="1592"/>
              <a:ext cx="0" cy="664"/>
            </a:xfrm>
            <a:prstGeom prst="straightConnector1">
              <a:avLst/>
            </a:prstGeom>
            <a:noFill/>
            <a:ln w="9525">
              <a:solidFill>
                <a:schemeClr val="tx1"/>
              </a:solidFill>
              <a:prstDash val="dash"/>
              <a:round/>
              <a:tailEnd type="triangle" w="med" len="med"/>
            </a:ln>
            <a:extLst>
              <a:ext uri="{909E8E84-426E-40DD-AFC4-6F175D3DCCD1}">
                <a14:hiddenFill xmlns:a14="http://schemas.microsoft.com/office/drawing/2010/main">
                  <a:noFill/>
                </a14:hiddenFill>
              </a:ext>
            </a:extLst>
          </p:spPr>
        </p:cxnSp>
        <p:cxnSp>
          <p:nvCxnSpPr>
            <p:cNvPr id="36904" name="AutoShape 20"/>
            <p:cNvCxnSpPr>
              <a:cxnSpLocks noChangeShapeType="1"/>
              <a:stCxn id="36909" idx="2"/>
              <a:endCxn id="36902" idx="6"/>
            </p:cNvCxnSpPr>
            <p:nvPr/>
          </p:nvCxnSpPr>
          <p:spPr bwMode="auto">
            <a:xfrm flipH="1">
              <a:off x="1536" y="2664"/>
              <a:ext cx="1392" cy="1"/>
            </a:xfrm>
            <a:prstGeom prst="straightConnector1">
              <a:avLst/>
            </a:prstGeom>
            <a:noFill/>
            <a:ln w="9525">
              <a:solidFill>
                <a:schemeClr val="tx1"/>
              </a:solidFill>
              <a:prstDash val="dash"/>
              <a:round/>
              <a:tailEnd type="triangle" w="med" len="med"/>
            </a:ln>
            <a:extLst>
              <a:ext uri="{909E8E84-426E-40DD-AFC4-6F175D3DCCD1}">
                <a14:hiddenFill xmlns:a14="http://schemas.microsoft.com/office/drawing/2010/main">
                  <a:noFill/>
                </a14:hiddenFill>
              </a:ext>
            </a:extLst>
          </p:spPr>
        </p:cxnSp>
        <p:cxnSp>
          <p:nvCxnSpPr>
            <p:cNvPr id="36905" name="AutoShape 21"/>
            <p:cNvCxnSpPr>
              <a:cxnSpLocks noChangeShapeType="1"/>
              <a:stCxn id="36909" idx="6"/>
              <a:endCxn id="36910" idx="2"/>
            </p:cNvCxnSpPr>
            <p:nvPr/>
          </p:nvCxnSpPr>
          <p:spPr bwMode="auto">
            <a:xfrm>
              <a:off x="3313" y="2664"/>
              <a:ext cx="1391" cy="0"/>
            </a:xfrm>
            <a:prstGeom prst="straightConnector1">
              <a:avLst/>
            </a:prstGeom>
            <a:noFill/>
            <a:ln w="9525">
              <a:solidFill>
                <a:schemeClr val="tx1"/>
              </a:solidFill>
              <a:prstDash val="dash"/>
              <a:round/>
              <a:tailEnd type="triangle" w="med" len="med"/>
            </a:ln>
            <a:extLst>
              <a:ext uri="{909E8E84-426E-40DD-AFC4-6F175D3DCCD1}">
                <a14:hiddenFill xmlns:a14="http://schemas.microsoft.com/office/drawing/2010/main">
                  <a:noFill/>
                </a14:hiddenFill>
              </a:ext>
            </a:extLst>
          </p:spPr>
        </p:cxnSp>
        <p:cxnSp>
          <p:nvCxnSpPr>
            <p:cNvPr id="36906" name="AutoShape 22"/>
            <p:cNvCxnSpPr>
              <a:cxnSpLocks noChangeShapeType="1"/>
              <a:stCxn id="36907" idx="0"/>
              <a:endCxn id="36901" idx="2"/>
            </p:cNvCxnSpPr>
            <p:nvPr/>
          </p:nvCxnSpPr>
          <p:spPr bwMode="auto">
            <a:xfrm flipV="1">
              <a:off x="792" y="728"/>
              <a:ext cx="0" cy="568"/>
            </a:xfrm>
            <a:prstGeom prst="straightConnector1">
              <a:avLst/>
            </a:prstGeom>
            <a:noFill/>
            <a:ln w="9525">
              <a:solidFill>
                <a:schemeClr val="tx1"/>
              </a:solidFill>
              <a:prstDash val="dash"/>
              <a:round/>
              <a:tailEnd type="triangle" w="med" len="med"/>
            </a:ln>
            <a:extLst>
              <a:ext uri="{909E8E84-426E-40DD-AFC4-6F175D3DCCD1}">
                <a14:hiddenFill xmlns:a14="http://schemas.microsoft.com/office/drawing/2010/main">
                  <a:noFill/>
                </a14:hiddenFill>
              </a:ext>
            </a:extLst>
          </p:spPr>
        </p:cxnSp>
        <p:sp>
          <p:nvSpPr>
            <p:cNvPr id="36907" name="AutoShape 23"/>
            <p:cNvSpPr>
              <a:spLocks noChangeArrowheads="1"/>
            </p:cNvSpPr>
            <p:nvPr/>
          </p:nvSpPr>
          <p:spPr bwMode="auto">
            <a:xfrm>
              <a:off x="576" y="1296"/>
              <a:ext cx="432" cy="296"/>
            </a:xfrm>
            <a:prstGeom prst="roundRect">
              <a:avLst>
                <a:gd name="adj" fmla="val 16667"/>
              </a:avLst>
            </a:prstGeom>
            <a:solidFill>
              <a:srgbClr val="FFCC99"/>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t>中</a:t>
              </a:r>
              <a:endParaRPr lang="zh-CN" altLang="en-US" sz="1400"/>
            </a:p>
          </p:txBody>
        </p:sp>
        <p:sp>
          <p:nvSpPr>
            <p:cNvPr id="36908" name="AutoShape 24"/>
            <p:cNvSpPr>
              <a:spLocks noChangeArrowheads="1"/>
            </p:cNvSpPr>
            <p:nvPr/>
          </p:nvSpPr>
          <p:spPr bwMode="auto">
            <a:xfrm>
              <a:off x="576" y="2256"/>
              <a:ext cx="432" cy="296"/>
            </a:xfrm>
            <a:prstGeom prst="roundRect">
              <a:avLst>
                <a:gd name="adj" fmla="val 16667"/>
              </a:avLst>
            </a:prstGeom>
            <a:solidFill>
              <a:srgbClr val="FFCC99"/>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t>低</a:t>
              </a:r>
              <a:endParaRPr lang="zh-CN" altLang="en-US" sz="1400"/>
            </a:p>
          </p:txBody>
        </p:sp>
        <p:sp>
          <p:nvSpPr>
            <p:cNvPr id="36909" name="Oval 25"/>
            <p:cNvSpPr>
              <a:spLocks noChangeArrowheads="1"/>
            </p:cNvSpPr>
            <p:nvPr/>
          </p:nvSpPr>
          <p:spPr bwMode="auto">
            <a:xfrm>
              <a:off x="2928" y="2544"/>
              <a:ext cx="385" cy="239"/>
            </a:xfrm>
            <a:prstGeom prst="ellipse">
              <a:avLst/>
            </a:prstGeom>
            <a:solidFill>
              <a:srgbClr val="FFCC99"/>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t>中</a:t>
              </a:r>
              <a:endParaRPr lang="zh-CN" altLang="en-US" sz="1400"/>
            </a:p>
          </p:txBody>
        </p:sp>
        <p:sp>
          <p:nvSpPr>
            <p:cNvPr id="36910" name="Oval 26"/>
            <p:cNvSpPr>
              <a:spLocks noChangeArrowheads="1"/>
            </p:cNvSpPr>
            <p:nvPr/>
          </p:nvSpPr>
          <p:spPr bwMode="auto">
            <a:xfrm>
              <a:off x="4704" y="2544"/>
              <a:ext cx="385" cy="239"/>
            </a:xfrm>
            <a:prstGeom prst="ellipse">
              <a:avLst/>
            </a:prstGeom>
            <a:solidFill>
              <a:srgbClr val="FFCC99"/>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t>高</a:t>
              </a:r>
              <a:endParaRPr lang="zh-CN" altLang="en-US" sz="1400"/>
            </a:p>
          </p:txBody>
        </p:sp>
      </p:grpSp>
      <p:sp>
        <p:nvSpPr>
          <p:cNvPr id="36879" name="Oval 27"/>
          <p:cNvSpPr>
            <a:spLocks noChangeArrowheads="1"/>
          </p:cNvSpPr>
          <p:nvPr/>
        </p:nvSpPr>
        <p:spPr bwMode="auto">
          <a:xfrm>
            <a:off x="9637713" y="3503613"/>
            <a:ext cx="1016000" cy="762000"/>
          </a:xfrm>
          <a:prstGeom prst="ellipse">
            <a:avLst/>
          </a:prstGeom>
          <a:gradFill rotWithShape="1">
            <a:gsLst>
              <a:gs pos="0">
                <a:srgbClr val="CCECFF"/>
              </a:gs>
              <a:gs pos="50000">
                <a:srgbClr val="99CCFF"/>
              </a:gs>
              <a:gs pos="100000">
                <a:srgbClr val="CCEC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900">
              <a:latin typeface="黑体" panose="02010609060101010101" pitchFamily="49" charset="-122"/>
              <a:ea typeface="黑体" panose="02010609060101010101" pitchFamily="49" charset="-122"/>
            </a:endParaRPr>
          </a:p>
        </p:txBody>
      </p:sp>
      <p:sp>
        <p:nvSpPr>
          <p:cNvPr id="36880" name="Oval 28"/>
          <p:cNvSpPr>
            <a:spLocks noChangeArrowheads="1"/>
          </p:cNvSpPr>
          <p:nvPr/>
        </p:nvSpPr>
        <p:spPr bwMode="auto">
          <a:xfrm>
            <a:off x="9467850" y="4065588"/>
            <a:ext cx="812800" cy="609600"/>
          </a:xfrm>
          <a:prstGeom prst="ellipse">
            <a:avLst/>
          </a:prstGeom>
          <a:gradFill rotWithShape="1">
            <a:gsLst>
              <a:gs pos="0">
                <a:srgbClr val="CCECFF"/>
              </a:gs>
              <a:gs pos="50000">
                <a:srgbClr val="99CCFF"/>
              </a:gs>
              <a:gs pos="100000">
                <a:srgbClr val="CCEC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900">
              <a:latin typeface="黑体" panose="02010609060101010101" pitchFamily="49" charset="-122"/>
              <a:ea typeface="黑体" panose="02010609060101010101" pitchFamily="49" charset="-122"/>
            </a:endParaRPr>
          </a:p>
        </p:txBody>
      </p:sp>
      <p:sp>
        <p:nvSpPr>
          <p:cNvPr id="36881" name="Oval 29"/>
          <p:cNvSpPr>
            <a:spLocks noChangeArrowheads="1"/>
          </p:cNvSpPr>
          <p:nvPr/>
        </p:nvSpPr>
        <p:spPr bwMode="auto">
          <a:xfrm>
            <a:off x="7354888" y="3346450"/>
            <a:ext cx="1219200" cy="914400"/>
          </a:xfrm>
          <a:prstGeom prst="ellipse">
            <a:avLst/>
          </a:prstGeom>
          <a:gradFill rotWithShape="1">
            <a:gsLst>
              <a:gs pos="0">
                <a:srgbClr val="CCECFF"/>
              </a:gs>
              <a:gs pos="50000">
                <a:srgbClr val="99CCFF"/>
              </a:gs>
              <a:gs pos="100000">
                <a:srgbClr val="CCEC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900">
              <a:latin typeface="黑体" panose="02010609060101010101" pitchFamily="49" charset="-122"/>
              <a:ea typeface="黑体" panose="02010609060101010101" pitchFamily="49" charset="-122"/>
            </a:endParaRPr>
          </a:p>
        </p:txBody>
      </p:sp>
      <p:sp>
        <p:nvSpPr>
          <p:cNvPr id="36882" name="Oval 30"/>
          <p:cNvSpPr>
            <a:spLocks noChangeArrowheads="1"/>
          </p:cNvSpPr>
          <p:nvPr/>
        </p:nvSpPr>
        <p:spPr bwMode="auto">
          <a:xfrm>
            <a:off x="4252913" y="2284413"/>
            <a:ext cx="711200" cy="381000"/>
          </a:xfrm>
          <a:prstGeom prst="ellipse">
            <a:avLst/>
          </a:prstGeom>
          <a:gradFill rotWithShape="1">
            <a:gsLst>
              <a:gs pos="0">
                <a:srgbClr val="CCECFF"/>
              </a:gs>
              <a:gs pos="50000">
                <a:srgbClr val="99CCFF"/>
              </a:gs>
              <a:gs pos="100000">
                <a:srgbClr val="CCEC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900">
              <a:latin typeface="黑体" panose="02010609060101010101" pitchFamily="49" charset="-122"/>
              <a:ea typeface="黑体" panose="02010609060101010101" pitchFamily="49" charset="-122"/>
            </a:endParaRPr>
          </a:p>
        </p:txBody>
      </p:sp>
      <p:sp>
        <p:nvSpPr>
          <p:cNvPr id="36883" name="Oval 31"/>
          <p:cNvSpPr>
            <a:spLocks noChangeArrowheads="1"/>
          </p:cNvSpPr>
          <p:nvPr/>
        </p:nvSpPr>
        <p:spPr bwMode="auto">
          <a:xfrm>
            <a:off x="5573713" y="2208213"/>
            <a:ext cx="1016000" cy="685800"/>
          </a:xfrm>
          <a:prstGeom prst="ellipse">
            <a:avLst/>
          </a:prstGeom>
          <a:gradFill rotWithShape="1">
            <a:gsLst>
              <a:gs pos="0">
                <a:srgbClr val="CCECFF"/>
              </a:gs>
              <a:gs pos="50000">
                <a:srgbClr val="99CCFF"/>
              </a:gs>
              <a:gs pos="100000">
                <a:srgbClr val="CCEC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900">
              <a:latin typeface="黑体" panose="02010609060101010101" pitchFamily="49" charset="-122"/>
              <a:ea typeface="黑体" panose="02010609060101010101" pitchFamily="49" charset="-122"/>
            </a:endParaRPr>
          </a:p>
        </p:txBody>
      </p:sp>
      <p:sp>
        <p:nvSpPr>
          <p:cNvPr id="36884" name="Oval 32"/>
          <p:cNvSpPr>
            <a:spLocks noChangeArrowheads="1"/>
          </p:cNvSpPr>
          <p:nvPr/>
        </p:nvSpPr>
        <p:spPr bwMode="auto">
          <a:xfrm>
            <a:off x="3643313" y="2284413"/>
            <a:ext cx="609600" cy="381000"/>
          </a:xfrm>
          <a:prstGeom prst="ellipse">
            <a:avLst/>
          </a:prstGeom>
          <a:gradFill rotWithShape="1">
            <a:gsLst>
              <a:gs pos="0">
                <a:srgbClr val="CCECFF"/>
              </a:gs>
              <a:gs pos="50000">
                <a:srgbClr val="99CCFF"/>
              </a:gs>
              <a:gs pos="100000">
                <a:srgbClr val="CCEC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900">
              <a:latin typeface="黑体" panose="02010609060101010101" pitchFamily="49" charset="-122"/>
              <a:ea typeface="黑体" panose="02010609060101010101" pitchFamily="49" charset="-122"/>
            </a:endParaRPr>
          </a:p>
        </p:txBody>
      </p:sp>
      <p:sp>
        <p:nvSpPr>
          <p:cNvPr id="36885" name="Oval 33"/>
          <p:cNvSpPr>
            <a:spLocks noChangeArrowheads="1"/>
          </p:cNvSpPr>
          <p:nvPr/>
        </p:nvSpPr>
        <p:spPr bwMode="auto">
          <a:xfrm>
            <a:off x="3338513" y="4265613"/>
            <a:ext cx="711200" cy="457200"/>
          </a:xfrm>
          <a:prstGeom prst="ellipse">
            <a:avLst/>
          </a:prstGeom>
          <a:gradFill rotWithShape="1">
            <a:gsLst>
              <a:gs pos="0">
                <a:srgbClr val="CCECFF"/>
              </a:gs>
              <a:gs pos="50000">
                <a:srgbClr val="99CCFF"/>
              </a:gs>
              <a:gs pos="100000">
                <a:srgbClr val="CCEC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900">
              <a:latin typeface="黑体" panose="02010609060101010101" pitchFamily="49" charset="-122"/>
              <a:ea typeface="黑体" panose="02010609060101010101" pitchFamily="49" charset="-122"/>
            </a:endParaRPr>
          </a:p>
        </p:txBody>
      </p:sp>
      <p:sp>
        <p:nvSpPr>
          <p:cNvPr id="36886" name="Oval 34"/>
          <p:cNvSpPr>
            <a:spLocks noChangeArrowheads="1"/>
          </p:cNvSpPr>
          <p:nvPr/>
        </p:nvSpPr>
        <p:spPr bwMode="auto">
          <a:xfrm>
            <a:off x="3338513" y="3198813"/>
            <a:ext cx="406400" cy="304800"/>
          </a:xfrm>
          <a:prstGeom prst="ellipse">
            <a:avLst/>
          </a:prstGeom>
          <a:gradFill rotWithShape="1">
            <a:gsLst>
              <a:gs pos="0">
                <a:srgbClr val="CCECFF"/>
              </a:gs>
              <a:gs pos="50000">
                <a:srgbClr val="99CCFF"/>
              </a:gs>
              <a:gs pos="100000">
                <a:srgbClr val="CCEC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900">
              <a:latin typeface="黑体" panose="02010609060101010101" pitchFamily="49" charset="-122"/>
              <a:ea typeface="黑体" panose="02010609060101010101" pitchFamily="49" charset="-122"/>
            </a:endParaRPr>
          </a:p>
        </p:txBody>
      </p:sp>
      <p:sp>
        <p:nvSpPr>
          <p:cNvPr id="36887" name="Oval 35"/>
          <p:cNvSpPr>
            <a:spLocks noChangeArrowheads="1"/>
          </p:cNvSpPr>
          <p:nvPr/>
        </p:nvSpPr>
        <p:spPr bwMode="auto">
          <a:xfrm>
            <a:off x="3846513" y="4341813"/>
            <a:ext cx="609600" cy="381000"/>
          </a:xfrm>
          <a:prstGeom prst="ellipse">
            <a:avLst/>
          </a:prstGeom>
          <a:gradFill rotWithShape="1">
            <a:gsLst>
              <a:gs pos="0">
                <a:srgbClr val="CCECFF"/>
              </a:gs>
              <a:gs pos="50000">
                <a:srgbClr val="99CCFF"/>
              </a:gs>
              <a:gs pos="100000">
                <a:srgbClr val="CCEC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900">
              <a:latin typeface="黑体" panose="02010609060101010101" pitchFamily="49" charset="-122"/>
              <a:ea typeface="黑体" panose="02010609060101010101" pitchFamily="49" charset="-122"/>
            </a:endParaRPr>
          </a:p>
        </p:txBody>
      </p:sp>
      <p:sp>
        <p:nvSpPr>
          <p:cNvPr id="36888" name="Oval 36"/>
          <p:cNvSpPr>
            <a:spLocks noChangeArrowheads="1"/>
          </p:cNvSpPr>
          <p:nvPr/>
        </p:nvSpPr>
        <p:spPr bwMode="auto">
          <a:xfrm>
            <a:off x="4049713" y="2665413"/>
            <a:ext cx="609600" cy="381000"/>
          </a:xfrm>
          <a:prstGeom prst="ellipse">
            <a:avLst/>
          </a:prstGeom>
          <a:gradFill rotWithShape="1">
            <a:gsLst>
              <a:gs pos="0">
                <a:srgbClr val="CCECFF"/>
              </a:gs>
              <a:gs pos="50000">
                <a:srgbClr val="99CCFF"/>
              </a:gs>
              <a:gs pos="100000">
                <a:srgbClr val="CCEC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900">
              <a:latin typeface="黑体" panose="02010609060101010101" pitchFamily="49" charset="-122"/>
              <a:ea typeface="黑体" panose="02010609060101010101" pitchFamily="49" charset="-122"/>
            </a:endParaRPr>
          </a:p>
        </p:txBody>
      </p:sp>
      <p:sp>
        <p:nvSpPr>
          <p:cNvPr id="36889" name="Oval 37"/>
          <p:cNvSpPr>
            <a:spLocks noChangeArrowheads="1"/>
          </p:cNvSpPr>
          <p:nvPr/>
        </p:nvSpPr>
        <p:spPr bwMode="auto">
          <a:xfrm>
            <a:off x="3948113" y="3122613"/>
            <a:ext cx="508000" cy="304800"/>
          </a:xfrm>
          <a:prstGeom prst="ellipse">
            <a:avLst/>
          </a:prstGeom>
          <a:gradFill rotWithShape="1">
            <a:gsLst>
              <a:gs pos="0">
                <a:srgbClr val="CCECFF"/>
              </a:gs>
              <a:gs pos="50000">
                <a:srgbClr val="99CCFF"/>
              </a:gs>
              <a:gs pos="100000">
                <a:srgbClr val="CCEC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900">
              <a:latin typeface="黑体" panose="02010609060101010101" pitchFamily="49" charset="-122"/>
              <a:ea typeface="黑体" panose="02010609060101010101" pitchFamily="49" charset="-122"/>
            </a:endParaRPr>
          </a:p>
        </p:txBody>
      </p:sp>
      <p:sp>
        <p:nvSpPr>
          <p:cNvPr id="36890" name="Oval 38"/>
          <p:cNvSpPr>
            <a:spLocks noChangeArrowheads="1"/>
          </p:cNvSpPr>
          <p:nvPr/>
        </p:nvSpPr>
        <p:spPr bwMode="auto">
          <a:xfrm>
            <a:off x="9739313" y="2894013"/>
            <a:ext cx="711200" cy="381000"/>
          </a:xfrm>
          <a:prstGeom prst="ellipse">
            <a:avLst/>
          </a:prstGeom>
          <a:gradFill rotWithShape="1">
            <a:gsLst>
              <a:gs pos="0">
                <a:srgbClr val="CCECFF"/>
              </a:gs>
              <a:gs pos="50000">
                <a:srgbClr val="99CCFF"/>
              </a:gs>
              <a:gs pos="100000">
                <a:srgbClr val="CCEC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900">
              <a:latin typeface="黑体" panose="02010609060101010101" pitchFamily="49" charset="-122"/>
              <a:ea typeface="黑体" panose="02010609060101010101" pitchFamily="49" charset="-122"/>
            </a:endParaRPr>
          </a:p>
        </p:txBody>
      </p:sp>
      <p:sp>
        <p:nvSpPr>
          <p:cNvPr id="36891" name="Oval 39"/>
          <p:cNvSpPr>
            <a:spLocks noChangeArrowheads="1"/>
          </p:cNvSpPr>
          <p:nvPr/>
        </p:nvSpPr>
        <p:spPr bwMode="auto">
          <a:xfrm>
            <a:off x="3744913" y="3427413"/>
            <a:ext cx="609600" cy="381000"/>
          </a:xfrm>
          <a:prstGeom prst="ellipse">
            <a:avLst/>
          </a:prstGeom>
          <a:gradFill rotWithShape="1">
            <a:gsLst>
              <a:gs pos="0">
                <a:srgbClr val="CCECFF"/>
              </a:gs>
              <a:gs pos="50000">
                <a:srgbClr val="99CCFF"/>
              </a:gs>
              <a:gs pos="100000">
                <a:srgbClr val="CCEC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900">
              <a:latin typeface="黑体" panose="02010609060101010101" pitchFamily="49" charset="-122"/>
              <a:ea typeface="黑体" panose="02010609060101010101" pitchFamily="49" charset="-122"/>
            </a:endParaRPr>
          </a:p>
        </p:txBody>
      </p:sp>
      <p:sp>
        <p:nvSpPr>
          <p:cNvPr id="36892" name="Oval 40"/>
          <p:cNvSpPr>
            <a:spLocks noChangeArrowheads="1"/>
          </p:cNvSpPr>
          <p:nvPr/>
        </p:nvSpPr>
        <p:spPr bwMode="auto">
          <a:xfrm>
            <a:off x="5472113" y="3579813"/>
            <a:ext cx="711200" cy="533400"/>
          </a:xfrm>
          <a:prstGeom prst="ellipse">
            <a:avLst/>
          </a:prstGeom>
          <a:gradFill rotWithShape="1">
            <a:gsLst>
              <a:gs pos="0">
                <a:srgbClr val="CCECFF"/>
              </a:gs>
              <a:gs pos="50000">
                <a:srgbClr val="99CCFF"/>
              </a:gs>
              <a:gs pos="100000">
                <a:srgbClr val="CCEC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900">
              <a:latin typeface="黑体" panose="02010609060101010101" pitchFamily="49" charset="-122"/>
              <a:ea typeface="黑体" panose="02010609060101010101" pitchFamily="49" charset="-122"/>
            </a:endParaRPr>
          </a:p>
        </p:txBody>
      </p:sp>
      <p:sp>
        <p:nvSpPr>
          <p:cNvPr id="36893" name="Oval 41"/>
          <p:cNvSpPr>
            <a:spLocks noChangeArrowheads="1"/>
          </p:cNvSpPr>
          <p:nvPr/>
        </p:nvSpPr>
        <p:spPr bwMode="auto">
          <a:xfrm>
            <a:off x="6081713" y="2665413"/>
            <a:ext cx="711200" cy="457200"/>
          </a:xfrm>
          <a:prstGeom prst="ellipse">
            <a:avLst/>
          </a:prstGeom>
          <a:gradFill rotWithShape="1">
            <a:gsLst>
              <a:gs pos="0">
                <a:srgbClr val="CCECFF"/>
              </a:gs>
              <a:gs pos="50000">
                <a:srgbClr val="99CCFF"/>
              </a:gs>
              <a:gs pos="100000">
                <a:srgbClr val="CCEC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900">
              <a:latin typeface="黑体" panose="02010609060101010101" pitchFamily="49" charset="-122"/>
              <a:ea typeface="黑体" panose="02010609060101010101" pitchFamily="49" charset="-122"/>
            </a:endParaRPr>
          </a:p>
        </p:txBody>
      </p:sp>
      <p:sp>
        <p:nvSpPr>
          <p:cNvPr id="36894" name="Oval 42"/>
          <p:cNvSpPr>
            <a:spLocks noChangeArrowheads="1"/>
          </p:cNvSpPr>
          <p:nvPr/>
        </p:nvSpPr>
        <p:spPr bwMode="auto">
          <a:xfrm>
            <a:off x="7739063" y="2643188"/>
            <a:ext cx="609600" cy="381000"/>
          </a:xfrm>
          <a:prstGeom prst="ellipse">
            <a:avLst/>
          </a:prstGeom>
          <a:gradFill rotWithShape="1">
            <a:gsLst>
              <a:gs pos="0">
                <a:srgbClr val="CCECFF"/>
              </a:gs>
              <a:gs pos="50000">
                <a:srgbClr val="99CCFF"/>
              </a:gs>
              <a:gs pos="100000">
                <a:srgbClr val="CCEC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900">
              <a:latin typeface="黑体" panose="02010609060101010101" pitchFamily="49" charset="-122"/>
              <a:ea typeface="黑体" panose="02010609060101010101" pitchFamily="49" charset="-122"/>
            </a:endParaRPr>
          </a:p>
        </p:txBody>
      </p:sp>
      <p:sp>
        <p:nvSpPr>
          <p:cNvPr id="36895" name="Oval 43"/>
          <p:cNvSpPr>
            <a:spLocks noChangeArrowheads="1"/>
          </p:cNvSpPr>
          <p:nvPr/>
        </p:nvSpPr>
        <p:spPr bwMode="auto">
          <a:xfrm>
            <a:off x="4049713" y="4722813"/>
            <a:ext cx="406400" cy="304800"/>
          </a:xfrm>
          <a:prstGeom prst="ellipse">
            <a:avLst/>
          </a:prstGeom>
          <a:gradFill rotWithShape="1">
            <a:gsLst>
              <a:gs pos="0">
                <a:srgbClr val="CCECFF"/>
              </a:gs>
              <a:gs pos="50000">
                <a:srgbClr val="99CCFF"/>
              </a:gs>
              <a:gs pos="100000">
                <a:srgbClr val="CCEC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900">
              <a:latin typeface="黑体" panose="02010609060101010101" pitchFamily="49" charset="-122"/>
              <a:ea typeface="黑体" panose="02010609060101010101" pitchFamily="49" charset="-122"/>
            </a:endParaRPr>
          </a:p>
        </p:txBody>
      </p:sp>
      <p:sp>
        <p:nvSpPr>
          <p:cNvPr id="36896" name="Oval 44"/>
          <p:cNvSpPr>
            <a:spLocks noChangeArrowheads="1"/>
          </p:cNvSpPr>
          <p:nvPr/>
        </p:nvSpPr>
        <p:spPr bwMode="auto">
          <a:xfrm>
            <a:off x="9739313" y="4494213"/>
            <a:ext cx="1016000" cy="762000"/>
          </a:xfrm>
          <a:prstGeom prst="ellipse">
            <a:avLst/>
          </a:prstGeom>
          <a:gradFill rotWithShape="1">
            <a:gsLst>
              <a:gs pos="0">
                <a:srgbClr val="CCECFF"/>
              </a:gs>
              <a:gs pos="50000">
                <a:srgbClr val="99CCFF"/>
              </a:gs>
              <a:gs pos="100000">
                <a:srgbClr val="CCEC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900">
              <a:latin typeface="黑体" panose="02010609060101010101" pitchFamily="49" charset="-122"/>
              <a:ea typeface="黑体" panose="02010609060101010101" pitchFamily="49" charset="-122"/>
            </a:endParaRPr>
          </a:p>
        </p:txBody>
      </p:sp>
      <p:sp>
        <p:nvSpPr>
          <p:cNvPr id="36897" name="Text Box 45"/>
          <p:cNvSpPr txBox="1">
            <a:spLocks noChangeArrowheads="1"/>
          </p:cNvSpPr>
          <p:nvPr/>
        </p:nvSpPr>
        <p:spPr bwMode="auto">
          <a:xfrm>
            <a:off x="687388" y="6227763"/>
            <a:ext cx="10261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200" b="1"/>
              <a:t>说明：气泡的大小，代表业务收入的大小。</a:t>
            </a:r>
            <a:endParaRPr kumimoji="1" lang="zh-CN" altLang="en-US" sz="1200" b="1"/>
          </a:p>
        </p:txBody>
      </p:sp>
      <p:sp>
        <p:nvSpPr>
          <p:cNvPr id="25634" name="矩形 36"/>
          <p:cNvSpPr>
            <a:spLocks noChangeArrowheads="1"/>
          </p:cNvSpPr>
          <p:nvPr/>
        </p:nvSpPr>
        <p:spPr bwMode="auto">
          <a:xfrm>
            <a:off x="2025650" y="1125538"/>
            <a:ext cx="3089275" cy="523875"/>
          </a:xfrm>
          <a:prstGeom prst="rect">
            <a:avLst/>
          </a:prstGeom>
          <a:noFill/>
          <a:ln>
            <a:noFill/>
          </a:ln>
        </p:spPr>
        <p:txBody>
          <a:bodyPr wrap="none">
            <a:spAutoFit/>
          </a:bodyPr>
          <a:lstStyle/>
          <a:p>
            <a:pPr>
              <a:defRPr/>
            </a:pPr>
            <a:r>
              <a:rPr kumimoji="1" lang="zh-CN" altLang="en-US" sz="2800" b="1" dirty="0">
                <a:solidFill>
                  <a:srgbClr val="FF0000"/>
                </a:solidFill>
                <a:latin typeface="微软雅黑" panose="020B0503020204020204" pitchFamily="34" charset="-122"/>
                <a:ea typeface="微软雅黑" panose="020B0503020204020204" pitchFamily="34" charset="-122"/>
                <a:cs typeface="+mj-cs"/>
              </a:rPr>
              <a:t>业务</a:t>
            </a:r>
            <a:r>
              <a:rPr kumimoji="1" lang="en-US" altLang="zh-CN" sz="2800" b="1" dirty="0">
                <a:solidFill>
                  <a:srgbClr val="FF0000"/>
                </a:solidFill>
                <a:latin typeface="微软雅黑" panose="020B0503020204020204" pitchFamily="34" charset="-122"/>
                <a:ea typeface="微软雅黑" panose="020B0503020204020204" pitchFamily="34" charset="-122"/>
                <a:cs typeface="+mj-cs"/>
              </a:rPr>
              <a:t>BCG</a:t>
            </a:r>
            <a:r>
              <a:rPr kumimoji="1" lang="zh-CN" altLang="en-US" sz="2800" b="1" dirty="0">
                <a:solidFill>
                  <a:srgbClr val="FF0000"/>
                </a:solidFill>
                <a:latin typeface="微软雅黑" panose="020B0503020204020204" pitchFamily="34" charset="-122"/>
                <a:ea typeface="微软雅黑" panose="020B0503020204020204" pitchFamily="34" charset="-122"/>
                <a:cs typeface="+mj-cs"/>
              </a:rPr>
              <a:t>矩阵分析</a:t>
            </a:r>
            <a:endParaRPr kumimoji="1" lang="zh-CN" altLang="en-US" sz="2800" b="1" dirty="0">
              <a:solidFill>
                <a:srgbClr val="FF0000"/>
              </a:solidFill>
              <a:latin typeface="微软雅黑" panose="020B0503020204020204" pitchFamily="34" charset="-122"/>
              <a:ea typeface="微软雅黑" panose="020B0503020204020204" pitchFamily="34" charset="-122"/>
              <a:cs typeface="+mj-cs"/>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object 3"/>
          <p:cNvSpPr>
            <a:spLocks noChangeArrowheads="1"/>
          </p:cNvSpPr>
          <p:nvPr/>
        </p:nvSpPr>
        <p:spPr bwMode="auto">
          <a:xfrm>
            <a:off x="825500" y="6232525"/>
            <a:ext cx="4763" cy="173038"/>
          </a:xfrm>
          <a:custGeom>
            <a:avLst/>
            <a:gdLst>
              <a:gd name="T0" fmla="*/ 0 w 3175"/>
              <a:gd name="T1" fmla="*/ 170219 h 173354"/>
              <a:gd name="T2" fmla="*/ 122174 w 3175"/>
              <a:gd name="T3" fmla="*/ 0 h 173354"/>
              <a:gd name="T4" fmla="*/ 0 60000 65536"/>
              <a:gd name="T5" fmla="*/ 0 60000 65536"/>
              <a:gd name="T6" fmla="*/ 0 w 3175"/>
              <a:gd name="T7" fmla="*/ 0 h 173354"/>
              <a:gd name="T8" fmla="*/ 3175 w 3175"/>
              <a:gd name="T9" fmla="*/ 173354 h 173354"/>
            </a:gdLst>
            <a:ahLst/>
            <a:cxnLst>
              <a:cxn ang="T4">
                <a:pos x="T0" y="T1"/>
              </a:cxn>
              <a:cxn ang="T5">
                <a:pos x="T2" y="T3"/>
              </a:cxn>
            </a:cxnLst>
            <a:rect l="T6" t="T7" r="T8" b="T9"/>
            <a:pathLst>
              <a:path w="3175" h="173354">
                <a:moveTo>
                  <a:pt x="0" y="173037"/>
                </a:moveTo>
                <a:lnTo>
                  <a:pt x="3175" y="0"/>
                </a:lnTo>
              </a:path>
            </a:pathLst>
          </a:custGeom>
          <a:noFill/>
          <a:ln w="3175">
            <a:solidFill>
              <a:srgbClr val="7E7E7E"/>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891" name="object 4"/>
          <p:cNvSpPr>
            <a:spLocks noChangeArrowheads="1"/>
          </p:cNvSpPr>
          <p:nvPr/>
        </p:nvSpPr>
        <p:spPr bwMode="auto">
          <a:xfrm>
            <a:off x="11226800" y="6237288"/>
            <a:ext cx="481013" cy="360362"/>
          </a:xfrm>
          <a:custGeom>
            <a:avLst/>
            <a:gdLst>
              <a:gd name="T0" fmla="*/ 0 w 360679"/>
              <a:gd name="T1" fmla="*/ 357521 h 360679"/>
              <a:gd name="T2" fmla="*/ 4809086 w 360679"/>
              <a:gd name="T3" fmla="*/ 357521 h 360679"/>
              <a:gd name="T4" fmla="*/ 4809086 w 360679"/>
              <a:gd name="T5" fmla="*/ 0 h 360679"/>
              <a:gd name="T6" fmla="*/ 0 w 360679"/>
              <a:gd name="T7" fmla="*/ 0 h 360679"/>
              <a:gd name="T8" fmla="*/ 0 w 360679"/>
              <a:gd name="T9" fmla="*/ 357521 h 360679"/>
              <a:gd name="T10" fmla="*/ 0 60000 65536"/>
              <a:gd name="T11" fmla="*/ 0 60000 65536"/>
              <a:gd name="T12" fmla="*/ 0 60000 65536"/>
              <a:gd name="T13" fmla="*/ 0 60000 65536"/>
              <a:gd name="T14" fmla="*/ 0 60000 65536"/>
              <a:gd name="T15" fmla="*/ 0 w 360679"/>
              <a:gd name="T16" fmla="*/ 0 h 360679"/>
              <a:gd name="T17" fmla="*/ 360679 w 360679"/>
              <a:gd name="T18" fmla="*/ 360679 h 360679"/>
            </a:gdLst>
            <a:ahLst/>
            <a:cxnLst>
              <a:cxn ang="T10">
                <a:pos x="T0" y="T1"/>
              </a:cxn>
              <a:cxn ang="T11">
                <a:pos x="T2" y="T3"/>
              </a:cxn>
              <a:cxn ang="T12">
                <a:pos x="T4" y="T5"/>
              </a:cxn>
              <a:cxn ang="T13">
                <a:pos x="T6" y="T7"/>
              </a:cxn>
              <a:cxn ang="T14">
                <a:pos x="T8" y="T9"/>
              </a:cxn>
            </a:cxnLst>
            <a:rect l="T15" t="T16" r="T17" b="T18"/>
            <a:pathLst>
              <a:path w="360679" h="360679">
                <a:moveTo>
                  <a:pt x="0" y="360362"/>
                </a:moveTo>
                <a:lnTo>
                  <a:pt x="360362" y="360362"/>
                </a:lnTo>
                <a:lnTo>
                  <a:pt x="360362" y="0"/>
                </a:lnTo>
                <a:lnTo>
                  <a:pt x="0" y="0"/>
                </a:lnTo>
                <a:lnTo>
                  <a:pt x="0" y="360362"/>
                </a:lnTo>
                <a:close/>
              </a:path>
            </a:pathLst>
          </a:custGeom>
          <a:noFill/>
          <a:ln w="25400">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892" name="object 6"/>
          <p:cNvSpPr>
            <a:spLocks noChangeArrowheads="1"/>
          </p:cNvSpPr>
          <p:nvPr/>
        </p:nvSpPr>
        <p:spPr bwMode="auto">
          <a:xfrm>
            <a:off x="0" y="2060575"/>
            <a:ext cx="12192000" cy="4797425"/>
          </a:xfrm>
          <a:custGeom>
            <a:avLst/>
            <a:gdLst>
              <a:gd name="T0" fmla="*/ 0 w 9144000"/>
              <a:gd name="T1" fmla="*/ 1036372 h 5810250"/>
              <a:gd name="T2" fmla="*/ 121782105 w 9144000"/>
              <a:gd name="T3" fmla="*/ 1036372 h 5810250"/>
              <a:gd name="T4" fmla="*/ 121782105 w 9144000"/>
              <a:gd name="T5" fmla="*/ 0 h 5810250"/>
              <a:gd name="T6" fmla="*/ 0 w 9144000"/>
              <a:gd name="T7" fmla="*/ 0 h 5810250"/>
              <a:gd name="T8" fmla="*/ 0 w 9144000"/>
              <a:gd name="T9" fmla="*/ 1036372 h 5810250"/>
              <a:gd name="T10" fmla="*/ 0 60000 65536"/>
              <a:gd name="T11" fmla="*/ 0 60000 65536"/>
              <a:gd name="T12" fmla="*/ 0 60000 65536"/>
              <a:gd name="T13" fmla="*/ 0 60000 65536"/>
              <a:gd name="T14" fmla="*/ 0 60000 65536"/>
              <a:gd name="T15" fmla="*/ 0 w 9144000"/>
              <a:gd name="T16" fmla="*/ 0 h 5810250"/>
              <a:gd name="T17" fmla="*/ 9144000 w 9144000"/>
              <a:gd name="T18" fmla="*/ 5810250 h 5810250"/>
            </a:gdLst>
            <a:ahLst/>
            <a:cxnLst>
              <a:cxn ang="T10">
                <a:pos x="T0" y="T1"/>
              </a:cxn>
              <a:cxn ang="T11">
                <a:pos x="T2" y="T3"/>
              </a:cxn>
              <a:cxn ang="T12">
                <a:pos x="T4" y="T5"/>
              </a:cxn>
              <a:cxn ang="T13">
                <a:pos x="T6" y="T7"/>
              </a:cxn>
              <a:cxn ang="T14">
                <a:pos x="T8" y="T9"/>
              </a:cxn>
            </a:cxnLst>
            <a:rect l="T15" t="T16" r="T17" b="T18"/>
            <a:pathLst>
              <a:path w="9144000" h="5810250">
                <a:moveTo>
                  <a:pt x="0" y="5810250"/>
                </a:moveTo>
                <a:lnTo>
                  <a:pt x="9144000" y="5810250"/>
                </a:lnTo>
                <a:lnTo>
                  <a:pt x="9144000" y="0"/>
                </a:lnTo>
                <a:lnTo>
                  <a:pt x="0" y="0"/>
                </a:lnTo>
                <a:lnTo>
                  <a:pt x="0" y="581025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893" name="object 7"/>
          <p:cNvSpPr txBox="1">
            <a:spLocks noChangeArrowheads="1"/>
          </p:cNvSpPr>
          <p:nvPr/>
        </p:nvSpPr>
        <p:spPr bwMode="auto">
          <a:xfrm>
            <a:off x="431800" y="5229225"/>
            <a:ext cx="948055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b="1">
                <a:solidFill>
                  <a:srgbClr val="FF0000"/>
                </a:solidFill>
                <a:latin typeface="微软雅黑" panose="020B0503020204020204" pitchFamily="34" charset="-122"/>
                <a:ea typeface="微软雅黑" panose="020B0503020204020204" pitchFamily="34" charset="-122"/>
              </a:rPr>
              <a:t>某关键岗位人才数量差距 =</a:t>
            </a:r>
            <a:endParaRPr lang="zh-CN" altLang="zh-CN" sz="2400" b="1">
              <a:solidFill>
                <a:srgbClr val="FF0000"/>
              </a:solidFill>
              <a:latin typeface="微软雅黑" panose="020B0503020204020204" pitchFamily="34" charset="-122"/>
              <a:ea typeface="微软雅黑" panose="020B0503020204020204" pitchFamily="34" charset="-122"/>
            </a:endParaRPr>
          </a:p>
          <a:p>
            <a:pPr eaLnBrk="1" hangingPunct="1">
              <a:spcBef>
                <a:spcPts val="1565"/>
              </a:spcBef>
            </a:pPr>
            <a:r>
              <a:rPr lang="zh-CN" altLang="zh-CN" sz="1600" b="1">
                <a:solidFill>
                  <a:srgbClr val="0079C5"/>
                </a:solidFill>
                <a:latin typeface="微软雅黑" panose="020B0503020204020204" pitchFamily="34" charset="-122"/>
                <a:ea typeface="微软雅黑" panose="020B0503020204020204" pitchFamily="34" charset="-122"/>
              </a:rPr>
              <a:t>目标人数 </a:t>
            </a:r>
            <a:r>
              <a:rPr lang="zh-CN" altLang="zh-CN">
                <a:solidFill>
                  <a:srgbClr val="0079C5"/>
                </a:solidFill>
                <a:latin typeface="微软雅黑" panose="020B0503020204020204" pitchFamily="34" charset="-122"/>
                <a:ea typeface="微软雅黑" panose="020B0503020204020204" pitchFamily="34" charset="-122"/>
              </a:rPr>
              <a:t>- </a:t>
            </a:r>
            <a:r>
              <a:rPr lang="zh-CN" altLang="zh-CN" sz="1600" b="1">
                <a:solidFill>
                  <a:srgbClr val="0079C5"/>
                </a:solidFill>
                <a:latin typeface="微软雅黑" panose="020B0503020204020204" pitchFamily="34" charset="-122"/>
                <a:ea typeface="微软雅黑" panose="020B0503020204020204" pitchFamily="34" charset="-122"/>
              </a:rPr>
              <a:t>在岗人数 </a:t>
            </a:r>
            <a:r>
              <a:rPr lang="zh-CN" altLang="zh-CN">
                <a:solidFill>
                  <a:srgbClr val="0079C5"/>
                </a:solidFill>
                <a:latin typeface="微软雅黑" panose="020B0503020204020204" pitchFamily="34" charset="-122"/>
                <a:ea typeface="微软雅黑" panose="020B0503020204020204" pitchFamily="34" charset="-122"/>
              </a:rPr>
              <a:t>- </a:t>
            </a:r>
            <a:r>
              <a:rPr lang="zh-CN" altLang="zh-CN" sz="1600" b="1">
                <a:solidFill>
                  <a:srgbClr val="0079C5"/>
                </a:solidFill>
                <a:latin typeface="微软雅黑" panose="020B0503020204020204" pitchFamily="34" charset="-122"/>
                <a:ea typeface="微软雅黑" panose="020B0503020204020204" pitchFamily="34" charset="-122"/>
              </a:rPr>
              <a:t>下一级晋升人数 </a:t>
            </a:r>
            <a:r>
              <a:rPr lang="zh-CN" altLang="zh-CN">
                <a:solidFill>
                  <a:srgbClr val="0079C5"/>
                </a:solidFill>
                <a:latin typeface="微软雅黑" panose="020B0503020204020204" pitchFamily="34" charset="-122"/>
                <a:ea typeface="微软雅黑" panose="020B0503020204020204" pitchFamily="34" charset="-122"/>
              </a:rPr>
              <a:t>+ </a:t>
            </a:r>
            <a:r>
              <a:rPr lang="zh-CN" altLang="zh-CN" sz="1600" b="1">
                <a:solidFill>
                  <a:srgbClr val="0079C5"/>
                </a:solidFill>
                <a:latin typeface="微软雅黑" panose="020B0503020204020204" pitchFamily="34" charset="-122"/>
                <a:ea typeface="微软雅黑" panose="020B0503020204020204" pitchFamily="34" charset="-122"/>
              </a:rPr>
              <a:t>这一级晋升人数 </a:t>
            </a:r>
            <a:r>
              <a:rPr lang="zh-CN" altLang="zh-CN">
                <a:solidFill>
                  <a:srgbClr val="0079C5"/>
                </a:solidFill>
                <a:latin typeface="微软雅黑" panose="020B0503020204020204" pitchFamily="34" charset="-122"/>
                <a:ea typeface="微软雅黑" panose="020B0503020204020204" pitchFamily="34" charset="-122"/>
              </a:rPr>
              <a:t>+ </a:t>
            </a:r>
            <a:r>
              <a:rPr lang="zh-CN" altLang="zh-CN" sz="1600" b="1">
                <a:solidFill>
                  <a:srgbClr val="0079C5"/>
                </a:solidFill>
                <a:latin typeface="微软雅黑" panose="020B0503020204020204" pitchFamily="34" charset="-122"/>
                <a:ea typeface="微软雅黑" panose="020B0503020204020204" pitchFamily="34" charset="-122"/>
              </a:rPr>
              <a:t>离职&amp;退休人数</a:t>
            </a:r>
            <a:endParaRPr lang="zh-CN" altLang="zh-CN" sz="1600">
              <a:latin typeface="微软雅黑" panose="020B0503020204020204" pitchFamily="34" charset="-122"/>
              <a:ea typeface="微软雅黑" panose="020B0503020204020204" pitchFamily="34" charset="-122"/>
            </a:endParaRPr>
          </a:p>
        </p:txBody>
      </p:sp>
      <p:sp>
        <p:nvSpPr>
          <p:cNvPr id="37894" name="object 8"/>
          <p:cNvSpPr txBox="1">
            <a:spLocks noChangeArrowheads="1"/>
          </p:cNvSpPr>
          <p:nvPr/>
        </p:nvSpPr>
        <p:spPr bwMode="auto">
          <a:xfrm>
            <a:off x="7608888" y="5805488"/>
            <a:ext cx="1879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a:solidFill>
                  <a:srgbClr val="0079C5"/>
                </a:solidFill>
                <a:latin typeface="微软雅黑" panose="020B0503020204020204" pitchFamily="34" charset="-122"/>
                <a:ea typeface="微软雅黑" panose="020B0503020204020204" pitchFamily="34" charset="-122"/>
              </a:rPr>
              <a:t>- </a:t>
            </a:r>
            <a:r>
              <a:rPr lang="zh-CN" altLang="zh-CN" sz="1600" b="1">
                <a:solidFill>
                  <a:srgbClr val="0079C5"/>
                </a:solidFill>
                <a:latin typeface="微软雅黑" panose="020B0503020204020204" pitchFamily="34" charset="-122"/>
                <a:ea typeface="微软雅黑" panose="020B0503020204020204" pitchFamily="34" charset="-122"/>
              </a:rPr>
              <a:t>外部招聘人数</a:t>
            </a:r>
            <a:endParaRPr lang="zh-CN" altLang="zh-CN" sz="1600">
              <a:latin typeface="微软雅黑" panose="020B0503020204020204" pitchFamily="34" charset="-122"/>
              <a:ea typeface="微软雅黑" panose="020B0503020204020204" pitchFamily="34" charset="-122"/>
            </a:endParaRPr>
          </a:p>
        </p:txBody>
      </p:sp>
      <p:sp>
        <p:nvSpPr>
          <p:cNvPr id="37895" name="object 10"/>
          <p:cNvSpPr>
            <a:spLocks noChangeArrowheads="1"/>
          </p:cNvSpPr>
          <p:nvPr/>
        </p:nvSpPr>
        <p:spPr bwMode="auto">
          <a:xfrm>
            <a:off x="2832100" y="2276475"/>
            <a:ext cx="6337300" cy="111125"/>
          </a:xfrm>
          <a:custGeom>
            <a:avLst/>
            <a:gdLst>
              <a:gd name="T0" fmla="*/ 61965208 w 4753609"/>
              <a:gd name="T1" fmla="*/ 0 h 111125"/>
              <a:gd name="T2" fmla="*/ 61887453 w 4753609"/>
              <a:gd name="T3" fmla="*/ 1524 h 111125"/>
              <a:gd name="T4" fmla="*/ 61852044 w 4753609"/>
              <a:gd name="T5" fmla="*/ 6096 h 111125"/>
              <a:gd name="T6" fmla="*/ 61816560 w 4753609"/>
              <a:gd name="T7" fmla="*/ 10541 h 111125"/>
              <a:gd name="T8" fmla="*/ 61836842 w 4753609"/>
              <a:gd name="T9" fmla="*/ 16383 h 111125"/>
              <a:gd name="T10" fmla="*/ 62508734 w 4753609"/>
              <a:gd name="T11" fmla="*/ 45846 h 111125"/>
              <a:gd name="T12" fmla="*/ 62977198 w 4753609"/>
              <a:gd name="T13" fmla="*/ 45847 h 111125"/>
              <a:gd name="T14" fmla="*/ 62977198 w 4753609"/>
              <a:gd name="T15" fmla="*/ 64897 h 111125"/>
              <a:gd name="T16" fmla="*/ 62505853 w 4753609"/>
              <a:gd name="T17" fmla="*/ 64897 h 111125"/>
              <a:gd name="T18" fmla="*/ 61836842 w 4753609"/>
              <a:gd name="T19" fmla="*/ 94234 h 111125"/>
              <a:gd name="T20" fmla="*/ 61816560 w 4753609"/>
              <a:gd name="T21" fmla="*/ 100075 h 111125"/>
              <a:gd name="T22" fmla="*/ 61852044 w 4753609"/>
              <a:gd name="T23" fmla="*/ 104521 h 111125"/>
              <a:gd name="T24" fmla="*/ 61887453 w 4753609"/>
              <a:gd name="T25" fmla="*/ 109093 h 111125"/>
              <a:gd name="T26" fmla="*/ 61965208 w 4753609"/>
              <a:gd name="T27" fmla="*/ 110617 h 111125"/>
              <a:gd name="T28" fmla="*/ 63009611 w 4753609"/>
              <a:gd name="T29" fmla="*/ 64897 h 111125"/>
              <a:gd name="T30" fmla="*/ 62977198 w 4753609"/>
              <a:gd name="T31" fmla="*/ 64897 h 111125"/>
              <a:gd name="T32" fmla="*/ 63009611 w 4753609"/>
              <a:gd name="T33" fmla="*/ 64896 h 111125"/>
              <a:gd name="T34" fmla="*/ 63227143 w 4753609"/>
              <a:gd name="T35" fmla="*/ 55372 h 111125"/>
              <a:gd name="T36" fmla="*/ 61965208 w 4753609"/>
              <a:gd name="T37" fmla="*/ 0 h 111125"/>
              <a:gd name="T38" fmla="*/ 62724485 w 4753609"/>
              <a:gd name="T39" fmla="*/ 55308 h 111125"/>
              <a:gd name="T40" fmla="*/ 62505853 w 4753609"/>
              <a:gd name="T41" fmla="*/ 64896 h 111125"/>
              <a:gd name="T42" fmla="*/ 62977198 w 4753609"/>
              <a:gd name="T43" fmla="*/ 64897 h 111125"/>
              <a:gd name="T44" fmla="*/ 62977198 w 4753609"/>
              <a:gd name="T45" fmla="*/ 63500 h 111125"/>
              <a:gd name="T46" fmla="*/ 62911271 w 4753609"/>
              <a:gd name="T47" fmla="*/ 63500 h 111125"/>
              <a:gd name="T48" fmla="*/ 62724485 w 4753609"/>
              <a:gd name="T49" fmla="*/ 55308 h 111125"/>
              <a:gd name="T50" fmla="*/ 0 w 4753609"/>
              <a:gd name="T51" fmla="*/ 45720 h 111125"/>
              <a:gd name="T52" fmla="*/ 0 w 4753609"/>
              <a:gd name="T53" fmla="*/ 64770 h 111125"/>
              <a:gd name="T54" fmla="*/ 62505853 w 4753609"/>
              <a:gd name="T55" fmla="*/ 64896 h 111125"/>
              <a:gd name="T56" fmla="*/ 62724485 w 4753609"/>
              <a:gd name="T57" fmla="*/ 55308 h 111125"/>
              <a:gd name="T58" fmla="*/ 62508734 w 4753609"/>
              <a:gd name="T59" fmla="*/ 45846 h 111125"/>
              <a:gd name="T60" fmla="*/ 0 w 4753609"/>
              <a:gd name="T61" fmla="*/ 45720 h 111125"/>
              <a:gd name="T62" fmla="*/ 62911271 w 4753609"/>
              <a:gd name="T63" fmla="*/ 47117 h 111125"/>
              <a:gd name="T64" fmla="*/ 62724485 w 4753609"/>
              <a:gd name="T65" fmla="*/ 55308 h 111125"/>
              <a:gd name="T66" fmla="*/ 62911271 w 4753609"/>
              <a:gd name="T67" fmla="*/ 63500 h 111125"/>
              <a:gd name="T68" fmla="*/ 62911271 w 4753609"/>
              <a:gd name="T69" fmla="*/ 47117 h 111125"/>
              <a:gd name="T70" fmla="*/ 62977198 w 4753609"/>
              <a:gd name="T71" fmla="*/ 47117 h 111125"/>
              <a:gd name="T72" fmla="*/ 62911271 w 4753609"/>
              <a:gd name="T73" fmla="*/ 47117 h 111125"/>
              <a:gd name="T74" fmla="*/ 62911271 w 4753609"/>
              <a:gd name="T75" fmla="*/ 63500 h 111125"/>
              <a:gd name="T76" fmla="*/ 62977198 w 4753609"/>
              <a:gd name="T77" fmla="*/ 63500 h 111125"/>
              <a:gd name="T78" fmla="*/ 62977198 w 4753609"/>
              <a:gd name="T79" fmla="*/ 47117 h 111125"/>
              <a:gd name="T80" fmla="*/ 62508734 w 4753609"/>
              <a:gd name="T81" fmla="*/ 45846 h 111125"/>
              <a:gd name="T82" fmla="*/ 62724485 w 4753609"/>
              <a:gd name="T83" fmla="*/ 55308 h 111125"/>
              <a:gd name="T84" fmla="*/ 62911271 w 4753609"/>
              <a:gd name="T85" fmla="*/ 47117 h 111125"/>
              <a:gd name="T86" fmla="*/ 62977198 w 4753609"/>
              <a:gd name="T87" fmla="*/ 47117 h 111125"/>
              <a:gd name="T88" fmla="*/ 62977198 w 4753609"/>
              <a:gd name="T89" fmla="*/ 45847 h 111125"/>
              <a:gd name="T90" fmla="*/ 62508734 w 4753609"/>
              <a:gd name="T91" fmla="*/ 45846 h 11112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753609"/>
              <a:gd name="T139" fmla="*/ 0 h 111125"/>
              <a:gd name="T140" fmla="*/ 4753609 w 4753609"/>
              <a:gd name="T141" fmla="*/ 111125 h 11112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753609" h="111125">
                <a:moveTo>
                  <a:pt x="4658233" y="0"/>
                </a:moveTo>
                <a:lnTo>
                  <a:pt x="4652391" y="1524"/>
                </a:lnTo>
                <a:lnTo>
                  <a:pt x="4649724" y="6096"/>
                </a:lnTo>
                <a:lnTo>
                  <a:pt x="4647057" y="10541"/>
                </a:lnTo>
                <a:lnTo>
                  <a:pt x="4648581" y="16383"/>
                </a:lnTo>
                <a:lnTo>
                  <a:pt x="4699089" y="45846"/>
                </a:lnTo>
                <a:lnTo>
                  <a:pt x="4734306" y="45847"/>
                </a:lnTo>
                <a:lnTo>
                  <a:pt x="4734306" y="64897"/>
                </a:lnTo>
                <a:lnTo>
                  <a:pt x="4698873" y="64897"/>
                </a:lnTo>
                <a:lnTo>
                  <a:pt x="4648581" y="94234"/>
                </a:lnTo>
                <a:lnTo>
                  <a:pt x="4647057" y="100075"/>
                </a:lnTo>
                <a:lnTo>
                  <a:pt x="4649724" y="104521"/>
                </a:lnTo>
                <a:lnTo>
                  <a:pt x="4652391" y="109093"/>
                </a:lnTo>
                <a:lnTo>
                  <a:pt x="4658233" y="110617"/>
                </a:lnTo>
                <a:lnTo>
                  <a:pt x="4736745" y="64897"/>
                </a:lnTo>
                <a:lnTo>
                  <a:pt x="4734306" y="64897"/>
                </a:lnTo>
                <a:lnTo>
                  <a:pt x="4736746" y="64896"/>
                </a:lnTo>
                <a:lnTo>
                  <a:pt x="4753102" y="55372"/>
                </a:lnTo>
                <a:lnTo>
                  <a:pt x="4658233" y="0"/>
                </a:lnTo>
                <a:close/>
              </a:path>
              <a:path w="4753609" h="111125">
                <a:moveTo>
                  <a:pt x="4715310" y="55308"/>
                </a:moveTo>
                <a:lnTo>
                  <a:pt x="4698874" y="64896"/>
                </a:lnTo>
                <a:lnTo>
                  <a:pt x="4734306" y="64897"/>
                </a:lnTo>
                <a:lnTo>
                  <a:pt x="4734306" y="63500"/>
                </a:lnTo>
                <a:lnTo>
                  <a:pt x="4729353" y="63500"/>
                </a:lnTo>
                <a:lnTo>
                  <a:pt x="4715310" y="55308"/>
                </a:lnTo>
                <a:close/>
              </a:path>
              <a:path w="4753609" h="111125">
                <a:moveTo>
                  <a:pt x="0" y="45720"/>
                </a:moveTo>
                <a:lnTo>
                  <a:pt x="0" y="64770"/>
                </a:lnTo>
                <a:lnTo>
                  <a:pt x="4698874" y="64896"/>
                </a:lnTo>
                <a:lnTo>
                  <a:pt x="4715310" y="55308"/>
                </a:lnTo>
                <a:lnTo>
                  <a:pt x="4699089" y="45846"/>
                </a:lnTo>
                <a:lnTo>
                  <a:pt x="0" y="45720"/>
                </a:lnTo>
                <a:close/>
              </a:path>
              <a:path w="4753609" h="111125">
                <a:moveTo>
                  <a:pt x="4729353" y="47117"/>
                </a:moveTo>
                <a:lnTo>
                  <a:pt x="4715310" y="55308"/>
                </a:lnTo>
                <a:lnTo>
                  <a:pt x="4729353" y="63500"/>
                </a:lnTo>
                <a:lnTo>
                  <a:pt x="4729353" y="47117"/>
                </a:lnTo>
                <a:close/>
              </a:path>
              <a:path w="4753609" h="111125">
                <a:moveTo>
                  <a:pt x="4734306" y="47117"/>
                </a:moveTo>
                <a:lnTo>
                  <a:pt x="4729353" y="47117"/>
                </a:lnTo>
                <a:lnTo>
                  <a:pt x="4729353" y="63500"/>
                </a:lnTo>
                <a:lnTo>
                  <a:pt x="4734306" y="63500"/>
                </a:lnTo>
                <a:lnTo>
                  <a:pt x="4734306" y="47117"/>
                </a:lnTo>
                <a:close/>
              </a:path>
              <a:path w="4753609" h="111125">
                <a:moveTo>
                  <a:pt x="4699089" y="45846"/>
                </a:moveTo>
                <a:lnTo>
                  <a:pt x="4715310" y="55308"/>
                </a:lnTo>
                <a:lnTo>
                  <a:pt x="4729353" y="47117"/>
                </a:lnTo>
                <a:lnTo>
                  <a:pt x="4734306" y="47117"/>
                </a:lnTo>
                <a:lnTo>
                  <a:pt x="4734306" y="45847"/>
                </a:lnTo>
                <a:lnTo>
                  <a:pt x="4699089" y="45846"/>
                </a:lnTo>
                <a:close/>
              </a:path>
            </a:pathLst>
          </a:custGeom>
          <a:solidFill>
            <a:srgbClr val="0079C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896" name="object 11"/>
          <p:cNvSpPr>
            <a:spLocks noChangeArrowheads="1"/>
          </p:cNvSpPr>
          <p:nvPr/>
        </p:nvSpPr>
        <p:spPr bwMode="auto">
          <a:xfrm>
            <a:off x="2927350" y="2924175"/>
            <a:ext cx="6046788" cy="111125"/>
          </a:xfrm>
          <a:custGeom>
            <a:avLst/>
            <a:gdLst>
              <a:gd name="T0" fmla="*/ 59056755 w 4535805"/>
              <a:gd name="T1" fmla="*/ 0 h 111125"/>
              <a:gd name="T2" fmla="*/ 58980789 w 4535805"/>
              <a:gd name="T3" fmla="*/ 1524 h 111125"/>
              <a:gd name="T4" fmla="*/ 58945382 w 4535805"/>
              <a:gd name="T5" fmla="*/ 6096 h 111125"/>
              <a:gd name="T6" fmla="*/ 58909901 w 4535805"/>
              <a:gd name="T7" fmla="*/ 10541 h 111125"/>
              <a:gd name="T8" fmla="*/ 58930143 w 4535805"/>
              <a:gd name="T9" fmla="*/ 16383 h 111125"/>
              <a:gd name="T10" fmla="*/ 59601872 w 4535805"/>
              <a:gd name="T11" fmla="*/ 45846 h 111125"/>
              <a:gd name="T12" fmla="*/ 60068598 w 4535805"/>
              <a:gd name="T13" fmla="*/ 45847 h 111125"/>
              <a:gd name="T14" fmla="*/ 60068598 w 4535805"/>
              <a:gd name="T15" fmla="*/ 64897 h 111125"/>
              <a:gd name="T16" fmla="*/ 59598991 w 4535805"/>
              <a:gd name="T17" fmla="*/ 64897 h 111125"/>
              <a:gd name="T18" fmla="*/ 58930143 w 4535805"/>
              <a:gd name="T19" fmla="*/ 94234 h 111125"/>
              <a:gd name="T20" fmla="*/ 58909901 w 4535805"/>
              <a:gd name="T21" fmla="*/ 100075 h 111125"/>
              <a:gd name="T22" fmla="*/ 58945382 w 4535805"/>
              <a:gd name="T23" fmla="*/ 104521 h 111125"/>
              <a:gd name="T24" fmla="*/ 58980789 w 4535805"/>
              <a:gd name="T25" fmla="*/ 109093 h 111125"/>
              <a:gd name="T26" fmla="*/ 59056755 w 4535805"/>
              <a:gd name="T27" fmla="*/ 110617 h 111125"/>
              <a:gd name="T28" fmla="*/ 60101046 w 4535805"/>
              <a:gd name="T29" fmla="*/ 64897 h 111125"/>
              <a:gd name="T30" fmla="*/ 60068598 w 4535805"/>
              <a:gd name="T31" fmla="*/ 64897 h 111125"/>
              <a:gd name="T32" fmla="*/ 60101046 w 4535805"/>
              <a:gd name="T33" fmla="*/ 64896 h 111125"/>
              <a:gd name="T34" fmla="*/ 60318524 w 4535805"/>
              <a:gd name="T35" fmla="*/ 55372 h 111125"/>
              <a:gd name="T36" fmla="*/ 59056755 w 4535805"/>
              <a:gd name="T37" fmla="*/ 0 h 111125"/>
              <a:gd name="T38" fmla="*/ 59817570 w 4535805"/>
              <a:gd name="T39" fmla="*/ 55308 h 111125"/>
              <a:gd name="T40" fmla="*/ 59598991 w 4535805"/>
              <a:gd name="T41" fmla="*/ 64896 h 111125"/>
              <a:gd name="T42" fmla="*/ 60068598 w 4535805"/>
              <a:gd name="T43" fmla="*/ 64897 h 111125"/>
              <a:gd name="T44" fmla="*/ 60068598 w 4535805"/>
              <a:gd name="T45" fmla="*/ 63500 h 111125"/>
              <a:gd name="T46" fmla="*/ 60004418 w 4535805"/>
              <a:gd name="T47" fmla="*/ 63500 h 111125"/>
              <a:gd name="T48" fmla="*/ 59817570 w 4535805"/>
              <a:gd name="T49" fmla="*/ 55308 h 111125"/>
              <a:gd name="T50" fmla="*/ 0 w 4535805"/>
              <a:gd name="T51" fmla="*/ 45720 h 111125"/>
              <a:gd name="T52" fmla="*/ 0 w 4535805"/>
              <a:gd name="T53" fmla="*/ 64770 h 111125"/>
              <a:gd name="T54" fmla="*/ 59598991 w 4535805"/>
              <a:gd name="T55" fmla="*/ 64896 h 111125"/>
              <a:gd name="T56" fmla="*/ 59817570 w 4535805"/>
              <a:gd name="T57" fmla="*/ 55308 h 111125"/>
              <a:gd name="T58" fmla="*/ 59601872 w 4535805"/>
              <a:gd name="T59" fmla="*/ 45846 h 111125"/>
              <a:gd name="T60" fmla="*/ 0 w 4535805"/>
              <a:gd name="T61" fmla="*/ 45720 h 111125"/>
              <a:gd name="T62" fmla="*/ 60004418 w 4535805"/>
              <a:gd name="T63" fmla="*/ 47117 h 111125"/>
              <a:gd name="T64" fmla="*/ 59817570 w 4535805"/>
              <a:gd name="T65" fmla="*/ 55308 h 111125"/>
              <a:gd name="T66" fmla="*/ 60004418 w 4535805"/>
              <a:gd name="T67" fmla="*/ 63500 h 111125"/>
              <a:gd name="T68" fmla="*/ 60004418 w 4535805"/>
              <a:gd name="T69" fmla="*/ 47117 h 111125"/>
              <a:gd name="T70" fmla="*/ 60068598 w 4535805"/>
              <a:gd name="T71" fmla="*/ 47117 h 111125"/>
              <a:gd name="T72" fmla="*/ 60004418 w 4535805"/>
              <a:gd name="T73" fmla="*/ 47117 h 111125"/>
              <a:gd name="T74" fmla="*/ 60004418 w 4535805"/>
              <a:gd name="T75" fmla="*/ 63500 h 111125"/>
              <a:gd name="T76" fmla="*/ 60068598 w 4535805"/>
              <a:gd name="T77" fmla="*/ 63500 h 111125"/>
              <a:gd name="T78" fmla="*/ 60068598 w 4535805"/>
              <a:gd name="T79" fmla="*/ 47117 h 111125"/>
              <a:gd name="T80" fmla="*/ 59601872 w 4535805"/>
              <a:gd name="T81" fmla="*/ 45846 h 111125"/>
              <a:gd name="T82" fmla="*/ 59817570 w 4535805"/>
              <a:gd name="T83" fmla="*/ 55308 h 111125"/>
              <a:gd name="T84" fmla="*/ 60004418 w 4535805"/>
              <a:gd name="T85" fmla="*/ 47117 h 111125"/>
              <a:gd name="T86" fmla="*/ 60068598 w 4535805"/>
              <a:gd name="T87" fmla="*/ 47117 h 111125"/>
              <a:gd name="T88" fmla="*/ 60068598 w 4535805"/>
              <a:gd name="T89" fmla="*/ 45847 h 111125"/>
              <a:gd name="T90" fmla="*/ 59601872 w 4535805"/>
              <a:gd name="T91" fmla="*/ 45846 h 11112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535805"/>
              <a:gd name="T139" fmla="*/ 0 h 111125"/>
              <a:gd name="T140" fmla="*/ 4535805 w 4535805"/>
              <a:gd name="T141" fmla="*/ 111125 h 11112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535805" h="111125">
                <a:moveTo>
                  <a:pt x="4440555" y="0"/>
                </a:moveTo>
                <a:lnTo>
                  <a:pt x="4434840" y="1524"/>
                </a:lnTo>
                <a:lnTo>
                  <a:pt x="4432173" y="6096"/>
                </a:lnTo>
                <a:lnTo>
                  <a:pt x="4429506" y="10541"/>
                </a:lnTo>
                <a:lnTo>
                  <a:pt x="4431030" y="16383"/>
                </a:lnTo>
                <a:lnTo>
                  <a:pt x="4481538" y="45846"/>
                </a:lnTo>
                <a:lnTo>
                  <a:pt x="4516628" y="45847"/>
                </a:lnTo>
                <a:lnTo>
                  <a:pt x="4516628" y="64897"/>
                </a:lnTo>
                <a:lnTo>
                  <a:pt x="4481322" y="64897"/>
                </a:lnTo>
                <a:lnTo>
                  <a:pt x="4431030" y="94234"/>
                </a:lnTo>
                <a:lnTo>
                  <a:pt x="4429506" y="100075"/>
                </a:lnTo>
                <a:lnTo>
                  <a:pt x="4432173" y="104521"/>
                </a:lnTo>
                <a:lnTo>
                  <a:pt x="4434840" y="109093"/>
                </a:lnTo>
                <a:lnTo>
                  <a:pt x="4440555" y="110617"/>
                </a:lnTo>
                <a:lnTo>
                  <a:pt x="4519067" y="64897"/>
                </a:lnTo>
                <a:lnTo>
                  <a:pt x="4516628" y="64897"/>
                </a:lnTo>
                <a:lnTo>
                  <a:pt x="4519068" y="64896"/>
                </a:lnTo>
                <a:lnTo>
                  <a:pt x="4535424" y="55372"/>
                </a:lnTo>
                <a:lnTo>
                  <a:pt x="4440555" y="0"/>
                </a:lnTo>
                <a:close/>
              </a:path>
              <a:path w="4535805" h="111125">
                <a:moveTo>
                  <a:pt x="4497759" y="55308"/>
                </a:moveTo>
                <a:lnTo>
                  <a:pt x="4481323" y="64896"/>
                </a:lnTo>
                <a:lnTo>
                  <a:pt x="4516628" y="64897"/>
                </a:lnTo>
                <a:lnTo>
                  <a:pt x="4516628" y="63500"/>
                </a:lnTo>
                <a:lnTo>
                  <a:pt x="4511802" y="63500"/>
                </a:lnTo>
                <a:lnTo>
                  <a:pt x="4497759" y="55308"/>
                </a:lnTo>
                <a:close/>
              </a:path>
              <a:path w="4535805" h="111125">
                <a:moveTo>
                  <a:pt x="0" y="45720"/>
                </a:moveTo>
                <a:lnTo>
                  <a:pt x="0" y="64770"/>
                </a:lnTo>
                <a:lnTo>
                  <a:pt x="4481323" y="64896"/>
                </a:lnTo>
                <a:lnTo>
                  <a:pt x="4497759" y="55308"/>
                </a:lnTo>
                <a:lnTo>
                  <a:pt x="4481538" y="45846"/>
                </a:lnTo>
                <a:lnTo>
                  <a:pt x="0" y="45720"/>
                </a:lnTo>
                <a:close/>
              </a:path>
              <a:path w="4535805" h="111125">
                <a:moveTo>
                  <a:pt x="4511802" y="47117"/>
                </a:moveTo>
                <a:lnTo>
                  <a:pt x="4497759" y="55308"/>
                </a:lnTo>
                <a:lnTo>
                  <a:pt x="4511802" y="63500"/>
                </a:lnTo>
                <a:lnTo>
                  <a:pt x="4511802" y="47117"/>
                </a:lnTo>
                <a:close/>
              </a:path>
              <a:path w="4535805" h="111125">
                <a:moveTo>
                  <a:pt x="4516628" y="47117"/>
                </a:moveTo>
                <a:lnTo>
                  <a:pt x="4511802" y="47117"/>
                </a:lnTo>
                <a:lnTo>
                  <a:pt x="4511802" y="63500"/>
                </a:lnTo>
                <a:lnTo>
                  <a:pt x="4516628" y="63500"/>
                </a:lnTo>
                <a:lnTo>
                  <a:pt x="4516628" y="47117"/>
                </a:lnTo>
                <a:close/>
              </a:path>
              <a:path w="4535805" h="111125">
                <a:moveTo>
                  <a:pt x="4481538" y="45846"/>
                </a:moveTo>
                <a:lnTo>
                  <a:pt x="4497759" y="55308"/>
                </a:lnTo>
                <a:lnTo>
                  <a:pt x="4511802" y="47117"/>
                </a:lnTo>
                <a:lnTo>
                  <a:pt x="4516628" y="47117"/>
                </a:lnTo>
                <a:lnTo>
                  <a:pt x="4516628" y="45847"/>
                </a:lnTo>
                <a:lnTo>
                  <a:pt x="4481538" y="45846"/>
                </a:lnTo>
                <a:close/>
              </a:path>
            </a:pathLst>
          </a:custGeom>
          <a:solidFill>
            <a:srgbClr val="0079C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897" name="object 12"/>
          <p:cNvSpPr>
            <a:spLocks noChangeArrowheads="1"/>
          </p:cNvSpPr>
          <p:nvPr/>
        </p:nvSpPr>
        <p:spPr bwMode="auto">
          <a:xfrm>
            <a:off x="3024188" y="3500438"/>
            <a:ext cx="5568950" cy="111125"/>
          </a:xfrm>
          <a:custGeom>
            <a:avLst/>
            <a:gdLst>
              <a:gd name="T0" fmla="*/ 55085180 w 4177029"/>
              <a:gd name="T1" fmla="*/ 55372 h 111125"/>
              <a:gd name="T2" fmla="*/ 54198522 w 4177029"/>
              <a:gd name="T3" fmla="*/ 94234 h 111125"/>
              <a:gd name="T4" fmla="*/ 54178237 w 4177029"/>
              <a:gd name="T5" fmla="*/ 100075 h 111125"/>
              <a:gd name="T6" fmla="*/ 54249256 w 4177029"/>
              <a:gd name="T7" fmla="*/ 109220 h 111125"/>
              <a:gd name="T8" fmla="*/ 54327025 w 4177029"/>
              <a:gd name="T9" fmla="*/ 110744 h 111125"/>
              <a:gd name="T10" fmla="*/ 55372480 w 4177029"/>
              <a:gd name="T11" fmla="*/ 64897 h 111125"/>
              <a:gd name="T12" fmla="*/ 55337824 w 4177029"/>
              <a:gd name="T13" fmla="*/ 64897 h 111125"/>
              <a:gd name="T14" fmla="*/ 55337824 w 4177029"/>
              <a:gd name="T15" fmla="*/ 63626 h 111125"/>
              <a:gd name="T16" fmla="*/ 55273553 w 4177029"/>
              <a:gd name="T17" fmla="*/ 63626 h 111125"/>
              <a:gd name="T18" fmla="*/ 55085180 w 4177029"/>
              <a:gd name="T19" fmla="*/ 55372 h 111125"/>
              <a:gd name="T20" fmla="*/ 54867876 w 4177029"/>
              <a:gd name="T21" fmla="*/ 45847 h 111125"/>
              <a:gd name="T22" fmla="*/ 0 w 4177029"/>
              <a:gd name="T23" fmla="*/ 45847 h 111125"/>
              <a:gd name="T24" fmla="*/ 0 w 4177029"/>
              <a:gd name="T25" fmla="*/ 64897 h 111125"/>
              <a:gd name="T26" fmla="*/ 54867876 w 4177029"/>
              <a:gd name="T27" fmla="*/ 64897 h 111125"/>
              <a:gd name="T28" fmla="*/ 55085180 w 4177029"/>
              <a:gd name="T29" fmla="*/ 55372 h 111125"/>
              <a:gd name="T30" fmla="*/ 54867876 w 4177029"/>
              <a:gd name="T31" fmla="*/ 45847 h 111125"/>
              <a:gd name="T32" fmla="*/ 55372480 w 4177029"/>
              <a:gd name="T33" fmla="*/ 45847 h 111125"/>
              <a:gd name="T34" fmla="*/ 55337824 w 4177029"/>
              <a:gd name="T35" fmla="*/ 45847 h 111125"/>
              <a:gd name="T36" fmla="*/ 55337824 w 4177029"/>
              <a:gd name="T37" fmla="*/ 64897 h 111125"/>
              <a:gd name="T38" fmla="*/ 55372480 w 4177029"/>
              <a:gd name="T39" fmla="*/ 64897 h 111125"/>
              <a:gd name="T40" fmla="*/ 55589670 w 4177029"/>
              <a:gd name="T41" fmla="*/ 55372 h 111125"/>
              <a:gd name="T42" fmla="*/ 55372480 w 4177029"/>
              <a:gd name="T43" fmla="*/ 45847 h 111125"/>
              <a:gd name="T44" fmla="*/ 55273553 w 4177029"/>
              <a:gd name="T45" fmla="*/ 47117 h 111125"/>
              <a:gd name="T46" fmla="*/ 55085180 w 4177029"/>
              <a:gd name="T47" fmla="*/ 55372 h 111125"/>
              <a:gd name="T48" fmla="*/ 55273553 w 4177029"/>
              <a:gd name="T49" fmla="*/ 63626 h 111125"/>
              <a:gd name="T50" fmla="*/ 55273553 w 4177029"/>
              <a:gd name="T51" fmla="*/ 47117 h 111125"/>
              <a:gd name="T52" fmla="*/ 55337824 w 4177029"/>
              <a:gd name="T53" fmla="*/ 47117 h 111125"/>
              <a:gd name="T54" fmla="*/ 55273553 w 4177029"/>
              <a:gd name="T55" fmla="*/ 47117 h 111125"/>
              <a:gd name="T56" fmla="*/ 55273553 w 4177029"/>
              <a:gd name="T57" fmla="*/ 63626 h 111125"/>
              <a:gd name="T58" fmla="*/ 55337824 w 4177029"/>
              <a:gd name="T59" fmla="*/ 63626 h 111125"/>
              <a:gd name="T60" fmla="*/ 55337824 w 4177029"/>
              <a:gd name="T61" fmla="*/ 47117 h 111125"/>
              <a:gd name="T62" fmla="*/ 54327025 w 4177029"/>
              <a:gd name="T63" fmla="*/ 0 h 111125"/>
              <a:gd name="T64" fmla="*/ 54249256 w 4177029"/>
              <a:gd name="T65" fmla="*/ 1524 h 111125"/>
              <a:gd name="T66" fmla="*/ 54178237 w 4177029"/>
              <a:gd name="T67" fmla="*/ 10668 h 111125"/>
              <a:gd name="T68" fmla="*/ 54198522 w 4177029"/>
              <a:gd name="T69" fmla="*/ 16510 h 111125"/>
              <a:gd name="T70" fmla="*/ 55085180 w 4177029"/>
              <a:gd name="T71" fmla="*/ 55372 h 111125"/>
              <a:gd name="T72" fmla="*/ 55273553 w 4177029"/>
              <a:gd name="T73" fmla="*/ 47117 h 111125"/>
              <a:gd name="T74" fmla="*/ 55337824 w 4177029"/>
              <a:gd name="T75" fmla="*/ 47117 h 111125"/>
              <a:gd name="T76" fmla="*/ 55337824 w 4177029"/>
              <a:gd name="T77" fmla="*/ 45847 h 111125"/>
              <a:gd name="T78" fmla="*/ 55372480 w 4177029"/>
              <a:gd name="T79" fmla="*/ 45847 h 111125"/>
              <a:gd name="T80" fmla="*/ 54327025 w 4177029"/>
              <a:gd name="T81" fmla="*/ 0 h 11112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177029"/>
              <a:gd name="T124" fmla="*/ 0 h 111125"/>
              <a:gd name="T125" fmla="*/ 4177029 w 4177029"/>
              <a:gd name="T126" fmla="*/ 111125 h 11112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177029" h="111125">
                <a:moveTo>
                  <a:pt x="4138875" y="55372"/>
                </a:moveTo>
                <a:lnTo>
                  <a:pt x="4072254" y="94234"/>
                </a:lnTo>
                <a:lnTo>
                  <a:pt x="4070730" y="100075"/>
                </a:lnTo>
                <a:lnTo>
                  <a:pt x="4076065" y="109220"/>
                </a:lnTo>
                <a:lnTo>
                  <a:pt x="4081907" y="110744"/>
                </a:lnTo>
                <a:lnTo>
                  <a:pt x="4160456" y="64897"/>
                </a:lnTo>
                <a:lnTo>
                  <a:pt x="4157853" y="64897"/>
                </a:lnTo>
                <a:lnTo>
                  <a:pt x="4157853" y="63626"/>
                </a:lnTo>
                <a:lnTo>
                  <a:pt x="4153027" y="63626"/>
                </a:lnTo>
                <a:lnTo>
                  <a:pt x="4138875" y="55372"/>
                </a:lnTo>
                <a:close/>
              </a:path>
              <a:path w="4177029" h="111125">
                <a:moveTo>
                  <a:pt x="4122547" y="45847"/>
                </a:moveTo>
                <a:lnTo>
                  <a:pt x="0" y="45847"/>
                </a:lnTo>
                <a:lnTo>
                  <a:pt x="0" y="64897"/>
                </a:lnTo>
                <a:lnTo>
                  <a:pt x="4122547" y="64897"/>
                </a:lnTo>
                <a:lnTo>
                  <a:pt x="4138875" y="55372"/>
                </a:lnTo>
                <a:lnTo>
                  <a:pt x="4122547" y="45847"/>
                </a:lnTo>
                <a:close/>
              </a:path>
              <a:path w="4177029" h="111125">
                <a:moveTo>
                  <a:pt x="4160457" y="45847"/>
                </a:moveTo>
                <a:lnTo>
                  <a:pt x="4157853" y="45847"/>
                </a:lnTo>
                <a:lnTo>
                  <a:pt x="4157853" y="64897"/>
                </a:lnTo>
                <a:lnTo>
                  <a:pt x="4160456" y="64897"/>
                </a:lnTo>
                <a:lnTo>
                  <a:pt x="4176776" y="55372"/>
                </a:lnTo>
                <a:lnTo>
                  <a:pt x="4160457" y="45847"/>
                </a:lnTo>
                <a:close/>
              </a:path>
              <a:path w="4177029" h="111125">
                <a:moveTo>
                  <a:pt x="4153027" y="47117"/>
                </a:moveTo>
                <a:lnTo>
                  <a:pt x="4138875" y="55372"/>
                </a:lnTo>
                <a:lnTo>
                  <a:pt x="4153027" y="63626"/>
                </a:lnTo>
                <a:lnTo>
                  <a:pt x="4153027" y="47117"/>
                </a:lnTo>
                <a:close/>
              </a:path>
              <a:path w="4177029" h="111125">
                <a:moveTo>
                  <a:pt x="4157853" y="47117"/>
                </a:moveTo>
                <a:lnTo>
                  <a:pt x="4153027" y="47117"/>
                </a:lnTo>
                <a:lnTo>
                  <a:pt x="4153027" y="63626"/>
                </a:lnTo>
                <a:lnTo>
                  <a:pt x="4157853" y="63626"/>
                </a:lnTo>
                <a:lnTo>
                  <a:pt x="4157853" y="47117"/>
                </a:lnTo>
                <a:close/>
              </a:path>
              <a:path w="4177029" h="111125">
                <a:moveTo>
                  <a:pt x="4081907" y="0"/>
                </a:moveTo>
                <a:lnTo>
                  <a:pt x="4076065" y="1524"/>
                </a:lnTo>
                <a:lnTo>
                  <a:pt x="4070730" y="10668"/>
                </a:lnTo>
                <a:lnTo>
                  <a:pt x="4072254" y="16510"/>
                </a:lnTo>
                <a:lnTo>
                  <a:pt x="4138875" y="55372"/>
                </a:lnTo>
                <a:lnTo>
                  <a:pt x="4153027" y="47117"/>
                </a:lnTo>
                <a:lnTo>
                  <a:pt x="4157853" y="47117"/>
                </a:lnTo>
                <a:lnTo>
                  <a:pt x="4157853" y="45847"/>
                </a:lnTo>
                <a:lnTo>
                  <a:pt x="4160457" y="45847"/>
                </a:lnTo>
                <a:lnTo>
                  <a:pt x="4081907" y="0"/>
                </a:lnTo>
                <a:close/>
              </a:path>
            </a:pathLst>
          </a:custGeom>
          <a:solidFill>
            <a:srgbClr val="0079C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898" name="object 13"/>
          <p:cNvSpPr>
            <a:spLocks noChangeArrowheads="1"/>
          </p:cNvSpPr>
          <p:nvPr/>
        </p:nvSpPr>
        <p:spPr bwMode="auto">
          <a:xfrm>
            <a:off x="3214688" y="4221163"/>
            <a:ext cx="5089525" cy="111125"/>
          </a:xfrm>
          <a:custGeom>
            <a:avLst/>
            <a:gdLst>
              <a:gd name="T0" fmla="*/ 50416688 w 3816350"/>
              <a:gd name="T1" fmla="*/ 55372 h 111125"/>
              <a:gd name="T2" fmla="*/ 49527756 w 3816350"/>
              <a:gd name="T3" fmla="*/ 94234 h 111125"/>
              <a:gd name="T4" fmla="*/ 49507453 w 3816350"/>
              <a:gd name="T5" fmla="*/ 100076 h 111125"/>
              <a:gd name="T6" fmla="*/ 49578610 w 3816350"/>
              <a:gd name="T7" fmla="*/ 109220 h 111125"/>
              <a:gd name="T8" fmla="*/ 49656519 w 3816350"/>
              <a:gd name="T9" fmla="*/ 110744 h 111125"/>
              <a:gd name="T10" fmla="*/ 50704686 w 3816350"/>
              <a:gd name="T11" fmla="*/ 64897 h 111125"/>
              <a:gd name="T12" fmla="*/ 50669926 w 3816350"/>
              <a:gd name="T13" fmla="*/ 64897 h 111125"/>
              <a:gd name="T14" fmla="*/ 50669926 w 3816350"/>
              <a:gd name="T15" fmla="*/ 63627 h 111125"/>
              <a:gd name="T16" fmla="*/ 50605526 w 3816350"/>
              <a:gd name="T17" fmla="*/ 63627 h 111125"/>
              <a:gd name="T18" fmla="*/ 50416688 w 3816350"/>
              <a:gd name="T19" fmla="*/ 55372 h 111125"/>
              <a:gd name="T20" fmla="*/ 50198820 w 3816350"/>
              <a:gd name="T21" fmla="*/ 45847 h 111125"/>
              <a:gd name="T22" fmla="*/ 0 w 3816350"/>
              <a:gd name="T23" fmla="*/ 45847 h 111125"/>
              <a:gd name="T24" fmla="*/ 0 w 3816350"/>
              <a:gd name="T25" fmla="*/ 64897 h 111125"/>
              <a:gd name="T26" fmla="*/ 50198820 w 3816350"/>
              <a:gd name="T27" fmla="*/ 64897 h 111125"/>
              <a:gd name="T28" fmla="*/ 50416688 w 3816350"/>
              <a:gd name="T29" fmla="*/ 55372 h 111125"/>
              <a:gd name="T30" fmla="*/ 50198820 w 3816350"/>
              <a:gd name="T31" fmla="*/ 45847 h 111125"/>
              <a:gd name="T32" fmla="*/ 50704686 w 3816350"/>
              <a:gd name="T33" fmla="*/ 45847 h 111125"/>
              <a:gd name="T34" fmla="*/ 50669926 w 3816350"/>
              <a:gd name="T35" fmla="*/ 45847 h 111125"/>
              <a:gd name="T36" fmla="*/ 50669926 w 3816350"/>
              <a:gd name="T37" fmla="*/ 64897 h 111125"/>
              <a:gd name="T38" fmla="*/ 50704686 w 3816350"/>
              <a:gd name="T39" fmla="*/ 64897 h 111125"/>
              <a:gd name="T40" fmla="*/ 50922481 w 3816350"/>
              <a:gd name="T41" fmla="*/ 55372 h 111125"/>
              <a:gd name="T42" fmla="*/ 50704686 w 3816350"/>
              <a:gd name="T43" fmla="*/ 45847 h 111125"/>
              <a:gd name="T44" fmla="*/ 50605526 w 3816350"/>
              <a:gd name="T45" fmla="*/ 47117 h 111125"/>
              <a:gd name="T46" fmla="*/ 50416688 w 3816350"/>
              <a:gd name="T47" fmla="*/ 55372 h 111125"/>
              <a:gd name="T48" fmla="*/ 50605526 w 3816350"/>
              <a:gd name="T49" fmla="*/ 63627 h 111125"/>
              <a:gd name="T50" fmla="*/ 50605526 w 3816350"/>
              <a:gd name="T51" fmla="*/ 47117 h 111125"/>
              <a:gd name="T52" fmla="*/ 50669926 w 3816350"/>
              <a:gd name="T53" fmla="*/ 47117 h 111125"/>
              <a:gd name="T54" fmla="*/ 50605526 w 3816350"/>
              <a:gd name="T55" fmla="*/ 47117 h 111125"/>
              <a:gd name="T56" fmla="*/ 50605526 w 3816350"/>
              <a:gd name="T57" fmla="*/ 63627 h 111125"/>
              <a:gd name="T58" fmla="*/ 50669926 w 3816350"/>
              <a:gd name="T59" fmla="*/ 63627 h 111125"/>
              <a:gd name="T60" fmla="*/ 50669926 w 3816350"/>
              <a:gd name="T61" fmla="*/ 47117 h 111125"/>
              <a:gd name="T62" fmla="*/ 49656519 w 3816350"/>
              <a:gd name="T63" fmla="*/ 0 h 111125"/>
              <a:gd name="T64" fmla="*/ 49578610 w 3816350"/>
              <a:gd name="T65" fmla="*/ 1524 h 111125"/>
              <a:gd name="T66" fmla="*/ 49507453 w 3816350"/>
              <a:gd name="T67" fmla="*/ 10668 h 111125"/>
              <a:gd name="T68" fmla="*/ 49527756 w 3816350"/>
              <a:gd name="T69" fmla="*/ 16510 h 111125"/>
              <a:gd name="T70" fmla="*/ 50416688 w 3816350"/>
              <a:gd name="T71" fmla="*/ 55372 h 111125"/>
              <a:gd name="T72" fmla="*/ 50605526 w 3816350"/>
              <a:gd name="T73" fmla="*/ 47117 h 111125"/>
              <a:gd name="T74" fmla="*/ 50669926 w 3816350"/>
              <a:gd name="T75" fmla="*/ 47117 h 111125"/>
              <a:gd name="T76" fmla="*/ 50669926 w 3816350"/>
              <a:gd name="T77" fmla="*/ 45847 h 111125"/>
              <a:gd name="T78" fmla="*/ 50704686 w 3816350"/>
              <a:gd name="T79" fmla="*/ 45847 h 111125"/>
              <a:gd name="T80" fmla="*/ 49656519 w 3816350"/>
              <a:gd name="T81" fmla="*/ 0 h 11112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816350"/>
              <a:gd name="T124" fmla="*/ 0 h 111125"/>
              <a:gd name="T125" fmla="*/ 3816350 w 3816350"/>
              <a:gd name="T126" fmla="*/ 111125 h 11112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816350" h="111125">
                <a:moveTo>
                  <a:pt x="3778449" y="55372"/>
                </a:moveTo>
                <a:lnTo>
                  <a:pt x="3711829" y="94234"/>
                </a:lnTo>
                <a:lnTo>
                  <a:pt x="3710304" y="100076"/>
                </a:lnTo>
                <a:lnTo>
                  <a:pt x="3715639" y="109220"/>
                </a:lnTo>
                <a:lnTo>
                  <a:pt x="3721481" y="110744"/>
                </a:lnTo>
                <a:lnTo>
                  <a:pt x="3800030" y="64897"/>
                </a:lnTo>
                <a:lnTo>
                  <a:pt x="3797427" y="64897"/>
                </a:lnTo>
                <a:lnTo>
                  <a:pt x="3797427" y="63627"/>
                </a:lnTo>
                <a:lnTo>
                  <a:pt x="3792601" y="63627"/>
                </a:lnTo>
                <a:lnTo>
                  <a:pt x="3778449" y="55372"/>
                </a:lnTo>
                <a:close/>
              </a:path>
              <a:path w="3816350" h="111125">
                <a:moveTo>
                  <a:pt x="3762120" y="45847"/>
                </a:moveTo>
                <a:lnTo>
                  <a:pt x="0" y="45847"/>
                </a:lnTo>
                <a:lnTo>
                  <a:pt x="0" y="64897"/>
                </a:lnTo>
                <a:lnTo>
                  <a:pt x="3762120" y="64897"/>
                </a:lnTo>
                <a:lnTo>
                  <a:pt x="3778449" y="55372"/>
                </a:lnTo>
                <a:lnTo>
                  <a:pt x="3762120" y="45847"/>
                </a:lnTo>
                <a:close/>
              </a:path>
              <a:path w="3816350" h="111125">
                <a:moveTo>
                  <a:pt x="3800031" y="45847"/>
                </a:moveTo>
                <a:lnTo>
                  <a:pt x="3797427" y="45847"/>
                </a:lnTo>
                <a:lnTo>
                  <a:pt x="3797427" y="64897"/>
                </a:lnTo>
                <a:lnTo>
                  <a:pt x="3800030" y="64897"/>
                </a:lnTo>
                <a:lnTo>
                  <a:pt x="3816350" y="55372"/>
                </a:lnTo>
                <a:lnTo>
                  <a:pt x="3800031" y="45847"/>
                </a:lnTo>
                <a:close/>
              </a:path>
              <a:path w="3816350" h="111125">
                <a:moveTo>
                  <a:pt x="3792601" y="47117"/>
                </a:moveTo>
                <a:lnTo>
                  <a:pt x="3778449" y="55372"/>
                </a:lnTo>
                <a:lnTo>
                  <a:pt x="3792601" y="63627"/>
                </a:lnTo>
                <a:lnTo>
                  <a:pt x="3792601" y="47117"/>
                </a:lnTo>
                <a:close/>
              </a:path>
              <a:path w="3816350" h="111125">
                <a:moveTo>
                  <a:pt x="3797427" y="47117"/>
                </a:moveTo>
                <a:lnTo>
                  <a:pt x="3792601" y="47117"/>
                </a:lnTo>
                <a:lnTo>
                  <a:pt x="3792601" y="63627"/>
                </a:lnTo>
                <a:lnTo>
                  <a:pt x="3797427" y="63627"/>
                </a:lnTo>
                <a:lnTo>
                  <a:pt x="3797427" y="47117"/>
                </a:lnTo>
                <a:close/>
              </a:path>
              <a:path w="3816350" h="111125">
                <a:moveTo>
                  <a:pt x="3721481" y="0"/>
                </a:moveTo>
                <a:lnTo>
                  <a:pt x="3715639" y="1524"/>
                </a:lnTo>
                <a:lnTo>
                  <a:pt x="3710304" y="10668"/>
                </a:lnTo>
                <a:lnTo>
                  <a:pt x="3711829" y="16510"/>
                </a:lnTo>
                <a:lnTo>
                  <a:pt x="3778449" y="55372"/>
                </a:lnTo>
                <a:lnTo>
                  <a:pt x="3792601" y="47117"/>
                </a:lnTo>
                <a:lnTo>
                  <a:pt x="3797427" y="47117"/>
                </a:lnTo>
                <a:lnTo>
                  <a:pt x="3797427" y="45847"/>
                </a:lnTo>
                <a:lnTo>
                  <a:pt x="3800031" y="45847"/>
                </a:lnTo>
                <a:lnTo>
                  <a:pt x="3721481" y="0"/>
                </a:lnTo>
                <a:close/>
              </a:path>
            </a:pathLst>
          </a:custGeom>
          <a:solidFill>
            <a:srgbClr val="0079C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899" name="object 14"/>
          <p:cNvSpPr txBox="1">
            <a:spLocks noChangeArrowheads="1"/>
          </p:cNvSpPr>
          <p:nvPr/>
        </p:nvSpPr>
        <p:spPr bwMode="auto">
          <a:xfrm>
            <a:off x="1074738" y="4291013"/>
            <a:ext cx="10541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a:latin typeface="微软雅黑" panose="020B0503020204020204" pitchFamily="34" charset="-122"/>
                <a:ea typeface="微软雅黑" panose="020B0503020204020204" pitchFamily="34" charset="-122"/>
              </a:rPr>
              <a:t>201</a:t>
            </a:r>
            <a:r>
              <a:rPr lang="en-US" altLang="zh-CN">
                <a:latin typeface="微软雅黑" panose="020B0503020204020204" pitchFamily="34" charset="-122"/>
                <a:ea typeface="微软雅黑" panose="020B0503020204020204" pitchFamily="34" charset="-122"/>
              </a:rPr>
              <a:t>9</a:t>
            </a:r>
            <a:r>
              <a:rPr lang="zh-CN" altLang="zh-CN">
                <a:latin typeface="微软雅黑" panose="020B0503020204020204" pitchFamily="34" charset="-122"/>
                <a:ea typeface="微软雅黑" panose="020B0503020204020204" pitchFamily="34" charset="-122"/>
              </a:rPr>
              <a:t>年</a:t>
            </a:r>
            <a:endParaRPr lang="zh-CN" altLang="zh-CN">
              <a:latin typeface="微软雅黑" panose="020B0503020204020204" pitchFamily="34" charset="-122"/>
              <a:ea typeface="微软雅黑" panose="020B0503020204020204" pitchFamily="34" charset="-122"/>
            </a:endParaRPr>
          </a:p>
        </p:txBody>
      </p:sp>
      <p:sp>
        <p:nvSpPr>
          <p:cNvPr id="37900" name="object 15"/>
          <p:cNvSpPr txBox="1">
            <a:spLocks noChangeArrowheads="1"/>
          </p:cNvSpPr>
          <p:nvPr/>
        </p:nvSpPr>
        <p:spPr bwMode="auto">
          <a:xfrm>
            <a:off x="9715500" y="4275138"/>
            <a:ext cx="10541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a:latin typeface="微软雅黑" panose="020B0503020204020204" pitchFamily="34" charset="-122"/>
                <a:ea typeface="微软雅黑" panose="020B0503020204020204" pitchFamily="34" charset="-122"/>
              </a:rPr>
              <a:t>20</a:t>
            </a:r>
            <a:r>
              <a:rPr lang="en-US" altLang="zh-CN">
                <a:latin typeface="微软雅黑" panose="020B0503020204020204" pitchFamily="34" charset="-122"/>
                <a:ea typeface="微软雅黑" panose="020B0503020204020204" pitchFamily="34" charset="-122"/>
              </a:rPr>
              <a:t>20</a:t>
            </a:r>
            <a:r>
              <a:rPr lang="zh-CN" altLang="zh-CN">
                <a:latin typeface="微软雅黑" panose="020B0503020204020204" pitchFamily="34" charset="-122"/>
                <a:ea typeface="微软雅黑" panose="020B0503020204020204" pitchFamily="34" charset="-122"/>
              </a:rPr>
              <a:t>年</a:t>
            </a:r>
            <a:endParaRPr lang="zh-CN" altLang="zh-CN">
              <a:latin typeface="微软雅黑" panose="020B0503020204020204" pitchFamily="34" charset="-122"/>
              <a:ea typeface="微软雅黑" panose="020B0503020204020204" pitchFamily="34" charset="-122"/>
            </a:endParaRPr>
          </a:p>
        </p:txBody>
      </p:sp>
      <p:sp>
        <p:nvSpPr>
          <p:cNvPr id="16" name="object 16"/>
          <p:cNvSpPr txBox="1"/>
          <p:nvPr/>
        </p:nvSpPr>
        <p:spPr>
          <a:xfrm>
            <a:off x="4271963" y="1989138"/>
            <a:ext cx="2973387" cy="2249487"/>
          </a:xfrm>
          <a:prstGeom prst="rect">
            <a:avLst/>
          </a:prstGeom>
        </p:spPr>
        <p:txBody>
          <a:bodyPr lIns="0" tIns="0" rIns="0" bIns="0">
            <a:spAutoFit/>
          </a:bodyPr>
          <a:lstStyle/>
          <a:p>
            <a:pPr marL="1905" algn="ctr">
              <a:defRPr/>
            </a:pPr>
            <a:r>
              <a:rPr sz="1600" spc="-5" dirty="0">
                <a:latin typeface="方正粗黑宋简体" panose="02000000000000000000" pitchFamily="2" charset="-122"/>
                <a:ea typeface="方正粗黑宋简体" panose="02000000000000000000" pitchFamily="2" charset="-122"/>
                <a:cs typeface="微软雅黑" panose="020B0503020204020204" pitchFamily="34" charset="-122"/>
              </a:rPr>
              <a:t>集团高管  X</a:t>
            </a:r>
            <a:r>
              <a:rPr sz="1600" spc="420" dirty="0">
                <a:latin typeface="方正粗黑宋简体" panose="02000000000000000000" pitchFamily="2" charset="-122"/>
                <a:ea typeface="方正粗黑宋简体" panose="02000000000000000000" pitchFamily="2" charset="-122"/>
                <a:cs typeface="微软雅黑" panose="020B0503020204020204" pitchFamily="34" charset="-122"/>
              </a:rPr>
              <a:t> </a:t>
            </a:r>
            <a:r>
              <a:rPr sz="1600" spc="-5" dirty="0">
                <a:latin typeface="方正粗黑宋简体" panose="02000000000000000000" pitchFamily="2" charset="-122"/>
                <a:ea typeface="方正粗黑宋简体" panose="02000000000000000000" pitchFamily="2" charset="-122"/>
                <a:cs typeface="微软雅黑" panose="020B0503020204020204" pitchFamily="34" charset="-122"/>
              </a:rPr>
              <a:t>2</a:t>
            </a:r>
            <a:endParaRPr sz="1600" dirty="0">
              <a:latin typeface="方正粗黑宋简体" panose="02000000000000000000" pitchFamily="2" charset="-122"/>
              <a:ea typeface="方正粗黑宋简体" panose="02000000000000000000" pitchFamily="2" charset="-122"/>
              <a:cs typeface="微软雅黑" panose="020B0503020204020204" pitchFamily="34" charset="-122"/>
            </a:endParaRPr>
          </a:p>
          <a:p>
            <a:pPr>
              <a:defRPr/>
            </a:pPr>
            <a:endParaRPr sz="1600" dirty="0">
              <a:latin typeface="方正粗黑宋简体" panose="02000000000000000000" pitchFamily="2" charset="-122"/>
              <a:ea typeface="方正粗黑宋简体" panose="02000000000000000000" pitchFamily="2" charset="-122"/>
              <a:cs typeface="Times New Roman" panose="02020603050405020304"/>
            </a:endParaRPr>
          </a:p>
          <a:p>
            <a:pPr algn="ctr">
              <a:spcBef>
                <a:spcPts val="1415"/>
              </a:spcBef>
              <a:defRPr/>
            </a:pPr>
            <a:r>
              <a:rPr sz="1600" spc="-5" dirty="0">
                <a:latin typeface="方正粗黑宋简体" panose="02000000000000000000" pitchFamily="2" charset="-122"/>
                <a:ea typeface="方正粗黑宋简体" panose="02000000000000000000" pitchFamily="2" charset="-122"/>
                <a:cs typeface="微软雅黑" panose="020B0503020204020204" pitchFamily="34" charset="-122"/>
              </a:rPr>
              <a:t>事业部/职能总经理  X</a:t>
            </a:r>
            <a:r>
              <a:rPr sz="1600" spc="440" dirty="0">
                <a:latin typeface="方正粗黑宋简体" panose="02000000000000000000" pitchFamily="2" charset="-122"/>
                <a:ea typeface="方正粗黑宋简体" panose="02000000000000000000" pitchFamily="2" charset="-122"/>
                <a:cs typeface="微软雅黑" panose="020B0503020204020204" pitchFamily="34" charset="-122"/>
              </a:rPr>
              <a:t> </a:t>
            </a:r>
            <a:r>
              <a:rPr sz="1600" spc="-5" dirty="0">
                <a:latin typeface="方正粗黑宋简体" panose="02000000000000000000" pitchFamily="2" charset="-122"/>
                <a:ea typeface="方正粗黑宋简体" panose="02000000000000000000" pitchFamily="2" charset="-122"/>
                <a:cs typeface="微软雅黑" panose="020B0503020204020204" pitchFamily="34" charset="-122"/>
              </a:rPr>
              <a:t>2</a:t>
            </a:r>
            <a:endParaRPr sz="1600" dirty="0">
              <a:latin typeface="方正粗黑宋简体" panose="02000000000000000000" pitchFamily="2" charset="-122"/>
              <a:ea typeface="方正粗黑宋简体" panose="02000000000000000000" pitchFamily="2" charset="-122"/>
              <a:cs typeface="微软雅黑" panose="020B0503020204020204" pitchFamily="34" charset="-122"/>
            </a:endParaRPr>
          </a:p>
          <a:p>
            <a:pPr>
              <a:defRPr/>
            </a:pPr>
            <a:endParaRPr sz="1600" dirty="0">
              <a:latin typeface="方正粗黑宋简体" panose="02000000000000000000" pitchFamily="2" charset="-122"/>
              <a:ea typeface="方正粗黑宋简体" panose="02000000000000000000" pitchFamily="2" charset="-122"/>
              <a:cs typeface="Times New Roman" panose="02020603050405020304"/>
            </a:endParaRPr>
          </a:p>
          <a:p>
            <a:pPr marL="1905" algn="ctr">
              <a:spcBef>
                <a:spcPts val="1340"/>
              </a:spcBef>
              <a:defRPr/>
            </a:pPr>
            <a:r>
              <a:rPr sz="1600" spc="-5" dirty="0">
                <a:latin typeface="方正粗黑宋简体" panose="02000000000000000000" pitchFamily="2" charset="-122"/>
                <a:ea typeface="方正粗黑宋简体" panose="02000000000000000000" pitchFamily="2" charset="-122"/>
                <a:cs typeface="微软雅黑" panose="020B0503020204020204" pitchFamily="34" charset="-122"/>
              </a:rPr>
              <a:t>部门经理  X</a:t>
            </a:r>
            <a:r>
              <a:rPr sz="1600" spc="420" dirty="0">
                <a:latin typeface="方正粗黑宋简体" panose="02000000000000000000" pitchFamily="2" charset="-122"/>
                <a:ea typeface="方正粗黑宋简体" panose="02000000000000000000" pitchFamily="2" charset="-122"/>
                <a:cs typeface="微软雅黑" panose="020B0503020204020204" pitchFamily="34" charset="-122"/>
              </a:rPr>
              <a:t> </a:t>
            </a:r>
            <a:r>
              <a:rPr sz="1600" spc="-5" dirty="0">
                <a:latin typeface="方正粗黑宋简体" panose="02000000000000000000" pitchFamily="2" charset="-122"/>
                <a:ea typeface="方正粗黑宋简体" panose="02000000000000000000" pitchFamily="2" charset="-122"/>
                <a:cs typeface="微软雅黑" panose="020B0503020204020204" pitchFamily="34" charset="-122"/>
              </a:rPr>
              <a:t>2</a:t>
            </a:r>
            <a:endParaRPr sz="1600" dirty="0">
              <a:latin typeface="方正粗黑宋简体" panose="02000000000000000000" pitchFamily="2" charset="-122"/>
              <a:ea typeface="方正粗黑宋简体" panose="02000000000000000000" pitchFamily="2" charset="-122"/>
              <a:cs typeface="微软雅黑" panose="020B0503020204020204" pitchFamily="34" charset="-122"/>
            </a:endParaRPr>
          </a:p>
          <a:p>
            <a:pPr>
              <a:defRPr/>
            </a:pPr>
            <a:endParaRPr sz="1600" dirty="0">
              <a:latin typeface="方正粗黑宋简体" panose="02000000000000000000" pitchFamily="2" charset="-122"/>
              <a:ea typeface="方正粗黑宋简体" panose="02000000000000000000" pitchFamily="2" charset="-122"/>
              <a:cs typeface="Times New Roman" panose="02020603050405020304"/>
            </a:endParaRPr>
          </a:p>
          <a:p>
            <a:pPr marL="1905" algn="ctr">
              <a:spcBef>
                <a:spcPts val="1355"/>
              </a:spcBef>
              <a:defRPr/>
            </a:pPr>
            <a:r>
              <a:rPr sz="1600" spc="-5" dirty="0">
                <a:latin typeface="方正粗黑宋简体" panose="02000000000000000000" pitchFamily="2" charset="-122"/>
                <a:ea typeface="方正粗黑宋简体" panose="02000000000000000000" pitchFamily="2" charset="-122"/>
                <a:cs typeface="微软雅黑" panose="020B0503020204020204" pitchFamily="34" charset="-122"/>
              </a:rPr>
              <a:t>一线主管  X</a:t>
            </a:r>
            <a:r>
              <a:rPr sz="1600" spc="420" dirty="0">
                <a:latin typeface="方正粗黑宋简体" panose="02000000000000000000" pitchFamily="2" charset="-122"/>
                <a:ea typeface="方正粗黑宋简体" panose="02000000000000000000" pitchFamily="2" charset="-122"/>
                <a:cs typeface="微软雅黑" panose="020B0503020204020204" pitchFamily="34" charset="-122"/>
              </a:rPr>
              <a:t> </a:t>
            </a:r>
            <a:r>
              <a:rPr sz="1600" spc="-5" dirty="0">
                <a:latin typeface="方正粗黑宋简体" panose="02000000000000000000" pitchFamily="2" charset="-122"/>
                <a:ea typeface="方正粗黑宋简体" panose="02000000000000000000" pitchFamily="2" charset="-122"/>
                <a:cs typeface="微软雅黑" panose="020B0503020204020204" pitchFamily="34" charset="-122"/>
              </a:rPr>
              <a:t>2</a:t>
            </a:r>
            <a:endParaRPr sz="1600" dirty="0">
              <a:latin typeface="方正粗黑宋简体" panose="02000000000000000000" pitchFamily="2" charset="-122"/>
              <a:ea typeface="方正粗黑宋简体" panose="02000000000000000000" pitchFamily="2" charset="-122"/>
              <a:cs typeface="微软雅黑" panose="020B0503020204020204" pitchFamily="34" charset="-122"/>
            </a:endParaRPr>
          </a:p>
        </p:txBody>
      </p:sp>
      <p:sp>
        <p:nvSpPr>
          <p:cNvPr id="37902" name="object 17"/>
          <p:cNvSpPr>
            <a:spLocks noChangeArrowheads="1"/>
          </p:cNvSpPr>
          <p:nvPr/>
        </p:nvSpPr>
        <p:spPr bwMode="auto">
          <a:xfrm>
            <a:off x="11266488" y="3371850"/>
            <a:ext cx="582612" cy="627063"/>
          </a:xfrm>
          <a:prstGeom prst="rect">
            <a:avLst/>
          </a:prstGeom>
          <a:blipFill dpi="0" rotWithShape="1">
            <a:blip r:embed="rId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7903" name="object 18"/>
          <p:cNvSpPr>
            <a:spLocks noChangeArrowheads="1"/>
          </p:cNvSpPr>
          <p:nvPr/>
        </p:nvSpPr>
        <p:spPr bwMode="auto">
          <a:xfrm>
            <a:off x="11266488" y="3371850"/>
            <a:ext cx="582612" cy="627063"/>
          </a:xfrm>
          <a:custGeom>
            <a:avLst/>
            <a:gdLst>
              <a:gd name="T0" fmla="*/ 3010724 w 436245"/>
              <a:gd name="T1" fmla="*/ 634739 h 626110"/>
              <a:gd name="T2" fmla="*/ 0 w 436245"/>
              <a:gd name="T3" fmla="*/ 222482 h 626110"/>
              <a:gd name="T4" fmla="*/ 2207418 w 436245"/>
              <a:gd name="T5" fmla="*/ 0 h 626110"/>
              <a:gd name="T6" fmla="*/ 5894458 w 436245"/>
              <a:gd name="T7" fmla="*/ 349943 h 626110"/>
              <a:gd name="T8" fmla="*/ 3010724 w 436245"/>
              <a:gd name="T9" fmla="*/ 634739 h 626110"/>
              <a:gd name="T10" fmla="*/ 0 60000 65536"/>
              <a:gd name="T11" fmla="*/ 0 60000 65536"/>
              <a:gd name="T12" fmla="*/ 0 60000 65536"/>
              <a:gd name="T13" fmla="*/ 0 60000 65536"/>
              <a:gd name="T14" fmla="*/ 0 60000 65536"/>
              <a:gd name="T15" fmla="*/ 0 w 436245"/>
              <a:gd name="T16" fmla="*/ 0 h 626110"/>
              <a:gd name="T17" fmla="*/ 436245 w 436245"/>
              <a:gd name="T18" fmla="*/ 626110 h 626110"/>
            </a:gdLst>
            <a:ahLst/>
            <a:cxnLst>
              <a:cxn ang="T10">
                <a:pos x="T0" y="T1"/>
              </a:cxn>
              <a:cxn ang="T11">
                <a:pos x="T2" y="T3"/>
              </a:cxn>
              <a:cxn ang="T12">
                <a:pos x="T4" y="T5"/>
              </a:cxn>
              <a:cxn ang="T13">
                <a:pos x="T6" y="T7"/>
              </a:cxn>
              <a:cxn ang="T14">
                <a:pos x="T8" y="T9"/>
              </a:cxn>
            </a:cxnLst>
            <a:rect l="T15" t="T16" r="T17" b="T18"/>
            <a:pathLst>
              <a:path w="436245" h="626110">
                <a:moveTo>
                  <a:pt x="222757" y="626110"/>
                </a:moveTo>
                <a:lnTo>
                  <a:pt x="0" y="219456"/>
                </a:lnTo>
                <a:lnTo>
                  <a:pt x="163322" y="0"/>
                </a:lnTo>
                <a:lnTo>
                  <a:pt x="436118" y="345186"/>
                </a:lnTo>
                <a:lnTo>
                  <a:pt x="222757" y="626110"/>
                </a:lnTo>
              </a:path>
            </a:pathLst>
          </a:custGeom>
          <a:noFill/>
          <a:ln w="12700">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04" name="object 19"/>
          <p:cNvSpPr>
            <a:spLocks noChangeArrowheads="1"/>
          </p:cNvSpPr>
          <p:nvPr/>
        </p:nvSpPr>
        <p:spPr bwMode="auto">
          <a:xfrm>
            <a:off x="9182100" y="3371850"/>
            <a:ext cx="2305050" cy="22066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7905" name="object 20"/>
          <p:cNvSpPr>
            <a:spLocks noChangeArrowheads="1"/>
          </p:cNvSpPr>
          <p:nvPr/>
        </p:nvSpPr>
        <p:spPr bwMode="auto">
          <a:xfrm>
            <a:off x="9182100" y="3371850"/>
            <a:ext cx="2305050" cy="220663"/>
          </a:xfrm>
          <a:custGeom>
            <a:avLst/>
            <a:gdLst>
              <a:gd name="T0" fmla="*/ 0 w 1729104"/>
              <a:gd name="T1" fmla="*/ 222836 h 220345"/>
              <a:gd name="T2" fmla="*/ 20824272 w 1729104"/>
              <a:gd name="T3" fmla="*/ 222836 h 220345"/>
              <a:gd name="T4" fmla="*/ 22989087 w 1729104"/>
              <a:gd name="T5" fmla="*/ 0 h 220345"/>
              <a:gd name="T6" fmla="*/ 4120263 w 1729104"/>
              <a:gd name="T7" fmla="*/ 644 h 220345"/>
              <a:gd name="T8" fmla="*/ 0 w 1729104"/>
              <a:gd name="T9" fmla="*/ 222836 h 220345"/>
              <a:gd name="T10" fmla="*/ 0 60000 65536"/>
              <a:gd name="T11" fmla="*/ 0 60000 65536"/>
              <a:gd name="T12" fmla="*/ 0 60000 65536"/>
              <a:gd name="T13" fmla="*/ 0 60000 65536"/>
              <a:gd name="T14" fmla="*/ 0 60000 65536"/>
              <a:gd name="T15" fmla="*/ 0 w 1729104"/>
              <a:gd name="T16" fmla="*/ 0 h 220345"/>
              <a:gd name="T17" fmla="*/ 1729104 w 1729104"/>
              <a:gd name="T18" fmla="*/ 220345 h 220345"/>
            </a:gdLst>
            <a:ahLst/>
            <a:cxnLst>
              <a:cxn ang="T10">
                <a:pos x="T0" y="T1"/>
              </a:cxn>
              <a:cxn ang="T11">
                <a:pos x="T2" y="T3"/>
              </a:cxn>
              <a:cxn ang="T12">
                <a:pos x="T4" y="T5"/>
              </a:cxn>
              <a:cxn ang="T13">
                <a:pos x="T6" y="T7"/>
              </a:cxn>
              <a:cxn ang="T14">
                <a:pos x="T8" y="T9"/>
              </a:cxn>
            </a:cxnLst>
            <a:rect l="T15" t="T16" r="T17" b="T18"/>
            <a:pathLst>
              <a:path w="1729104" h="220345">
                <a:moveTo>
                  <a:pt x="0" y="219963"/>
                </a:moveTo>
                <a:lnTo>
                  <a:pt x="1566163" y="219963"/>
                </a:lnTo>
                <a:lnTo>
                  <a:pt x="1728977" y="0"/>
                </a:lnTo>
                <a:lnTo>
                  <a:pt x="309879" y="635"/>
                </a:lnTo>
                <a:lnTo>
                  <a:pt x="0" y="219963"/>
                </a:lnTo>
              </a:path>
            </a:pathLst>
          </a:custGeom>
          <a:noFill/>
          <a:ln w="12700">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06" name="object 21"/>
          <p:cNvSpPr>
            <a:spLocks noChangeArrowheads="1"/>
          </p:cNvSpPr>
          <p:nvPr/>
        </p:nvSpPr>
        <p:spPr bwMode="auto">
          <a:xfrm>
            <a:off x="8890000" y="3592513"/>
            <a:ext cx="2674938" cy="4064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7907" name="object 22"/>
          <p:cNvSpPr>
            <a:spLocks noChangeArrowheads="1"/>
          </p:cNvSpPr>
          <p:nvPr/>
        </p:nvSpPr>
        <p:spPr bwMode="auto">
          <a:xfrm>
            <a:off x="8890000" y="3592513"/>
            <a:ext cx="2674938" cy="406400"/>
          </a:xfrm>
          <a:custGeom>
            <a:avLst/>
            <a:gdLst>
              <a:gd name="T0" fmla="*/ 0 w 2007234"/>
              <a:gd name="T1" fmla="*/ 406273 h 406400"/>
              <a:gd name="T2" fmla="*/ 26609640 w 2007234"/>
              <a:gd name="T3" fmla="*/ 406273 h 406400"/>
              <a:gd name="T4" fmla="*/ 23656578 w 2007234"/>
              <a:gd name="T5" fmla="*/ 0 h 406400"/>
              <a:gd name="T6" fmla="*/ 2914339 w 2007234"/>
              <a:gd name="T7" fmla="*/ 0 h 406400"/>
              <a:gd name="T8" fmla="*/ 0 w 2007234"/>
              <a:gd name="T9" fmla="*/ 406273 h 406400"/>
              <a:gd name="T10" fmla="*/ 0 60000 65536"/>
              <a:gd name="T11" fmla="*/ 0 60000 65536"/>
              <a:gd name="T12" fmla="*/ 0 60000 65536"/>
              <a:gd name="T13" fmla="*/ 0 60000 65536"/>
              <a:gd name="T14" fmla="*/ 0 60000 65536"/>
              <a:gd name="T15" fmla="*/ 0 w 2007234"/>
              <a:gd name="T16" fmla="*/ 0 h 406400"/>
              <a:gd name="T17" fmla="*/ 2007234 w 2007234"/>
              <a:gd name="T18" fmla="*/ 406400 h 406400"/>
            </a:gdLst>
            <a:ahLst/>
            <a:cxnLst>
              <a:cxn ang="T10">
                <a:pos x="T0" y="T1"/>
              </a:cxn>
              <a:cxn ang="T11">
                <a:pos x="T2" y="T3"/>
              </a:cxn>
              <a:cxn ang="T12">
                <a:pos x="T4" y="T5"/>
              </a:cxn>
              <a:cxn ang="T13">
                <a:pos x="T6" y="T7"/>
              </a:cxn>
              <a:cxn ang="T14">
                <a:pos x="T8" y="T9"/>
              </a:cxn>
            </a:cxnLst>
            <a:rect l="T15" t="T16" r="T17" b="T18"/>
            <a:pathLst>
              <a:path w="2007234" h="406400">
                <a:moveTo>
                  <a:pt x="0" y="406273"/>
                </a:moveTo>
                <a:lnTo>
                  <a:pt x="2007234" y="406273"/>
                </a:lnTo>
                <a:lnTo>
                  <a:pt x="1784477" y="0"/>
                </a:lnTo>
                <a:lnTo>
                  <a:pt x="219836" y="0"/>
                </a:lnTo>
                <a:lnTo>
                  <a:pt x="0" y="406273"/>
                </a:lnTo>
              </a:path>
            </a:pathLst>
          </a:custGeom>
          <a:noFill/>
          <a:ln w="12700">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08" name="object 23"/>
          <p:cNvSpPr>
            <a:spLocks noChangeArrowheads="1"/>
          </p:cNvSpPr>
          <p:nvPr/>
        </p:nvSpPr>
        <p:spPr bwMode="auto">
          <a:xfrm>
            <a:off x="10934700" y="2887663"/>
            <a:ext cx="508000" cy="544512"/>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7909" name="object 24"/>
          <p:cNvSpPr>
            <a:spLocks noChangeArrowheads="1"/>
          </p:cNvSpPr>
          <p:nvPr/>
        </p:nvSpPr>
        <p:spPr bwMode="auto">
          <a:xfrm>
            <a:off x="10934700" y="2887663"/>
            <a:ext cx="509588" cy="544512"/>
          </a:xfrm>
          <a:custGeom>
            <a:avLst/>
            <a:gdLst>
              <a:gd name="T0" fmla="*/ 0 w 382270"/>
              <a:gd name="T1" fmla="*/ 146801 h 544829"/>
              <a:gd name="T2" fmla="*/ 3003430 w 382270"/>
              <a:gd name="T3" fmla="*/ 541605 h 544829"/>
              <a:gd name="T4" fmla="*/ 5074954 w 382270"/>
              <a:gd name="T5" fmla="*/ 339087 h 544829"/>
              <a:gd name="T6" fmla="*/ 1458657 w 382270"/>
              <a:gd name="T7" fmla="*/ 0 h 544829"/>
              <a:gd name="T8" fmla="*/ 0 w 382270"/>
              <a:gd name="T9" fmla="*/ 146801 h 544829"/>
              <a:gd name="T10" fmla="*/ 0 60000 65536"/>
              <a:gd name="T11" fmla="*/ 0 60000 65536"/>
              <a:gd name="T12" fmla="*/ 0 60000 65536"/>
              <a:gd name="T13" fmla="*/ 0 60000 65536"/>
              <a:gd name="T14" fmla="*/ 0 60000 65536"/>
              <a:gd name="T15" fmla="*/ 0 w 382270"/>
              <a:gd name="T16" fmla="*/ 0 h 544829"/>
              <a:gd name="T17" fmla="*/ 382270 w 382270"/>
              <a:gd name="T18" fmla="*/ 544829 h 544829"/>
            </a:gdLst>
            <a:ahLst/>
            <a:cxnLst>
              <a:cxn ang="T10">
                <a:pos x="T0" y="T1"/>
              </a:cxn>
              <a:cxn ang="T11">
                <a:pos x="T2" y="T3"/>
              </a:cxn>
              <a:cxn ang="T12">
                <a:pos x="T4" y="T5"/>
              </a:cxn>
              <a:cxn ang="T13">
                <a:pos x="T6" y="T7"/>
              </a:cxn>
              <a:cxn ang="T14">
                <a:pos x="T8" y="T9"/>
              </a:cxn>
            </a:cxnLst>
            <a:rect l="T15" t="T16" r="T17" b="T18"/>
            <a:pathLst>
              <a:path w="382270" h="544829">
                <a:moveTo>
                  <a:pt x="0" y="147574"/>
                </a:moveTo>
                <a:lnTo>
                  <a:pt x="225932" y="544449"/>
                </a:lnTo>
                <a:lnTo>
                  <a:pt x="381761" y="340868"/>
                </a:lnTo>
                <a:lnTo>
                  <a:pt x="109727" y="0"/>
                </a:lnTo>
                <a:lnTo>
                  <a:pt x="0" y="147574"/>
                </a:lnTo>
              </a:path>
            </a:pathLst>
          </a:custGeom>
          <a:noFill/>
          <a:ln w="12700">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10" name="object 25"/>
          <p:cNvSpPr>
            <a:spLocks noChangeArrowheads="1"/>
          </p:cNvSpPr>
          <p:nvPr/>
        </p:nvSpPr>
        <p:spPr bwMode="auto">
          <a:xfrm>
            <a:off x="9539288" y="2887663"/>
            <a:ext cx="1539875" cy="146050"/>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7911" name="object 26"/>
          <p:cNvSpPr>
            <a:spLocks noChangeArrowheads="1"/>
          </p:cNvSpPr>
          <p:nvPr/>
        </p:nvSpPr>
        <p:spPr bwMode="auto">
          <a:xfrm>
            <a:off x="9539288" y="2887663"/>
            <a:ext cx="1539875" cy="146050"/>
          </a:xfrm>
          <a:custGeom>
            <a:avLst/>
            <a:gdLst>
              <a:gd name="T0" fmla="*/ 0 w 1154429"/>
              <a:gd name="T1" fmla="*/ 140946 h 146685"/>
              <a:gd name="T2" fmla="*/ 13963784 w 1154429"/>
              <a:gd name="T3" fmla="*/ 140946 h 146685"/>
              <a:gd name="T4" fmla="*/ 15428924 w 1154429"/>
              <a:gd name="T5" fmla="*/ 0 h 146685"/>
              <a:gd name="T6" fmla="*/ 3897976 w 1154429"/>
              <a:gd name="T7" fmla="*/ 0 h 146685"/>
              <a:gd name="T8" fmla="*/ 0 w 1154429"/>
              <a:gd name="T9" fmla="*/ 140946 h 146685"/>
              <a:gd name="T10" fmla="*/ 0 60000 65536"/>
              <a:gd name="T11" fmla="*/ 0 60000 65536"/>
              <a:gd name="T12" fmla="*/ 0 60000 65536"/>
              <a:gd name="T13" fmla="*/ 0 60000 65536"/>
              <a:gd name="T14" fmla="*/ 0 60000 65536"/>
              <a:gd name="T15" fmla="*/ 0 w 1154429"/>
              <a:gd name="T16" fmla="*/ 0 h 146685"/>
              <a:gd name="T17" fmla="*/ 1154429 w 1154429"/>
              <a:gd name="T18" fmla="*/ 146685 h 146685"/>
            </a:gdLst>
            <a:ahLst/>
            <a:cxnLst>
              <a:cxn ang="T10">
                <a:pos x="T0" y="T1"/>
              </a:cxn>
              <a:cxn ang="T11">
                <a:pos x="T2" y="T3"/>
              </a:cxn>
              <a:cxn ang="T12">
                <a:pos x="T4" y="T5"/>
              </a:cxn>
              <a:cxn ang="T13">
                <a:pos x="T6" y="T7"/>
              </a:cxn>
              <a:cxn ang="T14">
                <a:pos x="T8" y="T9"/>
              </a:cxn>
            </a:cxnLst>
            <a:rect l="T15" t="T16" r="T17" b="T18"/>
            <a:pathLst>
              <a:path w="1154429" h="146685">
                <a:moveTo>
                  <a:pt x="0" y="146558"/>
                </a:moveTo>
                <a:lnTo>
                  <a:pt x="1044575" y="146558"/>
                </a:lnTo>
                <a:lnTo>
                  <a:pt x="1154176" y="0"/>
                </a:lnTo>
                <a:lnTo>
                  <a:pt x="291592" y="0"/>
                </a:lnTo>
                <a:lnTo>
                  <a:pt x="0" y="146558"/>
                </a:lnTo>
              </a:path>
            </a:pathLst>
          </a:custGeom>
          <a:noFill/>
          <a:ln w="12700">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12" name="object 27"/>
          <p:cNvSpPr>
            <a:spLocks noChangeArrowheads="1"/>
          </p:cNvSpPr>
          <p:nvPr/>
        </p:nvSpPr>
        <p:spPr bwMode="auto">
          <a:xfrm>
            <a:off x="9244013" y="3033713"/>
            <a:ext cx="1990725" cy="398462"/>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7913" name="object 28"/>
          <p:cNvSpPr>
            <a:spLocks noChangeArrowheads="1"/>
          </p:cNvSpPr>
          <p:nvPr/>
        </p:nvSpPr>
        <p:spPr bwMode="auto">
          <a:xfrm>
            <a:off x="9244013" y="3033713"/>
            <a:ext cx="1990725" cy="398462"/>
          </a:xfrm>
          <a:custGeom>
            <a:avLst/>
            <a:gdLst>
              <a:gd name="T0" fmla="*/ 0 w 1493520"/>
              <a:gd name="T1" fmla="*/ 400878 h 398145"/>
              <a:gd name="T2" fmla="*/ 19834105 w 1493520"/>
              <a:gd name="T3" fmla="*/ 400878 h 398145"/>
              <a:gd name="T4" fmla="*/ 16828624 w 1493520"/>
              <a:gd name="T5" fmla="*/ 0 h 398145"/>
              <a:gd name="T6" fmla="*/ 2959937 w 1493520"/>
              <a:gd name="T7" fmla="*/ 0 h 398145"/>
              <a:gd name="T8" fmla="*/ 0 w 1493520"/>
              <a:gd name="T9" fmla="*/ 400878 h 398145"/>
              <a:gd name="T10" fmla="*/ 0 60000 65536"/>
              <a:gd name="T11" fmla="*/ 0 60000 65536"/>
              <a:gd name="T12" fmla="*/ 0 60000 65536"/>
              <a:gd name="T13" fmla="*/ 0 60000 65536"/>
              <a:gd name="T14" fmla="*/ 0 60000 65536"/>
              <a:gd name="T15" fmla="*/ 0 w 1493520"/>
              <a:gd name="T16" fmla="*/ 0 h 398145"/>
              <a:gd name="T17" fmla="*/ 1493520 w 1493520"/>
              <a:gd name="T18" fmla="*/ 398145 h 398145"/>
            </a:gdLst>
            <a:ahLst/>
            <a:cxnLst>
              <a:cxn ang="T10">
                <a:pos x="T0" y="T1"/>
              </a:cxn>
              <a:cxn ang="T11">
                <a:pos x="T2" y="T3"/>
              </a:cxn>
              <a:cxn ang="T12">
                <a:pos x="T4" y="T5"/>
              </a:cxn>
              <a:cxn ang="T13">
                <a:pos x="T6" y="T7"/>
              </a:cxn>
              <a:cxn ang="T14">
                <a:pos x="T8" y="T9"/>
              </a:cxn>
            </a:cxnLst>
            <a:rect l="T15" t="T16" r="T17" b="T18"/>
            <a:pathLst>
              <a:path w="1493520" h="398145">
                <a:moveTo>
                  <a:pt x="0" y="398017"/>
                </a:moveTo>
                <a:lnTo>
                  <a:pt x="1493520" y="398017"/>
                </a:lnTo>
                <a:lnTo>
                  <a:pt x="1267205" y="0"/>
                </a:lnTo>
                <a:lnTo>
                  <a:pt x="222885" y="0"/>
                </a:lnTo>
                <a:lnTo>
                  <a:pt x="0" y="398017"/>
                </a:lnTo>
              </a:path>
            </a:pathLst>
          </a:custGeom>
          <a:noFill/>
          <a:ln w="12699">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14" name="object 29"/>
          <p:cNvSpPr>
            <a:spLocks noChangeArrowheads="1"/>
          </p:cNvSpPr>
          <p:nvPr/>
        </p:nvSpPr>
        <p:spPr bwMode="auto">
          <a:xfrm>
            <a:off x="10599738" y="2439988"/>
            <a:ext cx="438150" cy="473075"/>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7915" name="object 30"/>
          <p:cNvSpPr>
            <a:spLocks noChangeArrowheads="1"/>
          </p:cNvSpPr>
          <p:nvPr/>
        </p:nvSpPr>
        <p:spPr bwMode="auto">
          <a:xfrm>
            <a:off x="10599738" y="2439988"/>
            <a:ext cx="438150" cy="473075"/>
          </a:xfrm>
          <a:custGeom>
            <a:avLst/>
            <a:gdLst>
              <a:gd name="T0" fmla="*/ 2964638 w 328929"/>
              <a:gd name="T1" fmla="*/ 468026 h 473710"/>
              <a:gd name="T2" fmla="*/ 4336294 w 328929"/>
              <a:gd name="T3" fmla="*/ 334645 h 473710"/>
              <a:gd name="T4" fmla="*/ 746188 w 328929"/>
              <a:gd name="T5" fmla="*/ 0 h 473710"/>
              <a:gd name="T6" fmla="*/ 0 w 328929"/>
              <a:gd name="T7" fmla="*/ 70517 h 473710"/>
              <a:gd name="T8" fmla="*/ 2964638 w 328929"/>
              <a:gd name="T9" fmla="*/ 468026 h 473710"/>
              <a:gd name="T10" fmla="*/ 0 60000 65536"/>
              <a:gd name="T11" fmla="*/ 0 60000 65536"/>
              <a:gd name="T12" fmla="*/ 0 60000 65536"/>
              <a:gd name="T13" fmla="*/ 0 60000 65536"/>
              <a:gd name="T14" fmla="*/ 0 60000 65536"/>
              <a:gd name="T15" fmla="*/ 0 w 328929"/>
              <a:gd name="T16" fmla="*/ 0 h 473710"/>
              <a:gd name="T17" fmla="*/ 328929 w 328929"/>
              <a:gd name="T18" fmla="*/ 473710 h 473710"/>
            </a:gdLst>
            <a:ahLst/>
            <a:cxnLst>
              <a:cxn ang="T10">
                <a:pos x="T0" y="T1"/>
              </a:cxn>
              <a:cxn ang="T11">
                <a:pos x="T2" y="T3"/>
              </a:cxn>
              <a:cxn ang="T12">
                <a:pos x="T4" y="T5"/>
              </a:cxn>
              <a:cxn ang="T13">
                <a:pos x="T6" y="T7"/>
              </a:cxn>
              <a:cxn ang="T14">
                <a:pos x="T8" y="T9"/>
              </a:cxn>
            </a:cxnLst>
            <a:rect l="T15" t="T16" r="T17" b="T18"/>
            <a:pathLst>
              <a:path w="328929" h="473710">
                <a:moveTo>
                  <a:pt x="224536" y="473710"/>
                </a:moveTo>
                <a:lnTo>
                  <a:pt x="328422" y="338709"/>
                </a:lnTo>
                <a:lnTo>
                  <a:pt x="56515" y="0"/>
                </a:lnTo>
                <a:lnTo>
                  <a:pt x="0" y="71374"/>
                </a:lnTo>
                <a:lnTo>
                  <a:pt x="224536" y="473710"/>
                </a:lnTo>
              </a:path>
            </a:pathLst>
          </a:custGeom>
          <a:noFill/>
          <a:ln w="12700">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16" name="object 31"/>
          <p:cNvSpPr>
            <a:spLocks noChangeArrowheads="1"/>
          </p:cNvSpPr>
          <p:nvPr/>
        </p:nvSpPr>
        <p:spPr bwMode="auto">
          <a:xfrm>
            <a:off x="9907588" y="2439988"/>
            <a:ext cx="766762" cy="69850"/>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7917" name="object 32"/>
          <p:cNvSpPr>
            <a:spLocks noChangeArrowheads="1"/>
          </p:cNvSpPr>
          <p:nvPr/>
        </p:nvSpPr>
        <p:spPr bwMode="auto">
          <a:xfrm>
            <a:off x="9907588" y="2439988"/>
            <a:ext cx="766762" cy="69850"/>
          </a:xfrm>
          <a:custGeom>
            <a:avLst/>
            <a:gdLst>
              <a:gd name="T0" fmla="*/ 0 w 575309"/>
              <a:gd name="T1" fmla="*/ 64972 h 70485"/>
              <a:gd name="T2" fmla="*/ 6882126 w 575309"/>
              <a:gd name="T3" fmla="*/ 64972 h 70485"/>
              <a:gd name="T4" fmla="*/ 7632031 w 575309"/>
              <a:gd name="T5" fmla="*/ 0 h 70485"/>
              <a:gd name="T6" fmla="*/ 2384463 w 575309"/>
              <a:gd name="T7" fmla="*/ 0 h 70485"/>
              <a:gd name="T8" fmla="*/ 0 w 575309"/>
              <a:gd name="T9" fmla="*/ 64972 h 70485"/>
              <a:gd name="T10" fmla="*/ 0 60000 65536"/>
              <a:gd name="T11" fmla="*/ 0 60000 65536"/>
              <a:gd name="T12" fmla="*/ 0 60000 65536"/>
              <a:gd name="T13" fmla="*/ 0 60000 65536"/>
              <a:gd name="T14" fmla="*/ 0 60000 65536"/>
              <a:gd name="T15" fmla="*/ 0 w 575309"/>
              <a:gd name="T16" fmla="*/ 0 h 70485"/>
              <a:gd name="T17" fmla="*/ 575309 w 575309"/>
              <a:gd name="T18" fmla="*/ 70485 h 70485"/>
            </a:gdLst>
            <a:ahLst/>
            <a:cxnLst>
              <a:cxn ang="T10">
                <a:pos x="T0" y="T1"/>
              </a:cxn>
              <a:cxn ang="T11">
                <a:pos x="T2" y="T3"/>
              </a:cxn>
              <a:cxn ang="T12">
                <a:pos x="T4" y="T5"/>
              </a:cxn>
              <a:cxn ang="T13">
                <a:pos x="T6" y="T7"/>
              </a:cxn>
              <a:cxn ang="T14">
                <a:pos x="T8" y="T9"/>
              </a:cxn>
            </a:cxnLst>
            <a:rect l="T15" t="T16" r="T17" b="T18"/>
            <a:pathLst>
              <a:path w="575309" h="70485">
                <a:moveTo>
                  <a:pt x="0" y="70485"/>
                </a:moveTo>
                <a:lnTo>
                  <a:pt x="518667" y="70485"/>
                </a:lnTo>
                <a:lnTo>
                  <a:pt x="575182" y="0"/>
                </a:lnTo>
                <a:lnTo>
                  <a:pt x="179704" y="0"/>
                </a:lnTo>
                <a:lnTo>
                  <a:pt x="0" y="70485"/>
                </a:lnTo>
              </a:path>
            </a:pathLst>
          </a:custGeom>
          <a:noFill/>
          <a:ln w="12700">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18" name="object 33"/>
          <p:cNvSpPr>
            <a:spLocks noChangeArrowheads="1"/>
          </p:cNvSpPr>
          <p:nvPr/>
        </p:nvSpPr>
        <p:spPr bwMode="auto">
          <a:xfrm>
            <a:off x="9605963" y="2509838"/>
            <a:ext cx="1295400" cy="403225"/>
          </a:xfrm>
          <a:prstGeom prst="rect">
            <a:avLst/>
          </a:prstGeom>
          <a:blipFill dpi="0" rotWithShape="1">
            <a:blip r:embed="rId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7919" name="object 34"/>
          <p:cNvSpPr>
            <a:spLocks noChangeArrowheads="1"/>
          </p:cNvSpPr>
          <p:nvPr/>
        </p:nvSpPr>
        <p:spPr bwMode="auto">
          <a:xfrm>
            <a:off x="9605963" y="2509838"/>
            <a:ext cx="1295400" cy="403225"/>
          </a:xfrm>
          <a:custGeom>
            <a:avLst/>
            <a:gdLst>
              <a:gd name="T0" fmla="*/ 0 w 972184"/>
              <a:gd name="T1" fmla="*/ 397681 h 403860"/>
              <a:gd name="T2" fmla="*/ 12868678 w 972184"/>
              <a:gd name="T3" fmla="*/ 397681 h 403860"/>
              <a:gd name="T4" fmla="*/ 9882303 w 972184"/>
              <a:gd name="T5" fmla="*/ 0 h 403860"/>
              <a:gd name="T6" fmla="*/ 2993091 w 972184"/>
              <a:gd name="T7" fmla="*/ 0 h 403860"/>
              <a:gd name="T8" fmla="*/ 0 w 972184"/>
              <a:gd name="T9" fmla="*/ 397681 h 403860"/>
              <a:gd name="T10" fmla="*/ 0 60000 65536"/>
              <a:gd name="T11" fmla="*/ 0 60000 65536"/>
              <a:gd name="T12" fmla="*/ 0 60000 65536"/>
              <a:gd name="T13" fmla="*/ 0 60000 65536"/>
              <a:gd name="T14" fmla="*/ 0 60000 65536"/>
              <a:gd name="T15" fmla="*/ 0 w 972184"/>
              <a:gd name="T16" fmla="*/ 0 h 403860"/>
              <a:gd name="T17" fmla="*/ 972184 w 972184"/>
              <a:gd name="T18" fmla="*/ 403860 h 403860"/>
            </a:gdLst>
            <a:ahLst/>
            <a:cxnLst>
              <a:cxn ang="T10">
                <a:pos x="T0" y="T1"/>
              </a:cxn>
              <a:cxn ang="T11">
                <a:pos x="T2" y="T3"/>
              </a:cxn>
              <a:cxn ang="T12">
                <a:pos x="T4" y="T5"/>
              </a:cxn>
              <a:cxn ang="T13">
                <a:pos x="T6" y="T7"/>
              </a:cxn>
              <a:cxn ang="T14">
                <a:pos x="T8" y="T9"/>
              </a:cxn>
            </a:cxnLst>
            <a:rect l="T15" t="T16" r="T17" b="T18"/>
            <a:pathLst>
              <a:path w="972184" h="403860">
                <a:moveTo>
                  <a:pt x="0" y="403351"/>
                </a:moveTo>
                <a:lnTo>
                  <a:pt x="971930" y="403351"/>
                </a:lnTo>
                <a:lnTo>
                  <a:pt x="746378" y="0"/>
                </a:lnTo>
                <a:lnTo>
                  <a:pt x="226059" y="0"/>
                </a:lnTo>
                <a:lnTo>
                  <a:pt x="0" y="403351"/>
                </a:lnTo>
              </a:path>
            </a:pathLst>
          </a:custGeom>
          <a:noFill/>
          <a:ln w="12700">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20" name="object 35"/>
          <p:cNvSpPr>
            <a:spLocks noChangeArrowheads="1"/>
          </p:cNvSpPr>
          <p:nvPr/>
        </p:nvSpPr>
        <p:spPr bwMode="auto">
          <a:xfrm>
            <a:off x="10263188" y="2020888"/>
            <a:ext cx="371475" cy="401637"/>
          </a:xfrm>
          <a:prstGeom prst="rect">
            <a:avLst/>
          </a:prstGeom>
          <a:blipFill dpi="0" rotWithShape="1">
            <a:blip r:embed="rId1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7921" name="object 36"/>
          <p:cNvSpPr>
            <a:spLocks noChangeArrowheads="1"/>
          </p:cNvSpPr>
          <p:nvPr/>
        </p:nvSpPr>
        <p:spPr bwMode="auto">
          <a:xfrm>
            <a:off x="10263188" y="2020888"/>
            <a:ext cx="371475" cy="401637"/>
          </a:xfrm>
          <a:custGeom>
            <a:avLst/>
            <a:gdLst>
              <a:gd name="T0" fmla="*/ 3057536 w 278129"/>
              <a:gd name="T1" fmla="*/ 404063 h 401319"/>
              <a:gd name="T2" fmla="*/ 3760081 w 278129"/>
              <a:gd name="T3" fmla="*/ 341261 h 401319"/>
              <a:gd name="T4" fmla="*/ 0 w 278129"/>
              <a:gd name="T5" fmla="*/ 0 h 401319"/>
              <a:gd name="T6" fmla="*/ 3057536 w 278129"/>
              <a:gd name="T7" fmla="*/ 404063 h 401319"/>
              <a:gd name="T8" fmla="*/ 0 60000 65536"/>
              <a:gd name="T9" fmla="*/ 0 60000 65536"/>
              <a:gd name="T10" fmla="*/ 0 60000 65536"/>
              <a:gd name="T11" fmla="*/ 0 60000 65536"/>
              <a:gd name="T12" fmla="*/ 0 w 278129"/>
              <a:gd name="T13" fmla="*/ 0 h 401319"/>
              <a:gd name="T14" fmla="*/ 278129 w 278129"/>
              <a:gd name="T15" fmla="*/ 401319 h 401319"/>
            </a:gdLst>
            <a:ahLst/>
            <a:cxnLst>
              <a:cxn ang="T8">
                <a:pos x="T0" y="T1"/>
              </a:cxn>
              <a:cxn ang="T9">
                <a:pos x="T2" y="T3"/>
              </a:cxn>
              <a:cxn ang="T10">
                <a:pos x="T4" y="T5"/>
              </a:cxn>
              <a:cxn ang="T11">
                <a:pos x="T6" y="T7"/>
              </a:cxn>
            </a:cxnLst>
            <a:rect l="T12" t="T13" r="T14" b="T15"/>
            <a:pathLst>
              <a:path w="278129" h="401319">
                <a:moveTo>
                  <a:pt x="226059" y="401193"/>
                </a:moveTo>
                <a:lnTo>
                  <a:pt x="278002" y="338836"/>
                </a:lnTo>
                <a:lnTo>
                  <a:pt x="0" y="0"/>
                </a:lnTo>
                <a:lnTo>
                  <a:pt x="226059" y="401193"/>
                </a:lnTo>
              </a:path>
            </a:pathLst>
          </a:custGeom>
          <a:noFill/>
          <a:ln w="12700">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22" name="object 37"/>
          <p:cNvSpPr>
            <a:spLocks noChangeArrowheads="1"/>
          </p:cNvSpPr>
          <p:nvPr/>
        </p:nvSpPr>
        <p:spPr bwMode="auto">
          <a:xfrm>
            <a:off x="9963150" y="2020888"/>
            <a:ext cx="601663" cy="401637"/>
          </a:xfrm>
          <a:prstGeom prst="rect">
            <a:avLst/>
          </a:prstGeom>
          <a:blipFill dpi="0" rotWithShape="1">
            <a:blip r:embed="rId1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7923" name="object 38"/>
          <p:cNvSpPr>
            <a:spLocks noChangeArrowheads="1"/>
          </p:cNvSpPr>
          <p:nvPr/>
        </p:nvSpPr>
        <p:spPr bwMode="auto">
          <a:xfrm>
            <a:off x="9963150" y="2020888"/>
            <a:ext cx="601663" cy="401637"/>
          </a:xfrm>
          <a:custGeom>
            <a:avLst/>
            <a:gdLst>
              <a:gd name="T0" fmla="*/ 0 w 451484"/>
              <a:gd name="T1" fmla="*/ 404063 h 401319"/>
              <a:gd name="T2" fmla="*/ 5979628 w 451484"/>
              <a:gd name="T3" fmla="*/ 404063 h 401319"/>
              <a:gd name="T4" fmla="*/ 2996543 w 451484"/>
              <a:gd name="T5" fmla="*/ 0 h 401319"/>
              <a:gd name="T6" fmla="*/ 0 w 451484"/>
              <a:gd name="T7" fmla="*/ 404063 h 401319"/>
              <a:gd name="T8" fmla="*/ 0 60000 65536"/>
              <a:gd name="T9" fmla="*/ 0 60000 65536"/>
              <a:gd name="T10" fmla="*/ 0 60000 65536"/>
              <a:gd name="T11" fmla="*/ 0 60000 65536"/>
              <a:gd name="T12" fmla="*/ 0 w 451484"/>
              <a:gd name="T13" fmla="*/ 0 h 401319"/>
              <a:gd name="T14" fmla="*/ 451484 w 451484"/>
              <a:gd name="T15" fmla="*/ 401319 h 401319"/>
            </a:gdLst>
            <a:ahLst/>
            <a:cxnLst>
              <a:cxn ang="T8">
                <a:pos x="T0" y="T1"/>
              </a:cxn>
              <a:cxn ang="T9">
                <a:pos x="T2" y="T3"/>
              </a:cxn>
              <a:cxn ang="T10">
                <a:pos x="T4" y="T5"/>
              </a:cxn>
              <a:cxn ang="T11">
                <a:pos x="T6" y="T7"/>
              </a:cxn>
            </a:cxnLst>
            <a:rect l="T12" t="T13" r="T14" b="T15"/>
            <a:pathLst>
              <a:path w="451484" h="401319">
                <a:moveTo>
                  <a:pt x="0" y="401193"/>
                </a:moveTo>
                <a:lnTo>
                  <a:pt x="451103" y="401193"/>
                </a:lnTo>
                <a:lnTo>
                  <a:pt x="226059" y="0"/>
                </a:lnTo>
                <a:lnTo>
                  <a:pt x="0" y="401193"/>
                </a:lnTo>
              </a:path>
            </a:pathLst>
          </a:custGeom>
          <a:noFill/>
          <a:ln w="12700">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24" name="object 39"/>
          <p:cNvSpPr>
            <a:spLocks noChangeArrowheads="1"/>
          </p:cNvSpPr>
          <p:nvPr/>
        </p:nvSpPr>
        <p:spPr bwMode="auto">
          <a:xfrm>
            <a:off x="2211388" y="3422650"/>
            <a:ext cx="417512" cy="620713"/>
          </a:xfrm>
          <a:prstGeom prst="rect">
            <a:avLst/>
          </a:prstGeom>
          <a:blipFill dpi="0" rotWithShape="1">
            <a:blip r:embed="rId1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7925" name="object 40"/>
          <p:cNvSpPr>
            <a:spLocks noChangeArrowheads="1"/>
          </p:cNvSpPr>
          <p:nvPr/>
        </p:nvSpPr>
        <p:spPr bwMode="auto">
          <a:xfrm>
            <a:off x="2211388" y="3422650"/>
            <a:ext cx="417512" cy="620713"/>
          </a:xfrm>
          <a:custGeom>
            <a:avLst/>
            <a:gdLst>
              <a:gd name="T0" fmla="*/ 2132633 w 313055"/>
              <a:gd name="T1" fmla="*/ 622879 h 620395"/>
              <a:gd name="T2" fmla="*/ 0 w 313055"/>
              <a:gd name="T3" fmla="*/ 218302 h 620395"/>
              <a:gd name="T4" fmla="*/ 1563018 w 313055"/>
              <a:gd name="T5" fmla="*/ 0 h 620395"/>
              <a:gd name="T6" fmla="*/ 4177126 w 313055"/>
              <a:gd name="T7" fmla="*/ 343336 h 620395"/>
              <a:gd name="T8" fmla="*/ 2132633 w 313055"/>
              <a:gd name="T9" fmla="*/ 622879 h 620395"/>
              <a:gd name="T10" fmla="*/ 0 60000 65536"/>
              <a:gd name="T11" fmla="*/ 0 60000 65536"/>
              <a:gd name="T12" fmla="*/ 0 60000 65536"/>
              <a:gd name="T13" fmla="*/ 0 60000 65536"/>
              <a:gd name="T14" fmla="*/ 0 60000 65536"/>
              <a:gd name="T15" fmla="*/ 0 w 313055"/>
              <a:gd name="T16" fmla="*/ 0 h 620395"/>
              <a:gd name="T17" fmla="*/ 313055 w 313055"/>
              <a:gd name="T18" fmla="*/ 620395 h 620395"/>
            </a:gdLst>
            <a:ahLst/>
            <a:cxnLst>
              <a:cxn ang="T10">
                <a:pos x="T0" y="T1"/>
              </a:cxn>
              <a:cxn ang="T11">
                <a:pos x="T2" y="T3"/>
              </a:cxn>
              <a:cxn ang="T12">
                <a:pos x="T4" y="T5"/>
              </a:cxn>
              <a:cxn ang="T13">
                <a:pos x="T6" y="T7"/>
              </a:cxn>
              <a:cxn ang="T14">
                <a:pos x="T8" y="T9"/>
              </a:cxn>
            </a:cxnLst>
            <a:rect l="T15" t="T16" r="T17" b="T18"/>
            <a:pathLst>
              <a:path w="313055" h="620395">
                <a:moveTo>
                  <a:pt x="159765" y="620013"/>
                </a:moveTo>
                <a:lnTo>
                  <a:pt x="0" y="217297"/>
                </a:lnTo>
                <a:lnTo>
                  <a:pt x="117093" y="0"/>
                </a:lnTo>
                <a:lnTo>
                  <a:pt x="312927" y="341756"/>
                </a:lnTo>
                <a:lnTo>
                  <a:pt x="159765" y="620013"/>
                </a:lnTo>
              </a:path>
            </a:pathLst>
          </a:custGeom>
          <a:noFill/>
          <a:ln w="12700">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26" name="object 41"/>
          <p:cNvSpPr>
            <a:spLocks noChangeArrowheads="1"/>
          </p:cNvSpPr>
          <p:nvPr/>
        </p:nvSpPr>
        <p:spPr bwMode="auto">
          <a:xfrm>
            <a:off x="715963" y="3422650"/>
            <a:ext cx="1652587" cy="217488"/>
          </a:xfrm>
          <a:prstGeom prst="rect">
            <a:avLst/>
          </a:prstGeom>
          <a:blipFill dpi="0" rotWithShape="1">
            <a:blip r:embed="rId1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7927" name="object 42"/>
          <p:cNvSpPr>
            <a:spLocks noChangeArrowheads="1"/>
          </p:cNvSpPr>
          <p:nvPr/>
        </p:nvSpPr>
        <p:spPr bwMode="auto">
          <a:xfrm>
            <a:off x="715963" y="3422650"/>
            <a:ext cx="1652587" cy="217488"/>
          </a:xfrm>
          <a:custGeom>
            <a:avLst/>
            <a:gdLst>
              <a:gd name="T0" fmla="*/ 0 w 1240789"/>
              <a:gd name="T1" fmla="*/ 214977 h 217804"/>
              <a:gd name="T2" fmla="*/ 14819563 w 1240789"/>
              <a:gd name="T3" fmla="*/ 214977 h 217804"/>
              <a:gd name="T4" fmla="*/ 16358838 w 1240789"/>
              <a:gd name="T5" fmla="*/ 0 h 217804"/>
              <a:gd name="T6" fmla="*/ 2931820 w 1240789"/>
              <a:gd name="T7" fmla="*/ 626 h 217804"/>
              <a:gd name="T8" fmla="*/ 0 w 1240789"/>
              <a:gd name="T9" fmla="*/ 214977 h 217804"/>
              <a:gd name="T10" fmla="*/ 0 60000 65536"/>
              <a:gd name="T11" fmla="*/ 0 60000 65536"/>
              <a:gd name="T12" fmla="*/ 0 60000 65536"/>
              <a:gd name="T13" fmla="*/ 0 60000 65536"/>
              <a:gd name="T14" fmla="*/ 0 60000 65536"/>
              <a:gd name="T15" fmla="*/ 0 w 1240789"/>
              <a:gd name="T16" fmla="*/ 0 h 217804"/>
              <a:gd name="T17" fmla="*/ 1240789 w 1240789"/>
              <a:gd name="T18" fmla="*/ 217804 h 217804"/>
            </a:gdLst>
            <a:ahLst/>
            <a:cxnLst>
              <a:cxn ang="T10">
                <a:pos x="T0" y="T1"/>
              </a:cxn>
              <a:cxn ang="T11">
                <a:pos x="T2" y="T3"/>
              </a:cxn>
              <a:cxn ang="T12">
                <a:pos x="T4" y="T5"/>
              </a:cxn>
              <a:cxn ang="T13">
                <a:pos x="T6" y="T7"/>
              </a:cxn>
              <a:cxn ang="T14">
                <a:pos x="T8" y="T9"/>
              </a:cxn>
            </a:cxnLst>
            <a:rect l="T15" t="T16" r="T17" b="T18"/>
            <a:pathLst>
              <a:path w="1240789" h="217804">
                <a:moveTo>
                  <a:pt x="0" y="217805"/>
                </a:moveTo>
                <a:lnTo>
                  <a:pt x="1123670" y="217805"/>
                </a:lnTo>
                <a:lnTo>
                  <a:pt x="1240383" y="0"/>
                </a:lnTo>
                <a:lnTo>
                  <a:pt x="222300" y="635"/>
                </a:lnTo>
                <a:lnTo>
                  <a:pt x="0" y="217805"/>
                </a:lnTo>
              </a:path>
            </a:pathLst>
          </a:custGeom>
          <a:noFill/>
          <a:ln w="12700">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28" name="object 43"/>
          <p:cNvSpPr>
            <a:spLocks noChangeArrowheads="1"/>
          </p:cNvSpPr>
          <p:nvPr/>
        </p:nvSpPr>
        <p:spPr bwMode="auto">
          <a:xfrm>
            <a:off x="506413" y="3640138"/>
            <a:ext cx="1919287" cy="403225"/>
          </a:xfrm>
          <a:prstGeom prst="rect">
            <a:avLst/>
          </a:prstGeom>
          <a:blipFill dpi="0" rotWithShape="1">
            <a:blip r:embed="rId1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7929" name="object 44"/>
          <p:cNvSpPr>
            <a:spLocks noChangeArrowheads="1"/>
          </p:cNvSpPr>
          <p:nvPr/>
        </p:nvSpPr>
        <p:spPr bwMode="auto">
          <a:xfrm>
            <a:off x="506413" y="3640138"/>
            <a:ext cx="1919287" cy="403225"/>
          </a:xfrm>
          <a:custGeom>
            <a:avLst/>
            <a:gdLst>
              <a:gd name="T0" fmla="*/ 0 w 1440180"/>
              <a:gd name="T1" fmla="*/ 408096 h 402589"/>
              <a:gd name="T2" fmla="*/ 19094380 w 1440180"/>
              <a:gd name="T3" fmla="*/ 408096 h 402589"/>
              <a:gd name="T4" fmla="*/ 16976048 w 1440180"/>
              <a:gd name="T5" fmla="*/ 0 h 402589"/>
              <a:gd name="T6" fmla="*/ 2091387 w 1440180"/>
              <a:gd name="T7" fmla="*/ 0 h 402589"/>
              <a:gd name="T8" fmla="*/ 0 w 1440180"/>
              <a:gd name="T9" fmla="*/ 408096 h 402589"/>
              <a:gd name="T10" fmla="*/ 0 60000 65536"/>
              <a:gd name="T11" fmla="*/ 0 60000 65536"/>
              <a:gd name="T12" fmla="*/ 0 60000 65536"/>
              <a:gd name="T13" fmla="*/ 0 60000 65536"/>
              <a:gd name="T14" fmla="*/ 0 60000 65536"/>
              <a:gd name="T15" fmla="*/ 0 w 1440180"/>
              <a:gd name="T16" fmla="*/ 0 h 402589"/>
              <a:gd name="T17" fmla="*/ 1440180 w 1440180"/>
              <a:gd name="T18" fmla="*/ 402589 h 402589"/>
            </a:gdLst>
            <a:ahLst/>
            <a:cxnLst>
              <a:cxn ang="T10">
                <a:pos x="T0" y="T1"/>
              </a:cxn>
              <a:cxn ang="T11">
                <a:pos x="T2" y="T3"/>
              </a:cxn>
              <a:cxn ang="T12">
                <a:pos x="T4" y="T5"/>
              </a:cxn>
              <a:cxn ang="T13">
                <a:pos x="T6" y="T7"/>
              </a:cxn>
              <a:cxn ang="T14">
                <a:pos x="T8" y="T9"/>
              </a:cxn>
            </a:cxnLst>
            <a:rect l="T15" t="T16" r="T17" b="T18"/>
            <a:pathLst>
              <a:path w="1440180" h="402589">
                <a:moveTo>
                  <a:pt x="0" y="402336"/>
                </a:moveTo>
                <a:lnTo>
                  <a:pt x="1440116" y="402336"/>
                </a:lnTo>
                <a:lnTo>
                  <a:pt x="1280350" y="0"/>
                </a:lnTo>
                <a:lnTo>
                  <a:pt x="157734" y="0"/>
                </a:lnTo>
                <a:lnTo>
                  <a:pt x="0" y="402336"/>
                </a:lnTo>
              </a:path>
            </a:pathLst>
          </a:custGeom>
          <a:noFill/>
          <a:ln w="12700">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30" name="object 45"/>
          <p:cNvSpPr>
            <a:spLocks noChangeArrowheads="1"/>
          </p:cNvSpPr>
          <p:nvPr/>
        </p:nvSpPr>
        <p:spPr bwMode="auto">
          <a:xfrm>
            <a:off x="1973263" y="2943225"/>
            <a:ext cx="365125" cy="538163"/>
          </a:xfrm>
          <a:prstGeom prst="rect">
            <a:avLst/>
          </a:prstGeom>
          <a:blipFill dpi="0" rotWithShape="1">
            <a:blip r:embed="rId1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7931" name="object 46"/>
          <p:cNvSpPr>
            <a:spLocks noChangeArrowheads="1"/>
          </p:cNvSpPr>
          <p:nvPr/>
        </p:nvSpPr>
        <p:spPr bwMode="auto">
          <a:xfrm>
            <a:off x="1973263" y="2943225"/>
            <a:ext cx="365125" cy="538163"/>
          </a:xfrm>
          <a:custGeom>
            <a:avLst/>
            <a:gdLst>
              <a:gd name="T0" fmla="*/ 0 w 274319"/>
              <a:gd name="T1" fmla="*/ 143872 h 539114"/>
              <a:gd name="T2" fmla="*/ 2124831 w 274319"/>
              <a:gd name="T3" fmla="*/ 530615 h 539114"/>
              <a:gd name="T4" fmla="*/ 3590224 w 274319"/>
              <a:gd name="T5" fmla="*/ 332246 h 539114"/>
              <a:gd name="T6" fmla="*/ 1032420 w 274319"/>
              <a:gd name="T7" fmla="*/ 0 h 539114"/>
              <a:gd name="T8" fmla="*/ 0 w 274319"/>
              <a:gd name="T9" fmla="*/ 143872 h 539114"/>
              <a:gd name="T10" fmla="*/ 0 60000 65536"/>
              <a:gd name="T11" fmla="*/ 0 60000 65536"/>
              <a:gd name="T12" fmla="*/ 0 60000 65536"/>
              <a:gd name="T13" fmla="*/ 0 60000 65536"/>
              <a:gd name="T14" fmla="*/ 0 60000 65536"/>
              <a:gd name="T15" fmla="*/ 0 w 274319"/>
              <a:gd name="T16" fmla="*/ 0 h 539114"/>
              <a:gd name="T17" fmla="*/ 274319 w 274319"/>
              <a:gd name="T18" fmla="*/ 539114 h 539114"/>
            </a:gdLst>
            <a:ahLst/>
            <a:cxnLst>
              <a:cxn ang="T10">
                <a:pos x="T0" y="T1"/>
              </a:cxn>
              <a:cxn ang="T11">
                <a:pos x="T2" y="T3"/>
              </a:cxn>
              <a:cxn ang="T12">
                <a:pos x="T4" y="T5"/>
              </a:cxn>
              <a:cxn ang="T13">
                <a:pos x="T6" y="T7"/>
              </a:cxn>
              <a:cxn ang="T14">
                <a:pos x="T8" y="T9"/>
              </a:cxn>
            </a:cxnLst>
            <a:rect l="T15" t="T16" r="T17" b="T18"/>
            <a:pathLst>
              <a:path w="274319" h="539114">
                <a:moveTo>
                  <a:pt x="0" y="146176"/>
                </a:moveTo>
                <a:lnTo>
                  <a:pt x="162052" y="539114"/>
                </a:lnTo>
                <a:lnTo>
                  <a:pt x="273811" y="337565"/>
                </a:lnTo>
                <a:lnTo>
                  <a:pt x="78739" y="0"/>
                </a:lnTo>
                <a:lnTo>
                  <a:pt x="0" y="146176"/>
                </a:lnTo>
              </a:path>
            </a:pathLst>
          </a:custGeom>
          <a:noFill/>
          <a:ln w="12700">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32" name="object 47"/>
          <p:cNvSpPr>
            <a:spLocks noChangeArrowheads="1"/>
          </p:cNvSpPr>
          <p:nvPr/>
        </p:nvSpPr>
        <p:spPr bwMode="auto">
          <a:xfrm>
            <a:off x="971550" y="2943225"/>
            <a:ext cx="1104900" cy="144463"/>
          </a:xfrm>
          <a:prstGeom prst="rect">
            <a:avLst/>
          </a:prstGeom>
          <a:blipFill dpi="0" rotWithShape="1">
            <a:blip r:embed="rId1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7933" name="object 48"/>
          <p:cNvSpPr>
            <a:spLocks noChangeArrowheads="1"/>
          </p:cNvSpPr>
          <p:nvPr/>
        </p:nvSpPr>
        <p:spPr bwMode="auto">
          <a:xfrm>
            <a:off x="971550" y="2943225"/>
            <a:ext cx="1104900" cy="144463"/>
          </a:xfrm>
          <a:custGeom>
            <a:avLst/>
            <a:gdLst>
              <a:gd name="T0" fmla="*/ 0 w 828675"/>
              <a:gd name="T1" fmla="*/ 136835 h 145414"/>
              <a:gd name="T2" fmla="*/ 9980409 w 828675"/>
              <a:gd name="T3" fmla="*/ 136835 h 145414"/>
              <a:gd name="T4" fmla="*/ 11029088 w 828675"/>
              <a:gd name="T5" fmla="*/ 0 h 145414"/>
              <a:gd name="T6" fmla="*/ 2786444 w 828675"/>
              <a:gd name="T7" fmla="*/ 0 h 145414"/>
              <a:gd name="T8" fmla="*/ 0 w 828675"/>
              <a:gd name="T9" fmla="*/ 136835 h 145414"/>
              <a:gd name="T10" fmla="*/ 0 60000 65536"/>
              <a:gd name="T11" fmla="*/ 0 60000 65536"/>
              <a:gd name="T12" fmla="*/ 0 60000 65536"/>
              <a:gd name="T13" fmla="*/ 0 60000 65536"/>
              <a:gd name="T14" fmla="*/ 0 60000 65536"/>
              <a:gd name="T15" fmla="*/ 0 w 828675"/>
              <a:gd name="T16" fmla="*/ 0 h 145414"/>
              <a:gd name="T17" fmla="*/ 828675 w 828675"/>
              <a:gd name="T18" fmla="*/ 145414 h 145414"/>
            </a:gdLst>
            <a:ahLst/>
            <a:cxnLst>
              <a:cxn ang="T10">
                <a:pos x="T0" y="T1"/>
              </a:cxn>
              <a:cxn ang="T11">
                <a:pos x="T2" y="T3"/>
              </a:cxn>
              <a:cxn ang="T12">
                <a:pos x="T4" y="T5"/>
              </a:cxn>
              <a:cxn ang="T13">
                <a:pos x="T6" y="T7"/>
              </a:cxn>
              <a:cxn ang="T14">
                <a:pos x="T8" y="T9"/>
              </a:cxn>
            </a:cxnLst>
            <a:rect l="T15" t="T16" r="T17" b="T18"/>
            <a:pathLst>
              <a:path w="828675" h="145414">
                <a:moveTo>
                  <a:pt x="0" y="145160"/>
                </a:moveTo>
                <a:lnTo>
                  <a:pt x="749376" y="145160"/>
                </a:lnTo>
                <a:lnTo>
                  <a:pt x="828116" y="0"/>
                </a:lnTo>
                <a:lnTo>
                  <a:pt x="209219" y="0"/>
                </a:lnTo>
                <a:lnTo>
                  <a:pt x="0" y="145160"/>
                </a:lnTo>
              </a:path>
            </a:pathLst>
          </a:custGeom>
          <a:noFill/>
          <a:ln w="12699">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34" name="object 49"/>
          <p:cNvSpPr>
            <a:spLocks noChangeArrowheads="1"/>
          </p:cNvSpPr>
          <p:nvPr/>
        </p:nvSpPr>
        <p:spPr bwMode="auto">
          <a:xfrm>
            <a:off x="760413" y="3087688"/>
            <a:ext cx="1428750" cy="393700"/>
          </a:xfrm>
          <a:prstGeom prst="rect">
            <a:avLst/>
          </a:prstGeom>
          <a:blipFill dpi="0" rotWithShape="1">
            <a:blip r:embed="rId1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7935" name="object 50"/>
          <p:cNvSpPr>
            <a:spLocks noChangeArrowheads="1"/>
          </p:cNvSpPr>
          <p:nvPr/>
        </p:nvSpPr>
        <p:spPr bwMode="auto">
          <a:xfrm>
            <a:off x="760413" y="3087688"/>
            <a:ext cx="1428750" cy="395287"/>
          </a:xfrm>
          <a:custGeom>
            <a:avLst/>
            <a:gdLst>
              <a:gd name="T0" fmla="*/ 0 w 1071880"/>
              <a:gd name="T1" fmla="*/ 402727 h 394335"/>
              <a:gd name="T2" fmla="*/ 14233856 w 1071880"/>
              <a:gd name="T3" fmla="*/ 402727 h 394335"/>
              <a:gd name="T4" fmla="*/ 12076291 w 1071880"/>
              <a:gd name="T5" fmla="*/ 0 h 394335"/>
              <a:gd name="T6" fmla="*/ 2123831 w 1071880"/>
              <a:gd name="T7" fmla="*/ 0 h 394335"/>
              <a:gd name="T8" fmla="*/ 0 w 1071880"/>
              <a:gd name="T9" fmla="*/ 402727 h 394335"/>
              <a:gd name="T10" fmla="*/ 0 60000 65536"/>
              <a:gd name="T11" fmla="*/ 0 60000 65536"/>
              <a:gd name="T12" fmla="*/ 0 60000 65536"/>
              <a:gd name="T13" fmla="*/ 0 60000 65536"/>
              <a:gd name="T14" fmla="*/ 0 60000 65536"/>
              <a:gd name="T15" fmla="*/ 0 w 1071880"/>
              <a:gd name="T16" fmla="*/ 0 h 394335"/>
              <a:gd name="T17" fmla="*/ 1071880 w 1071880"/>
              <a:gd name="T18" fmla="*/ 394335 h 394335"/>
            </a:gdLst>
            <a:ahLst/>
            <a:cxnLst>
              <a:cxn ang="T10">
                <a:pos x="T0" y="T1"/>
              </a:cxn>
              <a:cxn ang="T11">
                <a:pos x="T2" y="T3"/>
              </a:cxn>
              <a:cxn ang="T12">
                <a:pos x="T4" y="T5"/>
              </a:cxn>
              <a:cxn ang="T13">
                <a:pos x="T6" y="T7"/>
              </a:cxn>
              <a:cxn ang="T14">
                <a:pos x="T8" y="T9"/>
              </a:cxn>
            </a:cxnLst>
            <a:rect l="T15" t="T16" r="T17" b="T18"/>
            <a:pathLst>
              <a:path w="1071880" h="394335">
                <a:moveTo>
                  <a:pt x="0" y="394081"/>
                </a:moveTo>
                <a:lnTo>
                  <a:pt x="1071600" y="394081"/>
                </a:lnTo>
                <a:lnTo>
                  <a:pt x="909167" y="0"/>
                </a:lnTo>
                <a:lnTo>
                  <a:pt x="159893" y="0"/>
                </a:lnTo>
                <a:lnTo>
                  <a:pt x="0" y="394081"/>
                </a:lnTo>
              </a:path>
            </a:pathLst>
          </a:custGeom>
          <a:noFill/>
          <a:ln w="12700">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36" name="object 51"/>
          <p:cNvSpPr>
            <a:spLocks noChangeArrowheads="1"/>
          </p:cNvSpPr>
          <p:nvPr/>
        </p:nvSpPr>
        <p:spPr bwMode="auto">
          <a:xfrm>
            <a:off x="1733550" y="2498725"/>
            <a:ext cx="312738" cy="469900"/>
          </a:xfrm>
          <a:prstGeom prst="rect">
            <a:avLst/>
          </a:prstGeom>
          <a:blipFill dpi="0" rotWithShape="1">
            <a:blip r:embed="rId1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7937" name="object 52"/>
          <p:cNvSpPr>
            <a:spLocks noChangeArrowheads="1"/>
          </p:cNvSpPr>
          <p:nvPr/>
        </p:nvSpPr>
        <p:spPr bwMode="auto">
          <a:xfrm>
            <a:off x="1733550" y="2498725"/>
            <a:ext cx="312738" cy="469900"/>
          </a:xfrm>
          <a:custGeom>
            <a:avLst/>
            <a:gdLst>
              <a:gd name="T0" fmla="*/ 2061758 w 235584"/>
              <a:gd name="T1" fmla="*/ 474892 h 469264"/>
              <a:gd name="T2" fmla="*/ 3016194 w 235584"/>
              <a:gd name="T3" fmla="*/ 339521 h 469264"/>
              <a:gd name="T4" fmla="*/ 518680 w 235584"/>
              <a:gd name="T5" fmla="*/ 0 h 469264"/>
              <a:gd name="T6" fmla="*/ 0 w 235584"/>
              <a:gd name="T7" fmla="*/ 71478 h 469264"/>
              <a:gd name="T8" fmla="*/ 2061758 w 235584"/>
              <a:gd name="T9" fmla="*/ 474892 h 469264"/>
              <a:gd name="T10" fmla="*/ 0 60000 65536"/>
              <a:gd name="T11" fmla="*/ 0 60000 65536"/>
              <a:gd name="T12" fmla="*/ 0 60000 65536"/>
              <a:gd name="T13" fmla="*/ 0 60000 65536"/>
              <a:gd name="T14" fmla="*/ 0 60000 65536"/>
              <a:gd name="T15" fmla="*/ 0 w 235584"/>
              <a:gd name="T16" fmla="*/ 0 h 469264"/>
              <a:gd name="T17" fmla="*/ 235584 w 235584"/>
              <a:gd name="T18" fmla="*/ 469264 h 469264"/>
            </a:gdLst>
            <a:ahLst/>
            <a:cxnLst>
              <a:cxn ang="T10">
                <a:pos x="T0" y="T1"/>
              </a:cxn>
              <a:cxn ang="T11">
                <a:pos x="T2" y="T3"/>
              </a:cxn>
              <a:cxn ang="T12">
                <a:pos x="T4" y="T5"/>
              </a:cxn>
              <a:cxn ang="T13">
                <a:pos x="T6" y="T7"/>
              </a:cxn>
              <a:cxn ang="T14">
                <a:pos x="T8" y="T9"/>
              </a:cxn>
            </a:cxnLst>
            <a:rect l="T15" t="T16" r="T17" b="T18"/>
            <a:pathLst>
              <a:path w="235584" h="469264">
                <a:moveTo>
                  <a:pt x="161036" y="469138"/>
                </a:moveTo>
                <a:lnTo>
                  <a:pt x="235584" y="335407"/>
                </a:lnTo>
                <a:lnTo>
                  <a:pt x="40512" y="0"/>
                </a:lnTo>
                <a:lnTo>
                  <a:pt x="0" y="70612"/>
                </a:lnTo>
                <a:lnTo>
                  <a:pt x="161036" y="469138"/>
                </a:lnTo>
              </a:path>
            </a:pathLst>
          </a:custGeom>
          <a:noFill/>
          <a:ln w="12700">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38" name="object 53"/>
          <p:cNvSpPr>
            <a:spLocks noChangeArrowheads="1"/>
          </p:cNvSpPr>
          <p:nvPr/>
        </p:nvSpPr>
        <p:spPr bwMode="auto">
          <a:xfrm>
            <a:off x="1236663" y="2498725"/>
            <a:ext cx="549275" cy="69850"/>
          </a:xfrm>
          <a:prstGeom prst="rect">
            <a:avLst/>
          </a:prstGeom>
          <a:blipFill dpi="0" rotWithShape="1">
            <a:blip r:embed="rId1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7939" name="object 54"/>
          <p:cNvSpPr>
            <a:spLocks noChangeArrowheads="1"/>
          </p:cNvSpPr>
          <p:nvPr/>
        </p:nvSpPr>
        <p:spPr bwMode="auto">
          <a:xfrm>
            <a:off x="1236663" y="2498725"/>
            <a:ext cx="549275" cy="69850"/>
          </a:xfrm>
          <a:custGeom>
            <a:avLst/>
            <a:gdLst>
              <a:gd name="T0" fmla="*/ 0 w 412750"/>
              <a:gd name="T1" fmla="*/ 69850 h 69850"/>
              <a:gd name="T2" fmla="*/ 4871905 w 412750"/>
              <a:gd name="T3" fmla="*/ 69850 h 69850"/>
              <a:gd name="T4" fmla="*/ 5402204 w 412750"/>
              <a:gd name="T5" fmla="*/ 0 h 69850"/>
              <a:gd name="T6" fmla="*/ 1687804 w 412750"/>
              <a:gd name="T7" fmla="*/ 0 h 69850"/>
              <a:gd name="T8" fmla="*/ 0 w 412750"/>
              <a:gd name="T9" fmla="*/ 69850 h 69850"/>
              <a:gd name="T10" fmla="*/ 0 60000 65536"/>
              <a:gd name="T11" fmla="*/ 0 60000 65536"/>
              <a:gd name="T12" fmla="*/ 0 60000 65536"/>
              <a:gd name="T13" fmla="*/ 0 60000 65536"/>
              <a:gd name="T14" fmla="*/ 0 60000 65536"/>
              <a:gd name="T15" fmla="*/ 0 w 412750"/>
              <a:gd name="T16" fmla="*/ 0 h 69850"/>
              <a:gd name="T17" fmla="*/ 412750 w 412750"/>
              <a:gd name="T18" fmla="*/ 69850 h 69850"/>
            </a:gdLst>
            <a:ahLst/>
            <a:cxnLst>
              <a:cxn ang="T10">
                <a:pos x="T0" y="T1"/>
              </a:cxn>
              <a:cxn ang="T11">
                <a:pos x="T2" y="T3"/>
              </a:cxn>
              <a:cxn ang="T12">
                <a:pos x="T4" y="T5"/>
              </a:cxn>
              <a:cxn ang="T13">
                <a:pos x="T6" y="T7"/>
              </a:cxn>
              <a:cxn ang="T14">
                <a:pos x="T8" y="T9"/>
              </a:cxn>
            </a:cxnLst>
            <a:rect l="T15" t="T16" r="T17" b="T18"/>
            <a:pathLst>
              <a:path w="412750" h="69850">
                <a:moveTo>
                  <a:pt x="0" y="69850"/>
                </a:moveTo>
                <a:lnTo>
                  <a:pt x="372198" y="69850"/>
                </a:lnTo>
                <a:lnTo>
                  <a:pt x="412711" y="0"/>
                </a:lnTo>
                <a:lnTo>
                  <a:pt x="128943" y="0"/>
                </a:lnTo>
                <a:lnTo>
                  <a:pt x="0" y="69850"/>
                </a:lnTo>
              </a:path>
            </a:pathLst>
          </a:custGeom>
          <a:noFill/>
          <a:ln w="12700">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40" name="object 55"/>
          <p:cNvSpPr>
            <a:spLocks noChangeArrowheads="1"/>
          </p:cNvSpPr>
          <p:nvPr/>
        </p:nvSpPr>
        <p:spPr bwMode="auto">
          <a:xfrm>
            <a:off x="1017588" y="2568575"/>
            <a:ext cx="931862" cy="400050"/>
          </a:xfrm>
          <a:prstGeom prst="rect">
            <a:avLst/>
          </a:prstGeom>
          <a:blipFill dpi="0" rotWithShape="1">
            <a:blip r:embed="rId2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7941" name="object 56"/>
          <p:cNvSpPr>
            <a:spLocks noChangeArrowheads="1"/>
          </p:cNvSpPr>
          <p:nvPr/>
        </p:nvSpPr>
        <p:spPr bwMode="auto">
          <a:xfrm>
            <a:off x="1017588" y="2568575"/>
            <a:ext cx="931862" cy="400050"/>
          </a:xfrm>
          <a:custGeom>
            <a:avLst/>
            <a:gdLst>
              <a:gd name="T0" fmla="*/ 0 w 697230"/>
              <a:gd name="T1" fmla="*/ 405174 h 399414"/>
              <a:gd name="T2" fmla="*/ 9487056 w 697230"/>
              <a:gd name="T3" fmla="*/ 405174 h 399414"/>
              <a:gd name="T4" fmla="*/ 7287109 w 697230"/>
              <a:gd name="T5" fmla="*/ 0 h 399414"/>
              <a:gd name="T6" fmla="*/ 2207025 w 697230"/>
              <a:gd name="T7" fmla="*/ 0 h 399414"/>
              <a:gd name="T8" fmla="*/ 0 w 697230"/>
              <a:gd name="T9" fmla="*/ 405174 h 399414"/>
              <a:gd name="T10" fmla="*/ 0 60000 65536"/>
              <a:gd name="T11" fmla="*/ 0 60000 65536"/>
              <a:gd name="T12" fmla="*/ 0 60000 65536"/>
              <a:gd name="T13" fmla="*/ 0 60000 65536"/>
              <a:gd name="T14" fmla="*/ 0 60000 65536"/>
              <a:gd name="T15" fmla="*/ 0 w 697230"/>
              <a:gd name="T16" fmla="*/ 0 h 399414"/>
              <a:gd name="T17" fmla="*/ 697230 w 697230"/>
              <a:gd name="T18" fmla="*/ 399414 h 399414"/>
            </a:gdLst>
            <a:ahLst/>
            <a:cxnLst>
              <a:cxn ang="T10">
                <a:pos x="T0" y="T1"/>
              </a:cxn>
              <a:cxn ang="T11">
                <a:pos x="T2" y="T3"/>
              </a:cxn>
              <a:cxn ang="T12">
                <a:pos x="T4" y="T5"/>
              </a:cxn>
              <a:cxn ang="T13">
                <a:pos x="T6" y="T7"/>
              </a:cxn>
              <a:cxn ang="T14">
                <a:pos x="T8" y="T9"/>
              </a:cxn>
            </a:cxnLst>
            <a:rect l="T15" t="T16" r="T17" b="T18"/>
            <a:pathLst>
              <a:path w="697230" h="399414">
                <a:moveTo>
                  <a:pt x="0" y="399414"/>
                </a:moveTo>
                <a:lnTo>
                  <a:pt x="697191" y="399414"/>
                </a:lnTo>
                <a:lnTo>
                  <a:pt x="535520" y="0"/>
                </a:lnTo>
                <a:lnTo>
                  <a:pt x="162191" y="0"/>
                </a:lnTo>
                <a:lnTo>
                  <a:pt x="0" y="399414"/>
                </a:lnTo>
              </a:path>
            </a:pathLst>
          </a:custGeom>
          <a:noFill/>
          <a:ln w="12700">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42" name="object 57"/>
          <p:cNvSpPr>
            <a:spLocks noChangeArrowheads="1"/>
          </p:cNvSpPr>
          <p:nvPr/>
        </p:nvSpPr>
        <p:spPr bwMode="auto">
          <a:xfrm>
            <a:off x="1490663" y="2084388"/>
            <a:ext cx="266700" cy="396875"/>
          </a:xfrm>
          <a:prstGeom prst="rect">
            <a:avLst/>
          </a:prstGeom>
          <a:blipFill dpi="0" rotWithShape="1">
            <a:blip r:embed="rId2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7943" name="object 58"/>
          <p:cNvSpPr>
            <a:spLocks noChangeArrowheads="1"/>
          </p:cNvSpPr>
          <p:nvPr/>
        </p:nvSpPr>
        <p:spPr bwMode="auto">
          <a:xfrm>
            <a:off x="1490663" y="2084388"/>
            <a:ext cx="266700" cy="396875"/>
          </a:xfrm>
          <a:custGeom>
            <a:avLst/>
            <a:gdLst>
              <a:gd name="T0" fmla="*/ 2222641 w 199390"/>
              <a:gd name="T1" fmla="*/ 391704 h 397510"/>
              <a:gd name="T2" fmla="*/ 2732615 w 199390"/>
              <a:gd name="T3" fmla="*/ 330867 h 397510"/>
              <a:gd name="T4" fmla="*/ 0 w 199390"/>
              <a:gd name="T5" fmla="*/ 0 h 397510"/>
              <a:gd name="T6" fmla="*/ 2222641 w 199390"/>
              <a:gd name="T7" fmla="*/ 391704 h 397510"/>
              <a:gd name="T8" fmla="*/ 0 60000 65536"/>
              <a:gd name="T9" fmla="*/ 0 60000 65536"/>
              <a:gd name="T10" fmla="*/ 0 60000 65536"/>
              <a:gd name="T11" fmla="*/ 0 60000 65536"/>
              <a:gd name="T12" fmla="*/ 0 w 199390"/>
              <a:gd name="T13" fmla="*/ 0 h 397510"/>
              <a:gd name="T14" fmla="*/ 199390 w 199390"/>
              <a:gd name="T15" fmla="*/ 397510 h 397510"/>
            </a:gdLst>
            <a:ahLst/>
            <a:cxnLst>
              <a:cxn ang="T8">
                <a:pos x="T0" y="T1"/>
              </a:cxn>
              <a:cxn ang="T9">
                <a:pos x="T2" y="T3"/>
              </a:cxn>
              <a:cxn ang="T10">
                <a:pos x="T4" y="T5"/>
              </a:cxn>
              <a:cxn ang="T11">
                <a:pos x="T6" y="T7"/>
              </a:cxn>
            </a:cxnLst>
            <a:rect l="T12" t="T13" r="T14" b="T15"/>
            <a:pathLst>
              <a:path w="199390" h="397510">
                <a:moveTo>
                  <a:pt x="162178" y="397383"/>
                </a:moveTo>
                <a:lnTo>
                  <a:pt x="199389" y="335661"/>
                </a:lnTo>
                <a:lnTo>
                  <a:pt x="0" y="0"/>
                </a:lnTo>
                <a:lnTo>
                  <a:pt x="162178" y="397383"/>
                </a:lnTo>
              </a:path>
            </a:pathLst>
          </a:custGeom>
          <a:noFill/>
          <a:ln w="12700">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44" name="object 59"/>
          <p:cNvSpPr>
            <a:spLocks noChangeArrowheads="1"/>
          </p:cNvSpPr>
          <p:nvPr/>
        </p:nvSpPr>
        <p:spPr bwMode="auto">
          <a:xfrm>
            <a:off x="1274763" y="2084388"/>
            <a:ext cx="431800" cy="396875"/>
          </a:xfrm>
          <a:prstGeom prst="rect">
            <a:avLst/>
          </a:prstGeom>
          <a:blipFill dpi="0" rotWithShape="1">
            <a:blip r:embed="rId2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7945" name="object 60"/>
          <p:cNvSpPr>
            <a:spLocks noChangeArrowheads="1"/>
          </p:cNvSpPr>
          <p:nvPr/>
        </p:nvSpPr>
        <p:spPr bwMode="auto">
          <a:xfrm>
            <a:off x="1274763" y="2084388"/>
            <a:ext cx="431800" cy="396875"/>
          </a:xfrm>
          <a:custGeom>
            <a:avLst/>
            <a:gdLst>
              <a:gd name="T0" fmla="*/ 0 w 323850"/>
              <a:gd name="T1" fmla="*/ 391704 h 397510"/>
              <a:gd name="T2" fmla="*/ 4311084 w 323850"/>
              <a:gd name="T3" fmla="*/ 391704 h 397510"/>
              <a:gd name="T4" fmla="*/ 2160795 w 323850"/>
              <a:gd name="T5" fmla="*/ 0 h 397510"/>
              <a:gd name="T6" fmla="*/ 0 w 323850"/>
              <a:gd name="T7" fmla="*/ 391704 h 397510"/>
              <a:gd name="T8" fmla="*/ 0 60000 65536"/>
              <a:gd name="T9" fmla="*/ 0 60000 65536"/>
              <a:gd name="T10" fmla="*/ 0 60000 65536"/>
              <a:gd name="T11" fmla="*/ 0 60000 65536"/>
              <a:gd name="T12" fmla="*/ 0 w 323850"/>
              <a:gd name="T13" fmla="*/ 0 h 397510"/>
              <a:gd name="T14" fmla="*/ 323850 w 323850"/>
              <a:gd name="T15" fmla="*/ 397510 h 397510"/>
            </a:gdLst>
            <a:ahLst/>
            <a:cxnLst>
              <a:cxn ang="T8">
                <a:pos x="T0" y="T1"/>
              </a:cxn>
              <a:cxn ang="T9">
                <a:pos x="T2" y="T3"/>
              </a:cxn>
              <a:cxn ang="T10">
                <a:pos x="T4" y="T5"/>
              </a:cxn>
              <a:cxn ang="T11">
                <a:pos x="T6" y="T7"/>
              </a:cxn>
            </a:cxnLst>
            <a:rect l="T12" t="T13" r="T14" b="T15"/>
            <a:pathLst>
              <a:path w="323850" h="397510">
                <a:moveTo>
                  <a:pt x="0" y="397383"/>
                </a:moveTo>
                <a:lnTo>
                  <a:pt x="323697" y="397383"/>
                </a:lnTo>
                <a:lnTo>
                  <a:pt x="162242" y="0"/>
                </a:lnTo>
                <a:lnTo>
                  <a:pt x="0" y="397383"/>
                </a:lnTo>
              </a:path>
            </a:pathLst>
          </a:custGeom>
          <a:noFill/>
          <a:ln w="12700">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46" name="object 61"/>
          <p:cNvSpPr>
            <a:spLocks noChangeArrowheads="1"/>
          </p:cNvSpPr>
          <p:nvPr/>
        </p:nvSpPr>
        <p:spPr bwMode="auto">
          <a:xfrm>
            <a:off x="2351088" y="5516563"/>
            <a:ext cx="1728787" cy="850900"/>
          </a:xfrm>
          <a:custGeom>
            <a:avLst/>
            <a:gdLst>
              <a:gd name="T0" fmla="*/ 39971 w 1476375"/>
              <a:gd name="T1" fmla="*/ 356438 h 850900"/>
              <a:gd name="T2" fmla="*/ 340880 w 1476375"/>
              <a:gd name="T3" fmla="*/ 229928 h 850900"/>
              <a:gd name="T4" fmla="*/ 589243 w 1476375"/>
              <a:gd name="T5" fmla="*/ 174182 h 850900"/>
              <a:gd name="T6" fmla="*/ 894498 w 1476375"/>
              <a:gd name="T7" fmla="*/ 124609 h 850900"/>
              <a:gd name="T8" fmla="*/ 1250357 w 1476375"/>
              <a:gd name="T9" fmla="*/ 82085 h 850900"/>
              <a:gd name="T10" fmla="*/ 1650531 w 1476375"/>
              <a:gd name="T11" fmla="*/ 47486 h 850900"/>
              <a:gd name="T12" fmla="*/ 2088738 w 1476375"/>
              <a:gd name="T13" fmla="*/ 21689 h 850900"/>
              <a:gd name="T14" fmla="*/ 2558689 w 1476375"/>
              <a:gd name="T15" fmla="*/ 5568 h 850900"/>
              <a:gd name="T16" fmla="*/ 3054102 w 1476375"/>
              <a:gd name="T17" fmla="*/ 0 h 850900"/>
              <a:gd name="T18" fmla="*/ 3549515 w 1476375"/>
              <a:gd name="T19" fmla="*/ 5568 h 850900"/>
              <a:gd name="T20" fmla="*/ 4019506 w 1476375"/>
              <a:gd name="T21" fmla="*/ 21689 h 850900"/>
              <a:gd name="T22" fmla="*/ 4457770 w 1476375"/>
              <a:gd name="T23" fmla="*/ 47486 h 850900"/>
              <a:gd name="T24" fmla="*/ 4858015 w 1476375"/>
              <a:gd name="T25" fmla="*/ 82085 h 850900"/>
              <a:gd name="T26" fmla="*/ 5213955 w 1476375"/>
              <a:gd name="T27" fmla="*/ 124609 h 850900"/>
              <a:gd name="T28" fmla="*/ 5519286 w 1476375"/>
              <a:gd name="T29" fmla="*/ 174182 h 850900"/>
              <a:gd name="T30" fmla="*/ 5767719 w 1476375"/>
              <a:gd name="T31" fmla="*/ 229928 h 850900"/>
              <a:gd name="T32" fmla="*/ 6019928 w 1476375"/>
              <a:gd name="T33" fmla="*/ 323207 h 850900"/>
              <a:gd name="T34" fmla="*/ 6108717 w 1476375"/>
              <a:gd name="T35" fmla="*/ 425450 h 850900"/>
              <a:gd name="T36" fmla="*/ 6019928 w 1476375"/>
              <a:gd name="T37" fmla="*/ 527688 h 850900"/>
              <a:gd name="T38" fmla="*/ 5767719 w 1476375"/>
              <a:gd name="T39" fmla="*/ 620965 h 850900"/>
              <a:gd name="T40" fmla="*/ 5519286 w 1476375"/>
              <a:gd name="T41" fmla="*/ 676712 h 850900"/>
              <a:gd name="T42" fmla="*/ 5213955 w 1476375"/>
              <a:gd name="T43" fmla="*/ 726286 h 850900"/>
              <a:gd name="T44" fmla="*/ 4858015 w 1476375"/>
              <a:gd name="T45" fmla="*/ 768810 h 850900"/>
              <a:gd name="T46" fmla="*/ 4457770 w 1476375"/>
              <a:gd name="T47" fmla="*/ 803410 h 850900"/>
              <a:gd name="T48" fmla="*/ 4019506 w 1476375"/>
              <a:gd name="T49" fmla="*/ 829209 h 850900"/>
              <a:gd name="T50" fmla="*/ 3549515 w 1476375"/>
              <a:gd name="T51" fmla="*/ 845331 h 850900"/>
              <a:gd name="T52" fmla="*/ 3054102 w 1476375"/>
              <a:gd name="T53" fmla="*/ 850900 h 850900"/>
              <a:gd name="T54" fmla="*/ 2558689 w 1476375"/>
              <a:gd name="T55" fmla="*/ 845331 h 850900"/>
              <a:gd name="T56" fmla="*/ 2088738 w 1476375"/>
              <a:gd name="T57" fmla="*/ 829209 h 850900"/>
              <a:gd name="T58" fmla="*/ 1650531 w 1476375"/>
              <a:gd name="T59" fmla="*/ 803410 h 850900"/>
              <a:gd name="T60" fmla="*/ 1250357 w 1476375"/>
              <a:gd name="T61" fmla="*/ 768810 h 850900"/>
              <a:gd name="T62" fmla="*/ 894498 w 1476375"/>
              <a:gd name="T63" fmla="*/ 726286 h 850900"/>
              <a:gd name="T64" fmla="*/ 589243 w 1476375"/>
              <a:gd name="T65" fmla="*/ 676712 h 850900"/>
              <a:gd name="T66" fmla="*/ 340880 w 1476375"/>
              <a:gd name="T67" fmla="*/ 620965 h 850900"/>
              <a:gd name="T68" fmla="*/ 88756 w 1476375"/>
              <a:gd name="T69" fmla="*/ 527688 h 850900"/>
              <a:gd name="T70" fmla="*/ 0 w 1476375"/>
              <a:gd name="T71" fmla="*/ 425450 h 85090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476375"/>
              <a:gd name="T109" fmla="*/ 0 h 850900"/>
              <a:gd name="T110" fmla="*/ 1476375 w 1476375"/>
              <a:gd name="T111" fmla="*/ 850900 h 85090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476375" h="850900">
                <a:moveTo>
                  <a:pt x="0" y="425450"/>
                </a:moveTo>
                <a:lnTo>
                  <a:pt x="9660" y="356438"/>
                </a:lnTo>
                <a:lnTo>
                  <a:pt x="37628" y="290972"/>
                </a:lnTo>
                <a:lnTo>
                  <a:pt x="82385" y="229928"/>
                </a:lnTo>
                <a:lnTo>
                  <a:pt x="110584" y="201338"/>
                </a:lnTo>
                <a:lnTo>
                  <a:pt x="142410" y="174182"/>
                </a:lnTo>
                <a:lnTo>
                  <a:pt x="177674" y="148569"/>
                </a:lnTo>
                <a:lnTo>
                  <a:pt x="216185" y="124609"/>
                </a:lnTo>
                <a:lnTo>
                  <a:pt x="257754" y="102411"/>
                </a:lnTo>
                <a:lnTo>
                  <a:pt x="302190" y="82085"/>
                </a:lnTo>
                <a:lnTo>
                  <a:pt x="349304" y="63740"/>
                </a:lnTo>
                <a:lnTo>
                  <a:pt x="398906" y="47486"/>
                </a:lnTo>
                <a:lnTo>
                  <a:pt x="450806" y="33433"/>
                </a:lnTo>
                <a:lnTo>
                  <a:pt x="504813" y="21689"/>
                </a:lnTo>
                <a:lnTo>
                  <a:pt x="560739" y="12364"/>
                </a:lnTo>
                <a:lnTo>
                  <a:pt x="618392" y="5568"/>
                </a:lnTo>
                <a:lnTo>
                  <a:pt x="677584" y="1410"/>
                </a:lnTo>
                <a:lnTo>
                  <a:pt x="738124" y="0"/>
                </a:lnTo>
                <a:lnTo>
                  <a:pt x="798664" y="1410"/>
                </a:lnTo>
                <a:lnTo>
                  <a:pt x="857858" y="5568"/>
                </a:lnTo>
                <a:lnTo>
                  <a:pt x="915516" y="12364"/>
                </a:lnTo>
                <a:lnTo>
                  <a:pt x="971447" y="21689"/>
                </a:lnTo>
                <a:lnTo>
                  <a:pt x="1025461" y="33433"/>
                </a:lnTo>
                <a:lnTo>
                  <a:pt x="1077368" y="47486"/>
                </a:lnTo>
                <a:lnTo>
                  <a:pt x="1126978" y="63740"/>
                </a:lnTo>
                <a:lnTo>
                  <a:pt x="1174101" y="82085"/>
                </a:lnTo>
                <a:lnTo>
                  <a:pt x="1218547" y="102411"/>
                </a:lnTo>
                <a:lnTo>
                  <a:pt x="1260125" y="124609"/>
                </a:lnTo>
                <a:lnTo>
                  <a:pt x="1298646" y="148569"/>
                </a:lnTo>
                <a:lnTo>
                  <a:pt x="1333919" y="174182"/>
                </a:lnTo>
                <a:lnTo>
                  <a:pt x="1365754" y="201338"/>
                </a:lnTo>
                <a:lnTo>
                  <a:pt x="1393962" y="229928"/>
                </a:lnTo>
                <a:lnTo>
                  <a:pt x="1418351" y="259843"/>
                </a:lnTo>
                <a:lnTo>
                  <a:pt x="1454916" y="323207"/>
                </a:lnTo>
                <a:lnTo>
                  <a:pt x="1473927" y="390555"/>
                </a:lnTo>
                <a:lnTo>
                  <a:pt x="1476375" y="425450"/>
                </a:lnTo>
                <a:lnTo>
                  <a:pt x="1473927" y="460342"/>
                </a:lnTo>
                <a:lnTo>
                  <a:pt x="1454916" y="527688"/>
                </a:lnTo>
                <a:lnTo>
                  <a:pt x="1418351" y="591051"/>
                </a:lnTo>
                <a:lnTo>
                  <a:pt x="1393962" y="620965"/>
                </a:lnTo>
                <a:lnTo>
                  <a:pt x="1365754" y="649555"/>
                </a:lnTo>
                <a:lnTo>
                  <a:pt x="1333919" y="676712"/>
                </a:lnTo>
                <a:lnTo>
                  <a:pt x="1298646" y="702325"/>
                </a:lnTo>
                <a:lnTo>
                  <a:pt x="1260125" y="726286"/>
                </a:lnTo>
                <a:lnTo>
                  <a:pt x="1218547" y="748484"/>
                </a:lnTo>
                <a:lnTo>
                  <a:pt x="1174101" y="768810"/>
                </a:lnTo>
                <a:lnTo>
                  <a:pt x="1126978" y="787156"/>
                </a:lnTo>
                <a:lnTo>
                  <a:pt x="1077368" y="803410"/>
                </a:lnTo>
                <a:lnTo>
                  <a:pt x="1025461" y="817465"/>
                </a:lnTo>
                <a:lnTo>
                  <a:pt x="971447" y="829209"/>
                </a:lnTo>
                <a:lnTo>
                  <a:pt x="915516" y="838534"/>
                </a:lnTo>
                <a:lnTo>
                  <a:pt x="857858" y="845331"/>
                </a:lnTo>
                <a:lnTo>
                  <a:pt x="798664" y="849489"/>
                </a:lnTo>
                <a:lnTo>
                  <a:pt x="738124" y="850900"/>
                </a:lnTo>
                <a:lnTo>
                  <a:pt x="677584" y="849489"/>
                </a:lnTo>
                <a:lnTo>
                  <a:pt x="618392" y="845331"/>
                </a:lnTo>
                <a:lnTo>
                  <a:pt x="560739" y="838534"/>
                </a:lnTo>
                <a:lnTo>
                  <a:pt x="504813" y="829209"/>
                </a:lnTo>
                <a:lnTo>
                  <a:pt x="450806" y="817465"/>
                </a:lnTo>
                <a:lnTo>
                  <a:pt x="398906" y="803410"/>
                </a:lnTo>
                <a:lnTo>
                  <a:pt x="349304" y="787156"/>
                </a:lnTo>
                <a:lnTo>
                  <a:pt x="302190" y="768810"/>
                </a:lnTo>
                <a:lnTo>
                  <a:pt x="257754" y="748484"/>
                </a:lnTo>
                <a:lnTo>
                  <a:pt x="216185" y="726286"/>
                </a:lnTo>
                <a:lnTo>
                  <a:pt x="177674" y="702325"/>
                </a:lnTo>
                <a:lnTo>
                  <a:pt x="142410" y="676712"/>
                </a:lnTo>
                <a:lnTo>
                  <a:pt x="110584" y="649555"/>
                </a:lnTo>
                <a:lnTo>
                  <a:pt x="82385" y="620965"/>
                </a:lnTo>
                <a:lnTo>
                  <a:pt x="58003" y="591051"/>
                </a:lnTo>
                <a:lnTo>
                  <a:pt x="21450" y="527688"/>
                </a:lnTo>
                <a:lnTo>
                  <a:pt x="2446" y="460342"/>
                </a:lnTo>
                <a:lnTo>
                  <a:pt x="0" y="425450"/>
                </a:lnTo>
                <a:close/>
              </a:path>
            </a:pathLst>
          </a:custGeom>
          <a:noFill/>
          <a:ln w="25400">
            <a:solidFill>
              <a:srgbClr val="C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47" name="object 62"/>
          <p:cNvSpPr>
            <a:spLocks noChangeArrowheads="1"/>
          </p:cNvSpPr>
          <p:nvPr/>
        </p:nvSpPr>
        <p:spPr bwMode="auto">
          <a:xfrm>
            <a:off x="7535863" y="5516563"/>
            <a:ext cx="1968500" cy="850900"/>
          </a:xfrm>
          <a:custGeom>
            <a:avLst/>
            <a:gdLst>
              <a:gd name="T0" fmla="*/ 128647 w 1476375"/>
              <a:gd name="T1" fmla="*/ 356438 h 850900"/>
              <a:gd name="T2" fmla="*/ 1097273 w 1476375"/>
              <a:gd name="T3" fmla="*/ 229928 h 850900"/>
              <a:gd name="T4" fmla="*/ 1896768 w 1476375"/>
              <a:gd name="T5" fmla="*/ 174182 h 850900"/>
              <a:gd name="T6" fmla="*/ 2879424 w 1476375"/>
              <a:gd name="T7" fmla="*/ 124609 h 850900"/>
              <a:gd name="T8" fmla="*/ 4025024 w 1476375"/>
              <a:gd name="T9" fmla="*/ 82085 h 850900"/>
              <a:gd name="T10" fmla="*/ 5313333 w 1476375"/>
              <a:gd name="T11" fmla="*/ 47486 h 850900"/>
              <a:gd name="T12" fmla="*/ 6724116 w 1476375"/>
              <a:gd name="T13" fmla="*/ 21689 h 850900"/>
              <a:gd name="T14" fmla="*/ 8237169 w 1476375"/>
              <a:gd name="T15" fmla="*/ 5568 h 850900"/>
              <a:gd name="T16" fmla="*/ 9832244 w 1476375"/>
              <a:gd name="T17" fmla="*/ 0 h 850900"/>
              <a:gd name="T18" fmla="*/ 11426855 w 1476375"/>
              <a:gd name="T19" fmla="*/ 5568 h 850900"/>
              <a:gd name="T20" fmla="*/ 12939540 w 1476375"/>
              <a:gd name="T21" fmla="*/ 21689 h 850900"/>
              <a:gd name="T22" fmla="*/ 14350032 w 1476375"/>
              <a:gd name="T23" fmla="*/ 47486 h 850900"/>
              <a:gd name="T24" fmla="*/ 15638119 w 1476375"/>
              <a:gd name="T25" fmla="*/ 82085 h 850900"/>
              <a:gd name="T26" fmla="*/ 16783557 w 1476375"/>
              <a:gd name="T27" fmla="*/ 124609 h 850900"/>
              <a:gd name="T28" fmla="*/ 17766113 w 1476375"/>
              <a:gd name="T29" fmla="*/ 174182 h 850900"/>
              <a:gd name="T30" fmla="*/ 18565545 w 1476375"/>
              <a:gd name="T31" fmla="*/ 229928 h 850900"/>
              <a:gd name="T32" fmla="*/ 19377084 w 1476375"/>
              <a:gd name="T33" fmla="*/ 323207 h 850900"/>
              <a:gd name="T34" fmla="*/ 19662780 w 1476375"/>
              <a:gd name="T35" fmla="*/ 425450 h 850900"/>
              <a:gd name="T36" fmla="*/ 19377084 w 1476375"/>
              <a:gd name="T37" fmla="*/ 527688 h 850900"/>
              <a:gd name="T38" fmla="*/ 18565545 w 1476375"/>
              <a:gd name="T39" fmla="*/ 620965 h 850900"/>
              <a:gd name="T40" fmla="*/ 17766113 w 1476375"/>
              <a:gd name="T41" fmla="*/ 676712 h 850900"/>
              <a:gd name="T42" fmla="*/ 16783557 w 1476375"/>
              <a:gd name="T43" fmla="*/ 726286 h 850900"/>
              <a:gd name="T44" fmla="*/ 15638119 w 1476375"/>
              <a:gd name="T45" fmla="*/ 768810 h 850900"/>
              <a:gd name="T46" fmla="*/ 14350032 w 1476375"/>
              <a:gd name="T47" fmla="*/ 803410 h 850900"/>
              <a:gd name="T48" fmla="*/ 12939540 w 1476375"/>
              <a:gd name="T49" fmla="*/ 829209 h 850900"/>
              <a:gd name="T50" fmla="*/ 11426855 w 1476375"/>
              <a:gd name="T51" fmla="*/ 845331 h 850900"/>
              <a:gd name="T52" fmla="*/ 9832244 w 1476375"/>
              <a:gd name="T53" fmla="*/ 850900 h 850900"/>
              <a:gd name="T54" fmla="*/ 8237169 w 1476375"/>
              <a:gd name="T55" fmla="*/ 845331 h 850900"/>
              <a:gd name="T56" fmla="*/ 6724116 w 1476375"/>
              <a:gd name="T57" fmla="*/ 829209 h 850900"/>
              <a:gd name="T58" fmla="*/ 5313333 w 1476375"/>
              <a:gd name="T59" fmla="*/ 803410 h 850900"/>
              <a:gd name="T60" fmla="*/ 4025024 w 1476375"/>
              <a:gd name="T61" fmla="*/ 768810 h 850900"/>
              <a:gd name="T62" fmla="*/ 2879424 w 1476375"/>
              <a:gd name="T63" fmla="*/ 726286 h 850900"/>
              <a:gd name="T64" fmla="*/ 1896768 w 1476375"/>
              <a:gd name="T65" fmla="*/ 676712 h 850900"/>
              <a:gd name="T66" fmla="*/ 1097273 w 1476375"/>
              <a:gd name="T67" fmla="*/ 620965 h 850900"/>
              <a:gd name="T68" fmla="*/ 285695 w 1476375"/>
              <a:gd name="T69" fmla="*/ 527688 h 850900"/>
              <a:gd name="T70" fmla="*/ 0 w 1476375"/>
              <a:gd name="T71" fmla="*/ 425450 h 85090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476375"/>
              <a:gd name="T109" fmla="*/ 0 h 850900"/>
              <a:gd name="T110" fmla="*/ 1476375 w 1476375"/>
              <a:gd name="T111" fmla="*/ 850900 h 85090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476375" h="850900">
                <a:moveTo>
                  <a:pt x="0" y="425450"/>
                </a:moveTo>
                <a:lnTo>
                  <a:pt x="9660" y="356438"/>
                </a:lnTo>
                <a:lnTo>
                  <a:pt x="37629" y="290972"/>
                </a:lnTo>
                <a:lnTo>
                  <a:pt x="82388" y="229928"/>
                </a:lnTo>
                <a:lnTo>
                  <a:pt x="110589" y="201338"/>
                </a:lnTo>
                <a:lnTo>
                  <a:pt x="142418" y="174182"/>
                </a:lnTo>
                <a:lnTo>
                  <a:pt x="177686" y="148569"/>
                </a:lnTo>
                <a:lnTo>
                  <a:pt x="216201" y="124609"/>
                </a:lnTo>
                <a:lnTo>
                  <a:pt x="257775" y="102411"/>
                </a:lnTo>
                <a:lnTo>
                  <a:pt x="302218" y="82085"/>
                </a:lnTo>
                <a:lnTo>
                  <a:pt x="349339" y="63740"/>
                </a:lnTo>
                <a:lnTo>
                  <a:pt x="398950" y="47486"/>
                </a:lnTo>
                <a:lnTo>
                  <a:pt x="450859" y="33433"/>
                </a:lnTo>
                <a:lnTo>
                  <a:pt x="504878" y="21689"/>
                </a:lnTo>
                <a:lnTo>
                  <a:pt x="560817" y="12364"/>
                </a:lnTo>
                <a:lnTo>
                  <a:pt x="618485" y="5568"/>
                </a:lnTo>
                <a:lnTo>
                  <a:pt x="677693" y="1410"/>
                </a:lnTo>
                <a:lnTo>
                  <a:pt x="738251" y="0"/>
                </a:lnTo>
                <a:lnTo>
                  <a:pt x="798790" y="1410"/>
                </a:lnTo>
                <a:lnTo>
                  <a:pt x="857982" y="5568"/>
                </a:lnTo>
                <a:lnTo>
                  <a:pt x="915635" y="12364"/>
                </a:lnTo>
                <a:lnTo>
                  <a:pt x="971561" y="21689"/>
                </a:lnTo>
                <a:lnTo>
                  <a:pt x="1025568" y="33433"/>
                </a:lnTo>
                <a:lnTo>
                  <a:pt x="1077468" y="47486"/>
                </a:lnTo>
                <a:lnTo>
                  <a:pt x="1127070" y="63740"/>
                </a:lnTo>
                <a:lnTo>
                  <a:pt x="1174184" y="82085"/>
                </a:lnTo>
                <a:lnTo>
                  <a:pt x="1218620" y="102411"/>
                </a:lnTo>
                <a:lnTo>
                  <a:pt x="1260189" y="124609"/>
                </a:lnTo>
                <a:lnTo>
                  <a:pt x="1298700" y="148569"/>
                </a:lnTo>
                <a:lnTo>
                  <a:pt x="1333964" y="174182"/>
                </a:lnTo>
                <a:lnTo>
                  <a:pt x="1365790" y="201338"/>
                </a:lnTo>
                <a:lnTo>
                  <a:pt x="1393989" y="229928"/>
                </a:lnTo>
                <a:lnTo>
                  <a:pt x="1418371" y="259843"/>
                </a:lnTo>
                <a:lnTo>
                  <a:pt x="1454924" y="323207"/>
                </a:lnTo>
                <a:lnTo>
                  <a:pt x="1473928" y="390555"/>
                </a:lnTo>
                <a:lnTo>
                  <a:pt x="1476375" y="425450"/>
                </a:lnTo>
                <a:lnTo>
                  <a:pt x="1473928" y="460342"/>
                </a:lnTo>
                <a:lnTo>
                  <a:pt x="1454924" y="527688"/>
                </a:lnTo>
                <a:lnTo>
                  <a:pt x="1418371" y="591051"/>
                </a:lnTo>
                <a:lnTo>
                  <a:pt x="1393989" y="620965"/>
                </a:lnTo>
                <a:lnTo>
                  <a:pt x="1365790" y="649555"/>
                </a:lnTo>
                <a:lnTo>
                  <a:pt x="1333964" y="676712"/>
                </a:lnTo>
                <a:lnTo>
                  <a:pt x="1298700" y="702325"/>
                </a:lnTo>
                <a:lnTo>
                  <a:pt x="1260189" y="726286"/>
                </a:lnTo>
                <a:lnTo>
                  <a:pt x="1218620" y="748484"/>
                </a:lnTo>
                <a:lnTo>
                  <a:pt x="1174184" y="768810"/>
                </a:lnTo>
                <a:lnTo>
                  <a:pt x="1127070" y="787156"/>
                </a:lnTo>
                <a:lnTo>
                  <a:pt x="1077468" y="803410"/>
                </a:lnTo>
                <a:lnTo>
                  <a:pt x="1025568" y="817465"/>
                </a:lnTo>
                <a:lnTo>
                  <a:pt x="971561" y="829209"/>
                </a:lnTo>
                <a:lnTo>
                  <a:pt x="915635" y="838534"/>
                </a:lnTo>
                <a:lnTo>
                  <a:pt x="857982" y="845331"/>
                </a:lnTo>
                <a:lnTo>
                  <a:pt x="798790" y="849489"/>
                </a:lnTo>
                <a:lnTo>
                  <a:pt x="738251" y="850900"/>
                </a:lnTo>
                <a:lnTo>
                  <a:pt x="677693" y="849489"/>
                </a:lnTo>
                <a:lnTo>
                  <a:pt x="618485" y="845331"/>
                </a:lnTo>
                <a:lnTo>
                  <a:pt x="560817" y="838534"/>
                </a:lnTo>
                <a:lnTo>
                  <a:pt x="504878" y="829209"/>
                </a:lnTo>
                <a:lnTo>
                  <a:pt x="450859" y="817465"/>
                </a:lnTo>
                <a:lnTo>
                  <a:pt x="398950" y="803410"/>
                </a:lnTo>
                <a:lnTo>
                  <a:pt x="349339" y="787156"/>
                </a:lnTo>
                <a:lnTo>
                  <a:pt x="302218" y="768810"/>
                </a:lnTo>
                <a:lnTo>
                  <a:pt x="257775" y="748484"/>
                </a:lnTo>
                <a:lnTo>
                  <a:pt x="216201" y="726286"/>
                </a:lnTo>
                <a:lnTo>
                  <a:pt x="177686" y="702325"/>
                </a:lnTo>
                <a:lnTo>
                  <a:pt x="142418" y="676712"/>
                </a:lnTo>
                <a:lnTo>
                  <a:pt x="110589" y="649555"/>
                </a:lnTo>
                <a:lnTo>
                  <a:pt x="82388" y="620965"/>
                </a:lnTo>
                <a:lnTo>
                  <a:pt x="58005" y="591051"/>
                </a:lnTo>
                <a:lnTo>
                  <a:pt x="21451" y="527688"/>
                </a:lnTo>
                <a:lnTo>
                  <a:pt x="2446" y="460342"/>
                </a:lnTo>
                <a:lnTo>
                  <a:pt x="0" y="425450"/>
                </a:lnTo>
                <a:close/>
              </a:path>
            </a:pathLst>
          </a:custGeom>
          <a:noFill/>
          <a:ln w="25400">
            <a:solidFill>
              <a:srgbClr val="C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 name="标题 60"/>
          <p:cNvSpPr>
            <a:spLocks noGrp="1"/>
          </p:cNvSpPr>
          <p:nvPr>
            <p:ph type="title"/>
          </p:nvPr>
        </p:nvSpPr>
        <p:spPr>
          <a:xfrm>
            <a:off x="1200150" y="692150"/>
            <a:ext cx="9313863" cy="855663"/>
          </a:xfrm>
        </p:spPr>
        <p:txBody>
          <a:bodyPr/>
          <a:lstStyle/>
          <a:p>
            <a:pPr>
              <a:spcBef>
                <a:spcPct val="50000"/>
              </a:spcBef>
              <a:buFont typeface="Arial" panose="020B0604020202020204" pitchFamily="34" charset="0"/>
              <a:buNone/>
              <a:defRPr/>
            </a:pPr>
            <a:r>
              <a:rPr lang="zh-CN" altLang="en-US" sz="3200" b="1" kern="1200" dirty="0" smtClean="0">
                <a:solidFill>
                  <a:srgbClr val="FF0000"/>
                </a:solidFill>
                <a:latin typeface="微软雅黑" panose="020B0503020204020204" pitchFamily="34" charset="-122"/>
                <a:ea typeface="微软雅黑" panose="020B0503020204020204" pitchFamily="34" charset="-122"/>
              </a:rPr>
              <a:t>第二步：计算企业人才数量差距</a:t>
            </a:r>
            <a:endParaRPr lang="zh-CN" altLang="en-US" sz="3200" b="1" kern="1200" dirty="0">
              <a:solidFill>
                <a:srgbClr val="FF0000"/>
              </a:solidFill>
              <a:latin typeface="微软雅黑" panose="020B0503020204020204" pitchFamily="34" charset="-122"/>
              <a:ea typeface="微软雅黑" panose="020B0503020204020204" pitchFamily="34" charset="-122"/>
            </a:endParaRPr>
          </a:p>
        </p:txBody>
      </p:sp>
      <p:sp>
        <p:nvSpPr>
          <p:cNvPr id="62" name="日期占位符 61"/>
          <p:cNvSpPr>
            <a:spLocks noGrp="1"/>
          </p:cNvSpPr>
          <p:nvPr>
            <p:ph type="dt" sz="quarter" idx="10"/>
          </p:nvPr>
        </p:nvSpPr>
        <p:spPr/>
        <p:txBody>
          <a:bodyPr/>
          <a:lstStyle/>
          <a:p>
            <a:pPr>
              <a:defRPr/>
            </a:pPr>
            <a:fld id="{954B2E70-9132-453A-9894-82968E183C87}" type="datetime1">
              <a:rPr lang="zh-CN" altLang="en-US"/>
            </a:fld>
            <a:endParaRPr lang="en-US" altLang="zh-CN"/>
          </a:p>
        </p:txBody>
      </p:sp>
      <p:sp>
        <p:nvSpPr>
          <p:cNvPr id="37950" name="灯片编号占位符 62"/>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67F88361-7278-4EA0-A86B-5655DF936A83}" type="slidenum">
              <a:rPr lang="zh-CN" altLang="en-US" smtClean="0">
                <a:latin typeface="Tahoma" panose="020B0604030504040204" pitchFamily="34" charset="0"/>
              </a:rPr>
            </a:fld>
            <a:endParaRPr lang="zh-CN" altLang="en-US" smtClean="0">
              <a:latin typeface="Tahoma" panose="020B0604030504040204"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Char char="•"/>
            </a:pPr>
            <a:fld id="{75BE5F05-FD0D-4348-B538-AFF16771AA32}" type="slidenum">
              <a:rPr lang="en-US" altLang="zh-CN" smtClean="0"/>
            </a:fld>
            <a:endParaRPr lang="en-US" altLang="zh-CN" smtClean="0"/>
          </a:p>
        </p:txBody>
      </p:sp>
      <p:pic>
        <p:nvPicPr>
          <p:cNvPr id="38915" name="Picture 2" descr="timg?image&amp;quality=80&amp;size=b9999_10000&amp;sec=1489982941007&amp;di=7d86cdec0d4e8f4b40ce3657ab670c47&amp;imgtype=0&amp;src=http%3A%2F%2Fepap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47850" y="2349500"/>
            <a:ext cx="8229600"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Rectangle 3"/>
          <p:cNvSpPr>
            <a:spLocks noGrp="1" noChangeArrowheads="1"/>
          </p:cNvSpPr>
          <p:nvPr>
            <p:ph type="title"/>
          </p:nvPr>
        </p:nvSpPr>
        <p:spPr>
          <a:xfrm>
            <a:off x="3432175" y="1773238"/>
            <a:ext cx="4679950" cy="685800"/>
          </a:xfrm>
        </p:spPr>
        <p:txBody>
          <a:bodyPr anchor="ctr"/>
          <a:lstStyle/>
          <a:p>
            <a:pPr eaLnBrk="1" hangingPunct="1">
              <a:defRPr/>
            </a:pPr>
            <a:r>
              <a:rPr lang="en-US" altLang="zh-CN" sz="2400" kern="1200" dirty="0" smtClean="0">
                <a:solidFill>
                  <a:srgbClr val="FF0000"/>
                </a:solidFill>
                <a:latin typeface="微软雅黑" panose="020B0503020204020204" pitchFamily="34" charset="-122"/>
                <a:ea typeface="微软雅黑" panose="020B0503020204020204" pitchFamily="34" charset="-122"/>
              </a:rPr>
              <a:t>“</a:t>
            </a:r>
            <a:r>
              <a:rPr lang="zh-CN" altLang="en-US" sz="2400" kern="1200" dirty="0" smtClean="0">
                <a:solidFill>
                  <a:srgbClr val="FF0000"/>
                </a:solidFill>
                <a:latin typeface="微软雅黑" panose="020B0503020204020204" pitchFamily="34" charset="-122"/>
                <a:ea typeface="微软雅黑" panose="020B0503020204020204" pitchFamily="34" charset="-122"/>
              </a:rPr>
              <a:t>坑”与“萝卜”的辩证法</a:t>
            </a:r>
            <a:endParaRPr lang="zh-CN" altLang="en-US" sz="2400" kern="1200" dirty="0" smtClean="0">
              <a:solidFill>
                <a:srgbClr val="FF0000"/>
              </a:solidFill>
              <a:latin typeface="微软雅黑" panose="020B0503020204020204" pitchFamily="34" charset="-122"/>
              <a:ea typeface="微软雅黑" panose="020B0503020204020204" pitchFamily="34" charset="-122"/>
            </a:endParaRPr>
          </a:p>
        </p:txBody>
      </p:sp>
      <p:pic>
        <p:nvPicPr>
          <p:cNvPr id="38917" name="图片 3"/>
          <p:cNvPicPr>
            <a:picLocks noChangeAspect="1" noChangeArrowheads="1"/>
          </p:cNvPicPr>
          <p:nvPr/>
        </p:nvPicPr>
        <p:blipFill>
          <a:blip r:embed="rId2">
            <a:extLst>
              <a:ext uri="{28A0092B-C50C-407E-A947-70E740481C1C}">
                <a14:useLocalDpi xmlns:a14="http://schemas.microsoft.com/office/drawing/2010/main" val="0"/>
              </a:ext>
            </a:extLst>
          </a:blip>
          <a:srcRect l="9615" t="14178" r="10258" b="14700"/>
          <a:stretch>
            <a:fillRect/>
          </a:stretch>
        </p:blipFill>
        <p:spPr bwMode="auto">
          <a:xfrm>
            <a:off x="1774825" y="5157788"/>
            <a:ext cx="8534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日期占位符 5"/>
          <p:cNvSpPr>
            <a:spLocks noGrp="1"/>
          </p:cNvSpPr>
          <p:nvPr>
            <p:ph type="dt" sz="quarter" idx="10"/>
          </p:nvPr>
        </p:nvSpPr>
        <p:spPr/>
        <p:txBody>
          <a:bodyPr/>
          <a:lstStyle/>
          <a:p>
            <a:pPr>
              <a:defRPr/>
            </a:pPr>
            <a:fld id="{C5ED625C-B351-4600-89C9-1B5245CB8CE3}" type="datetime1">
              <a:rPr lang="zh-CN" altLang="en-US"/>
            </a:fld>
            <a:endParaRPr lang="en-US" altLang="zh-CN"/>
          </a:p>
        </p:txBody>
      </p:sp>
      <p:sp>
        <p:nvSpPr>
          <p:cNvPr id="7" name="标题 1"/>
          <p:cNvSpPr txBox="1"/>
          <p:nvPr/>
        </p:nvSpPr>
        <p:spPr>
          <a:xfrm>
            <a:off x="982663" y="836613"/>
            <a:ext cx="8640762" cy="711200"/>
          </a:xfrm>
          <a:prstGeom prst="rect">
            <a:avLst/>
          </a:prstGeom>
        </p:spPr>
        <p:txBody>
          <a:bodyPr/>
          <a:lstStyle/>
          <a:p>
            <a:pPr eaLnBrk="0" hangingPunct="0">
              <a:buFontTx/>
              <a:buNone/>
              <a:defRPr/>
            </a:pPr>
            <a:r>
              <a:rPr lang="zh-CN" altLang="en-US" sz="3000" b="1" kern="0" spc="-5"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第三步：建立</a:t>
            </a:r>
            <a:r>
              <a:rPr lang="en-US" altLang="zh-CN" sz="3000" b="1" kern="0" spc="-5"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000" b="1" kern="0" spc="-5"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更新统一的人才标准</a:t>
            </a:r>
            <a:endParaRPr lang="zh-CN" altLang="en-US" sz="3000" b="1" kern="0" spc="-5"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p:cNvSpPr>
            <a:spLocks noGrp="1"/>
          </p:cNvSpPr>
          <p:nvPr>
            <p:ph type="sldNum" sz="quarter" idx="11"/>
          </p:nvPr>
        </p:nvSpPr>
        <p:spPr>
          <a:xfrm>
            <a:off x="8473440" y="6246814"/>
            <a:ext cx="2560320" cy="2619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500">
                <a:solidFill>
                  <a:schemeClr val="tx1"/>
                </a:solidFill>
                <a:latin typeface="Tahoma" panose="020B0604030504040204" pitchFamily="34" charset="0"/>
                <a:ea typeface="宋体" panose="02010600030101010101" pitchFamily="2" charset="-122"/>
              </a:defRPr>
            </a:lvl1pPr>
            <a:lvl2pPr marL="579755" indent="-222885"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ea typeface="宋体" panose="02010600030101010101" pitchFamily="2" charset="-122"/>
              </a:defRPr>
            </a:lvl2pPr>
            <a:lvl3pPr marL="891540" indent="-178435" eaLnBrk="0" hangingPunct="0">
              <a:spcBef>
                <a:spcPct val="20000"/>
              </a:spcBef>
              <a:buClr>
                <a:schemeClr val="folHlink"/>
              </a:buClr>
              <a:buSzPct val="50000"/>
              <a:buFont typeface="Wingdings" panose="05000000000000000000" pitchFamily="2" charset="2"/>
              <a:buChar char="n"/>
              <a:defRPr sz="1900">
                <a:solidFill>
                  <a:schemeClr val="tx1"/>
                </a:solidFill>
                <a:latin typeface="Tahoma" panose="020B0604030504040204" pitchFamily="34" charset="0"/>
                <a:ea typeface="宋体" panose="02010600030101010101" pitchFamily="2" charset="-122"/>
              </a:defRPr>
            </a:lvl3pPr>
            <a:lvl4pPr marL="1248410" indent="-178435" eaLnBrk="0" hangingPunct="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4pPr>
            <a:lvl5pPr marL="1604645" indent="-178435" eaLnBrk="0" hangingPunct="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5pPr>
            <a:lvl6pPr marL="1961515" indent="-178435"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6pPr>
            <a:lvl7pPr marL="2317750" indent="-178435"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7pPr>
            <a:lvl8pPr marL="2674620" indent="-178435"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8pPr>
            <a:lvl9pPr marL="3031490" indent="-178435"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fld id="{9D31BC53-F835-4330-8528-DB20E0DE244A}" type="slidenum">
              <a:rPr lang="en-US" altLang="zh-CN" sz="1320">
                <a:latin typeface="Arial" panose="020B0604020202020204" pitchFamily="34" charset="0"/>
              </a:rPr>
            </a:fld>
            <a:endParaRPr lang="en-US" altLang="zh-CN" sz="1320">
              <a:latin typeface="Arial" panose="020B0604020202020204" pitchFamily="34" charset="0"/>
            </a:endParaRPr>
          </a:p>
        </p:txBody>
      </p:sp>
      <p:sp>
        <p:nvSpPr>
          <p:cNvPr id="63491" name="Rectangle 7"/>
          <p:cNvSpPr>
            <a:spLocks noChangeArrowheads="1"/>
          </p:cNvSpPr>
          <p:nvPr/>
        </p:nvSpPr>
        <p:spPr bwMode="auto">
          <a:xfrm rot="-7044153">
            <a:off x="3267473" y="4184730"/>
            <a:ext cx="963613" cy="315754"/>
          </a:xfrm>
          <a:prstGeom prst="rect">
            <a:avLst/>
          </a:prstGeom>
          <a:gradFill rotWithShape="1">
            <a:gsLst>
              <a:gs pos="0">
                <a:srgbClr val="454545"/>
              </a:gs>
              <a:gs pos="50000">
                <a:srgbClr val="969696"/>
              </a:gs>
              <a:gs pos="100000">
                <a:srgbClr val="454545"/>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14106" tIns="57052" rIns="114106" bIns="57052"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zh-CN" sz="1680">
              <a:latin typeface="Arial" panose="020B0604020202020204" pitchFamily="34" charset="0"/>
              <a:ea typeface="楷体_GB2312" pitchFamily="49" charset="-122"/>
            </a:endParaRPr>
          </a:p>
        </p:txBody>
      </p:sp>
      <p:sp>
        <p:nvSpPr>
          <p:cNvPr id="63492" name="Rectangle 8"/>
          <p:cNvSpPr>
            <a:spLocks noChangeArrowheads="1"/>
          </p:cNvSpPr>
          <p:nvPr/>
        </p:nvSpPr>
        <p:spPr bwMode="auto">
          <a:xfrm rot="-1684687">
            <a:off x="3977164" y="2271713"/>
            <a:ext cx="1124426" cy="323850"/>
          </a:xfrm>
          <a:prstGeom prst="rect">
            <a:avLst/>
          </a:prstGeom>
          <a:gradFill rotWithShape="1">
            <a:gsLst>
              <a:gs pos="0">
                <a:srgbClr val="454545"/>
              </a:gs>
              <a:gs pos="50000">
                <a:srgbClr val="969696"/>
              </a:gs>
              <a:gs pos="100000">
                <a:srgbClr val="454545"/>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14106" tIns="57052" rIns="114106" bIns="57052"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zh-CN" sz="1680">
              <a:latin typeface="Arial" panose="020B0604020202020204" pitchFamily="34" charset="0"/>
              <a:ea typeface="楷体_GB2312" pitchFamily="49" charset="-122"/>
            </a:endParaRPr>
          </a:p>
        </p:txBody>
      </p:sp>
      <p:grpSp>
        <p:nvGrpSpPr>
          <p:cNvPr id="63493" name="Group 16"/>
          <p:cNvGrpSpPr/>
          <p:nvPr/>
        </p:nvGrpSpPr>
        <p:grpSpPr bwMode="auto">
          <a:xfrm>
            <a:off x="4907280" y="1325563"/>
            <a:ext cx="2067402" cy="1219200"/>
            <a:chOff x="0" y="0"/>
            <a:chExt cx="1680" cy="1680"/>
          </a:xfrm>
        </p:grpSpPr>
        <p:sp>
          <p:nvSpPr>
            <p:cNvPr id="63515" name="Oval 17"/>
            <p:cNvSpPr>
              <a:spLocks noChangeArrowheads="1"/>
            </p:cNvSpPr>
            <p:nvPr/>
          </p:nvSpPr>
          <p:spPr bwMode="auto">
            <a:xfrm>
              <a:off x="0" y="0"/>
              <a:ext cx="1680" cy="1680"/>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zh-CN" sz="1680">
                <a:latin typeface="Arial" panose="020B0604020202020204" pitchFamily="34" charset="0"/>
                <a:ea typeface="楷体_GB2312" pitchFamily="49" charset="-122"/>
              </a:endParaRPr>
            </a:p>
          </p:txBody>
        </p:sp>
        <p:sp>
          <p:nvSpPr>
            <p:cNvPr id="63516" name="Freeform 18"/>
            <p:cNvSpPr>
              <a:spLocks noChangeArrowheads="1"/>
            </p:cNvSpPr>
            <p:nvPr/>
          </p:nvSpPr>
          <p:spPr bwMode="auto">
            <a:xfrm>
              <a:off x="192" y="28"/>
              <a:ext cx="1296" cy="634"/>
            </a:xfrm>
            <a:custGeom>
              <a:avLst/>
              <a:gdLst>
                <a:gd name="T0" fmla="*/ 193 w 1321"/>
                <a:gd name="T1" fmla="*/ 4 h 712"/>
                <a:gd name="T2" fmla="*/ 195 w 1321"/>
                <a:gd name="T3" fmla="*/ 4 h 712"/>
                <a:gd name="T4" fmla="*/ 196 w 1321"/>
                <a:gd name="T5" fmla="*/ 4 h 712"/>
                <a:gd name="T6" fmla="*/ 194 w 1321"/>
                <a:gd name="T7" fmla="*/ 4 h 712"/>
                <a:gd name="T8" fmla="*/ 192 w 1321"/>
                <a:gd name="T9" fmla="*/ 4 h 712"/>
                <a:gd name="T10" fmla="*/ 188 w 1321"/>
                <a:gd name="T11" fmla="*/ 4 h 712"/>
                <a:gd name="T12" fmla="*/ 182 w 1321"/>
                <a:gd name="T13" fmla="*/ 4 h 712"/>
                <a:gd name="T14" fmla="*/ 176 w 1321"/>
                <a:gd name="T15" fmla="*/ 4 h 712"/>
                <a:gd name="T16" fmla="*/ 170 w 1321"/>
                <a:gd name="T17" fmla="*/ 4 h 712"/>
                <a:gd name="T18" fmla="*/ 163 w 1321"/>
                <a:gd name="T19" fmla="*/ 4 h 712"/>
                <a:gd name="T20" fmla="*/ 154 w 1321"/>
                <a:gd name="T21" fmla="*/ 4 h 712"/>
                <a:gd name="T22" fmla="*/ 143 w 1321"/>
                <a:gd name="T23" fmla="*/ 4 h 712"/>
                <a:gd name="T24" fmla="*/ 131 w 1321"/>
                <a:gd name="T25" fmla="*/ 4 h 712"/>
                <a:gd name="T26" fmla="*/ 122 w 1321"/>
                <a:gd name="T27" fmla="*/ 4 h 712"/>
                <a:gd name="T28" fmla="*/ 119 w 1321"/>
                <a:gd name="T29" fmla="*/ 4 h 712"/>
                <a:gd name="T30" fmla="*/ 72 w 1321"/>
                <a:gd name="T31" fmla="*/ 4 h 712"/>
                <a:gd name="T32" fmla="*/ 71 w 1321"/>
                <a:gd name="T33" fmla="*/ 4 h 712"/>
                <a:gd name="T34" fmla="*/ 64 w 1321"/>
                <a:gd name="T35" fmla="*/ 4 h 712"/>
                <a:gd name="T36" fmla="*/ 55 w 1321"/>
                <a:gd name="T37" fmla="*/ 4 h 712"/>
                <a:gd name="T38" fmla="*/ 46 w 1321"/>
                <a:gd name="T39" fmla="*/ 4 h 712"/>
                <a:gd name="T40" fmla="*/ 35 w 1321"/>
                <a:gd name="T41" fmla="*/ 4 h 712"/>
                <a:gd name="T42" fmla="*/ 26 w 1321"/>
                <a:gd name="T43" fmla="*/ 4 h 712"/>
                <a:gd name="T44" fmla="*/ 26 w 1321"/>
                <a:gd name="T45" fmla="*/ 4 h 712"/>
                <a:gd name="T46" fmla="*/ 26 w 1321"/>
                <a:gd name="T47" fmla="*/ 4 h 712"/>
                <a:gd name="T48" fmla="*/ 26 w 1321"/>
                <a:gd name="T49" fmla="*/ 4 h 712"/>
                <a:gd name="T50" fmla="*/ 26 w 1321"/>
                <a:gd name="T51" fmla="*/ 4 h 712"/>
                <a:gd name="T52" fmla="*/ 18 w 1321"/>
                <a:gd name="T53" fmla="*/ 4 h 712"/>
                <a:gd name="T54" fmla="*/ 6 w 1321"/>
                <a:gd name="T55" fmla="*/ 4 h 712"/>
                <a:gd name="T56" fmla="*/ 0 w 1321"/>
                <a:gd name="T57" fmla="*/ 4 h 712"/>
                <a:gd name="T58" fmla="*/ 0 w 1321"/>
                <a:gd name="T59" fmla="*/ 4 h 712"/>
                <a:gd name="T60" fmla="*/ 4 w 1321"/>
                <a:gd name="T61" fmla="*/ 4 h 712"/>
                <a:gd name="T62" fmla="*/ 16 w 1321"/>
                <a:gd name="T63" fmla="*/ 4 h 712"/>
                <a:gd name="T64" fmla="*/ 26 w 1321"/>
                <a:gd name="T65" fmla="*/ 4 h 712"/>
                <a:gd name="T66" fmla="*/ 26 w 1321"/>
                <a:gd name="T67" fmla="*/ 4 h 712"/>
                <a:gd name="T68" fmla="*/ 26 w 1321"/>
                <a:gd name="T69" fmla="*/ 4 h 712"/>
                <a:gd name="T70" fmla="*/ 27 w 1321"/>
                <a:gd name="T71" fmla="*/ 4 h 712"/>
                <a:gd name="T72" fmla="*/ 42 w 1321"/>
                <a:gd name="T73" fmla="*/ 4 h 712"/>
                <a:gd name="T74" fmla="*/ 54 w 1321"/>
                <a:gd name="T75" fmla="*/ 4 h 712"/>
                <a:gd name="T76" fmla="*/ 64 w 1321"/>
                <a:gd name="T77" fmla="*/ 4 h 712"/>
                <a:gd name="T78" fmla="*/ 74 w 1321"/>
                <a:gd name="T79" fmla="*/ 4 h 712"/>
                <a:gd name="T80" fmla="*/ 86 w 1321"/>
                <a:gd name="T81" fmla="*/ 4 h 712"/>
                <a:gd name="T82" fmla="*/ 100 w 1321"/>
                <a:gd name="T83" fmla="*/ 0 h 712"/>
                <a:gd name="T84" fmla="*/ 100 w 1321"/>
                <a:gd name="T85" fmla="*/ 0 h 712"/>
                <a:gd name="T86" fmla="*/ 114 w 1321"/>
                <a:gd name="T87" fmla="*/ 4 h 712"/>
                <a:gd name="T88" fmla="*/ 125 w 1321"/>
                <a:gd name="T89" fmla="*/ 4 h 712"/>
                <a:gd name="T90" fmla="*/ 137 w 1321"/>
                <a:gd name="T91" fmla="*/ 4 h 712"/>
                <a:gd name="T92" fmla="*/ 151 w 1321"/>
                <a:gd name="T93" fmla="*/ 4 h 712"/>
                <a:gd name="T94" fmla="*/ 161 w 1321"/>
                <a:gd name="T95" fmla="*/ 4 h 712"/>
                <a:gd name="T96" fmla="*/ 170 w 1321"/>
                <a:gd name="T97" fmla="*/ 4 h 712"/>
                <a:gd name="T98" fmla="*/ 178 w 1321"/>
                <a:gd name="T99" fmla="*/ 4 h 712"/>
                <a:gd name="T100" fmla="*/ 186 w 1321"/>
                <a:gd name="T101" fmla="*/ 4 h 712"/>
                <a:gd name="T102" fmla="*/ 193 w 1321"/>
                <a:gd name="T103" fmla="*/ 4 h 712"/>
                <a:gd name="T104" fmla="*/ 193 w 1321"/>
                <a:gd name="T105" fmla="*/ 4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00"/>
            </a:p>
          </p:txBody>
        </p:sp>
      </p:grpSp>
      <p:sp>
        <p:nvSpPr>
          <p:cNvPr id="43016" name="Text Box 19"/>
          <p:cNvSpPr txBox="1"/>
          <p:nvPr/>
        </p:nvSpPr>
        <p:spPr>
          <a:xfrm>
            <a:off x="4902995" y="1477963"/>
            <a:ext cx="2157413" cy="1036320"/>
          </a:xfrm>
          <a:prstGeom prst="rect">
            <a:avLst/>
          </a:prstGeom>
          <a:noFill/>
          <a:ln w="9525">
            <a:noFill/>
            <a:miter/>
          </a:ln>
        </p:spPr>
        <p:txBody>
          <a:bodyPr lIns="114106" tIns="57052" rIns="114106" bIns="57052">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defRPr/>
            </a:pPr>
            <a:r>
              <a:rPr lang="zh-CN" altLang="en-US" sz="3000" b="1" noProof="1">
                <a:effectLst>
                  <a:outerShdw blurRad="38100" dist="38100" dir="2700000" algn="tl">
                    <a:srgbClr val="C0C0C0"/>
                  </a:outerShdw>
                </a:effectLst>
                <a:latin typeface="Verdana" panose="020B0604030504040204" pitchFamily="34" charset="0"/>
              </a:rPr>
              <a:t>岗位基本</a:t>
            </a:r>
            <a:endParaRPr lang="zh-CN" altLang="en-US" sz="3000" b="1" dirty="0">
              <a:effectLst>
                <a:outerShdw blurRad="38100" dist="38100" dir="2700000" algn="tl">
                  <a:srgbClr val="C0C0C0"/>
                </a:outerShdw>
              </a:effectLst>
              <a:latin typeface="Verdana" panose="020B0604030504040204" pitchFamily="34" charset="0"/>
            </a:endParaRPr>
          </a:p>
          <a:p>
            <a:pPr algn="ctr" eaLnBrk="0" hangingPunct="0">
              <a:defRPr/>
            </a:pPr>
            <a:r>
              <a:rPr lang="zh-CN" altLang="en-US" sz="3000" b="1" noProof="1">
                <a:effectLst>
                  <a:outerShdw blurRad="38100" dist="38100" dir="2700000" algn="tl">
                    <a:srgbClr val="C0C0C0"/>
                  </a:outerShdw>
                </a:effectLst>
                <a:latin typeface="Verdana" panose="020B0604030504040204" pitchFamily="34" charset="0"/>
              </a:rPr>
              <a:t>刚性要求</a:t>
            </a:r>
            <a:endParaRPr lang="zh-CN" altLang="en-US" sz="3000" b="1" noProof="1">
              <a:effectLst>
                <a:outerShdw blurRad="38100" dist="38100" dir="2700000" algn="tl">
                  <a:srgbClr val="C0C0C0"/>
                </a:outerShdw>
              </a:effectLst>
              <a:latin typeface="Verdana" panose="020B0604030504040204" pitchFamily="34" charset="0"/>
            </a:endParaRPr>
          </a:p>
        </p:txBody>
      </p:sp>
      <p:grpSp>
        <p:nvGrpSpPr>
          <p:cNvPr id="63495" name="Group 21"/>
          <p:cNvGrpSpPr/>
          <p:nvPr/>
        </p:nvGrpSpPr>
        <p:grpSpPr bwMode="auto">
          <a:xfrm>
            <a:off x="2255520" y="2468563"/>
            <a:ext cx="2093119" cy="1447800"/>
            <a:chOff x="0" y="0"/>
            <a:chExt cx="1680" cy="1680"/>
          </a:xfrm>
        </p:grpSpPr>
        <p:sp>
          <p:nvSpPr>
            <p:cNvPr id="63513" name="Oval 22"/>
            <p:cNvSpPr>
              <a:spLocks noChangeArrowheads="1"/>
            </p:cNvSpPr>
            <p:nvPr/>
          </p:nvSpPr>
          <p:spPr bwMode="auto">
            <a:xfrm>
              <a:off x="0" y="0"/>
              <a:ext cx="1680" cy="1680"/>
            </a:xfrm>
            <a:prstGeom prst="ellipse">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zh-CN" sz="1680">
                <a:latin typeface="Arial" panose="020B0604020202020204" pitchFamily="34" charset="0"/>
                <a:ea typeface="楷体_GB2312" pitchFamily="49" charset="-122"/>
              </a:endParaRPr>
            </a:p>
          </p:txBody>
        </p:sp>
        <p:sp>
          <p:nvSpPr>
            <p:cNvPr id="63514" name="Freeform 23"/>
            <p:cNvSpPr>
              <a:spLocks noChangeArrowheads="1"/>
            </p:cNvSpPr>
            <p:nvPr/>
          </p:nvSpPr>
          <p:spPr bwMode="auto">
            <a:xfrm>
              <a:off x="192" y="28"/>
              <a:ext cx="1296" cy="634"/>
            </a:xfrm>
            <a:custGeom>
              <a:avLst/>
              <a:gdLst>
                <a:gd name="T0" fmla="*/ 193 w 1321"/>
                <a:gd name="T1" fmla="*/ 4 h 712"/>
                <a:gd name="T2" fmla="*/ 195 w 1321"/>
                <a:gd name="T3" fmla="*/ 4 h 712"/>
                <a:gd name="T4" fmla="*/ 196 w 1321"/>
                <a:gd name="T5" fmla="*/ 4 h 712"/>
                <a:gd name="T6" fmla="*/ 194 w 1321"/>
                <a:gd name="T7" fmla="*/ 4 h 712"/>
                <a:gd name="T8" fmla="*/ 192 w 1321"/>
                <a:gd name="T9" fmla="*/ 4 h 712"/>
                <a:gd name="T10" fmla="*/ 188 w 1321"/>
                <a:gd name="T11" fmla="*/ 4 h 712"/>
                <a:gd name="T12" fmla="*/ 182 w 1321"/>
                <a:gd name="T13" fmla="*/ 4 h 712"/>
                <a:gd name="T14" fmla="*/ 176 w 1321"/>
                <a:gd name="T15" fmla="*/ 4 h 712"/>
                <a:gd name="T16" fmla="*/ 170 w 1321"/>
                <a:gd name="T17" fmla="*/ 4 h 712"/>
                <a:gd name="T18" fmla="*/ 163 w 1321"/>
                <a:gd name="T19" fmla="*/ 4 h 712"/>
                <a:gd name="T20" fmla="*/ 154 w 1321"/>
                <a:gd name="T21" fmla="*/ 4 h 712"/>
                <a:gd name="T22" fmla="*/ 143 w 1321"/>
                <a:gd name="T23" fmla="*/ 4 h 712"/>
                <a:gd name="T24" fmla="*/ 131 w 1321"/>
                <a:gd name="T25" fmla="*/ 4 h 712"/>
                <a:gd name="T26" fmla="*/ 122 w 1321"/>
                <a:gd name="T27" fmla="*/ 4 h 712"/>
                <a:gd name="T28" fmla="*/ 119 w 1321"/>
                <a:gd name="T29" fmla="*/ 4 h 712"/>
                <a:gd name="T30" fmla="*/ 72 w 1321"/>
                <a:gd name="T31" fmla="*/ 4 h 712"/>
                <a:gd name="T32" fmla="*/ 71 w 1321"/>
                <a:gd name="T33" fmla="*/ 4 h 712"/>
                <a:gd name="T34" fmla="*/ 64 w 1321"/>
                <a:gd name="T35" fmla="*/ 4 h 712"/>
                <a:gd name="T36" fmla="*/ 55 w 1321"/>
                <a:gd name="T37" fmla="*/ 4 h 712"/>
                <a:gd name="T38" fmla="*/ 46 w 1321"/>
                <a:gd name="T39" fmla="*/ 4 h 712"/>
                <a:gd name="T40" fmla="*/ 35 w 1321"/>
                <a:gd name="T41" fmla="*/ 4 h 712"/>
                <a:gd name="T42" fmla="*/ 26 w 1321"/>
                <a:gd name="T43" fmla="*/ 4 h 712"/>
                <a:gd name="T44" fmla="*/ 26 w 1321"/>
                <a:gd name="T45" fmla="*/ 4 h 712"/>
                <a:gd name="T46" fmla="*/ 26 w 1321"/>
                <a:gd name="T47" fmla="*/ 4 h 712"/>
                <a:gd name="T48" fmla="*/ 26 w 1321"/>
                <a:gd name="T49" fmla="*/ 4 h 712"/>
                <a:gd name="T50" fmla="*/ 26 w 1321"/>
                <a:gd name="T51" fmla="*/ 4 h 712"/>
                <a:gd name="T52" fmla="*/ 18 w 1321"/>
                <a:gd name="T53" fmla="*/ 4 h 712"/>
                <a:gd name="T54" fmla="*/ 6 w 1321"/>
                <a:gd name="T55" fmla="*/ 4 h 712"/>
                <a:gd name="T56" fmla="*/ 0 w 1321"/>
                <a:gd name="T57" fmla="*/ 4 h 712"/>
                <a:gd name="T58" fmla="*/ 0 w 1321"/>
                <a:gd name="T59" fmla="*/ 4 h 712"/>
                <a:gd name="T60" fmla="*/ 4 w 1321"/>
                <a:gd name="T61" fmla="*/ 4 h 712"/>
                <a:gd name="T62" fmla="*/ 16 w 1321"/>
                <a:gd name="T63" fmla="*/ 4 h 712"/>
                <a:gd name="T64" fmla="*/ 26 w 1321"/>
                <a:gd name="T65" fmla="*/ 4 h 712"/>
                <a:gd name="T66" fmla="*/ 26 w 1321"/>
                <a:gd name="T67" fmla="*/ 4 h 712"/>
                <a:gd name="T68" fmla="*/ 26 w 1321"/>
                <a:gd name="T69" fmla="*/ 4 h 712"/>
                <a:gd name="T70" fmla="*/ 27 w 1321"/>
                <a:gd name="T71" fmla="*/ 4 h 712"/>
                <a:gd name="T72" fmla="*/ 42 w 1321"/>
                <a:gd name="T73" fmla="*/ 4 h 712"/>
                <a:gd name="T74" fmla="*/ 54 w 1321"/>
                <a:gd name="T75" fmla="*/ 4 h 712"/>
                <a:gd name="T76" fmla="*/ 64 w 1321"/>
                <a:gd name="T77" fmla="*/ 4 h 712"/>
                <a:gd name="T78" fmla="*/ 74 w 1321"/>
                <a:gd name="T79" fmla="*/ 4 h 712"/>
                <a:gd name="T80" fmla="*/ 86 w 1321"/>
                <a:gd name="T81" fmla="*/ 4 h 712"/>
                <a:gd name="T82" fmla="*/ 100 w 1321"/>
                <a:gd name="T83" fmla="*/ 0 h 712"/>
                <a:gd name="T84" fmla="*/ 100 w 1321"/>
                <a:gd name="T85" fmla="*/ 0 h 712"/>
                <a:gd name="T86" fmla="*/ 114 w 1321"/>
                <a:gd name="T87" fmla="*/ 4 h 712"/>
                <a:gd name="T88" fmla="*/ 125 w 1321"/>
                <a:gd name="T89" fmla="*/ 4 h 712"/>
                <a:gd name="T90" fmla="*/ 137 w 1321"/>
                <a:gd name="T91" fmla="*/ 4 h 712"/>
                <a:gd name="T92" fmla="*/ 151 w 1321"/>
                <a:gd name="T93" fmla="*/ 4 h 712"/>
                <a:gd name="T94" fmla="*/ 161 w 1321"/>
                <a:gd name="T95" fmla="*/ 4 h 712"/>
                <a:gd name="T96" fmla="*/ 170 w 1321"/>
                <a:gd name="T97" fmla="*/ 4 h 712"/>
                <a:gd name="T98" fmla="*/ 178 w 1321"/>
                <a:gd name="T99" fmla="*/ 4 h 712"/>
                <a:gd name="T100" fmla="*/ 186 w 1321"/>
                <a:gd name="T101" fmla="*/ 4 h 712"/>
                <a:gd name="T102" fmla="*/ 193 w 1321"/>
                <a:gd name="T103" fmla="*/ 4 h 712"/>
                <a:gd name="T104" fmla="*/ 193 w 1321"/>
                <a:gd name="T105" fmla="*/ 4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00"/>
            </a:p>
          </p:txBody>
        </p:sp>
      </p:grpSp>
      <p:sp>
        <p:nvSpPr>
          <p:cNvPr id="43020" name="Text Box 24"/>
          <p:cNvSpPr txBox="1"/>
          <p:nvPr/>
        </p:nvSpPr>
        <p:spPr>
          <a:xfrm>
            <a:off x="2595485" y="2773363"/>
            <a:ext cx="1376045" cy="1036320"/>
          </a:xfrm>
          <a:prstGeom prst="rect">
            <a:avLst/>
          </a:prstGeom>
          <a:solidFill>
            <a:srgbClr val="C0C0C0"/>
          </a:solidFill>
          <a:ln w="9525">
            <a:noFill/>
            <a:miter/>
          </a:ln>
        </p:spPr>
        <p:txBody>
          <a:bodyPr wrap="none" lIns="114106" tIns="57052" rIns="114106" bIns="57052">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defRPr/>
            </a:pPr>
            <a:r>
              <a:rPr lang="zh-CN" altLang="en-US" sz="3000" b="1" noProof="1">
                <a:solidFill>
                  <a:srgbClr val="FF0000"/>
                </a:solidFill>
                <a:effectLst>
                  <a:outerShdw blurRad="38100" dist="38100" dir="2700000" algn="tl">
                    <a:srgbClr val="000000"/>
                  </a:outerShdw>
                </a:effectLst>
                <a:latin typeface="Verdana" panose="020B0604030504040204" pitchFamily="34" charset="0"/>
              </a:rPr>
              <a:t>特别</a:t>
            </a:r>
            <a:endParaRPr lang="zh-CN" altLang="en-US" sz="3000" b="1" noProof="1">
              <a:solidFill>
                <a:srgbClr val="FF0000"/>
              </a:solidFill>
              <a:effectLst>
                <a:outerShdw blurRad="38100" dist="38100" dir="2700000" algn="tl">
                  <a:srgbClr val="000000"/>
                </a:outerShdw>
              </a:effectLst>
              <a:latin typeface="Verdana" panose="020B0604030504040204" pitchFamily="34" charset="0"/>
            </a:endParaRPr>
          </a:p>
          <a:p>
            <a:pPr algn="ctr" eaLnBrk="0" hangingPunct="0">
              <a:defRPr/>
            </a:pPr>
            <a:r>
              <a:rPr lang="zh-CN" altLang="en-US" sz="3000" b="1" noProof="1">
                <a:solidFill>
                  <a:srgbClr val="FF0000"/>
                </a:solidFill>
                <a:effectLst>
                  <a:outerShdw blurRad="38100" dist="38100" dir="2700000" algn="tl">
                    <a:srgbClr val="000000"/>
                  </a:outerShdw>
                </a:effectLst>
                <a:latin typeface="Verdana" panose="020B0604030504040204" pitchFamily="34" charset="0"/>
              </a:rPr>
              <a:t>加分项</a:t>
            </a:r>
            <a:endParaRPr lang="zh-CN" altLang="en-US" sz="3000" b="1" noProof="1">
              <a:solidFill>
                <a:srgbClr val="FF0000"/>
              </a:solidFill>
              <a:effectLst>
                <a:outerShdw blurRad="38100" dist="38100" dir="2700000" algn="tl">
                  <a:srgbClr val="000000"/>
                </a:outerShdw>
              </a:effectLst>
              <a:latin typeface="Verdana" panose="020B0604030504040204" pitchFamily="34" charset="0"/>
            </a:endParaRPr>
          </a:p>
        </p:txBody>
      </p:sp>
      <p:sp>
        <p:nvSpPr>
          <p:cNvPr id="63497" name="Oval 27"/>
          <p:cNvSpPr>
            <a:spLocks noChangeArrowheads="1"/>
          </p:cNvSpPr>
          <p:nvPr/>
        </p:nvSpPr>
        <p:spPr bwMode="auto">
          <a:xfrm>
            <a:off x="6461760" y="4830763"/>
            <a:ext cx="2011680" cy="1524000"/>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lIns="114106" tIns="57052" rIns="114106" bIns="57052"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zh-CN" sz="1680">
              <a:latin typeface="Arial" panose="020B0604020202020204" pitchFamily="34" charset="0"/>
              <a:ea typeface="楷体_GB2312" pitchFamily="49" charset="-122"/>
            </a:endParaRPr>
          </a:p>
        </p:txBody>
      </p:sp>
      <p:sp>
        <p:nvSpPr>
          <p:cNvPr id="43022" name="Text Box 29"/>
          <p:cNvSpPr txBox="1"/>
          <p:nvPr/>
        </p:nvSpPr>
        <p:spPr>
          <a:xfrm>
            <a:off x="6610986" y="5211763"/>
            <a:ext cx="1758950" cy="1036320"/>
          </a:xfrm>
          <a:prstGeom prst="rect">
            <a:avLst/>
          </a:prstGeom>
          <a:noFill/>
          <a:ln w="9525">
            <a:noFill/>
            <a:miter/>
          </a:ln>
        </p:spPr>
        <p:txBody>
          <a:bodyPr wrap="none" lIns="114106" tIns="57052" rIns="114106" bIns="57052">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defRPr/>
            </a:pPr>
            <a:r>
              <a:rPr lang="zh-CN" altLang="en-US" sz="3000" b="1" noProof="1">
                <a:effectLst>
                  <a:outerShdw blurRad="38100" dist="38100" dir="2700000" algn="tl">
                    <a:srgbClr val="C0C0C0"/>
                  </a:outerShdw>
                </a:effectLst>
                <a:latin typeface="Verdana" panose="020B0604030504040204" pitchFamily="34" charset="0"/>
              </a:rPr>
              <a:t>工作必备</a:t>
            </a:r>
            <a:endParaRPr lang="zh-CN" altLang="en-US" sz="3000" b="1" noProof="1">
              <a:effectLst>
                <a:outerShdw blurRad="38100" dist="38100" dir="2700000" algn="tl">
                  <a:srgbClr val="C0C0C0"/>
                </a:outerShdw>
              </a:effectLst>
              <a:latin typeface="Verdana" panose="020B0604030504040204" pitchFamily="34" charset="0"/>
            </a:endParaRPr>
          </a:p>
          <a:p>
            <a:pPr algn="ctr" eaLnBrk="0" hangingPunct="0">
              <a:defRPr/>
            </a:pPr>
            <a:r>
              <a:rPr lang="zh-CN" altLang="en-US" sz="3000" b="1" noProof="1">
                <a:effectLst>
                  <a:outerShdw blurRad="38100" dist="38100" dir="2700000" algn="tl">
                    <a:srgbClr val="C0C0C0"/>
                  </a:outerShdw>
                </a:effectLst>
                <a:latin typeface="Verdana" panose="020B0604030504040204" pitchFamily="34" charset="0"/>
              </a:rPr>
              <a:t>综合技能</a:t>
            </a:r>
            <a:endParaRPr lang="zh-CN" altLang="en-US" sz="3000" b="1" noProof="1">
              <a:effectLst>
                <a:outerShdw blurRad="38100" dist="38100" dir="2700000" algn="tl">
                  <a:srgbClr val="C0C0C0"/>
                </a:outerShdw>
              </a:effectLst>
              <a:latin typeface="Verdana" panose="020B0604030504040204" pitchFamily="34" charset="0"/>
            </a:endParaRPr>
          </a:p>
        </p:txBody>
      </p:sp>
      <p:grpSp>
        <p:nvGrpSpPr>
          <p:cNvPr id="63499" name="Group 36"/>
          <p:cNvGrpSpPr/>
          <p:nvPr/>
        </p:nvGrpSpPr>
        <p:grpSpPr bwMode="auto">
          <a:xfrm>
            <a:off x="3444241" y="4754563"/>
            <a:ext cx="2050256" cy="1371600"/>
            <a:chOff x="0" y="0"/>
            <a:chExt cx="1268" cy="1253"/>
          </a:xfrm>
        </p:grpSpPr>
        <p:grpSp>
          <p:nvGrpSpPr>
            <p:cNvPr id="63509" name="Group 37"/>
            <p:cNvGrpSpPr/>
            <p:nvPr/>
          </p:nvGrpSpPr>
          <p:grpSpPr bwMode="auto">
            <a:xfrm>
              <a:off x="0" y="0"/>
              <a:ext cx="1268" cy="1253"/>
              <a:chOff x="0" y="0"/>
              <a:chExt cx="1680" cy="1680"/>
            </a:xfrm>
          </p:grpSpPr>
          <p:sp>
            <p:nvSpPr>
              <p:cNvPr id="63511" name="Oval 38"/>
              <p:cNvSpPr>
                <a:spLocks noChangeArrowheads="1"/>
              </p:cNvSpPr>
              <p:nvPr/>
            </p:nvSpPr>
            <p:spPr bwMode="auto">
              <a:xfrm>
                <a:off x="0" y="0"/>
                <a:ext cx="1680" cy="1680"/>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zh-CN" sz="1680">
                  <a:latin typeface="Arial" panose="020B0604020202020204" pitchFamily="34" charset="0"/>
                  <a:ea typeface="楷体_GB2312" pitchFamily="49" charset="-122"/>
                </a:endParaRPr>
              </a:p>
            </p:txBody>
          </p:sp>
          <p:sp>
            <p:nvSpPr>
              <p:cNvPr id="63512" name="Freeform 39"/>
              <p:cNvSpPr>
                <a:spLocks noChangeArrowheads="1"/>
              </p:cNvSpPr>
              <p:nvPr/>
            </p:nvSpPr>
            <p:spPr bwMode="auto">
              <a:xfrm>
                <a:off x="192" y="28"/>
                <a:ext cx="1296" cy="634"/>
              </a:xfrm>
              <a:custGeom>
                <a:avLst/>
                <a:gdLst>
                  <a:gd name="T0" fmla="*/ 193 w 1321"/>
                  <a:gd name="T1" fmla="*/ 4 h 712"/>
                  <a:gd name="T2" fmla="*/ 195 w 1321"/>
                  <a:gd name="T3" fmla="*/ 4 h 712"/>
                  <a:gd name="T4" fmla="*/ 196 w 1321"/>
                  <a:gd name="T5" fmla="*/ 4 h 712"/>
                  <a:gd name="T6" fmla="*/ 194 w 1321"/>
                  <a:gd name="T7" fmla="*/ 4 h 712"/>
                  <a:gd name="T8" fmla="*/ 192 w 1321"/>
                  <a:gd name="T9" fmla="*/ 4 h 712"/>
                  <a:gd name="T10" fmla="*/ 188 w 1321"/>
                  <a:gd name="T11" fmla="*/ 4 h 712"/>
                  <a:gd name="T12" fmla="*/ 182 w 1321"/>
                  <a:gd name="T13" fmla="*/ 4 h 712"/>
                  <a:gd name="T14" fmla="*/ 176 w 1321"/>
                  <a:gd name="T15" fmla="*/ 4 h 712"/>
                  <a:gd name="T16" fmla="*/ 170 w 1321"/>
                  <a:gd name="T17" fmla="*/ 4 h 712"/>
                  <a:gd name="T18" fmla="*/ 163 w 1321"/>
                  <a:gd name="T19" fmla="*/ 4 h 712"/>
                  <a:gd name="T20" fmla="*/ 154 w 1321"/>
                  <a:gd name="T21" fmla="*/ 4 h 712"/>
                  <a:gd name="T22" fmla="*/ 143 w 1321"/>
                  <a:gd name="T23" fmla="*/ 4 h 712"/>
                  <a:gd name="T24" fmla="*/ 131 w 1321"/>
                  <a:gd name="T25" fmla="*/ 4 h 712"/>
                  <a:gd name="T26" fmla="*/ 122 w 1321"/>
                  <a:gd name="T27" fmla="*/ 4 h 712"/>
                  <a:gd name="T28" fmla="*/ 119 w 1321"/>
                  <a:gd name="T29" fmla="*/ 4 h 712"/>
                  <a:gd name="T30" fmla="*/ 72 w 1321"/>
                  <a:gd name="T31" fmla="*/ 4 h 712"/>
                  <a:gd name="T32" fmla="*/ 71 w 1321"/>
                  <a:gd name="T33" fmla="*/ 4 h 712"/>
                  <a:gd name="T34" fmla="*/ 64 w 1321"/>
                  <a:gd name="T35" fmla="*/ 4 h 712"/>
                  <a:gd name="T36" fmla="*/ 55 w 1321"/>
                  <a:gd name="T37" fmla="*/ 4 h 712"/>
                  <a:gd name="T38" fmla="*/ 46 w 1321"/>
                  <a:gd name="T39" fmla="*/ 4 h 712"/>
                  <a:gd name="T40" fmla="*/ 35 w 1321"/>
                  <a:gd name="T41" fmla="*/ 4 h 712"/>
                  <a:gd name="T42" fmla="*/ 26 w 1321"/>
                  <a:gd name="T43" fmla="*/ 4 h 712"/>
                  <a:gd name="T44" fmla="*/ 26 w 1321"/>
                  <a:gd name="T45" fmla="*/ 4 h 712"/>
                  <a:gd name="T46" fmla="*/ 26 w 1321"/>
                  <a:gd name="T47" fmla="*/ 4 h 712"/>
                  <a:gd name="T48" fmla="*/ 26 w 1321"/>
                  <a:gd name="T49" fmla="*/ 4 h 712"/>
                  <a:gd name="T50" fmla="*/ 26 w 1321"/>
                  <a:gd name="T51" fmla="*/ 4 h 712"/>
                  <a:gd name="T52" fmla="*/ 18 w 1321"/>
                  <a:gd name="T53" fmla="*/ 4 h 712"/>
                  <a:gd name="T54" fmla="*/ 6 w 1321"/>
                  <a:gd name="T55" fmla="*/ 4 h 712"/>
                  <a:gd name="T56" fmla="*/ 0 w 1321"/>
                  <a:gd name="T57" fmla="*/ 4 h 712"/>
                  <a:gd name="T58" fmla="*/ 0 w 1321"/>
                  <a:gd name="T59" fmla="*/ 4 h 712"/>
                  <a:gd name="T60" fmla="*/ 4 w 1321"/>
                  <a:gd name="T61" fmla="*/ 4 h 712"/>
                  <a:gd name="T62" fmla="*/ 16 w 1321"/>
                  <a:gd name="T63" fmla="*/ 4 h 712"/>
                  <a:gd name="T64" fmla="*/ 26 w 1321"/>
                  <a:gd name="T65" fmla="*/ 4 h 712"/>
                  <a:gd name="T66" fmla="*/ 26 w 1321"/>
                  <a:gd name="T67" fmla="*/ 4 h 712"/>
                  <a:gd name="T68" fmla="*/ 26 w 1321"/>
                  <a:gd name="T69" fmla="*/ 4 h 712"/>
                  <a:gd name="T70" fmla="*/ 27 w 1321"/>
                  <a:gd name="T71" fmla="*/ 4 h 712"/>
                  <a:gd name="T72" fmla="*/ 42 w 1321"/>
                  <a:gd name="T73" fmla="*/ 4 h 712"/>
                  <a:gd name="T74" fmla="*/ 54 w 1321"/>
                  <a:gd name="T75" fmla="*/ 4 h 712"/>
                  <a:gd name="T76" fmla="*/ 64 w 1321"/>
                  <a:gd name="T77" fmla="*/ 4 h 712"/>
                  <a:gd name="T78" fmla="*/ 74 w 1321"/>
                  <a:gd name="T79" fmla="*/ 4 h 712"/>
                  <a:gd name="T80" fmla="*/ 86 w 1321"/>
                  <a:gd name="T81" fmla="*/ 4 h 712"/>
                  <a:gd name="T82" fmla="*/ 100 w 1321"/>
                  <a:gd name="T83" fmla="*/ 0 h 712"/>
                  <a:gd name="T84" fmla="*/ 100 w 1321"/>
                  <a:gd name="T85" fmla="*/ 0 h 712"/>
                  <a:gd name="T86" fmla="*/ 114 w 1321"/>
                  <a:gd name="T87" fmla="*/ 4 h 712"/>
                  <a:gd name="T88" fmla="*/ 125 w 1321"/>
                  <a:gd name="T89" fmla="*/ 4 h 712"/>
                  <a:gd name="T90" fmla="*/ 137 w 1321"/>
                  <a:gd name="T91" fmla="*/ 4 h 712"/>
                  <a:gd name="T92" fmla="*/ 151 w 1321"/>
                  <a:gd name="T93" fmla="*/ 4 h 712"/>
                  <a:gd name="T94" fmla="*/ 161 w 1321"/>
                  <a:gd name="T95" fmla="*/ 4 h 712"/>
                  <a:gd name="T96" fmla="*/ 170 w 1321"/>
                  <a:gd name="T97" fmla="*/ 4 h 712"/>
                  <a:gd name="T98" fmla="*/ 178 w 1321"/>
                  <a:gd name="T99" fmla="*/ 4 h 712"/>
                  <a:gd name="T100" fmla="*/ 186 w 1321"/>
                  <a:gd name="T101" fmla="*/ 4 h 712"/>
                  <a:gd name="T102" fmla="*/ 193 w 1321"/>
                  <a:gd name="T103" fmla="*/ 4 h 712"/>
                  <a:gd name="T104" fmla="*/ 193 w 1321"/>
                  <a:gd name="T105" fmla="*/ 4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00"/>
              </a:p>
            </p:txBody>
          </p:sp>
        </p:grpSp>
        <p:sp>
          <p:nvSpPr>
            <p:cNvPr id="130067" name="Text Box 40"/>
            <p:cNvSpPr txBox="1">
              <a:spLocks noChangeArrowheads="1"/>
            </p:cNvSpPr>
            <p:nvPr/>
          </p:nvSpPr>
          <p:spPr bwMode="auto">
            <a:xfrm>
              <a:off x="156" y="529"/>
              <a:ext cx="1060" cy="505"/>
            </a:xfrm>
            <a:prstGeom prst="rect">
              <a:avLst/>
            </a:prstGeom>
            <a:solidFill>
              <a:schemeClr val="accent1"/>
            </a:solid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defRPr/>
              </a:pPr>
              <a:r>
                <a:rPr lang="zh-CN" altLang="en-US" sz="3000" b="1" noProof="1">
                  <a:effectLst>
                    <a:outerShdw blurRad="38100" dist="38100" dir="2700000" algn="tl">
                      <a:srgbClr val="FFFFFF"/>
                    </a:outerShdw>
                  </a:effectLst>
                  <a:latin typeface="Verdana" panose="020B0604030504040204" pitchFamily="34" charset="0"/>
                </a:rPr>
                <a:t>职业态度</a:t>
              </a:r>
              <a:endParaRPr lang="zh-CN" altLang="en-US" sz="3000" b="1" noProof="1">
                <a:effectLst>
                  <a:outerShdw blurRad="38100" dist="38100" dir="2700000" algn="tl">
                    <a:srgbClr val="FFFFFF"/>
                  </a:outerShdw>
                </a:effectLst>
                <a:latin typeface="Verdana" panose="020B0604030504040204" pitchFamily="34" charset="0"/>
              </a:endParaRPr>
            </a:p>
          </p:txBody>
        </p:sp>
      </p:grpSp>
      <p:grpSp>
        <p:nvGrpSpPr>
          <p:cNvPr id="63500" name="Group 42"/>
          <p:cNvGrpSpPr/>
          <p:nvPr/>
        </p:nvGrpSpPr>
        <p:grpSpPr bwMode="auto">
          <a:xfrm>
            <a:off x="7467600" y="2620963"/>
            <a:ext cx="2067402" cy="1219200"/>
            <a:chOff x="0" y="0"/>
            <a:chExt cx="1680" cy="1680"/>
          </a:xfrm>
        </p:grpSpPr>
        <p:sp>
          <p:nvSpPr>
            <p:cNvPr id="63507" name="Oval 43"/>
            <p:cNvSpPr>
              <a:spLocks noChangeArrowheads="1"/>
            </p:cNvSpPr>
            <p:nvPr/>
          </p:nvSpPr>
          <p:spPr bwMode="auto">
            <a:xfrm>
              <a:off x="0" y="0"/>
              <a:ext cx="1680" cy="1680"/>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zh-CN" sz="1680">
                <a:latin typeface="Arial" panose="020B0604020202020204" pitchFamily="34" charset="0"/>
                <a:ea typeface="楷体_GB2312" pitchFamily="49" charset="-122"/>
              </a:endParaRPr>
            </a:p>
          </p:txBody>
        </p:sp>
        <p:sp>
          <p:nvSpPr>
            <p:cNvPr id="63508" name="Freeform 44"/>
            <p:cNvSpPr>
              <a:spLocks noChangeArrowheads="1"/>
            </p:cNvSpPr>
            <p:nvPr/>
          </p:nvSpPr>
          <p:spPr bwMode="auto">
            <a:xfrm>
              <a:off x="192" y="28"/>
              <a:ext cx="1296" cy="634"/>
            </a:xfrm>
            <a:custGeom>
              <a:avLst/>
              <a:gdLst>
                <a:gd name="T0" fmla="*/ 193 w 1321"/>
                <a:gd name="T1" fmla="*/ 4 h 712"/>
                <a:gd name="T2" fmla="*/ 195 w 1321"/>
                <a:gd name="T3" fmla="*/ 4 h 712"/>
                <a:gd name="T4" fmla="*/ 196 w 1321"/>
                <a:gd name="T5" fmla="*/ 4 h 712"/>
                <a:gd name="T6" fmla="*/ 194 w 1321"/>
                <a:gd name="T7" fmla="*/ 4 h 712"/>
                <a:gd name="T8" fmla="*/ 192 w 1321"/>
                <a:gd name="T9" fmla="*/ 4 h 712"/>
                <a:gd name="T10" fmla="*/ 188 w 1321"/>
                <a:gd name="T11" fmla="*/ 4 h 712"/>
                <a:gd name="T12" fmla="*/ 182 w 1321"/>
                <a:gd name="T13" fmla="*/ 4 h 712"/>
                <a:gd name="T14" fmla="*/ 176 w 1321"/>
                <a:gd name="T15" fmla="*/ 4 h 712"/>
                <a:gd name="T16" fmla="*/ 170 w 1321"/>
                <a:gd name="T17" fmla="*/ 4 h 712"/>
                <a:gd name="T18" fmla="*/ 163 w 1321"/>
                <a:gd name="T19" fmla="*/ 4 h 712"/>
                <a:gd name="T20" fmla="*/ 154 w 1321"/>
                <a:gd name="T21" fmla="*/ 4 h 712"/>
                <a:gd name="T22" fmla="*/ 143 w 1321"/>
                <a:gd name="T23" fmla="*/ 4 h 712"/>
                <a:gd name="T24" fmla="*/ 131 w 1321"/>
                <a:gd name="T25" fmla="*/ 4 h 712"/>
                <a:gd name="T26" fmla="*/ 122 w 1321"/>
                <a:gd name="T27" fmla="*/ 4 h 712"/>
                <a:gd name="T28" fmla="*/ 119 w 1321"/>
                <a:gd name="T29" fmla="*/ 4 h 712"/>
                <a:gd name="T30" fmla="*/ 72 w 1321"/>
                <a:gd name="T31" fmla="*/ 4 h 712"/>
                <a:gd name="T32" fmla="*/ 71 w 1321"/>
                <a:gd name="T33" fmla="*/ 4 h 712"/>
                <a:gd name="T34" fmla="*/ 64 w 1321"/>
                <a:gd name="T35" fmla="*/ 4 h 712"/>
                <a:gd name="T36" fmla="*/ 55 w 1321"/>
                <a:gd name="T37" fmla="*/ 4 h 712"/>
                <a:gd name="T38" fmla="*/ 46 w 1321"/>
                <a:gd name="T39" fmla="*/ 4 h 712"/>
                <a:gd name="T40" fmla="*/ 35 w 1321"/>
                <a:gd name="T41" fmla="*/ 4 h 712"/>
                <a:gd name="T42" fmla="*/ 26 w 1321"/>
                <a:gd name="T43" fmla="*/ 4 h 712"/>
                <a:gd name="T44" fmla="*/ 26 w 1321"/>
                <a:gd name="T45" fmla="*/ 4 h 712"/>
                <a:gd name="T46" fmla="*/ 26 w 1321"/>
                <a:gd name="T47" fmla="*/ 4 h 712"/>
                <a:gd name="T48" fmla="*/ 26 w 1321"/>
                <a:gd name="T49" fmla="*/ 4 h 712"/>
                <a:gd name="T50" fmla="*/ 26 w 1321"/>
                <a:gd name="T51" fmla="*/ 4 h 712"/>
                <a:gd name="T52" fmla="*/ 18 w 1321"/>
                <a:gd name="T53" fmla="*/ 4 h 712"/>
                <a:gd name="T54" fmla="*/ 6 w 1321"/>
                <a:gd name="T55" fmla="*/ 4 h 712"/>
                <a:gd name="T56" fmla="*/ 0 w 1321"/>
                <a:gd name="T57" fmla="*/ 4 h 712"/>
                <a:gd name="T58" fmla="*/ 0 w 1321"/>
                <a:gd name="T59" fmla="*/ 4 h 712"/>
                <a:gd name="T60" fmla="*/ 4 w 1321"/>
                <a:gd name="T61" fmla="*/ 4 h 712"/>
                <a:gd name="T62" fmla="*/ 16 w 1321"/>
                <a:gd name="T63" fmla="*/ 4 h 712"/>
                <a:gd name="T64" fmla="*/ 26 w 1321"/>
                <a:gd name="T65" fmla="*/ 4 h 712"/>
                <a:gd name="T66" fmla="*/ 26 w 1321"/>
                <a:gd name="T67" fmla="*/ 4 h 712"/>
                <a:gd name="T68" fmla="*/ 26 w 1321"/>
                <a:gd name="T69" fmla="*/ 4 h 712"/>
                <a:gd name="T70" fmla="*/ 27 w 1321"/>
                <a:gd name="T71" fmla="*/ 4 h 712"/>
                <a:gd name="T72" fmla="*/ 42 w 1321"/>
                <a:gd name="T73" fmla="*/ 4 h 712"/>
                <a:gd name="T74" fmla="*/ 54 w 1321"/>
                <a:gd name="T75" fmla="*/ 4 h 712"/>
                <a:gd name="T76" fmla="*/ 64 w 1321"/>
                <a:gd name="T77" fmla="*/ 4 h 712"/>
                <a:gd name="T78" fmla="*/ 74 w 1321"/>
                <a:gd name="T79" fmla="*/ 4 h 712"/>
                <a:gd name="T80" fmla="*/ 86 w 1321"/>
                <a:gd name="T81" fmla="*/ 4 h 712"/>
                <a:gd name="T82" fmla="*/ 100 w 1321"/>
                <a:gd name="T83" fmla="*/ 0 h 712"/>
                <a:gd name="T84" fmla="*/ 100 w 1321"/>
                <a:gd name="T85" fmla="*/ 0 h 712"/>
                <a:gd name="T86" fmla="*/ 114 w 1321"/>
                <a:gd name="T87" fmla="*/ 4 h 712"/>
                <a:gd name="T88" fmla="*/ 125 w 1321"/>
                <a:gd name="T89" fmla="*/ 4 h 712"/>
                <a:gd name="T90" fmla="*/ 137 w 1321"/>
                <a:gd name="T91" fmla="*/ 4 h 712"/>
                <a:gd name="T92" fmla="*/ 151 w 1321"/>
                <a:gd name="T93" fmla="*/ 4 h 712"/>
                <a:gd name="T94" fmla="*/ 161 w 1321"/>
                <a:gd name="T95" fmla="*/ 4 h 712"/>
                <a:gd name="T96" fmla="*/ 170 w 1321"/>
                <a:gd name="T97" fmla="*/ 4 h 712"/>
                <a:gd name="T98" fmla="*/ 178 w 1321"/>
                <a:gd name="T99" fmla="*/ 4 h 712"/>
                <a:gd name="T100" fmla="*/ 186 w 1321"/>
                <a:gd name="T101" fmla="*/ 4 h 712"/>
                <a:gd name="T102" fmla="*/ 193 w 1321"/>
                <a:gd name="T103" fmla="*/ 4 h 712"/>
                <a:gd name="T104" fmla="*/ 193 w 1321"/>
                <a:gd name="T105" fmla="*/ 4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00"/>
            </a:p>
          </p:txBody>
        </p:sp>
      </p:grpSp>
      <p:sp>
        <p:nvSpPr>
          <p:cNvPr id="43031" name="Text Box 45"/>
          <p:cNvSpPr txBox="1"/>
          <p:nvPr/>
        </p:nvSpPr>
        <p:spPr>
          <a:xfrm>
            <a:off x="7479030" y="2768600"/>
            <a:ext cx="2155985" cy="1036320"/>
          </a:xfrm>
          <a:prstGeom prst="rect">
            <a:avLst/>
          </a:prstGeom>
          <a:noFill/>
          <a:ln w="9525">
            <a:noFill/>
            <a:miter/>
          </a:ln>
        </p:spPr>
        <p:txBody>
          <a:bodyPr lIns="114106" tIns="57052" rIns="114106" bIns="57052">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defRPr/>
            </a:pPr>
            <a:r>
              <a:rPr lang="zh-CN" altLang="en-US" sz="3000" b="1" noProof="1">
                <a:effectLst>
                  <a:outerShdw blurRad="38100" dist="38100" dir="2700000" algn="tl">
                    <a:srgbClr val="C0C0C0"/>
                  </a:outerShdw>
                </a:effectLst>
                <a:latin typeface="Verdana" panose="020B0604030504040204" pitchFamily="34" charset="0"/>
              </a:rPr>
              <a:t>应知应会</a:t>
            </a:r>
            <a:endParaRPr lang="zh-CN" altLang="en-US" sz="3000" b="1" dirty="0">
              <a:effectLst>
                <a:outerShdw blurRad="38100" dist="38100" dir="2700000" algn="tl">
                  <a:srgbClr val="C0C0C0"/>
                </a:outerShdw>
              </a:effectLst>
              <a:latin typeface="Verdana" panose="020B0604030504040204" pitchFamily="34" charset="0"/>
            </a:endParaRPr>
          </a:p>
          <a:p>
            <a:pPr algn="ctr" eaLnBrk="0" hangingPunct="0">
              <a:defRPr/>
            </a:pPr>
            <a:r>
              <a:rPr lang="zh-CN" altLang="en-US" sz="3000" b="1" noProof="1">
                <a:effectLst>
                  <a:outerShdw blurRad="38100" dist="38100" dir="2700000" algn="tl">
                    <a:srgbClr val="C0C0C0"/>
                  </a:outerShdw>
                </a:effectLst>
                <a:latin typeface="Verdana" panose="020B0604030504040204" pitchFamily="34" charset="0"/>
              </a:rPr>
              <a:t>专业知识</a:t>
            </a:r>
            <a:endParaRPr lang="zh-CN" altLang="en-US" sz="3000" b="1" noProof="1">
              <a:effectLst>
                <a:outerShdw blurRad="38100" dist="38100" dir="2700000" algn="tl">
                  <a:srgbClr val="C0C0C0"/>
                </a:outerShdw>
              </a:effectLst>
              <a:latin typeface="Verdana" panose="020B0604030504040204" pitchFamily="34" charset="0"/>
            </a:endParaRPr>
          </a:p>
        </p:txBody>
      </p:sp>
      <p:sp>
        <p:nvSpPr>
          <p:cNvPr id="63502" name="Rectangle 46"/>
          <p:cNvSpPr>
            <a:spLocks noChangeArrowheads="1"/>
          </p:cNvSpPr>
          <p:nvPr/>
        </p:nvSpPr>
        <p:spPr bwMode="auto">
          <a:xfrm rot="10800000">
            <a:off x="5273040" y="5745163"/>
            <a:ext cx="1153002" cy="361950"/>
          </a:xfrm>
          <a:prstGeom prst="rect">
            <a:avLst/>
          </a:prstGeom>
          <a:gradFill rotWithShape="1">
            <a:gsLst>
              <a:gs pos="0">
                <a:srgbClr val="454545"/>
              </a:gs>
              <a:gs pos="50000">
                <a:srgbClr val="969696"/>
              </a:gs>
              <a:gs pos="100000">
                <a:srgbClr val="454545"/>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114106" tIns="57052" rIns="114106" bIns="57052"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zh-CN" sz="1680">
              <a:latin typeface="Arial" panose="020B0604020202020204" pitchFamily="34" charset="0"/>
              <a:ea typeface="楷体_GB2312" pitchFamily="49" charset="-122"/>
            </a:endParaRPr>
          </a:p>
        </p:txBody>
      </p:sp>
      <p:sp>
        <p:nvSpPr>
          <p:cNvPr id="63503" name="Rectangle 47"/>
          <p:cNvSpPr>
            <a:spLocks noChangeArrowheads="1"/>
          </p:cNvSpPr>
          <p:nvPr/>
        </p:nvSpPr>
        <p:spPr bwMode="auto">
          <a:xfrm rot="-4018870">
            <a:off x="7643575" y="4187111"/>
            <a:ext cx="1009650" cy="344329"/>
          </a:xfrm>
          <a:prstGeom prst="rect">
            <a:avLst/>
          </a:prstGeom>
          <a:gradFill rotWithShape="1">
            <a:gsLst>
              <a:gs pos="0">
                <a:srgbClr val="454545"/>
              </a:gs>
              <a:gs pos="50000">
                <a:srgbClr val="969696"/>
              </a:gs>
              <a:gs pos="100000">
                <a:srgbClr val="454545"/>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14106" tIns="57052" rIns="114106" bIns="57052"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zh-CN" sz="1680">
              <a:latin typeface="Arial" panose="020B0604020202020204" pitchFamily="34" charset="0"/>
              <a:ea typeface="楷体_GB2312" pitchFamily="49" charset="-122"/>
            </a:endParaRPr>
          </a:p>
        </p:txBody>
      </p:sp>
      <p:sp>
        <p:nvSpPr>
          <p:cNvPr id="63504" name="Rectangle 48"/>
          <p:cNvSpPr>
            <a:spLocks noChangeArrowheads="1"/>
          </p:cNvSpPr>
          <p:nvPr/>
        </p:nvSpPr>
        <p:spPr bwMode="auto">
          <a:xfrm rot="-7956376">
            <a:off x="6806485" y="2321164"/>
            <a:ext cx="963613" cy="347186"/>
          </a:xfrm>
          <a:prstGeom prst="rect">
            <a:avLst/>
          </a:prstGeom>
          <a:gradFill rotWithShape="1">
            <a:gsLst>
              <a:gs pos="0">
                <a:srgbClr val="454545"/>
              </a:gs>
              <a:gs pos="50000">
                <a:srgbClr val="969696"/>
              </a:gs>
              <a:gs pos="100000">
                <a:srgbClr val="454545"/>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14106" tIns="57052" rIns="114106" bIns="57052"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zh-CN" sz="1680">
              <a:latin typeface="Arial" panose="020B0604020202020204" pitchFamily="34" charset="0"/>
              <a:ea typeface="楷体_GB2312" pitchFamily="49" charset="-122"/>
            </a:endParaRPr>
          </a:p>
        </p:txBody>
      </p:sp>
      <p:sp>
        <p:nvSpPr>
          <p:cNvPr id="63505" name="Rectangle 49"/>
          <p:cNvSpPr>
            <a:spLocks noChangeArrowheads="1"/>
          </p:cNvSpPr>
          <p:nvPr/>
        </p:nvSpPr>
        <p:spPr bwMode="auto">
          <a:xfrm>
            <a:off x="932497" y="149225"/>
            <a:ext cx="3297556" cy="810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106" tIns="57052" rIns="114106" bIns="57052">
            <a:spAutoFit/>
          </a:bodyPr>
          <a:lstStyle>
            <a:lvl1pPr marL="342900" indent="-342900"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lvl="1">
              <a:lnSpc>
                <a:spcPct val="140000"/>
              </a:lnSpc>
              <a:buClrTx/>
              <a:buSzTx/>
              <a:buFont typeface="Arial" panose="020B0604020202020204" pitchFamily="34" charset="0"/>
              <a:buNone/>
            </a:pPr>
            <a:r>
              <a:rPr lang="en-US" altLang="zh-CN" sz="3240" b="1">
                <a:solidFill>
                  <a:srgbClr val="FF0000"/>
                </a:solidFill>
                <a:latin typeface="微软雅黑" panose="020B0503020204020204" pitchFamily="34" charset="-122"/>
                <a:ea typeface="微软雅黑" panose="020B0503020204020204" pitchFamily="34" charset="-122"/>
                <a:cs typeface="LOGAFQ+MicrosoftYaHei-Bold" charset="-122"/>
              </a:rPr>
              <a:t>“</a:t>
            </a:r>
            <a:r>
              <a:rPr lang="zh-CN" altLang="en-US" sz="3240" b="1">
                <a:solidFill>
                  <a:srgbClr val="FF0000"/>
                </a:solidFill>
                <a:latin typeface="微软雅黑" panose="020B0503020204020204" pitchFamily="34" charset="-122"/>
                <a:ea typeface="微软雅黑" panose="020B0503020204020204" pitchFamily="34" charset="-122"/>
                <a:cs typeface="LOGAFQ+MicrosoftYaHei-Bold" charset="-122"/>
              </a:rPr>
              <a:t>钻石模型”</a:t>
            </a:r>
            <a:endParaRPr lang="zh-CN" altLang="en-US" sz="3240" b="1">
              <a:solidFill>
                <a:srgbClr val="FF0000"/>
              </a:solidFill>
              <a:latin typeface="微软雅黑" panose="020B0503020204020204" pitchFamily="34" charset="-122"/>
              <a:ea typeface="微软雅黑" panose="020B0503020204020204" pitchFamily="34" charset="-122"/>
              <a:cs typeface="LOGAFQ+MicrosoftYaHei-Bold" charset="-122"/>
            </a:endParaRPr>
          </a:p>
        </p:txBody>
      </p:sp>
      <p:sp>
        <p:nvSpPr>
          <p:cNvPr id="29" name="日期占位符 28"/>
          <p:cNvSpPr>
            <a:spLocks noGrp="1"/>
          </p:cNvSpPr>
          <p:nvPr>
            <p:ph type="dt" sz="quarter" idx="10"/>
          </p:nvPr>
        </p:nvSpPr>
        <p:spPr/>
        <p:txBody>
          <a:bodyPr/>
          <a:lstStyle/>
          <a:p>
            <a:pPr>
              <a:defRPr/>
            </a:pPr>
            <a:fld id="{7F3CDB92-A192-4265-98BB-BA588B82BD79}" type="datetime1">
              <a:rPr lang="zh-CN" altLang="en-US" sz="1680" smtClean="0"/>
            </a:fld>
            <a:endParaRPr lang="en-US" altLang="zh-CN" sz="168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冰山图形"/>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22600" y="2006600"/>
            <a:ext cx="5892800" cy="423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WordArt 3"/>
          <p:cNvSpPr>
            <a:spLocks noChangeArrowheads="1" noChangeShapeType="1" noTextEdit="1"/>
          </p:cNvSpPr>
          <p:nvPr/>
        </p:nvSpPr>
        <p:spPr bwMode="auto">
          <a:xfrm>
            <a:off x="1127125" y="2492375"/>
            <a:ext cx="1727200" cy="573088"/>
          </a:xfrm>
          <a:prstGeom prst="rect">
            <a:avLst/>
          </a:prstGeom>
        </p:spPr>
        <p:txBody>
          <a:bodyPr wrap="none" fromWordArt="1">
            <a:prstTxWarp prst="textPlain">
              <a:avLst>
                <a:gd name="adj" fmla="val 50000"/>
              </a:avLst>
            </a:prstTxWarp>
          </a:bodyPr>
          <a:lstStyle/>
          <a:p>
            <a:pPr algn="ctr"/>
            <a:r>
              <a:rPr lang="zh-CN" altLang="en-US" sz="3600" kern="10">
                <a:ln w="19050">
                  <a:solidFill>
                    <a:srgbClr val="00FF00"/>
                  </a:solidFill>
                  <a:round/>
                </a:ln>
                <a:solidFill>
                  <a:srgbClr val="00FF00"/>
                </a:solidFill>
                <a:effectLst>
                  <a:outerShdw dist="35921" dir="2700000" algn="ctr" rotWithShape="0">
                    <a:srgbClr val="990000"/>
                  </a:outerShdw>
                </a:effectLst>
                <a:latin typeface="微软雅黑" panose="020B0503020204020204" pitchFamily="34" charset="-122"/>
                <a:ea typeface="微软雅黑" panose="020B0503020204020204" pitchFamily="34" charset="-122"/>
              </a:rPr>
              <a:t>水面上</a:t>
            </a:r>
            <a:endParaRPr lang="zh-CN" altLang="en-US" sz="3600" kern="10">
              <a:ln w="19050">
                <a:solidFill>
                  <a:srgbClr val="00FF00"/>
                </a:solidFill>
                <a:round/>
              </a:ln>
              <a:solidFill>
                <a:srgbClr val="00FF00"/>
              </a:solidFill>
              <a:effectLst>
                <a:outerShdw dist="35921" dir="2700000" algn="ctr" rotWithShape="0">
                  <a:srgbClr val="990000"/>
                </a:outerShdw>
              </a:effectLst>
              <a:latin typeface="微软雅黑" panose="020B0503020204020204" pitchFamily="34" charset="-122"/>
              <a:ea typeface="微软雅黑" panose="020B0503020204020204" pitchFamily="34" charset="-122"/>
            </a:endParaRPr>
          </a:p>
        </p:txBody>
      </p:sp>
      <p:sp>
        <p:nvSpPr>
          <p:cNvPr id="39940" name="WordArt 4"/>
          <p:cNvSpPr>
            <a:spLocks noChangeArrowheads="1" noChangeShapeType="1" noTextEdit="1"/>
          </p:cNvSpPr>
          <p:nvPr/>
        </p:nvSpPr>
        <p:spPr bwMode="auto">
          <a:xfrm>
            <a:off x="1200150" y="4221163"/>
            <a:ext cx="1655763" cy="576262"/>
          </a:xfrm>
          <a:prstGeom prst="rect">
            <a:avLst/>
          </a:prstGeom>
        </p:spPr>
        <p:txBody>
          <a:bodyPr wrap="none" fromWordArt="1">
            <a:prstTxWarp prst="textPlain">
              <a:avLst>
                <a:gd name="adj" fmla="val 50000"/>
              </a:avLst>
            </a:prstTxWarp>
          </a:bodyPr>
          <a:lstStyle/>
          <a:p>
            <a:pPr algn="ctr"/>
            <a:r>
              <a:rPr lang="zh-CN" altLang="en-US" sz="3600" kern="10">
                <a:ln w="19050">
                  <a:solidFill>
                    <a:srgbClr val="800000"/>
                  </a:solidFill>
                  <a:round/>
                </a:ln>
                <a:solidFill>
                  <a:srgbClr val="800000"/>
                </a:solidFill>
                <a:effectLst>
                  <a:outerShdw dist="35921" dir="2700000" algn="ctr" rotWithShape="0">
                    <a:srgbClr val="990000"/>
                  </a:outerShdw>
                </a:effectLst>
                <a:latin typeface="宋体" panose="02010600030101010101" pitchFamily="2" charset="-122"/>
                <a:ea typeface="宋体" panose="02010600030101010101" pitchFamily="2" charset="-122"/>
              </a:rPr>
              <a:t>水面下</a:t>
            </a:r>
            <a:endParaRPr lang="zh-CN" altLang="en-US" sz="3600" kern="10">
              <a:ln w="19050">
                <a:solidFill>
                  <a:srgbClr val="800000"/>
                </a:solidFill>
                <a:round/>
              </a:ln>
              <a:solidFill>
                <a:srgbClr val="800000"/>
              </a:solidFill>
              <a:effectLst>
                <a:outerShdw dist="35921" dir="2700000" algn="ctr" rotWithShape="0">
                  <a:srgbClr val="990000"/>
                </a:outerShdw>
              </a:effectLst>
              <a:latin typeface="宋体" panose="02010600030101010101" pitchFamily="2" charset="-122"/>
              <a:ea typeface="宋体" panose="02010600030101010101" pitchFamily="2" charset="-122"/>
            </a:endParaRPr>
          </a:p>
        </p:txBody>
      </p:sp>
      <p:sp>
        <p:nvSpPr>
          <p:cNvPr id="58373" name="Rectangle 5"/>
          <p:cNvSpPr>
            <a:spLocks noGrp="1" noChangeArrowheads="1"/>
          </p:cNvSpPr>
          <p:nvPr>
            <p:ph type="title"/>
          </p:nvPr>
        </p:nvSpPr>
        <p:spPr>
          <a:xfrm>
            <a:off x="1776413" y="620713"/>
            <a:ext cx="8567737" cy="896937"/>
          </a:xfrm>
        </p:spPr>
        <p:txBody>
          <a:bodyPr lIns="92521" tIns="46260" rIns="92521" bIns="46260"/>
          <a:lstStyle/>
          <a:p>
            <a:pPr eaLnBrk="1" hangingPunct="1">
              <a:defRPr/>
            </a:pPr>
            <a:r>
              <a:rPr kumimoji="1" lang="zh-CN" altLang="en-US" sz="3200" b="1" kern="1200" dirty="0">
                <a:solidFill>
                  <a:srgbClr val="FF0000"/>
                </a:solidFill>
                <a:latin typeface="微软雅黑" panose="020B0503020204020204" pitchFamily="34" charset="-122"/>
                <a:ea typeface="微软雅黑" panose="020B0503020204020204" pitchFamily="34" charset="-122"/>
              </a:rPr>
              <a:t>素质冰山理论</a:t>
            </a:r>
            <a:endParaRPr kumimoji="1" lang="zh-CN" altLang="en-US" sz="3200" b="1" kern="12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slow">
    <p:circl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文本框 11268"/>
          <p:cNvSpPr txBox="1"/>
          <p:nvPr/>
        </p:nvSpPr>
        <p:spPr>
          <a:xfrm>
            <a:off x="1350244" y="1081979"/>
            <a:ext cx="5120640" cy="442595"/>
          </a:xfrm>
          <a:prstGeom prst="rect">
            <a:avLst/>
          </a:prstGeom>
          <a:noFill/>
          <a:ln w="9525">
            <a:noFill/>
          </a:ln>
        </p:spPr>
        <p:txBody>
          <a:bodyPr lIns="0" tIns="0" rIns="0" bIns="0" anchor="t">
            <a:spAutoFit/>
          </a:bodyPr>
          <a:lstStyle/>
          <a:p>
            <a:pPr>
              <a:spcBef>
                <a:spcPct val="50000"/>
              </a:spcBef>
            </a:pPr>
            <a:r>
              <a:rPr lang="zh-CN" altLang="en-US" sz="2880" dirty="0">
                <a:solidFill>
                  <a:srgbClr val="FF0000"/>
                </a:solidFill>
                <a:latin typeface="微软雅黑" panose="020B0503020204020204" pitchFamily="34" charset="-122"/>
                <a:ea typeface="微软雅黑" panose="020B0503020204020204" pitchFamily="34" charset="-122"/>
                <a:cs typeface="LOGAFQ+MicrosoftYaHei-Bold" charset="-122"/>
              </a:rPr>
              <a:t>构建岗位胜任素质模型</a:t>
            </a:r>
            <a:endParaRPr lang="zh-CN" altLang="en-US" sz="2880" dirty="0">
              <a:solidFill>
                <a:srgbClr val="FF0000"/>
              </a:solidFill>
              <a:latin typeface="微软雅黑" panose="020B0503020204020204" pitchFamily="34" charset="-122"/>
              <a:ea typeface="微软雅黑" panose="020B0503020204020204" pitchFamily="34" charset="-122"/>
              <a:cs typeface="LOGAFQ+MicrosoftYaHei-Bold" charset="-122"/>
            </a:endParaRPr>
          </a:p>
        </p:txBody>
      </p:sp>
      <p:grpSp>
        <p:nvGrpSpPr>
          <p:cNvPr id="7170" name="组合 11269"/>
          <p:cNvGrpSpPr/>
          <p:nvPr/>
        </p:nvGrpSpPr>
        <p:grpSpPr>
          <a:xfrm>
            <a:off x="1854863" y="1925634"/>
            <a:ext cx="8021956" cy="4395788"/>
            <a:chOff x="1056" y="1248"/>
            <a:chExt cx="4560" cy="2769"/>
          </a:xfrm>
        </p:grpSpPr>
        <p:sp>
          <p:nvSpPr>
            <p:cNvPr id="7171" name="椭圆 11270"/>
            <p:cNvSpPr/>
            <p:nvPr/>
          </p:nvSpPr>
          <p:spPr>
            <a:xfrm>
              <a:off x="2737" y="1287"/>
              <a:ext cx="1264" cy="741"/>
            </a:xfrm>
            <a:prstGeom prst="ellipse">
              <a:avLst/>
            </a:prstGeom>
            <a:solidFill>
              <a:schemeClr val="tx1"/>
            </a:solidFill>
            <a:ln w="12700" cap="flat" cmpd="sng">
              <a:solidFill>
                <a:schemeClr val="tx1"/>
              </a:solidFill>
              <a:prstDash val="solid"/>
              <a:round/>
              <a:headEnd type="none" w="med" len="med"/>
              <a:tailEnd type="none" w="med" len="med"/>
            </a:ln>
          </p:spPr>
          <p:txBody>
            <a:bodyPr anchor="t"/>
            <a:lstStyle/>
            <a:p>
              <a:endParaRPr lang="zh-CN" altLang="en-US" sz="1920">
                <a:latin typeface="微软雅黑 Light" panose="020B0502040204020203" pitchFamily="34" charset="-122"/>
                <a:ea typeface="微软雅黑 Light" panose="020B0502040204020203" pitchFamily="34" charset="-122"/>
              </a:endParaRPr>
            </a:p>
          </p:txBody>
        </p:sp>
        <p:sp>
          <p:nvSpPr>
            <p:cNvPr id="7172" name="椭圆 11271"/>
            <p:cNvSpPr/>
            <p:nvPr/>
          </p:nvSpPr>
          <p:spPr>
            <a:xfrm>
              <a:off x="2693" y="1248"/>
              <a:ext cx="1266" cy="740"/>
            </a:xfrm>
            <a:prstGeom prst="ellipse">
              <a:avLst/>
            </a:prstGeom>
            <a:solidFill>
              <a:schemeClr val="bg1"/>
            </a:solidFill>
            <a:ln w="12700" cap="flat" cmpd="sng">
              <a:solidFill>
                <a:schemeClr val="tx1"/>
              </a:solidFill>
              <a:prstDash val="solid"/>
              <a:round/>
              <a:headEnd type="none" w="med" len="med"/>
              <a:tailEnd type="none" w="med" len="med"/>
            </a:ln>
          </p:spPr>
          <p:txBody>
            <a:bodyPr anchor="t"/>
            <a:lstStyle/>
            <a:p>
              <a:endParaRPr lang="zh-CN" altLang="en-US" sz="1920">
                <a:latin typeface="微软雅黑 Light" panose="020B0502040204020203" pitchFamily="34" charset="-122"/>
                <a:ea typeface="微软雅黑 Light" panose="020B0502040204020203" pitchFamily="34" charset="-122"/>
              </a:endParaRPr>
            </a:p>
          </p:txBody>
        </p:sp>
        <p:sp>
          <p:nvSpPr>
            <p:cNvPr id="7173" name="矩形 11272"/>
            <p:cNvSpPr/>
            <p:nvPr/>
          </p:nvSpPr>
          <p:spPr>
            <a:xfrm>
              <a:off x="2871" y="1384"/>
              <a:ext cx="1032" cy="439"/>
            </a:xfrm>
            <a:prstGeom prst="rect">
              <a:avLst/>
            </a:prstGeom>
            <a:noFill/>
            <a:ln w="12700">
              <a:noFill/>
            </a:ln>
          </p:spPr>
          <p:txBody>
            <a:bodyPr lIns="108585" tIns="53340" rIns="108585" bIns="53340" anchor="t">
              <a:spAutoFit/>
            </a:bodyPr>
            <a:lstStyle/>
            <a:p>
              <a:pPr algn="ctr" defTabSz="762000" eaLnBrk="0" hangingPunct="0"/>
              <a:r>
                <a:rPr lang="zh-CN" altLang="en-US" sz="1920" b="1" dirty="0">
                  <a:latin typeface="微软雅黑 Light" panose="020B0502040204020203" pitchFamily="34" charset="-122"/>
                  <a:ea typeface="微软雅黑 Light" panose="020B0502040204020203" pitchFamily="34" charset="-122"/>
                </a:rPr>
                <a:t>后备</a:t>
              </a:r>
              <a:r>
                <a:rPr lang="zh-CN" altLang="en-US" sz="1920" b="1" dirty="0" smtClean="0">
                  <a:latin typeface="微软雅黑 Light" panose="020B0502040204020203" pitchFamily="34" charset="-122"/>
                  <a:ea typeface="微软雅黑 Light" panose="020B0502040204020203" pitchFamily="34" charset="-122"/>
                </a:rPr>
                <a:t>干部</a:t>
              </a:r>
              <a:endParaRPr lang="en-US" altLang="zh-CN" sz="1920" b="1" dirty="0" smtClean="0">
                <a:latin typeface="微软雅黑 Light" panose="020B0502040204020203" pitchFamily="34" charset="-122"/>
                <a:ea typeface="微软雅黑 Light" panose="020B0502040204020203" pitchFamily="34" charset="-122"/>
              </a:endParaRPr>
            </a:p>
            <a:p>
              <a:pPr algn="ctr" defTabSz="762000" eaLnBrk="0" hangingPunct="0"/>
              <a:r>
                <a:rPr lang="zh-CN" altLang="en-US" sz="1920" b="1" dirty="0" smtClean="0">
                  <a:latin typeface="微软雅黑 Light" panose="020B0502040204020203" pitchFamily="34" charset="-122"/>
                  <a:ea typeface="微软雅黑 Light" panose="020B0502040204020203" pitchFamily="34" charset="-122"/>
                </a:rPr>
                <a:t>培养</a:t>
              </a:r>
              <a:r>
                <a:rPr lang="zh-CN" altLang="en-US" sz="1920" b="1" dirty="0">
                  <a:latin typeface="微软雅黑 Light" panose="020B0502040204020203" pitchFamily="34" charset="-122"/>
                  <a:ea typeface="微软雅黑 Light" panose="020B0502040204020203" pitchFamily="34" charset="-122"/>
                </a:rPr>
                <a:t>计划</a:t>
              </a:r>
              <a:endParaRPr lang="zh-CN" altLang="zh-CN" sz="1920" b="1" dirty="0">
                <a:latin typeface="微软雅黑 Light" panose="020B0502040204020203" pitchFamily="34" charset="-122"/>
                <a:ea typeface="微软雅黑 Light" panose="020B0502040204020203" pitchFamily="34" charset="-122"/>
              </a:endParaRPr>
            </a:p>
          </p:txBody>
        </p:sp>
        <p:sp>
          <p:nvSpPr>
            <p:cNvPr id="7174" name="椭圆 11273"/>
            <p:cNvSpPr/>
            <p:nvPr/>
          </p:nvSpPr>
          <p:spPr>
            <a:xfrm>
              <a:off x="4316" y="1981"/>
              <a:ext cx="1263" cy="740"/>
            </a:xfrm>
            <a:prstGeom prst="ellipse">
              <a:avLst/>
            </a:prstGeom>
            <a:solidFill>
              <a:schemeClr val="tx1"/>
            </a:solidFill>
            <a:ln w="12700" cap="flat" cmpd="sng">
              <a:solidFill>
                <a:schemeClr val="tx1"/>
              </a:solidFill>
              <a:prstDash val="solid"/>
              <a:round/>
              <a:headEnd type="none" w="med" len="med"/>
              <a:tailEnd type="none" w="med" len="med"/>
            </a:ln>
          </p:spPr>
          <p:txBody>
            <a:bodyPr anchor="t"/>
            <a:lstStyle/>
            <a:p>
              <a:endParaRPr lang="zh-CN" altLang="en-US" sz="1920">
                <a:latin typeface="微软雅黑 Light" panose="020B0502040204020203" pitchFamily="34" charset="-122"/>
                <a:ea typeface="微软雅黑 Light" panose="020B0502040204020203" pitchFamily="34" charset="-122"/>
              </a:endParaRPr>
            </a:p>
          </p:txBody>
        </p:sp>
        <p:sp>
          <p:nvSpPr>
            <p:cNvPr id="7175" name="椭圆 11274"/>
            <p:cNvSpPr/>
            <p:nvPr/>
          </p:nvSpPr>
          <p:spPr>
            <a:xfrm>
              <a:off x="4273" y="1941"/>
              <a:ext cx="1264" cy="741"/>
            </a:xfrm>
            <a:prstGeom prst="ellipse">
              <a:avLst/>
            </a:prstGeom>
            <a:solidFill>
              <a:schemeClr val="bg1"/>
            </a:solidFill>
            <a:ln w="12700" cap="flat" cmpd="sng">
              <a:solidFill>
                <a:schemeClr val="tx1"/>
              </a:solidFill>
              <a:prstDash val="solid"/>
              <a:round/>
              <a:headEnd type="none" w="med" len="med"/>
              <a:tailEnd type="none" w="med" len="med"/>
            </a:ln>
          </p:spPr>
          <p:txBody>
            <a:bodyPr anchor="t"/>
            <a:lstStyle/>
            <a:p>
              <a:endParaRPr lang="zh-CN" altLang="en-US" sz="1920">
                <a:latin typeface="微软雅黑 Light" panose="020B0502040204020203" pitchFamily="34" charset="-122"/>
                <a:ea typeface="微软雅黑 Light" panose="020B0502040204020203" pitchFamily="34" charset="-122"/>
              </a:endParaRPr>
            </a:p>
          </p:txBody>
        </p:sp>
        <p:sp>
          <p:nvSpPr>
            <p:cNvPr id="7176" name="矩形 11275"/>
            <p:cNvSpPr/>
            <p:nvPr/>
          </p:nvSpPr>
          <p:spPr>
            <a:xfrm>
              <a:off x="4405" y="1953"/>
              <a:ext cx="1078" cy="439"/>
            </a:xfrm>
            <a:prstGeom prst="rect">
              <a:avLst/>
            </a:prstGeom>
            <a:noFill/>
            <a:ln w="12700">
              <a:noFill/>
            </a:ln>
          </p:spPr>
          <p:txBody>
            <a:bodyPr lIns="108585" tIns="53340" rIns="108585" bIns="53340" anchor="t">
              <a:spAutoFit/>
            </a:bodyPr>
            <a:lstStyle/>
            <a:p>
              <a:pPr algn="ctr" defTabSz="762000" eaLnBrk="0" hangingPunct="0"/>
              <a:endParaRPr lang="en-US" altLang="zh-CN" sz="1920" b="1" dirty="0">
                <a:latin typeface="微软雅黑 Light" panose="020B0502040204020203" pitchFamily="34" charset="-122"/>
                <a:ea typeface="微软雅黑 Light" panose="020B0502040204020203" pitchFamily="34" charset="-122"/>
              </a:endParaRPr>
            </a:p>
            <a:p>
              <a:pPr algn="ctr" defTabSz="762000" eaLnBrk="0" hangingPunct="0"/>
              <a:r>
                <a:rPr lang="zh-CN" altLang="en-US" sz="1920" b="1" dirty="0">
                  <a:latin typeface="微软雅黑 Light" panose="020B0502040204020203" pitchFamily="34" charset="-122"/>
                  <a:ea typeface="微软雅黑 Light" panose="020B0502040204020203" pitchFamily="34" charset="-122"/>
                </a:rPr>
                <a:t>绩效管理</a:t>
              </a:r>
              <a:endParaRPr lang="zh-CN" altLang="zh-CN" sz="1920" b="1">
                <a:latin typeface="微软雅黑 Light" panose="020B0502040204020203" pitchFamily="34" charset="-122"/>
                <a:ea typeface="微软雅黑 Light" panose="020B0502040204020203" pitchFamily="34" charset="-122"/>
              </a:endParaRPr>
            </a:p>
          </p:txBody>
        </p:sp>
        <p:sp>
          <p:nvSpPr>
            <p:cNvPr id="7177" name="椭圆 11276"/>
            <p:cNvSpPr/>
            <p:nvPr/>
          </p:nvSpPr>
          <p:spPr>
            <a:xfrm>
              <a:off x="4352" y="3074"/>
              <a:ext cx="1264" cy="741"/>
            </a:xfrm>
            <a:prstGeom prst="ellipse">
              <a:avLst/>
            </a:prstGeom>
            <a:solidFill>
              <a:schemeClr val="tx1"/>
            </a:solidFill>
            <a:ln w="12700" cap="flat" cmpd="sng">
              <a:solidFill>
                <a:schemeClr val="tx1"/>
              </a:solidFill>
              <a:prstDash val="solid"/>
              <a:round/>
              <a:headEnd type="none" w="med" len="med"/>
              <a:tailEnd type="none" w="med" len="med"/>
            </a:ln>
          </p:spPr>
          <p:txBody>
            <a:bodyPr anchor="t"/>
            <a:lstStyle/>
            <a:p>
              <a:endParaRPr lang="zh-CN" altLang="en-US" sz="1920">
                <a:latin typeface="微软雅黑 Light" panose="020B0502040204020203" pitchFamily="34" charset="-122"/>
                <a:ea typeface="微软雅黑 Light" panose="020B0502040204020203" pitchFamily="34" charset="-122"/>
              </a:endParaRPr>
            </a:p>
          </p:txBody>
        </p:sp>
        <p:sp>
          <p:nvSpPr>
            <p:cNvPr id="7178" name="椭圆 11277"/>
            <p:cNvSpPr/>
            <p:nvPr/>
          </p:nvSpPr>
          <p:spPr>
            <a:xfrm>
              <a:off x="4309" y="3035"/>
              <a:ext cx="1264" cy="741"/>
            </a:xfrm>
            <a:prstGeom prst="ellipse">
              <a:avLst/>
            </a:prstGeom>
            <a:solidFill>
              <a:schemeClr val="bg1"/>
            </a:solidFill>
            <a:ln w="12700" cap="flat" cmpd="sng">
              <a:solidFill>
                <a:schemeClr val="tx1"/>
              </a:solidFill>
              <a:prstDash val="solid"/>
              <a:round/>
              <a:headEnd type="none" w="med" len="med"/>
              <a:tailEnd type="none" w="med" len="med"/>
            </a:ln>
          </p:spPr>
          <p:txBody>
            <a:bodyPr anchor="t"/>
            <a:lstStyle/>
            <a:p>
              <a:endParaRPr lang="zh-CN" altLang="en-US" sz="1920">
                <a:latin typeface="微软雅黑 Light" panose="020B0502040204020203" pitchFamily="34" charset="-122"/>
                <a:ea typeface="微软雅黑 Light" panose="020B0502040204020203" pitchFamily="34" charset="-122"/>
              </a:endParaRPr>
            </a:p>
          </p:txBody>
        </p:sp>
        <p:sp>
          <p:nvSpPr>
            <p:cNvPr id="7179" name="矩形 11278"/>
            <p:cNvSpPr/>
            <p:nvPr/>
          </p:nvSpPr>
          <p:spPr>
            <a:xfrm>
              <a:off x="4361" y="3054"/>
              <a:ext cx="1085" cy="439"/>
            </a:xfrm>
            <a:prstGeom prst="rect">
              <a:avLst/>
            </a:prstGeom>
            <a:noFill/>
            <a:ln w="12700">
              <a:noFill/>
            </a:ln>
          </p:spPr>
          <p:txBody>
            <a:bodyPr lIns="108585" tIns="53340" rIns="108585" bIns="53340" anchor="t">
              <a:spAutoFit/>
            </a:bodyPr>
            <a:lstStyle/>
            <a:p>
              <a:pPr algn="ctr" defTabSz="762000" eaLnBrk="0" hangingPunct="0"/>
              <a:endParaRPr lang="en-US" altLang="zh-CN" sz="1920" b="1" dirty="0">
                <a:latin typeface="微软雅黑 Light" panose="020B0502040204020203" pitchFamily="34" charset="-122"/>
                <a:ea typeface="微软雅黑 Light" panose="020B0502040204020203" pitchFamily="34" charset="-122"/>
              </a:endParaRPr>
            </a:p>
            <a:p>
              <a:pPr algn="ctr" defTabSz="762000" eaLnBrk="0" hangingPunct="0"/>
              <a:r>
                <a:rPr lang="zh-CN" altLang="en-US" sz="1920" b="1" dirty="0">
                  <a:latin typeface="微软雅黑 Light" panose="020B0502040204020203" pitchFamily="34" charset="-122"/>
                  <a:ea typeface="微软雅黑 Light" panose="020B0502040204020203" pitchFamily="34" charset="-122"/>
                </a:rPr>
                <a:t>培训与发展</a:t>
              </a:r>
              <a:endParaRPr lang="zh-CN" altLang="zh-CN" sz="1920" b="1">
                <a:latin typeface="微软雅黑 Light" panose="020B0502040204020203" pitchFamily="34" charset="-122"/>
                <a:ea typeface="微软雅黑 Light" panose="020B0502040204020203" pitchFamily="34" charset="-122"/>
              </a:endParaRPr>
            </a:p>
          </p:txBody>
        </p:sp>
        <p:sp>
          <p:nvSpPr>
            <p:cNvPr id="7180" name="椭圆 11279"/>
            <p:cNvSpPr/>
            <p:nvPr/>
          </p:nvSpPr>
          <p:spPr>
            <a:xfrm>
              <a:off x="2748" y="3276"/>
              <a:ext cx="1264" cy="741"/>
            </a:xfrm>
            <a:prstGeom prst="ellipse">
              <a:avLst/>
            </a:prstGeom>
            <a:solidFill>
              <a:schemeClr val="tx1"/>
            </a:solidFill>
            <a:ln w="12700" cap="flat" cmpd="sng">
              <a:solidFill>
                <a:schemeClr val="tx1"/>
              </a:solidFill>
              <a:prstDash val="solid"/>
              <a:round/>
              <a:headEnd type="none" w="med" len="med"/>
              <a:tailEnd type="none" w="med" len="med"/>
            </a:ln>
          </p:spPr>
          <p:txBody>
            <a:bodyPr anchor="t"/>
            <a:lstStyle/>
            <a:p>
              <a:endParaRPr lang="zh-CN" altLang="en-US" sz="1920">
                <a:latin typeface="微软雅黑 Light" panose="020B0502040204020203" pitchFamily="34" charset="-122"/>
                <a:ea typeface="微软雅黑 Light" panose="020B0502040204020203" pitchFamily="34" charset="-122"/>
              </a:endParaRPr>
            </a:p>
          </p:txBody>
        </p:sp>
        <p:sp>
          <p:nvSpPr>
            <p:cNvPr id="7181" name="椭圆 11280"/>
            <p:cNvSpPr/>
            <p:nvPr/>
          </p:nvSpPr>
          <p:spPr>
            <a:xfrm>
              <a:off x="2705" y="3237"/>
              <a:ext cx="1265" cy="741"/>
            </a:xfrm>
            <a:prstGeom prst="ellipse">
              <a:avLst/>
            </a:prstGeom>
            <a:solidFill>
              <a:schemeClr val="bg1"/>
            </a:solidFill>
            <a:ln w="12700" cap="flat" cmpd="sng">
              <a:solidFill>
                <a:schemeClr val="tx1"/>
              </a:solidFill>
              <a:prstDash val="solid"/>
              <a:round/>
              <a:headEnd type="none" w="med" len="med"/>
              <a:tailEnd type="none" w="med" len="med"/>
            </a:ln>
          </p:spPr>
          <p:txBody>
            <a:bodyPr anchor="t"/>
            <a:lstStyle/>
            <a:p>
              <a:endParaRPr lang="zh-CN" altLang="en-US" sz="1920">
                <a:latin typeface="微软雅黑 Light" panose="020B0502040204020203" pitchFamily="34" charset="-122"/>
                <a:ea typeface="微软雅黑 Light" panose="020B0502040204020203" pitchFamily="34" charset="-122"/>
              </a:endParaRPr>
            </a:p>
          </p:txBody>
        </p:sp>
        <p:sp>
          <p:nvSpPr>
            <p:cNvPr id="7182" name="矩形 11281"/>
            <p:cNvSpPr/>
            <p:nvPr/>
          </p:nvSpPr>
          <p:spPr>
            <a:xfrm>
              <a:off x="2846" y="3340"/>
              <a:ext cx="1032" cy="439"/>
            </a:xfrm>
            <a:prstGeom prst="rect">
              <a:avLst/>
            </a:prstGeom>
            <a:noFill/>
            <a:ln w="12700">
              <a:noFill/>
            </a:ln>
          </p:spPr>
          <p:txBody>
            <a:bodyPr lIns="108585" tIns="53340" rIns="108585" bIns="53340" anchor="t">
              <a:spAutoFit/>
            </a:bodyPr>
            <a:lstStyle/>
            <a:p>
              <a:pPr algn="ctr" defTabSz="762000" eaLnBrk="0" hangingPunct="0"/>
              <a:endParaRPr lang="en-US" altLang="zh-CN" sz="1920" b="1" dirty="0">
                <a:latin typeface="微软雅黑 Light" panose="020B0502040204020203" pitchFamily="34" charset="-122"/>
                <a:ea typeface="微软雅黑 Light" panose="020B0502040204020203" pitchFamily="34" charset="-122"/>
              </a:endParaRPr>
            </a:p>
            <a:p>
              <a:pPr algn="ctr" defTabSz="762000" eaLnBrk="0" hangingPunct="0"/>
              <a:r>
                <a:rPr lang="zh-CN" altLang="en-US" sz="1920" b="1" dirty="0">
                  <a:latin typeface="微软雅黑 Light" panose="020B0502040204020203" pitchFamily="34" charset="-122"/>
                  <a:ea typeface="微软雅黑 Light" panose="020B0502040204020203" pitchFamily="34" charset="-122"/>
                </a:rPr>
                <a:t>薪酬体系</a:t>
              </a:r>
              <a:endParaRPr lang="zh-CN" altLang="zh-CN" sz="1920" b="1" dirty="0">
                <a:latin typeface="微软雅黑 Light" panose="020B0502040204020203" pitchFamily="34" charset="-122"/>
                <a:ea typeface="微软雅黑 Light" panose="020B0502040204020203" pitchFamily="34" charset="-122"/>
              </a:endParaRPr>
            </a:p>
          </p:txBody>
        </p:sp>
        <p:sp>
          <p:nvSpPr>
            <p:cNvPr id="7183" name="椭圆 11282"/>
            <p:cNvSpPr/>
            <p:nvPr/>
          </p:nvSpPr>
          <p:spPr>
            <a:xfrm>
              <a:off x="1153" y="2982"/>
              <a:ext cx="1264" cy="741"/>
            </a:xfrm>
            <a:prstGeom prst="ellipse">
              <a:avLst/>
            </a:prstGeom>
            <a:solidFill>
              <a:schemeClr val="tx1"/>
            </a:solidFill>
            <a:ln w="12700" cap="flat" cmpd="sng">
              <a:solidFill>
                <a:schemeClr val="tx1"/>
              </a:solidFill>
              <a:prstDash val="solid"/>
              <a:round/>
              <a:headEnd type="none" w="med" len="med"/>
              <a:tailEnd type="none" w="med" len="med"/>
            </a:ln>
          </p:spPr>
          <p:txBody>
            <a:bodyPr anchor="t"/>
            <a:lstStyle/>
            <a:p>
              <a:endParaRPr lang="zh-CN" altLang="en-US" sz="1920">
                <a:latin typeface="微软雅黑 Light" panose="020B0502040204020203" pitchFamily="34" charset="-122"/>
                <a:ea typeface="微软雅黑 Light" panose="020B0502040204020203" pitchFamily="34" charset="-122"/>
              </a:endParaRPr>
            </a:p>
          </p:txBody>
        </p:sp>
        <p:sp>
          <p:nvSpPr>
            <p:cNvPr id="7184" name="椭圆 11283"/>
            <p:cNvSpPr/>
            <p:nvPr/>
          </p:nvSpPr>
          <p:spPr>
            <a:xfrm>
              <a:off x="1111" y="2944"/>
              <a:ext cx="1263" cy="740"/>
            </a:xfrm>
            <a:prstGeom prst="ellipse">
              <a:avLst/>
            </a:prstGeom>
            <a:solidFill>
              <a:schemeClr val="bg1"/>
            </a:solidFill>
            <a:ln w="12700" cap="flat" cmpd="sng">
              <a:solidFill>
                <a:schemeClr val="tx1"/>
              </a:solidFill>
              <a:prstDash val="solid"/>
              <a:round/>
              <a:headEnd type="none" w="med" len="med"/>
              <a:tailEnd type="none" w="med" len="med"/>
            </a:ln>
          </p:spPr>
          <p:txBody>
            <a:bodyPr anchor="t"/>
            <a:lstStyle/>
            <a:p>
              <a:endParaRPr lang="zh-CN" altLang="en-US" sz="1920">
                <a:latin typeface="微软雅黑 Light" panose="020B0502040204020203" pitchFamily="34" charset="-122"/>
                <a:ea typeface="微软雅黑 Light" panose="020B0502040204020203" pitchFamily="34" charset="-122"/>
              </a:endParaRPr>
            </a:p>
          </p:txBody>
        </p:sp>
        <p:sp>
          <p:nvSpPr>
            <p:cNvPr id="7185" name="矩形 11284"/>
            <p:cNvSpPr/>
            <p:nvPr/>
          </p:nvSpPr>
          <p:spPr>
            <a:xfrm>
              <a:off x="1196" y="3022"/>
              <a:ext cx="1033" cy="439"/>
            </a:xfrm>
            <a:prstGeom prst="rect">
              <a:avLst/>
            </a:prstGeom>
            <a:noFill/>
            <a:ln w="12700">
              <a:noFill/>
            </a:ln>
          </p:spPr>
          <p:txBody>
            <a:bodyPr lIns="108585" tIns="53340" rIns="108585" bIns="53340" anchor="t">
              <a:spAutoFit/>
            </a:bodyPr>
            <a:lstStyle/>
            <a:p>
              <a:pPr algn="ctr" defTabSz="762000" eaLnBrk="0" hangingPunct="0"/>
              <a:br>
                <a:rPr lang="en-US" altLang="zh-CN" sz="1920" b="1" dirty="0">
                  <a:latin typeface="微软雅黑 Light" panose="020B0502040204020203" pitchFamily="34" charset="-122"/>
                  <a:ea typeface="微软雅黑 Light" panose="020B0502040204020203" pitchFamily="34" charset="-122"/>
                </a:rPr>
              </a:br>
              <a:r>
                <a:rPr lang="zh-CN" altLang="en-US" sz="1920" b="1" dirty="0">
                  <a:latin typeface="微软雅黑 Light" panose="020B0502040204020203" pitchFamily="34" charset="-122"/>
                  <a:ea typeface="微软雅黑 Light" panose="020B0502040204020203" pitchFamily="34" charset="-122"/>
                </a:rPr>
                <a:t>招聘和选拔</a:t>
              </a:r>
              <a:endParaRPr lang="zh-CN" altLang="zh-CN" sz="1920" b="1" dirty="0">
                <a:latin typeface="微软雅黑 Light" panose="020B0502040204020203" pitchFamily="34" charset="-122"/>
                <a:ea typeface="微软雅黑 Light" panose="020B0502040204020203" pitchFamily="34" charset="-122"/>
              </a:endParaRPr>
            </a:p>
          </p:txBody>
        </p:sp>
        <p:sp>
          <p:nvSpPr>
            <p:cNvPr id="7186" name="椭圆 11285"/>
            <p:cNvSpPr/>
            <p:nvPr/>
          </p:nvSpPr>
          <p:spPr>
            <a:xfrm>
              <a:off x="1100" y="1974"/>
              <a:ext cx="1264" cy="741"/>
            </a:xfrm>
            <a:prstGeom prst="ellipse">
              <a:avLst/>
            </a:prstGeom>
            <a:solidFill>
              <a:schemeClr val="tx1"/>
            </a:solidFill>
            <a:ln w="12700" cap="flat" cmpd="sng">
              <a:solidFill>
                <a:schemeClr val="tx1"/>
              </a:solidFill>
              <a:prstDash val="solid"/>
              <a:round/>
              <a:headEnd type="none" w="med" len="med"/>
              <a:tailEnd type="none" w="med" len="med"/>
            </a:ln>
          </p:spPr>
          <p:txBody>
            <a:bodyPr anchor="t"/>
            <a:lstStyle/>
            <a:p>
              <a:endParaRPr lang="zh-CN" altLang="en-US" sz="1920">
                <a:latin typeface="微软雅黑 Light" panose="020B0502040204020203" pitchFamily="34" charset="-122"/>
                <a:ea typeface="微软雅黑 Light" panose="020B0502040204020203" pitchFamily="34" charset="-122"/>
              </a:endParaRPr>
            </a:p>
          </p:txBody>
        </p:sp>
        <p:sp>
          <p:nvSpPr>
            <p:cNvPr id="7187" name="椭圆 11286"/>
            <p:cNvSpPr/>
            <p:nvPr/>
          </p:nvSpPr>
          <p:spPr>
            <a:xfrm>
              <a:off x="1056" y="1935"/>
              <a:ext cx="1265" cy="740"/>
            </a:xfrm>
            <a:prstGeom prst="ellipse">
              <a:avLst/>
            </a:prstGeom>
            <a:solidFill>
              <a:schemeClr val="bg1"/>
            </a:solidFill>
            <a:ln w="12700" cap="flat" cmpd="sng">
              <a:solidFill>
                <a:schemeClr val="tx1"/>
              </a:solidFill>
              <a:prstDash val="solid"/>
              <a:round/>
              <a:headEnd type="none" w="med" len="med"/>
              <a:tailEnd type="none" w="med" len="med"/>
            </a:ln>
          </p:spPr>
          <p:txBody>
            <a:bodyPr anchor="t"/>
            <a:lstStyle/>
            <a:p>
              <a:endParaRPr lang="zh-CN" altLang="en-US" sz="1920">
                <a:latin typeface="微软雅黑 Light" panose="020B0502040204020203" pitchFamily="34" charset="-122"/>
                <a:ea typeface="微软雅黑 Light" panose="020B0502040204020203" pitchFamily="34" charset="-122"/>
              </a:endParaRPr>
            </a:p>
          </p:txBody>
        </p:sp>
        <p:sp>
          <p:nvSpPr>
            <p:cNvPr id="7188" name="矩形 11287"/>
            <p:cNvSpPr/>
            <p:nvPr/>
          </p:nvSpPr>
          <p:spPr>
            <a:xfrm>
              <a:off x="1172" y="2084"/>
              <a:ext cx="1033" cy="439"/>
            </a:xfrm>
            <a:prstGeom prst="rect">
              <a:avLst/>
            </a:prstGeom>
            <a:noFill/>
            <a:ln w="12700">
              <a:noFill/>
            </a:ln>
          </p:spPr>
          <p:txBody>
            <a:bodyPr lIns="108585" tIns="53340" rIns="108585" bIns="53340" anchor="t">
              <a:spAutoFit/>
            </a:bodyPr>
            <a:lstStyle/>
            <a:p>
              <a:pPr algn="ctr" defTabSz="762000" eaLnBrk="0" hangingPunct="0"/>
              <a:r>
                <a:rPr lang="zh-CN" altLang="en-US" sz="1920" b="1" dirty="0" smtClean="0">
                  <a:latin typeface="微软雅黑 Light" panose="020B0502040204020203" pitchFamily="34" charset="-122"/>
                  <a:ea typeface="微软雅黑 Light" panose="020B0502040204020203" pitchFamily="34" charset="-122"/>
                </a:rPr>
                <a:t>职业</a:t>
              </a:r>
              <a:r>
                <a:rPr lang="zh-CN" altLang="en-US" sz="1920" b="1" dirty="0">
                  <a:latin typeface="微软雅黑 Light" panose="020B0502040204020203" pitchFamily="34" charset="-122"/>
                  <a:ea typeface="微软雅黑 Light" panose="020B0502040204020203" pitchFamily="34" charset="-122"/>
                </a:rPr>
                <a:t>发展</a:t>
              </a:r>
              <a:br>
                <a:rPr lang="zh-CN" altLang="en-US" sz="1920" b="1" dirty="0">
                  <a:latin typeface="微软雅黑 Light" panose="020B0502040204020203" pitchFamily="34" charset="-122"/>
                  <a:ea typeface="微软雅黑 Light" panose="020B0502040204020203" pitchFamily="34" charset="-122"/>
                </a:rPr>
              </a:br>
              <a:r>
                <a:rPr lang="zh-CN" altLang="en-US" sz="1920" b="1" dirty="0" smtClean="0">
                  <a:latin typeface="微软雅黑 Light" panose="020B0502040204020203" pitchFamily="34" charset="-122"/>
                  <a:ea typeface="微软雅黑 Light" panose="020B0502040204020203" pitchFamily="34" charset="-122"/>
                </a:rPr>
                <a:t>规 划</a:t>
              </a:r>
              <a:endParaRPr lang="zh-CN" altLang="zh-CN" sz="1920" b="1" dirty="0">
                <a:latin typeface="微软雅黑 Light" panose="020B0502040204020203" pitchFamily="34" charset="-122"/>
                <a:ea typeface="微软雅黑 Light" panose="020B0502040204020203" pitchFamily="34" charset="-122"/>
              </a:endParaRPr>
            </a:p>
          </p:txBody>
        </p:sp>
        <p:sp>
          <p:nvSpPr>
            <p:cNvPr id="7189" name="椭圆 11288"/>
            <p:cNvSpPr/>
            <p:nvPr/>
          </p:nvSpPr>
          <p:spPr>
            <a:xfrm>
              <a:off x="2695" y="2328"/>
              <a:ext cx="1265" cy="741"/>
            </a:xfrm>
            <a:prstGeom prst="ellipse">
              <a:avLst/>
            </a:prstGeom>
            <a:solidFill>
              <a:schemeClr val="tx1"/>
            </a:solidFill>
            <a:ln w="12700" cap="flat" cmpd="sng">
              <a:solidFill>
                <a:schemeClr val="tx1"/>
              </a:solidFill>
              <a:prstDash val="solid"/>
              <a:round/>
              <a:headEnd type="none" w="med" len="med"/>
              <a:tailEnd type="none" w="med" len="med"/>
            </a:ln>
          </p:spPr>
          <p:txBody>
            <a:bodyPr anchor="t"/>
            <a:lstStyle/>
            <a:p>
              <a:endParaRPr lang="zh-CN" altLang="en-US" sz="1920">
                <a:latin typeface="微软雅黑 Light" panose="020B0502040204020203" pitchFamily="34" charset="-122"/>
                <a:ea typeface="微软雅黑 Light" panose="020B0502040204020203" pitchFamily="34" charset="-122"/>
              </a:endParaRPr>
            </a:p>
          </p:txBody>
        </p:sp>
        <p:sp>
          <p:nvSpPr>
            <p:cNvPr id="7190" name="椭圆 11289"/>
            <p:cNvSpPr/>
            <p:nvPr/>
          </p:nvSpPr>
          <p:spPr>
            <a:xfrm>
              <a:off x="2652" y="2289"/>
              <a:ext cx="1266" cy="741"/>
            </a:xfrm>
            <a:prstGeom prst="ellipse">
              <a:avLst/>
            </a:prstGeom>
            <a:solidFill>
              <a:srgbClr val="FF0000"/>
            </a:solidFill>
            <a:ln w="12700" cap="flat" cmpd="sng">
              <a:solidFill>
                <a:schemeClr val="tx1"/>
              </a:solidFill>
              <a:prstDash val="solid"/>
              <a:round/>
              <a:headEnd type="none" w="med" len="med"/>
              <a:tailEnd type="none" w="med" len="med"/>
            </a:ln>
          </p:spPr>
          <p:txBody>
            <a:bodyPr anchor="t"/>
            <a:lstStyle/>
            <a:p>
              <a:endParaRPr lang="zh-CN" altLang="en-US" sz="1920">
                <a:latin typeface="微软雅黑 Light" panose="020B0502040204020203" pitchFamily="34" charset="-122"/>
                <a:ea typeface="微软雅黑 Light" panose="020B0502040204020203" pitchFamily="34" charset="-122"/>
              </a:endParaRPr>
            </a:p>
          </p:txBody>
        </p:sp>
        <p:sp>
          <p:nvSpPr>
            <p:cNvPr id="7191" name="矩形 11290"/>
            <p:cNvSpPr/>
            <p:nvPr/>
          </p:nvSpPr>
          <p:spPr>
            <a:xfrm>
              <a:off x="2724" y="2536"/>
              <a:ext cx="1164" cy="261"/>
            </a:xfrm>
            <a:prstGeom prst="rect">
              <a:avLst/>
            </a:prstGeom>
            <a:noFill/>
            <a:ln w="12700">
              <a:noFill/>
            </a:ln>
          </p:spPr>
          <p:txBody>
            <a:bodyPr lIns="108585" tIns="53340" rIns="108585" bIns="53340" anchor="t">
              <a:spAutoFit/>
            </a:bodyPr>
            <a:lstStyle/>
            <a:p>
              <a:pPr algn="ctr" defTabSz="762000" eaLnBrk="0" hangingPunct="0"/>
              <a:r>
                <a:rPr lang="zh-CN" altLang="en-US" sz="2000" b="1" dirty="0">
                  <a:latin typeface="华文琥珀" panose="02010800040101010101" pitchFamily="2" charset="-122"/>
                  <a:ea typeface="华文琥珀" panose="02010800040101010101" pitchFamily="2" charset="-122"/>
                </a:rPr>
                <a:t>素质模型</a:t>
              </a:r>
              <a:endParaRPr lang="zh-CN" altLang="en-US" sz="2000" b="1" dirty="0">
                <a:latin typeface="华文琥珀" panose="02010800040101010101" pitchFamily="2" charset="-122"/>
                <a:ea typeface="华文琥珀" panose="02010800040101010101" pitchFamily="2" charset="-122"/>
              </a:endParaRPr>
            </a:p>
          </p:txBody>
        </p:sp>
        <p:sp>
          <p:nvSpPr>
            <p:cNvPr id="7192" name="直接连接符 11291"/>
            <p:cNvSpPr/>
            <p:nvPr/>
          </p:nvSpPr>
          <p:spPr>
            <a:xfrm flipV="1">
              <a:off x="3288" y="1999"/>
              <a:ext cx="0" cy="295"/>
            </a:xfrm>
            <a:prstGeom prst="line">
              <a:avLst/>
            </a:prstGeom>
            <a:ln w="25400" cap="flat" cmpd="sng">
              <a:solidFill>
                <a:schemeClr val="tx1"/>
              </a:solidFill>
              <a:prstDash val="solid"/>
              <a:round/>
              <a:headEnd type="none" w="med" len="med"/>
              <a:tailEnd type="none" w="med" len="med"/>
            </a:ln>
          </p:spPr>
        </p:sp>
        <p:sp>
          <p:nvSpPr>
            <p:cNvPr id="7193" name="直接连接符 11292"/>
            <p:cNvSpPr/>
            <p:nvPr/>
          </p:nvSpPr>
          <p:spPr>
            <a:xfrm flipV="1">
              <a:off x="3311" y="3063"/>
              <a:ext cx="0" cy="176"/>
            </a:xfrm>
            <a:prstGeom prst="line">
              <a:avLst/>
            </a:prstGeom>
            <a:ln w="25400" cap="flat" cmpd="sng">
              <a:solidFill>
                <a:schemeClr val="tx1"/>
              </a:solidFill>
              <a:prstDash val="solid"/>
              <a:round/>
              <a:headEnd type="none" w="med" len="med"/>
              <a:tailEnd type="none" w="med" len="med"/>
            </a:ln>
          </p:spPr>
        </p:sp>
        <p:sp>
          <p:nvSpPr>
            <p:cNvPr id="7194" name="直接连接符 11293"/>
            <p:cNvSpPr/>
            <p:nvPr/>
          </p:nvSpPr>
          <p:spPr>
            <a:xfrm>
              <a:off x="2356" y="2414"/>
              <a:ext cx="319" cy="96"/>
            </a:xfrm>
            <a:prstGeom prst="line">
              <a:avLst/>
            </a:prstGeom>
            <a:ln w="25400" cap="flat" cmpd="sng">
              <a:solidFill>
                <a:schemeClr val="tx1"/>
              </a:solidFill>
              <a:prstDash val="solid"/>
              <a:round/>
              <a:headEnd type="none" w="med" len="med"/>
              <a:tailEnd type="none" w="med" len="med"/>
            </a:ln>
          </p:spPr>
        </p:sp>
        <p:sp>
          <p:nvSpPr>
            <p:cNvPr id="7195" name="直接连接符 11294"/>
            <p:cNvSpPr/>
            <p:nvPr/>
          </p:nvSpPr>
          <p:spPr>
            <a:xfrm flipV="1">
              <a:off x="3912" y="2400"/>
              <a:ext cx="367" cy="166"/>
            </a:xfrm>
            <a:prstGeom prst="line">
              <a:avLst/>
            </a:prstGeom>
            <a:ln w="25400" cap="flat" cmpd="sng">
              <a:solidFill>
                <a:schemeClr val="tx1"/>
              </a:solidFill>
              <a:prstDash val="solid"/>
              <a:round/>
              <a:headEnd type="none" w="med" len="med"/>
              <a:tailEnd type="none" w="med" len="med"/>
            </a:ln>
          </p:spPr>
        </p:sp>
        <p:sp>
          <p:nvSpPr>
            <p:cNvPr id="7196" name="直接连接符 11295"/>
            <p:cNvSpPr/>
            <p:nvPr/>
          </p:nvSpPr>
          <p:spPr>
            <a:xfrm flipV="1">
              <a:off x="2320" y="2846"/>
              <a:ext cx="378" cy="295"/>
            </a:xfrm>
            <a:prstGeom prst="line">
              <a:avLst/>
            </a:prstGeom>
            <a:ln w="25400" cap="flat" cmpd="sng">
              <a:solidFill>
                <a:schemeClr val="tx1"/>
              </a:solidFill>
              <a:prstDash val="solid"/>
              <a:round/>
              <a:headEnd type="none" w="med" len="med"/>
              <a:tailEnd type="none" w="med" len="med"/>
            </a:ln>
          </p:spPr>
        </p:sp>
        <p:sp>
          <p:nvSpPr>
            <p:cNvPr id="7197" name="直接连接符 11296"/>
            <p:cNvSpPr/>
            <p:nvPr/>
          </p:nvSpPr>
          <p:spPr>
            <a:xfrm>
              <a:off x="3889" y="2870"/>
              <a:ext cx="520" cy="312"/>
            </a:xfrm>
            <a:prstGeom prst="line">
              <a:avLst/>
            </a:prstGeom>
            <a:ln w="25400" cap="flat" cmpd="sng">
              <a:solidFill>
                <a:schemeClr val="tx1"/>
              </a:solidFill>
              <a:prstDash val="solid"/>
              <a:round/>
              <a:headEnd type="none" w="med" len="med"/>
              <a:tailEnd type="none" w="med" len="med"/>
            </a:ln>
          </p:spPr>
        </p:sp>
        <p:sp>
          <p:nvSpPr>
            <p:cNvPr id="7198" name="直接连接符 11297"/>
            <p:cNvSpPr/>
            <p:nvPr/>
          </p:nvSpPr>
          <p:spPr>
            <a:xfrm flipV="1">
              <a:off x="1714" y="1609"/>
              <a:ext cx="972" cy="328"/>
            </a:xfrm>
            <a:prstGeom prst="line">
              <a:avLst/>
            </a:prstGeom>
            <a:ln w="25400" cap="flat" cmpd="sng">
              <a:solidFill>
                <a:schemeClr val="tx1"/>
              </a:solidFill>
              <a:prstDash val="solid"/>
              <a:round/>
              <a:headEnd type="none" w="med" len="med"/>
              <a:tailEnd type="none" w="med" len="med"/>
            </a:ln>
          </p:spPr>
        </p:sp>
        <p:sp>
          <p:nvSpPr>
            <p:cNvPr id="7199" name="直接连接符 11298"/>
            <p:cNvSpPr/>
            <p:nvPr/>
          </p:nvSpPr>
          <p:spPr>
            <a:xfrm>
              <a:off x="3995" y="1632"/>
              <a:ext cx="913" cy="302"/>
            </a:xfrm>
            <a:prstGeom prst="line">
              <a:avLst/>
            </a:prstGeom>
            <a:ln w="25400" cap="flat" cmpd="sng">
              <a:solidFill>
                <a:schemeClr val="tx1"/>
              </a:solidFill>
              <a:prstDash val="solid"/>
              <a:round/>
              <a:headEnd type="none" w="med" len="med"/>
              <a:tailEnd type="none" w="med" len="med"/>
            </a:ln>
          </p:spPr>
        </p:sp>
        <p:sp>
          <p:nvSpPr>
            <p:cNvPr id="7200" name="直接连接符 11299"/>
            <p:cNvSpPr/>
            <p:nvPr/>
          </p:nvSpPr>
          <p:spPr>
            <a:xfrm flipV="1">
              <a:off x="1719" y="2716"/>
              <a:ext cx="0" cy="230"/>
            </a:xfrm>
            <a:prstGeom prst="line">
              <a:avLst/>
            </a:prstGeom>
            <a:ln w="25400" cap="flat" cmpd="sng">
              <a:solidFill>
                <a:schemeClr val="tx1"/>
              </a:solidFill>
              <a:prstDash val="solid"/>
              <a:round/>
              <a:headEnd type="none" w="med" len="med"/>
              <a:tailEnd type="none" w="med" len="med"/>
            </a:ln>
          </p:spPr>
        </p:sp>
        <p:sp>
          <p:nvSpPr>
            <p:cNvPr id="7201" name="直接连接符 11300"/>
            <p:cNvSpPr/>
            <p:nvPr/>
          </p:nvSpPr>
          <p:spPr>
            <a:xfrm>
              <a:off x="2356" y="3510"/>
              <a:ext cx="354" cy="118"/>
            </a:xfrm>
            <a:prstGeom prst="line">
              <a:avLst/>
            </a:prstGeom>
            <a:ln w="25400" cap="flat" cmpd="sng">
              <a:solidFill>
                <a:schemeClr val="tx1"/>
              </a:solidFill>
              <a:prstDash val="solid"/>
              <a:round/>
              <a:headEnd type="none" w="med" len="med"/>
              <a:tailEnd type="none" w="med" len="med"/>
            </a:ln>
          </p:spPr>
        </p:sp>
        <p:sp>
          <p:nvSpPr>
            <p:cNvPr id="7202" name="直接连接符 11301"/>
            <p:cNvSpPr/>
            <p:nvPr/>
          </p:nvSpPr>
          <p:spPr>
            <a:xfrm flipV="1">
              <a:off x="3995" y="3507"/>
              <a:ext cx="343" cy="111"/>
            </a:xfrm>
            <a:prstGeom prst="line">
              <a:avLst/>
            </a:prstGeom>
            <a:ln w="25400" cap="flat" cmpd="sng">
              <a:solidFill>
                <a:schemeClr val="tx1"/>
              </a:solidFill>
              <a:prstDash val="solid"/>
              <a:round/>
              <a:headEnd type="none" w="med" len="med"/>
              <a:tailEnd type="none" w="med" len="med"/>
            </a:ln>
          </p:spPr>
        </p:sp>
        <p:sp>
          <p:nvSpPr>
            <p:cNvPr id="7203" name="直接连接符 11302"/>
            <p:cNvSpPr/>
            <p:nvPr/>
          </p:nvSpPr>
          <p:spPr>
            <a:xfrm flipV="1">
              <a:off x="4975" y="2716"/>
              <a:ext cx="0" cy="328"/>
            </a:xfrm>
            <a:prstGeom prst="line">
              <a:avLst/>
            </a:prstGeom>
            <a:ln w="25400" cap="flat" cmpd="sng">
              <a:solidFill>
                <a:schemeClr val="tx1"/>
              </a:solidFill>
              <a:prstDash val="solid"/>
              <a:round/>
              <a:headEnd type="none" w="med" len="med"/>
              <a:tailEnd type="none" w="med" len="med"/>
            </a:ln>
          </p:spPr>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7988" y="836613"/>
            <a:ext cx="8836025" cy="639762"/>
          </a:xfrm>
        </p:spPr>
        <p:txBody>
          <a:bodyPr/>
          <a:lstStyle/>
          <a:p>
            <a:pPr>
              <a:defRPr/>
            </a:pPr>
            <a:r>
              <a:rPr lang="zh-CN" altLang="en-US" sz="3000" b="1" spc="-5"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第四步：业绩 </a:t>
            </a:r>
            <a:r>
              <a:rPr lang="en-US" altLang="zh-CN" sz="3000" b="1" spc="-5"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X </a:t>
            </a:r>
            <a:r>
              <a:rPr lang="zh-CN" altLang="en-US" sz="3000" b="1" spc="-5"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能力，盘点当前表现</a:t>
            </a:r>
            <a:r>
              <a:rPr lang="zh-CN" altLang="en-US" b="1" spc="-5" dirty="0"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dirty="0"/>
          </a:p>
        </p:txBody>
      </p:sp>
      <p:sp>
        <p:nvSpPr>
          <p:cNvPr id="4" name="日期占位符 3"/>
          <p:cNvSpPr>
            <a:spLocks noGrp="1"/>
          </p:cNvSpPr>
          <p:nvPr>
            <p:ph type="dt" sz="quarter" idx="10"/>
          </p:nvPr>
        </p:nvSpPr>
        <p:spPr/>
        <p:txBody>
          <a:bodyPr/>
          <a:lstStyle/>
          <a:p>
            <a:pPr>
              <a:defRPr/>
            </a:pPr>
            <a:fld id="{C52ABD47-0309-46B6-8CF1-1FDCA835C198}" type="datetime1">
              <a:rPr lang="zh-CN" altLang="en-US"/>
            </a:fld>
            <a:endParaRPr lang="en-US" altLang="zh-CN"/>
          </a:p>
        </p:txBody>
      </p:sp>
      <p:sp>
        <p:nvSpPr>
          <p:cNvPr id="40964" name="灯片编号占位符 4"/>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6B7E2FD8-EBA1-4C76-893D-BFF3D1C3B2BB}" type="slidenum">
              <a:rPr lang="zh-CN" altLang="en-US" smtClean="0">
                <a:latin typeface="Tahoma" panose="020B0604030504040204" pitchFamily="34" charset="0"/>
              </a:rPr>
            </a:fld>
            <a:endParaRPr lang="zh-CN" altLang="en-US" smtClean="0">
              <a:latin typeface="Tahoma" panose="020B0604030504040204" pitchFamily="34" charset="0"/>
            </a:endParaRPr>
          </a:p>
        </p:txBody>
      </p:sp>
      <p:pic>
        <p:nvPicPr>
          <p:cNvPr id="40965"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03313" y="1844675"/>
            <a:ext cx="10175875"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682" name="Rectangle 2"/>
          <p:cNvSpPr>
            <a:spLocks noChangeArrowheads="1"/>
          </p:cNvSpPr>
          <p:nvPr/>
        </p:nvSpPr>
        <p:spPr bwMode="auto">
          <a:xfrm>
            <a:off x="4559300" y="1916113"/>
            <a:ext cx="3149600" cy="720725"/>
          </a:xfrm>
          <a:prstGeom prst="rect">
            <a:avLst/>
          </a:prstGeom>
          <a:solidFill>
            <a:srgbClr val="FF99CC"/>
          </a:solidFill>
          <a:ln w="12700">
            <a:noFill/>
            <a:miter lim="800000"/>
            <a:headEnd type="none" w="sm" len="sm"/>
            <a:tailEnd type="none" w="sm" len="sm"/>
          </a:ln>
          <a:effectLst>
            <a:outerShdw dist="107763" dir="2700000" algn="ctr" rotWithShape="0">
              <a:schemeClr val="bg2"/>
            </a:outerShdw>
          </a:effectLst>
        </p:spPr>
        <p:txBody>
          <a:bodyPr wrap="none" lIns="108844" tIns="54422" rIns="108844" bIns="54422" anchor="ctr"/>
          <a:lstStyle/>
          <a:p>
            <a:pPr algn="ctr" eaLnBrk="0" hangingPunct="0">
              <a:buFontTx/>
              <a:buNone/>
              <a:defRPr/>
            </a:pPr>
            <a:r>
              <a:rPr lang="zh-CN" altLang="en-US" sz="3300" dirty="0">
                <a:solidFill>
                  <a:srgbClr val="FF0000"/>
                </a:solidFill>
                <a:effectLst>
                  <a:outerShdw blurRad="38100" dist="38100" dir="2700000" algn="tl">
                    <a:srgbClr val="000000"/>
                  </a:outerShdw>
                </a:effectLst>
                <a:latin typeface="Times New Roman" panose="02020603050405020304" pitchFamily="18" charset="0"/>
                <a:ea typeface="黑体" panose="02010609060101010101" pitchFamily="49" charset="-122"/>
              </a:rPr>
              <a:t>经营战略</a:t>
            </a:r>
            <a:endParaRPr lang="zh-CN" altLang="en-US" dirty="0">
              <a:solidFill>
                <a:srgbClr val="FF0000"/>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a:p>
            <a:pPr algn="ctr" eaLnBrk="0" hangingPunct="0">
              <a:buFontTx/>
              <a:buNone/>
              <a:defRPr/>
            </a:pPr>
            <a:endParaRPr lang="en-US" altLang="zh-CN" dirty="0">
              <a:latin typeface="Times New Roman" panose="02020603050405020304" pitchFamily="18" charset="0"/>
              <a:ea typeface="黑体" panose="02010609060101010101" pitchFamily="49" charset="-122"/>
            </a:endParaRPr>
          </a:p>
        </p:txBody>
      </p:sp>
      <p:sp>
        <p:nvSpPr>
          <p:cNvPr id="327683" name="Rectangle 3"/>
          <p:cNvSpPr>
            <a:spLocks noChangeArrowheads="1"/>
          </p:cNvSpPr>
          <p:nvPr/>
        </p:nvSpPr>
        <p:spPr bwMode="auto">
          <a:xfrm>
            <a:off x="603250" y="3886200"/>
            <a:ext cx="3149600" cy="550863"/>
          </a:xfrm>
          <a:prstGeom prst="rect">
            <a:avLst/>
          </a:prstGeom>
          <a:solidFill>
            <a:srgbClr val="FFCC00"/>
          </a:solidFill>
          <a:ln>
            <a:noFill/>
          </a:ln>
          <a:effectLst>
            <a:outerShdw dist="107763" dir="27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lIns="108844" tIns="54422" rIns="108844" bIns="5442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3300">
                <a:latin typeface="Times New Roman" panose="02020603050405020304" pitchFamily="18" charset="0"/>
                <a:ea typeface="黑体" panose="02010609060101010101" pitchFamily="49" charset="-122"/>
              </a:rPr>
              <a:t>资金战略</a:t>
            </a:r>
            <a:endParaRPr lang="zh-CN" altLang="en-US">
              <a:latin typeface="Times New Roman" panose="02020603050405020304" pitchFamily="18" charset="0"/>
              <a:ea typeface="黑体" panose="02010609060101010101" pitchFamily="49" charset="-122"/>
            </a:endParaRPr>
          </a:p>
        </p:txBody>
      </p:sp>
      <p:sp>
        <p:nvSpPr>
          <p:cNvPr id="327684" name="Rectangle 4"/>
          <p:cNvSpPr>
            <a:spLocks noChangeArrowheads="1"/>
          </p:cNvSpPr>
          <p:nvPr/>
        </p:nvSpPr>
        <p:spPr bwMode="auto">
          <a:xfrm>
            <a:off x="4565650" y="3886200"/>
            <a:ext cx="3149600" cy="695325"/>
          </a:xfrm>
          <a:prstGeom prst="rect">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scaled="1"/>
          </a:gradFill>
          <a:ln>
            <a:noFill/>
          </a:ln>
          <a:effectLst>
            <a:outerShdw dist="107763" dir="27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lIns="108844" tIns="54422" rIns="108844" bIns="5442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en-US" altLang="zh-CN" sz="3300">
              <a:latin typeface="Times New Roman" panose="02020603050405020304" pitchFamily="18" charset="0"/>
              <a:ea typeface="黑体" panose="02010609060101010101" pitchFamily="49" charset="-122"/>
            </a:endParaRPr>
          </a:p>
          <a:p>
            <a:pPr algn="ctr"/>
            <a:r>
              <a:rPr lang="zh-CN" altLang="en-US" sz="3300">
                <a:latin typeface="Times New Roman" panose="02020603050405020304" pitchFamily="18" charset="0"/>
                <a:ea typeface="黑体" panose="02010609060101010101" pitchFamily="49" charset="-122"/>
              </a:rPr>
              <a:t>产品</a:t>
            </a:r>
            <a:r>
              <a:rPr lang="en-US" altLang="zh-CN" sz="3300">
                <a:latin typeface="Times New Roman" panose="02020603050405020304" pitchFamily="18" charset="0"/>
                <a:ea typeface="黑体" panose="02010609060101010101" pitchFamily="49" charset="-122"/>
              </a:rPr>
              <a:t>/</a:t>
            </a:r>
            <a:r>
              <a:rPr lang="zh-CN" altLang="en-US" sz="3300">
                <a:latin typeface="Times New Roman" panose="02020603050405020304" pitchFamily="18" charset="0"/>
                <a:ea typeface="黑体" panose="02010609060101010101" pitchFamily="49" charset="-122"/>
              </a:rPr>
              <a:t>技术战略</a:t>
            </a:r>
            <a:endParaRPr lang="zh-CN" altLang="en-US">
              <a:latin typeface="Times New Roman" panose="02020603050405020304" pitchFamily="18" charset="0"/>
              <a:ea typeface="黑体" panose="02010609060101010101" pitchFamily="49" charset="-122"/>
            </a:endParaRPr>
          </a:p>
          <a:p>
            <a:pPr algn="ctr"/>
            <a:endParaRPr lang="en-US" altLang="zh-CN">
              <a:latin typeface="Times New Roman" panose="02020603050405020304" pitchFamily="18" charset="0"/>
              <a:ea typeface="黑体" panose="02010609060101010101" pitchFamily="49" charset="-122"/>
            </a:endParaRPr>
          </a:p>
        </p:txBody>
      </p:sp>
      <p:sp>
        <p:nvSpPr>
          <p:cNvPr id="327685" name="Rectangle 5"/>
          <p:cNvSpPr>
            <a:spLocks noChangeArrowheads="1"/>
          </p:cNvSpPr>
          <p:nvPr/>
        </p:nvSpPr>
        <p:spPr bwMode="auto">
          <a:xfrm>
            <a:off x="8426450" y="3886200"/>
            <a:ext cx="3149600" cy="550863"/>
          </a:xfrm>
          <a:prstGeom prst="rect">
            <a:avLst/>
          </a:prstGeom>
          <a:solidFill>
            <a:srgbClr val="66FF33"/>
          </a:solidFill>
          <a:ln>
            <a:noFill/>
          </a:ln>
          <a:effectLst>
            <a:outerShdw dist="107763" dir="27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lIns="108844" tIns="54422" rIns="108844" bIns="5442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3300">
                <a:latin typeface="Times New Roman" panose="02020603050405020304" pitchFamily="18" charset="0"/>
                <a:ea typeface="黑体" panose="02010609060101010101" pitchFamily="49" charset="-122"/>
              </a:rPr>
              <a:t>人力资源战略</a:t>
            </a:r>
            <a:endParaRPr lang="zh-CN" altLang="en-US">
              <a:latin typeface="Times New Roman" panose="02020603050405020304" pitchFamily="18" charset="0"/>
              <a:ea typeface="黑体" panose="02010609060101010101" pitchFamily="49" charset="-122"/>
            </a:endParaRPr>
          </a:p>
        </p:txBody>
      </p:sp>
      <p:cxnSp>
        <p:nvCxnSpPr>
          <p:cNvPr id="110598" name="AutoShape 6"/>
          <p:cNvCxnSpPr>
            <a:cxnSpLocks noChangeShapeType="1"/>
          </p:cNvCxnSpPr>
          <p:nvPr/>
        </p:nvCxnSpPr>
        <p:spPr bwMode="auto">
          <a:xfrm>
            <a:off x="6096000" y="2667000"/>
            <a:ext cx="6350" cy="1249363"/>
          </a:xfrm>
          <a:prstGeom prst="straightConnector1">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10599" name="AutoShape 7"/>
          <p:cNvCxnSpPr>
            <a:cxnSpLocks noChangeShapeType="1"/>
          </p:cNvCxnSpPr>
          <p:nvPr/>
        </p:nvCxnSpPr>
        <p:spPr bwMode="auto">
          <a:xfrm rot="5400000">
            <a:off x="3484563" y="1160463"/>
            <a:ext cx="1250950" cy="3956050"/>
          </a:xfrm>
          <a:prstGeom prst="bentConnector3">
            <a:avLst>
              <a:gd name="adj1" fmla="val 49935"/>
            </a:avLst>
          </a:prstGeom>
          <a:noFill/>
          <a:ln w="5715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110600" name="AutoShape 8"/>
          <p:cNvCxnSpPr>
            <a:cxnSpLocks noChangeShapeType="1"/>
          </p:cNvCxnSpPr>
          <p:nvPr/>
        </p:nvCxnSpPr>
        <p:spPr bwMode="auto">
          <a:xfrm rot="16200000" flipH="1">
            <a:off x="7258050" y="1200150"/>
            <a:ext cx="1536700" cy="3860800"/>
          </a:xfrm>
          <a:prstGeom prst="bentConnector3">
            <a:avLst>
              <a:gd name="adj1" fmla="val 50000"/>
            </a:avLst>
          </a:prstGeom>
          <a:noFill/>
          <a:ln w="5715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sp>
        <p:nvSpPr>
          <p:cNvPr id="21513" name="Text Box 9"/>
          <p:cNvSpPr txBox="1">
            <a:spLocks noChangeArrowheads="1"/>
          </p:cNvSpPr>
          <p:nvPr/>
        </p:nvSpPr>
        <p:spPr bwMode="auto">
          <a:xfrm>
            <a:off x="1111250" y="4581525"/>
            <a:ext cx="2008188" cy="38735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108844" tIns="54422" rIns="108844" bIns="544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latin typeface="Times New Roman" panose="02020603050405020304" pitchFamily="18" charset="0"/>
              </a:rPr>
              <a:t>   </a:t>
            </a:r>
            <a:r>
              <a:rPr lang="zh-CN" altLang="en-US" b="1">
                <a:latin typeface="Times New Roman" panose="02020603050405020304" pitchFamily="18" charset="0"/>
              </a:rPr>
              <a:t>短期效益</a:t>
            </a:r>
            <a:endParaRPr lang="zh-CN" altLang="en-US" b="1">
              <a:latin typeface="Times New Roman" panose="02020603050405020304" pitchFamily="18" charset="0"/>
            </a:endParaRPr>
          </a:p>
        </p:txBody>
      </p:sp>
      <p:sp>
        <p:nvSpPr>
          <p:cNvPr id="21514" name="Text Box 10"/>
          <p:cNvSpPr txBox="1">
            <a:spLocks noChangeArrowheads="1"/>
          </p:cNvSpPr>
          <p:nvPr/>
        </p:nvSpPr>
        <p:spPr bwMode="auto">
          <a:xfrm>
            <a:off x="5159375" y="4724400"/>
            <a:ext cx="2009775" cy="38735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108844" tIns="54422" rIns="108844" bIns="544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latin typeface="Times New Roman" panose="02020603050405020304" pitchFamily="18" charset="0"/>
              </a:rPr>
              <a:t>   中期效益</a:t>
            </a:r>
            <a:endParaRPr lang="zh-CN" altLang="en-US" b="1">
              <a:latin typeface="Times New Roman" panose="02020603050405020304" pitchFamily="18" charset="0"/>
            </a:endParaRPr>
          </a:p>
        </p:txBody>
      </p:sp>
      <p:sp>
        <p:nvSpPr>
          <p:cNvPr id="21515" name="Text Box 11"/>
          <p:cNvSpPr txBox="1">
            <a:spLocks noChangeArrowheads="1"/>
          </p:cNvSpPr>
          <p:nvPr/>
        </p:nvSpPr>
        <p:spPr bwMode="auto">
          <a:xfrm>
            <a:off x="9036050" y="4581525"/>
            <a:ext cx="2008188" cy="38735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108844" tIns="54422" rIns="108844" bIns="544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latin typeface="Times New Roman" panose="02020603050405020304" pitchFamily="18" charset="0"/>
              </a:rPr>
              <a:t>  长期效益</a:t>
            </a:r>
            <a:endParaRPr lang="zh-CN" altLang="en-US" b="1">
              <a:latin typeface="Times New Roman" panose="02020603050405020304" pitchFamily="18" charset="0"/>
            </a:endParaRPr>
          </a:p>
        </p:txBody>
      </p:sp>
      <p:sp>
        <p:nvSpPr>
          <p:cNvPr id="110606" name="Rectangle 14"/>
          <p:cNvSpPr>
            <a:spLocks noGrp="1" noChangeArrowheads="1"/>
          </p:cNvSpPr>
          <p:nvPr>
            <p:ph type="title" idx="4294967295"/>
          </p:nvPr>
        </p:nvSpPr>
        <p:spPr>
          <a:xfrm>
            <a:off x="766763" y="836613"/>
            <a:ext cx="8331200" cy="468312"/>
          </a:xfrm>
        </p:spPr>
        <p:txBody>
          <a:bodyPr anchor="ctr"/>
          <a:lstStyle/>
          <a:p>
            <a:pPr eaLnBrk="1" hangingPunct="1"/>
            <a:r>
              <a:rPr lang="zh-CN" altLang="en-US" sz="3000" b="1" smtClean="0">
                <a:solidFill>
                  <a:srgbClr val="FF0000"/>
                </a:solidFill>
                <a:ea typeface="微软雅黑" panose="020B0503020204020204" pitchFamily="34" charset="-122"/>
              </a:rPr>
              <a:t>人力资源与经营战略的关系</a:t>
            </a:r>
            <a:endParaRPr lang="zh-CN" altLang="en-US" sz="3000" b="1" smtClean="0">
              <a:solidFill>
                <a:srgbClr val="FF0000"/>
              </a:solidFill>
              <a:ea typeface="微软雅黑" panose="020B0503020204020204" pitchFamily="34" charset="-122"/>
            </a:endParaRPr>
          </a:p>
        </p:txBody>
      </p:sp>
      <p:sp>
        <p:nvSpPr>
          <p:cNvPr id="2" name="日期占位符 1"/>
          <p:cNvSpPr>
            <a:spLocks noGrp="1"/>
          </p:cNvSpPr>
          <p:nvPr>
            <p:ph type="dt" sz="quarter" idx="10"/>
          </p:nvPr>
        </p:nvSpPr>
        <p:spPr>
          <a:xfrm>
            <a:off x="1212850" y="6240463"/>
            <a:ext cx="2540000" cy="263525"/>
          </a:xfrm>
        </p:spPr>
        <p:txBody>
          <a:bodyPr/>
          <a:lstStyle/>
          <a:p>
            <a:pPr>
              <a:defRPr/>
            </a:pPr>
            <a:fld id="{F0A3935A-C9DD-463C-A271-262EE64DEC48}" type="datetime1">
              <a:rPr lang="zh-CN" altLang="en-US"/>
            </a:fld>
            <a:endParaRPr lang="en-US" altLang="zh-CN"/>
          </a:p>
        </p:txBody>
      </p:sp>
      <p:sp>
        <p:nvSpPr>
          <p:cNvPr id="21518" name="灯片编号占位符 2"/>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AB1AB03E-B8C4-498E-8C27-F7CDADFD53F2}" type="slidenum">
              <a:rPr lang="zh-CN" altLang="en-US" smtClean="0">
                <a:latin typeface="Tahoma" panose="020B0604030504040204" pitchFamily="34" charset="0"/>
              </a:rPr>
            </a:fld>
            <a:endParaRPr lang="zh-CN" altLang="en-US" smtClean="0">
              <a:latin typeface="Tahoma" panose="020B060403050404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childTnLst>
                                    <p:set>
                                      <p:cBhvr>
                                        <p:cTn id="6" dur="1" fill="hold">
                                          <p:stCondLst>
                                            <p:cond delay="0"/>
                                          </p:stCondLst>
                                        </p:cTn>
                                        <p:tgtEl>
                                          <p:spTgt spid="110606"/>
                                        </p:tgtEl>
                                        <p:attrNameLst>
                                          <p:attrName>style.visibility</p:attrName>
                                        </p:attrNameLst>
                                      </p:cBhvr>
                                      <p:to>
                                        <p:strVal val="visible"/>
                                      </p:to>
                                    </p:set>
                                    <p:anim calcmode="lin" valueType="num">
                                      <p:cBhvr additive="base">
                                        <p:cTn id="7" dur="500" fill="hold"/>
                                        <p:tgtEl>
                                          <p:spTgt spid="110606"/>
                                        </p:tgtEl>
                                        <p:attrNameLst>
                                          <p:attrName>ppt_x</p:attrName>
                                        </p:attrNameLst>
                                      </p:cBhvr>
                                      <p:tavLst>
                                        <p:tav tm="0">
                                          <p:val>
                                            <p:strVal val="0-#ppt_w/2"/>
                                          </p:val>
                                        </p:tav>
                                        <p:tav tm="100000">
                                          <p:val>
                                            <p:strVal val="#ppt_x"/>
                                          </p:val>
                                        </p:tav>
                                      </p:tavLst>
                                    </p:anim>
                                    <p:anim calcmode="lin" valueType="num">
                                      <p:cBhvr additive="base">
                                        <p:cTn id="8" dur="500" fill="hold"/>
                                        <p:tgtEl>
                                          <p:spTgt spid="11060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0606"/>
                                        </p:tgtEl>
                                        <p:attrNameLst>
                                          <p:attrName>style.visibility</p:attrName>
                                        </p:attrNameLst>
                                      </p:cBhvr>
                                      <p:to>
                                        <p:strVal val="visible"/>
                                      </p:to>
                                    </p:set>
                                    <p:anim calcmode="lin" valueType="num">
                                      <p:cBhvr>
                                        <p:cTn id="13" dur="500" fill="hold"/>
                                        <p:tgtEl>
                                          <p:spTgt spid="110606"/>
                                        </p:tgtEl>
                                        <p:attrNameLst>
                                          <p:attrName>ppt_x</p:attrName>
                                        </p:attrNameLst>
                                      </p:cBhvr>
                                      <p:tavLst>
                                        <p:tav tm="0">
                                          <p:val>
                                            <p:strVal val="#ppt_x"/>
                                          </p:val>
                                        </p:tav>
                                        <p:tav tm="100000">
                                          <p:val>
                                            <p:strVal val="#ppt_x"/>
                                          </p:val>
                                        </p:tav>
                                      </p:tavLst>
                                    </p:anim>
                                    <p:anim calcmode="lin" valueType="num">
                                      <p:cBhvr>
                                        <p:cTn id="14" dur="500" fill="hold"/>
                                        <p:tgtEl>
                                          <p:spTgt spid="11060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27682"/>
                                        </p:tgtEl>
                                        <p:attrNameLst>
                                          <p:attrName>style.visibility</p:attrName>
                                        </p:attrNameLst>
                                      </p:cBhvr>
                                      <p:to>
                                        <p:strVal val="visible"/>
                                      </p:to>
                                    </p:set>
                                    <p:anim calcmode="lin" valueType="num">
                                      <p:cBhvr>
                                        <p:cTn id="19" dur="500" fill="hold"/>
                                        <p:tgtEl>
                                          <p:spTgt spid="327682"/>
                                        </p:tgtEl>
                                        <p:attrNameLst>
                                          <p:attrName>ppt_x</p:attrName>
                                        </p:attrNameLst>
                                      </p:cBhvr>
                                      <p:tavLst>
                                        <p:tav tm="0">
                                          <p:val>
                                            <p:strVal val="#ppt_x"/>
                                          </p:val>
                                        </p:tav>
                                        <p:tav tm="100000">
                                          <p:val>
                                            <p:strVal val="#ppt_x"/>
                                          </p:val>
                                        </p:tav>
                                      </p:tavLst>
                                    </p:anim>
                                    <p:anim calcmode="lin" valueType="num">
                                      <p:cBhvr>
                                        <p:cTn id="20" dur="500" fill="hold"/>
                                        <p:tgtEl>
                                          <p:spTgt spid="32768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0599"/>
                                        </p:tgtEl>
                                        <p:attrNameLst>
                                          <p:attrName>style.visibility</p:attrName>
                                        </p:attrNameLst>
                                      </p:cBhvr>
                                      <p:to>
                                        <p:strVal val="visible"/>
                                      </p:to>
                                    </p:set>
                                    <p:anim calcmode="lin" valueType="num">
                                      <p:cBhvr>
                                        <p:cTn id="25" dur="500" fill="hold"/>
                                        <p:tgtEl>
                                          <p:spTgt spid="110599"/>
                                        </p:tgtEl>
                                        <p:attrNameLst>
                                          <p:attrName>ppt_x</p:attrName>
                                        </p:attrNameLst>
                                      </p:cBhvr>
                                      <p:tavLst>
                                        <p:tav tm="0">
                                          <p:val>
                                            <p:strVal val="#ppt_x"/>
                                          </p:val>
                                        </p:tav>
                                        <p:tav tm="100000">
                                          <p:val>
                                            <p:strVal val="#ppt_x"/>
                                          </p:val>
                                        </p:tav>
                                      </p:tavLst>
                                    </p:anim>
                                    <p:anim calcmode="lin" valueType="num">
                                      <p:cBhvr>
                                        <p:cTn id="26" dur="500" fill="hold"/>
                                        <p:tgtEl>
                                          <p:spTgt spid="11059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27683"/>
                                        </p:tgtEl>
                                        <p:attrNameLst>
                                          <p:attrName>style.visibility</p:attrName>
                                        </p:attrNameLst>
                                      </p:cBhvr>
                                      <p:to>
                                        <p:strVal val="visible"/>
                                      </p:to>
                                    </p:set>
                                    <p:anim calcmode="lin" valueType="num">
                                      <p:cBhvr>
                                        <p:cTn id="31" dur="500" fill="hold"/>
                                        <p:tgtEl>
                                          <p:spTgt spid="327683"/>
                                        </p:tgtEl>
                                        <p:attrNameLst>
                                          <p:attrName>ppt_x</p:attrName>
                                        </p:attrNameLst>
                                      </p:cBhvr>
                                      <p:tavLst>
                                        <p:tav tm="0">
                                          <p:val>
                                            <p:strVal val="#ppt_x"/>
                                          </p:val>
                                        </p:tav>
                                        <p:tav tm="100000">
                                          <p:val>
                                            <p:strVal val="#ppt_x"/>
                                          </p:val>
                                        </p:tav>
                                      </p:tavLst>
                                    </p:anim>
                                    <p:anim calcmode="lin" valueType="num">
                                      <p:cBhvr>
                                        <p:cTn id="32" dur="500" fill="hold"/>
                                        <p:tgtEl>
                                          <p:spTgt spid="32768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513"/>
                                        </p:tgtEl>
                                        <p:attrNameLst>
                                          <p:attrName>style.visibility</p:attrName>
                                        </p:attrNameLst>
                                      </p:cBhvr>
                                      <p:to>
                                        <p:strVal val="visible"/>
                                      </p:to>
                                    </p:set>
                                    <p:anim calcmode="lin" valueType="num">
                                      <p:cBhvr>
                                        <p:cTn id="37" dur="500" fill="hold"/>
                                        <p:tgtEl>
                                          <p:spTgt spid="21513"/>
                                        </p:tgtEl>
                                        <p:attrNameLst>
                                          <p:attrName>ppt_x</p:attrName>
                                        </p:attrNameLst>
                                      </p:cBhvr>
                                      <p:tavLst>
                                        <p:tav tm="0">
                                          <p:val>
                                            <p:strVal val="#ppt_x"/>
                                          </p:val>
                                        </p:tav>
                                        <p:tav tm="100000">
                                          <p:val>
                                            <p:strVal val="#ppt_x"/>
                                          </p:val>
                                        </p:tav>
                                      </p:tavLst>
                                    </p:anim>
                                    <p:anim calcmode="lin" valueType="num">
                                      <p:cBhvr>
                                        <p:cTn id="38" dur="500" fill="hold"/>
                                        <p:tgtEl>
                                          <p:spTgt spid="215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0598"/>
                                        </p:tgtEl>
                                        <p:attrNameLst>
                                          <p:attrName>style.visibility</p:attrName>
                                        </p:attrNameLst>
                                      </p:cBhvr>
                                      <p:to>
                                        <p:strVal val="visible"/>
                                      </p:to>
                                    </p:set>
                                    <p:anim calcmode="lin" valueType="num">
                                      <p:cBhvr>
                                        <p:cTn id="43" dur="500" fill="hold"/>
                                        <p:tgtEl>
                                          <p:spTgt spid="110598"/>
                                        </p:tgtEl>
                                        <p:attrNameLst>
                                          <p:attrName>ppt_x</p:attrName>
                                        </p:attrNameLst>
                                      </p:cBhvr>
                                      <p:tavLst>
                                        <p:tav tm="0">
                                          <p:val>
                                            <p:strVal val="#ppt_x"/>
                                          </p:val>
                                        </p:tav>
                                        <p:tav tm="100000">
                                          <p:val>
                                            <p:strVal val="#ppt_x"/>
                                          </p:val>
                                        </p:tav>
                                      </p:tavLst>
                                    </p:anim>
                                    <p:anim calcmode="lin" valueType="num">
                                      <p:cBhvr>
                                        <p:cTn id="44" dur="500" fill="hold"/>
                                        <p:tgtEl>
                                          <p:spTgt spid="11059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27684"/>
                                        </p:tgtEl>
                                        <p:attrNameLst>
                                          <p:attrName>style.visibility</p:attrName>
                                        </p:attrNameLst>
                                      </p:cBhvr>
                                      <p:to>
                                        <p:strVal val="visible"/>
                                      </p:to>
                                    </p:set>
                                    <p:anim calcmode="lin" valueType="num">
                                      <p:cBhvr>
                                        <p:cTn id="49" dur="500" fill="hold"/>
                                        <p:tgtEl>
                                          <p:spTgt spid="327684"/>
                                        </p:tgtEl>
                                        <p:attrNameLst>
                                          <p:attrName>ppt_x</p:attrName>
                                        </p:attrNameLst>
                                      </p:cBhvr>
                                      <p:tavLst>
                                        <p:tav tm="0">
                                          <p:val>
                                            <p:strVal val="#ppt_x"/>
                                          </p:val>
                                        </p:tav>
                                        <p:tav tm="100000">
                                          <p:val>
                                            <p:strVal val="#ppt_x"/>
                                          </p:val>
                                        </p:tav>
                                      </p:tavLst>
                                    </p:anim>
                                    <p:anim calcmode="lin" valueType="num">
                                      <p:cBhvr>
                                        <p:cTn id="50" dur="500" fill="hold"/>
                                        <p:tgtEl>
                                          <p:spTgt spid="32768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1514"/>
                                        </p:tgtEl>
                                        <p:attrNameLst>
                                          <p:attrName>style.visibility</p:attrName>
                                        </p:attrNameLst>
                                      </p:cBhvr>
                                      <p:to>
                                        <p:strVal val="visible"/>
                                      </p:to>
                                    </p:set>
                                    <p:anim calcmode="lin" valueType="num">
                                      <p:cBhvr>
                                        <p:cTn id="55" dur="500" fill="hold"/>
                                        <p:tgtEl>
                                          <p:spTgt spid="21514"/>
                                        </p:tgtEl>
                                        <p:attrNameLst>
                                          <p:attrName>ppt_x</p:attrName>
                                        </p:attrNameLst>
                                      </p:cBhvr>
                                      <p:tavLst>
                                        <p:tav tm="0">
                                          <p:val>
                                            <p:strVal val="#ppt_x"/>
                                          </p:val>
                                        </p:tav>
                                        <p:tav tm="100000">
                                          <p:val>
                                            <p:strVal val="#ppt_x"/>
                                          </p:val>
                                        </p:tav>
                                      </p:tavLst>
                                    </p:anim>
                                    <p:anim calcmode="lin" valueType="num">
                                      <p:cBhvr>
                                        <p:cTn id="56" dur="500" fill="hold"/>
                                        <p:tgtEl>
                                          <p:spTgt spid="2151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10600"/>
                                        </p:tgtEl>
                                        <p:attrNameLst>
                                          <p:attrName>style.visibility</p:attrName>
                                        </p:attrNameLst>
                                      </p:cBhvr>
                                      <p:to>
                                        <p:strVal val="visible"/>
                                      </p:to>
                                    </p:set>
                                    <p:anim calcmode="lin" valueType="num">
                                      <p:cBhvr>
                                        <p:cTn id="61" dur="500" fill="hold"/>
                                        <p:tgtEl>
                                          <p:spTgt spid="110600"/>
                                        </p:tgtEl>
                                        <p:attrNameLst>
                                          <p:attrName>ppt_x</p:attrName>
                                        </p:attrNameLst>
                                      </p:cBhvr>
                                      <p:tavLst>
                                        <p:tav tm="0">
                                          <p:val>
                                            <p:strVal val="#ppt_x"/>
                                          </p:val>
                                        </p:tav>
                                        <p:tav tm="100000">
                                          <p:val>
                                            <p:strVal val="#ppt_x"/>
                                          </p:val>
                                        </p:tav>
                                      </p:tavLst>
                                    </p:anim>
                                    <p:anim calcmode="lin" valueType="num">
                                      <p:cBhvr>
                                        <p:cTn id="62" dur="500" fill="hold"/>
                                        <p:tgtEl>
                                          <p:spTgt spid="11060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27685"/>
                                        </p:tgtEl>
                                        <p:attrNameLst>
                                          <p:attrName>style.visibility</p:attrName>
                                        </p:attrNameLst>
                                      </p:cBhvr>
                                      <p:to>
                                        <p:strVal val="visible"/>
                                      </p:to>
                                    </p:set>
                                    <p:anim calcmode="lin" valueType="num">
                                      <p:cBhvr>
                                        <p:cTn id="67" dur="500" fill="hold"/>
                                        <p:tgtEl>
                                          <p:spTgt spid="327685"/>
                                        </p:tgtEl>
                                        <p:attrNameLst>
                                          <p:attrName>ppt_x</p:attrName>
                                        </p:attrNameLst>
                                      </p:cBhvr>
                                      <p:tavLst>
                                        <p:tav tm="0">
                                          <p:val>
                                            <p:strVal val="#ppt_x"/>
                                          </p:val>
                                        </p:tav>
                                        <p:tav tm="100000">
                                          <p:val>
                                            <p:strVal val="#ppt_x"/>
                                          </p:val>
                                        </p:tav>
                                      </p:tavLst>
                                    </p:anim>
                                    <p:anim calcmode="lin" valueType="num">
                                      <p:cBhvr>
                                        <p:cTn id="68" dur="500" fill="hold"/>
                                        <p:tgtEl>
                                          <p:spTgt spid="32768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1515"/>
                                        </p:tgtEl>
                                        <p:attrNameLst>
                                          <p:attrName>style.visibility</p:attrName>
                                        </p:attrNameLst>
                                      </p:cBhvr>
                                      <p:to>
                                        <p:strVal val="visible"/>
                                      </p:to>
                                    </p:set>
                                    <p:anim calcmode="lin" valueType="num">
                                      <p:cBhvr>
                                        <p:cTn id="73" dur="500" fill="hold"/>
                                        <p:tgtEl>
                                          <p:spTgt spid="21515"/>
                                        </p:tgtEl>
                                        <p:attrNameLst>
                                          <p:attrName>ppt_x</p:attrName>
                                        </p:attrNameLst>
                                      </p:cBhvr>
                                      <p:tavLst>
                                        <p:tav tm="0">
                                          <p:val>
                                            <p:strVal val="#ppt_x"/>
                                          </p:val>
                                        </p:tav>
                                        <p:tav tm="100000">
                                          <p:val>
                                            <p:strVal val="#ppt_x"/>
                                          </p:val>
                                        </p:tav>
                                      </p:tavLst>
                                    </p:anim>
                                    <p:anim calcmode="lin" valueType="num">
                                      <p:cBhvr>
                                        <p:cTn id="74" dur="500" fill="hold"/>
                                        <p:tgtEl>
                                          <p:spTgt spid="215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2" grpId="0" bldLvl="0" animBg="1"/>
      <p:bldP spid="327683" grpId="0" bldLvl="0" animBg="1"/>
      <p:bldP spid="327684" grpId="0" bldLvl="0" animBg="1"/>
      <p:bldP spid="327685" grpId="0" bldLvl="0" animBg="1"/>
      <p:bldP spid="21513" grpId="0" bldLvl="0" animBg="1"/>
      <p:bldP spid="21514" grpId="0" bldLvl="0" animBg="1"/>
      <p:bldP spid="21515" grpId="0" bldLvl="0" animBg="1"/>
      <p:bldP spid="110606" grpId="0"/>
      <p:bldP spid="110606"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2400300" y="2165350"/>
          <a:ext cx="8128000" cy="3790950"/>
        </p:xfrm>
        <a:graphic>
          <a:graphicData uri="http://schemas.openxmlformats.org/drawingml/2006/table">
            <a:tbl>
              <a:tblPr firstRow="1" bandRow="1">
                <a:tableStyleId>{5C22544A-7EE6-4342-B048-85BDC9FD1C3A}</a:tableStyleId>
              </a:tblPr>
              <a:tblGrid>
                <a:gridCol w="1728417"/>
                <a:gridCol w="4465076"/>
                <a:gridCol w="1934507"/>
              </a:tblGrid>
              <a:tr h="973107">
                <a:tc>
                  <a:txBody>
                    <a:bodyPr/>
                    <a:lstStyle/>
                    <a:p>
                      <a:pPr algn="ctr"/>
                      <a:endParaRPr lang="zh-CN" altLang="en-US" sz="1800" dirty="0">
                        <a:solidFill>
                          <a:schemeClr val="bg1"/>
                        </a:solidFill>
                        <a:latin typeface="微软雅黑" panose="020B0503020204020204" pitchFamily="34" charset="-122"/>
                        <a:ea typeface="微软雅黑" panose="020B0503020204020204" pitchFamily="34" charset="-122"/>
                      </a:endParaRPr>
                    </a:p>
                  </a:txBody>
                  <a:tcPr marL="91452" marR="91452" marT="45719" marB="45719">
                    <a:solidFill>
                      <a:srgbClr val="19C3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zh-CN" sz="1800" dirty="0" smtClean="0">
                        <a:solidFill>
                          <a:schemeClr val="bg1"/>
                        </a:solidFill>
                        <a:latin typeface="微软雅黑" panose="020B0503020204020204" pitchFamily="34" charset="-122"/>
                        <a:ea typeface="微软雅黑" panose="020B0503020204020204" pitchFamily="34" charset="-122"/>
                      </a:endParaRPr>
                    </a:p>
                  </a:txBody>
                  <a:tcPr marL="91452" marR="91452" marT="45719" marB="45719">
                    <a:solidFill>
                      <a:srgbClr val="00B050"/>
                    </a:solidFill>
                  </a:tcPr>
                </a:tc>
                <a:tc>
                  <a:txBody>
                    <a:bodyPr/>
                    <a:lstStyle/>
                    <a:p>
                      <a:pPr algn="ctr"/>
                      <a:endParaRPr lang="en-US" altLang="zh-CN" sz="1800" dirty="0" smtClean="0">
                        <a:solidFill>
                          <a:schemeClr val="bg1"/>
                        </a:solidFill>
                        <a:latin typeface="微软雅黑" panose="020B0503020204020204" pitchFamily="34" charset="-122"/>
                        <a:ea typeface="微软雅黑" panose="020B0503020204020204" pitchFamily="34" charset="-122"/>
                      </a:endParaRPr>
                    </a:p>
                  </a:txBody>
                  <a:tcPr marL="91452" marR="91452" marT="45719" marB="45719">
                    <a:solidFill>
                      <a:srgbClr val="0070C0"/>
                    </a:solidFill>
                  </a:tcPr>
                </a:tc>
              </a:tr>
              <a:tr h="1844736">
                <a:tc>
                  <a:txBody>
                    <a:bodyPr/>
                    <a:lstStyle/>
                    <a:p>
                      <a:pPr algn="ctr"/>
                      <a:endParaRPr lang="en-US" altLang="zh-CN" sz="1800" b="1" dirty="0" smtClean="0">
                        <a:solidFill>
                          <a:schemeClr val="bg1"/>
                        </a:solidFill>
                        <a:latin typeface="微软雅黑" panose="020B0503020204020204" pitchFamily="34" charset="-122"/>
                        <a:ea typeface="微软雅黑" panose="020B0503020204020204" pitchFamily="34" charset="-122"/>
                      </a:endParaRPr>
                    </a:p>
                  </a:txBody>
                  <a:tcPr marL="91452" marR="91452" marT="45719" marB="45719">
                    <a:solidFill>
                      <a:srgbClr val="FFC000"/>
                    </a:solidFill>
                  </a:tcPr>
                </a:tc>
                <a:tc>
                  <a:txBody>
                    <a:bodyPr/>
                    <a:lstStyle/>
                    <a:p>
                      <a:pPr algn="ctr"/>
                      <a:endParaRPr lang="en-US" altLang="zh-CN" sz="1800" b="1" dirty="0" smtClean="0">
                        <a:solidFill>
                          <a:schemeClr val="bg1"/>
                        </a:solidFill>
                        <a:latin typeface="微软雅黑" panose="020B0503020204020204" pitchFamily="34" charset="-122"/>
                        <a:ea typeface="微软雅黑" panose="020B0503020204020204" pitchFamily="34" charset="-122"/>
                      </a:endParaRPr>
                    </a:p>
                  </a:txBody>
                  <a:tcPr marL="91452" marR="91452" marT="45719" marB="45719">
                    <a:solidFill>
                      <a:srgbClr val="19C3FF"/>
                    </a:solidFill>
                  </a:tcPr>
                </a:tc>
                <a:tc>
                  <a:txBody>
                    <a:bodyPr/>
                    <a:lstStyle/>
                    <a:p>
                      <a:pPr algn="ctr"/>
                      <a:endParaRPr lang="en-US" altLang="zh-CN" sz="1800" dirty="0" smtClean="0">
                        <a:solidFill>
                          <a:schemeClr val="bg1"/>
                        </a:solidFill>
                        <a:latin typeface="微软雅黑" panose="020B0503020204020204" pitchFamily="34" charset="-122"/>
                        <a:ea typeface="微软雅黑" panose="020B0503020204020204" pitchFamily="34" charset="-122"/>
                      </a:endParaRPr>
                    </a:p>
                  </a:txBody>
                  <a:tcPr marL="91452" marR="91452" marT="45719" marB="45719">
                    <a:solidFill>
                      <a:srgbClr val="00B050"/>
                    </a:solidFill>
                  </a:tcPr>
                </a:tc>
              </a:tr>
              <a:tr h="973107">
                <a:tc>
                  <a:txBody>
                    <a:bodyPr/>
                    <a:lstStyle/>
                    <a:p>
                      <a:pPr algn="ctr"/>
                      <a:endParaRPr lang="en-US" altLang="zh-CN" sz="1800" b="1" dirty="0" smtClean="0">
                        <a:solidFill>
                          <a:schemeClr val="bg1"/>
                        </a:solidFill>
                        <a:latin typeface="微软雅黑" panose="020B0503020204020204" pitchFamily="34" charset="-122"/>
                        <a:ea typeface="微软雅黑" panose="020B0503020204020204" pitchFamily="34" charset="-122"/>
                      </a:endParaRPr>
                    </a:p>
                  </a:txBody>
                  <a:tcPr marL="91452" marR="91452" marT="45719" marB="45719">
                    <a:solidFill>
                      <a:srgbClr val="FF0000"/>
                    </a:solidFill>
                  </a:tcPr>
                </a:tc>
                <a:tc>
                  <a:txBody>
                    <a:bodyPr/>
                    <a:lstStyle/>
                    <a:p>
                      <a:pPr algn="ctr"/>
                      <a:endParaRPr lang="zh-CN" altLang="en-US" sz="1800" b="1" dirty="0">
                        <a:solidFill>
                          <a:schemeClr val="bg1"/>
                        </a:solidFill>
                        <a:latin typeface="微软雅黑" panose="020B0503020204020204" pitchFamily="34" charset="-122"/>
                        <a:ea typeface="微软雅黑" panose="020B0503020204020204" pitchFamily="34" charset="-122"/>
                      </a:endParaRPr>
                    </a:p>
                  </a:txBody>
                  <a:tcPr marL="91452" marR="91452" marT="45719" marB="45719">
                    <a:solidFill>
                      <a:srgbClr val="FFC000"/>
                    </a:solidFill>
                  </a:tcPr>
                </a:tc>
                <a:tc>
                  <a:txBody>
                    <a:bodyPr/>
                    <a:lstStyle/>
                    <a:p>
                      <a:pPr algn="ctr"/>
                      <a:endParaRPr lang="zh-CN" altLang="en-US" sz="1800" b="1" dirty="0">
                        <a:solidFill>
                          <a:schemeClr val="bg1"/>
                        </a:solidFill>
                        <a:latin typeface="微软雅黑" panose="020B0503020204020204" pitchFamily="34" charset="-122"/>
                        <a:ea typeface="微软雅黑" panose="020B0503020204020204" pitchFamily="34" charset="-122"/>
                      </a:endParaRPr>
                    </a:p>
                  </a:txBody>
                  <a:tcPr marL="91452" marR="91452" marT="45719" marB="45719">
                    <a:solidFill>
                      <a:srgbClr val="19C3FF"/>
                    </a:solidFill>
                  </a:tcPr>
                </a:tc>
              </a:tr>
            </a:tbl>
          </a:graphicData>
        </a:graphic>
      </p:graphicFrame>
      <p:cxnSp>
        <p:nvCxnSpPr>
          <p:cNvPr id="3" name="直接箭头连接符 2"/>
          <p:cNvCxnSpPr/>
          <p:nvPr/>
        </p:nvCxnSpPr>
        <p:spPr>
          <a:xfrm flipV="1">
            <a:off x="2101850" y="1773238"/>
            <a:ext cx="0" cy="44958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2109788" y="6269038"/>
            <a:ext cx="9282112" cy="95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006" name="文本框 4"/>
          <p:cNvSpPr txBox="1">
            <a:spLocks noChangeArrowheads="1"/>
          </p:cNvSpPr>
          <p:nvPr/>
        </p:nvSpPr>
        <p:spPr bwMode="auto">
          <a:xfrm>
            <a:off x="1303338" y="3460750"/>
            <a:ext cx="5445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FF0000"/>
                </a:solidFill>
                <a:latin typeface="微软雅黑" panose="020B0503020204020204" pitchFamily="34" charset="-122"/>
                <a:ea typeface="微软雅黑" panose="020B0503020204020204" pitchFamily="34" charset="-122"/>
              </a:rPr>
              <a:t>能</a:t>
            </a:r>
            <a:endParaRPr lang="en-US" altLang="zh-CN" sz="2400" b="1">
              <a:solidFill>
                <a:srgbClr val="FF0000"/>
              </a:solidFill>
              <a:latin typeface="微软雅黑" panose="020B0503020204020204" pitchFamily="34" charset="-122"/>
              <a:ea typeface="微软雅黑" panose="020B0503020204020204" pitchFamily="34" charset="-122"/>
            </a:endParaRPr>
          </a:p>
          <a:p>
            <a:pPr eaLnBrk="1" hangingPunct="1"/>
            <a:r>
              <a:rPr lang="zh-CN" altLang="en-US" sz="2400" b="1">
                <a:solidFill>
                  <a:srgbClr val="FF0000"/>
                </a:solidFill>
                <a:latin typeface="微软雅黑" panose="020B0503020204020204" pitchFamily="34" charset="-122"/>
                <a:ea typeface="微软雅黑" panose="020B0503020204020204" pitchFamily="34" charset="-122"/>
              </a:rPr>
              <a:t>力</a:t>
            </a:r>
            <a:endParaRPr lang="en-US" altLang="zh-CN" sz="2400" b="1">
              <a:solidFill>
                <a:srgbClr val="FF0000"/>
              </a:solidFill>
              <a:latin typeface="微软雅黑" panose="020B0503020204020204" pitchFamily="34" charset="-122"/>
              <a:ea typeface="微软雅黑" panose="020B0503020204020204" pitchFamily="34" charset="-122"/>
            </a:endParaRPr>
          </a:p>
          <a:p>
            <a:pPr eaLnBrk="1" hangingPunct="1"/>
            <a:r>
              <a:rPr lang="zh-CN" altLang="en-US" sz="2400" b="1">
                <a:solidFill>
                  <a:srgbClr val="FF0000"/>
                </a:solidFill>
                <a:latin typeface="微软雅黑" panose="020B0503020204020204" pitchFamily="34" charset="-122"/>
                <a:ea typeface="微软雅黑" panose="020B0503020204020204" pitchFamily="34" charset="-122"/>
              </a:rPr>
              <a:t>潜</a:t>
            </a:r>
            <a:endParaRPr lang="en-US" altLang="zh-CN" sz="2400" b="1">
              <a:solidFill>
                <a:srgbClr val="FF0000"/>
              </a:solidFill>
              <a:latin typeface="微软雅黑" panose="020B0503020204020204" pitchFamily="34" charset="-122"/>
              <a:ea typeface="微软雅黑" panose="020B0503020204020204" pitchFamily="34" charset="-122"/>
            </a:endParaRPr>
          </a:p>
          <a:p>
            <a:pPr eaLnBrk="1" hangingPunct="1"/>
            <a:r>
              <a:rPr lang="zh-CN" altLang="en-US" sz="2400" b="1">
                <a:solidFill>
                  <a:srgbClr val="FF0000"/>
                </a:solidFill>
                <a:latin typeface="微软雅黑" panose="020B0503020204020204" pitchFamily="34" charset="-122"/>
                <a:ea typeface="微软雅黑" panose="020B0503020204020204" pitchFamily="34" charset="-122"/>
              </a:rPr>
              <a:t>力</a:t>
            </a:r>
            <a:endParaRPr lang="zh-CN" altLang="en-US" sz="2400" b="1">
              <a:solidFill>
                <a:srgbClr val="FF0000"/>
              </a:solidFill>
              <a:latin typeface="微软雅黑" panose="020B0503020204020204" pitchFamily="34" charset="-122"/>
              <a:ea typeface="微软雅黑" panose="020B0503020204020204" pitchFamily="34" charset="-122"/>
            </a:endParaRPr>
          </a:p>
        </p:txBody>
      </p:sp>
      <p:sp>
        <p:nvSpPr>
          <p:cNvPr id="42007" name="文本框 5"/>
          <p:cNvSpPr txBox="1">
            <a:spLocks noChangeArrowheads="1"/>
          </p:cNvSpPr>
          <p:nvPr/>
        </p:nvSpPr>
        <p:spPr bwMode="auto">
          <a:xfrm>
            <a:off x="5376863" y="6273800"/>
            <a:ext cx="31448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FF0000"/>
                </a:solidFill>
                <a:latin typeface="微软雅黑" panose="020B0503020204020204" pitchFamily="34" charset="-122"/>
                <a:ea typeface="微软雅黑" panose="020B0503020204020204" pitchFamily="34" charset="-122"/>
              </a:rPr>
              <a:t>业   绩</a:t>
            </a:r>
            <a:endParaRPr lang="zh-CN" altLang="en-US" sz="2400" b="1">
              <a:solidFill>
                <a:srgbClr val="FF0000"/>
              </a:solidFill>
              <a:latin typeface="微软雅黑" panose="020B0503020204020204" pitchFamily="34" charset="-122"/>
              <a:ea typeface="微软雅黑" panose="020B0503020204020204" pitchFamily="34" charset="-122"/>
            </a:endParaRPr>
          </a:p>
        </p:txBody>
      </p:sp>
      <p:sp>
        <p:nvSpPr>
          <p:cNvPr id="42008" name="文本框 6"/>
          <p:cNvSpPr txBox="1">
            <a:spLocks noChangeArrowheads="1"/>
          </p:cNvSpPr>
          <p:nvPr/>
        </p:nvSpPr>
        <p:spPr bwMode="auto">
          <a:xfrm>
            <a:off x="1433513" y="2165350"/>
            <a:ext cx="688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高</a:t>
            </a:r>
            <a:endParaRPr lang="zh-CN" altLang="en-US" b="1">
              <a:latin typeface="微软雅黑" panose="020B0503020204020204" pitchFamily="34" charset="-122"/>
              <a:ea typeface="微软雅黑" panose="020B0503020204020204" pitchFamily="34" charset="-122"/>
            </a:endParaRPr>
          </a:p>
        </p:txBody>
      </p:sp>
      <p:sp>
        <p:nvSpPr>
          <p:cNvPr id="42009" name="文本框 7"/>
          <p:cNvSpPr txBox="1">
            <a:spLocks noChangeArrowheads="1"/>
          </p:cNvSpPr>
          <p:nvPr/>
        </p:nvSpPr>
        <p:spPr bwMode="auto">
          <a:xfrm>
            <a:off x="1592263" y="6121400"/>
            <a:ext cx="688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低</a:t>
            </a:r>
            <a:endParaRPr lang="zh-CN" altLang="en-US" b="1">
              <a:latin typeface="微软雅黑" panose="020B0503020204020204" pitchFamily="34" charset="-122"/>
              <a:ea typeface="微软雅黑" panose="020B0503020204020204" pitchFamily="34" charset="-122"/>
            </a:endParaRPr>
          </a:p>
        </p:txBody>
      </p:sp>
      <p:sp>
        <p:nvSpPr>
          <p:cNvPr id="42010" name="文本框 8"/>
          <p:cNvSpPr txBox="1">
            <a:spLocks noChangeArrowheads="1"/>
          </p:cNvSpPr>
          <p:nvPr/>
        </p:nvSpPr>
        <p:spPr bwMode="auto">
          <a:xfrm>
            <a:off x="9264650" y="6488113"/>
            <a:ext cx="6905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高</a:t>
            </a:r>
            <a:endParaRPr lang="zh-CN" altLang="en-US" b="1">
              <a:latin typeface="微软雅黑" panose="020B0503020204020204" pitchFamily="34" charset="-122"/>
              <a:ea typeface="微软雅黑" panose="020B0503020204020204" pitchFamily="34" charset="-122"/>
            </a:endParaRPr>
          </a:p>
        </p:txBody>
      </p:sp>
      <p:sp>
        <p:nvSpPr>
          <p:cNvPr id="11" name="标题 1"/>
          <p:cNvSpPr txBox="1"/>
          <p:nvPr/>
        </p:nvSpPr>
        <p:spPr>
          <a:xfrm>
            <a:off x="1677988" y="476250"/>
            <a:ext cx="8064500" cy="1143000"/>
          </a:xfrm>
          <a:prstGeom prst="rect">
            <a:avLst/>
          </a:prstGeom>
        </p:spPr>
        <p:txBody>
          <a:bodyPr/>
          <a:lstStyle/>
          <a:p>
            <a:pPr eaLnBrk="0" hangingPunct="0">
              <a:buFontTx/>
              <a:buNone/>
              <a:defRPr/>
            </a:pPr>
            <a:r>
              <a:rPr lang="zh-CN" altLang="en-US" sz="3000" kern="0" spc="-5"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第五步：</a:t>
            </a:r>
            <a:br>
              <a:rPr lang="en-US" altLang="zh-CN" sz="3000" kern="0" spc="-5"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br>
            <a:r>
              <a:rPr lang="zh-CN" altLang="en-US" sz="3000" kern="0" spc="-5"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潜质评估</a:t>
            </a:r>
            <a:r>
              <a:rPr lang="en-US" altLang="zh-CN" sz="3000" kern="0" spc="-5"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000" kern="0" spc="-5"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校准会，形成人才地图</a:t>
            </a:r>
            <a:endParaRPr lang="zh-CN" altLang="en-US" sz="3000" kern="0" spc="-5"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日期占位符 11"/>
          <p:cNvSpPr>
            <a:spLocks noGrp="1"/>
          </p:cNvSpPr>
          <p:nvPr>
            <p:ph type="dt" sz="quarter" idx="10"/>
          </p:nvPr>
        </p:nvSpPr>
        <p:spPr/>
        <p:txBody>
          <a:bodyPr/>
          <a:lstStyle/>
          <a:p>
            <a:pPr>
              <a:defRPr/>
            </a:pPr>
            <a:fld id="{42779139-666A-4B8A-8A86-F5F5B017BCFC}" type="datetime1">
              <a:rPr lang="zh-CN" altLang="en-US"/>
            </a:fld>
            <a:endParaRPr lang="en-US" altLang="zh-CN"/>
          </a:p>
        </p:txBody>
      </p:sp>
      <p:sp>
        <p:nvSpPr>
          <p:cNvPr id="42013" name="灯片编号占位符 12"/>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E6E820F-F96B-48ED-8ADF-AD00AC703179}" type="slidenum">
              <a:rPr lang="zh-CN" altLang="en-US" smtClean="0">
                <a:latin typeface="Tahoma" panose="020B0604030504040204" pitchFamily="34" charset="0"/>
              </a:rPr>
            </a:fld>
            <a:endParaRPr lang="zh-CN" altLang="en-US" smtClean="0">
              <a:latin typeface="Tahoma" panose="020B0604030504040204" pitchFamily="34" charset="0"/>
            </a:endParaRPr>
          </a:p>
        </p:txBody>
      </p:sp>
    </p:spTree>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object 3"/>
          <p:cNvSpPr>
            <a:spLocks noChangeArrowheads="1"/>
          </p:cNvSpPr>
          <p:nvPr/>
        </p:nvSpPr>
        <p:spPr bwMode="auto">
          <a:xfrm>
            <a:off x="1352551" y="6232525"/>
            <a:ext cx="4286" cy="173038"/>
          </a:xfrm>
          <a:custGeom>
            <a:avLst/>
            <a:gdLst>
              <a:gd name="T0" fmla="*/ 0 w 3175"/>
              <a:gd name="T1" fmla="*/ 168059 h 173354"/>
              <a:gd name="T2" fmla="*/ 2088990 w 3175"/>
              <a:gd name="T3" fmla="*/ 0 h 173354"/>
              <a:gd name="T4" fmla="*/ 0 60000 65536"/>
              <a:gd name="T5" fmla="*/ 0 60000 65536"/>
              <a:gd name="T6" fmla="*/ 0 w 3175"/>
              <a:gd name="T7" fmla="*/ 0 h 173354"/>
              <a:gd name="T8" fmla="*/ 3175 w 3175"/>
              <a:gd name="T9" fmla="*/ 173354 h 173354"/>
            </a:gdLst>
            <a:ahLst/>
            <a:cxnLst>
              <a:cxn ang="T4">
                <a:pos x="T0" y="T1"/>
              </a:cxn>
              <a:cxn ang="T5">
                <a:pos x="T2" y="T3"/>
              </a:cxn>
            </a:cxnLst>
            <a:rect l="T6" t="T7" r="T8" b="T9"/>
            <a:pathLst>
              <a:path w="3175" h="173354">
                <a:moveTo>
                  <a:pt x="0" y="173037"/>
                </a:moveTo>
                <a:lnTo>
                  <a:pt x="3175" y="0"/>
                </a:lnTo>
              </a:path>
            </a:pathLst>
          </a:custGeom>
          <a:noFill/>
          <a:ln w="3175">
            <a:solidFill>
              <a:srgbClr val="7E7E7E"/>
            </a:solidFill>
            <a:round/>
          </a:ln>
          <a:extLst>
            <a:ext uri="{909E8E84-426E-40DD-AFC4-6F175D3DCCD1}">
              <a14:hiddenFill xmlns:a14="http://schemas.microsoft.com/office/drawing/2010/main">
                <a:solidFill>
                  <a:srgbClr val="FFFFFF"/>
                </a:solidFill>
              </a14:hiddenFill>
            </a:ext>
          </a:extLst>
        </p:spPr>
        <p:txBody>
          <a:bodyPr lIns="85587" tIns="42794" rIns="85587" bIns="42794"/>
          <a:lstStyle/>
          <a:p>
            <a:endParaRPr lang="zh-CN" altLang="en-US" sz="100"/>
          </a:p>
        </p:txBody>
      </p:sp>
      <p:sp>
        <p:nvSpPr>
          <p:cNvPr id="67587" name="object 4"/>
          <p:cNvSpPr>
            <a:spLocks noChangeArrowheads="1"/>
          </p:cNvSpPr>
          <p:nvPr/>
        </p:nvSpPr>
        <p:spPr bwMode="auto">
          <a:xfrm>
            <a:off x="10713720" y="6237288"/>
            <a:ext cx="432912" cy="360362"/>
          </a:xfrm>
          <a:custGeom>
            <a:avLst/>
            <a:gdLst>
              <a:gd name="T0" fmla="*/ 0 w 360679"/>
              <a:gd name="T1" fmla="*/ 355327 h 360679"/>
              <a:gd name="T2" fmla="*/ 36083951 w 360679"/>
              <a:gd name="T3" fmla="*/ 355327 h 360679"/>
              <a:gd name="T4" fmla="*/ 36083951 w 360679"/>
              <a:gd name="T5" fmla="*/ 0 h 360679"/>
              <a:gd name="T6" fmla="*/ 0 w 360679"/>
              <a:gd name="T7" fmla="*/ 0 h 360679"/>
              <a:gd name="T8" fmla="*/ 0 w 360679"/>
              <a:gd name="T9" fmla="*/ 355327 h 360679"/>
              <a:gd name="T10" fmla="*/ 0 60000 65536"/>
              <a:gd name="T11" fmla="*/ 0 60000 65536"/>
              <a:gd name="T12" fmla="*/ 0 60000 65536"/>
              <a:gd name="T13" fmla="*/ 0 60000 65536"/>
              <a:gd name="T14" fmla="*/ 0 60000 65536"/>
              <a:gd name="T15" fmla="*/ 0 w 360679"/>
              <a:gd name="T16" fmla="*/ 0 h 360679"/>
              <a:gd name="T17" fmla="*/ 360679 w 360679"/>
              <a:gd name="T18" fmla="*/ 360679 h 360679"/>
            </a:gdLst>
            <a:ahLst/>
            <a:cxnLst>
              <a:cxn ang="T10">
                <a:pos x="T0" y="T1"/>
              </a:cxn>
              <a:cxn ang="T11">
                <a:pos x="T2" y="T3"/>
              </a:cxn>
              <a:cxn ang="T12">
                <a:pos x="T4" y="T5"/>
              </a:cxn>
              <a:cxn ang="T13">
                <a:pos x="T6" y="T7"/>
              </a:cxn>
              <a:cxn ang="T14">
                <a:pos x="T8" y="T9"/>
              </a:cxn>
            </a:cxnLst>
            <a:rect l="T15" t="T16" r="T17" b="T18"/>
            <a:pathLst>
              <a:path w="360679" h="360679">
                <a:moveTo>
                  <a:pt x="0" y="360362"/>
                </a:moveTo>
                <a:lnTo>
                  <a:pt x="360362" y="360362"/>
                </a:lnTo>
                <a:lnTo>
                  <a:pt x="360362" y="0"/>
                </a:lnTo>
                <a:lnTo>
                  <a:pt x="0" y="0"/>
                </a:lnTo>
                <a:lnTo>
                  <a:pt x="0" y="360362"/>
                </a:lnTo>
                <a:close/>
              </a:path>
            </a:pathLst>
          </a:custGeom>
          <a:noFill/>
          <a:ln w="25400">
            <a:solidFill>
              <a:srgbClr val="FFFFFF"/>
            </a:solidFill>
            <a:round/>
          </a:ln>
          <a:extLst>
            <a:ext uri="{909E8E84-426E-40DD-AFC4-6F175D3DCCD1}">
              <a14:hiddenFill xmlns:a14="http://schemas.microsoft.com/office/drawing/2010/main">
                <a:solidFill>
                  <a:srgbClr val="FFFFFF"/>
                </a:solidFill>
              </a14:hiddenFill>
            </a:ext>
          </a:extLst>
        </p:spPr>
        <p:txBody>
          <a:bodyPr lIns="85587" tIns="42794" rIns="85587" bIns="42794"/>
          <a:lstStyle/>
          <a:p>
            <a:endParaRPr lang="zh-CN" altLang="en-US" sz="100"/>
          </a:p>
        </p:txBody>
      </p:sp>
      <p:sp>
        <p:nvSpPr>
          <p:cNvPr id="67588" name="object 6"/>
          <p:cNvSpPr>
            <a:spLocks noChangeArrowheads="1"/>
          </p:cNvSpPr>
          <p:nvPr/>
        </p:nvSpPr>
        <p:spPr bwMode="auto">
          <a:xfrm>
            <a:off x="10713720" y="6237288"/>
            <a:ext cx="432912" cy="360362"/>
          </a:xfrm>
          <a:custGeom>
            <a:avLst/>
            <a:gdLst>
              <a:gd name="T0" fmla="*/ 0 w 360679"/>
              <a:gd name="T1" fmla="*/ 355327 h 360679"/>
              <a:gd name="T2" fmla="*/ 36083951 w 360679"/>
              <a:gd name="T3" fmla="*/ 355327 h 360679"/>
              <a:gd name="T4" fmla="*/ 36083951 w 360679"/>
              <a:gd name="T5" fmla="*/ 0 h 360679"/>
              <a:gd name="T6" fmla="*/ 0 w 360679"/>
              <a:gd name="T7" fmla="*/ 0 h 360679"/>
              <a:gd name="T8" fmla="*/ 0 w 360679"/>
              <a:gd name="T9" fmla="*/ 355327 h 360679"/>
              <a:gd name="T10" fmla="*/ 0 60000 65536"/>
              <a:gd name="T11" fmla="*/ 0 60000 65536"/>
              <a:gd name="T12" fmla="*/ 0 60000 65536"/>
              <a:gd name="T13" fmla="*/ 0 60000 65536"/>
              <a:gd name="T14" fmla="*/ 0 60000 65536"/>
              <a:gd name="T15" fmla="*/ 0 w 360679"/>
              <a:gd name="T16" fmla="*/ 0 h 360679"/>
              <a:gd name="T17" fmla="*/ 360679 w 360679"/>
              <a:gd name="T18" fmla="*/ 360679 h 360679"/>
            </a:gdLst>
            <a:ahLst/>
            <a:cxnLst>
              <a:cxn ang="T10">
                <a:pos x="T0" y="T1"/>
              </a:cxn>
              <a:cxn ang="T11">
                <a:pos x="T2" y="T3"/>
              </a:cxn>
              <a:cxn ang="T12">
                <a:pos x="T4" y="T5"/>
              </a:cxn>
              <a:cxn ang="T13">
                <a:pos x="T6" y="T7"/>
              </a:cxn>
              <a:cxn ang="T14">
                <a:pos x="T8" y="T9"/>
              </a:cxn>
            </a:cxnLst>
            <a:rect l="T15" t="T16" r="T17" b="T18"/>
            <a:pathLst>
              <a:path w="360679" h="360679">
                <a:moveTo>
                  <a:pt x="0" y="360362"/>
                </a:moveTo>
                <a:lnTo>
                  <a:pt x="360362" y="360362"/>
                </a:lnTo>
                <a:lnTo>
                  <a:pt x="360362" y="0"/>
                </a:lnTo>
                <a:lnTo>
                  <a:pt x="0" y="0"/>
                </a:lnTo>
                <a:lnTo>
                  <a:pt x="0" y="36036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85587" tIns="42794" rIns="85587" bIns="42794"/>
          <a:lstStyle/>
          <a:p>
            <a:endParaRPr lang="zh-CN" altLang="en-US" sz="100"/>
          </a:p>
        </p:txBody>
      </p:sp>
      <p:sp>
        <p:nvSpPr>
          <p:cNvPr id="67589" name="object 7"/>
          <p:cNvSpPr>
            <a:spLocks noChangeArrowheads="1"/>
          </p:cNvSpPr>
          <p:nvPr/>
        </p:nvSpPr>
        <p:spPr bwMode="auto">
          <a:xfrm>
            <a:off x="10713720" y="6237288"/>
            <a:ext cx="432912" cy="360362"/>
          </a:xfrm>
          <a:custGeom>
            <a:avLst/>
            <a:gdLst>
              <a:gd name="T0" fmla="*/ 0 w 360679"/>
              <a:gd name="T1" fmla="*/ 355327 h 360679"/>
              <a:gd name="T2" fmla="*/ 36083951 w 360679"/>
              <a:gd name="T3" fmla="*/ 355327 h 360679"/>
              <a:gd name="T4" fmla="*/ 36083951 w 360679"/>
              <a:gd name="T5" fmla="*/ 0 h 360679"/>
              <a:gd name="T6" fmla="*/ 0 w 360679"/>
              <a:gd name="T7" fmla="*/ 0 h 360679"/>
              <a:gd name="T8" fmla="*/ 0 w 360679"/>
              <a:gd name="T9" fmla="*/ 355327 h 360679"/>
              <a:gd name="T10" fmla="*/ 0 60000 65536"/>
              <a:gd name="T11" fmla="*/ 0 60000 65536"/>
              <a:gd name="T12" fmla="*/ 0 60000 65536"/>
              <a:gd name="T13" fmla="*/ 0 60000 65536"/>
              <a:gd name="T14" fmla="*/ 0 60000 65536"/>
              <a:gd name="T15" fmla="*/ 0 w 360679"/>
              <a:gd name="T16" fmla="*/ 0 h 360679"/>
              <a:gd name="T17" fmla="*/ 360679 w 360679"/>
              <a:gd name="T18" fmla="*/ 360679 h 360679"/>
            </a:gdLst>
            <a:ahLst/>
            <a:cxnLst>
              <a:cxn ang="T10">
                <a:pos x="T0" y="T1"/>
              </a:cxn>
              <a:cxn ang="T11">
                <a:pos x="T2" y="T3"/>
              </a:cxn>
              <a:cxn ang="T12">
                <a:pos x="T4" y="T5"/>
              </a:cxn>
              <a:cxn ang="T13">
                <a:pos x="T6" y="T7"/>
              </a:cxn>
              <a:cxn ang="T14">
                <a:pos x="T8" y="T9"/>
              </a:cxn>
            </a:cxnLst>
            <a:rect l="T15" t="T16" r="T17" b="T18"/>
            <a:pathLst>
              <a:path w="360679" h="360679">
                <a:moveTo>
                  <a:pt x="0" y="360362"/>
                </a:moveTo>
                <a:lnTo>
                  <a:pt x="360362" y="360362"/>
                </a:lnTo>
                <a:lnTo>
                  <a:pt x="360362" y="0"/>
                </a:lnTo>
                <a:lnTo>
                  <a:pt x="0" y="0"/>
                </a:lnTo>
                <a:lnTo>
                  <a:pt x="0" y="360362"/>
                </a:lnTo>
                <a:close/>
              </a:path>
            </a:pathLst>
          </a:custGeom>
          <a:noFill/>
          <a:ln w="25400">
            <a:solidFill>
              <a:srgbClr val="FFFFFF"/>
            </a:solidFill>
            <a:round/>
          </a:ln>
          <a:extLst>
            <a:ext uri="{909E8E84-426E-40DD-AFC4-6F175D3DCCD1}">
              <a14:hiddenFill xmlns:a14="http://schemas.microsoft.com/office/drawing/2010/main">
                <a:solidFill>
                  <a:srgbClr val="FFFFFF"/>
                </a:solidFill>
              </a14:hiddenFill>
            </a:ext>
          </a:extLst>
        </p:spPr>
        <p:txBody>
          <a:bodyPr lIns="85587" tIns="42794" rIns="85587" bIns="42794"/>
          <a:lstStyle/>
          <a:p>
            <a:endParaRPr lang="zh-CN" altLang="en-US" sz="100"/>
          </a:p>
        </p:txBody>
      </p:sp>
      <p:sp>
        <p:nvSpPr>
          <p:cNvPr id="67590" name="object 8"/>
          <p:cNvSpPr>
            <a:spLocks noChangeArrowheads="1"/>
          </p:cNvSpPr>
          <p:nvPr/>
        </p:nvSpPr>
        <p:spPr bwMode="auto">
          <a:xfrm>
            <a:off x="695324" y="6092826"/>
            <a:ext cx="1080136" cy="576263"/>
          </a:xfrm>
          <a:custGeom>
            <a:avLst/>
            <a:gdLst>
              <a:gd name="T0" fmla="*/ 0 w 900430"/>
              <a:gd name="T1" fmla="*/ 571230 h 576579"/>
              <a:gd name="T2" fmla="*/ 89302907 w 900430"/>
              <a:gd name="T3" fmla="*/ 571230 h 576579"/>
              <a:gd name="T4" fmla="*/ 89302907 w 900430"/>
              <a:gd name="T5" fmla="*/ 0 h 576579"/>
              <a:gd name="T6" fmla="*/ 0 w 900430"/>
              <a:gd name="T7" fmla="*/ 0 h 576579"/>
              <a:gd name="T8" fmla="*/ 0 w 900430"/>
              <a:gd name="T9" fmla="*/ 571230 h 576579"/>
              <a:gd name="T10" fmla="*/ 0 60000 65536"/>
              <a:gd name="T11" fmla="*/ 0 60000 65536"/>
              <a:gd name="T12" fmla="*/ 0 60000 65536"/>
              <a:gd name="T13" fmla="*/ 0 60000 65536"/>
              <a:gd name="T14" fmla="*/ 0 60000 65536"/>
              <a:gd name="T15" fmla="*/ 0 w 900430"/>
              <a:gd name="T16" fmla="*/ 0 h 576579"/>
              <a:gd name="T17" fmla="*/ 900430 w 900430"/>
              <a:gd name="T18" fmla="*/ 576579 h 576579"/>
            </a:gdLst>
            <a:ahLst/>
            <a:cxnLst>
              <a:cxn ang="T10">
                <a:pos x="T0" y="T1"/>
              </a:cxn>
              <a:cxn ang="T11">
                <a:pos x="T2" y="T3"/>
              </a:cxn>
              <a:cxn ang="T12">
                <a:pos x="T4" y="T5"/>
              </a:cxn>
              <a:cxn ang="T13">
                <a:pos x="T6" y="T7"/>
              </a:cxn>
              <a:cxn ang="T14">
                <a:pos x="T8" y="T9"/>
              </a:cxn>
            </a:cxnLst>
            <a:rect l="T15" t="T16" r="T17" b="T18"/>
            <a:pathLst>
              <a:path w="900430" h="576579">
                <a:moveTo>
                  <a:pt x="0" y="576262"/>
                </a:moveTo>
                <a:lnTo>
                  <a:pt x="900112" y="576262"/>
                </a:lnTo>
                <a:lnTo>
                  <a:pt x="900112" y="0"/>
                </a:lnTo>
                <a:lnTo>
                  <a:pt x="0" y="0"/>
                </a:lnTo>
                <a:lnTo>
                  <a:pt x="0" y="57626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85587" tIns="42794" rIns="85587" bIns="42794"/>
          <a:lstStyle/>
          <a:p>
            <a:endParaRPr lang="zh-CN" altLang="en-US" sz="100"/>
          </a:p>
        </p:txBody>
      </p:sp>
      <p:sp>
        <p:nvSpPr>
          <p:cNvPr id="55303" name="object 9"/>
          <p:cNvSpPr>
            <a:spLocks noGrp="1" noChangeArrowheads="1"/>
          </p:cNvSpPr>
          <p:nvPr>
            <p:ph type="title"/>
          </p:nvPr>
        </p:nvSpPr>
        <p:spPr>
          <a:xfrm>
            <a:off x="1948340" y="1197294"/>
            <a:ext cx="2851517" cy="461645"/>
          </a:xfrm>
        </p:spPr>
        <p:txBody>
          <a:bodyPr wrap="square" lIns="0" tIns="0" rIns="0" bIns="0">
            <a:spAutoFit/>
          </a:bodyPr>
          <a:lstStyle/>
          <a:p>
            <a:pPr marL="10160">
              <a:spcBef>
                <a:spcPct val="50000"/>
              </a:spcBef>
              <a:tabLst>
                <a:tab pos="1569720" algn="l"/>
                <a:tab pos="2050415" algn="l"/>
                <a:tab pos="3011170" algn="l"/>
              </a:tabLst>
              <a:defRPr/>
            </a:pPr>
            <a:r>
              <a:rPr lang="zh-CN" altLang="en-US" sz="3000" b="1" kern="1200" dirty="0">
                <a:solidFill>
                  <a:srgbClr val="FF0000"/>
                </a:solidFill>
                <a:latin typeface="微软雅黑" panose="020B0503020204020204" pitchFamily="34" charset="-122"/>
                <a:ea typeface="微软雅黑" panose="020B0503020204020204" pitchFamily="34" charset="-122"/>
              </a:rPr>
              <a:t>业绩标准划分</a:t>
            </a:r>
            <a:endParaRPr lang="zh-CN" altLang="en-US" sz="3000" b="1" kern="1200" dirty="0">
              <a:solidFill>
                <a:srgbClr val="FF0000"/>
              </a:solidFill>
              <a:latin typeface="微软雅黑" panose="020B0503020204020204" pitchFamily="34" charset="-122"/>
              <a:ea typeface="微软雅黑" panose="020B0503020204020204" pitchFamily="34" charset="-122"/>
            </a:endParaRPr>
          </a:p>
        </p:txBody>
      </p:sp>
      <p:sp>
        <p:nvSpPr>
          <p:cNvPr id="9" name="日期占位符 8"/>
          <p:cNvSpPr>
            <a:spLocks noGrp="1"/>
          </p:cNvSpPr>
          <p:nvPr>
            <p:ph type="dt" sz="quarter" idx="10"/>
          </p:nvPr>
        </p:nvSpPr>
        <p:spPr/>
        <p:txBody>
          <a:bodyPr/>
          <a:lstStyle/>
          <a:p>
            <a:pPr>
              <a:defRPr/>
            </a:pPr>
            <a:fld id="{9E6D798B-0268-41BB-94C0-17A7A1647347}" type="datetime1">
              <a:rPr lang="zh-CN" altLang="en-US" sz="1680"/>
            </a:fld>
            <a:endParaRPr lang="en-US" altLang="zh-CN" sz="1680"/>
          </a:p>
        </p:txBody>
      </p:sp>
      <p:sp>
        <p:nvSpPr>
          <p:cNvPr id="67593" name="灯片编号占位符 9"/>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500">
                <a:solidFill>
                  <a:schemeClr val="tx1"/>
                </a:solidFill>
                <a:latin typeface="Tahoma" panose="020B0604030504040204" pitchFamily="34" charset="0"/>
                <a:ea typeface="宋体" panose="02010600030101010101" pitchFamily="2" charset="-122"/>
              </a:defRPr>
            </a:lvl1pPr>
            <a:lvl2pPr marL="579755" indent="-222885"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ea typeface="宋体" panose="02010600030101010101" pitchFamily="2" charset="-122"/>
              </a:defRPr>
            </a:lvl2pPr>
            <a:lvl3pPr marL="891540" indent="-178435" eaLnBrk="0" hangingPunct="0">
              <a:spcBef>
                <a:spcPct val="20000"/>
              </a:spcBef>
              <a:buClr>
                <a:schemeClr val="folHlink"/>
              </a:buClr>
              <a:buSzPct val="50000"/>
              <a:buFont typeface="Wingdings" panose="05000000000000000000" pitchFamily="2" charset="2"/>
              <a:buChar char="n"/>
              <a:defRPr sz="1900">
                <a:solidFill>
                  <a:schemeClr val="tx1"/>
                </a:solidFill>
                <a:latin typeface="Tahoma" panose="020B0604030504040204" pitchFamily="34" charset="0"/>
                <a:ea typeface="宋体" panose="02010600030101010101" pitchFamily="2" charset="-122"/>
              </a:defRPr>
            </a:lvl3pPr>
            <a:lvl4pPr marL="1248410" indent="-178435" eaLnBrk="0" hangingPunct="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4pPr>
            <a:lvl5pPr marL="1604645" indent="-178435" eaLnBrk="0" hangingPunct="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5pPr>
            <a:lvl6pPr marL="1961515" indent="-178435"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6pPr>
            <a:lvl7pPr marL="2317750" indent="-178435"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7pPr>
            <a:lvl8pPr marL="2674620" indent="-178435"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8pPr>
            <a:lvl9pPr marL="3031490" indent="-178435"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fld id="{13586221-BBA6-45D1-9CF1-33473EAC6510}" type="slidenum">
              <a:rPr lang="zh-CN" altLang="en-US" sz="1320"/>
            </a:fld>
            <a:endParaRPr lang="zh-CN" altLang="en-US" sz="1320"/>
          </a:p>
        </p:txBody>
      </p:sp>
      <p:cxnSp>
        <p:nvCxnSpPr>
          <p:cNvPr id="14" name="直接连接符 13"/>
          <p:cNvCxnSpPr/>
          <p:nvPr/>
        </p:nvCxnSpPr>
        <p:spPr>
          <a:xfrm>
            <a:off x="1812607" y="2987675"/>
            <a:ext cx="7646670" cy="0"/>
          </a:xfrm>
          <a:prstGeom prst="line">
            <a:avLst/>
          </a:prstGeom>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a:xfrm>
            <a:off x="1818323" y="3789362"/>
            <a:ext cx="7648099" cy="0"/>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p:cNvCxnSpPr/>
          <p:nvPr/>
        </p:nvCxnSpPr>
        <p:spPr>
          <a:xfrm>
            <a:off x="1884046" y="4365625"/>
            <a:ext cx="7646670" cy="0"/>
          </a:xfrm>
          <a:prstGeom prst="line">
            <a:avLst/>
          </a:prstGeom>
        </p:spPr>
        <p:style>
          <a:lnRef idx="1">
            <a:schemeClr val="dk1"/>
          </a:lnRef>
          <a:fillRef idx="0">
            <a:schemeClr val="dk1"/>
          </a:fillRef>
          <a:effectRef idx="0">
            <a:schemeClr val="dk1"/>
          </a:effectRef>
          <a:fontRef idx="minor">
            <a:schemeClr val="tx1"/>
          </a:fontRef>
        </p:style>
      </p:cxnSp>
      <p:cxnSp>
        <p:nvCxnSpPr>
          <p:cNvPr id="17" name="直接连接符 16"/>
          <p:cNvCxnSpPr/>
          <p:nvPr/>
        </p:nvCxnSpPr>
        <p:spPr>
          <a:xfrm>
            <a:off x="1811178" y="4984373"/>
            <a:ext cx="7648099" cy="0"/>
          </a:xfrm>
          <a:prstGeom prst="line">
            <a:avLst/>
          </a:prstGeom>
        </p:spPr>
        <p:style>
          <a:lnRef idx="1">
            <a:schemeClr val="dk1"/>
          </a:lnRef>
          <a:fillRef idx="0">
            <a:schemeClr val="dk1"/>
          </a:fillRef>
          <a:effectRef idx="0">
            <a:schemeClr val="dk1"/>
          </a:effectRef>
          <a:fontRef idx="minor">
            <a:schemeClr val="tx1"/>
          </a:fontRef>
        </p:style>
      </p:cxnSp>
      <p:sp>
        <p:nvSpPr>
          <p:cNvPr id="67598" name="文本框 11"/>
          <p:cNvSpPr txBox="1">
            <a:spLocks noChangeArrowheads="1"/>
          </p:cNvSpPr>
          <p:nvPr/>
        </p:nvSpPr>
        <p:spPr bwMode="auto">
          <a:xfrm>
            <a:off x="2157571" y="2205038"/>
            <a:ext cx="1633220" cy="2668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5587" tIns="42794" rIns="85587" bIns="42794">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280000"/>
              </a:lnSpc>
              <a:spcBef>
                <a:spcPct val="0"/>
              </a:spcBef>
              <a:buClrTx/>
              <a:buSzTx/>
              <a:buFont typeface="Arial" panose="020B0604020202020204" pitchFamily="34" charset="0"/>
              <a:buNone/>
            </a:pPr>
            <a:r>
              <a:rPr lang="en-US" altLang="zh-CN" sz="1680" b="1">
                <a:solidFill>
                  <a:srgbClr val="FF6600"/>
                </a:solidFill>
                <a:latin typeface="微软雅黑" panose="020B0503020204020204" pitchFamily="34" charset="-122"/>
                <a:ea typeface="微软雅黑" panose="020B0503020204020204" pitchFamily="34" charset="-122"/>
                <a:cs typeface="宋体" panose="02010600030101010101" pitchFamily="2" charset="-122"/>
                <a:sym typeface="+mn-ea"/>
              </a:rPr>
              <a:t>业绩分类</a:t>
            </a:r>
            <a:endParaRPr lang="en-US" altLang="zh-CN" sz="1680" b="1">
              <a:solidFill>
                <a:srgbClr val="FF6600"/>
              </a:solidFill>
              <a:latin typeface="微软雅黑" panose="020B0503020204020204" pitchFamily="34" charset="-122"/>
              <a:ea typeface="微软雅黑" panose="020B0503020204020204" pitchFamily="34" charset="-122"/>
              <a:cs typeface="宋体" panose="02010600030101010101" pitchFamily="2" charset="-122"/>
              <a:sym typeface="+mn-ea"/>
            </a:endParaRPr>
          </a:p>
          <a:p>
            <a:pPr algn="ctr" eaLnBrk="1" hangingPunct="1">
              <a:lnSpc>
                <a:spcPct val="280000"/>
              </a:lnSpc>
              <a:spcBef>
                <a:spcPct val="0"/>
              </a:spcBef>
              <a:buClrTx/>
              <a:buSzTx/>
              <a:buFont typeface="Arial" panose="020B0604020202020204" pitchFamily="34" charset="0"/>
              <a:buNone/>
            </a:pPr>
            <a:r>
              <a:rPr lang="en-US" altLang="zh-CN" sz="1440" b="1">
                <a:latin typeface="微软雅黑" panose="020B0503020204020204" pitchFamily="34" charset="-122"/>
                <a:ea typeface="微软雅黑" panose="020B0503020204020204" pitchFamily="34" charset="-122"/>
                <a:cs typeface="宋体" panose="02010600030101010101" pitchFamily="2" charset="-122"/>
                <a:sym typeface="+mn-ea"/>
              </a:rPr>
              <a:t>不合格（需提升）</a:t>
            </a:r>
            <a:endParaRPr lang="en-US" altLang="zh-CN" sz="1440" b="1">
              <a:latin typeface="微软雅黑" panose="020B0503020204020204" pitchFamily="34" charset="-122"/>
              <a:ea typeface="微软雅黑" panose="020B0503020204020204" pitchFamily="34" charset="-122"/>
              <a:cs typeface="宋体" panose="02010600030101010101" pitchFamily="2" charset="-122"/>
              <a:sym typeface="+mn-ea"/>
            </a:endParaRPr>
          </a:p>
          <a:p>
            <a:pPr algn="ctr" eaLnBrk="1" hangingPunct="1">
              <a:lnSpc>
                <a:spcPct val="280000"/>
              </a:lnSpc>
              <a:spcBef>
                <a:spcPct val="0"/>
              </a:spcBef>
              <a:buClrTx/>
              <a:buSzTx/>
              <a:buFont typeface="Arial" panose="020B0604020202020204" pitchFamily="34" charset="0"/>
              <a:buNone/>
            </a:pPr>
            <a:r>
              <a:rPr lang="en-US" altLang="zh-CN" sz="1440" b="1">
                <a:latin typeface="微软雅黑" panose="020B0503020204020204" pitchFamily="34" charset="-122"/>
                <a:ea typeface="微软雅黑" panose="020B0503020204020204" pitchFamily="34" charset="-122"/>
                <a:cs typeface="宋体" panose="02010600030101010101" pitchFamily="2" charset="-122"/>
                <a:sym typeface="+mn-ea"/>
              </a:rPr>
              <a:t>合格（符合要求）</a:t>
            </a:r>
            <a:endParaRPr lang="en-US" altLang="zh-CN" sz="1440" b="1">
              <a:latin typeface="微软雅黑" panose="020B0503020204020204" pitchFamily="34" charset="-122"/>
              <a:ea typeface="微软雅黑" panose="020B0503020204020204" pitchFamily="34" charset="-122"/>
              <a:cs typeface="宋体" panose="02010600030101010101" pitchFamily="2" charset="-122"/>
              <a:sym typeface="+mn-ea"/>
            </a:endParaRPr>
          </a:p>
          <a:p>
            <a:pPr algn="ctr" eaLnBrk="1" hangingPunct="1">
              <a:lnSpc>
                <a:spcPct val="280000"/>
              </a:lnSpc>
              <a:spcBef>
                <a:spcPct val="0"/>
              </a:spcBef>
              <a:buClrTx/>
              <a:buSzTx/>
              <a:buFont typeface="Arial" panose="020B0604020202020204" pitchFamily="34" charset="0"/>
              <a:buNone/>
            </a:pPr>
            <a:r>
              <a:rPr lang="en-US" altLang="zh-CN" sz="1440" b="1">
                <a:latin typeface="微软雅黑" panose="020B0503020204020204" pitchFamily="34" charset="-122"/>
                <a:ea typeface="微软雅黑" panose="020B0503020204020204" pitchFamily="34" charset="-122"/>
                <a:cs typeface="宋体" panose="02010600030101010101" pitchFamily="2" charset="-122"/>
                <a:sym typeface="+mn-ea"/>
              </a:rPr>
              <a:t>优秀（杰出）</a:t>
            </a:r>
            <a:endParaRPr lang="en-US" altLang="zh-CN" sz="1440" b="1">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67599" name="文本框 13"/>
          <p:cNvSpPr txBox="1">
            <a:spLocks noChangeArrowheads="1"/>
          </p:cNvSpPr>
          <p:nvPr/>
        </p:nvSpPr>
        <p:spPr bwMode="auto">
          <a:xfrm>
            <a:off x="4166395" y="2205038"/>
            <a:ext cx="3644900" cy="2668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5587" tIns="42794" rIns="85587" bIns="42794">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280000"/>
              </a:lnSpc>
              <a:spcBef>
                <a:spcPct val="0"/>
              </a:spcBef>
              <a:buClrTx/>
              <a:buSzTx/>
              <a:buFont typeface="Arial" panose="020B0604020202020204" pitchFamily="34" charset="0"/>
              <a:buNone/>
            </a:pPr>
            <a:r>
              <a:rPr lang="en-US" altLang="zh-CN" sz="1680" b="1">
                <a:solidFill>
                  <a:srgbClr val="FF6600"/>
                </a:solidFill>
                <a:latin typeface="微软雅黑" panose="020B0503020204020204" pitchFamily="34" charset="-122"/>
                <a:ea typeface="微软雅黑" panose="020B0503020204020204" pitchFamily="34" charset="-122"/>
                <a:cs typeface="宋体" panose="02010600030101010101" pitchFamily="2" charset="-122"/>
                <a:sym typeface="+mn-ea"/>
              </a:rPr>
              <a:t>定 义</a:t>
            </a:r>
            <a:endParaRPr lang="en-US" altLang="zh-CN" sz="1680" b="1">
              <a:solidFill>
                <a:srgbClr val="FF6600"/>
              </a:solidFill>
              <a:latin typeface="微软雅黑" panose="020B0503020204020204" pitchFamily="34" charset="-122"/>
              <a:ea typeface="微软雅黑" panose="020B0503020204020204" pitchFamily="34" charset="-122"/>
              <a:cs typeface="宋体" panose="02010600030101010101" pitchFamily="2" charset="-122"/>
              <a:sym typeface="+mn-ea"/>
            </a:endParaRPr>
          </a:p>
          <a:p>
            <a:pPr algn="ctr" eaLnBrk="1" hangingPunct="1">
              <a:lnSpc>
                <a:spcPct val="280000"/>
              </a:lnSpc>
              <a:spcBef>
                <a:spcPct val="0"/>
              </a:spcBef>
              <a:buClrTx/>
              <a:buSzTx/>
              <a:buFont typeface="Arial" panose="020B0604020202020204" pitchFamily="34" charset="0"/>
              <a:buNone/>
            </a:pPr>
            <a:r>
              <a:rPr lang="en-US" altLang="zh-CN" sz="1440">
                <a:latin typeface="微软雅黑" panose="020B0503020204020204" pitchFamily="34" charset="-122"/>
                <a:ea typeface="微软雅黑" panose="020B0503020204020204" pitchFamily="34" charset="-122"/>
                <a:cs typeface="宋体" panose="02010600030101010101" pitchFamily="2" charset="-122"/>
                <a:sym typeface="+mn-ea"/>
              </a:rPr>
              <a:t>未达到预期的要求</a:t>
            </a:r>
            <a:endParaRPr lang="en-US" altLang="zh-CN" sz="1440">
              <a:latin typeface="微软雅黑" panose="020B0503020204020204" pitchFamily="34" charset="-122"/>
              <a:ea typeface="微软雅黑" panose="020B0503020204020204" pitchFamily="34" charset="-122"/>
              <a:cs typeface="宋体" panose="02010600030101010101" pitchFamily="2" charset="-122"/>
              <a:sym typeface="+mn-ea"/>
            </a:endParaRPr>
          </a:p>
          <a:p>
            <a:pPr algn="ctr" eaLnBrk="1" hangingPunct="1">
              <a:lnSpc>
                <a:spcPct val="280000"/>
              </a:lnSpc>
              <a:spcBef>
                <a:spcPct val="0"/>
              </a:spcBef>
              <a:buClrTx/>
              <a:buSzTx/>
              <a:buFont typeface="Arial" panose="020B0604020202020204" pitchFamily="34" charset="0"/>
              <a:buNone/>
            </a:pPr>
            <a:r>
              <a:rPr lang="en-US" altLang="zh-CN" sz="1440">
                <a:latin typeface="微软雅黑" panose="020B0503020204020204" pitchFamily="34" charset="-122"/>
                <a:ea typeface="微软雅黑" panose="020B0503020204020204" pitchFamily="34" charset="-122"/>
                <a:cs typeface="宋体" panose="02010600030101010101" pitchFamily="2" charset="-122"/>
                <a:sym typeface="+mn-ea"/>
              </a:rPr>
              <a:t>持续的满足业绩要求，有时候超越预期目标</a:t>
            </a:r>
            <a:endParaRPr lang="en-US" altLang="zh-CN" sz="1440">
              <a:latin typeface="微软雅黑" panose="020B0503020204020204" pitchFamily="34" charset="-122"/>
              <a:ea typeface="微软雅黑" panose="020B0503020204020204" pitchFamily="34" charset="-122"/>
              <a:cs typeface="宋体" panose="02010600030101010101" pitchFamily="2" charset="-122"/>
              <a:sym typeface="+mn-ea"/>
            </a:endParaRPr>
          </a:p>
          <a:p>
            <a:pPr algn="ctr" eaLnBrk="1" hangingPunct="1">
              <a:lnSpc>
                <a:spcPct val="280000"/>
              </a:lnSpc>
              <a:spcBef>
                <a:spcPct val="0"/>
              </a:spcBef>
              <a:buClrTx/>
              <a:buSzTx/>
              <a:buFont typeface="Arial" panose="020B0604020202020204" pitchFamily="34" charset="0"/>
              <a:buNone/>
            </a:pPr>
            <a:r>
              <a:rPr lang="en-US" altLang="zh-CN" sz="1440">
                <a:latin typeface="微软雅黑" panose="020B0503020204020204" pitchFamily="34" charset="-122"/>
                <a:ea typeface="微软雅黑" panose="020B0503020204020204" pitchFamily="34" charset="-122"/>
                <a:cs typeface="宋体" panose="02010600030101010101" pitchFamily="2" charset="-122"/>
                <a:sym typeface="+mn-ea"/>
              </a:rPr>
              <a:t>持续的高业绩创造者，超越要求并远胜目标</a:t>
            </a:r>
            <a:endParaRPr lang="en-US" altLang="zh-CN" sz="1440">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67600" name="文本框 14"/>
          <p:cNvSpPr txBox="1">
            <a:spLocks noChangeArrowheads="1"/>
          </p:cNvSpPr>
          <p:nvPr/>
        </p:nvSpPr>
        <p:spPr bwMode="auto">
          <a:xfrm>
            <a:off x="8435421" y="2205038"/>
            <a:ext cx="683260" cy="2668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5587" tIns="42794" rIns="85587" bIns="42794">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280000"/>
              </a:lnSpc>
              <a:spcBef>
                <a:spcPct val="0"/>
              </a:spcBef>
              <a:buClrTx/>
              <a:buSzTx/>
              <a:buFont typeface="Arial" panose="020B0604020202020204" pitchFamily="34" charset="0"/>
              <a:buNone/>
            </a:pPr>
            <a:r>
              <a:rPr lang="en-US" altLang="zh-CN" sz="1680" b="1">
                <a:solidFill>
                  <a:srgbClr val="FF6600"/>
                </a:solidFill>
                <a:latin typeface="微软雅黑" panose="020B0503020204020204" pitchFamily="34" charset="-122"/>
                <a:ea typeface="微软雅黑" panose="020B0503020204020204" pitchFamily="34" charset="-122"/>
                <a:cs typeface="宋体" panose="02010600030101010101" pitchFamily="2" charset="-122"/>
                <a:sym typeface="+mn-ea"/>
              </a:rPr>
              <a:t>备 注</a:t>
            </a:r>
            <a:endParaRPr lang="en-US" altLang="zh-CN" sz="1680" b="1">
              <a:solidFill>
                <a:srgbClr val="FF6600"/>
              </a:solidFill>
              <a:latin typeface="微软雅黑" panose="020B0503020204020204" pitchFamily="34" charset="-122"/>
              <a:ea typeface="微软雅黑" panose="020B0503020204020204" pitchFamily="34" charset="-122"/>
              <a:cs typeface="宋体" panose="02010600030101010101" pitchFamily="2" charset="-122"/>
              <a:sym typeface="+mn-ea"/>
            </a:endParaRPr>
          </a:p>
          <a:p>
            <a:pPr algn="ctr" eaLnBrk="1" hangingPunct="1">
              <a:lnSpc>
                <a:spcPct val="280000"/>
              </a:lnSpc>
              <a:spcBef>
                <a:spcPct val="0"/>
              </a:spcBef>
              <a:buClrTx/>
              <a:buSzTx/>
              <a:buFont typeface="Arial" panose="020B0604020202020204" pitchFamily="34" charset="0"/>
              <a:buNone/>
            </a:pPr>
            <a:r>
              <a:rPr lang="en-US" altLang="zh-CN" sz="1440">
                <a:latin typeface="微软雅黑" panose="020B0503020204020204" pitchFamily="34" charset="-122"/>
                <a:ea typeface="微软雅黑" panose="020B0503020204020204" pitchFamily="34" charset="-122"/>
                <a:cs typeface="宋体" panose="02010600030101010101" pitchFamily="2" charset="-122"/>
                <a:sym typeface="+mn-ea"/>
              </a:rPr>
              <a:t>10%</a:t>
            </a:r>
            <a:endParaRPr lang="en-US" altLang="zh-CN" sz="1440">
              <a:latin typeface="微软雅黑" panose="020B0503020204020204" pitchFamily="34" charset="-122"/>
              <a:ea typeface="微软雅黑" panose="020B0503020204020204" pitchFamily="34" charset="-122"/>
              <a:cs typeface="宋体" panose="02010600030101010101" pitchFamily="2" charset="-122"/>
              <a:sym typeface="+mn-ea"/>
            </a:endParaRPr>
          </a:p>
          <a:p>
            <a:pPr algn="ctr" eaLnBrk="1" hangingPunct="1">
              <a:lnSpc>
                <a:spcPct val="280000"/>
              </a:lnSpc>
              <a:spcBef>
                <a:spcPct val="0"/>
              </a:spcBef>
              <a:buClrTx/>
              <a:buSzTx/>
              <a:buFont typeface="Arial" panose="020B0604020202020204" pitchFamily="34" charset="0"/>
              <a:buNone/>
            </a:pPr>
            <a:endParaRPr lang="en-US" altLang="zh-CN" sz="1440">
              <a:latin typeface="微软雅黑" panose="020B0503020204020204" pitchFamily="34" charset="-122"/>
              <a:ea typeface="微软雅黑" panose="020B0503020204020204" pitchFamily="34" charset="-122"/>
              <a:cs typeface="宋体" panose="02010600030101010101" pitchFamily="2" charset="-122"/>
              <a:sym typeface="+mn-ea"/>
            </a:endParaRPr>
          </a:p>
          <a:p>
            <a:pPr algn="ctr" eaLnBrk="1" hangingPunct="1">
              <a:lnSpc>
                <a:spcPct val="280000"/>
              </a:lnSpc>
              <a:spcBef>
                <a:spcPct val="0"/>
              </a:spcBef>
              <a:buClrTx/>
              <a:buSzTx/>
              <a:buFont typeface="Arial" panose="020B0604020202020204" pitchFamily="34" charset="0"/>
              <a:buNone/>
            </a:pPr>
            <a:r>
              <a:rPr lang="en-US" altLang="zh-CN" sz="1440">
                <a:latin typeface="微软雅黑" panose="020B0503020204020204" pitchFamily="34" charset="-122"/>
                <a:ea typeface="微软雅黑" panose="020B0503020204020204" pitchFamily="34" charset="-122"/>
                <a:cs typeface="宋体" panose="02010600030101010101" pitchFamily="2" charset="-122"/>
                <a:sym typeface="+mn-ea"/>
              </a:rPr>
              <a:t>≤15%</a:t>
            </a:r>
            <a:endParaRPr lang="en-US" altLang="zh-CN" sz="1440">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67601" name="文本框 18"/>
          <p:cNvSpPr txBox="1">
            <a:spLocks noChangeArrowheads="1"/>
          </p:cNvSpPr>
          <p:nvPr/>
        </p:nvSpPr>
        <p:spPr bwMode="auto">
          <a:xfrm>
            <a:off x="3120074" y="1989138"/>
            <a:ext cx="456882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5587" tIns="42794" rIns="85587" bIns="42794">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en-US" altLang="zh-CN" sz="1680" b="1" dirty="0">
                <a:latin typeface="微软雅黑" panose="020B0503020204020204" pitchFamily="34" charset="-122"/>
                <a:ea typeface="微软雅黑" panose="020B0503020204020204" pitchFamily="34" charset="-122"/>
                <a:cs typeface="宋体" panose="02010600030101010101" pitchFamily="2" charset="-122"/>
                <a:sym typeface="+mn-ea"/>
              </a:rPr>
              <a:t>基于盘点人员过去1年的工作绩效按照以下分类</a:t>
            </a:r>
            <a:endParaRPr lang="en-US" altLang="zh-CN" sz="1680" b="1" dirty="0">
              <a:latin typeface="微软雅黑" panose="020B0503020204020204" pitchFamily="34" charset="-122"/>
              <a:ea typeface="微软雅黑" panose="020B0503020204020204" pitchFamily="34" charset="-122"/>
              <a:cs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1644E453-5B53-4B5D-BEBF-883F31F9B141}" type="datetime1">
              <a:rPr lang="zh-CN" altLang="en-US" sz="1680"/>
            </a:fld>
            <a:endParaRPr lang="en-US" altLang="zh-CN" sz="1680"/>
          </a:p>
        </p:txBody>
      </p:sp>
      <p:sp>
        <p:nvSpPr>
          <p:cNvPr id="5" name="矩形 4"/>
          <p:cNvSpPr/>
          <p:nvPr/>
        </p:nvSpPr>
        <p:spPr>
          <a:xfrm>
            <a:off x="1624013" y="1125538"/>
            <a:ext cx="5509260" cy="509270"/>
          </a:xfrm>
          <a:prstGeom prst="rect">
            <a:avLst/>
          </a:prstGeom>
        </p:spPr>
        <p:txBody>
          <a:bodyPr lIns="85587" tIns="42794" rIns="85587" bIns="42794">
            <a:spAutoFit/>
          </a:bodyPr>
          <a:lstStyle/>
          <a:p>
            <a:pPr marL="10160" eaLnBrk="0" hangingPunct="0">
              <a:tabLst>
                <a:tab pos="1569720" algn="l"/>
                <a:tab pos="2050415" algn="l"/>
                <a:tab pos="3011170" algn="l"/>
              </a:tabLst>
              <a:defRPr/>
            </a:pPr>
            <a:r>
              <a:rPr lang="en-US" altLang="zh-CN" sz="2760" b="1" dirty="0" err="1">
                <a:solidFill>
                  <a:srgbClr val="FF0000"/>
                </a:solidFill>
                <a:latin typeface="微软雅黑" panose="020B0503020204020204" pitchFamily="34" charset="-122"/>
                <a:ea typeface="微软雅黑" panose="020B0503020204020204" pitchFamily="34" charset="-122"/>
                <a:cs typeface="+mj-cs"/>
                <a:sym typeface="+mn-ea"/>
              </a:rPr>
              <a:t>将盘点对象的发展潜力做如下分</a:t>
            </a:r>
            <a:r>
              <a:rPr lang="zh-CN" altLang="en-US" sz="2760" b="1" dirty="0">
                <a:solidFill>
                  <a:srgbClr val="FF0000"/>
                </a:solidFill>
                <a:latin typeface="微软雅黑" panose="020B0503020204020204" pitchFamily="34" charset="-122"/>
                <a:ea typeface="微软雅黑" panose="020B0503020204020204" pitchFamily="34" charset="-122"/>
                <a:cs typeface="+mj-cs"/>
                <a:sym typeface="+mn-ea"/>
              </a:rPr>
              <a:t>类</a:t>
            </a:r>
            <a:endParaRPr lang="zh-CN" altLang="en-US" sz="2760" b="1" dirty="0">
              <a:solidFill>
                <a:srgbClr val="FF0000"/>
              </a:solidFill>
              <a:latin typeface="微软雅黑" panose="020B0503020204020204" pitchFamily="34" charset="-122"/>
              <a:ea typeface="微软雅黑" panose="020B0503020204020204" pitchFamily="34" charset="-122"/>
              <a:cs typeface="+mj-cs"/>
            </a:endParaRPr>
          </a:p>
        </p:txBody>
      </p:sp>
      <p:sp>
        <p:nvSpPr>
          <p:cNvPr id="68612" name="文本框 4"/>
          <p:cNvSpPr txBox="1">
            <a:spLocks noChangeArrowheads="1"/>
          </p:cNvSpPr>
          <p:nvPr/>
        </p:nvSpPr>
        <p:spPr bwMode="auto">
          <a:xfrm>
            <a:off x="5014357" y="2259013"/>
            <a:ext cx="145034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5587" tIns="42794" rIns="85587" bIns="42794">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en-US" altLang="zh-CN" sz="1680" b="1">
                <a:solidFill>
                  <a:srgbClr val="0033CC"/>
                </a:solidFill>
                <a:latin typeface="微软雅黑" panose="020B0503020204020204" pitchFamily="34" charset="-122"/>
                <a:ea typeface="微软雅黑" panose="020B0503020204020204" pitchFamily="34" charset="-122"/>
                <a:cs typeface="宋体" panose="02010600030101010101" pitchFamily="2" charset="-122"/>
                <a:sym typeface="+mn-ea"/>
              </a:rPr>
              <a:t>潜力标准划分</a:t>
            </a:r>
            <a:endParaRPr lang="en-US" altLang="zh-CN" sz="1680" b="1">
              <a:solidFill>
                <a:srgbClr val="0033CC"/>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cxnSp>
        <p:nvCxnSpPr>
          <p:cNvPr id="8" name="直接连接符 7"/>
          <p:cNvCxnSpPr/>
          <p:nvPr/>
        </p:nvCxnSpPr>
        <p:spPr>
          <a:xfrm>
            <a:off x="1918336" y="2679700"/>
            <a:ext cx="7646670" cy="0"/>
          </a:xfrm>
          <a:prstGeom prst="line">
            <a:avLst/>
          </a:prstGeom>
          <a:ln w="28575">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18336" y="3291840"/>
            <a:ext cx="7646670" cy="0"/>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1882618" y="3985578"/>
            <a:ext cx="7648098" cy="0"/>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a:off x="1884046" y="4581524"/>
            <a:ext cx="7646670" cy="0"/>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1948339" y="5229226"/>
            <a:ext cx="7648098" cy="0"/>
          </a:xfrm>
          <a:prstGeom prst="line">
            <a:avLst/>
          </a:prstGeom>
        </p:spPr>
        <p:style>
          <a:lnRef idx="1">
            <a:schemeClr val="dk1"/>
          </a:lnRef>
          <a:fillRef idx="0">
            <a:schemeClr val="dk1"/>
          </a:fillRef>
          <a:effectRef idx="0">
            <a:schemeClr val="dk1"/>
          </a:effectRef>
          <a:fontRef idx="minor">
            <a:schemeClr val="tx1"/>
          </a:fontRef>
        </p:style>
      </p:cxnSp>
      <p:sp>
        <p:nvSpPr>
          <p:cNvPr id="68618" name="文本框 11"/>
          <p:cNvSpPr txBox="1">
            <a:spLocks noChangeArrowheads="1"/>
          </p:cNvSpPr>
          <p:nvPr/>
        </p:nvSpPr>
        <p:spPr bwMode="auto">
          <a:xfrm>
            <a:off x="2016812" y="2492732"/>
            <a:ext cx="2613130" cy="2668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87" tIns="42794" rIns="85587" bIns="42794">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280000"/>
              </a:lnSpc>
              <a:spcBef>
                <a:spcPct val="0"/>
              </a:spcBef>
              <a:buClrTx/>
              <a:buSzTx/>
              <a:buFont typeface="Arial" panose="020B0604020202020204" pitchFamily="34" charset="0"/>
              <a:buNone/>
            </a:pPr>
            <a:r>
              <a:rPr lang="zh-CN" altLang="en-US" sz="1680" b="1" dirty="0">
                <a:solidFill>
                  <a:srgbClr val="FF6600"/>
                </a:solidFill>
                <a:latin typeface="微软雅黑" panose="020B0503020204020204" pitchFamily="34" charset="-122"/>
                <a:ea typeface="微软雅黑" panose="020B0503020204020204" pitchFamily="34" charset="-122"/>
                <a:cs typeface="宋体" panose="02010600030101010101" pitchFamily="2" charset="-122"/>
                <a:sym typeface="+mn-ea"/>
              </a:rPr>
              <a:t>潜力</a:t>
            </a:r>
            <a:r>
              <a:rPr lang="en-US" altLang="zh-CN" sz="1680" b="1" dirty="0" err="1">
                <a:solidFill>
                  <a:srgbClr val="FF6600"/>
                </a:solidFill>
                <a:latin typeface="微软雅黑" panose="020B0503020204020204" pitchFamily="34" charset="-122"/>
                <a:ea typeface="微软雅黑" panose="020B0503020204020204" pitchFamily="34" charset="-122"/>
                <a:cs typeface="宋体" panose="02010600030101010101" pitchFamily="2" charset="-122"/>
                <a:sym typeface="+mn-ea"/>
              </a:rPr>
              <a:t>分类</a:t>
            </a:r>
            <a:endParaRPr lang="en-US" altLang="zh-CN" sz="1680" b="1" dirty="0">
              <a:solidFill>
                <a:srgbClr val="FF6600"/>
              </a:solidFill>
              <a:latin typeface="微软雅黑" panose="020B0503020204020204" pitchFamily="34" charset="-122"/>
              <a:ea typeface="微软雅黑" panose="020B0503020204020204" pitchFamily="34" charset="-122"/>
              <a:cs typeface="宋体" panose="02010600030101010101" pitchFamily="2" charset="-122"/>
              <a:sym typeface="+mn-ea"/>
            </a:endParaRPr>
          </a:p>
          <a:p>
            <a:pPr algn="ctr" eaLnBrk="1" hangingPunct="1">
              <a:lnSpc>
                <a:spcPct val="280000"/>
              </a:lnSpc>
              <a:spcBef>
                <a:spcPct val="0"/>
              </a:spcBef>
              <a:buClrTx/>
              <a:buSzTx/>
              <a:buFont typeface="Arial" panose="020B0604020202020204" pitchFamily="34" charset="0"/>
              <a:buNone/>
            </a:pPr>
            <a:r>
              <a:rPr lang="zh-CN" altLang="en-US" sz="1440" b="1" dirty="0">
                <a:latin typeface="微软雅黑" panose="020B0503020204020204" pitchFamily="34" charset="-122"/>
                <a:ea typeface="微软雅黑" panose="020B0503020204020204" pitchFamily="34" charset="-122"/>
                <a:cs typeface="宋体" panose="02010600030101010101" pitchFamily="2" charset="-122"/>
                <a:sym typeface="+mn-ea"/>
              </a:rPr>
              <a:t>低潜力人才（≤</a:t>
            </a:r>
            <a:r>
              <a:rPr lang="en-US" altLang="zh-CN" sz="1440" b="1" dirty="0">
                <a:latin typeface="微软雅黑" panose="020B0503020204020204" pitchFamily="34" charset="-122"/>
                <a:ea typeface="微软雅黑" panose="020B0503020204020204" pitchFamily="34" charset="-122"/>
                <a:cs typeface="宋体" panose="02010600030101010101" pitchFamily="2" charset="-122"/>
                <a:sym typeface="+mn-ea"/>
              </a:rPr>
              <a:t>10%</a:t>
            </a:r>
            <a:r>
              <a:rPr lang="zh-CN" altLang="en-US" sz="1440" b="1" dirty="0" smtClean="0">
                <a:latin typeface="微软雅黑" panose="020B0503020204020204" pitchFamily="34" charset="-122"/>
                <a:ea typeface="微软雅黑" panose="020B0503020204020204" pitchFamily="34" charset="-122"/>
                <a:cs typeface="宋体" panose="02010600030101010101" pitchFamily="2" charset="-122"/>
                <a:sym typeface="+mn-ea"/>
              </a:rPr>
              <a:t>）</a:t>
            </a:r>
            <a:endParaRPr lang="en-US" altLang="zh-CN" sz="1440" b="1" dirty="0">
              <a:latin typeface="微软雅黑" panose="020B0503020204020204" pitchFamily="34" charset="-122"/>
              <a:ea typeface="微软雅黑" panose="020B0503020204020204" pitchFamily="34" charset="-122"/>
              <a:cs typeface="宋体" panose="02010600030101010101" pitchFamily="2" charset="-122"/>
              <a:sym typeface="+mn-ea"/>
            </a:endParaRPr>
          </a:p>
          <a:p>
            <a:pPr algn="ctr" eaLnBrk="1" hangingPunct="1">
              <a:lnSpc>
                <a:spcPct val="280000"/>
              </a:lnSpc>
              <a:spcBef>
                <a:spcPct val="0"/>
              </a:spcBef>
              <a:buClrTx/>
              <a:buSzTx/>
              <a:buFont typeface="Arial" panose="020B0604020202020204" pitchFamily="34" charset="0"/>
              <a:buNone/>
            </a:pPr>
            <a:r>
              <a:rPr lang="zh-CN" altLang="en-US" sz="1440" b="1" dirty="0" smtClean="0">
                <a:latin typeface="微软雅黑" panose="020B0503020204020204" pitchFamily="34" charset="-122"/>
                <a:ea typeface="微软雅黑" panose="020B0503020204020204" pitchFamily="34" charset="-122"/>
                <a:cs typeface="宋体" panose="02010600030101010101" pitchFamily="2" charset="-122"/>
                <a:sym typeface="+mn-ea"/>
              </a:rPr>
              <a:t>中</a:t>
            </a:r>
            <a:r>
              <a:rPr lang="zh-CN" altLang="en-US" sz="1440" b="1" dirty="0">
                <a:latin typeface="微软雅黑" panose="020B0503020204020204" pitchFamily="34" charset="-122"/>
                <a:ea typeface="微软雅黑" panose="020B0503020204020204" pitchFamily="34" charset="-122"/>
                <a:cs typeface="宋体" panose="02010600030101010101" pitchFamily="2" charset="-122"/>
                <a:sym typeface="+mn-ea"/>
              </a:rPr>
              <a:t>潜力人才</a:t>
            </a:r>
            <a:endParaRPr lang="zh-CN" altLang="en-US" sz="1440" b="1" dirty="0">
              <a:latin typeface="微软雅黑" panose="020B0503020204020204" pitchFamily="34" charset="-122"/>
              <a:ea typeface="微软雅黑" panose="020B0503020204020204" pitchFamily="34" charset="-122"/>
              <a:cs typeface="宋体" panose="02010600030101010101" pitchFamily="2" charset="-122"/>
              <a:sym typeface="+mn-ea"/>
            </a:endParaRPr>
          </a:p>
          <a:p>
            <a:pPr algn="ctr" eaLnBrk="1" hangingPunct="1">
              <a:lnSpc>
                <a:spcPct val="280000"/>
              </a:lnSpc>
              <a:spcBef>
                <a:spcPct val="0"/>
              </a:spcBef>
              <a:buClrTx/>
              <a:buSzTx/>
              <a:buFont typeface="Arial" panose="020B0604020202020204" pitchFamily="34" charset="0"/>
              <a:buNone/>
            </a:pPr>
            <a:r>
              <a:rPr lang="zh-CN" altLang="en-US" sz="1440" b="1" dirty="0">
                <a:latin typeface="微软雅黑" panose="020B0503020204020204" pitchFamily="34" charset="-122"/>
                <a:ea typeface="微软雅黑" panose="020B0503020204020204" pitchFamily="34" charset="-122"/>
                <a:cs typeface="宋体" panose="02010600030101010101" pitchFamily="2" charset="-122"/>
                <a:sym typeface="+mn-ea"/>
              </a:rPr>
              <a:t>高潜力人才（</a:t>
            </a:r>
            <a:r>
              <a:rPr lang="en-US" altLang="zh-CN" sz="1440" b="1" dirty="0">
                <a:latin typeface="微软雅黑" panose="020B0503020204020204" pitchFamily="34" charset="-122"/>
                <a:ea typeface="微软雅黑" panose="020B0503020204020204" pitchFamily="34" charset="-122"/>
                <a:cs typeface="宋体" panose="02010600030101010101" pitchFamily="2" charset="-122"/>
                <a:sym typeface="+mn-ea"/>
              </a:rPr>
              <a:t>10%</a:t>
            </a:r>
            <a:r>
              <a:rPr lang="zh-CN" altLang="en-US" sz="1440" b="1" dirty="0">
                <a:latin typeface="微软雅黑" panose="020B0503020204020204" pitchFamily="34" charset="-122"/>
                <a:ea typeface="微软雅黑" panose="020B0503020204020204" pitchFamily="34" charset="-122"/>
                <a:cs typeface="宋体" panose="02010600030101010101" pitchFamily="2" charset="-122"/>
                <a:sym typeface="+mn-ea"/>
              </a:rPr>
              <a:t>左右）</a:t>
            </a:r>
            <a:endParaRPr lang="zh-CN" altLang="en-US" sz="1440" b="1" dirty="0">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14" name="文本框 13"/>
          <p:cNvSpPr txBox="1"/>
          <p:nvPr/>
        </p:nvSpPr>
        <p:spPr>
          <a:xfrm>
            <a:off x="5666582" y="2492375"/>
            <a:ext cx="3644900" cy="1988185"/>
          </a:xfrm>
          <a:prstGeom prst="rect">
            <a:avLst/>
          </a:prstGeom>
          <a:noFill/>
        </p:spPr>
        <p:txBody>
          <a:bodyPr wrap="none" lIns="85587" tIns="42794" rIns="85587" bIns="42794">
            <a:spAutoFit/>
          </a:bodyPr>
          <a:lstStyle/>
          <a:p>
            <a:pPr algn="ctr">
              <a:lnSpc>
                <a:spcPct val="280000"/>
              </a:lnSpc>
              <a:spcBef>
                <a:spcPts val="0"/>
              </a:spcBef>
              <a:spcAft>
                <a:spcPts val="0"/>
              </a:spcAft>
              <a:defRPr/>
            </a:pPr>
            <a:r>
              <a:rPr lang="en-US" altLang="zh-CN" sz="100" b="1" dirty="0">
                <a:solidFill>
                  <a:srgbClr val="FF6600"/>
                </a:solidFill>
                <a:latin typeface="微软雅黑" panose="020B0503020204020204" pitchFamily="34" charset="-122"/>
                <a:ea typeface="微软雅黑" panose="020B0503020204020204" pitchFamily="34" charset="-122"/>
                <a:cs typeface="宋体" panose="02010600030101010101" pitchFamily="2" charset="-122"/>
                <a:sym typeface="+mn-ea"/>
              </a:rPr>
              <a:t>定 义</a:t>
            </a:r>
            <a:endParaRPr lang="en-US" altLang="zh-CN" sz="100" b="1"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endParaRPr>
          </a:p>
          <a:p>
            <a:pPr algn="ctr">
              <a:lnSpc>
                <a:spcPct val="280000"/>
              </a:lnSpc>
              <a:spcBef>
                <a:spcPts val="0"/>
              </a:spcBef>
              <a:spcAft>
                <a:spcPts val="0"/>
              </a:spcAft>
              <a:defRPr/>
            </a:pPr>
            <a:r>
              <a:rPr lang="en-US" altLang="zh-CN" sz="1440" b="1" dirty="0" err="1">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rPr>
              <a:t>未达到预期的要求</a:t>
            </a:r>
            <a:endParaRPr lang="en-US" altLang="zh-CN" sz="1440" b="1"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endParaRPr>
          </a:p>
          <a:p>
            <a:pPr algn="ctr">
              <a:lnSpc>
                <a:spcPct val="280000"/>
              </a:lnSpc>
              <a:spcBef>
                <a:spcPts val="0"/>
              </a:spcBef>
              <a:spcAft>
                <a:spcPts val="0"/>
              </a:spcAft>
              <a:defRPr/>
            </a:pPr>
            <a:r>
              <a:rPr lang="en-US" altLang="zh-CN" sz="1440" b="1" dirty="0" err="1">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rPr>
              <a:t>持续的满足业绩要求，有时候超越预期目标</a:t>
            </a:r>
            <a:endParaRPr lang="en-US" altLang="zh-CN" sz="1440" b="1"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endParaRPr>
          </a:p>
          <a:p>
            <a:pPr algn="ctr">
              <a:lnSpc>
                <a:spcPct val="280000"/>
              </a:lnSpc>
              <a:spcBef>
                <a:spcPts val="0"/>
              </a:spcBef>
              <a:spcAft>
                <a:spcPts val="0"/>
              </a:spcAft>
              <a:defRPr/>
            </a:pPr>
            <a:r>
              <a:rPr lang="en-US" altLang="zh-CN" sz="1440" b="1" dirty="0" err="1">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rPr>
              <a:t>持续的高业绩创造者，超越要求并远胜目标</a:t>
            </a:r>
            <a:endParaRPr lang="en-US" altLang="zh-CN" sz="1440" b="1"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68623" name="灯片编号占位符 2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500">
                <a:solidFill>
                  <a:schemeClr val="tx1"/>
                </a:solidFill>
                <a:latin typeface="Tahoma" panose="020B0604030504040204" pitchFamily="34" charset="0"/>
                <a:ea typeface="宋体" panose="02010600030101010101" pitchFamily="2" charset="-122"/>
              </a:defRPr>
            </a:lvl1pPr>
            <a:lvl2pPr marL="579755" indent="-222885"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ea typeface="宋体" panose="02010600030101010101" pitchFamily="2" charset="-122"/>
              </a:defRPr>
            </a:lvl2pPr>
            <a:lvl3pPr marL="891540" indent="-178435" eaLnBrk="0" hangingPunct="0">
              <a:spcBef>
                <a:spcPct val="20000"/>
              </a:spcBef>
              <a:buClr>
                <a:schemeClr val="folHlink"/>
              </a:buClr>
              <a:buSzPct val="50000"/>
              <a:buFont typeface="Wingdings" panose="05000000000000000000" pitchFamily="2" charset="2"/>
              <a:buChar char="n"/>
              <a:defRPr sz="1900">
                <a:solidFill>
                  <a:schemeClr val="tx1"/>
                </a:solidFill>
                <a:latin typeface="Tahoma" panose="020B0604030504040204" pitchFamily="34" charset="0"/>
                <a:ea typeface="宋体" panose="02010600030101010101" pitchFamily="2" charset="-122"/>
              </a:defRPr>
            </a:lvl3pPr>
            <a:lvl4pPr marL="1248410" indent="-178435" eaLnBrk="0" hangingPunct="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4pPr>
            <a:lvl5pPr marL="1604645" indent="-178435" eaLnBrk="0" hangingPunct="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5pPr>
            <a:lvl6pPr marL="1961515" indent="-178435"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6pPr>
            <a:lvl7pPr marL="2317750" indent="-178435"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7pPr>
            <a:lvl8pPr marL="2674620" indent="-178435"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8pPr>
            <a:lvl9pPr marL="3031490" indent="-178435"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fld id="{A840CACD-63FF-4EAD-96C3-D5569DF47991}" type="slidenum">
              <a:rPr lang="zh-CN" altLang="en-US" sz="1320"/>
            </a:fld>
            <a:endParaRPr lang="zh-CN" altLang="en-US" sz="1320">
              <a:latin typeface="Arial" panose="020B0604020202020204"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04"/>
          <p:cNvSpPr txBox="1">
            <a:spLocks noChangeArrowheads="1"/>
          </p:cNvSpPr>
          <p:nvPr/>
        </p:nvSpPr>
        <p:spPr bwMode="auto">
          <a:xfrm>
            <a:off x="2232660" y="1003300"/>
            <a:ext cx="3556159" cy="490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587" tIns="42794" rIns="85587" bIns="42794">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640" b="1">
                <a:solidFill>
                  <a:srgbClr val="FF0000"/>
                </a:solidFill>
                <a:latin typeface="微软雅黑" panose="020B0503020204020204" pitchFamily="34" charset="-122"/>
                <a:ea typeface="微软雅黑" panose="020B0503020204020204" pitchFamily="34" charset="-122"/>
              </a:rPr>
              <a:t>人才盘点九宫格</a:t>
            </a:r>
            <a:endParaRPr lang="zh-CN" altLang="en-US" sz="2640" b="1">
              <a:solidFill>
                <a:srgbClr val="FF0000"/>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nvGraphicFramePr>
        <p:xfrm>
          <a:off x="2416969" y="1854200"/>
          <a:ext cx="7299325" cy="4407535"/>
        </p:xfrm>
        <a:graphic>
          <a:graphicData uri="http://schemas.openxmlformats.org/drawingml/2006/table">
            <a:tbl>
              <a:tblPr firstRow="1" bandRow="1">
                <a:tableStyleId>{5C22544A-7EE6-4342-B048-85BDC9FD1C3A}</a:tableStyleId>
              </a:tblPr>
              <a:tblGrid>
                <a:gridCol w="1551940"/>
                <a:gridCol w="4010025"/>
                <a:gridCol w="1737360"/>
              </a:tblGrid>
              <a:tr h="1469390">
                <a:tc>
                  <a:txBody>
                    <a:bodyPr/>
                    <a:lstStyle/>
                    <a:p>
                      <a:pPr algn="ctr"/>
                      <a:endParaRPr lang="en-US" altLang="zh-CN" sz="1800" dirty="0" smtClean="0">
                        <a:solidFill>
                          <a:schemeClr val="bg1"/>
                        </a:solidFill>
                        <a:latin typeface="微软雅黑" panose="020B0503020204020204" pitchFamily="34" charset="-122"/>
                        <a:ea typeface="微软雅黑" panose="020B0503020204020204" pitchFamily="34" charset="-122"/>
                      </a:endParaRPr>
                    </a:p>
                    <a:p>
                      <a:pPr algn="ctr"/>
                      <a:r>
                        <a:rPr lang="zh-CN" altLang="en-US" sz="1800" dirty="0" smtClean="0">
                          <a:solidFill>
                            <a:schemeClr val="tx1"/>
                          </a:solidFill>
                          <a:latin typeface="微软雅黑" panose="020B0503020204020204" pitchFamily="34" charset="-122"/>
                          <a:ea typeface="微软雅黑" panose="020B0503020204020204" pitchFamily="34" charset="-122"/>
                        </a:rPr>
                        <a:t>潜力员工</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algn="ctr"/>
                      <a:endParaRPr lang="en-US" altLang="zh-CN" sz="1560" dirty="0" smtClean="0">
                        <a:solidFill>
                          <a:schemeClr val="bg1"/>
                        </a:solidFill>
                        <a:latin typeface="微软雅黑" panose="020B0503020204020204" pitchFamily="34" charset="-122"/>
                        <a:ea typeface="微软雅黑" panose="020B0503020204020204" pitchFamily="34" charset="-122"/>
                      </a:endParaRPr>
                    </a:p>
                    <a:p>
                      <a:pPr algn="ctr"/>
                      <a:r>
                        <a:rPr lang="zh-CN" altLang="en-US" sz="1440" dirty="0" smtClean="0">
                          <a:solidFill>
                            <a:schemeClr val="bg1"/>
                          </a:solidFill>
                          <a:latin typeface="微软雅黑" panose="020B0503020204020204" pitchFamily="34" charset="-122"/>
                          <a:ea typeface="微软雅黑" panose="020B0503020204020204" pitchFamily="34" charset="-122"/>
                        </a:rPr>
                        <a:t>尽快辅导，使绩效达到目前要求</a:t>
                      </a:r>
                      <a:endParaRPr lang="zh-CN" altLang="en-US" sz="1440" dirty="0">
                        <a:solidFill>
                          <a:schemeClr val="bg1"/>
                        </a:solidFill>
                        <a:latin typeface="微软雅黑" panose="020B0503020204020204" pitchFamily="34" charset="-122"/>
                        <a:ea typeface="微软雅黑" panose="020B0503020204020204" pitchFamily="34" charset="-122"/>
                      </a:endParaRPr>
                    </a:p>
                  </a:txBody>
                  <a:tcPr marL="82293" marR="82293" marT="45723" marB="45723">
                    <a:solidFill>
                      <a:srgbClr val="00B0F0"/>
                    </a:solidFill>
                  </a:tcPr>
                </a:tc>
                <a:tc>
                  <a:txBody>
                    <a:bodyPr/>
                    <a:lstStyle/>
                    <a:p>
                      <a:pPr algn="ctr"/>
                      <a:endParaRPr lang="en-US" altLang="zh-CN" sz="1800" dirty="0" smtClean="0">
                        <a:solidFill>
                          <a:schemeClr val="bg1"/>
                        </a:solidFill>
                        <a:latin typeface="微软雅黑" panose="020B0503020204020204" pitchFamily="34" charset="-122"/>
                        <a:ea typeface="微软雅黑" panose="020B0503020204020204" pitchFamily="34" charset="-122"/>
                      </a:endParaRPr>
                    </a:p>
                    <a:p>
                      <a:pPr algn="ctr"/>
                      <a:r>
                        <a:rPr lang="zh-CN" altLang="en-US" sz="1800" dirty="0" smtClean="0">
                          <a:solidFill>
                            <a:schemeClr val="tx1"/>
                          </a:solidFill>
                          <a:latin typeface="微软雅黑" panose="020B0503020204020204" pitchFamily="34" charset="-122"/>
                          <a:ea typeface="微软雅黑" panose="020B0503020204020204" pitchFamily="34" charset="-122"/>
                        </a:rPr>
                        <a:t>高成长员工</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algn="ctr"/>
                      <a:endParaRPr lang="en-US" altLang="zh-CN" sz="1800" dirty="0" smtClean="0">
                        <a:solidFill>
                          <a:schemeClr val="bg1"/>
                        </a:solidFill>
                        <a:latin typeface="微软雅黑" panose="020B0503020204020204" pitchFamily="34" charset="-122"/>
                        <a:ea typeface="微软雅黑" panose="020B0503020204020204" pitchFamily="34" charset="-122"/>
                      </a:endParaRPr>
                    </a:p>
                    <a:p>
                      <a:pPr algn="l"/>
                      <a:r>
                        <a:rPr lang="zh-CN" altLang="en-US" sz="1440" dirty="0" smtClean="0">
                          <a:solidFill>
                            <a:schemeClr val="bg1"/>
                          </a:solidFill>
                          <a:latin typeface="微软雅黑" panose="020B0503020204020204" pitchFamily="34" charset="-122"/>
                          <a:ea typeface="微软雅黑" panose="020B0503020204020204" pitchFamily="34" charset="-122"/>
                        </a:rPr>
                        <a:t>未来可提拔，目前针对优势，指派更具挑战的任务或多样化工作，达成更好绩效成果</a:t>
                      </a:r>
                      <a:endParaRPr lang="zh-CN" altLang="en-US" sz="1440" dirty="0">
                        <a:solidFill>
                          <a:schemeClr val="bg1"/>
                        </a:solidFill>
                        <a:latin typeface="微软雅黑" panose="020B0503020204020204" pitchFamily="34" charset="-122"/>
                        <a:ea typeface="微软雅黑" panose="020B0503020204020204" pitchFamily="34" charset="-122"/>
                      </a:endParaRPr>
                    </a:p>
                  </a:txBody>
                  <a:tcPr marL="82293" marR="82293" marT="45723" marB="45723">
                    <a:solidFill>
                      <a:srgbClr val="00B050"/>
                    </a:solidFill>
                  </a:tcPr>
                </a:tc>
                <a:tc>
                  <a:txBody>
                    <a:bodyPr/>
                    <a:lstStyle/>
                    <a:p>
                      <a:pPr algn="ctr"/>
                      <a:endParaRPr lang="en-US" altLang="zh-CN" sz="1800" dirty="0" smtClean="0">
                        <a:solidFill>
                          <a:schemeClr val="bg1"/>
                        </a:solidFill>
                        <a:latin typeface="微软雅黑" panose="020B0503020204020204" pitchFamily="34" charset="-122"/>
                        <a:ea typeface="微软雅黑" panose="020B0503020204020204" pitchFamily="34" charset="-122"/>
                      </a:endParaRPr>
                    </a:p>
                    <a:p>
                      <a:pPr algn="ctr"/>
                      <a:r>
                        <a:rPr lang="zh-CN" altLang="en-US" sz="1800" dirty="0" smtClean="0">
                          <a:solidFill>
                            <a:schemeClr val="tx1"/>
                          </a:solidFill>
                          <a:latin typeface="微软雅黑" panose="020B0503020204020204" pitchFamily="34" charset="-122"/>
                          <a:ea typeface="微软雅黑" panose="020B0503020204020204" pitchFamily="34" charset="-122"/>
                        </a:rPr>
                        <a:t>明星员工</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algn="ctr"/>
                      <a:endParaRPr lang="zh-CN" altLang="en-US" sz="1800" dirty="0" smtClean="0">
                        <a:solidFill>
                          <a:schemeClr val="bg1"/>
                        </a:solidFill>
                        <a:latin typeface="微软雅黑" panose="020B0503020204020204" pitchFamily="34" charset="-122"/>
                        <a:ea typeface="微软雅黑" panose="020B0503020204020204" pitchFamily="34" charset="-122"/>
                      </a:endParaRPr>
                    </a:p>
                    <a:p>
                      <a:pPr algn="ctr"/>
                      <a:r>
                        <a:rPr lang="zh-CN" altLang="en-US" sz="1440" dirty="0" smtClean="0">
                          <a:solidFill>
                            <a:schemeClr val="bg1"/>
                          </a:solidFill>
                          <a:latin typeface="微软雅黑" panose="020B0503020204020204" pitchFamily="34" charset="-122"/>
                          <a:ea typeface="微软雅黑" panose="020B0503020204020204" pitchFamily="34" charset="-122"/>
                        </a:rPr>
                        <a:t>重点培养、迅速晋升</a:t>
                      </a:r>
                      <a:endParaRPr lang="en-US" altLang="zh-CN" sz="1440" dirty="0" smtClean="0">
                        <a:solidFill>
                          <a:schemeClr val="bg1"/>
                        </a:solidFill>
                        <a:latin typeface="微软雅黑" panose="020B0503020204020204" pitchFamily="34" charset="-122"/>
                        <a:ea typeface="微软雅黑" panose="020B0503020204020204" pitchFamily="34" charset="-122"/>
                      </a:endParaRPr>
                    </a:p>
                  </a:txBody>
                  <a:tcPr marL="82293" marR="82293" marT="45723" marB="45723">
                    <a:solidFill>
                      <a:srgbClr val="0070C0"/>
                    </a:solidFill>
                  </a:tcPr>
                </a:tc>
              </a:tr>
              <a:tr h="1725295">
                <a:tc>
                  <a:txBody>
                    <a:bodyPr/>
                    <a:lstStyle/>
                    <a:p>
                      <a:pPr algn="ctr"/>
                      <a:endParaRPr lang="en-US" altLang="zh-CN" sz="18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1800" b="1" dirty="0" smtClean="0">
                          <a:solidFill>
                            <a:schemeClr val="tx1"/>
                          </a:solidFill>
                          <a:latin typeface="微软雅黑" panose="020B0503020204020204" pitchFamily="34" charset="-122"/>
                          <a:ea typeface="微软雅黑" panose="020B0503020204020204" pitchFamily="34" charset="-122"/>
                        </a:rPr>
                        <a:t>待观察员工</a:t>
                      </a:r>
                      <a:endParaRPr lang="en-US" altLang="zh-CN" sz="1800" b="1" dirty="0" smtClean="0">
                        <a:solidFill>
                          <a:schemeClr val="tx1"/>
                        </a:solidFill>
                        <a:latin typeface="微软雅黑" panose="020B0503020204020204" pitchFamily="34" charset="-122"/>
                        <a:ea typeface="微软雅黑" panose="020B0503020204020204" pitchFamily="34" charset="-122"/>
                      </a:endParaRPr>
                    </a:p>
                    <a:p>
                      <a:pPr algn="ctr"/>
                      <a:endParaRPr lang="en-US" altLang="zh-CN" sz="18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1440" b="1" dirty="0" smtClean="0">
                          <a:solidFill>
                            <a:schemeClr val="bg1"/>
                          </a:solidFill>
                          <a:latin typeface="微软雅黑" panose="020B0503020204020204" pitchFamily="34" charset="-122"/>
                          <a:ea typeface="微软雅黑" panose="020B0503020204020204" pitchFamily="34" charset="-122"/>
                        </a:rPr>
                        <a:t>诊断问题点</a:t>
                      </a:r>
                      <a:endParaRPr lang="en-US" altLang="zh-CN" sz="144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1440" b="1" dirty="0" smtClean="0">
                          <a:solidFill>
                            <a:schemeClr val="bg1"/>
                          </a:solidFill>
                          <a:latin typeface="微软雅黑" panose="020B0503020204020204" pitchFamily="34" charset="-122"/>
                          <a:ea typeface="微软雅黑" panose="020B0503020204020204" pitchFamily="34" charset="-122"/>
                        </a:rPr>
                        <a:t>培训</a:t>
                      </a:r>
                      <a:r>
                        <a:rPr lang="en-US" altLang="zh-CN" sz="1440" b="1" dirty="0" smtClean="0">
                          <a:solidFill>
                            <a:schemeClr val="bg1"/>
                          </a:solidFill>
                          <a:latin typeface="微软雅黑" panose="020B0503020204020204" pitchFamily="34" charset="-122"/>
                          <a:ea typeface="微软雅黑" panose="020B0503020204020204" pitchFamily="34" charset="-122"/>
                        </a:rPr>
                        <a:t>+</a:t>
                      </a:r>
                      <a:r>
                        <a:rPr lang="zh-CN" altLang="en-US" sz="1440" b="1" dirty="0" smtClean="0">
                          <a:solidFill>
                            <a:schemeClr val="bg1"/>
                          </a:solidFill>
                          <a:latin typeface="微软雅黑" panose="020B0503020204020204" pitchFamily="34" charset="-122"/>
                          <a:ea typeface="微软雅黑" panose="020B0503020204020204" pitchFamily="34" charset="-122"/>
                        </a:rPr>
                        <a:t>观察</a:t>
                      </a:r>
                      <a:endParaRPr lang="en-US" altLang="zh-CN" sz="144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1440" b="1" dirty="0" smtClean="0">
                          <a:solidFill>
                            <a:schemeClr val="bg1"/>
                          </a:solidFill>
                          <a:latin typeface="微软雅黑" panose="020B0503020204020204" pitchFamily="34" charset="-122"/>
                          <a:ea typeface="微软雅黑" panose="020B0503020204020204" pitchFamily="34" charset="-122"/>
                        </a:rPr>
                        <a:t>沟通</a:t>
                      </a:r>
                      <a:r>
                        <a:rPr lang="en-US" altLang="zh-CN" sz="1440" b="1" dirty="0" smtClean="0">
                          <a:solidFill>
                            <a:schemeClr val="bg1"/>
                          </a:solidFill>
                          <a:latin typeface="微软雅黑" panose="020B0503020204020204" pitchFamily="34" charset="-122"/>
                          <a:ea typeface="微软雅黑" panose="020B0503020204020204" pitchFamily="34" charset="-122"/>
                        </a:rPr>
                        <a:t>+</a:t>
                      </a:r>
                      <a:r>
                        <a:rPr lang="zh-CN" altLang="en-US" sz="1440" b="1" dirty="0" smtClean="0">
                          <a:solidFill>
                            <a:schemeClr val="bg1"/>
                          </a:solidFill>
                          <a:latin typeface="微软雅黑" panose="020B0503020204020204" pitchFamily="34" charset="-122"/>
                          <a:ea typeface="微软雅黑" panose="020B0503020204020204" pitchFamily="34" charset="-122"/>
                        </a:rPr>
                        <a:t>警告</a:t>
                      </a:r>
                      <a:endParaRPr lang="zh-CN" altLang="en-US" sz="1560" b="1" dirty="0">
                        <a:solidFill>
                          <a:schemeClr val="bg1"/>
                        </a:solidFill>
                        <a:latin typeface="微软雅黑" panose="020B0503020204020204" pitchFamily="34" charset="-122"/>
                        <a:ea typeface="微软雅黑" panose="020B0503020204020204" pitchFamily="34" charset="-122"/>
                      </a:endParaRPr>
                    </a:p>
                  </a:txBody>
                  <a:tcPr marL="82293" marR="82293" marT="45723" marB="45723">
                    <a:solidFill>
                      <a:srgbClr val="FFC000"/>
                    </a:solidFill>
                  </a:tcPr>
                </a:tc>
                <a:tc>
                  <a:txBody>
                    <a:bodyPr/>
                    <a:lstStyle/>
                    <a:p>
                      <a:pPr algn="ctr"/>
                      <a:endParaRPr lang="en-US" altLang="zh-CN" sz="18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1800" b="1" dirty="0" smtClean="0">
                          <a:solidFill>
                            <a:schemeClr val="tx1"/>
                          </a:solidFill>
                          <a:latin typeface="微软雅黑" panose="020B0503020204020204" pitchFamily="34" charset="-122"/>
                          <a:ea typeface="微软雅黑" panose="020B0503020204020204" pitchFamily="34" charset="-122"/>
                        </a:rPr>
                        <a:t>中坚员工</a:t>
                      </a:r>
                      <a:r>
                        <a:rPr lang="en-US" altLang="zh-CN" sz="1800" b="1" dirty="0" smtClean="0">
                          <a:solidFill>
                            <a:schemeClr val="tx1"/>
                          </a:solidFill>
                          <a:latin typeface="微软雅黑" panose="020B0503020204020204" pitchFamily="34" charset="-122"/>
                          <a:ea typeface="微软雅黑" panose="020B0503020204020204" pitchFamily="34" charset="-122"/>
                        </a:rPr>
                        <a:t>/</a:t>
                      </a:r>
                      <a:r>
                        <a:rPr lang="zh-CN" altLang="en-US" sz="1800" b="1" dirty="0" smtClean="0">
                          <a:solidFill>
                            <a:schemeClr val="tx1"/>
                          </a:solidFill>
                          <a:latin typeface="微软雅黑" panose="020B0503020204020204" pitchFamily="34" charset="-122"/>
                          <a:ea typeface="微软雅黑" panose="020B0503020204020204" pitchFamily="34" charset="-122"/>
                        </a:rPr>
                        <a:t>稳定贡献者</a:t>
                      </a:r>
                      <a:endParaRPr lang="en-US" altLang="zh-CN" sz="1800" b="1" dirty="0" smtClean="0">
                        <a:solidFill>
                          <a:schemeClr val="tx1"/>
                        </a:solidFill>
                        <a:latin typeface="微软雅黑" panose="020B0503020204020204" pitchFamily="34" charset="-122"/>
                        <a:ea typeface="微软雅黑" panose="020B0503020204020204" pitchFamily="34" charset="-122"/>
                      </a:endParaRPr>
                    </a:p>
                    <a:p>
                      <a:pPr algn="ctr"/>
                      <a:endParaRPr lang="en-US" altLang="zh-CN" sz="1800" b="1" dirty="0" smtClean="0">
                        <a:solidFill>
                          <a:schemeClr val="bg1"/>
                        </a:solidFill>
                        <a:latin typeface="微软雅黑" panose="020B0503020204020204" pitchFamily="34" charset="-122"/>
                        <a:ea typeface="微软雅黑" panose="020B0503020204020204" pitchFamily="34" charset="-122"/>
                      </a:endParaRPr>
                    </a:p>
                    <a:p>
                      <a:pPr algn="l"/>
                      <a:r>
                        <a:rPr lang="zh-CN" altLang="en-US" sz="1440" b="1" dirty="0" smtClean="0">
                          <a:solidFill>
                            <a:schemeClr val="bg1"/>
                          </a:solidFill>
                          <a:latin typeface="微软雅黑" panose="020B0503020204020204" pitchFamily="34" charset="-122"/>
                          <a:ea typeface="微软雅黑" panose="020B0503020204020204" pitchFamily="34" charset="-122"/>
                        </a:rPr>
                        <a:t>可尝试相同层级较大职责。</a:t>
                      </a:r>
                      <a:endParaRPr lang="en-US" altLang="zh-CN" sz="1440" b="1" dirty="0" smtClean="0">
                        <a:solidFill>
                          <a:schemeClr val="bg1"/>
                        </a:solidFill>
                        <a:latin typeface="微软雅黑" panose="020B0503020204020204" pitchFamily="34" charset="-122"/>
                        <a:ea typeface="微软雅黑" panose="020B0503020204020204" pitchFamily="34" charset="-122"/>
                      </a:endParaRPr>
                    </a:p>
                    <a:p>
                      <a:pPr algn="l"/>
                      <a:r>
                        <a:rPr lang="zh-CN" altLang="en-US" sz="1440" b="1" dirty="0" smtClean="0">
                          <a:solidFill>
                            <a:schemeClr val="bg1"/>
                          </a:solidFill>
                          <a:latin typeface="微软雅黑" panose="020B0503020204020204" pitchFamily="34" charset="-122"/>
                          <a:ea typeface="微软雅黑" panose="020B0503020204020204" pitchFamily="34" charset="-122"/>
                        </a:rPr>
                        <a:t>看潜力趋势决定是否指派更具挑战工作？或者强化现有的绩效表现？</a:t>
                      </a:r>
                      <a:endParaRPr lang="zh-CN" altLang="en-US" sz="1440" b="1" dirty="0">
                        <a:solidFill>
                          <a:schemeClr val="bg1"/>
                        </a:solidFill>
                        <a:latin typeface="微软雅黑" panose="020B0503020204020204" pitchFamily="34" charset="-122"/>
                        <a:ea typeface="微软雅黑" panose="020B0503020204020204" pitchFamily="34" charset="-122"/>
                      </a:endParaRPr>
                    </a:p>
                  </a:txBody>
                  <a:tcPr marL="82293" marR="82293" marT="45723" marB="45723">
                    <a:solidFill>
                      <a:srgbClr val="00B0F0"/>
                    </a:solidFill>
                  </a:tcPr>
                </a:tc>
                <a:tc>
                  <a:txBody>
                    <a:bodyPr/>
                    <a:lstStyle/>
                    <a:p>
                      <a:pPr algn="ctr"/>
                      <a:endParaRPr lang="en-US" altLang="zh-CN" sz="1800" dirty="0" smtClean="0">
                        <a:solidFill>
                          <a:schemeClr val="bg1"/>
                        </a:solidFill>
                        <a:latin typeface="微软雅黑" panose="020B0503020204020204" pitchFamily="34" charset="-122"/>
                        <a:ea typeface="微软雅黑" panose="020B0503020204020204" pitchFamily="34" charset="-122"/>
                      </a:endParaRPr>
                    </a:p>
                    <a:p>
                      <a:pPr algn="ctr"/>
                      <a:r>
                        <a:rPr lang="zh-CN" altLang="en-US" sz="1560" b="1" dirty="0" smtClean="0">
                          <a:solidFill>
                            <a:schemeClr val="tx1"/>
                          </a:solidFill>
                          <a:latin typeface="微软雅黑" panose="020B0503020204020204" pitchFamily="34" charset="-122"/>
                          <a:ea typeface="微软雅黑" panose="020B0503020204020204" pitchFamily="34" charset="-122"/>
                        </a:rPr>
                        <a:t>高影响力员工</a:t>
                      </a:r>
                      <a:endParaRPr lang="en-US" altLang="zh-CN" sz="1560" b="1" dirty="0" smtClean="0">
                        <a:solidFill>
                          <a:schemeClr val="tx1"/>
                        </a:solidFill>
                        <a:latin typeface="微软雅黑" panose="020B0503020204020204" pitchFamily="34" charset="-122"/>
                        <a:ea typeface="微软雅黑" panose="020B0503020204020204" pitchFamily="34" charset="-122"/>
                      </a:endParaRPr>
                    </a:p>
                    <a:p>
                      <a:pPr algn="ctr"/>
                      <a:endParaRPr lang="en-US" altLang="zh-CN" sz="1800" b="1" dirty="0" smtClean="0">
                        <a:solidFill>
                          <a:schemeClr val="bg1"/>
                        </a:solidFill>
                        <a:latin typeface="微软雅黑" panose="020B0503020204020204" pitchFamily="34" charset="-122"/>
                        <a:ea typeface="微软雅黑" panose="020B0503020204020204" pitchFamily="34" charset="-122"/>
                      </a:endParaRPr>
                    </a:p>
                    <a:p>
                      <a:pPr algn="l"/>
                      <a:r>
                        <a:rPr lang="zh-CN" altLang="en-US" sz="1440" b="1" dirty="0" smtClean="0">
                          <a:solidFill>
                            <a:schemeClr val="bg1"/>
                          </a:solidFill>
                          <a:latin typeface="微软雅黑" panose="020B0503020204020204" pitchFamily="34" charset="-122"/>
                          <a:ea typeface="微软雅黑" panose="020B0503020204020204" pitchFamily="34" charset="-122"/>
                        </a:rPr>
                        <a:t>可提拔，加强培育向上一层发展的核心能力</a:t>
                      </a:r>
                      <a:endParaRPr lang="zh-CN" altLang="en-US" sz="1440" b="1" dirty="0">
                        <a:solidFill>
                          <a:schemeClr val="bg1"/>
                        </a:solidFill>
                        <a:latin typeface="微软雅黑" panose="020B0503020204020204" pitchFamily="34" charset="-122"/>
                        <a:ea typeface="微软雅黑" panose="020B0503020204020204" pitchFamily="34" charset="-122"/>
                      </a:endParaRPr>
                    </a:p>
                  </a:txBody>
                  <a:tcPr marL="82293" marR="82293" marT="45723" marB="45723">
                    <a:solidFill>
                      <a:srgbClr val="00B050"/>
                    </a:solidFill>
                  </a:tcPr>
                </a:tc>
              </a:tr>
              <a:tr h="1212850">
                <a:tc>
                  <a:txBody>
                    <a:bodyP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不满意员工</a:t>
                      </a:r>
                      <a:endParaRPr lang="en-US" altLang="zh-CN" sz="1800" b="1" dirty="0" smtClean="0">
                        <a:solidFill>
                          <a:schemeClr val="tx1"/>
                        </a:solidFill>
                        <a:latin typeface="微软雅黑" panose="020B0503020204020204" pitchFamily="34" charset="-122"/>
                        <a:ea typeface="微软雅黑" panose="020B0503020204020204" pitchFamily="34" charset="-122"/>
                      </a:endParaRPr>
                    </a:p>
                    <a:p>
                      <a:pPr algn="ctr"/>
                      <a:r>
                        <a:rPr lang="zh-CN" altLang="en-US" sz="1440" b="1" dirty="0" smtClean="0">
                          <a:solidFill>
                            <a:schemeClr val="bg1"/>
                          </a:solidFill>
                          <a:latin typeface="微软雅黑" panose="020B0503020204020204" pitchFamily="34" charset="-122"/>
                          <a:ea typeface="微软雅黑" panose="020B0503020204020204" pitchFamily="34" charset="-122"/>
                        </a:rPr>
                        <a:t>诊断问题点</a:t>
                      </a:r>
                      <a:endParaRPr lang="en-US" altLang="zh-CN" sz="144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1440" b="1" dirty="0" smtClean="0">
                          <a:solidFill>
                            <a:schemeClr val="bg1"/>
                          </a:solidFill>
                          <a:latin typeface="微软雅黑" panose="020B0503020204020204" pitchFamily="34" charset="-122"/>
                          <a:ea typeface="微软雅黑" panose="020B0503020204020204" pitchFamily="34" charset="-122"/>
                        </a:rPr>
                        <a:t>态度</a:t>
                      </a:r>
                      <a:r>
                        <a:rPr lang="en-US" altLang="zh-CN" sz="1440" b="1" dirty="0" smtClean="0">
                          <a:solidFill>
                            <a:schemeClr val="bg1"/>
                          </a:solidFill>
                          <a:latin typeface="微软雅黑" panose="020B0503020204020204" pitchFamily="34" charset="-122"/>
                          <a:ea typeface="微软雅黑" panose="020B0503020204020204" pitchFamily="34" charset="-122"/>
                        </a:rPr>
                        <a:t>OR</a:t>
                      </a:r>
                      <a:r>
                        <a:rPr lang="zh-CN" altLang="en-US" sz="1440" b="1" dirty="0" smtClean="0">
                          <a:solidFill>
                            <a:schemeClr val="bg1"/>
                          </a:solidFill>
                          <a:latin typeface="微软雅黑" panose="020B0503020204020204" pitchFamily="34" charset="-122"/>
                          <a:ea typeface="微软雅黑" panose="020B0503020204020204" pitchFamily="34" charset="-122"/>
                        </a:rPr>
                        <a:t>技能</a:t>
                      </a:r>
                      <a:endParaRPr lang="en-US" altLang="zh-CN" sz="144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1440" b="1" dirty="0" smtClean="0">
                          <a:solidFill>
                            <a:schemeClr val="bg1"/>
                          </a:solidFill>
                          <a:latin typeface="微软雅黑" panose="020B0503020204020204" pitchFamily="34" charset="-122"/>
                          <a:ea typeface="微软雅黑" panose="020B0503020204020204" pitchFamily="34" charset="-122"/>
                        </a:rPr>
                        <a:t>淘汰或降级</a:t>
                      </a:r>
                      <a:endParaRPr lang="zh-CN" altLang="en-US" sz="1440" b="1" dirty="0">
                        <a:solidFill>
                          <a:schemeClr val="bg1"/>
                        </a:solidFill>
                        <a:latin typeface="微软雅黑" panose="020B0503020204020204" pitchFamily="34" charset="-122"/>
                        <a:ea typeface="微软雅黑" panose="020B0503020204020204" pitchFamily="34" charset="-122"/>
                      </a:endParaRPr>
                    </a:p>
                  </a:txBody>
                  <a:tcPr marL="82293" marR="82293" marT="45723" marB="45723">
                    <a:solidFill>
                      <a:srgbClr val="FF0000"/>
                    </a:solidFill>
                  </a:tcPr>
                </a:tc>
                <a:tc>
                  <a:txBody>
                    <a:bodyP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合格员工</a:t>
                      </a:r>
                      <a:endParaRPr lang="en-US" altLang="zh-CN" sz="1800" b="1" dirty="0" smtClean="0">
                        <a:solidFill>
                          <a:schemeClr val="tx1"/>
                        </a:solidFill>
                        <a:latin typeface="微软雅黑" panose="020B0503020204020204" pitchFamily="34" charset="-122"/>
                        <a:ea typeface="微软雅黑" panose="020B0503020204020204" pitchFamily="34" charset="-122"/>
                      </a:endParaRPr>
                    </a:p>
                    <a:p>
                      <a:pPr algn="l"/>
                      <a:r>
                        <a:rPr lang="zh-CN" altLang="en-US" sz="1440" b="1" dirty="0" smtClean="0">
                          <a:solidFill>
                            <a:schemeClr val="bg1"/>
                          </a:solidFill>
                          <a:latin typeface="微软雅黑" panose="020B0503020204020204" pitchFamily="34" charset="-122"/>
                          <a:ea typeface="微软雅黑" panose="020B0503020204020204" pitchFamily="34" charset="-122"/>
                        </a:rPr>
                        <a:t>原岗位发展，设定有挑战性目标，并要求提升核心能力</a:t>
                      </a:r>
                      <a:endParaRPr lang="zh-CN" altLang="en-US" sz="1440" b="1" dirty="0">
                        <a:solidFill>
                          <a:schemeClr val="bg1"/>
                        </a:solidFill>
                        <a:latin typeface="微软雅黑" panose="020B0503020204020204" pitchFamily="34" charset="-122"/>
                        <a:ea typeface="微软雅黑" panose="020B0503020204020204" pitchFamily="34" charset="-122"/>
                      </a:endParaRPr>
                    </a:p>
                  </a:txBody>
                  <a:tcPr marL="82293" marR="82293" marT="45723" marB="45723">
                    <a:solidFill>
                      <a:srgbClr val="FFC000"/>
                    </a:solidFill>
                  </a:tcPr>
                </a:tc>
                <a:tc>
                  <a:txBody>
                    <a:bodyP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高效率员工</a:t>
                      </a:r>
                      <a:endParaRPr lang="en-US" altLang="zh-CN" sz="1800" b="1" dirty="0" smtClean="0">
                        <a:solidFill>
                          <a:schemeClr val="tx1"/>
                        </a:solidFill>
                        <a:latin typeface="微软雅黑" panose="020B0503020204020204" pitchFamily="34" charset="-122"/>
                        <a:ea typeface="微软雅黑" panose="020B0503020204020204" pitchFamily="34" charset="-122"/>
                      </a:endParaRPr>
                    </a:p>
                    <a:p>
                      <a:pPr algn="l"/>
                      <a:r>
                        <a:rPr lang="zh-CN" altLang="en-US" sz="1440" b="1" dirty="0" smtClean="0">
                          <a:solidFill>
                            <a:schemeClr val="bg1"/>
                          </a:solidFill>
                          <a:latin typeface="微软雅黑" panose="020B0503020204020204" pitchFamily="34" charset="-122"/>
                          <a:ea typeface="微软雅黑" panose="020B0503020204020204" pitchFamily="34" charset="-122"/>
                        </a:rPr>
                        <a:t>原岗位发展，提升核心能力</a:t>
                      </a:r>
                      <a:endParaRPr lang="zh-CN" altLang="en-US" sz="1440" b="1" dirty="0">
                        <a:solidFill>
                          <a:schemeClr val="bg1"/>
                        </a:solidFill>
                        <a:latin typeface="微软雅黑" panose="020B0503020204020204" pitchFamily="34" charset="-122"/>
                        <a:ea typeface="微软雅黑" panose="020B0503020204020204" pitchFamily="34" charset="-122"/>
                      </a:endParaRPr>
                    </a:p>
                  </a:txBody>
                  <a:tcPr marL="82293" marR="82293" marT="45723" marB="45723">
                    <a:solidFill>
                      <a:srgbClr val="00B0F0"/>
                    </a:solidFill>
                  </a:tcPr>
                </a:tc>
              </a:tr>
            </a:tbl>
          </a:graphicData>
        </a:graphic>
      </p:graphicFrame>
      <p:cxnSp>
        <p:nvCxnSpPr>
          <p:cNvPr id="5" name="直接箭头连接符 4"/>
          <p:cNvCxnSpPr/>
          <p:nvPr/>
        </p:nvCxnSpPr>
        <p:spPr>
          <a:xfrm flipV="1">
            <a:off x="1882616" y="1966914"/>
            <a:ext cx="0" cy="427037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1891189" y="6237289"/>
            <a:ext cx="8353901" cy="79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3751" name="文本框 7"/>
          <p:cNvSpPr txBox="1">
            <a:spLocks noChangeArrowheads="1"/>
          </p:cNvSpPr>
          <p:nvPr/>
        </p:nvSpPr>
        <p:spPr bwMode="auto">
          <a:xfrm>
            <a:off x="1202532" y="3429000"/>
            <a:ext cx="778668" cy="896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587" tIns="42794" rIns="85587" bIns="42794">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640" b="1">
                <a:latin typeface="微软雅黑" panose="020B0503020204020204" pitchFamily="34" charset="-122"/>
                <a:ea typeface="微软雅黑" panose="020B0503020204020204" pitchFamily="34" charset="-122"/>
              </a:rPr>
              <a:t>能力</a:t>
            </a:r>
            <a:endParaRPr lang="zh-CN" altLang="en-US" sz="2640" b="1">
              <a:latin typeface="微软雅黑" panose="020B0503020204020204" pitchFamily="34" charset="-122"/>
              <a:ea typeface="微软雅黑" panose="020B0503020204020204" pitchFamily="34" charset="-122"/>
            </a:endParaRPr>
          </a:p>
        </p:txBody>
      </p:sp>
      <p:sp>
        <p:nvSpPr>
          <p:cNvPr id="73752" name="文本框 8"/>
          <p:cNvSpPr txBox="1">
            <a:spLocks noChangeArrowheads="1"/>
          </p:cNvSpPr>
          <p:nvPr/>
        </p:nvSpPr>
        <p:spPr bwMode="auto">
          <a:xfrm>
            <a:off x="5448778" y="6273800"/>
            <a:ext cx="1338738" cy="490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587" tIns="42794" rIns="85587" bIns="42794">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640" b="1">
                <a:latin typeface="微软雅黑" panose="020B0503020204020204" pitchFamily="34" charset="-122"/>
                <a:ea typeface="微软雅黑" panose="020B0503020204020204" pitchFamily="34" charset="-122"/>
              </a:rPr>
              <a:t>业绩</a:t>
            </a:r>
            <a:endParaRPr lang="zh-CN" altLang="en-US" sz="2640" b="1">
              <a:latin typeface="微软雅黑" panose="020B0503020204020204" pitchFamily="34" charset="-122"/>
              <a:ea typeface="微软雅黑" panose="020B0503020204020204" pitchFamily="34" charset="-122"/>
            </a:endParaRPr>
          </a:p>
        </p:txBody>
      </p:sp>
      <p:sp>
        <p:nvSpPr>
          <p:cNvPr id="73753" name="文本框 9"/>
          <p:cNvSpPr txBox="1">
            <a:spLocks noChangeArrowheads="1"/>
          </p:cNvSpPr>
          <p:nvPr/>
        </p:nvSpPr>
        <p:spPr bwMode="auto">
          <a:xfrm>
            <a:off x="1202532" y="2276476"/>
            <a:ext cx="62007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587" tIns="42794" rIns="85587" bIns="42794">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680" b="1">
                <a:latin typeface="微软雅黑" panose="020B0503020204020204" pitchFamily="34" charset="-122"/>
                <a:ea typeface="微软雅黑" panose="020B0503020204020204" pitchFamily="34" charset="-122"/>
              </a:rPr>
              <a:t>高</a:t>
            </a:r>
            <a:endParaRPr lang="zh-CN" altLang="en-US" sz="1680" b="1">
              <a:latin typeface="微软雅黑" panose="020B0503020204020204" pitchFamily="34" charset="-122"/>
              <a:ea typeface="微软雅黑" panose="020B0503020204020204" pitchFamily="34" charset="-122"/>
            </a:endParaRPr>
          </a:p>
        </p:txBody>
      </p:sp>
      <p:sp>
        <p:nvSpPr>
          <p:cNvPr id="73754" name="文本框 10"/>
          <p:cNvSpPr txBox="1">
            <a:spLocks noChangeArrowheads="1"/>
          </p:cNvSpPr>
          <p:nvPr/>
        </p:nvSpPr>
        <p:spPr bwMode="auto">
          <a:xfrm>
            <a:off x="1425418" y="6088063"/>
            <a:ext cx="62007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587" tIns="42794" rIns="85587" bIns="42794">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680" b="1">
                <a:latin typeface="微软雅黑" panose="020B0503020204020204" pitchFamily="34" charset="-122"/>
                <a:ea typeface="微软雅黑" panose="020B0503020204020204" pitchFamily="34" charset="-122"/>
              </a:rPr>
              <a:t>低</a:t>
            </a:r>
            <a:endParaRPr lang="zh-CN" altLang="en-US" sz="1680" b="1">
              <a:latin typeface="微软雅黑" panose="020B0503020204020204" pitchFamily="34" charset="-122"/>
              <a:ea typeface="微软雅黑" panose="020B0503020204020204" pitchFamily="34" charset="-122"/>
            </a:endParaRPr>
          </a:p>
        </p:txBody>
      </p:sp>
      <p:sp>
        <p:nvSpPr>
          <p:cNvPr id="73755" name="文本框 11"/>
          <p:cNvSpPr txBox="1">
            <a:spLocks noChangeArrowheads="1"/>
          </p:cNvSpPr>
          <p:nvPr/>
        </p:nvSpPr>
        <p:spPr bwMode="auto">
          <a:xfrm>
            <a:off x="9466422" y="6323012"/>
            <a:ext cx="62007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587" tIns="42794" rIns="85587" bIns="42794">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680" b="1">
                <a:latin typeface="微软雅黑" panose="020B0503020204020204" pitchFamily="34" charset="-122"/>
                <a:ea typeface="微软雅黑" panose="020B0503020204020204" pitchFamily="34" charset="-122"/>
              </a:rPr>
              <a:t>高</a:t>
            </a:r>
            <a:endParaRPr lang="zh-CN" altLang="en-US" sz="1680" b="1">
              <a:latin typeface="微软雅黑" panose="020B0503020204020204" pitchFamily="34" charset="-122"/>
              <a:ea typeface="微软雅黑" panose="020B0503020204020204" pitchFamily="34" charset="-122"/>
            </a:endParaRPr>
          </a:p>
        </p:txBody>
      </p:sp>
      <p:sp>
        <p:nvSpPr>
          <p:cNvPr id="13" name="椭圆 12"/>
          <p:cNvSpPr/>
          <p:nvPr/>
        </p:nvSpPr>
        <p:spPr>
          <a:xfrm>
            <a:off x="7769068" y="1525588"/>
            <a:ext cx="2007394" cy="16303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5587" tIns="42794" rIns="85587" bIns="42794" anchor="ctr"/>
          <a:lstStyle/>
          <a:p>
            <a:pPr algn="ctr">
              <a:defRPr/>
            </a:pPr>
            <a:endParaRPr lang="zh-CN" altLang="en-US" sz="100"/>
          </a:p>
        </p:txBody>
      </p:sp>
      <p:sp>
        <p:nvSpPr>
          <p:cNvPr id="73757" name="文本框 13"/>
          <p:cNvSpPr txBox="1">
            <a:spLocks noChangeArrowheads="1"/>
          </p:cNvSpPr>
          <p:nvPr/>
        </p:nvSpPr>
        <p:spPr bwMode="auto">
          <a:xfrm>
            <a:off x="9776460" y="2270125"/>
            <a:ext cx="161163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587" tIns="42794" rIns="85587" bIns="42794">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680">
                <a:latin typeface="微软雅黑" panose="020B0503020204020204" pitchFamily="34" charset="-122"/>
                <a:ea typeface="微软雅黑" panose="020B0503020204020204" pitchFamily="34" charset="-122"/>
              </a:rPr>
              <a:t>不超</a:t>
            </a:r>
            <a:r>
              <a:rPr lang="en-US" altLang="zh-CN" sz="1680">
                <a:latin typeface="微软雅黑" panose="020B0503020204020204" pitchFamily="34" charset="-122"/>
                <a:ea typeface="微软雅黑" panose="020B0503020204020204" pitchFamily="34" charset="-122"/>
              </a:rPr>
              <a:t>10%</a:t>
            </a:r>
            <a:endParaRPr lang="zh-CN" altLang="en-US" sz="1680">
              <a:latin typeface="微软雅黑" panose="020B0503020204020204" pitchFamily="34" charset="-122"/>
              <a:ea typeface="微软雅黑" panose="020B0503020204020204" pitchFamily="34" charset="-122"/>
            </a:endParaRPr>
          </a:p>
        </p:txBody>
      </p:sp>
      <p:sp>
        <p:nvSpPr>
          <p:cNvPr id="15" name="椭圆 14"/>
          <p:cNvSpPr/>
          <p:nvPr/>
        </p:nvSpPr>
        <p:spPr>
          <a:xfrm>
            <a:off x="2045495" y="4624388"/>
            <a:ext cx="2008823" cy="16303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5587" tIns="42794" rIns="85587" bIns="42794" anchor="ctr"/>
          <a:lstStyle/>
          <a:p>
            <a:pPr algn="ctr">
              <a:defRPr/>
            </a:pPr>
            <a:endParaRPr lang="zh-CN" altLang="en-US" sz="100"/>
          </a:p>
        </p:txBody>
      </p:sp>
      <p:sp>
        <p:nvSpPr>
          <p:cNvPr id="73759" name="文本框 15"/>
          <p:cNvSpPr txBox="1">
            <a:spLocks noChangeArrowheads="1"/>
          </p:cNvSpPr>
          <p:nvPr/>
        </p:nvSpPr>
        <p:spPr bwMode="auto">
          <a:xfrm>
            <a:off x="2455546" y="6245225"/>
            <a:ext cx="155448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587" tIns="42794" rIns="85587" bIns="42794">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680" b="1">
                <a:latin typeface="微软雅黑" panose="020B0503020204020204" pitchFamily="34" charset="-122"/>
                <a:ea typeface="微软雅黑" panose="020B0503020204020204" pitchFamily="34" charset="-122"/>
              </a:rPr>
              <a:t>10%</a:t>
            </a:r>
            <a:r>
              <a:rPr lang="zh-CN" altLang="en-US" sz="1680" b="1">
                <a:latin typeface="微软雅黑" panose="020B0503020204020204" pitchFamily="34" charset="-122"/>
                <a:ea typeface="微软雅黑" panose="020B0503020204020204" pitchFamily="34" charset="-122"/>
              </a:rPr>
              <a:t>左右</a:t>
            </a:r>
            <a:endParaRPr lang="zh-CN" altLang="en-US" sz="1680" b="1">
              <a:latin typeface="微软雅黑" panose="020B0503020204020204" pitchFamily="34" charset="-122"/>
              <a:ea typeface="微软雅黑" panose="020B0503020204020204" pitchFamily="34" charset="-122"/>
            </a:endParaRPr>
          </a:p>
        </p:txBody>
      </p:sp>
      <p:cxnSp>
        <p:nvCxnSpPr>
          <p:cNvPr id="7" name="直接箭头连接符 6"/>
          <p:cNvCxnSpPr/>
          <p:nvPr/>
        </p:nvCxnSpPr>
        <p:spPr>
          <a:xfrm flipV="1">
            <a:off x="6888958" y="982663"/>
            <a:ext cx="3030378" cy="8731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8404860" y="931864"/>
            <a:ext cx="1514476" cy="127317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9243538" y="931862"/>
            <a:ext cx="620077" cy="281781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3763" name="文本框 21"/>
          <p:cNvSpPr txBox="1">
            <a:spLocks noChangeArrowheads="1"/>
          </p:cNvSpPr>
          <p:nvPr/>
        </p:nvSpPr>
        <p:spPr bwMode="auto">
          <a:xfrm>
            <a:off x="9810750" y="836614"/>
            <a:ext cx="1297306" cy="74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587" tIns="42794" rIns="85587" bIns="42794">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440">
                <a:latin typeface="微软雅黑" panose="020B0503020204020204" pitchFamily="34" charset="-122"/>
                <a:ea typeface="微软雅黑" panose="020B0503020204020204" pitchFamily="34" charset="-122"/>
              </a:rPr>
              <a:t>需安排导师，提供职业发展咨询</a:t>
            </a:r>
            <a:endParaRPr lang="zh-CN" altLang="en-US" sz="1440">
              <a:latin typeface="微软雅黑" panose="020B0503020204020204" pitchFamily="34" charset="-122"/>
              <a:ea typeface="微软雅黑" panose="020B0503020204020204" pitchFamily="34" charset="-122"/>
            </a:endParaRPr>
          </a:p>
        </p:txBody>
      </p:sp>
      <p:sp>
        <p:nvSpPr>
          <p:cNvPr id="19" name="日期占位符 18"/>
          <p:cNvSpPr>
            <a:spLocks noGrp="1"/>
          </p:cNvSpPr>
          <p:nvPr>
            <p:ph type="dt" sz="quarter" idx="10"/>
          </p:nvPr>
        </p:nvSpPr>
        <p:spPr/>
        <p:txBody>
          <a:bodyPr/>
          <a:lstStyle/>
          <a:p>
            <a:pPr>
              <a:defRPr/>
            </a:pPr>
            <a:fld id="{52017F92-5E67-4F45-952C-9CFE74BE64AD}" type="datetime1">
              <a:rPr lang="zh-CN" altLang="en-US" sz="1680"/>
            </a:fld>
            <a:endParaRPr lang="en-US" altLang="zh-CN" sz="1680"/>
          </a:p>
        </p:txBody>
      </p:sp>
      <p:sp>
        <p:nvSpPr>
          <p:cNvPr id="73765" name="灯片编号占位符 20"/>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500">
                <a:solidFill>
                  <a:schemeClr val="tx1"/>
                </a:solidFill>
                <a:latin typeface="Tahoma" panose="020B0604030504040204" pitchFamily="34" charset="0"/>
                <a:ea typeface="宋体" panose="02010600030101010101" pitchFamily="2" charset="-122"/>
              </a:defRPr>
            </a:lvl1pPr>
            <a:lvl2pPr marL="579755" indent="-222885"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ea typeface="宋体" panose="02010600030101010101" pitchFamily="2" charset="-122"/>
              </a:defRPr>
            </a:lvl2pPr>
            <a:lvl3pPr marL="891540" indent="-178435" eaLnBrk="0" hangingPunct="0">
              <a:spcBef>
                <a:spcPct val="20000"/>
              </a:spcBef>
              <a:buClr>
                <a:schemeClr val="folHlink"/>
              </a:buClr>
              <a:buSzPct val="50000"/>
              <a:buFont typeface="Wingdings" panose="05000000000000000000" pitchFamily="2" charset="2"/>
              <a:buChar char="n"/>
              <a:defRPr sz="1900">
                <a:solidFill>
                  <a:schemeClr val="tx1"/>
                </a:solidFill>
                <a:latin typeface="Tahoma" panose="020B0604030504040204" pitchFamily="34" charset="0"/>
                <a:ea typeface="宋体" panose="02010600030101010101" pitchFamily="2" charset="-122"/>
              </a:defRPr>
            </a:lvl3pPr>
            <a:lvl4pPr marL="1248410" indent="-178435" eaLnBrk="0" hangingPunct="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4pPr>
            <a:lvl5pPr marL="1604645" indent="-178435" eaLnBrk="0" hangingPunct="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5pPr>
            <a:lvl6pPr marL="1961515" indent="-178435"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6pPr>
            <a:lvl7pPr marL="2317750" indent="-178435"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7pPr>
            <a:lvl8pPr marL="2674620" indent="-178435"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8pPr>
            <a:lvl9pPr marL="3031490" indent="-178435"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fld id="{6971C3C7-9674-42B4-B293-1BE3E70F0215}" type="slidenum">
              <a:rPr lang="zh-CN" altLang="en-US" sz="1320"/>
            </a:fld>
            <a:endParaRPr lang="zh-CN" altLang="en-US" sz="132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6AFCA5F9-5485-429F-B5A0-A169CA818794}" type="datetime1">
              <a:rPr lang="zh-CN" altLang="en-US"/>
            </a:fld>
            <a:endParaRPr lang="en-US" altLang="zh-CN"/>
          </a:p>
        </p:txBody>
      </p:sp>
      <p:sp>
        <p:nvSpPr>
          <p:cNvPr id="43011" name="灯片编号占位符 4"/>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6216105F-AB73-420C-B376-840FEFBE476A}" type="slidenum">
              <a:rPr lang="zh-CN" altLang="en-US" smtClean="0">
                <a:latin typeface="Tahoma" panose="020B0604030504040204" pitchFamily="34" charset="0"/>
              </a:rPr>
            </a:fld>
            <a:endParaRPr lang="zh-CN" altLang="en-US" smtClean="0">
              <a:latin typeface="Tahoma" panose="020B0604030504040204" pitchFamily="34" charset="0"/>
            </a:endParaRPr>
          </a:p>
        </p:txBody>
      </p:sp>
      <p:graphicFrame>
        <p:nvGraphicFramePr>
          <p:cNvPr id="2" name="表格 1"/>
          <p:cNvGraphicFramePr>
            <a:graphicFrameLocks noGrp="1"/>
          </p:cNvGraphicFramePr>
          <p:nvPr/>
        </p:nvGraphicFramePr>
        <p:xfrm>
          <a:off x="1871663" y="2060575"/>
          <a:ext cx="8832852" cy="3816348"/>
        </p:xfrm>
        <a:graphic>
          <a:graphicData uri="http://schemas.openxmlformats.org/drawingml/2006/table">
            <a:tbl>
              <a:tblPr firstRow="1" firstCol="1" bandRow="1"/>
              <a:tblGrid>
                <a:gridCol w="2208213"/>
                <a:gridCol w="2208213"/>
                <a:gridCol w="2208213"/>
                <a:gridCol w="2208213"/>
              </a:tblGrid>
              <a:tr h="708888">
                <a:tc>
                  <a:txBody>
                    <a:bodyPr/>
                    <a:lstStyle/>
                    <a:p>
                      <a:pPr indent="421005" algn="ctr">
                        <a:spcAft>
                          <a:spcPts val="360"/>
                        </a:spcAft>
                      </a:pPr>
                      <a:r>
                        <a:rPr lang="zh-CN" sz="1600" b="1" kern="100" dirty="0">
                          <a:effectLst/>
                          <a:latin typeface="黑体" panose="02010609060101010101" pitchFamily="49" charset="-122"/>
                          <a:ea typeface="黑体" panose="02010609060101010101" pitchFamily="49" charset="-122"/>
                        </a:rPr>
                        <a:t>梯队类型</a:t>
                      </a:r>
                      <a:endParaRPr lang="zh-CN" sz="1600" kern="100" dirty="0">
                        <a:effectLst/>
                        <a:latin typeface="黑体" panose="02010609060101010101" pitchFamily="49" charset="-122"/>
                        <a:ea typeface="黑体" panose="02010609060101010101" pitchFamily="49" charset="-122"/>
                      </a:endParaRPr>
                    </a:p>
                    <a:p>
                      <a:pPr indent="127000" algn="just">
                        <a:spcAft>
                          <a:spcPts val="360"/>
                        </a:spcAft>
                      </a:pPr>
                      <a:r>
                        <a:rPr lang="zh-CN" sz="1600" b="1" kern="100" dirty="0">
                          <a:effectLst/>
                          <a:latin typeface="黑体" panose="02010609060101010101" pitchFamily="49" charset="-122"/>
                          <a:ea typeface="黑体" panose="02010609060101010101" pitchFamily="49" charset="-122"/>
                        </a:rPr>
                        <a:t>培养方式</a:t>
                      </a:r>
                      <a:endParaRPr lang="zh-CN" sz="1600" kern="100" dirty="0">
                        <a:effectLst/>
                        <a:latin typeface="黑体" panose="02010609060101010101" pitchFamily="49" charset="-122"/>
                        <a:ea typeface="黑体" panose="02010609060101010101" pitchFamily="49" charset="-122"/>
                      </a:endParaRPr>
                    </a:p>
                  </a:txBody>
                  <a:tcPr marL="91439" marR="914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rgbClr val="D9D9D9"/>
                    </a:solidFill>
                  </a:tcPr>
                </a:tc>
                <a:tc>
                  <a:txBody>
                    <a:bodyPr/>
                    <a:lstStyle/>
                    <a:p>
                      <a:pPr indent="127000" algn="ctr">
                        <a:spcAft>
                          <a:spcPts val="360"/>
                        </a:spcAft>
                      </a:pPr>
                      <a:r>
                        <a:rPr lang="zh-CN" sz="1600" b="1" kern="100" dirty="0">
                          <a:effectLst/>
                          <a:latin typeface="黑体" panose="02010609060101010101" pitchFamily="49" charset="-122"/>
                          <a:ea typeface="黑体" panose="02010609060101010101" pitchFamily="49" charset="-122"/>
                        </a:rPr>
                        <a:t>第</a:t>
                      </a:r>
                      <a:r>
                        <a:rPr lang="zh-CN" sz="1600" b="1" kern="100" dirty="0" smtClean="0">
                          <a:effectLst/>
                          <a:latin typeface="黑体" panose="02010609060101010101" pitchFamily="49" charset="-122"/>
                          <a:ea typeface="黑体" panose="02010609060101010101" pitchFamily="49" charset="-122"/>
                        </a:rPr>
                        <a:t>一</a:t>
                      </a:r>
                      <a:endParaRPr lang="zh-CN" sz="1600" kern="100" dirty="0">
                        <a:effectLst/>
                        <a:latin typeface="黑体" panose="02010609060101010101" pitchFamily="49" charset="-122"/>
                        <a:ea typeface="黑体" panose="02010609060101010101" pitchFamily="49" charset="-122"/>
                      </a:endParaRPr>
                    </a:p>
                    <a:p>
                      <a:pPr indent="127000" algn="ctr">
                        <a:spcAft>
                          <a:spcPts val="360"/>
                        </a:spcAft>
                      </a:pPr>
                      <a:r>
                        <a:rPr lang="zh-CN" sz="1600" b="1" kern="100" dirty="0">
                          <a:effectLst/>
                          <a:latin typeface="黑体" panose="02010609060101010101" pitchFamily="49" charset="-122"/>
                          <a:ea typeface="黑体" panose="02010609060101010101" pitchFamily="49" charset="-122"/>
                        </a:rPr>
                        <a:t>（高层</a:t>
                      </a:r>
                      <a:r>
                        <a:rPr lang="en-US" sz="1600" b="1" kern="100" dirty="0">
                          <a:effectLst/>
                          <a:latin typeface="黑体" panose="02010609060101010101" pitchFamily="49" charset="-122"/>
                          <a:ea typeface="黑体" panose="02010609060101010101" pitchFamily="49" charset="-122"/>
                        </a:rPr>
                        <a:t>/</a:t>
                      </a:r>
                      <a:r>
                        <a:rPr lang="zh-CN" sz="1600" b="1" kern="100" dirty="0">
                          <a:effectLst/>
                          <a:latin typeface="黑体" panose="02010609060101010101" pitchFamily="49" charset="-122"/>
                          <a:ea typeface="黑体" panose="02010609060101010101" pitchFamily="49" charset="-122"/>
                        </a:rPr>
                        <a:t>决策层）</a:t>
                      </a:r>
                      <a:endParaRPr lang="zh-CN" sz="1600" kern="100" dirty="0">
                        <a:effectLst/>
                        <a:latin typeface="黑体" panose="02010609060101010101" pitchFamily="49" charset="-122"/>
                        <a:ea typeface="黑体" panose="02010609060101010101" pitchFamily="49" charset="-122"/>
                      </a:endParaRPr>
                    </a:p>
                  </a:txBody>
                  <a:tcPr marL="91439" marR="914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127000" algn="ctr">
                        <a:spcAft>
                          <a:spcPts val="360"/>
                        </a:spcAft>
                      </a:pPr>
                      <a:r>
                        <a:rPr lang="zh-CN" sz="1600" b="1" kern="100" dirty="0">
                          <a:effectLst/>
                          <a:latin typeface="黑体" panose="02010609060101010101" pitchFamily="49" charset="-122"/>
                          <a:ea typeface="黑体" panose="02010609060101010101" pitchFamily="49" charset="-122"/>
                        </a:rPr>
                        <a:t>第</a:t>
                      </a:r>
                      <a:r>
                        <a:rPr lang="zh-CN" sz="1600" b="1" kern="100" dirty="0" smtClean="0">
                          <a:effectLst/>
                          <a:latin typeface="黑体" panose="02010609060101010101" pitchFamily="49" charset="-122"/>
                          <a:ea typeface="黑体" panose="02010609060101010101" pitchFamily="49" charset="-122"/>
                        </a:rPr>
                        <a:t>二</a:t>
                      </a:r>
                      <a:endParaRPr lang="zh-CN" sz="1600" kern="100" dirty="0">
                        <a:effectLst/>
                        <a:latin typeface="黑体" panose="02010609060101010101" pitchFamily="49" charset="-122"/>
                        <a:ea typeface="黑体" panose="02010609060101010101" pitchFamily="49" charset="-122"/>
                      </a:endParaRPr>
                    </a:p>
                    <a:p>
                      <a:pPr indent="127000" algn="ctr">
                        <a:spcAft>
                          <a:spcPts val="360"/>
                        </a:spcAft>
                      </a:pPr>
                      <a:r>
                        <a:rPr lang="zh-CN" sz="1600" b="1" kern="100" dirty="0">
                          <a:effectLst/>
                          <a:latin typeface="黑体" panose="02010609060101010101" pitchFamily="49" charset="-122"/>
                          <a:ea typeface="黑体" panose="02010609060101010101" pitchFamily="49" charset="-122"/>
                        </a:rPr>
                        <a:t>（中层）</a:t>
                      </a:r>
                      <a:endParaRPr lang="zh-CN" sz="1600" kern="100" dirty="0">
                        <a:effectLst/>
                        <a:latin typeface="黑体" panose="02010609060101010101" pitchFamily="49" charset="-122"/>
                        <a:ea typeface="黑体" panose="02010609060101010101" pitchFamily="49" charset="-122"/>
                      </a:endParaRPr>
                    </a:p>
                  </a:txBody>
                  <a:tcPr marL="91439" marR="914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127000" algn="ctr">
                        <a:spcAft>
                          <a:spcPts val="360"/>
                        </a:spcAft>
                      </a:pPr>
                      <a:r>
                        <a:rPr lang="zh-CN" sz="1600" b="1" kern="100" dirty="0">
                          <a:effectLst/>
                          <a:latin typeface="黑体" panose="02010609060101010101" pitchFamily="49" charset="-122"/>
                          <a:ea typeface="黑体" panose="02010609060101010101" pitchFamily="49" charset="-122"/>
                        </a:rPr>
                        <a:t>第</a:t>
                      </a:r>
                      <a:r>
                        <a:rPr lang="zh-CN" sz="1600" b="1" kern="100" dirty="0" smtClean="0">
                          <a:effectLst/>
                          <a:latin typeface="黑体" panose="02010609060101010101" pitchFamily="49" charset="-122"/>
                          <a:ea typeface="黑体" panose="02010609060101010101" pitchFamily="49" charset="-122"/>
                        </a:rPr>
                        <a:t>三</a:t>
                      </a:r>
                      <a:endParaRPr lang="zh-CN" sz="1600" kern="100" dirty="0">
                        <a:effectLst/>
                        <a:latin typeface="黑体" panose="02010609060101010101" pitchFamily="49" charset="-122"/>
                        <a:ea typeface="黑体" panose="02010609060101010101" pitchFamily="49" charset="-122"/>
                      </a:endParaRPr>
                    </a:p>
                    <a:p>
                      <a:pPr indent="127000" algn="ctr">
                        <a:spcAft>
                          <a:spcPts val="360"/>
                        </a:spcAft>
                      </a:pPr>
                      <a:r>
                        <a:rPr lang="zh-CN" sz="1600" b="1" kern="100" dirty="0">
                          <a:effectLst/>
                          <a:latin typeface="黑体" panose="02010609060101010101" pitchFamily="49" charset="-122"/>
                          <a:ea typeface="黑体" panose="02010609060101010101" pitchFamily="49" charset="-122"/>
                        </a:rPr>
                        <a:t>（基层）</a:t>
                      </a:r>
                      <a:endParaRPr lang="zh-CN" sz="1600" kern="100" dirty="0">
                        <a:effectLst/>
                        <a:latin typeface="黑体" panose="02010609060101010101" pitchFamily="49" charset="-122"/>
                        <a:ea typeface="黑体" panose="02010609060101010101" pitchFamily="49" charset="-122"/>
                      </a:endParaRPr>
                    </a:p>
                  </a:txBody>
                  <a:tcPr marL="91439" marR="914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77433">
                <a:tc>
                  <a:txBody>
                    <a:bodyPr/>
                    <a:lstStyle/>
                    <a:p>
                      <a:pPr indent="127000" algn="ctr">
                        <a:spcAft>
                          <a:spcPts val="360"/>
                        </a:spcAft>
                      </a:pPr>
                      <a:r>
                        <a:rPr lang="zh-CN" sz="1600" kern="100" dirty="0">
                          <a:effectLst/>
                          <a:latin typeface="Times New Roman" panose="02020603050405020304"/>
                          <a:ea typeface="黑体" panose="02010609060101010101" pitchFamily="49" charset="-122"/>
                        </a:rPr>
                        <a:t>理论课程培训</a:t>
                      </a:r>
                      <a:endParaRPr lang="zh-CN" sz="1600" kern="100" dirty="0">
                        <a:effectLst/>
                        <a:latin typeface="Times New Roman" panose="02020603050405020304"/>
                        <a:ea typeface="宋体" panose="02010600030101010101" pitchFamily="2" charset="-122"/>
                      </a:endParaRPr>
                    </a:p>
                  </a:txBody>
                  <a:tcPr marL="91439" marR="914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360"/>
                        </a:spcAft>
                      </a:pPr>
                      <a:r>
                        <a:rPr lang="zh-CN" sz="1600" b="1" kern="100">
                          <a:effectLst/>
                          <a:latin typeface="Times New Roman" panose="02020603050405020304"/>
                          <a:ea typeface="黑体" panose="02010609060101010101" pitchFamily="49" charset="-122"/>
                        </a:rPr>
                        <a:t>√</a:t>
                      </a:r>
                      <a:endParaRPr lang="zh-CN" sz="1600" kern="100">
                        <a:effectLst/>
                        <a:latin typeface="Times New Roman" panose="02020603050405020304"/>
                        <a:ea typeface="宋体" panose="02010600030101010101" pitchFamily="2" charset="-122"/>
                      </a:endParaRPr>
                    </a:p>
                  </a:txBody>
                  <a:tcPr marL="91439" marR="914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360"/>
                        </a:spcAft>
                      </a:pPr>
                      <a:r>
                        <a:rPr lang="zh-CN" sz="1600" b="1" kern="100">
                          <a:effectLst/>
                          <a:latin typeface="Times New Roman" panose="02020603050405020304"/>
                          <a:ea typeface="黑体" panose="02010609060101010101" pitchFamily="49" charset="-122"/>
                        </a:rPr>
                        <a:t>√</a:t>
                      </a:r>
                      <a:endParaRPr lang="zh-CN" sz="1600" kern="100">
                        <a:effectLst/>
                        <a:latin typeface="Times New Roman" panose="02020603050405020304"/>
                        <a:ea typeface="宋体" panose="02010600030101010101" pitchFamily="2" charset="-122"/>
                      </a:endParaRPr>
                    </a:p>
                  </a:txBody>
                  <a:tcPr marL="91439" marR="914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360"/>
                        </a:spcAft>
                      </a:pPr>
                      <a:r>
                        <a:rPr lang="zh-CN" sz="1600" b="1" kern="100">
                          <a:effectLst/>
                          <a:latin typeface="Times New Roman" panose="02020603050405020304"/>
                          <a:ea typeface="黑体" panose="02010609060101010101" pitchFamily="49" charset="-122"/>
                        </a:rPr>
                        <a:t>√</a:t>
                      </a:r>
                      <a:endParaRPr lang="zh-CN" sz="1600" kern="100">
                        <a:effectLst/>
                        <a:latin typeface="Times New Roman" panose="02020603050405020304"/>
                        <a:ea typeface="宋体" panose="02010600030101010101" pitchFamily="2" charset="-122"/>
                      </a:endParaRPr>
                    </a:p>
                  </a:txBody>
                  <a:tcPr marL="91439" marR="914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2099">
                <a:tc>
                  <a:txBody>
                    <a:bodyPr/>
                    <a:lstStyle/>
                    <a:p>
                      <a:pPr indent="127000" algn="ctr">
                        <a:spcAft>
                          <a:spcPts val="360"/>
                        </a:spcAft>
                      </a:pPr>
                      <a:r>
                        <a:rPr lang="zh-CN" sz="1600" kern="100" dirty="0">
                          <a:effectLst/>
                          <a:latin typeface="Times New Roman" panose="02020603050405020304"/>
                          <a:ea typeface="黑体" panose="02010609060101010101" pitchFamily="49" charset="-122"/>
                        </a:rPr>
                        <a:t>内部导师</a:t>
                      </a:r>
                      <a:endParaRPr lang="zh-CN" sz="1600" kern="100" dirty="0">
                        <a:effectLst/>
                        <a:latin typeface="Times New Roman" panose="02020603050405020304"/>
                        <a:ea typeface="宋体" panose="02010600030101010101" pitchFamily="2" charset="-122"/>
                      </a:endParaRPr>
                    </a:p>
                  </a:txBody>
                  <a:tcPr marL="91439" marR="914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360"/>
                        </a:spcAft>
                      </a:pPr>
                      <a:r>
                        <a:rPr lang="en-US" sz="1600" b="1" kern="100">
                          <a:effectLst/>
                          <a:latin typeface="黑体" panose="02010609060101010101" pitchFamily="49" charset="-122"/>
                          <a:ea typeface="宋体" panose="02010600030101010101" pitchFamily="2" charset="-122"/>
                        </a:rPr>
                        <a:t> </a:t>
                      </a:r>
                      <a:endParaRPr lang="zh-CN" sz="1600" kern="100">
                        <a:effectLst/>
                        <a:latin typeface="Times New Roman" panose="02020603050405020304"/>
                        <a:ea typeface="宋体" panose="02010600030101010101" pitchFamily="2" charset="-122"/>
                      </a:endParaRPr>
                    </a:p>
                  </a:txBody>
                  <a:tcPr marL="91439" marR="914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360"/>
                        </a:spcAft>
                      </a:pPr>
                      <a:r>
                        <a:rPr lang="zh-CN" sz="1600" b="1" kern="100">
                          <a:effectLst/>
                          <a:latin typeface="Times New Roman" panose="02020603050405020304"/>
                          <a:ea typeface="黑体" panose="02010609060101010101" pitchFamily="49" charset="-122"/>
                        </a:rPr>
                        <a:t>√</a:t>
                      </a:r>
                      <a:endParaRPr lang="zh-CN" sz="1600" kern="100">
                        <a:effectLst/>
                        <a:latin typeface="Times New Roman" panose="02020603050405020304"/>
                        <a:ea typeface="宋体" panose="02010600030101010101" pitchFamily="2" charset="-122"/>
                      </a:endParaRPr>
                    </a:p>
                  </a:txBody>
                  <a:tcPr marL="91439" marR="914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360"/>
                        </a:spcAft>
                      </a:pPr>
                      <a:r>
                        <a:rPr lang="zh-CN" sz="1600" b="1" kern="100">
                          <a:effectLst/>
                          <a:latin typeface="Times New Roman" panose="02020603050405020304"/>
                          <a:ea typeface="黑体" panose="02010609060101010101" pitchFamily="49" charset="-122"/>
                        </a:rPr>
                        <a:t>√</a:t>
                      </a:r>
                      <a:endParaRPr lang="zh-CN" sz="1600" kern="100">
                        <a:effectLst/>
                        <a:latin typeface="Times New Roman" panose="02020603050405020304"/>
                        <a:ea typeface="宋体" panose="02010600030101010101" pitchFamily="2" charset="-122"/>
                      </a:endParaRPr>
                    </a:p>
                  </a:txBody>
                  <a:tcPr marL="91439" marR="914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2099">
                <a:tc>
                  <a:txBody>
                    <a:bodyPr/>
                    <a:lstStyle/>
                    <a:p>
                      <a:pPr indent="127000" algn="ctr">
                        <a:spcAft>
                          <a:spcPts val="360"/>
                        </a:spcAft>
                      </a:pPr>
                      <a:r>
                        <a:rPr lang="zh-CN" sz="1600" kern="100" dirty="0">
                          <a:effectLst/>
                          <a:latin typeface="Times New Roman" panose="02020603050405020304"/>
                          <a:ea typeface="黑体" panose="02010609060101010101" pitchFamily="49" charset="-122"/>
                        </a:rPr>
                        <a:t>岗位自学</a:t>
                      </a:r>
                      <a:endParaRPr lang="zh-CN" sz="1600" kern="100" dirty="0">
                        <a:effectLst/>
                        <a:latin typeface="Times New Roman" panose="02020603050405020304"/>
                        <a:ea typeface="宋体" panose="02010600030101010101" pitchFamily="2" charset="-122"/>
                      </a:endParaRPr>
                    </a:p>
                  </a:txBody>
                  <a:tcPr marL="91439" marR="914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360"/>
                        </a:spcAft>
                      </a:pPr>
                      <a:r>
                        <a:rPr lang="zh-CN" sz="1600" b="1" kern="100" dirty="0">
                          <a:effectLst/>
                          <a:latin typeface="Times New Roman" panose="02020603050405020304"/>
                          <a:ea typeface="黑体" panose="02010609060101010101" pitchFamily="49" charset="-122"/>
                        </a:rPr>
                        <a:t>√</a:t>
                      </a:r>
                      <a:endParaRPr lang="zh-CN" sz="1600" kern="100" dirty="0">
                        <a:effectLst/>
                        <a:latin typeface="Times New Roman" panose="02020603050405020304"/>
                        <a:ea typeface="宋体" panose="02010600030101010101" pitchFamily="2" charset="-122"/>
                      </a:endParaRPr>
                    </a:p>
                  </a:txBody>
                  <a:tcPr marL="91439" marR="914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360"/>
                        </a:spcAft>
                      </a:pPr>
                      <a:r>
                        <a:rPr lang="zh-CN" sz="1600" b="1" kern="100">
                          <a:effectLst/>
                          <a:latin typeface="Times New Roman" panose="02020603050405020304"/>
                          <a:ea typeface="黑体" panose="02010609060101010101" pitchFamily="49" charset="-122"/>
                        </a:rPr>
                        <a:t>√</a:t>
                      </a:r>
                      <a:endParaRPr lang="zh-CN" sz="1600" kern="100">
                        <a:effectLst/>
                        <a:latin typeface="Times New Roman" panose="02020603050405020304"/>
                        <a:ea typeface="宋体" panose="02010600030101010101" pitchFamily="2" charset="-122"/>
                      </a:endParaRPr>
                    </a:p>
                  </a:txBody>
                  <a:tcPr marL="91439" marR="914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360"/>
                        </a:spcAft>
                      </a:pPr>
                      <a:r>
                        <a:rPr lang="zh-CN" sz="1600" b="1" kern="100">
                          <a:effectLst/>
                          <a:latin typeface="Times New Roman" panose="02020603050405020304"/>
                          <a:ea typeface="黑体" panose="02010609060101010101" pitchFamily="49" charset="-122"/>
                        </a:rPr>
                        <a:t>√</a:t>
                      </a:r>
                      <a:endParaRPr lang="zh-CN" sz="1600" kern="100">
                        <a:effectLst/>
                        <a:latin typeface="Times New Roman" panose="02020603050405020304"/>
                        <a:ea typeface="宋体" panose="02010600030101010101" pitchFamily="2" charset="-122"/>
                      </a:endParaRPr>
                    </a:p>
                  </a:txBody>
                  <a:tcPr marL="91439" marR="914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7433">
                <a:tc>
                  <a:txBody>
                    <a:bodyPr/>
                    <a:lstStyle/>
                    <a:p>
                      <a:pPr indent="127000" algn="ctr">
                        <a:spcAft>
                          <a:spcPts val="360"/>
                        </a:spcAft>
                      </a:pPr>
                      <a:r>
                        <a:rPr lang="zh-CN" sz="1600" kern="100">
                          <a:effectLst/>
                          <a:latin typeface="Times New Roman" panose="02020603050405020304"/>
                          <a:ea typeface="黑体" panose="02010609060101010101" pitchFamily="49" charset="-122"/>
                        </a:rPr>
                        <a:t>定期交流</a:t>
                      </a:r>
                      <a:endParaRPr lang="zh-CN" sz="1600" kern="100">
                        <a:effectLst/>
                        <a:latin typeface="Times New Roman" panose="02020603050405020304"/>
                        <a:ea typeface="宋体" panose="02010600030101010101" pitchFamily="2" charset="-122"/>
                      </a:endParaRPr>
                    </a:p>
                  </a:txBody>
                  <a:tcPr marL="91439" marR="914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360"/>
                        </a:spcAft>
                      </a:pPr>
                      <a:r>
                        <a:rPr lang="zh-CN" sz="1600" b="1" kern="100" dirty="0">
                          <a:effectLst/>
                          <a:latin typeface="Times New Roman" panose="02020603050405020304"/>
                          <a:ea typeface="黑体" panose="02010609060101010101" pitchFamily="49" charset="-122"/>
                        </a:rPr>
                        <a:t>√</a:t>
                      </a:r>
                      <a:endParaRPr lang="zh-CN" sz="1600" kern="100" dirty="0">
                        <a:effectLst/>
                        <a:latin typeface="Times New Roman" panose="02020603050405020304"/>
                        <a:ea typeface="宋体" panose="02010600030101010101" pitchFamily="2" charset="-122"/>
                      </a:endParaRPr>
                    </a:p>
                  </a:txBody>
                  <a:tcPr marL="91439" marR="914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360"/>
                        </a:spcAft>
                      </a:pPr>
                      <a:r>
                        <a:rPr lang="zh-CN" sz="1600" b="1" kern="100">
                          <a:effectLst/>
                          <a:latin typeface="Times New Roman" panose="02020603050405020304"/>
                          <a:ea typeface="黑体" panose="02010609060101010101" pitchFamily="49" charset="-122"/>
                        </a:rPr>
                        <a:t>√</a:t>
                      </a:r>
                      <a:endParaRPr lang="zh-CN" sz="1600" kern="100">
                        <a:effectLst/>
                        <a:latin typeface="Times New Roman" panose="02020603050405020304"/>
                        <a:ea typeface="宋体" panose="02010600030101010101" pitchFamily="2" charset="-122"/>
                      </a:endParaRPr>
                    </a:p>
                  </a:txBody>
                  <a:tcPr marL="91439" marR="914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360"/>
                        </a:spcAft>
                      </a:pPr>
                      <a:r>
                        <a:rPr lang="en-US" sz="1600" b="1" kern="100">
                          <a:effectLst/>
                          <a:latin typeface="黑体" panose="02010609060101010101" pitchFamily="49" charset="-122"/>
                          <a:ea typeface="宋体" panose="02010600030101010101" pitchFamily="2" charset="-122"/>
                        </a:rPr>
                        <a:t> </a:t>
                      </a:r>
                      <a:endParaRPr lang="zh-CN" sz="1600" kern="100">
                        <a:effectLst/>
                        <a:latin typeface="Times New Roman" panose="02020603050405020304"/>
                        <a:ea typeface="宋体" panose="02010600030101010101" pitchFamily="2" charset="-122"/>
                      </a:endParaRPr>
                    </a:p>
                  </a:txBody>
                  <a:tcPr marL="91439" marR="914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2099">
                <a:tc>
                  <a:txBody>
                    <a:bodyPr/>
                    <a:lstStyle/>
                    <a:p>
                      <a:pPr indent="127000" algn="ctr">
                        <a:spcAft>
                          <a:spcPts val="360"/>
                        </a:spcAft>
                      </a:pPr>
                      <a:r>
                        <a:rPr lang="zh-CN" sz="1600" kern="100">
                          <a:effectLst/>
                          <a:latin typeface="Times New Roman" panose="02020603050405020304"/>
                          <a:ea typeface="黑体" panose="02010609060101010101" pitchFamily="49" charset="-122"/>
                        </a:rPr>
                        <a:t>工作实践</a:t>
                      </a:r>
                      <a:endParaRPr lang="zh-CN" sz="1600" kern="100">
                        <a:effectLst/>
                        <a:latin typeface="Times New Roman" panose="02020603050405020304"/>
                        <a:ea typeface="宋体" panose="02010600030101010101" pitchFamily="2" charset="-122"/>
                      </a:endParaRPr>
                    </a:p>
                  </a:txBody>
                  <a:tcPr marL="91439" marR="914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360"/>
                        </a:spcAft>
                      </a:pPr>
                      <a:r>
                        <a:rPr lang="en-US" sz="1600" b="1" kern="100" dirty="0">
                          <a:effectLst/>
                          <a:latin typeface="黑体" panose="02010609060101010101" pitchFamily="49" charset="-122"/>
                          <a:ea typeface="宋体" panose="02010600030101010101" pitchFamily="2" charset="-122"/>
                        </a:rPr>
                        <a:t> </a:t>
                      </a:r>
                      <a:endParaRPr lang="zh-CN" sz="1600" kern="100" dirty="0">
                        <a:effectLst/>
                        <a:latin typeface="Times New Roman" panose="02020603050405020304"/>
                        <a:ea typeface="宋体" panose="02010600030101010101" pitchFamily="2" charset="-122"/>
                      </a:endParaRPr>
                    </a:p>
                  </a:txBody>
                  <a:tcPr marL="91439" marR="914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360"/>
                        </a:spcAft>
                      </a:pPr>
                      <a:r>
                        <a:rPr lang="zh-CN" sz="1600" b="1" kern="100">
                          <a:effectLst/>
                          <a:latin typeface="Times New Roman" panose="02020603050405020304"/>
                          <a:ea typeface="黑体" panose="02010609060101010101" pitchFamily="49" charset="-122"/>
                        </a:rPr>
                        <a:t>√</a:t>
                      </a:r>
                      <a:endParaRPr lang="zh-CN" sz="1600" kern="100">
                        <a:effectLst/>
                        <a:latin typeface="Times New Roman" panose="02020603050405020304"/>
                        <a:ea typeface="宋体" panose="02010600030101010101" pitchFamily="2" charset="-122"/>
                      </a:endParaRPr>
                    </a:p>
                  </a:txBody>
                  <a:tcPr marL="91439" marR="914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360"/>
                        </a:spcAft>
                      </a:pPr>
                      <a:r>
                        <a:rPr lang="zh-CN" sz="1600" b="1" kern="100">
                          <a:effectLst/>
                          <a:latin typeface="Times New Roman" panose="02020603050405020304"/>
                          <a:ea typeface="黑体" panose="02010609060101010101" pitchFamily="49" charset="-122"/>
                        </a:rPr>
                        <a:t>√</a:t>
                      </a:r>
                      <a:endParaRPr lang="zh-CN" sz="1600" kern="100">
                        <a:effectLst/>
                        <a:latin typeface="Times New Roman" panose="02020603050405020304"/>
                        <a:ea typeface="宋体" panose="02010600030101010101" pitchFamily="2" charset="-122"/>
                      </a:endParaRPr>
                    </a:p>
                  </a:txBody>
                  <a:tcPr marL="91439" marR="914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2099">
                <a:tc>
                  <a:txBody>
                    <a:bodyPr/>
                    <a:lstStyle/>
                    <a:p>
                      <a:pPr indent="127000" algn="ctr">
                        <a:spcAft>
                          <a:spcPts val="360"/>
                        </a:spcAft>
                      </a:pPr>
                      <a:r>
                        <a:rPr lang="zh-CN" sz="1600" kern="100">
                          <a:effectLst/>
                          <a:latin typeface="Times New Roman" panose="02020603050405020304"/>
                          <a:ea typeface="黑体" panose="02010609060101010101" pitchFamily="49" charset="-122"/>
                        </a:rPr>
                        <a:t>述 职</a:t>
                      </a:r>
                      <a:endParaRPr lang="zh-CN" sz="1600" kern="100">
                        <a:effectLst/>
                        <a:latin typeface="Times New Roman" panose="02020603050405020304"/>
                        <a:ea typeface="宋体" panose="02010600030101010101" pitchFamily="2" charset="-122"/>
                      </a:endParaRPr>
                    </a:p>
                  </a:txBody>
                  <a:tcPr marL="91439" marR="914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360"/>
                        </a:spcAft>
                      </a:pPr>
                      <a:r>
                        <a:rPr lang="zh-CN" sz="1600" b="1" kern="100" dirty="0">
                          <a:effectLst/>
                          <a:latin typeface="Times New Roman" panose="02020603050405020304"/>
                          <a:ea typeface="黑体" panose="02010609060101010101" pitchFamily="49" charset="-122"/>
                        </a:rPr>
                        <a:t>√</a:t>
                      </a:r>
                      <a:endParaRPr lang="zh-CN" sz="1600" kern="100" dirty="0">
                        <a:effectLst/>
                        <a:latin typeface="Times New Roman" panose="02020603050405020304"/>
                        <a:ea typeface="宋体" panose="02010600030101010101" pitchFamily="2" charset="-122"/>
                      </a:endParaRPr>
                    </a:p>
                  </a:txBody>
                  <a:tcPr marL="91439" marR="914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360"/>
                        </a:spcAft>
                      </a:pPr>
                      <a:r>
                        <a:rPr lang="zh-CN" sz="1600" b="1" kern="100">
                          <a:effectLst/>
                          <a:latin typeface="Times New Roman" panose="02020603050405020304"/>
                          <a:ea typeface="黑体" panose="02010609060101010101" pitchFamily="49" charset="-122"/>
                        </a:rPr>
                        <a:t>√</a:t>
                      </a:r>
                      <a:endParaRPr lang="zh-CN" sz="1600" kern="100">
                        <a:effectLst/>
                        <a:latin typeface="Times New Roman" panose="02020603050405020304"/>
                        <a:ea typeface="宋体" panose="02010600030101010101" pitchFamily="2" charset="-122"/>
                      </a:endParaRPr>
                    </a:p>
                  </a:txBody>
                  <a:tcPr marL="91439" marR="914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360"/>
                        </a:spcAft>
                      </a:pPr>
                      <a:r>
                        <a:rPr lang="en-US" sz="1600" b="1" kern="100">
                          <a:effectLst/>
                          <a:latin typeface="黑体" panose="02010609060101010101" pitchFamily="49" charset="-122"/>
                          <a:ea typeface="宋体" panose="02010600030101010101" pitchFamily="2" charset="-122"/>
                        </a:rPr>
                        <a:t> </a:t>
                      </a:r>
                      <a:endParaRPr lang="zh-CN" sz="1600" kern="100">
                        <a:effectLst/>
                        <a:latin typeface="Times New Roman" panose="02020603050405020304"/>
                        <a:ea typeface="宋体" panose="02010600030101010101" pitchFamily="2" charset="-122"/>
                      </a:endParaRPr>
                    </a:p>
                  </a:txBody>
                  <a:tcPr marL="91439" marR="914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2099">
                <a:tc>
                  <a:txBody>
                    <a:bodyPr/>
                    <a:lstStyle/>
                    <a:p>
                      <a:pPr indent="127000" algn="ctr">
                        <a:spcAft>
                          <a:spcPts val="360"/>
                        </a:spcAft>
                      </a:pPr>
                      <a:r>
                        <a:rPr lang="zh-CN" sz="1600" kern="100">
                          <a:effectLst/>
                          <a:latin typeface="Times New Roman" panose="02020603050405020304"/>
                          <a:ea typeface="黑体" panose="02010609060101010101" pitchFamily="49" charset="-122"/>
                        </a:rPr>
                        <a:t>外部培训</a:t>
                      </a:r>
                      <a:endParaRPr lang="zh-CN" sz="1600" kern="100">
                        <a:effectLst/>
                        <a:latin typeface="Times New Roman" panose="02020603050405020304"/>
                        <a:ea typeface="宋体" panose="02010600030101010101" pitchFamily="2" charset="-122"/>
                      </a:endParaRPr>
                    </a:p>
                  </a:txBody>
                  <a:tcPr marL="91439" marR="914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360"/>
                        </a:spcAft>
                      </a:pPr>
                      <a:r>
                        <a:rPr lang="zh-CN" sz="1600" b="1" kern="100" dirty="0">
                          <a:effectLst/>
                          <a:latin typeface="Times New Roman" panose="02020603050405020304"/>
                          <a:ea typeface="黑体" panose="02010609060101010101" pitchFamily="49" charset="-122"/>
                        </a:rPr>
                        <a:t>√</a:t>
                      </a:r>
                      <a:endParaRPr lang="zh-CN" sz="1600" kern="100" dirty="0">
                        <a:effectLst/>
                        <a:latin typeface="Times New Roman" panose="02020603050405020304"/>
                        <a:ea typeface="宋体" panose="02010600030101010101" pitchFamily="2" charset="-122"/>
                      </a:endParaRPr>
                    </a:p>
                  </a:txBody>
                  <a:tcPr marL="91439" marR="914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360"/>
                        </a:spcAft>
                      </a:pPr>
                      <a:r>
                        <a:rPr lang="zh-CN" sz="1600" b="1" kern="100" dirty="0">
                          <a:effectLst/>
                          <a:latin typeface="Times New Roman" panose="02020603050405020304"/>
                          <a:ea typeface="黑体" panose="02010609060101010101" pitchFamily="49" charset="-122"/>
                        </a:rPr>
                        <a:t>√</a:t>
                      </a:r>
                      <a:endParaRPr lang="zh-CN" sz="1600" kern="100" dirty="0">
                        <a:effectLst/>
                        <a:latin typeface="Times New Roman" panose="02020603050405020304"/>
                        <a:ea typeface="宋体" panose="02010600030101010101" pitchFamily="2" charset="-122"/>
                      </a:endParaRPr>
                    </a:p>
                  </a:txBody>
                  <a:tcPr marL="91439" marR="914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360"/>
                        </a:spcAft>
                      </a:pPr>
                      <a:r>
                        <a:rPr lang="zh-CN" sz="1600" b="1" kern="100">
                          <a:effectLst/>
                          <a:latin typeface="Times New Roman" panose="02020603050405020304"/>
                          <a:ea typeface="黑体" panose="02010609060101010101" pitchFamily="49" charset="-122"/>
                        </a:rPr>
                        <a:t>√</a:t>
                      </a:r>
                      <a:endParaRPr lang="zh-CN" sz="1600" kern="100">
                        <a:effectLst/>
                        <a:latin typeface="Times New Roman" panose="02020603050405020304"/>
                        <a:ea typeface="宋体" panose="02010600030101010101" pitchFamily="2" charset="-122"/>
                      </a:endParaRPr>
                    </a:p>
                  </a:txBody>
                  <a:tcPr marL="91439" marR="914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2099">
                <a:tc>
                  <a:txBody>
                    <a:bodyPr/>
                    <a:lstStyle/>
                    <a:p>
                      <a:pPr indent="127000" algn="ctr">
                        <a:spcAft>
                          <a:spcPts val="360"/>
                        </a:spcAft>
                      </a:pPr>
                      <a:r>
                        <a:rPr lang="zh-CN" sz="1600" kern="100">
                          <a:effectLst/>
                          <a:latin typeface="Times New Roman" panose="02020603050405020304"/>
                          <a:ea typeface="黑体" panose="02010609060101010101" pitchFamily="49" charset="-122"/>
                        </a:rPr>
                        <a:t>户外拓展</a:t>
                      </a:r>
                      <a:endParaRPr lang="zh-CN" sz="1600" kern="100">
                        <a:effectLst/>
                        <a:latin typeface="Times New Roman" panose="02020603050405020304"/>
                        <a:ea typeface="宋体" panose="02010600030101010101" pitchFamily="2" charset="-122"/>
                      </a:endParaRPr>
                    </a:p>
                  </a:txBody>
                  <a:tcPr marL="91439" marR="914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360"/>
                        </a:spcAft>
                      </a:pPr>
                      <a:r>
                        <a:rPr lang="zh-CN" sz="1600" b="1" kern="100">
                          <a:effectLst/>
                          <a:latin typeface="Times New Roman" panose="02020603050405020304"/>
                          <a:ea typeface="黑体" panose="02010609060101010101" pitchFamily="49" charset="-122"/>
                        </a:rPr>
                        <a:t>√</a:t>
                      </a:r>
                      <a:endParaRPr lang="zh-CN" sz="1600" kern="100">
                        <a:effectLst/>
                        <a:latin typeface="Times New Roman" panose="02020603050405020304"/>
                        <a:ea typeface="宋体" panose="02010600030101010101" pitchFamily="2" charset="-122"/>
                      </a:endParaRPr>
                    </a:p>
                  </a:txBody>
                  <a:tcPr marL="91439" marR="914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360"/>
                        </a:spcAft>
                      </a:pPr>
                      <a:r>
                        <a:rPr lang="zh-CN" sz="1600" b="1" kern="100" dirty="0">
                          <a:effectLst/>
                          <a:latin typeface="Times New Roman" panose="02020603050405020304"/>
                          <a:ea typeface="黑体" panose="02010609060101010101" pitchFamily="49" charset="-122"/>
                        </a:rPr>
                        <a:t>√</a:t>
                      </a:r>
                      <a:endParaRPr lang="zh-CN" sz="1600" kern="100" dirty="0">
                        <a:effectLst/>
                        <a:latin typeface="Times New Roman" panose="02020603050405020304"/>
                        <a:ea typeface="宋体" panose="02010600030101010101" pitchFamily="2" charset="-122"/>
                      </a:endParaRPr>
                    </a:p>
                  </a:txBody>
                  <a:tcPr marL="91439" marR="914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360"/>
                        </a:spcAft>
                      </a:pPr>
                      <a:r>
                        <a:rPr lang="zh-CN" sz="1600" b="1" kern="100" dirty="0">
                          <a:effectLst/>
                          <a:latin typeface="Times New Roman" panose="02020603050405020304"/>
                          <a:ea typeface="黑体" panose="02010609060101010101" pitchFamily="49" charset="-122"/>
                        </a:rPr>
                        <a:t>√</a:t>
                      </a:r>
                      <a:endParaRPr lang="zh-CN" sz="1600" kern="100" dirty="0">
                        <a:effectLst/>
                        <a:latin typeface="Times New Roman" panose="02020603050405020304"/>
                        <a:ea typeface="宋体" panose="02010600030101010101" pitchFamily="2" charset="-122"/>
                      </a:endParaRPr>
                    </a:p>
                  </a:txBody>
                  <a:tcPr marL="91439" marR="914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3065" name="标题 1"/>
          <p:cNvSpPr txBox="1">
            <a:spLocks noChangeArrowheads="1"/>
          </p:cNvSpPr>
          <p:nvPr/>
        </p:nvSpPr>
        <p:spPr bwMode="auto">
          <a:xfrm>
            <a:off x="1127125" y="476250"/>
            <a:ext cx="8928100" cy="128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2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3000" b="1">
                <a:solidFill>
                  <a:srgbClr val="FF0000"/>
                </a:solidFill>
                <a:latin typeface="微软雅黑" panose="020B0503020204020204" pitchFamily="34" charset="-122"/>
                <a:ea typeface="微软雅黑" panose="020B0503020204020204" pitchFamily="34" charset="-122"/>
              </a:rPr>
              <a:t>第六步：</a:t>
            </a:r>
            <a:br>
              <a:rPr lang="en-US" altLang="zh-CN" sz="3000" b="1">
                <a:solidFill>
                  <a:srgbClr val="FF0000"/>
                </a:solidFill>
                <a:latin typeface="微软雅黑" panose="020B0503020204020204" pitchFamily="34" charset="-122"/>
                <a:ea typeface="微软雅黑" panose="020B0503020204020204" pitchFamily="34" charset="-122"/>
              </a:rPr>
            </a:br>
            <a:r>
              <a:rPr lang="zh-CN" altLang="en-US" sz="3000" b="1">
                <a:solidFill>
                  <a:srgbClr val="FF0000"/>
                </a:solidFill>
                <a:latin typeface="微软雅黑" panose="020B0503020204020204" pitchFamily="34" charset="-122"/>
                <a:ea typeface="微软雅黑" panose="020B0503020204020204" pitchFamily="34" charset="-122"/>
              </a:rPr>
              <a:t>制定、跟踪个人和组织的培养行动计划</a:t>
            </a:r>
            <a:endParaRPr lang="zh-CN" altLang="en-US" sz="3000" b="1">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407988" y="476250"/>
            <a:ext cx="5040312"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09" tIns="60954" rIns="121909" bIns="60954">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400" b="1">
                <a:solidFill>
                  <a:srgbClr val="FF0000"/>
                </a:solidFill>
                <a:latin typeface="微软雅黑" panose="020B0503020204020204" pitchFamily="34" charset="-122"/>
                <a:ea typeface="微软雅黑" panose="020B0503020204020204" pitchFamily="34" charset="-122"/>
                <a:cs typeface="LOGAFQ+MicrosoftYaHei-Bold" charset="-122"/>
              </a:rPr>
              <a:t>人才盘点要做的事情</a:t>
            </a:r>
            <a:endParaRPr lang="en-US" altLang="zh-CN" sz="3400" b="1">
              <a:solidFill>
                <a:srgbClr val="FF0000"/>
              </a:solidFill>
              <a:latin typeface="微软雅黑" panose="020B0503020204020204" pitchFamily="34" charset="-122"/>
              <a:ea typeface="微软雅黑" panose="020B0503020204020204" pitchFamily="34" charset="-122"/>
              <a:cs typeface="LOGAFQ+MicrosoftYaHei-Bold" charset="-122"/>
            </a:endParaRPr>
          </a:p>
        </p:txBody>
      </p:sp>
      <p:cxnSp>
        <p:nvCxnSpPr>
          <p:cNvPr id="21" name="直接连接符 20"/>
          <p:cNvCxnSpPr/>
          <p:nvPr/>
        </p:nvCxnSpPr>
        <p:spPr>
          <a:xfrm>
            <a:off x="0" y="1268413"/>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26" name="文本框 5"/>
          <p:cNvSpPr txBox="1"/>
          <p:nvPr/>
        </p:nvSpPr>
        <p:spPr>
          <a:xfrm>
            <a:off x="2927350" y="2060575"/>
            <a:ext cx="1006475" cy="831850"/>
          </a:xfrm>
          <a:prstGeom prst="rect">
            <a:avLst/>
          </a:prstGeom>
          <a:noFill/>
        </p:spPr>
        <p:txBody>
          <a:bodyPr wrap="none">
            <a:spAutoFit/>
          </a:bodyPr>
          <a:lstStyle/>
          <a:p>
            <a:pPr>
              <a:lnSpc>
                <a:spcPct val="150000"/>
              </a:lnSpc>
              <a:spcBef>
                <a:spcPts val="0"/>
              </a:spcBef>
              <a:spcAft>
                <a:spcPts val="0"/>
              </a:spcAft>
              <a:defRPr/>
            </a:pPr>
            <a:r>
              <a:rPr lang="en-US" altLang="zh-CN" sz="1600" b="1" dirty="0" err="1">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rPr>
              <a:t>建立人才</a:t>
            </a: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endParaRPr>
          </a:p>
          <a:p>
            <a:pPr>
              <a:lnSpc>
                <a:spcPct val="150000"/>
              </a:lnSpc>
              <a:spcBef>
                <a:spcPts val="0"/>
              </a:spcBef>
              <a:spcAft>
                <a:spcPts val="0"/>
              </a:spcAft>
              <a:defRPr/>
            </a:pPr>
            <a:r>
              <a:rPr lang="en-US" altLang="zh-CN" sz="1600" b="1" dirty="0" err="1">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rPr>
              <a:t>发展档案</a:t>
            </a:r>
            <a:endParaRPr lang="en-US" altLang="zh-CN" sz="1600" b="1" dirty="0" err="1">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27" name="文本框 6"/>
          <p:cNvSpPr txBox="1"/>
          <p:nvPr/>
        </p:nvSpPr>
        <p:spPr>
          <a:xfrm>
            <a:off x="4943475" y="1916113"/>
            <a:ext cx="1211263" cy="788987"/>
          </a:xfrm>
          <a:prstGeom prst="rect">
            <a:avLst/>
          </a:prstGeom>
          <a:noFill/>
        </p:spPr>
        <p:txBody>
          <a:bodyPr wrap="none">
            <a:spAutoFit/>
          </a:bodyPr>
          <a:lstStyle/>
          <a:p>
            <a:pPr>
              <a:lnSpc>
                <a:spcPct val="150000"/>
              </a:lnSpc>
              <a:spcBef>
                <a:spcPts val="0"/>
              </a:spcBef>
              <a:spcAft>
                <a:spcPts val="0"/>
              </a:spcAft>
              <a:defRPr/>
            </a:pPr>
            <a:r>
              <a:rPr lang="en-US" altLang="zh-CN" sz="1600" b="1" dirty="0" err="1">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rPr>
              <a:t>业绩、潜力</a:t>
            </a: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endParaRPr>
          </a:p>
          <a:p>
            <a:pPr>
              <a:lnSpc>
                <a:spcPct val="150000"/>
              </a:lnSpc>
              <a:spcBef>
                <a:spcPts val="0"/>
              </a:spcBef>
              <a:spcAft>
                <a:spcPts val="0"/>
              </a:spcAft>
              <a:defRPr/>
            </a:pPr>
            <a:r>
              <a:rPr lang="en-US" altLang="zh-CN" sz="1600" b="1" dirty="0" err="1">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rPr>
              <a:t>双维度盘点</a:t>
            </a: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28" name="文本框 7"/>
          <p:cNvSpPr txBox="1"/>
          <p:nvPr/>
        </p:nvSpPr>
        <p:spPr>
          <a:xfrm>
            <a:off x="7032625" y="1844675"/>
            <a:ext cx="1004888" cy="842963"/>
          </a:xfrm>
          <a:prstGeom prst="rect">
            <a:avLst/>
          </a:prstGeom>
          <a:noFill/>
        </p:spPr>
        <p:txBody>
          <a:bodyPr>
            <a:spAutoFit/>
          </a:bodyPr>
          <a:lstStyle/>
          <a:p>
            <a:pPr>
              <a:lnSpc>
                <a:spcPct val="150000"/>
              </a:lnSpc>
              <a:spcBef>
                <a:spcPts val="0"/>
              </a:spcBef>
              <a:spcAft>
                <a:spcPts val="0"/>
              </a:spcAft>
              <a:defRPr/>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rPr>
              <a:t>   </a:t>
            </a:r>
            <a:r>
              <a:rPr lang="en-US" altLang="zh-CN" sz="1600" b="1" dirty="0" err="1">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rPr>
              <a:t>绘制</a:t>
            </a: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endParaRPr>
          </a:p>
          <a:p>
            <a:pPr>
              <a:lnSpc>
                <a:spcPct val="150000"/>
              </a:lnSpc>
              <a:spcBef>
                <a:spcPts val="0"/>
              </a:spcBef>
              <a:spcAft>
                <a:spcPts val="0"/>
              </a:spcAft>
              <a:defRPr/>
            </a:pPr>
            <a:r>
              <a:rPr lang="en-US" altLang="zh-CN" sz="1600" b="1" dirty="0" err="1">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rPr>
              <a:t>人才地图</a:t>
            </a: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29" name="文本框 8"/>
          <p:cNvSpPr txBox="1"/>
          <p:nvPr/>
        </p:nvSpPr>
        <p:spPr>
          <a:xfrm>
            <a:off x="9048750" y="1916113"/>
            <a:ext cx="1209675" cy="788987"/>
          </a:xfrm>
          <a:prstGeom prst="rect">
            <a:avLst/>
          </a:prstGeom>
          <a:noFill/>
        </p:spPr>
        <p:txBody>
          <a:bodyPr wrap="none">
            <a:spAutoFit/>
          </a:bodyPr>
          <a:lstStyle/>
          <a:p>
            <a:pPr>
              <a:lnSpc>
                <a:spcPct val="150000"/>
              </a:lnSpc>
              <a:spcBef>
                <a:spcPts val="0"/>
              </a:spcBef>
              <a:spcAft>
                <a:spcPts val="0"/>
              </a:spcAft>
              <a:defRPr/>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rPr>
              <a:t>   识  别</a:t>
            </a: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endParaRPr>
          </a:p>
          <a:p>
            <a:pPr>
              <a:lnSpc>
                <a:spcPct val="150000"/>
              </a:lnSpc>
              <a:spcBef>
                <a:spcPts val="0"/>
              </a:spcBef>
              <a:spcAft>
                <a:spcPts val="0"/>
              </a:spcAft>
              <a:defRPr/>
            </a:pPr>
            <a:r>
              <a:rPr lang="en-US" altLang="zh-CN" sz="1600" b="1" dirty="0" err="1">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rPr>
              <a:t>高潜力人才</a:t>
            </a: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30" name="文本框 9"/>
          <p:cNvSpPr txBox="1"/>
          <p:nvPr/>
        </p:nvSpPr>
        <p:spPr>
          <a:xfrm>
            <a:off x="8256588" y="5013325"/>
            <a:ext cx="1004887" cy="787400"/>
          </a:xfrm>
          <a:prstGeom prst="rect">
            <a:avLst/>
          </a:prstGeom>
          <a:noFill/>
        </p:spPr>
        <p:txBody>
          <a:bodyPr wrap="none">
            <a:spAutoFit/>
          </a:bodyPr>
          <a:lstStyle/>
          <a:p>
            <a:pPr>
              <a:lnSpc>
                <a:spcPct val="150000"/>
              </a:lnSpc>
              <a:spcBef>
                <a:spcPts val="0"/>
              </a:spcBef>
              <a:spcAft>
                <a:spcPts val="0"/>
              </a:spcAft>
              <a:defRPr/>
            </a:pPr>
            <a:r>
              <a:rPr lang="en-US" altLang="zh-CN" sz="1600" b="1" dirty="0" err="1">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rPr>
              <a:t>梳理关键</a:t>
            </a: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endParaRPr>
          </a:p>
          <a:p>
            <a:pPr>
              <a:lnSpc>
                <a:spcPct val="150000"/>
              </a:lnSpc>
              <a:spcBef>
                <a:spcPts val="0"/>
              </a:spcBef>
              <a:spcAft>
                <a:spcPts val="0"/>
              </a:spcAft>
              <a:defRPr/>
            </a:pPr>
            <a:r>
              <a:rPr lang="en-US" altLang="zh-CN" sz="1600" b="1" dirty="0" err="1">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rPr>
              <a:t>岗位清单</a:t>
            </a: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31" name="文本框 10"/>
          <p:cNvSpPr txBox="1"/>
          <p:nvPr/>
        </p:nvSpPr>
        <p:spPr>
          <a:xfrm>
            <a:off x="4008438" y="5013325"/>
            <a:ext cx="1004887" cy="787400"/>
          </a:xfrm>
          <a:prstGeom prst="rect">
            <a:avLst/>
          </a:prstGeom>
          <a:noFill/>
        </p:spPr>
        <p:txBody>
          <a:bodyPr wrap="none">
            <a:spAutoFit/>
          </a:bodyPr>
          <a:lstStyle/>
          <a:p>
            <a:pPr>
              <a:lnSpc>
                <a:spcPct val="150000"/>
              </a:lnSpc>
              <a:spcBef>
                <a:spcPts val="0"/>
              </a:spcBef>
              <a:spcAft>
                <a:spcPts val="0"/>
              </a:spcAft>
              <a:defRPr/>
            </a:pPr>
            <a:r>
              <a:rPr lang="en-US" altLang="zh-CN" sz="1600" b="1" dirty="0" err="1">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rPr>
              <a:t>高潜力</a:t>
            </a: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endParaRPr>
          </a:p>
          <a:p>
            <a:pPr>
              <a:lnSpc>
                <a:spcPct val="150000"/>
              </a:lnSpc>
              <a:spcBef>
                <a:spcPts val="0"/>
              </a:spcBef>
              <a:spcAft>
                <a:spcPts val="0"/>
              </a:spcAft>
              <a:defRPr/>
            </a:pPr>
            <a:r>
              <a:rPr lang="en-US" altLang="zh-CN" sz="1600" b="1" dirty="0" err="1">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rPr>
              <a:t>人才发展</a:t>
            </a: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32" name="文本框 11"/>
          <p:cNvSpPr txBox="1"/>
          <p:nvPr/>
        </p:nvSpPr>
        <p:spPr>
          <a:xfrm>
            <a:off x="1847850" y="4941888"/>
            <a:ext cx="1209675" cy="787400"/>
          </a:xfrm>
          <a:prstGeom prst="rect">
            <a:avLst/>
          </a:prstGeom>
          <a:noFill/>
        </p:spPr>
        <p:txBody>
          <a:bodyPr wrap="none">
            <a:spAutoFit/>
          </a:bodyPr>
          <a:lstStyle/>
          <a:p>
            <a:pPr>
              <a:lnSpc>
                <a:spcPct val="150000"/>
              </a:lnSpc>
              <a:spcBef>
                <a:spcPts val="0"/>
              </a:spcBef>
              <a:spcAft>
                <a:spcPts val="0"/>
              </a:spcAft>
              <a:defRPr/>
            </a:pPr>
            <a:r>
              <a:rPr lang="en-US" altLang="zh-CN" sz="1600" b="1" dirty="0" err="1">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rPr>
              <a:t>结果跟进</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rPr>
              <a:t>、</a:t>
            </a: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endParaRPr>
          </a:p>
          <a:p>
            <a:pPr>
              <a:lnSpc>
                <a:spcPct val="150000"/>
              </a:lnSpc>
              <a:spcBef>
                <a:spcPts val="0"/>
              </a:spcBef>
              <a:spcAft>
                <a:spcPts val="0"/>
              </a:spcAft>
              <a:defRPr/>
            </a:pPr>
            <a:r>
              <a:rPr lang="en-US" altLang="zh-CN" sz="1600" b="1" dirty="0" err="1">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rPr>
              <a:t>动态管理</a:t>
            </a: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33" name="文本框 12"/>
          <p:cNvSpPr txBox="1"/>
          <p:nvPr/>
        </p:nvSpPr>
        <p:spPr>
          <a:xfrm>
            <a:off x="6024563" y="4941888"/>
            <a:ext cx="1004887" cy="787400"/>
          </a:xfrm>
          <a:prstGeom prst="rect">
            <a:avLst/>
          </a:prstGeom>
          <a:noFill/>
        </p:spPr>
        <p:txBody>
          <a:bodyPr wrap="none">
            <a:spAutoFit/>
          </a:bodyPr>
          <a:lstStyle/>
          <a:p>
            <a:pPr>
              <a:lnSpc>
                <a:spcPct val="150000"/>
              </a:lnSpc>
              <a:spcBef>
                <a:spcPts val="0"/>
              </a:spcBef>
              <a:spcAft>
                <a:spcPts val="0"/>
              </a:spcAft>
              <a:defRPr/>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rPr>
              <a:t>   建 立</a:t>
            </a: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endParaRPr>
          </a:p>
          <a:p>
            <a:pPr>
              <a:lnSpc>
                <a:spcPct val="150000"/>
              </a:lnSpc>
              <a:spcBef>
                <a:spcPts val="0"/>
              </a:spcBef>
              <a:spcAft>
                <a:spcPts val="0"/>
              </a:spcAft>
              <a:defRPr/>
            </a:pPr>
            <a:r>
              <a:rPr lang="en-US" altLang="zh-CN" sz="1600" b="1" dirty="0" err="1">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rPr>
              <a:t>继任计划</a:t>
            </a: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grpSp>
        <p:nvGrpSpPr>
          <p:cNvPr id="45068" name="组合 33"/>
          <p:cNvGrpSpPr/>
          <p:nvPr/>
        </p:nvGrpSpPr>
        <p:grpSpPr bwMode="auto">
          <a:xfrm>
            <a:off x="1354138" y="3100388"/>
            <a:ext cx="9228137" cy="1481137"/>
            <a:chOff x="2141" y="6783"/>
            <a:chExt cx="15260" cy="1356"/>
          </a:xfrm>
        </p:grpSpPr>
        <p:cxnSp>
          <p:nvCxnSpPr>
            <p:cNvPr id="35" name="直接连接符 34"/>
            <p:cNvCxnSpPr/>
            <p:nvPr/>
          </p:nvCxnSpPr>
          <p:spPr>
            <a:xfrm>
              <a:off x="2141" y="6783"/>
              <a:ext cx="14551"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36" name="直接连接符 35"/>
            <p:cNvCxnSpPr/>
            <p:nvPr/>
          </p:nvCxnSpPr>
          <p:spPr>
            <a:xfrm>
              <a:off x="3506" y="8139"/>
              <a:ext cx="13241" cy="0"/>
            </a:xfrm>
            <a:prstGeom prst="line">
              <a:avLst/>
            </a:prstGeom>
          </p:spPr>
          <p:style>
            <a:lnRef idx="2">
              <a:schemeClr val="accent2"/>
            </a:lnRef>
            <a:fillRef idx="0">
              <a:schemeClr val="accent2"/>
            </a:fillRef>
            <a:effectRef idx="1">
              <a:schemeClr val="accent2"/>
            </a:effectRef>
            <a:fontRef idx="minor">
              <a:schemeClr val="tx1"/>
            </a:fontRef>
          </p:style>
        </p:cxnSp>
        <p:sp>
          <p:nvSpPr>
            <p:cNvPr id="37" name="弧形 36"/>
            <p:cNvSpPr/>
            <p:nvPr/>
          </p:nvSpPr>
          <p:spPr>
            <a:xfrm>
              <a:off x="16065" y="6803"/>
              <a:ext cx="1336" cy="1336"/>
            </a:xfrm>
            <a:prstGeom prst="arc">
              <a:avLst>
                <a:gd name="adj1" fmla="val 16200000"/>
                <a:gd name="adj2" fmla="val 5155054"/>
              </a:avLst>
            </a:prstGeom>
          </p:spPr>
          <p:style>
            <a:lnRef idx="2">
              <a:schemeClr val="accent2"/>
            </a:lnRef>
            <a:fillRef idx="0">
              <a:schemeClr val="accent2"/>
            </a:fillRef>
            <a:effectRef idx="1">
              <a:schemeClr val="accent2"/>
            </a:effectRef>
            <a:fontRef idx="minor">
              <a:schemeClr val="tx1"/>
            </a:fontRef>
          </p:style>
          <p:txBody>
            <a:bodyPr anchor="ctr"/>
            <a:lstStyle/>
            <a:p>
              <a:pPr algn="ctr">
                <a:defRPr/>
              </a:pPr>
              <a:endParaRPr lang="zh-CN" altLang="en-US"/>
            </a:p>
          </p:txBody>
        </p:sp>
      </p:grpSp>
      <p:grpSp>
        <p:nvGrpSpPr>
          <p:cNvPr id="45069" name="组合 37"/>
          <p:cNvGrpSpPr/>
          <p:nvPr/>
        </p:nvGrpSpPr>
        <p:grpSpPr bwMode="auto">
          <a:xfrm>
            <a:off x="5299075" y="2854325"/>
            <a:ext cx="514350" cy="514350"/>
            <a:chOff x="7908" y="7334"/>
            <a:chExt cx="810" cy="810"/>
          </a:xfrm>
        </p:grpSpPr>
        <p:sp>
          <p:nvSpPr>
            <p:cNvPr id="39" name="椭圆 38"/>
            <p:cNvSpPr/>
            <p:nvPr/>
          </p:nvSpPr>
          <p:spPr>
            <a:xfrm>
              <a:off x="7908" y="7334"/>
              <a:ext cx="810" cy="810"/>
            </a:xfrm>
            <a:prstGeom prst="ellips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095" name="任意多边形 39"/>
            <p:cNvSpPr>
              <a:spLocks noEditPoints="1"/>
            </p:cNvSpPr>
            <p:nvPr/>
          </p:nvSpPr>
          <p:spPr bwMode="auto">
            <a:xfrm>
              <a:off x="8059" y="7494"/>
              <a:ext cx="509" cy="450"/>
            </a:xfrm>
            <a:custGeom>
              <a:avLst/>
              <a:gdLst>
                <a:gd name="T0" fmla="*/ 24754836 w 51"/>
                <a:gd name="T1" fmla="*/ 13000000 h 45"/>
                <a:gd name="T2" fmla="*/ 26639723 w 51"/>
                <a:gd name="T3" fmla="*/ 37000000 h 45"/>
                <a:gd name="T4" fmla="*/ 22770544 w 51"/>
                <a:gd name="T5" fmla="*/ 37000000 h 45"/>
                <a:gd name="T6" fmla="*/ 39508710 w 51"/>
                <a:gd name="T7" fmla="*/ 30000000 h 45"/>
                <a:gd name="T8" fmla="*/ 41493001 w 51"/>
                <a:gd name="T9" fmla="*/ 28000000 h 45"/>
                <a:gd name="T10" fmla="*/ 43467332 w 51"/>
                <a:gd name="T11" fmla="*/ 34000000 h 45"/>
                <a:gd name="T12" fmla="*/ 50402358 w 51"/>
                <a:gd name="T13" fmla="*/ 36000000 h 45"/>
                <a:gd name="T14" fmla="*/ 43467332 w 51"/>
                <a:gd name="T15" fmla="*/ 38000000 h 45"/>
                <a:gd name="T16" fmla="*/ 41493001 w 51"/>
                <a:gd name="T17" fmla="*/ 45000000 h 45"/>
                <a:gd name="T18" fmla="*/ 39508710 w 51"/>
                <a:gd name="T19" fmla="*/ 38000000 h 45"/>
                <a:gd name="T20" fmla="*/ 33565785 w 51"/>
                <a:gd name="T21" fmla="*/ 36000000 h 45"/>
                <a:gd name="T22" fmla="*/ 39508710 w 51"/>
                <a:gd name="T23" fmla="*/ 34000000 h 45"/>
                <a:gd name="T24" fmla="*/ 13861178 w 51"/>
                <a:gd name="T25" fmla="*/ 24000000 h 45"/>
                <a:gd name="T26" fmla="*/ 15845380 w 51"/>
                <a:gd name="T27" fmla="*/ 22000000 h 45"/>
                <a:gd name="T28" fmla="*/ 17819811 w 51"/>
                <a:gd name="T29" fmla="*/ 37000000 h 45"/>
                <a:gd name="T30" fmla="*/ 13861178 w 51"/>
                <a:gd name="T31" fmla="*/ 37000000 h 45"/>
                <a:gd name="T32" fmla="*/ 1984292 w 51"/>
                <a:gd name="T33" fmla="*/ 45000000 h 45"/>
                <a:gd name="T34" fmla="*/ 0 w 51"/>
                <a:gd name="T35" fmla="*/ 43000000 h 45"/>
                <a:gd name="T36" fmla="*/ 28614054 w 51"/>
                <a:gd name="T37" fmla="*/ 41000000 h 45"/>
                <a:gd name="T38" fmla="*/ 28614054 w 51"/>
                <a:gd name="T39" fmla="*/ 45000000 h 45"/>
                <a:gd name="T40" fmla="*/ 4950724 w 51"/>
                <a:gd name="T41" fmla="*/ 12000000 h 45"/>
                <a:gd name="T42" fmla="*/ 6935025 w 51"/>
                <a:gd name="T43" fmla="*/ 10000000 h 45"/>
                <a:gd name="T44" fmla="*/ 8909356 w 51"/>
                <a:gd name="T45" fmla="*/ 37000000 h 45"/>
                <a:gd name="T46" fmla="*/ 4950724 w 51"/>
                <a:gd name="T47" fmla="*/ 37000000 h 45"/>
                <a:gd name="T48" fmla="*/ 40500801 w 51"/>
                <a:gd name="T49" fmla="*/ 8000000 h 45"/>
                <a:gd name="T50" fmla="*/ 41493001 w 51"/>
                <a:gd name="T51" fmla="*/ 6000000 h 45"/>
                <a:gd name="T52" fmla="*/ 43467332 w 51"/>
                <a:gd name="T53" fmla="*/ 23000000 h 45"/>
                <a:gd name="T54" fmla="*/ 40500801 w 51"/>
                <a:gd name="T55" fmla="*/ 23000000 h 45"/>
                <a:gd name="T56" fmla="*/ 31591444 w 51"/>
                <a:gd name="T57" fmla="*/ 2000000 h 45"/>
                <a:gd name="T58" fmla="*/ 33565785 w 51"/>
                <a:gd name="T59" fmla="*/ 0 h 45"/>
                <a:gd name="T60" fmla="*/ 35550077 w 51"/>
                <a:gd name="T61" fmla="*/ 25000000 h 45"/>
                <a:gd name="T62" fmla="*/ 31591444 w 51"/>
                <a:gd name="T63" fmla="*/ 25000000 h 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1"/>
                <a:gd name="T97" fmla="*/ 0 h 45"/>
                <a:gd name="T98" fmla="*/ 51 w 51"/>
                <a:gd name="T99" fmla="*/ 45 h 4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1" h="45">
                  <a:moveTo>
                    <a:pt x="23" y="15"/>
                  </a:moveTo>
                  <a:cubicBezTo>
                    <a:pt x="23" y="14"/>
                    <a:pt x="24" y="13"/>
                    <a:pt x="25" y="13"/>
                  </a:cubicBezTo>
                  <a:cubicBezTo>
                    <a:pt x="26" y="13"/>
                    <a:pt x="27" y="14"/>
                    <a:pt x="27" y="15"/>
                  </a:cubicBezTo>
                  <a:cubicBezTo>
                    <a:pt x="27" y="37"/>
                    <a:pt x="27" y="37"/>
                    <a:pt x="27" y="37"/>
                  </a:cubicBezTo>
                  <a:cubicBezTo>
                    <a:pt x="27" y="38"/>
                    <a:pt x="26" y="39"/>
                    <a:pt x="25" y="39"/>
                  </a:cubicBezTo>
                  <a:cubicBezTo>
                    <a:pt x="24" y="39"/>
                    <a:pt x="23" y="38"/>
                    <a:pt x="23" y="37"/>
                  </a:cubicBezTo>
                  <a:cubicBezTo>
                    <a:pt x="23" y="15"/>
                    <a:pt x="23" y="15"/>
                    <a:pt x="23" y="15"/>
                  </a:cubicBezTo>
                  <a:close/>
                  <a:moveTo>
                    <a:pt x="40" y="30"/>
                  </a:moveTo>
                  <a:cubicBezTo>
                    <a:pt x="40" y="30"/>
                    <a:pt x="40" y="30"/>
                    <a:pt x="40" y="30"/>
                  </a:cubicBezTo>
                  <a:cubicBezTo>
                    <a:pt x="40" y="29"/>
                    <a:pt x="41" y="28"/>
                    <a:pt x="42" y="28"/>
                  </a:cubicBezTo>
                  <a:cubicBezTo>
                    <a:pt x="43" y="28"/>
                    <a:pt x="44" y="29"/>
                    <a:pt x="44" y="30"/>
                  </a:cubicBezTo>
                  <a:cubicBezTo>
                    <a:pt x="44" y="34"/>
                    <a:pt x="44" y="34"/>
                    <a:pt x="44" y="34"/>
                  </a:cubicBezTo>
                  <a:cubicBezTo>
                    <a:pt x="49" y="34"/>
                    <a:pt x="49" y="34"/>
                    <a:pt x="49" y="34"/>
                  </a:cubicBezTo>
                  <a:cubicBezTo>
                    <a:pt x="50" y="34"/>
                    <a:pt x="51" y="35"/>
                    <a:pt x="51" y="36"/>
                  </a:cubicBezTo>
                  <a:cubicBezTo>
                    <a:pt x="51" y="37"/>
                    <a:pt x="50" y="38"/>
                    <a:pt x="49" y="38"/>
                  </a:cubicBezTo>
                  <a:cubicBezTo>
                    <a:pt x="44" y="38"/>
                    <a:pt x="44" y="38"/>
                    <a:pt x="44" y="38"/>
                  </a:cubicBezTo>
                  <a:cubicBezTo>
                    <a:pt x="44" y="43"/>
                    <a:pt x="44" y="43"/>
                    <a:pt x="44" y="43"/>
                  </a:cubicBezTo>
                  <a:cubicBezTo>
                    <a:pt x="44" y="44"/>
                    <a:pt x="43" y="45"/>
                    <a:pt x="42" y="45"/>
                  </a:cubicBezTo>
                  <a:cubicBezTo>
                    <a:pt x="41" y="45"/>
                    <a:pt x="40" y="44"/>
                    <a:pt x="40" y="43"/>
                  </a:cubicBezTo>
                  <a:cubicBezTo>
                    <a:pt x="40" y="38"/>
                    <a:pt x="40" y="38"/>
                    <a:pt x="40" y="38"/>
                  </a:cubicBezTo>
                  <a:cubicBezTo>
                    <a:pt x="36" y="38"/>
                    <a:pt x="36" y="38"/>
                    <a:pt x="36" y="38"/>
                  </a:cubicBezTo>
                  <a:cubicBezTo>
                    <a:pt x="35" y="38"/>
                    <a:pt x="34" y="37"/>
                    <a:pt x="34" y="36"/>
                  </a:cubicBezTo>
                  <a:cubicBezTo>
                    <a:pt x="34" y="35"/>
                    <a:pt x="35" y="34"/>
                    <a:pt x="36" y="34"/>
                  </a:cubicBezTo>
                  <a:cubicBezTo>
                    <a:pt x="40" y="34"/>
                    <a:pt x="40" y="34"/>
                    <a:pt x="40" y="34"/>
                  </a:cubicBezTo>
                  <a:cubicBezTo>
                    <a:pt x="40" y="30"/>
                    <a:pt x="40" y="30"/>
                    <a:pt x="40" y="30"/>
                  </a:cubicBezTo>
                  <a:close/>
                  <a:moveTo>
                    <a:pt x="14" y="24"/>
                  </a:moveTo>
                  <a:cubicBezTo>
                    <a:pt x="14" y="24"/>
                    <a:pt x="14" y="24"/>
                    <a:pt x="14" y="24"/>
                  </a:cubicBezTo>
                  <a:cubicBezTo>
                    <a:pt x="14" y="22"/>
                    <a:pt x="15" y="22"/>
                    <a:pt x="16" y="22"/>
                  </a:cubicBezTo>
                  <a:cubicBezTo>
                    <a:pt x="17" y="22"/>
                    <a:pt x="18" y="22"/>
                    <a:pt x="18" y="24"/>
                  </a:cubicBezTo>
                  <a:cubicBezTo>
                    <a:pt x="18" y="37"/>
                    <a:pt x="18" y="37"/>
                    <a:pt x="18" y="37"/>
                  </a:cubicBezTo>
                  <a:cubicBezTo>
                    <a:pt x="18" y="38"/>
                    <a:pt x="17" y="39"/>
                    <a:pt x="16" y="39"/>
                  </a:cubicBezTo>
                  <a:cubicBezTo>
                    <a:pt x="15" y="39"/>
                    <a:pt x="14" y="38"/>
                    <a:pt x="14" y="37"/>
                  </a:cubicBezTo>
                  <a:cubicBezTo>
                    <a:pt x="14" y="24"/>
                    <a:pt x="14" y="24"/>
                    <a:pt x="14" y="24"/>
                  </a:cubicBezTo>
                  <a:close/>
                  <a:moveTo>
                    <a:pt x="2" y="45"/>
                  </a:moveTo>
                  <a:cubicBezTo>
                    <a:pt x="2" y="45"/>
                    <a:pt x="2" y="45"/>
                    <a:pt x="2" y="45"/>
                  </a:cubicBezTo>
                  <a:cubicBezTo>
                    <a:pt x="1" y="45"/>
                    <a:pt x="0" y="44"/>
                    <a:pt x="0" y="43"/>
                  </a:cubicBezTo>
                  <a:cubicBezTo>
                    <a:pt x="0" y="42"/>
                    <a:pt x="1" y="41"/>
                    <a:pt x="2" y="41"/>
                  </a:cubicBezTo>
                  <a:cubicBezTo>
                    <a:pt x="29" y="41"/>
                    <a:pt x="29" y="41"/>
                    <a:pt x="29" y="41"/>
                  </a:cubicBezTo>
                  <a:cubicBezTo>
                    <a:pt x="30" y="41"/>
                    <a:pt x="31" y="42"/>
                    <a:pt x="31" y="43"/>
                  </a:cubicBezTo>
                  <a:cubicBezTo>
                    <a:pt x="31" y="44"/>
                    <a:pt x="30" y="45"/>
                    <a:pt x="29" y="45"/>
                  </a:cubicBezTo>
                  <a:cubicBezTo>
                    <a:pt x="2" y="45"/>
                    <a:pt x="2" y="45"/>
                    <a:pt x="2" y="45"/>
                  </a:cubicBezTo>
                  <a:close/>
                  <a:moveTo>
                    <a:pt x="5" y="12"/>
                  </a:moveTo>
                  <a:cubicBezTo>
                    <a:pt x="5" y="12"/>
                    <a:pt x="5" y="12"/>
                    <a:pt x="5" y="12"/>
                  </a:cubicBezTo>
                  <a:cubicBezTo>
                    <a:pt x="5" y="11"/>
                    <a:pt x="6" y="10"/>
                    <a:pt x="7" y="10"/>
                  </a:cubicBezTo>
                  <a:cubicBezTo>
                    <a:pt x="8" y="10"/>
                    <a:pt x="9" y="11"/>
                    <a:pt x="9" y="12"/>
                  </a:cubicBezTo>
                  <a:cubicBezTo>
                    <a:pt x="9" y="37"/>
                    <a:pt x="9" y="37"/>
                    <a:pt x="9" y="37"/>
                  </a:cubicBezTo>
                  <a:cubicBezTo>
                    <a:pt x="9" y="38"/>
                    <a:pt x="8" y="39"/>
                    <a:pt x="7" y="39"/>
                  </a:cubicBezTo>
                  <a:cubicBezTo>
                    <a:pt x="6" y="39"/>
                    <a:pt x="5" y="38"/>
                    <a:pt x="5" y="37"/>
                  </a:cubicBezTo>
                  <a:cubicBezTo>
                    <a:pt x="5" y="12"/>
                    <a:pt x="5" y="12"/>
                    <a:pt x="5" y="12"/>
                  </a:cubicBezTo>
                  <a:close/>
                  <a:moveTo>
                    <a:pt x="41" y="8"/>
                  </a:moveTo>
                  <a:cubicBezTo>
                    <a:pt x="41" y="8"/>
                    <a:pt x="41" y="8"/>
                    <a:pt x="41" y="8"/>
                  </a:cubicBezTo>
                  <a:cubicBezTo>
                    <a:pt x="41" y="7"/>
                    <a:pt x="41" y="6"/>
                    <a:pt x="42" y="6"/>
                  </a:cubicBezTo>
                  <a:cubicBezTo>
                    <a:pt x="43" y="6"/>
                    <a:pt x="44" y="7"/>
                    <a:pt x="44" y="8"/>
                  </a:cubicBezTo>
                  <a:cubicBezTo>
                    <a:pt x="44" y="23"/>
                    <a:pt x="44" y="23"/>
                    <a:pt x="44" y="23"/>
                  </a:cubicBezTo>
                  <a:cubicBezTo>
                    <a:pt x="44" y="24"/>
                    <a:pt x="43" y="25"/>
                    <a:pt x="42" y="25"/>
                  </a:cubicBezTo>
                  <a:cubicBezTo>
                    <a:pt x="41" y="25"/>
                    <a:pt x="41" y="24"/>
                    <a:pt x="41" y="23"/>
                  </a:cubicBezTo>
                  <a:cubicBezTo>
                    <a:pt x="41" y="8"/>
                    <a:pt x="41" y="8"/>
                    <a:pt x="41" y="8"/>
                  </a:cubicBezTo>
                  <a:close/>
                  <a:moveTo>
                    <a:pt x="32" y="2"/>
                  </a:moveTo>
                  <a:cubicBezTo>
                    <a:pt x="32" y="2"/>
                    <a:pt x="32" y="2"/>
                    <a:pt x="32" y="2"/>
                  </a:cubicBezTo>
                  <a:cubicBezTo>
                    <a:pt x="32" y="1"/>
                    <a:pt x="33" y="0"/>
                    <a:pt x="34" y="0"/>
                  </a:cubicBezTo>
                  <a:cubicBezTo>
                    <a:pt x="35" y="0"/>
                    <a:pt x="36" y="1"/>
                    <a:pt x="36" y="2"/>
                  </a:cubicBezTo>
                  <a:cubicBezTo>
                    <a:pt x="36" y="25"/>
                    <a:pt x="36" y="25"/>
                    <a:pt x="36" y="25"/>
                  </a:cubicBezTo>
                  <a:cubicBezTo>
                    <a:pt x="36" y="26"/>
                    <a:pt x="35" y="27"/>
                    <a:pt x="34" y="27"/>
                  </a:cubicBezTo>
                  <a:cubicBezTo>
                    <a:pt x="33" y="27"/>
                    <a:pt x="32" y="26"/>
                    <a:pt x="32" y="25"/>
                  </a:cubicBezTo>
                  <a:cubicBezTo>
                    <a:pt x="32" y="2"/>
                    <a:pt x="32" y="2"/>
                    <a:pt x="32" y="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45070" name="组合 40"/>
          <p:cNvGrpSpPr/>
          <p:nvPr/>
        </p:nvGrpSpPr>
        <p:grpSpPr bwMode="auto">
          <a:xfrm>
            <a:off x="6240463" y="4292600"/>
            <a:ext cx="514350" cy="514350"/>
            <a:chOff x="10307" y="8602"/>
            <a:chExt cx="810" cy="810"/>
          </a:xfrm>
        </p:grpSpPr>
        <p:sp>
          <p:nvSpPr>
            <p:cNvPr id="42" name="椭圆 41"/>
            <p:cNvSpPr/>
            <p:nvPr/>
          </p:nvSpPr>
          <p:spPr>
            <a:xfrm>
              <a:off x="10307" y="8602"/>
              <a:ext cx="810" cy="810"/>
            </a:xfrm>
            <a:prstGeom prst="ellips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093" name="任意多边形 42"/>
            <p:cNvSpPr>
              <a:spLocks noEditPoints="1"/>
            </p:cNvSpPr>
            <p:nvPr/>
          </p:nvSpPr>
          <p:spPr bwMode="auto">
            <a:xfrm>
              <a:off x="10493" y="8712"/>
              <a:ext cx="439" cy="509"/>
            </a:xfrm>
            <a:custGeom>
              <a:avLst/>
              <a:gdLst>
                <a:gd name="T0" fmla="*/ 15815663 w 44"/>
                <a:gd name="T1" fmla="*/ 21788304 h 51"/>
                <a:gd name="T2" fmla="*/ 33513450 w 44"/>
                <a:gd name="T3" fmla="*/ 20796203 h 51"/>
                <a:gd name="T4" fmla="*/ 33513450 w 44"/>
                <a:gd name="T5" fmla="*/ 22770544 h 51"/>
                <a:gd name="T6" fmla="*/ 10870518 w 44"/>
                <a:gd name="T7" fmla="*/ 36542178 h 51"/>
                <a:gd name="T8" fmla="*/ 12852982 w 44"/>
                <a:gd name="T9" fmla="*/ 38516509 h 51"/>
                <a:gd name="T10" fmla="*/ 8899009 w 44"/>
                <a:gd name="T11" fmla="*/ 38516509 h 51"/>
                <a:gd name="T12" fmla="*/ 10870518 w 44"/>
                <a:gd name="T13" fmla="*/ 27631824 h 51"/>
                <a:gd name="T14" fmla="*/ 12852982 w 44"/>
                <a:gd name="T15" fmla="*/ 29606155 h 51"/>
                <a:gd name="T16" fmla="*/ 8899009 w 44"/>
                <a:gd name="T17" fmla="*/ 29606155 h 51"/>
                <a:gd name="T18" fmla="*/ 10870518 w 44"/>
                <a:gd name="T19" fmla="*/ 19804012 h 51"/>
                <a:gd name="T20" fmla="*/ 12852982 w 44"/>
                <a:gd name="T21" fmla="*/ 21788304 h 51"/>
                <a:gd name="T22" fmla="*/ 8899009 w 44"/>
                <a:gd name="T23" fmla="*/ 21788304 h 51"/>
                <a:gd name="T24" fmla="*/ 21750993 w 44"/>
                <a:gd name="T25" fmla="*/ 0 h 51"/>
                <a:gd name="T26" fmla="*/ 27588067 w 44"/>
                <a:gd name="T27" fmla="*/ 1984292 h 51"/>
                <a:gd name="T28" fmla="*/ 35495904 w 44"/>
                <a:gd name="T29" fmla="*/ 5942924 h 51"/>
                <a:gd name="T30" fmla="*/ 36486088 w 44"/>
                <a:gd name="T31" fmla="*/ 6935025 h 51"/>
                <a:gd name="T32" fmla="*/ 41421276 w 44"/>
                <a:gd name="T33" fmla="*/ 7917255 h 51"/>
                <a:gd name="T34" fmla="*/ 43402743 w 44"/>
                <a:gd name="T35" fmla="*/ 9901557 h 51"/>
                <a:gd name="T36" fmla="*/ 41421276 w 44"/>
                <a:gd name="T37" fmla="*/ 50402358 h 51"/>
                <a:gd name="T38" fmla="*/ 1981466 w 44"/>
                <a:gd name="T39" fmla="*/ 50402358 h 51"/>
                <a:gd name="T40" fmla="*/ 0 w 44"/>
                <a:gd name="T41" fmla="*/ 49410167 h 51"/>
                <a:gd name="T42" fmla="*/ 1981466 w 44"/>
                <a:gd name="T43" fmla="*/ 7917255 h 51"/>
                <a:gd name="T44" fmla="*/ 7907837 w 44"/>
                <a:gd name="T45" fmla="*/ 7917255 h 51"/>
                <a:gd name="T46" fmla="*/ 8899009 w 44"/>
                <a:gd name="T47" fmla="*/ 5942924 h 51"/>
                <a:gd name="T48" fmla="*/ 14834439 w 44"/>
                <a:gd name="T49" fmla="*/ 5942924 h 51"/>
                <a:gd name="T50" fmla="*/ 21750993 w 44"/>
                <a:gd name="T51" fmla="*/ 0 h 51"/>
                <a:gd name="T52" fmla="*/ 26596795 w 44"/>
                <a:gd name="T53" fmla="*/ 5942924 h 51"/>
                <a:gd name="T54" fmla="*/ 21750993 w 44"/>
                <a:gd name="T55" fmla="*/ 1984292 h 51"/>
                <a:gd name="T56" fmla="*/ 16805848 w 44"/>
                <a:gd name="T57" fmla="*/ 5942924 h 51"/>
                <a:gd name="T58" fmla="*/ 26596795 w 44"/>
                <a:gd name="T59" fmla="*/ 5942924 h 51"/>
                <a:gd name="T60" fmla="*/ 36486088 w 44"/>
                <a:gd name="T61" fmla="*/ 11886847 h 51"/>
                <a:gd name="T62" fmla="*/ 35495904 w 44"/>
                <a:gd name="T63" fmla="*/ 13861178 h 51"/>
                <a:gd name="T64" fmla="*/ 21750993 w 44"/>
                <a:gd name="T65" fmla="*/ 13861178 h 51"/>
                <a:gd name="T66" fmla="*/ 7907837 w 44"/>
                <a:gd name="T67" fmla="*/ 12868987 h 51"/>
                <a:gd name="T68" fmla="*/ 7907837 w 44"/>
                <a:gd name="T69" fmla="*/ 11886847 h 51"/>
                <a:gd name="T70" fmla="*/ 3953963 w 44"/>
                <a:gd name="T71" fmla="*/ 47435826 h 51"/>
                <a:gd name="T72" fmla="*/ 39449767 w 44"/>
                <a:gd name="T73" fmla="*/ 11886847 h 51"/>
                <a:gd name="T74" fmla="*/ 21750993 w 44"/>
                <a:gd name="T75" fmla="*/ 7917255 h 51"/>
                <a:gd name="T76" fmla="*/ 9889293 w 44"/>
                <a:gd name="T77" fmla="*/ 7917255 h 51"/>
                <a:gd name="T78" fmla="*/ 9889293 w 44"/>
                <a:gd name="T79" fmla="*/ 11886847 h 51"/>
                <a:gd name="T80" fmla="*/ 34504622 w 44"/>
                <a:gd name="T81" fmla="*/ 11886847 h 51"/>
                <a:gd name="T82" fmla="*/ 34504622 w 44"/>
                <a:gd name="T83" fmla="*/ 7917255 h 51"/>
                <a:gd name="T84" fmla="*/ 16805848 w 44"/>
                <a:gd name="T85" fmla="*/ 39508710 h 51"/>
                <a:gd name="T86" fmla="*/ 15815663 w 44"/>
                <a:gd name="T87" fmla="*/ 38516509 h 51"/>
                <a:gd name="T88" fmla="*/ 33513450 w 44"/>
                <a:gd name="T89" fmla="*/ 36542178 h 51"/>
                <a:gd name="T90" fmla="*/ 33513450 w 44"/>
                <a:gd name="T91" fmla="*/ 39508710 h 51"/>
                <a:gd name="T92" fmla="*/ 16805848 w 44"/>
                <a:gd name="T93" fmla="*/ 31591444 h 51"/>
                <a:gd name="T94" fmla="*/ 15815663 w 44"/>
                <a:gd name="T95" fmla="*/ 29606155 h 51"/>
                <a:gd name="T96" fmla="*/ 33513450 w 44"/>
                <a:gd name="T97" fmla="*/ 28614054 h 51"/>
                <a:gd name="T98" fmla="*/ 33513450 w 44"/>
                <a:gd name="T99" fmla="*/ 31591444 h 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4"/>
                <a:gd name="T151" fmla="*/ 0 h 51"/>
                <a:gd name="T152" fmla="*/ 44 w 44"/>
                <a:gd name="T153" fmla="*/ 51 h 5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4" h="51">
                  <a:moveTo>
                    <a:pt x="17" y="23"/>
                  </a:moveTo>
                  <a:cubicBezTo>
                    <a:pt x="16" y="23"/>
                    <a:pt x="16" y="23"/>
                    <a:pt x="16" y="22"/>
                  </a:cubicBezTo>
                  <a:cubicBezTo>
                    <a:pt x="16" y="22"/>
                    <a:pt x="16" y="21"/>
                    <a:pt x="17" y="21"/>
                  </a:cubicBezTo>
                  <a:cubicBezTo>
                    <a:pt x="34" y="21"/>
                    <a:pt x="34" y="21"/>
                    <a:pt x="34" y="21"/>
                  </a:cubicBezTo>
                  <a:cubicBezTo>
                    <a:pt x="34" y="21"/>
                    <a:pt x="35" y="22"/>
                    <a:pt x="35" y="22"/>
                  </a:cubicBezTo>
                  <a:cubicBezTo>
                    <a:pt x="35" y="23"/>
                    <a:pt x="34" y="23"/>
                    <a:pt x="34" y="23"/>
                  </a:cubicBezTo>
                  <a:cubicBezTo>
                    <a:pt x="17" y="23"/>
                    <a:pt x="17" y="23"/>
                    <a:pt x="17" y="23"/>
                  </a:cubicBezTo>
                  <a:close/>
                  <a:moveTo>
                    <a:pt x="11" y="37"/>
                  </a:moveTo>
                  <a:cubicBezTo>
                    <a:pt x="11" y="37"/>
                    <a:pt x="11" y="37"/>
                    <a:pt x="11" y="37"/>
                  </a:cubicBezTo>
                  <a:cubicBezTo>
                    <a:pt x="12" y="37"/>
                    <a:pt x="13" y="37"/>
                    <a:pt x="13" y="39"/>
                  </a:cubicBezTo>
                  <a:cubicBezTo>
                    <a:pt x="13" y="40"/>
                    <a:pt x="12" y="41"/>
                    <a:pt x="11" y="41"/>
                  </a:cubicBezTo>
                  <a:cubicBezTo>
                    <a:pt x="10" y="41"/>
                    <a:pt x="9" y="40"/>
                    <a:pt x="9" y="39"/>
                  </a:cubicBezTo>
                  <a:cubicBezTo>
                    <a:pt x="9" y="37"/>
                    <a:pt x="10" y="37"/>
                    <a:pt x="11" y="37"/>
                  </a:cubicBezTo>
                  <a:close/>
                  <a:moveTo>
                    <a:pt x="11" y="28"/>
                  </a:moveTo>
                  <a:cubicBezTo>
                    <a:pt x="11" y="28"/>
                    <a:pt x="11" y="28"/>
                    <a:pt x="11" y="28"/>
                  </a:cubicBezTo>
                  <a:cubicBezTo>
                    <a:pt x="12" y="28"/>
                    <a:pt x="13" y="29"/>
                    <a:pt x="13" y="30"/>
                  </a:cubicBezTo>
                  <a:cubicBezTo>
                    <a:pt x="13" y="31"/>
                    <a:pt x="12" y="32"/>
                    <a:pt x="11" y="32"/>
                  </a:cubicBezTo>
                  <a:cubicBezTo>
                    <a:pt x="10" y="32"/>
                    <a:pt x="9" y="31"/>
                    <a:pt x="9" y="30"/>
                  </a:cubicBezTo>
                  <a:cubicBezTo>
                    <a:pt x="9" y="29"/>
                    <a:pt x="10" y="28"/>
                    <a:pt x="11" y="28"/>
                  </a:cubicBezTo>
                  <a:close/>
                  <a:moveTo>
                    <a:pt x="11" y="20"/>
                  </a:moveTo>
                  <a:cubicBezTo>
                    <a:pt x="11" y="20"/>
                    <a:pt x="11" y="20"/>
                    <a:pt x="11" y="20"/>
                  </a:cubicBezTo>
                  <a:cubicBezTo>
                    <a:pt x="12" y="20"/>
                    <a:pt x="13" y="21"/>
                    <a:pt x="13" y="22"/>
                  </a:cubicBezTo>
                  <a:cubicBezTo>
                    <a:pt x="13" y="23"/>
                    <a:pt x="12" y="24"/>
                    <a:pt x="11" y="24"/>
                  </a:cubicBezTo>
                  <a:cubicBezTo>
                    <a:pt x="10" y="24"/>
                    <a:pt x="9" y="23"/>
                    <a:pt x="9" y="22"/>
                  </a:cubicBezTo>
                  <a:cubicBezTo>
                    <a:pt x="9" y="21"/>
                    <a:pt x="10" y="20"/>
                    <a:pt x="11" y="20"/>
                  </a:cubicBezTo>
                  <a:close/>
                  <a:moveTo>
                    <a:pt x="22" y="0"/>
                  </a:moveTo>
                  <a:cubicBezTo>
                    <a:pt x="22" y="0"/>
                    <a:pt x="22" y="0"/>
                    <a:pt x="22" y="0"/>
                  </a:cubicBezTo>
                  <a:cubicBezTo>
                    <a:pt x="24" y="0"/>
                    <a:pt x="26" y="1"/>
                    <a:pt x="28" y="2"/>
                  </a:cubicBezTo>
                  <a:cubicBezTo>
                    <a:pt x="29" y="3"/>
                    <a:pt x="29" y="5"/>
                    <a:pt x="30" y="6"/>
                  </a:cubicBezTo>
                  <a:cubicBezTo>
                    <a:pt x="36" y="6"/>
                    <a:pt x="36" y="6"/>
                    <a:pt x="36" y="6"/>
                  </a:cubicBezTo>
                  <a:cubicBezTo>
                    <a:pt x="37" y="6"/>
                    <a:pt x="37" y="6"/>
                    <a:pt x="37" y="7"/>
                  </a:cubicBezTo>
                  <a:cubicBezTo>
                    <a:pt x="37" y="7"/>
                    <a:pt x="37" y="7"/>
                    <a:pt x="37" y="7"/>
                  </a:cubicBezTo>
                  <a:cubicBezTo>
                    <a:pt x="37" y="8"/>
                    <a:pt x="37" y="8"/>
                    <a:pt x="37" y="8"/>
                  </a:cubicBezTo>
                  <a:cubicBezTo>
                    <a:pt x="42" y="8"/>
                    <a:pt x="42" y="8"/>
                    <a:pt x="42" y="8"/>
                  </a:cubicBezTo>
                  <a:cubicBezTo>
                    <a:pt x="43" y="8"/>
                    <a:pt x="44" y="9"/>
                    <a:pt x="44" y="10"/>
                  </a:cubicBezTo>
                  <a:cubicBezTo>
                    <a:pt x="44" y="10"/>
                    <a:pt x="44" y="10"/>
                    <a:pt x="44" y="10"/>
                  </a:cubicBezTo>
                  <a:cubicBezTo>
                    <a:pt x="44" y="50"/>
                    <a:pt x="44" y="50"/>
                    <a:pt x="44" y="50"/>
                  </a:cubicBezTo>
                  <a:cubicBezTo>
                    <a:pt x="44" y="51"/>
                    <a:pt x="43" y="51"/>
                    <a:pt x="42" y="51"/>
                  </a:cubicBezTo>
                  <a:cubicBezTo>
                    <a:pt x="42" y="51"/>
                    <a:pt x="42" y="51"/>
                    <a:pt x="42" y="51"/>
                  </a:cubicBezTo>
                  <a:cubicBezTo>
                    <a:pt x="2" y="51"/>
                    <a:pt x="2" y="51"/>
                    <a:pt x="2" y="51"/>
                  </a:cubicBezTo>
                  <a:cubicBezTo>
                    <a:pt x="1" y="51"/>
                    <a:pt x="0" y="51"/>
                    <a:pt x="0" y="50"/>
                  </a:cubicBezTo>
                  <a:cubicBezTo>
                    <a:pt x="0" y="50"/>
                    <a:pt x="0" y="50"/>
                    <a:pt x="0" y="50"/>
                  </a:cubicBezTo>
                  <a:cubicBezTo>
                    <a:pt x="0" y="10"/>
                    <a:pt x="0" y="10"/>
                    <a:pt x="0" y="10"/>
                  </a:cubicBezTo>
                  <a:cubicBezTo>
                    <a:pt x="0" y="9"/>
                    <a:pt x="1" y="8"/>
                    <a:pt x="2" y="8"/>
                  </a:cubicBezTo>
                  <a:cubicBezTo>
                    <a:pt x="2" y="8"/>
                    <a:pt x="2" y="8"/>
                    <a:pt x="2" y="8"/>
                  </a:cubicBezTo>
                  <a:cubicBezTo>
                    <a:pt x="8" y="8"/>
                    <a:pt x="8" y="8"/>
                    <a:pt x="8" y="8"/>
                  </a:cubicBezTo>
                  <a:cubicBezTo>
                    <a:pt x="8" y="7"/>
                    <a:pt x="8" y="7"/>
                    <a:pt x="8" y="7"/>
                  </a:cubicBezTo>
                  <a:cubicBezTo>
                    <a:pt x="8" y="6"/>
                    <a:pt x="8" y="6"/>
                    <a:pt x="9" y="6"/>
                  </a:cubicBezTo>
                  <a:cubicBezTo>
                    <a:pt x="9" y="6"/>
                    <a:pt x="9" y="6"/>
                    <a:pt x="9" y="6"/>
                  </a:cubicBezTo>
                  <a:cubicBezTo>
                    <a:pt x="15" y="6"/>
                    <a:pt x="15" y="6"/>
                    <a:pt x="15" y="6"/>
                  </a:cubicBezTo>
                  <a:cubicBezTo>
                    <a:pt x="15" y="5"/>
                    <a:pt x="16" y="3"/>
                    <a:pt x="17" y="2"/>
                  </a:cubicBezTo>
                  <a:cubicBezTo>
                    <a:pt x="18" y="1"/>
                    <a:pt x="20" y="0"/>
                    <a:pt x="22" y="0"/>
                  </a:cubicBezTo>
                  <a:close/>
                  <a:moveTo>
                    <a:pt x="27" y="6"/>
                  </a:moveTo>
                  <a:cubicBezTo>
                    <a:pt x="27" y="6"/>
                    <a:pt x="27" y="6"/>
                    <a:pt x="27" y="6"/>
                  </a:cubicBezTo>
                  <a:cubicBezTo>
                    <a:pt x="27" y="5"/>
                    <a:pt x="27" y="5"/>
                    <a:pt x="26" y="4"/>
                  </a:cubicBezTo>
                  <a:cubicBezTo>
                    <a:pt x="25" y="3"/>
                    <a:pt x="24" y="2"/>
                    <a:pt x="22" y="2"/>
                  </a:cubicBezTo>
                  <a:cubicBezTo>
                    <a:pt x="21" y="2"/>
                    <a:pt x="20" y="3"/>
                    <a:pt x="19" y="4"/>
                  </a:cubicBezTo>
                  <a:cubicBezTo>
                    <a:pt x="18" y="5"/>
                    <a:pt x="18" y="5"/>
                    <a:pt x="17" y="6"/>
                  </a:cubicBezTo>
                  <a:cubicBezTo>
                    <a:pt x="22" y="6"/>
                    <a:pt x="22" y="6"/>
                    <a:pt x="22" y="6"/>
                  </a:cubicBezTo>
                  <a:cubicBezTo>
                    <a:pt x="27" y="6"/>
                    <a:pt x="27" y="6"/>
                    <a:pt x="27" y="6"/>
                  </a:cubicBezTo>
                  <a:close/>
                  <a:moveTo>
                    <a:pt x="37" y="12"/>
                  </a:moveTo>
                  <a:cubicBezTo>
                    <a:pt x="37" y="12"/>
                    <a:pt x="37" y="12"/>
                    <a:pt x="37" y="12"/>
                  </a:cubicBezTo>
                  <a:cubicBezTo>
                    <a:pt x="37" y="13"/>
                    <a:pt x="37" y="13"/>
                    <a:pt x="37" y="13"/>
                  </a:cubicBezTo>
                  <a:cubicBezTo>
                    <a:pt x="37" y="14"/>
                    <a:pt x="37" y="14"/>
                    <a:pt x="36" y="14"/>
                  </a:cubicBezTo>
                  <a:cubicBezTo>
                    <a:pt x="36" y="14"/>
                    <a:pt x="36" y="14"/>
                    <a:pt x="36" y="14"/>
                  </a:cubicBezTo>
                  <a:cubicBezTo>
                    <a:pt x="22" y="14"/>
                    <a:pt x="22" y="14"/>
                    <a:pt x="22" y="14"/>
                  </a:cubicBezTo>
                  <a:cubicBezTo>
                    <a:pt x="9" y="14"/>
                    <a:pt x="9" y="14"/>
                    <a:pt x="9" y="14"/>
                  </a:cubicBezTo>
                  <a:cubicBezTo>
                    <a:pt x="8" y="14"/>
                    <a:pt x="8" y="14"/>
                    <a:pt x="8" y="13"/>
                  </a:cubicBezTo>
                  <a:cubicBezTo>
                    <a:pt x="8" y="13"/>
                    <a:pt x="8" y="13"/>
                    <a:pt x="8" y="13"/>
                  </a:cubicBezTo>
                  <a:cubicBezTo>
                    <a:pt x="8" y="12"/>
                    <a:pt x="8" y="12"/>
                    <a:pt x="8" y="12"/>
                  </a:cubicBezTo>
                  <a:cubicBezTo>
                    <a:pt x="4" y="12"/>
                    <a:pt x="4" y="12"/>
                    <a:pt x="4" y="12"/>
                  </a:cubicBezTo>
                  <a:cubicBezTo>
                    <a:pt x="4" y="48"/>
                    <a:pt x="4" y="48"/>
                    <a:pt x="4" y="48"/>
                  </a:cubicBezTo>
                  <a:cubicBezTo>
                    <a:pt x="40" y="48"/>
                    <a:pt x="40" y="48"/>
                    <a:pt x="40" y="48"/>
                  </a:cubicBezTo>
                  <a:cubicBezTo>
                    <a:pt x="40" y="12"/>
                    <a:pt x="40" y="12"/>
                    <a:pt x="40" y="12"/>
                  </a:cubicBezTo>
                  <a:cubicBezTo>
                    <a:pt x="37" y="12"/>
                    <a:pt x="37" y="12"/>
                    <a:pt x="37" y="12"/>
                  </a:cubicBezTo>
                  <a:close/>
                  <a:moveTo>
                    <a:pt x="22" y="8"/>
                  </a:moveTo>
                  <a:cubicBezTo>
                    <a:pt x="22" y="8"/>
                    <a:pt x="22" y="8"/>
                    <a:pt x="22" y="8"/>
                  </a:cubicBezTo>
                  <a:cubicBezTo>
                    <a:pt x="10" y="8"/>
                    <a:pt x="10" y="8"/>
                    <a:pt x="10" y="8"/>
                  </a:cubicBezTo>
                  <a:cubicBezTo>
                    <a:pt x="10" y="10"/>
                    <a:pt x="10" y="10"/>
                    <a:pt x="10" y="10"/>
                  </a:cubicBezTo>
                  <a:cubicBezTo>
                    <a:pt x="10" y="12"/>
                    <a:pt x="10" y="12"/>
                    <a:pt x="10" y="12"/>
                  </a:cubicBezTo>
                  <a:cubicBezTo>
                    <a:pt x="22" y="12"/>
                    <a:pt x="22" y="12"/>
                    <a:pt x="22" y="12"/>
                  </a:cubicBezTo>
                  <a:cubicBezTo>
                    <a:pt x="35" y="12"/>
                    <a:pt x="35" y="12"/>
                    <a:pt x="35" y="12"/>
                  </a:cubicBezTo>
                  <a:cubicBezTo>
                    <a:pt x="35" y="10"/>
                    <a:pt x="35" y="10"/>
                    <a:pt x="35" y="10"/>
                  </a:cubicBezTo>
                  <a:cubicBezTo>
                    <a:pt x="35" y="8"/>
                    <a:pt x="35" y="8"/>
                    <a:pt x="35" y="8"/>
                  </a:cubicBezTo>
                  <a:cubicBezTo>
                    <a:pt x="22" y="8"/>
                    <a:pt x="22" y="8"/>
                    <a:pt x="22" y="8"/>
                  </a:cubicBezTo>
                  <a:close/>
                  <a:moveTo>
                    <a:pt x="17" y="40"/>
                  </a:moveTo>
                  <a:cubicBezTo>
                    <a:pt x="17" y="40"/>
                    <a:pt x="17" y="40"/>
                    <a:pt x="17" y="40"/>
                  </a:cubicBezTo>
                  <a:cubicBezTo>
                    <a:pt x="16" y="40"/>
                    <a:pt x="16" y="39"/>
                    <a:pt x="16" y="39"/>
                  </a:cubicBezTo>
                  <a:cubicBezTo>
                    <a:pt x="16" y="38"/>
                    <a:pt x="16" y="37"/>
                    <a:pt x="17" y="37"/>
                  </a:cubicBezTo>
                  <a:cubicBezTo>
                    <a:pt x="34" y="37"/>
                    <a:pt x="34" y="37"/>
                    <a:pt x="34" y="37"/>
                  </a:cubicBezTo>
                  <a:cubicBezTo>
                    <a:pt x="34" y="37"/>
                    <a:pt x="35" y="38"/>
                    <a:pt x="35" y="39"/>
                  </a:cubicBezTo>
                  <a:cubicBezTo>
                    <a:pt x="35" y="39"/>
                    <a:pt x="34" y="40"/>
                    <a:pt x="34" y="40"/>
                  </a:cubicBezTo>
                  <a:cubicBezTo>
                    <a:pt x="17" y="40"/>
                    <a:pt x="17" y="40"/>
                    <a:pt x="17" y="40"/>
                  </a:cubicBezTo>
                  <a:close/>
                  <a:moveTo>
                    <a:pt x="17" y="32"/>
                  </a:moveTo>
                  <a:cubicBezTo>
                    <a:pt x="17" y="32"/>
                    <a:pt x="17" y="32"/>
                    <a:pt x="17" y="32"/>
                  </a:cubicBezTo>
                  <a:cubicBezTo>
                    <a:pt x="16" y="32"/>
                    <a:pt x="16" y="31"/>
                    <a:pt x="16" y="30"/>
                  </a:cubicBezTo>
                  <a:cubicBezTo>
                    <a:pt x="16" y="30"/>
                    <a:pt x="16" y="29"/>
                    <a:pt x="17" y="29"/>
                  </a:cubicBezTo>
                  <a:cubicBezTo>
                    <a:pt x="34" y="29"/>
                    <a:pt x="34" y="29"/>
                    <a:pt x="34" y="29"/>
                  </a:cubicBezTo>
                  <a:cubicBezTo>
                    <a:pt x="34" y="29"/>
                    <a:pt x="35" y="30"/>
                    <a:pt x="35" y="30"/>
                  </a:cubicBezTo>
                  <a:cubicBezTo>
                    <a:pt x="35" y="31"/>
                    <a:pt x="34" y="32"/>
                    <a:pt x="34" y="32"/>
                  </a:cubicBezTo>
                  <a:cubicBezTo>
                    <a:pt x="17" y="32"/>
                    <a:pt x="17" y="32"/>
                    <a:pt x="17" y="3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45071" name="组合 43"/>
          <p:cNvGrpSpPr/>
          <p:nvPr/>
        </p:nvGrpSpPr>
        <p:grpSpPr bwMode="auto">
          <a:xfrm>
            <a:off x="2063750" y="4292600"/>
            <a:ext cx="514350" cy="514350"/>
            <a:chOff x="2808" y="8602"/>
            <a:chExt cx="810" cy="810"/>
          </a:xfrm>
        </p:grpSpPr>
        <p:sp>
          <p:nvSpPr>
            <p:cNvPr id="45" name="椭圆 44"/>
            <p:cNvSpPr/>
            <p:nvPr/>
          </p:nvSpPr>
          <p:spPr>
            <a:xfrm>
              <a:off x="2808" y="8602"/>
              <a:ext cx="810" cy="810"/>
            </a:xfrm>
            <a:prstGeom prst="ellips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091" name="任意多边形 45"/>
            <p:cNvSpPr>
              <a:spLocks noEditPoints="1"/>
            </p:cNvSpPr>
            <p:nvPr/>
          </p:nvSpPr>
          <p:spPr bwMode="auto">
            <a:xfrm>
              <a:off x="2939" y="8752"/>
              <a:ext cx="549" cy="549"/>
            </a:xfrm>
            <a:custGeom>
              <a:avLst/>
              <a:gdLst>
                <a:gd name="T0" fmla="*/ 54402137 w 55"/>
                <a:gd name="T1" fmla="*/ 27647690 h 55"/>
                <a:gd name="T2" fmla="*/ 0 w 55"/>
                <a:gd name="T3" fmla="*/ 27647690 h 55"/>
                <a:gd name="T4" fmla="*/ 19815546 w 55"/>
                <a:gd name="T5" fmla="*/ 20808128 h 55"/>
                <a:gd name="T6" fmla="*/ 19815546 w 55"/>
                <a:gd name="T7" fmla="*/ 22793192 h 55"/>
                <a:gd name="T8" fmla="*/ 13869028 w 55"/>
                <a:gd name="T9" fmla="*/ 18832926 h 55"/>
                <a:gd name="T10" fmla="*/ 15854192 w 55"/>
                <a:gd name="T11" fmla="*/ 17839356 h 55"/>
                <a:gd name="T12" fmla="*/ 14861610 w 55"/>
                <a:gd name="T13" fmla="*/ 29633742 h 55"/>
                <a:gd name="T14" fmla="*/ 15854192 w 55"/>
                <a:gd name="T15" fmla="*/ 30616362 h 55"/>
                <a:gd name="T16" fmla="*/ 9907773 w 55"/>
                <a:gd name="T17" fmla="*/ 31608945 h 55"/>
                <a:gd name="T18" fmla="*/ 9907773 w 55"/>
                <a:gd name="T19" fmla="*/ 29633742 h 55"/>
                <a:gd name="T20" fmla="*/ 40534097 w 55"/>
                <a:gd name="T21" fmla="*/ 31608945 h 55"/>
                <a:gd name="T22" fmla="*/ 39541515 w 55"/>
                <a:gd name="T23" fmla="*/ 30616362 h 55"/>
                <a:gd name="T24" fmla="*/ 45487934 w 55"/>
                <a:gd name="T25" fmla="*/ 29633742 h 55"/>
                <a:gd name="T26" fmla="*/ 45487934 w 55"/>
                <a:gd name="T27" fmla="*/ 31608945 h 55"/>
                <a:gd name="T28" fmla="*/ 37555363 w 55"/>
                <a:gd name="T29" fmla="*/ 22793192 h 55"/>
                <a:gd name="T30" fmla="*/ 35570299 w 55"/>
                <a:gd name="T31" fmla="*/ 22793192 h 55"/>
                <a:gd name="T32" fmla="*/ 39541515 w 55"/>
                <a:gd name="T33" fmla="*/ 17839356 h 55"/>
                <a:gd name="T34" fmla="*/ 41516718 w 55"/>
                <a:gd name="T35" fmla="*/ 18832926 h 55"/>
                <a:gd name="T36" fmla="*/ 28641170 w 55"/>
                <a:gd name="T37" fmla="*/ 17839356 h 55"/>
                <a:gd name="T38" fmla="*/ 27647690 w 55"/>
                <a:gd name="T39" fmla="*/ 19815546 h 55"/>
                <a:gd name="T40" fmla="*/ 26754547 w 55"/>
                <a:gd name="T41" fmla="*/ 12885419 h 55"/>
                <a:gd name="T42" fmla="*/ 28641170 w 55"/>
                <a:gd name="T43" fmla="*/ 12885419 h 55"/>
                <a:gd name="T44" fmla="*/ 28641170 w 55"/>
                <a:gd name="T45" fmla="*/ 21800610 h 55"/>
                <a:gd name="T46" fmla="*/ 37555363 w 55"/>
                <a:gd name="T47" fmla="*/ 30616362 h 55"/>
                <a:gd name="T48" fmla="*/ 36562881 w 55"/>
                <a:gd name="T49" fmla="*/ 32601527 h 55"/>
                <a:gd name="T50" fmla="*/ 33594109 w 55"/>
                <a:gd name="T51" fmla="*/ 41516718 h 55"/>
                <a:gd name="T52" fmla="*/ 32601527 w 55"/>
                <a:gd name="T53" fmla="*/ 42509300 h 55"/>
                <a:gd name="T54" fmla="*/ 21800610 w 55"/>
                <a:gd name="T55" fmla="*/ 41516718 h 55"/>
                <a:gd name="T56" fmla="*/ 21800610 w 55"/>
                <a:gd name="T57" fmla="*/ 32601527 h 55"/>
                <a:gd name="T58" fmla="*/ 17839356 w 55"/>
                <a:gd name="T59" fmla="*/ 31608945 h 55"/>
                <a:gd name="T60" fmla="*/ 17839356 w 55"/>
                <a:gd name="T61" fmla="*/ 30616362 h 55"/>
                <a:gd name="T62" fmla="*/ 28641170 w 55"/>
                <a:gd name="T63" fmla="*/ 21800610 h 55"/>
                <a:gd name="T64" fmla="*/ 33594109 w 55"/>
                <a:gd name="T65" fmla="*/ 30616362 h 55"/>
                <a:gd name="T66" fmla="*/ 21800610 w 55"/>
                <a:gd name="T67" fmla="*/ 30616362 h 55"/>
                <a:gd name="T68" fmla="*/ 22793192 w 55"/>
                <a:gd name="T69" fmla="*/ 30616362 h 55"/>
                <a:gd name="T70" fmla="*/ 23785774 w 55"/>
                <a:gd name="T71" fmla="*/ 40534097 h 55"/>
                <a:gd name="T72" fmla="*/ 31608945 w 55"/>
                <a:gd name="T73" fmla="*/ 31608945 h 55"/>
                <a:gd name="T74" fmla="*/ 32601527 w 55"/>
                <a:gd name="T75" fmla="*/ 30616362 h 55"/>
                <a:gd name="T76" fmla="*/ 27647690 w 55"/>
                <a:gd name="T77" fmla="*/ 3961354 h 55"/>
                <a:gd name="T78" fmla="*/ 3961354 w 55"/>
                <a:gd name="T79" fmla="*/ 27647690 h 55"/>
                <a:gd name="T80" fmla="*/ 50441870 w 55"/>
                <a:gd name="T81" fmla="*/ 27647690 h 5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5"/>
                <a:gd name="T124" fmla="*/ 0 h 55"/>
                <a:gd name="T125" fmla="*/ 55 w 55"/>
                <a:gd name="T126" fmla="*/ 55 h 5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5" h="55">
                  <a:moveTo>
                    <a:pt x="28" y="0"/>
                  </a:moveTo>
                  <a:cubicBezTo>
                    <a:pt x="43" y="0"/>
                    <a:pt x="55" y="13"/>
                    <a:pt x="55" y="28"/>
                  </a:cubicBezTo>
                  <a:cubicBezTo>
                    <a:pt x="55" y="43"/>
                    <a:pt x="43" y="55"/>
                    <a:pt x="28" y="55"/>
                  </a:cubicBezTo>
                  <a:cubicBezTo>
                    <a:pt x="13" y="55"/>
                    <a:pt x="0" y="43"/>
                    <a:pt x="0" y="28"/>
                  </a:cubicBezTo>
                  <a:cubicBezTo>
                    <a:pt x="0" y="13"/>
                    <a:pt x="13" y="0"/>
                    <a:pt x="28" y="0"/>
                  </a:cubicBezTo>
                  <a:close/>
                  <a:moveTo>
                    <a:pt x="20" y="21"/>
                  </a:moveTo>
                  <a:cubicBezTo>
                    <a:pt x="20" y="21"/>
                    <a:pt x="20" y="21"/>
                    <a:pt x="20" y="21"/>
                  </a:cubicBezTo>
                  <a:cubicBezTo>
                    <a:pt x="20" y="22"/>
                    <a:pt x="20" y="23"/>
                    <a:pt x="20" y="23"/>
                  </a:cubicBezTo>
                  <a:cubicBezTo>
                    <a:pt x="19" y="23"/>
                    <a:pt x="19" y="23"/>
                    <a:pt x="18" y="23"/>
                  </a:cubicBezTo>
                  <a:cubicBezTo>
                    <a:pt x="14" y="19"/>
                    <a:pt x="14" y="19"/>
                    <a:pt x="14" y="19"/>
                  </a:cubicBezTo>
                  <a:cubicBezTo>
                    <a:pt x="14" y="19"/>
                    <a:pt x="14" y="18"/>
                    <a:pt x="14" y="18"/>
                  </a:cubicBezTo>
                  <a:cubicBezTo>
                    <a:pt x="15" y="17"/>
                    <a:pt x="15" y="17"/>
                    <a:pt x="16" y="18"/>
                  </a:cubicBezTo>
                  <a:cubicBezTo>
                    <a:pt x="20" y="21"/>
                    <a:pt x="20" y="21"/>
                    <a:pt x="20" y="21"/>
                  </a:cubicBezTo>
                  <a:close/>
                  <a:moveTo>
                    <a:pt x="15" y="30"/>
                  </a:moveTo>
                  <a:cubicBezTo>
                    <a:pt x="15" y="30"/>
                    <a:pt x="15" y="30"/>
                    <a:pt x="15" y="30"/>
                  </a:cubicBezTo>
                  <a:cubicBezTo>
                    <a:pt x="16" y="30"/>
                    <a:pt x="16" y="31"/>
                    <a:pt x="16" y="31"/>
                  </a:cubicBezTo>
                  <a:cubicBezTo>
                    <a:pt x="16" y="32"/>
                    <a:pt x="16" y="32"/>
                    <a:pt x="15" y="32"/>
                  </a:cubicBezTo>
                  <a:cubicBezTo>
                    <a:pt x="10" y="32"/>
                    <a:pt x="10" y="32"/>
                    <a:pt x="10" y="32"/>
                  </a:cubicBezTo>
                  <a:cubicBezTo>
                    <a:pt x="9" y="32"/>
                    <a:pt x="8" y="32"/>
                    <a:pt x="8" y="31"/>
                  </a:cubicBezTo>
                  <a:cubicBezTo>
                    <a:pt x="8" y="31"/>
                    <a:pt x="9" y="30"/>
                    <a:pt x="10" y="30"/>
                  </a:cubicBezTo>
                  <a:cubicBezTo>
                    <a:pt x="15" y="30"/>
                    <a:pt x="15" y="30"/>
                    <a:pt x="15" y="30"/>
                  </a:cubicBezTo>
                  <a:close/>
                  <a:moveTo>
                    <a:pt x="41" y="32"/>
                  </a:moveTo>
                  <a:cubicBezTo>
                    <a:pt x="41" y="32"/>
                    <a:pt x="41" y="32"/>
                    <a:pt x="41" y="32"/>
                  </a:cubicBezTo>
                  <a:cubicBezTo>
                    <a:pt x="40" y="32"/>
                    <a:pt x="40" y="32"/>
                    <a:pt x="40" y="31"/>
                  </a:cubicBezTo>
                  <a:cubicBezTo>
                    <a:pt x="40" y="31"/>
                    <a:pt x="40" y="30"/>
                    <a:pt x="41" y="30"/>
                  </a:cubicBezTo>
                  <a:cubicBezTo>
                    <a:pt x="46" y="30"/>
                    <a:pt x="46" y="30"/>
                    <a:pt x="46" y="30"/>
                  </a:cubicBezTo>
                  <a:cubicBezTo>
                    <a:pt x="47" y="30"/>
                    <a:pt x="48" y="31"/>
                    <a:pt x="48" y="31"/>
                  </a:cubicBezTo>
                  <a:cubicBezTo>
                    <a:pt x="48" y="32"/>
                    <a:pt x="47" y="32"/>
                    <a:pt x="46" y="32"/>
                  </a:cubicBezTo>
                  <a:cubicBezTo>
                    <a:pt x="41" y="32"/>
                    <a:pt x="41" y="32"/>
                    <a:pt x="41" y="32"/>
                  </a:cubicBezTo>
                  <a:close/>
                  <a:moveTo>
                    <a:pt x="38" y="23"/>
                  </a:moveTo>
                  <a:cubicBezTo>
                    <a:pt x="38" y="23"/>
                    <a:pt x="38" y="23"/>
                    <a:pt x="38" y="23"/>
                  </a:cubicBezTo>
                  <a:cubicBezTo>
                    <a:pt x="37" y="23"/>
                    <a:pt x="37" y="23"/>
                    <a:pt x="36" y="23"/>
                  </a:cubicBezTo>
                  <a:cubicBezTo>
                    <a:pt x="36" y="23"/>
                    <a:pt x="36" y="22"/>
                    <a:pt x="36" y="21"/>
                  </a:cubicBezTo>
                  <a:cubicBezTo>
                    <a:pt x="40" y="18"/>
                    <a:pt x="40" y="18"/>
                    <a:pt x="40" y="18"/>
                  </a:cubicBezTo>
                  <a:cubicBezTo>
                    <a:pt x="41" y="17"/>
                    <a:pt x="41" y="17"/>
                    <a:pt x="42" y="18"/>
                  </a:cubicBezTo>
                  <a:cubicBezTo>
                    <a:pt x="42" y="18"/>
                    <a:pt x="42" y="19"/>
                    <a:pt x="42" y="19"/>
                  </a:cubicBezTo>
                  <a:cubicBezTo>
                    <a:pt x="38" y="23"/>
                    <a:pt x="38" y="23"/>
                    <a:pt x="38" y="23"/>
                  </a:cubicBezTo>
                  <a:close/>
                  <a:moveTo>
                    <a:pt x="29" y="18"/>
                  </a:moveTo>
                  <a:cubicBezTo>
                    <a:pt x="29" y="18"/>
                    <a:pt x="29" y="18"/>
                    <a:pt x="29" y="18"/>
                  </a:cubicBezTo>
                  <a:cubicBezTo>
                    <a:pt x="29" y="19"/>
                    <a:pt x="29" y="20"/>
                    <a:pt x="28" y="20"/>
                  </a:cubicBezTo>
                  <a:cubicBezTo>
                    <a:pt x="27" y="20"/>
                    <a:pt x="27" y="19"/>
                    <a:pt x="27" y="18"/>
                  </a:cubicBezTo>
                  <a:cubicBezTo>
                    <a:pt x="27" y="13"/>
                    <a:pt x="27" y="13"/>
                    <a:pt x="27" y="13"/>
                  </a:cubicBezTo>
                  <a:cubicBezTo>
                    <a:pt x="27" y="12"/>
                    <a:pt x="27" y="12"/>
                    <a:pt x="28" y="12"/>
                  </a:cubicBezTo>
                  <a:cubicBezTo>
                    <a:pt x="29" y="12"/>
                    <a:pt x="29" y="12"/>
                    <a:pt x="29" y="13"/>
                  </a:cubicBezTo>
                  <a:cubicBezTo>
                    <a:pt x="29" y="18"/>
                    <a:pt x="29" y="18"/>
                    <a:pt x="29" y="18"/>
                  </a:cubicBezTo>
                  <a:close/>
                  <a:moveTo>
                    <a:pt x="29" y="22"/>
                  </a:moveTo>
                  <a:cubicBezTo>
                    <a:pt x="29" y="22"/>
                    <a:pt x="29" y="22"/>
                    <a:pt x="29" y="22"/>
                  </a:cubicBezTo>
                  <a:cubicBezTo>
                    <a:pt x="38" y="31"/>
                    <a:pt x="38" y="31"/>
                    <a:pt x="38" y="31"/>
                  </a:cubicBezTo>
                  <a:cubicBezTo>
                    <a:pt x="38" y="31"/>
                    <a:pt x="38" y="32"/>
                    <a:pt x="38" y="33"/>
                  </a:cubicBezTo>
                  <a:cubicBezTo>
                    <a:pt x="38" y="33"/>
                    <a:pt x="37" y="33"/>
                    <a:pt x="37" y="33"/>
                  </a:cubicBezTo>
                  <a:cubicBezTo>
                    <a:pt x="34" y="33"/>
                    <a:pt x="34" y="33"/>
                    <a:pt x="34" y="33"/>
                  </a:cubicBezTo>
                  <a:cubicBezTo>
                    <a:pt x="34" y="42"/>
                    <a:pt x="34" y="42"/>
                    <a:pt x="34" y="42"/>
                  </a:cubicBezTo>
                  <a:cubicBezTo>
                    <a:pt x="34" y="42"/>
                    <a:pt x="33" y="43"/>
                    <a:pt x="33" y="43"/>
                  </a:cubicBezTo>
                  <a:cubicBezTo>
                    <a:pt x="33" y="43"/>
                    <a:pt x="33" y="43"/>
                    <a:pt x="33" y="43"/>
                  </a:cubicBezTo>
                  <a:cubicBezTo>
                    <a:pt x="23" y="43"/>
                    <a:pt x="23" y="43"/>
                    <a:pt x="23" y="43"/>
                  </a:cubicBezTo>
                  <a:cubicBezTo>
                    <a:pt x="23" y="43"/>
                    <a:pt x="22" y="42"/>
                    <a:pt x="22" y="42"/>
                  </a:cubicBezTo>
                  <a:cubicBezTo>
                    <a:pt x="22" y="42"/>
                    <a:pt x="22" y="42"/>
                    <a:pt x="22" y="42"/>
                  </a:cubicBezTo>
                  <a:cubicBezTo>
                    <a:pt x="22" y="33"/>
                    <a:pt x="22" y="33"/>
                    <a:pt x="22" y="33"/>
                  </a:cubicBezTo>
                  <a:cubicBezTo>
                    <a:pt x="19" y="33"/>
                    <a:pt x="19" y="33"/>
                    <a:pt x="19" y="33"/>
                  </a:cubicBezTo>
                  <a:cubicBezTo>
                    <a:pt x="18" y="33"/>
                    <a:pt x="18" y="32"/>
                    <a:pt x="18" y="32"/>
                  </a:cubicBezTo>
                  <a:cubicBezTo>
                    <a:pt x="18" y="31"/>
                    <a:pt x="18" y="31"/>
                    <a:pt x="18" y="31"/>
                  </a:cubicBezTo>
                  <a:cubicBezTo>
                    <a:pt x="18" y="31"/>
                    <a:pt x="18" y="31"/>
                    <a:pt x="18" y="31"/>
                  </a:cubicBezTo>
                  <a:cubicBezTo>
                    <a:pt x="27" y="22"/>
                    <a:pt x="27" y="22"/>
                    <a:pt x="27" y="22"/>
                  </a:cubicBezTo>
                  <a:cubicBezTo>
                    <a:pt x="28" y="21"/>
                    <a:pt x="28" y="21"/>
                    <a:pt x="29" y="22"/>
                  </a:cubicBezTo>
                  <a:close/>
                  <a:moveTo>
                    <a:pt x="34" y="31"/>
                  </a:moveTo>
                  <a:cubicBezTo>
                    <a:pt x="34" y="31"/>
                    <a:pt x="34" y="31"/>
                    <a:pt x="34" y="31"/>
                  </a:cubicBezTo>
                  <a:cubicBezTo>
                    <a:pt x="28" y="24"/>
                    <a:pt x="28" y="24"/>
                    <a:pt x="28" y="24"/>
                  </a:cubicBezTo>
                  <a:cubicBezTo>
                    <a:pt x="22" y="31"/>
                    <a:pt x="22" y="31"/>
                    <a:pt x="22" y="31"/>
                  </a:cubicBezTo>
                  <a:cubicBezTo>
                    <a:pt x="23" y="31"/>
                    <a:pt x="23" y="31"/>
                    <a:pt x="23" y="31"/>
                  </a:cubicBezTo>
                  <a:cubicBezTo>
                    <a:pt x="23" y="31"/>
                    <a:pt x="23" y="31"/>
                    <a:pt x="23" y="31"/>
                  </a:cubicBezTo>
                  <a:cubicBezTo>
                    <a:pt x="24" y="31"/>
                    <a:pt x="24" y="31"/>
                    <a:pt x="24" y="32"/>
                  </a:cubicBezTo>
                  <a:cubicBezTo>
                    <a:pt x="24" y="41"/>
                    <a:pt x="24" y="41"/>
                    <a:pt x="24" y="41"/>
                  </a:cubicBezTo>
                  <a:cubicBezTo>
                    <a:pt x="32" y="41"/>
                    <a:pt x="32" y="41"/>
                    <a:pt x="32" y="41"/>
                  </a:cubicBezTo>
                  <a:cubicBezTo>
                    <a:pt x="32" y="32"/>
                    <a:pt x="32" y="32"/>
                    <a:pt x="32" y="32"/>
                  </a:cubicBezTo>
                  <a:cubicBezTo>
                    <a:pt x="32" y="32"/>
                    <a:pt x="32" y="32"/>
                    <a:pt x="32" y="32"/>
                  </a:cubicBezTo>
                  <a:cubicBezTo>
                    <a:pt x="32" y="31"/>
                    <a:pt x="32" y="31"/>
                    <a:pt x="33" y="31"/>
                  </a:cubicBezTo>
                  <a:cubicBezTo>
                    <a:pt x="34" y="31"/>
                    <a:pt x="34" y="31"/>
                    <a:pt x="34" y="31"/>
                  </a:cubicBezTo>
                  <a:close/>
                  <a:moveTo>
                    <a:pt x="28" y="4"/>
                  </a:moveTo>
                  <a:cubicBezTo>
                    <a:pt x="28" y="4"/>
                    <a:pt x="28" y="4"/>
                    <a:pt x="28" y="4"/>
                  </a:cubicBezTo>
                  <a:cubicBezTo>
                    <a:pt x="15" y="4"/>
                    <a:pt x="4" y="15"/>
                    <a:pt x="4" y="28"/>
                  </a:cubicBezTo>
                  <a:cubicBezTo>
                    <a:pt x="4" y="41"/>
                    <a:pt x="15" y="51"/>
                    <a:pt x="28" y="51"/>
                  </a:cubicBezTo>
                  <a:cubicBezTo>
                    <a:pt x="41" y="51"/>
                    <a:pt x="51" y="41"/>
                    <a:pt x="51" y="28"/>
                  </a:cubicBezTo>
                  <a:cubicBezTo>
                    <a:pt x="51" y="15"/>
                    <a:pt x="41" y="4"/>
                    <a:pt x="28" y="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45072" name="组合 46"/>
          <p:cNvGrpSpPr/>
          <p:nvPr/>
        </p:nvGrpSpPr>
        <p:grpSpPr bwMode="auto">
          <a:xfrm>
            <a:off x="4151313" y="4292600"/>
            <a:ext cx="514350" cy="514350"/>
            <a:chOff x="6505" y="8602"/>
            <a:chExt cx="810" cy="810"/>
          </a:xfrm>
        </p:grpSpPr>
        <p:sp>
          <p:nvSpPr>
            <p:cNvPr id="48" name="椭圆 47"/>
            <p:cNvSpPr/>
            <p:nvPr/>
          </p:nvSpPr>
          <p:spPr>
            <a:xfrm>
              <a:off x="6505" y="8602"/>
              <a:ext cx="810" cy="810"/>
            </a:xfrm>
            <a:prstGeom prst="ellips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089" name="任意多边形 48"/>
            <p:cNvSpPr>
              <a:spLocks noEditPoints="1"/>
            </p:cNvSpPr>
            <p:nvPr/>
          </p:nvSpPr>
          <p:spPr bwMode="auto">
            <a:xfrm>
              <a:off x="6657" y="8792"/>
              <a:ext cx="499" cy="479"/>
            </a:xfrm>
            <a:custGeom>
              <a:avLst/>
              <a:gdLst>
                <a:gd name="T0" fmla="*/ 35543900 w 50"/>
                <a:gd name="T1" fmla="*/ 7913329 h 48"/>
                <a:gd name="T2" fmla="*/ 43460235 w 50"/>
                <a:gd name="T3" fmla="*/ 4948918 h 48"/>
                <a:gd name="T4" fmla="*/ 49402397 w 50"/>
                <a:gd name="T5" fmla="*/ 14845847 h 48"/>
                <a:gd name="T6" fmla="*/ 45444279 w 50"/>
                <a:gd name="T7" fmla="*/ 19793767 h 48"/>
                <a:gd name="T8" fmla="*/ 44452257 w 50"/>
                <a:gd name="T9" fmla="*/ 22759176 h 48"/>
                <a:gd name="T10" fmla="*/ 45444279 w 50"/>
                <a:gd name="T11" fmla="*/ 30584070 h 48"/>
                <a:gd name="T12" fmla="*/ 40494040 w 50"/>
                <a:gd name="T13" fmla="*/ 35531990 h 48"/>
                <a:gd name="T14" fmla="*/ 24750899 w 50"/>
                <a:gd name="T15" fmla="*/ 45419958 h 48"/>
                <a:gd name="T16" fmla="*/ 11884424 w 50"/>
                <a:gd name="T17" fmla="*/ 42454548 h 48"/>
                <a:gd name="T18" fmla="*/ 9900380 w 50"/>
                <a:gd name="T19" fmla="*/ 35531990 h 48"/>
                <a:gd name="T20" fmla="*/ 12866475 w 50"/>
                <a:gd name="T21" fmla="*/ 35531990 h 48"/>
                <a:gd name="T22" fmla="*/ 16834563 w 50"/>
                <a:gd name="T23" fmla="*/ 32557620 h 48"/>
                <a:gd name="T24" fmla="*/ 16834563 w 50"/>
                <a:gd name="T25" fmla="*/ 29592311 h 48"/>
                <a:gd name="T26" fmla="*/ 10892402 w 50"/>
                <a:gd name="T27" fmla="*/ 27608702 h 48"/>
                <a:gd name="T28" fmla="*/ 9900380 w 50"/>
                <a:gd name="T29" fmla="*/ 29592311 h 48"/>
                <a:gd name="T30" fmla="*/ 6934184 w 50"/>
                <a:gd name="T31" fmla="*/ 32557620 h 48"/>
                <a:gd name="T32" fmla="*/ 992022 w 50"/>
                <a:gd name="T33" fmla="*/ 23651543 h 48"/>
                <a:gd name="T34" fmla="*/ 0 w 50"/>
                <a:gd name="T35" fmla="*/ 16819396 h 48"/>
                <a:gd name="T36" fmla="*/ 4950140 w 50"/>
                <a:gd name="T37" fmla="*/ 10888688 h 48"/>
                <a:gd name="T38" fmla="*/ 11884424 w 50"/>
                <a:gd name="T39" fmla="*/ 8905079 h 48"/>
                <a:gd name="T40" fmla="*/ 11884424 w 50"/>
                <a:gd name="T41" fmla="*/ 10888688 h 48"/>
                <a:gd name="T42" fmla="*/ 12866475 w 50"/>
                <a:gd name="T43" fmla="*/ 13854097 h 48"/>
                <a:gd name="T44" fmla="*/ 14850519 w 50"/>
                <a:gd name="T45" fmla="*/ 15837606 h 48"/>
                <a:gd name="T46" fmla="*/ 17816715 w 50"/>
                <a:gd name="T47" fmla="*/ 14845847 h 48"/>
                <a:gd name="T48" fmla="*/ 19800759 w 50"/>
                <a:gd name="T49" fmla="*/ 9896938 h 48"/>
                <a:gd name="T50" fmla="*/ 18808737 w 50"/>
                <a:gd name="T51" fmla="*/ 8905079 h 48"/>
                <a:gd name="T52" fmla="*/ 16834563 w 50"/>
                <a:gd name="T53" fmla="*/ 7913329 h 48"/>
                <a:gd name="T54" fmla="*/ 16834563 w 50"/>
                <a:gd name="T55" fmla="*/ 3957159 h 48"/>
                <a:gd name="T56" fmla="*/ 20792781 w 50"/>
                <a:gd name="T57" fmla="*/ 991760 h 48"/>
                <a:gd name="T58" fmla="*/ 33559856 w 50"/>
                <a:gd name="T59" fmla="*/ 4948918 h 48"/>
                <a:gd name="T60" fmla="*/ 34551878 w 50"/>
                <a:gd name="T61" fmla="*/ 12862238 h 48"/>
                <a:gd name="T62" fmla="*/ 30593660 w 50"/>
                <a:gd name="T63" fmla="*/ 6931529 h 48"/>
                <a:gd name="T64" fmla="*/ 30593660 w 50"/>
                <a:gd name="T65" fmla="*/ 6931529 h 48"/>
                <a:gd name="T66" fmla="*/ 22766855 w 50"/>
                <a:gd name="T67" fmla="*/ 4948918 h 48"/>
                <a:gd name="T68" fmla="*/ 22766855 w 50"/>
                <a:gd name="T69" fmla="*/ 4948918 h 48"/>
                <a:gd name="T70" fmla="*/ 22766855 w 50"/>
                <a:gd name="T71" fmla="*/ 7913329 h 48"/>
                <a:gd name="T72" fmla="*/ 23758877 w 50"/>
                <a:gd name="T73" fmla="*/ 13854097 h 48"/>
                <a:gd name="T74" fmla="*/ 19800759 w 50"/>
                <a:gd name="T75" fmla="*/ 18802017 h 48"/>
                <a:gd name="T76" fmla="*/ 8908358 w 50"/>
                <a:gd name="T77" fmla="*/ 15837606 h 48"/>
                <a:gd name="T78" fmla="*/ 7916336 w 50"/>
                <a:gd name="T79" fmla="*/ 12862238 h 48"/>
                <a:gd name="T80" fmla="*/ 6934184 w 50"/>
                <a:gd name="T81" fmla="*/ 14845847 h 48"/>
                <a:gd name="T82" fmla="*/ 3958118 w 50"/>
                <a:gd name="T83" fmla="*/ 21767417 h 48"/>
                <a:gd name="T84" fmla="*/ 6934184 w 50"/>
                <a:gd name="T85" fmla="*/ 26616952 h 48"/>
                <a:gd name="T86" fmla="*/ 8908358 w 50"/>
                <a:gd name="T87" fmla="*/ 24643303 h 48"/>
                <a:gd name="T88" fmla="*/ 19800759 w 50"/>
                <a:gd name="T89" fmla="*/ 27608702 h 48"/>
                <a:gd name="T90" fmla="*/ 19800759 w 50"/>
                <a:gd name="T91" fmla="*/ 27608702 h 48"/>
                <a:gd name="T92" fmla="*/ 16834563 w 50"/>
                <a:gd name="T93" fmla="*/ 38497390 h 48"/>
                <a:gd name="T94" fmla="*/ 14850519 w 50"/>
                <a:gd name="T95" fmla="*/ 40471039 h 48"/>
                <a:gd name="T96" fmla="*/ 18808737 w 50"/>
                <a:gd name="T97" fmla="*/ 42454548 h 48"/>
                <a:gd name="T98" fmla="*/ 22766855 w 50"/>
                <a:gd name="T99" fmla="*/ 42454548 h 48"/>
                <a:gd name="T100" fmla="*/ 39502018 w 50"/>
                <a:gd name="T101" fmla="*/ 32557620 h 48"/>
                <a:gd name="T102" fmla="*/ 41486062 w 50"/>
                <a:gd name="T103" fmla="*/ 24643303 h 48"/>
                <a:gd name="T104" fmla="*/ 37517974 w 50"/>
                <a:gd name="T105" fmla="*/ 18802017 h 48"/>
                <a:gd name="T106" fmla="*/ 39502018 w 50"/>
                <a:gd name="T107" fmla="*/ 15837606 h 48"/>
                <a:gd name="T108" fmla="*/ 43460235 w 50"/>
                <a:gd name="T109" fmla="*/ 15837606 h 48"/>
                <a:gd name="T110" fmla="*/ 45444279 w 50"/>
                <a:gd name="T111" fmla="*/ 13854097 h 48"/>
                <a:gd name="T112" fmla="*/ 42468213 w 50"/>
                <a:gd name="T113" fmla="*/ 8905079 h 48"/>
                <a:gd name="T114" fmla="*/ 38509996 w 50"/>
                <a:gd name="T115" fmla="*/ 10888688 h 48"/>
                <a:gd name="T116" fmla="*/ 37517974 w 50"/>
                <a:gd name="T117" fmla="*/ 11870488 h 48"/>
                <a:gd name="T118" fmla="*/ 34551878 w 50"/>
                <a:gd name="T119" fmla="*/ 12862238 h 48"/>
                <a:gd name="T120" fmla="*/ 33559856 w 50"/>
                <a:gd name="T121" fmla="*/ 4948918 h 48"/>
                <a:gd name="T122" fmla="*/ 33559856 w 50"/>
                <a:gd name="T123" fmla="*/ 4948918 h 4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0"/>
                <a:gd name="T187" fmla="*/ 0 h 48"/>
                <a:gd name="T188" fmla="*/ 50 w 50"/>
                <a:gd name="T189" fmla="*/ 48 h 4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0" h="48">
                  <a:moveTo>
                    <a:pt x="34" y="5"/>
                  </a:moveTo>
                  <a:cubicBezTo>
                    <a:pt x="36" y="8"/>
                    <a:pt x="36" y="8"/>
                    <a:pt x="36" y="8"/>
                  </a:cubicBezTo>
                  <a:cubicBezTo>
                    <a:pt x="37" y="7"/>
                    <a:pt x="37" y="6"/>
                    <a:pt x="38" y="6"/>
                  </a:cubicBezTo>
                  <a:cubicBezTo>
                    <a:pt x="40" y="5"/>
                    <a:pt x="42" y="5"/>
                    <a:pt x="44" y="5"/>
                  </a:cubicBezTo>
                  <a:cubicBezTo>
                    <a:pt x="46" y="6"/>
                    <a:pt x="48" y="7"/>
                    <a:pt x="49" y="9"/>
                  </a:cubicBezTo>
                  <a:cubicBezTo>
                    <a:pt x="50" y="11"/>
                    <a:pt x="50" y="13"/>
                    <a:pt x="50" y="15"/>
                  </a:cubicBezTo>
                  <a:cubicBezTo>
                    <a:pt x="49" y="17"/>
                    <a:pt x="48" y="18"/>
                    <a:pt x="46" y="20"/>
                  </a:cubicBezTo>
                  <a:cubicBezTo>
                    <a:pt x="46" y="20"/>
                    <a:pt x="46" y="20"/>
                    <a:pt x="46" y="20"/>
                  </a:cubicBezTo>
                  <a:cubicBezTo>
                    <a:pt x="45" y="20"/>
                    <a:pt x="44" y="20"/>
                    <a:pt x="43" y="21"/>
                  </a:cubicBezTo>
                  <a:cubicBezTo>
                    <a:pt x="45" y="23"/>
                    <a:pt x="45" y="23"/>
                    <a:pt x="45" y="23"/>
                  </a:cubicBezTo>
                  <a:cubicBezTo>
                    <a:pt x="45" y="23"/>
                    <a:pt x="45" y="24"/>
                    <a:pt x="45" y="24"/>
                  </a:cubicBezTo>
                  <a:cubicBezTo>
                    <a:pt x="46" y="26"/>
                    <a:pt x="47" y="28"/>
                    <a:pt x="46" y="31"/>
                  </a:cubicBezTo>
                  <a:cubicBezTo>
                    <a:pt x="45" y="33"/>
                    <a:pt x="44" y="35"/>
                    <a:pt x="42" y="36"/>
                  </a:cubicBezTo>
                  <a:cubicBezTo>
                    <a:pt x="42" y="36"/>
                    <a:pt x="42" y="36"/>
                    <a:pt x="41" y="36"/>
                  </a:cubicBezTo>
                  <a:cubicBezTo>
                    <a:pt x="25" y="46"/>
                    <a:pt x="25" y="46"/>
                    <a:pt x="25" y="46"/>
                  </a:cubicBezTo>
                  <a:cubicBezTo>
                    <a:pt x="25" y="46"/>
                    <a:pt x="25" y="46"/>
                    <a:pt x="25" y="46"/>
                  </a:cubicBezTo>
                  <a:cubicBezTo>
                    <a:pt x="22" y="47"/>
                    <a:pt x="20" y="48"/>
                    <a:pt x="18" y="47"/>
                  </a:cubicBezTo>
                  <a:cubicBezTo>
                    <a:pt x="15" y="46"/>
                    <a:pt x="13" y="45"/>
                    <a:pt x="12" y="43"/>
                  </a:cubicBezTo>
                  <a:cubicBezTo>
                    <a:pt x="9" y="38"/>
                    <a:pt x="9" y="38"/>
                    <a:pt x="9" y="38"/>
                  </a:cubicBezTo>
                  <a:cubicBezTo>
                    <a:pt x="9" y="37"/>
                    <a:pt x="9" y="36"/>
                    <a:pt x="10" y="36"/>
                  </a:cubicBezTo>
                  <a:cubicBezTo>
                    <a:pt x="11" y="35"/>
                    <a:pt x="11" y="35"/>
                    <a:pt x="12" y="36"/>
                  </a:cubicBezTo>
                  <a:cubicBezTo>
                    <a:pt x="12" y="36"/>
                    <a:pt x="13" y="36"/>
                    <a:pt x="13" y="36"/>
                  </a:cubicBezTo>
                  <a:cubicBezTo>
                    <a:pt x="14" y="36"/>
                    <a:pt x="14" y="36"/>
                    <a:pt x="15" y="35"/>
                  </a:cubicBezTo>
                  <a:cubicBezTo>
                    <a:pt x="16" y="35"/>
                    <a:pt x="17" y="34"/>
                    <a:pt x="17" y="33"/>
                  </a:cubicBezTo>
                  <a:cubicBezTo>
                    <a:pt x="17" y="32"/>
                    <a:pt x="17" y="31"/>
                    <a:pt x="17" y="30"/>
                  </a:cubicBezTo>
                  <a:cubicBezTo>
                    <a:pt x="17" y="30"/>
                    <a:pt x="17" y="30"/>
                    <a:pt x="17" y="30"/>
                  </a:cubicBezTo>
                  <a:cubicBezTo>
                    <a:pt x="16" y="29"/>
                    <a:pt x="15" y="28"/>
                    <a:pt x="14" y="28"/>
                  </a:cubicBezTo>
                  <a:cubicBezTo>
                    <a:pt x="13" y="28"/>
                    <a:pt x="12" y="28"/>
                    <a:pt x="11" y="28"/>
                  </a:cubicBezTo>
                  <a:cubicBezTo>
                    <a:pt x="11" y="29"/>
                    <a:pt x="11" y="29"/>
                    <a:pt x="11" y="29"/>
                  </a:cubicBezTo>
                  <a:cubicBezTo>
                    <a:pt x="10" y="29"/>
                    <a:pt x="10" y="29"/>
                    <a:pt x="10" y="30"/>
                  </a:cubicBezTo>
                  <a:cubicBezTo>
                    <a:pt x="10" y="30"/>
                    <a:pt x="9" y="31"/>
                    <a:pt x="9" y="31"/>
                  </a:cubicBezTo>
                  <a:cubicBezTo>
                    <a:pt x="9" y="32"/>
                    <a:pt x="8" y="33"/>
                    <a:pt x="7" y="33"/>
                  </a:cubicBezTo>
                  <a:cubicBezTo>
                    <a:pt x="7" y="33"/>
                    <a:pt x="6" y="33"/>
                    <a:pt x="6" y="32"/>
                  </a:cubicBezTo>
                  <a:cubicBezTo>
                    <a:pt x="1" y="24"/>
                    <a:pt x="1" y="24"/>
                    <a:pt x="1" y="24"/>
                  </a:cubicBezTo>
                  <a:cubicBezTo>
                    <a:pt x="1" y="24"/>
                    <a:pt x="1" y="24"/>
                    <a:pt x="1" y="24"/>
                  </a:cubicBezTo>
                  <a:cubicBezTo>
                    <a:pt x="0" y="22"/>
                    <a:pt x="0" y="19"/>
                    <a:pt x="0" y="17"/>
                  </a:cubicBezTo>
                  <a:cubicBezTo>
                    <a:pt x="1" y="15"/>
                    <a:pt x="2" y="13"/>
                    <a:pt x="5" y="11"/>
                  </a:cubicBezTo>
                  <a:cubicBezTo>
                    <a:pt x="5" y="11"/>
                    <a:pt x="5" y="11"/>
                    <a:pt x="5" y="11"/>
                  </a:cubicBezTo>
                  <a:cubicBezTo>
                    <a:pt x="10" y="8"/>
                    <a:pt x="10" y="8"/>
                    <a:pt x="10" y="8"/>
                  </a:cubicBezTo>
                  <a:cubicBezTo>
                    <a:pt x="11" y="8"/>
                    <a:pt x="12" y="8"/>
                    <a:pt x="12" y="9"/>
                  </a:cubicBezTo>
                  <a:cubicBezTo>
                    <a:pt x="13" y="10"/>
                    <a:pt x="13" y="10"/>
                    <a:pt x="12" y="11"/>
                  </a:cubicBezTo>
                  <a:cubicBezTo>
                    <a:pt x="12" y="11"/>
                    <a:pt x="12" y="11"/>
                    <a:pt x="12" y="11"/>
                  </a:cubicBezTo>
                  <a:cubicBezTo>
                    <a:pt x="12" y="11"/>
                    <a:pt x="12" y="12"/>
                    <a:pt x="12" y="12"/>
                  </a:cubicBezTo>
                  <a:cubicBezTo>
                    <a:pt x="12" y="13"/>
                    <a:pt x="12" y="13"/>
                    <a:pt x="13" y="14"/>
                  </a:cubicBezTo>
                  <a:cubicBezTo>
                    <a:pt x="13" y="14"/>
                    <a:pt x="13" y="14"/>
                    <a:pt x="13" y="14"/>
                  </a:cubicBezTo>
                  <a:cubicBezTo>
                    <a:pt x="13" y="15"/>
                    <a:pt x="14" y="16"/>
                    <a:pt x="15" y="16"/>
                  </a:cubicBezTo>
                  <a:cubicBezTo>
                    <a:pt x="16" y="16"/>
                    <a:pt x="17" y="16"/>
                    <a:pt x="18" y="15"/>
                  </a:cubicBezTo>
                  <a:cubicBezTo>
                    <a:pt x="18" y="15"/>
                    <a:pt x="18" y="15"/>
                    <a:pt x="18" y="15"/>
                  </a:cubicBezTo>
                  <a:cubicBezTo>
                    <a:pt x="19" y="15"/>
                    <a:pt x="20" y="14"/>
                    <a:pt x="20" y="13"/>
                  </a:cubicBezTo>
                  <a:cubicBezTo>
                    <a:pt x="20" y="12"/>
                    <a:pt x="20" y="11"/>
                    <a:pt x="20" y="10"/>
                  </a:cubicBezTo>
                  <a:cubicBezTo>
                    <a:pt x="20" y="10"/>
                    <a:pt x="20" y="10"/>
                    <a:pt x="20" y="10"/>
                  </a:cubicBezTo>
                  <a:cubicBezTo>
                    <a:pt x="19" y="9"/>
                    <a:pt x="19" y="9"/>
                    <a:pt x="19" y="9"/>
                  </a:cubicBezTo>
                  <a:cubicBezTo>
                    <a:pt x="18" y="9"/>
                    <a:pt x="18" y="9"/>
                    <a:pt x="18" y="9"/>
                  </a:cubicBezTo>
                  <a:cubicBezTo>
                    <a:pt x="18" y="8"/>
                    <a:pt x="18" y="8"/>
                    <a:pt x="17" y="8"/>
                  </a:cubicBezTo>
                  <a:cubicBezTo>
                    <a:pt x="16" y="8"/>
                    <a:pt x="15" y="7"/>
                    <a:pt x="15" y="6"/>
                  </a:cubicBezTo>
                  <a:cubicBezTo>
                    <a:pt x="16" y="5"/>
                    <a:pt x="16" y="5"/>
                    <a:pt x="17" y="4"/>
                  </a:cubicBezTo>
                  <a:cubicBezTo>
                    <a:pt x="21" y="2"/>
                    <a:pt x="21" y="2"/>
                    <a:pt x="21" y="2"/>
                  </a:cubicBezTo>
                  <a:cubicBezTo>
                    <a:pt x="21" y="1"/>
                    <a:pt x="21" y="1"/>
                    <a:pt x="21" y="1"/>
                  </a:cubicBezTo>
                  <a:cubicBezTo>
                    <a:pt x="24" y="0"/>
                    <a:pt x="26" y="0"/>
                    <a:pt x="29" y="1"/>
                  </a:cubicBezTo>
                  <a:cubicBezTo>
                    <a:pt x="31" y="1"/>
                    <a:pt x="33" y="3"/>
                    <a:pt x="34" y="5"/>
                  </a:cubicBezTo>
                  <a:cubicBezTo>
                    <a:pt x="34" y="5"/>
                    <a:pt x="34" y="5"/>
                    <a:pt x="34" y="5"/>
                  </a:cubicBezTo>
                  <a:close/>
                  <a:moveTo>
                    <a:pt x="35" y="13"/>
                  </a:moveTo>
                  <a:cubicBezTo>
                    <a:pt x="35" y="13"/>
                    <a:pt x="35" y="13"/>
                    <a:pt x="35" y="13"/>
                  </a:cubicBezTo>
                  <a:cubicBezTo>
                    <a:pt x="31" y="7"/>
                    <a:pt x="31" y="7"/>
                    <a:pt x="31" y="7"/>
                  </a:cubicBezTo>
                  <a:cubicBezTo>
                    <a:pt x="31" y="7"/>
                    <a:pt x="31" y="7"/>
                    <a:pt x="31" y="7"/>
                  </a:cubicBezTo>
                  <a:cubicBezTo>
                    <a:pt x="31" y="7"/>
                    <a:pt x="31" y="7"/>
                    <a:pt x="31" y="7"/>
                  </a:cubicBezTo>
                  <a:cubicBezTo>
                    <a:pt x="30" y="6"/>
                    <a:pt x="29" y="5"/>
                    <a:pt x="28" y="4"/>
                  </a:cubicBezTo>
                  <a:cubicBezTo>
                    <a:pt x="26" y="4"/>
                    <a:pt x="25" y="4"/>
                    <a:pt x="23" y="5"/>
                  </a:cubicBezTo>
                  <a:cubicBezTo>
                    <a:pt x="23" y="5"/>
                    <a:pt x="23" y="5"/>
                    <a:pt x="23" y="5"/>
                  </a:cubicBezTo>
                  <a:cubicBezTo>
                    <a:pt x="23" y="5"/>
                    <a:pt x="23" y="5"/>
                    <a:pt x="23" y="5"/>
                  </a:cubicBezTo>
                  <a:cubicBezTo>
                    <a:pt x="21" y="6"/>
                    <a:pt x="21" y="6"/>
                    <a:pt x="21" y="6"/>
                  </a:cubicBezTo>
                  <a:cubicBezTo>
                    <a:pt x="22" y="7"/>
                    <a:pt x="23" y="7"/>
                    <a:pt x="23" y="8"/>
                  </a:cubicBezTo>
                  <a:cubicBezTo>
                    <a:pt x="23" y="8"/>
                    <a:pt x="23" y="8"/>
                    <a:pt x="23" y="8"/>
                  </a:cubicBezTo>
                  <a:cubicBezTo>
                    <a:pt x="24" y="10"/>
                    <a:pt x="24" y="12"/>
                    <a:pt x="24" y="14"/>
                  </a:cubicBezTo>
                  <a:cubicBezTo>
                    <a:pt x="23" y="16"/>
                    <a:pt x="22" y="18"/>
                    <a:pt x="20" y="19"/>
                  </a:cubicBezTo>
                  <a:cubicBezTo>
                    <a:pt x="20" y="19"/>
                    <a:pt x="20" y="19"/>
                    <a:pt x="20" y="19"/>
                  </a:cubicBezTo>
                  <a:cubicBezTo>
                    <a:pt x="18" y="20"/>
                    <a:pt x="16" y="20"/>
                    <a:pt x="14" y="20"/>
                  </a:cubicBezTo>
                  <a:cubicBezTo>
                    <a:pt x="12" y="19"/>
                    <a:pt x="11" y="18"/>
                    <a:pt x="9" y="16"/>
                  </a:cubicBezTo>
                  <a:cubicBezTo>
                    <a:pt x="9" y="16"/>
                    <a:pt x="9" y="16"/>
                    <a:pt x="9" y="16"/>
                  </a:cubicBezTo>
                  <a:cubicBezTo>
                    <a:pt x="9" y="15"/>
                    <a:pt x="9" y="14"/>
                    <a:pt x="8" y="13"/>
                  </a:cubicBezTo>
                  <a:cubicBezTo>
                    <a:pt x="7" y="14"/>
                    <a:pt x="7" y="14"/>
                    <a:pt x="7" y="14"/>
                  </a:cubicBezTo>
                  <a:cubicBezTo>
                    <a:pt x="7" y="15"/>
                    <a:pt x="7" y="15"/>
                    <a:pt x="7" y="15"/>
                  </a:cubicBezTo>
                  <a:cubicBezTo>
                    <a:pt x="5" y="15"/>
                    <a:pt x="4" y="17"/>
                    <a:pt x="4" y="18"/>
                  </a:cubicBezTo>
                  <a:cubicBezTo>
                    <a:pt x="4" y="19"/>
                    <a:pt x="4" y="21"/>
                    <a:pt x="4" y="22"/>
                  </a:cubicBezTo>
                  <a:cubicBezTo>
                    <a:pt x="4" y="22"/>
                    <a:pt x="4" y="22"/>
                    <a:pt x="4" y="22"/>
                  </a:cubicBezTo>
                  <a:cubicBezTo>
                    <a:pt x="7" y="27"/>
                    <a:pt x="7" y="27"/>
                    <a:pt x="7" y="27"/>
                  </a:cubicBezTo>
                  <a:cubicBezTo>
                    <a:pt x="8" y="26"/>
                    <a:pt x="8" y="26"/>
                    <a:pt x="9" y="25"/>
                  </a:cubicBezTo>
                  <a:cubicBezTo>
                    <a:pt x="9" y="25"/>
                    <a:pt x="9" y="25"/>
                    <a:pt x="9" y="25"/>
                  </a:cubicBezTo>
                  <a:cubicBezTo>
                    <a:pt x="11" y="24"/>
                    <a:pt x="13" y="24"/>
                    <a:pt x="15" y="24"/>
                  </a:cubicBezTo>
                  <a:cubicBezTo>
                    <a:pt x="17" y="25"/>
                    <a:pt x="19" y="26"/>
                    <a:pt x="20" y="28"/>
                  </a:cubicBezTo>
                  <a:cubicBezTo>
                    <a:pt x="20" y="28"/>
                    <a:pt x="20" y="28"/>
                    <a:pt x="20" y="28"/>
                  </a:cubicBezTo>
                  <a:cubicBezTo>
                    <a:pt x="20" y="28"/>
                    <a:pt x="20" y="28"/>
                    <a:pt x="20" y="28"/>
                  </a:cubicBezTo>
                  <a:cubicBezTo>
                    <a:pt x="21" y="30"/>
                    <a:pt x="21" y="32"/>
                    <a:pt x="21" y="34"/>
                  </a:cubicBezTo>
                  <a:cubicBezTo>
                    <a:pt x="20" y="36"/>
                    <a:pt x="19" y="38"/>
                    <a:pt x="17" y="39"/>
                  </a:cubicBezTo>
                  <a:cubicBezTo>
                    <a:pt x="16" y="39"/>
                    <a:pt x="15" y="40"/>
                    <a:pt x="15" y="40"/>
                  </a:cubicBezTo>
                  <a:cubicBezTo>
                    <a:pt x="15" y="41"/>
                    <a:pt x="15" y="41"/>
                    <a:pt x="15" y="41"/>
                  </a:cubicBezTo>
                  <a:cubicBezTo>
                    <a:pt x="15" y="41"/>
                    <a:pt x="15" y="41"/>
                    <a:pt x="15" y="41"/>
                  </a:cubicBezTo>
                  <a:cubicBezTo>
                    <a:pt x="16" y="42"/>
                    <a:pt x="17" y="43"/>
                    <a:pt x="19" y="43"/>
                  </a:cubicBezTo>
                  <a:cubicBezTo>
                    <a:pt x="20" y="44"/>
                    <a:pt x="21" y="43"/>
                    <a:pt x="23" y="43"/>
                  </a:cubicBezTo>
                  <a:cubicBezTo>
                    <a:pt x="23" y="43"/>
                    <a:pt x="23" y="43"/>
                    <a:pt x="23" y="43"/>
                  </a:cubicBezTo>
                  <a:cubicBezTo>
                    <a:pt x="40" y="33"/>
                    <a:pt x="40" y="33"/>
                    <a:pt x="40" y="33"/>
                  </a:cubicBezTo>
                  <a:cubicBezTo>
                    <a:pt x="40" y="33"/>
                    <a:pt x="40" y="33"/>
                    <a:pt x="40" y="33"/>
                  </a:cubicBezTo>
                  <a:cubicBezTo>
                    <a:pt x="41" y="32"/>
                    <a:pt x="42" y="31"/>
                    <a:pt x="42" y="30"/>
                  </a:cubicBezTo>
                  <a:cubicBezTo>
                    <a:pt x="43" y="28"/>
                    <a:pt x="42" y="27"/>
                    <a:pt x="42" y="25"/>
                  </a:cubicBezTo>
                  <a:cubicBezTo>
                    <a:pt x="42" y="25"/>
                    <a:pt x="42" y="25"/>
                    <a:pt x="42" y="25"/>
                  </a:cubicBezTo>
                  <a:cubicBezTo>
                    <a:pt x="38" y="19"/>
                    <a:pt x="38" y="19"/>
                    <a:pt x="38" y="19"/>
                  </a:cubicBezTo>
                  <a:cubicBezTo>
                    <a:pt x="38" y="19"/>
                    <a:pt x="38" y="18"/>
                    <a:pt x="38" y="17"/>
                  </a:cubicBezTo>
                  <a:cubicBezTo>
                    <a:pt x="38" y="16"/>
                    <a:pt x="40" y="16"/>
                    <a:pt x="40" y="16"/>
                  </a:cubicBezTo>
                  <a:cubicBezTo>
                    <a:pt x="41" y="17"/>
                    <a:pt x="42" y="17"/>
                    <a:pt x="42" y="17"/>
                  </a:cubicBezTo>
                  <a:cubicBezTo>
                    <a:pt x="43" y="17"/>
                    <a:pt x="44" y="17"/>
                    <a:pt x="44" y="16"/>
                  </a:cubicBezTo>
                  <a:cubicBezTo>
                    <a:pt x="44" y="16"/>
                    <a:pt x="44" y="16"/>
                    <a:pt x="44" y="16"/>
                  </a:cubicBezTo>
                  <a:cubicBezTo>
                    <a:pt x="45" y="16"/>
                    <a:pt x="46" y="15"/>
                    <a:pt x="46" y="14"/>
                  </a:cubicBezTo>
                  <a:cubicBezTo>
                    <a:pt x="46" y="13"/>
                    <a:pt x="46" y="12"/>
                    <a:pt x="46" y="11"/>
                  </a:cubicBezTo>
                  <a:cubicBezTo>
                    <a:pt x="45" y="10"/>
                    <a:pt x="44" y="9"/>
                    <a:pt x="43" y="9"/>
                  </a:cubicBezTo>
                  <a:cubicBezTo>
                    <a:pt x="42" y="9"/>
                    <a:pt x="41" y="9"/>
                    <a:pt x="40" y="9"/>
                  </a:cubicBezTo>
                  <a:cubicBezTo>
                    <a:pt x="40" y="10"/>
                    <a:pt x="39" y="10"/>
                    <a:pt x="39" y="11"/>
                  </a:cubicBezTo>
                  <a:cubicBezTo>
                    <a:pt x="39" y="11"/>
                    <a:pt x="39" y="11"/>
                    <a:pt x="39" y="11"/>
                  </a:cubicBezTo>
                  <a:cubicBezTo>
                    <a:pt x="38" y="11"/>
                    <a:pt x="38" y="12"/>
                    <a:pt x="38" y="12"/>
                  </a:cubicBezTo>
                  <a:cubicBezTo>
                    <a:pt x="38" y="13"/>
                    <a:pt x="38" y="14"/>
                    <a:pt x="37" y="14"/>
                  </a:cubicBezTo>
                  <a:cubicBezTo>
                    <a:pt x="36" y="14"/>
                    <a:pt x="35" y="14"/>
                    <a:pt x="35" y="13"/>
                  </a:cubicBezTo>
                  <a:close/>
                  <a:moveTo>
                    <a:pt x="34" y="5"/>
                  </a:moveTo>
                  <a:cubicBezTo>
                    <a:pt x="34" y="5"/>
                    <a:pt x="34" y="5"/>
                    <a:pt x="34" y="5"/>
                  </a:cubicBezTo>
                  <a:cubicBezTo>
                    <a:pt x="35" y="6"/>
                    <a:pt x="35" y="6"/>
                    <a:pt x="34" y="7"/>
                  </a:cubicBezTo>
                  <a:cubicBezTo>
                    <a:pt x="34" y="5"/>
                    <a:pt x="34" y="5"/>
                    <a:pt x="34" y="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45073" name="组合 49"/>
          <p:cNvGrpSpPr/>
          <p:nvPr/>
        </p:nvGrpSpPr>
        <p:grpSpPr bwMode="auto">
          <a:xfrm>
            <a:off x="9436100" y="2854325"/>
            <a:ext cx="514350" cy="514350"/>
            <a:chOff x="15620" y="7265"/>
            <a:chExt cx="810" cy="810"/>
          </a:xfrm>
        </p:grpSpPr>
        <p:sp>
          <p:nvSpPr>
            <p:cNvPr id="51" name="椭圆 50"/>
            <p:cNvSpPr/>
            <p:nvPr/>
          </p:nvSpPr>
          <p:spPr>
            <a:xfrm>
              <a:off x="15620" y="7265"/>
              <a:ext cx="810" cy="810"/>
            </a:xfrm>
            <a:prstGeom prst="ellips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087" name="任意多边形 51"/>
            <p:cNvSpPr>
              <a:spLocks noEditPoints="1"/>
            </p:cNvSpPr>
            <p:nvPr/>
          </p:nvSpPr>
          <p:spPr bwMode="auto">
            <a:xfrm>
              <a:off x="15807" y="7401"/>
              <a:ext cx="439" cy="499"/>
            </a:xfrm>
            <a:custGeom>
              <a:avLst/>
              <a:gdLst>
                <a:gd name="T0" fmla="*/ 9889293 w 44"/>
                <a:gd name="T1" fmla="*/ 29601638 h 50"/>
                <a:gd name="T2" fmla="*/ 32532225 w 44"/>
                <a:gd name="T3" fmla="*/ 43460235 h 50"/>
                <a:gd name="T4" fmla="*/ 22642922 w 44"/>
                <a:gd name="T5" fmla="*/ 40494040 h 50"/>
                <a:gd name="T6" fmla="*/ 27588067 w 44"/>
                <a:gd name="T7" fmla="*/ 23758877 h 50"/>
                <a:gd name="T8" fmla="*/ 24615428 w 44"/>
                <a:gd name="T9" fmla="*/ 32567834 h 50"/>
                <a:gd name="T10" fmla="*/ 24615428 w 44"/>
                <a:gd name="T11" fmla="*/ 26635542 h 50"/>
                <a:gd name="T12" fmla="*/ 28568304 w 44"/>
                <a:gd name="T13" fmla="*/ 36535922 h 50"/>
                <a:gd name="T14" fmla="*/ 31541940 w 44"/>
                <a:gd name="T15" fmla="*/ 38509996 h 50"/>
                <a:gd name="T16" fmla="*/ 20759811 w 44"/>
                <a:gd name="T17" fmla="*/ 38509996 h 50"/>
                <a:gd name="T18" fmla="*/ 26596795 w 44"/>
                <a:gd name="T19" fmla="*/ 36535922 h 50"/>
                <a:gd name="T20" fmla="*/ 42412458 w 44"/>
                <a:gd name="T21" fmla="*/ 13858497 h 50"/>
                <a:gd name="T22" fmla="*/ 37467413 w 44"/>
                <a:gd name="T23" fmla="*/ 49402397 h 50"/>
                <a:gd name="T24" fmla="*/ 4945145 w 44"/>
                <a:gd name="T25" fmla="*/ 0 h 50"/>
                <a:gd name="T26" fmla="*/ 3953963 w 44"/>
                <a:gd name="T27" fmla="*/ 45444279 h 50"/>
                <a:gd name="T28" fmla="*/ 39449767 w 44"/>
                <a:gd name="T29" fmla="*/ 16834563 h 50"/>
                <a:gd name="T30" fmla="*/ 37467413 w 44"/>
                <a:gd name="T31" fmla="*/ 13858497 h 50"/>
                <a:gd name="T32" fmla="*/ 9889293 w 44"/>
                <a:gd name="T33" fmla="*/ 19800759 h 50"/>
                <a:gd name="T34" fmla="*/ 32532225 w 44"/>
                <a:gd name="T35" fmla="*/ 19800759 h 50"/>
                <a:gd name="T36" fmla="*/ 32532225 w 44"/>
                <a:gd name="T37" fmla="*/ 19800759 h 50"/>
                <a:gd name="T38" fmla="*/ 32532225 w 44"/>
                <a:gd name="T39" fmla="*/ 19800759 h 50"/>
                <a:gd name="T40" fmla="*/ 33513450 w 44"/>
                <a:gd name="T41" fmla="*/ 19800759 h 50"/>
                <a:gd name="T42" fmla="*/ 33513450 w 44"/>
                <a:gd name="T43" fmla="*/ 19800759 h 50"/>
                <a:gd name="T44" fmla="*/ 33513450 w 44"/>
                <a:gd name="T45" fmla="*/ 19800759 h 50"/>
                <a:gd name="T46" fmla="*/ 33513450 w 44"/>
                <a:gd name="T47" fmla="*/ 19800759 h 50"/>
                <a:gd name="T48" fmla="*/ 33513450 w 44"/>
                <a:gd name="T49" fmla="*/ 19800759 h 50"/>
                <a:gd name="T50" fmla="*/ 33513450 w 44"/>
                <a:gd name="T51" fmla="*/ 19800759 h 50"/>
                <a:gd name="T52" fmla="*/ 33513450 w 44"/>
                <a:gd name="T53" fmla="*/ 20792781 h 50"/>
                <a:gd name="T54" fmla="*/ 33513450 w 44"/>
                <a:gd name="T55" fmla="*/ 20792781 h 50"/>
                <a:gd name="T56" fmla="*/ 33513450 w 44"/>
                <a:gd name="T57" fmla="*/ 20792781 h 50"/>
                <a:gd name="T58" fmla="*/ 33513450 w 44"/>
                <a:gd name="T59" fmla="*/ 20792781 h 50"/>
                <a:gd name="T60" fmla="*/ 33513450 w 44"/>
                <a:gd name="T61" fmla="*/ 20792781 h 50"/>
                <a:gd name="T62" fmla="*/ 33513450 w 44"/>
                <a:gd name="T63" fmla="*/ 20792781 h 50"/>
                <a:gd name="T64" fmla="*/ 33513450 w 44"/>
                <a:gd name="T65" fmla="*/ 21784803 h 50"/>
                <a:gd name="T66" fmla="*/ 32532225 w 44"/>
                <a:gd name="T67" fmla="*/ 21784803 h 50"/>
                <a:gd name="T68" fmla="*/ 32532225 w 44"/>
                <a:gd name="T69" fmla="*/ 21784803 h 50"/>
                <a:gd name="T70" fmla="*/ 32532225 w 44"/>
                <a:gd name="T71" fmla="*/ 21784803 h 50"/>
                <a:gd name="T72" fmla="*/ 32532225 w 44"/>
                <a:gd name="T73" fmla="*/ 21784803 h 50"/>
                <a:gd name="T74" fmla="*/ 9889293 w 44"/>
                <a:gd name="T75" fmla="*/ 21784803 h 50"/>
                <a:gd name="T76" fmla="*/ 9889293 w 44"/>
                <a:gd name="T77" fmla="*/ 21784803 h 50"/>
                <a:gd name="T78" fmla="*/ 9889293 w 44"/>
                <a:gd name="T79" fmla="*/ 21784803 h 50"/>
                <a:gd name="T80" fmla="*/ 9889293 w 44"/>
                <a:gd name="T81" fmla="*/ 21784803 h 50"/>
                <a:gd name="T82" fmla="*/ 9889293 w 44"/>
                <a:gd name="T83" fmla="*/ 21784803 h 50"/>
                <a:gd name="T84" fmla="*/ 9889293 w 44"/>
                <a:gd name="T85" fmla="*/ 20792781 h 50"/>
                <a:gd name="T86" fmla="*/ 8899009 w 44"/>
                <a:gd name="T87" fmla="*/ 20792781 h 50"/>
                <a:gd name="T88" fmla="*/ 8899009 w 44"/>
                <a:gd name="T89" fmla="*/ 20792781 h 50"/>
                <a:gd name="T90" fmla="*/ 8899009 w 44"/>
                <a:gd name="T91" fmla="*/ 20792781 h 50"/>
                <a:gd name="T92" fmla="*/ 8899009 w 44"/>
                <a:gd name="T93" fmla="*/ 20792781 h 50"/>
                <a:gd name="T94" fmla="*/ 8899009 w 44"/>
                <a:gd name="T95" fmla="*/ 20792781 h 50"/>
                <a:gd name="T96" fmla="*/ 8899009 w 44"/>
                <a:gd name="T97" fmla="*/ 19800759 h 50"/>
                <a:gd name="T98" fmla="*/ 8899009 w 44"/>
                <a:gd name="T99" fmla="*/ 19800759 h 50"/>
                <a:gd name="T100" fmla="*/ 8899009 w 44"/>
                <a:gd name="T101" fmla="*/ 19800759 h 50"/>
                <a:gd name="T102" fmla="*/ 9889293 w 44"/>
                <a:gd name="T103" fmla="*/ 19800759 h 50"/>
                <a:gd name="T104" fmla="*/ 9889293 w 44"/>
                <a:gd name="T105" fmla="*/ 19800759 h 50"/>
                <a:gd name="T106" fmla="*/ 9889293 w 44"/>
                <a:gd name="T107" fmla="*/ 19800759 h 50"/>
                <a:gd name="T108" fmla="*/ 9889293 w 44"/>
                <a:gd name="T109" fmla="*/ 19800759 h 50"/>
                <a:gd name="T110" fmla="*/ 9889293 w 44"/>
                <a:gd name="T111" fmla="*/ 19800759 h 50"/>
                <a:gd name="T112" fmla="*/ 9889293 w 44"/>
                <a:gd name="T113" fmla="*/ 19800759 h 50"/>
                <a:gd name="T114" fmla="*/ 23634104 w 44"/>
                <a:gd name="T115" fmla="*/ 12866475 h 5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4"/>
                <a:gd name="T175" fmla="*/ 0 h 50"/>
                <a:gd name="T176" fmla="*/ 44 w 44"/>
                <a:gd name="T177" fmla="*/ 50 h 5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4" h="50">
                  <a:moveTo>
                    <a:pt x="10" y="30"/>
                  </a:moveTo>
                  <a:cubicBezTo>
                    <a:pt x="10" y="30"/>
                    <a:pt x="9" y="29"/>
                    <a:pt x="9" y="29"/>
                  </a:cubicBezTo>
                  <a:cubicBezTo>
                    <a:pt x="9" y="28"/>
                    <a:pt x="10" y="28"/>
                    <a:pt x="10" y="28"/>
                  </a:cubicBezTo>
                  <a:cubicBezTo>
                    <a:pt x="18" y="28"/>
                    <a:pt x="18" y="28"/>
                    <a:pt x="18" y="28"/>
                  </a:cubicBezTo>
                  <a:cubicBezTo>
                    <a:pt x="18" y="28"/>
                    <a:pt x="19" y="28"/>
                    <a:pt x="19" y="29"/>
                  </a:cubicBezTo>
                  <a:cubicBezTo>
                    <a:pt x="19" y="29"/>
                    <a:pt x="18" y="30"/>
                    <a:pt x="18" y="30"/>
                  </a:cubicBezTo>
                  <a:cubicBezTo>
                    <a:pt x="10" y="30"/>
                    <a:pt x="10" y="30"/>
                    <a:pt x="10" y="30"/>
                  </a:cubicBezTo>
                  <a:close/>
                  <a:moveTo>
                    <a:pt x="34" y="33"/>
                  </a:moveTo>
                  <a:cubicBezTo>
                    <a:pt x="34" y="33"/>
                    <a:pt x="34" y="33"/>
                    <a:pt x="34" y="33"/>
                  </a:cubicBezTo>
                  <a:cubicBezTo>
                    <a:pt x="38" y="40"/>
                    <a:pt x="38" y="40"/>
                    <a:pt x="38" y="40"/>
                  </a:cubicBezTo>
                  <a:cubicBezTo>
                    <a:pt x="39" y="41"/>
                    <a:pt x="39" y="41"/>
                    <a:pt x="38" y="42"/>
                  </a:cubicBezTo>
                  <a:cubicBezTo>
                    <a:pt x="38" y="42"/>
                    <a:pt x="37" y="42"/>
                    <a:pt x="37" y="42"/>
                  </a:cubicBezTo>
                  <a:cubicBezTo>
                    <a:pt x="34" y="41"/>
                    <a:pt x="34" y="41"/>
                    <a:pt x="34" y="41"/>
                  </a:cubicBezTo>
                  <a:cubicBezTo>
                    <a:pt x="33" y="44"/>
                    <a:pt x="33" y="44"/>
                    <a:pt x="33" y="44"/>
                  </a:cubicBezTo>
                  <a:cubicBezTo>
                    <a:pt x="33" y="45"/>
                    <a:pt x="32" y="45"/>
                    <a:pt x="32" y="45"/>
                  </a:cubicBezTo>
                  <a:cubicBezTo>
                    <a:pt x="31" y="45"/>
                    <a:pt x="31" y="45"/>
                    <a:pt x="31" y="44"/>
                  </a:cubicBezTo>
                  <a:cubicBezTo>
                    <a:pt x="28" y="40"/>
                    <a:pt x="28" y="40"/>
                    <a:pt x="28" y="40"/>
                  </a:cubicBezTo>
                  <a:cubicBezTo>
                    <a:pt x="26" y="45"/>
                    <a:pt x="26" y="45"/>
                    <a:pt x="26" y="45"/>
                  </a:cubicBezTo>
                  <a:cubicBezTo>
                    <a:pt x="25" y="45"/>
                    <a:pt x="25" y="45"/>
                    <a:pt x="24" y="45"/>
                  </a:cubicBezTo>
                  <a:cubicBezTo>
                    <a:pt x="24" y="45"/>
                    <a:pt x="23" y="45"/>
                    <a:pt x="23" y="44"/>
                  </a:cubicBezTo>
                  <a:cubicBezTo>
                    <a:pt x="23" y="41"/>
                    <a:pt x="23" y="41"/>
                    <a:pt x="23" y="41"/>
                  </a:cubicBezTo>
                  <a:cubicBezTo>
                    <a:pt x="19" y="42"/>
                    <a:pt x="19" y="42"/>
                    <a:pt x="19" y="42"/>
                  </a:cubicBezTo>
                  <a:cubicBezTo>
                    <a:pt x="19" y="42"/>
                    <a:pt x="18" y="42"/>
                    <a:pt x="18" y="41"/>
                  </a:cubicBezTo>
                  <a:cubicBezTo>
                    <a:pt x="18" y="41"/>
                    <a:pt x="18" y="40"/>
                    <a:pt x="18" y="40"/>
                  </a:cubicBezTo>
                  <a:cubicBezTo>
                    <a:pt x="22" y="33"/>
                    <a:pt x="22" y="33"/>
                    <a:pt x="22" y="33"/>
                  </a:cubicBezTo>
                  <a:cubicBezTo>
                    <a:pt x="22" y="32"/>
                    <a:pt x="22" y="31"/>
                    <a:pt x="22" y="30"/>
                  </a:cubicBezTo>
                  <a:cubicBezTo>
                    <a:pt x="22" y="29"/>
                    <a:pt x="22" y="27"/>
                    <a:pt x="24" y="26"/>
                  </a:cubicBezTo>
                  <a:cubicBezTo>
                    <a:pt x="25" y="25"/>
                    <a:pt x="26" y="24"/>
                    <a:pt x="28" y="24"/>
                  </a:cubicBezTo>
                  <a:cubicBezTo>
                    <a:pt x="30" y="24"/>
                    <a:pt x="32" y="25"/>
                    <a:pt x="33" y="26"/>
                  </a:cubicBezTo>
                  <a:cubicBezTo>
                    <a:pt x="34" y="27"/>
                    <a:pt x="35" y="29"/>
                    <a:pt x="35" y="30"/>
                  </a:cubicBezTo>
                  <a:cubicBezTo>
                    <a:pt x="35" y="31"/>
                    <a:pt x="35" y="32"/>
                    <a:pt x="34" y="33"/>
                  </a:cubicBezTo>
                  <a:close/>
                  <a:moveTo>
                    <a:pt x="25" y="33"/>
                  </a:moveTo>
                  <a:cubicBezTo>
                    <a:pt x="25" y="33"/>
                    <a:pt x="25" y="33"/>
                    <a:pt x="25" y="33"/>
                  </a:cubicBezTo>
                  <a:cubicBezTo>
                    <a:pt x="25" y="33"/>
                    <a:pt x="25" y="33"/>
                    <a:pt x="25" y="33"/>
                  </a:cubicBezTo>
                  <a:cubicBezTo>
                    <a:pt x="25" y="33"/>
                    <a:pt x="25" y="33"/>
                    <a:pt x="25" y="33"/>
                  </a:cubicBezTo>
                  <a:cubicBezTo>
                    <a:pt x="26" y="35"/>
                    <a:pt x="29" y="35"/>
                    <a:pt x="31" y="33"/>
                  </a:cubicBezTo>
                  <a:cubicBezTo>
                    <a:pt x="31" y="33"/>
                    <a:pt x="31" y="33"/>
                    <a:pt x="31" y="33"/>
                  </a:cubicBezTo>
                  <a:cubicBezTo>
                    <a:pt x="31" y="33"/>
                    <a:pt x="31" y="33"/>
                    <a:pt x="31" y="33"/>
                  </a:cubicBezTo>
                  <a:cubicBezTo>
                    <a:pt x="32" y="33"/>
                    <a:pt x="32" y="32"/>
                    <a:pt x="32" y="30"/>
                  </a:cubicBezTo>
                  <a:cubicBezTo>
                    <a:pt x="32" y="29"/>
                    <a:pt x="32" y="28"/>
                    <a:pt x="31" y="27"/>
                  </a:cubicBezTo>
                  <a:cubicBezTo>
                    <a:pt x="30" y="27"/>
                    <a:pt x="29" y="26"/>
                    <a:pt x="28" y="26"/>
                  </a:cubicBezTo>
                  <a:cubicBezTo>
                    <a:pt x="27" y="26"/>
                    <a:pt x="26" y="27"/>
                    <a:pt x="25" y="27"/>
                  </a:cubicBezTo>
                  <a:cubicBezTo>
                    <a:pt x="24" y="28"/>
                    <a:pt x="24" y="29"/>
                    <a:pt x="24" y="30"/>
                  </a:cubicBezTo>
                  <a:cubicBezTo>
                    <a:pt x="24" y="31"/>
                    <a:pt x="24" y="32"/>
                    <a:pt x="25" y="33"/>
                  </a:cubicBezTo>
                  <a:close/>
                  <a:moveTo>
                    <a:pt x="33" y="35"/>
                  </a:moveTo>
                  <a:cubicBezTo>
                    <a:pt x="33" y="35"/>
                    <a:pt x="33" y="35"/>
                    <a:pt x="33" y="35"/>
                  </a:cubicBezTo>
                  <a:cubicBezTo>
                    <a:pt x="33" y="35"/>
                    <a:pt x="33" y="35"/>
                    <a:pt x="33" y="35"/>
                  </a:cubicBezTo>
                  <a:cubicBezTo>
                    <a:pt x="32" y="36"/>
                    <a:pt x="31" y="37"/>
                    <a:pt x="29" y="37"/>
                  </a:cubicBezTo>
                  <a:cubicBezTo>
                    <a:pt x="29" y="37"/>
                    <a:pt x="29" y="37"/>
                    <a:pt x="29" y="37"/>
                  </a:cubicBezTo>
                  <a:cubicBezTo>
                    <a:pt x="29" y="37"/>
                    <a:pt x="29" y="37"/>
                    <a:pt x="29" y="37"/>
                  </a:cubicBezTo>
                  <a:cubicBezTo>
                    <a:pt x="29" y="37"/>
                    <a:pt x="29" y="37"/>
                    <a:pt x="29" y="37"/>
                  </a:cubicBezTo>
                  <a:cubicBezTo>
                    <a:pt x="29" y="37"/>
                    <a:pt x="29" y="37"/>
                    <a:pt x="29" y="37"/>
                  </a:cubicBezTo>
                  <a:cubicBezTo>
                    <a:pt x="29" y="37"/>
                    <a:pt x="29" y="37"/>
                    <a:pt x="29" y="37"/>
                  </a:cubicBezTo>
                  <a:cubicBezTo>
                    <a:pt x="29" y="37"/>
                    <a:pt x="29" y="37"/>
                    <a:pt x="29" y="37"/>
                  </a:cubicBezTo>
                  <a:cubicBezTo>
                    <a:pt x="31" y="41"/>
                    <a:pt x="31" y="41"/>
                    <a:pt x="31" y="41"/>
                  </a:cubicBezTo>
                  <a:cubicBezTo>
                    <a:pt x="32" y="39"/>
                    <a:pt x="32" y="39"/>
                    <a:pt x="32" y="39"/>
                  </a:cubicBezTo>
                  <a:cubicBezTo>
                    <a:pt x="32" y="39"/>
                    <a:pt x="33" y="38"/>
                    <a:pt x="33" y="38"/>
                  </a:cubicBezTo>
                  <a:cubicBezTo>
                    <a:pt x="35" y="39"/>
                    <a:pt x="35" y="39"/>
                    <a:pt x="35" y="39"/>
                  </a:cubicBezTo>
                  <a:cubicBezTo>
                    <a:pt x="33" y="35"/>
                    <a:pt x="33" y="35"/>
                    <a:pt x="33" y="35"/>
                  </a:cubicBezTo>
                  <a:close/>
                  <a:moveTo>
                    <a:pt x="24" y="35"/>
                  </a:moveTo>
                  <a:cubicBezTo>
                    <a:pt x="24" y="35"/>
                    <a:pt x="24" y="35"/>
                    <a:pt x="24" y="35"/>
                  </a:cubicBezTo>
                  <a:cubicBezTo>
                    <a:pt x="24" y="35"/>
                    <a:pt x="24" y="35"/>
                    <a:pt x="24" y="35"/>
                  </a:cubicBezTo>
                  <a:cubicBezTo>
                    <a:pt x="21" y="39"/>
                    <a:pt x="21" y="39"/>
                    <a:pt x="21" y="39"/>
                  </a:cubicBezTo>
                  <a:cubicBezTo>
                    <a:pt x="23" y="38"/>
                    <a:pt x="23" y="38"/>
                    <a:pt x="23" y="38"/>
                  </a:cubicBezTo>
                  <a:cubicBezTo>
                    <a:pt x="23" y="38"/>
                    <a:pt x="23" y="38"/>
                    <a:pt x="23" y="38"/>
                  </a:cubicBezTo>
                  <a:cubicBezTo>
                    <a:pt x="24" y="38"/>
                    <a:pt x="24" y="39"/>
                    <a:pt x="24" y="39"/>
                  </a:cubicBezTo>
                  <a:cubicBezTo>
                    <a:pt x="25" y="41"/>
                    <a:pt x="25" y="41"/>
                    <a:pt x="25" y="41"/>
                  </a:cubicBezTo>
                  <a:cubicBezTo>
                    <a:pt x="27" y="37"/>
                    <a:pt x="27" y="37"/>
                    <a:pt x="27" y="37"/>
                  </a:cubicBezTo>
                  <a:cubicBezTo>
                    <a:pt x="27" y="37"/>
                    <a:pt x="27" y="37"/>
                    <a:pt x="27" y="37"/>
                  </a:cubicBezTo>
                  <a:cubicBezTo>
                    <a:pt x="27" y="37"/>
                    <a:pt x="27" y="37"/>
                    <a:pt x="27" y="37"/>
                  </a:cubicBezTo>
                  <a:cubicBezTo>
                    <a:pt x="27" y="37"/>
                    <a:pt x="27" y="37"/>
                    <a:pt x="27" y="37"/>
                  </a:cubicBezTo>
                  <a:cubicBezTo>
                    <a:pt x="26" y="37"/>
                    <a:pt x="25" y="36"/>
                    <a:pt x="24" y="35"/>
                  </a:cubicBezTo>
                  <a:close/>
                  <a:moveTo>
                    <a:pt x="5" y="0"/>
                  </a:moveTo>
                  <a:cubicBezTo>
                    <a:pt x="5" y="0"/>
                    <a:pt x="5" y="0"/>
                    <a:pt x="5" y="0"/>
                  </a:cubicBezTo>
                  <a:cubicBezTo>
                    <a:pt x="28" y="0"/>
                    <a:pt x="28" y="0"/>
                    <a:pt x="28" y="0"/>
                  </a:cubicBezTo>
                  <a:cubicBezTo>
                    <a:pt x="28" y="0"/>
                    <a:pt x="29" y="0"/>
                    <a:pt x="29" y="0"/>
                  </a:cubicBezTo>
                  <a:cubicBezTo>
                    <a:pt x="43" y="14"/>
                    <a:pt x="43" y="14"/>
                    <a:pt x="43" y="14"/>
                  </a:cubicBezTo>
                  <a:cubicBezTo>
                    <a:pt x="43" y="15"/>
                    <a:pt x="44" y="15"/>
                    <a:pt x="44" y="16"/>
                  </a:cubicBezTo>
                  <a:cubicBezTo>
                    <a:pt x="44" y="16"/>
                    <a:pt x="44" y="16"/>
                    <a:pt x="44" y="16"/>
                  </a:cubicBezTo>
                  <a:cubicBezTo>
                    <a:pt x="44" y="45"/>
                    <a:pt x="44" y="45"/>
                    <a:pt x="44" y="45"/>
                  </a:cubicBezTo>
                  <a:cubicBezTo>
                    <a:pt x="44" y="46"/>
                    <a:pt x="43" y="47"/>
                    <a:pt x="42" y="48"/>
                  </a:cubicBezTo>
                  <a:cubicBezTo>
                    <a:pt x="42" y="48"/>
                    <a:pt x="42" y="48"/>
                    <a:pt x="42" y="48"/>
                  </a:cubicBezTo>
                  <a:cubicBezTo>
                    <a:pt x="42" y="48"/>
                    <a:pt x="42" y="48"/>
                    <a:pt x="42" y="48"/>
                  </a:cubicBezTo>
                  <a:cubicBezTo>
                    <a:pt x="41" y="49"/>
                    <a:pt x="40" y="50"/>
                    <a:pt x="38" y="50"/>
                  </a:cubicBezTo>
                  <a:cubicBezTo>
                    <a:pt x="5" y="50"/>
                    <a:pt x="5" y="50"/>
                    <a:pt x="5" y="50"/>
                  </a:cubicBezTo>
                  <a:cubicBezTo>
                    <a:pt x="3" y="50"/>
                    <a:pt x="2" y="49"/>
                    <a:pt x="1" y="48"/>
                  </a:cubicBezTo>
                  <a:cubicBezTo>
                    <a:pt x="1" y="48"/>
                    <a:pt x="1" y="48"/>
                    <a:pt x="1" y="48"/>
                  </a:cubicBezTo>
                  <a:cubicBezTo>
                    <a:pt x="0" y="47"/>
                    <a:pt x="0" y="46"/>
                    <a:pt x="0" y="45"/>
                  </a:cubicBezTo>
                  <a:cubicBezTo>
                    <a:pt x="0" y="5"/>
                    <a:pt x="0" y="5"/>
                    <a:pt x="0" y="5"/>
                  </a:cubicBezTo>
                  <a:cubicBezTo>
                    <a:pt x="0" y="3"/>
                    <a:pt x="0" y="2"/>
                    <a:pt x="1" y="1"/>
                  </a:cubicBezTo>
                  <a:cubicBezTo>
                    <a:pt x="2" y="0"/>
                    <a:pt x="3" y="0"/>
                    <a:pt x="5" y="0"/>
                  </a:cubicBezTo>
                  <a:close/>
                  <a:moveTo>
                    <a:pt x="27" y="4"/>
                  </a:moveTo>
                  <a:cubicBezTo>
                    <a:pt x="27" y="4"/>
                    <a:pt x="27" y="4"/>
                    <a:pt x="27" y="4"/>
                  </a:cubicBezTo>
                  <a:cubicBezTo>
                    <a:pt x="5" y="4"/>
                    <a:pt x="5" y="4"/>
                    <a:pt x="5" y="4"/>
                  </a:cubicBezTo>
                  <a:cubicBezTo>
                    <a:pt x="4" y="4"/>
                    <a:pt x="4" y="4"/>
                    <a:pt x="4" y="4"/>
                  </a:cubicBezTo>
                  <a:cubicBezTo>
                    <a:pt x="4" y="4"/>
                    <a:pt x="4" y="5"/>
                    <a:pt x="4" y="5"/>
                  </a:cubicBezTo>
                  <a:cubicBezTo>
                    <a:pt x="4" y="45"/>
                    <a:pt x="4" y="45"/>
                    <a:pt x="4" y="45"/>
                  </a:cubicBezTo>
                  <a:cubicBezTo>
                    <a:pt x="4" y="45"/>
                    <a:pt x="4" y="45"/>
                    <a:pt x="4" y="46"/>
                  </a:cubicBezTo>
                  <a:cubicBezTo>
                    <a:pt x="4" y="46"/>
                    <a:pt x="4" y="46"/>
                    <a:pt x="4" y="46"/>
                  </a:cubicBezTo>
                  <a:cubicBezTo>
                    <a:pt x="4" y="46"/>
                    <a:pt x="4" y="46"/>
                    <a:pt x="5" y="46"/>
                  </a:cubicBezTo>
                  <a:cubicBezTo>
                    <a:pt x="38" y="46"/>
                    <a:pt x="38" y="46"/>
                    <a:pt x="38" y="46"/>
                  </a:cubicBezTo>
                  <a:cubicBezTo>
                    <a:pt x="39" y="46"/>
                    <a:pt x="39" y="46"/>
                    <a:pt x="39" y="46"/>
                  </a:cubicBezTo>
                  <a:cubicBezTo>
                    <a:pt x="39" y="46"/>
                    <a:pt x="39" y="46"/>
                    <a:pt x="39" y="46"/>
                  </a:cubicBezTo>
                  <a:cubicBezTo>
                    <a:pt x="40" y="45"/>
                    <a:pt x="40" y="45"/>
                    <a:pt x="40" y="45"/>
                  </a:cubicBezTo>
                  <a:cubicBezTo>
                    <a:pt x="40" y="17"/>
                    <a:pt x="40" y="17"/>
                    <a:pt x="40" y="17"/>
                  </a:cubicBezTo>
                  <a:cubicBezTo>
                    <a:pt x="31" y="17"/>
                    <a:pt x="31" y="17"/>
                    <a:pt x="31" y="17"/>
                  </a:cubicBezTo>
                  <a:cubicBezTo>
                    <a:pt x="30" y="17"/>
                    <a:pt x="29" y="16"/>
                    <a:pt x="28" y="15"/>
                  </a:cubicBezTo>
                  <a:cubicBezTo>
                    <a:pt x="28" y="15"/>
                    <a:pt x="28" y="15"/>
                    <a:pt x="28" y="15"/>
                  </a:cubicBezTo>
                  <a:cubicBezTo>
                    <a:pt x="27" y="15"/>
                    <a:pt x="27" y="14"/>
                    <a:pt x="27" y="12"/>
                  </a:cubicBezTo>
                  <a:cubicBezTo>
                    <a:pt x="27" y="4"/>
                    <a:pt x="27" y="4"/>
                    <a:pt x="27" y="4"/>
                  </a:cubicBezTo>
                  <a:close/>
                  <a:moveTo>
                    <a:pt x="38" y="14"/>
                  </a:moveTo>
                  <a:cubicBezTo>
                    <a:pt x="38" y="14"/>
                    <a:pt x="38" y="14"/>
                    <a:pt x="38" y="14"/>
                  </a:cubicBezTo>
                  <a:cubicBezTo>
                    <a:pt x="29" y="6"/>
                    <a:pt x="29" y="6"/>
                    <a:pt x="29" y="6"/>
                  </a:cubicBezTo>
                  <a:cubicBezTo>
                    <a:pt x="29" y="12"/>
                    <a:pt x="29" y="12"/>
                    <a:pt x="29" y="12"/>
                  </a:cubicBezTo>
                  <a:cubicBezTo>
                    <a:pt x="29" y="13"/>
                    <a:pt x="29" y="13"/>
                    <a:pt x="29" y="14"/>
                  </a:cubicBezTo>
                  <a:cubicBezTo>
                    <a:pt x="29" y="14"/>
                    <a:pt x="29" y="14"/>
                    <a:pt x="29" y="14"/>
                  </a:cubicBezTo>
                  <a:cubicBezTo>
                    <a:pt x="30" y="14"/>
                    <a:pt x="30" y="14"/>
                    <a:pt x="31" y="14"/>
                  </a:cubicBezTo>
                  <a:cubicBezTo>
                    <a:pt x="38" y="14"/>
                    <a:pt x="38" y="14"/>
                    <a:pt x="38" y="14"/>
                  </a:cubicBezTo>
                  <a:close/>
                  <a:moveTo>
                    <a:pt x="10" y="20"/>
                  </a:moveTo>
                  <a:cubicBezTo>
                    <a:pt x="10" y="20"/>
                    <a:pt x="10" y="20"/>
                    <a:pt x="10" y="20"/>
                  </a:cubicBezTo>
                  <a:cubicBezTo>
                    <a:pt x="10" y="20"/>
                    <a:pt x="10" y="20"/>
                    <a:pt x="10" y="20"/>
                  </a:cubicBezTo>
                  <a:cubicBezTo>
                    <a:pt x="33" y="20"/>
                    <a:pt x="33" y="20"/>
                    <a:pt x="33" y="20"/>
                  </a:cubicBezTo>
                  <a:cubicBezTo>
                    <a:pt x="33" y="20"/>
                    <a:pt x="33" y="20"/>
                    <a:pt x="33" y="20"/>
                  </a:cubicBezTo>
                  <a:cubicBezTo>
                    <a:pt x="33" y="20"/>
                    <a:pt x="33" y="20"/>
                    <a:pt x="33" y="20"/>
                  </a:cubicBezTo>
                  <a:cubicBezTo>
                    <a:pt x="33" y="20"/>
                    <a:pt x="33" y="20"/>
                    <a:pt x="33" y="20"/>
                  </a:cubicBezTo>
                  <a:cubicBezTo>
                    <a:pt x="33" y="20"/>
                    <a:pt x="33" y="20"/>
                    <a:pt x="33" y="20"/>
                  </a:cubicBezTo>
                  <a:cubicBezTo>
                    <a:pt x="33" y="20"/>
                    <a:pt x="33" y="20"/>
                    <a:pt x="33" y="20"/>
                  </a:cubicBezTo>
                  <a:cubicBezTo>
                    <a:pt x="33" y="20"/>
                    <a:pt x="33" y="20"/>
                    <a:pt x="33" y="20"/>
                  </a:cubicBezTo>
                  <a:cubicBezTo>
                    <a:pt x="33" y="20"/>
                    <a:pt x="33" y="20"/>
                    <a:pt x="33" y="20"/>
                  </a:cubicBezTo>
                  <a:cubicBezTo>
                    <a:pt x="33" y="20"/>
                    <a:pt x="33" y="20"/>
                    <a:pt x="33" y="20"/>
                  </a:cubicBezTo>
                  <a:cubicBezTo>
                    <a:pt x="33" y="20"/>
                    <a:pt x="33" y="20"/>
                    <a:pt x="33" y="20"/>
                  </a:cubicBezTo>
                  <a:cubicBezTo>
                    <a:pt x="33" y="20"/>
                    <a:pt x="33" y="20"/>
                    <a:pt x="33" y="20"/>
                  </a:cubicBezTo>
                  <a:cubicBezTo>
                    <a:pt x="33" y="20"/>
                    <a:pt x="33" y="20"/>
                    <a:pt x="33" y="20"/>
                  </a:cubicBezTo>
                  <a:cubicBezTo>
                    <a:pt x="33" y="20"/>
                    <a:pt x="33" y="20"/>
                    <a:pt x="33" y="20"/>
                  </a:cubicBezTo>
                  <a:cubicBezTo>
                    <a:pt x="33" y="20"/>
                    <a:pt x="33" y="20"/>
                    <a:pt x="33" y="20"/>
                  </a:cubicBezTo>
                  <a:cubicBezTo>
                    <a:pt x="33" y="20"/>
                    <a:pt x="33" y="20"/>
                    <a:pt x="33" y="20"/>
                  </a:cubicBezTo>
                  <a:cubicBezTo>
                    <a:pt x="33" y="20"/>
                    <a:pt x="33" y="20"/>
                    <a:pt x="33" y="20"/>
                  </a:cubicBezTo>
                  <a:cubicBezTo>
                    <a:pt x="33" y="20"/>
                    <a:pt x="33" y="20"/>
                    <a:pt x="33" y="20"/>
                  </a:cubicBezTo>
                  <a:cubicBezTo>
                    <a:pt x="33" y="20"/>
                    <a:pt x="33" y="20"/>
                    <a:pt x="33" y="20"/>
                  </a:cubicBezTo>
                  <a:cubicBezTo>
                    <a:pt x="33" y="20"/>
                    <a:pt x="33" y="20"/>
                    <a:pt x="33" y="20"/>
                  </a:cubicBezTo>
                  <a:cubicBezTo>
                    <a:pt x="33" y="20"/>
                    <a:pt x="33" y="20"/>
                    <a:pt x="33" y="20"/>
                  </a:cubicBezTo>
                  <a:cubicBezTo>
                    <a:pt x="33" y="20"/>
                    <a:pt x="33" y="20"/>
                    <a:pt x="33" y="20"/>
                  </a:cubicBezTo>
                  <a:cubicBezTo>
                    <a:pt x="33" y="20"/>
                    <a:pt x="33" y="20"/>
                    <a:pt x="33" y="20"/>
                  </a:cubicBezTo>
                  <a:cubicBezTo>
                    <a:pt x="33" y="20"/>
                    <a:pt x="33" y="20"/>
                    <a:pt x="33" y="20"/>
                  </a:cubicBezTo>
                  <a:cubicBezTo>
                    <a:pt x="33" y="20"/>
                    <a:pt x="33" y="20"/>
                    <a:pt x="33" y="20"/>
                  </a:cubicBezTo>
                  <a:cubicBezTo>
                    <a:pt x="33" y="20"/>
                    <a:pt x="33" y="20"/>
                    <a:pt x="33"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1"/>
                    <a:pt x="34" y="21"/>
                    <a:pt x="34" y="21"/>
                  </a:cubicBezTo>
                  <a:cubicBezTo>
                    <a:pt x="34" y="21"/>
                    <a:pt x="34" y="21"/>
                    <a:pt x="34" y="21"/>
                  </a:cubicBezTo>
                  <a:cubicBezTo>
                    <a:pt x="34" y="21"/>
                    <a:pt x="34" y="21"/>
                    <a:pt x="34" y="21"/>
                  </a:cubicBezTo>
                  <a:cubicBezTo>
                    <a:pt x="34" y="21"/>
                    <a:pt x="34" y="21"/>
                    <a:pt x="34" y="21"/>
                  </a:cubicBezTo>
                  <a:cubicBezTo>
                    <a:pt x="34" y="21"/>
                    <a:pt x="34" y="21"/>
                    <a:pt x="34" y="21"/>
                  </a:cubicBezTo>
                  <a:cubicBezTo>
                    <a:pt x="34" y="21"/>
                    <a:pt x="34" y="21"/>
                    <a:pt x="34" y="21"/>
                  </a:cubicBezTo>
                  <a:cubicBezTo>
                    <a:pt x="34" y="21"/>
                    <a:pt x="34" y="21"/>
                    <a:pt x="34" y="21"/>
                  </a:cubicBezTo>
                  <a:cubicBezTo>
                    <a:pt x="34" y="21"/>
                    <a:pt x="34" y="21"/>
                    <a:pt x="34" y="21"/>
                  </a:cubicBezTo>
                  <a:cubicBezTo>
                    <a:pt x="34" y="21"/>
                    <a:pt x="34" y="21"/>
                    <a:pt x="34" y="21"/>
                  </a:cubicBezTo>
                  <a:cubicBezTo>
                    <a:pt x="34" y="21"/>
                    <a:pt x="34" y="21"/>
                    <a:pt x="34" y="21"/>
                  </a:cubicBezTo>
                  <a:cubicBezTo>
                    <a:pt x="34" y="21"/>
                    <a:pt x="34" y="21"/>
                    <a:pt x="34" y="21"/>
                  </a:cubicBezTo>
                  <a:cubicBezTo>
                    <a:pt x="34" y="21"/>
                    <a:pt x="34" y="21"/>
                    <a:pt x="34" y="21"/>
                  </a:cubicBezTo>
                  <a:cubicBezTo>
                    <a:pt x="34" y="21"/>
                    <a:pt x="34" y="21"/>
                    <a:pt x="34" y="21"/>
                  </a:cubicBezTo>
                  <a:cubicBezTo>
                    <a:pt x="34" y="21"/>
                    <a:pt x="34" y="21"/>
                    <a:pt x="34" y="21"/>
                  </a:cubicBezTo>
                  <a:cubicBezTo>
                    <a:pt x="34" y="21"/>
                    <a:pt x="34" y="21"/>
                    <a:pt x="34" y="21"/>
                  </a:cubicBezTo>
                  <a:cubicBezTo>
                    <a:pt x="34" y="21"/>
                    <a:pt x="34" y="21"/>
                    <a:pt x="34" y="21"/>
                  </a:cubicBezTo>
                  <a:cubicBezTo>
                    <a:pt x="34" y="21"/>
                    <a:pt x="34" y="21"/>
                    <a:pt x="34" y="21"/>
                  </a:cubicBezTo>
                  <a:cubicBezTo>
                    <a:pt x="34" y="21"/>
                    <a:pt x="34" y="21"/>
                    <a:pt x="34" y="21"/>
                  </a:cubicBezTo>
                  <a:cubicBezTo>
                    <a:pt x="34" y="21"/>
                    <a:pt x="34" y="21"/>
                    <a:pt x="34" y="21"/>
                  </a:cubicBezTo>
                  <a:cubicBezTo>
                    <a:pt x="34" y="21"/>
                    <a:pt x="34" y="21"/>
                    <a:pt x="34" y="21"/>
                  </a:cubicBezTo>
                  <a:cubicBezTo>
                    <a:pt x="34" y="21"/>
                    <a:pt x="34" y="21"/>
                    <a:pt x="34" y="21"/>
                  </a:cubicBezTo>
                  <a:cubicBezTo>
                    <a:pt x="34" y="21"/>
                    <a:pt x="34" y="21"/>
                    <a:pt x="34" y="21"/>
                  </a:cubicBezTo>
                  <a:cubicBezTo>
                    <a:pt x="34" y="21"/>
                    <a:pt x="34" y="21"/>
                    <a:pt x="34" y="21"/>
                  </a:cubicBezTo>
                  <a:cubicBezTo>
                    <a:pt x="34" y="21"/>
                    <a:pt x="34" y="21"/>
                    <a:pt x="34" y="21"/>
                  </a:cubicBezTo>
                  <a:cubicBezTo>
                    <a:pt x="34" y="21"/>
                    <a:pt x="34" y="21"/>
                    <a:pt x="34" y="21"/>
                  </a:cubicBezTo>
                  <a:cubicBezTo>
                    <a:pt x="34" y="21"/>
                    <a:pt x="34" y="21"/>
                    <a:pt x="34" y="21"/>
                  </a:cubicBezTo>
                  <a:cubicBezTo>
                    <a:pt x="34" y="21"/>
                    <a:pt x="34" y="21"/>
                    <a:pt x="34" y="21"/>
                  </a:cubicBezTo>
                  <a:cubicBezTo>
                    <a:pt x="34" y="21"/>
                    <a:pt x="34" y="21"/>
                    <a:pt x="34" y="21"/>
                  </a:cubicBezTo>
                  <a:cubicBezTo>
                    <a:pt x="34" y="21"/>
                    <a:pt x="34" y="21"/>
                    <a:pt x="34" y="21"/>
                  </a:cubicBezTo>
                  <a:cubicBezTo>
                    <a:pt x="34" y="21"/>
                    <a:pt x="34" y="21"/>
                    <a:pt x="34" y="21"/>
                  </a:cubicBezTo>
                  <a:cubicBezTo>
                    <a:pt x="34" y="21"/>
                    <a:pt x="34" y="21"/>
                    <a:pt x="34" y="21"/>
                  </a:cubicBezTo>
                  <a:cubicBezTo>
                    <a:pt x="34" y="21"/>
                    <a:pt x="34" y="21"/>
                    <a:pt x="34" y="21"/>
                  </a:cubicBezTo>
                  <a:cubicBezTo>
                    <a:pt x="34" y="21"/>
                    <a:pt x="34" y="21"/>
                    <a:pt x="34" y="21"/>
                  </a:cubicBezTo>
                  <a:cubicBezTo>
                    <a:pt x="34" y="21"/>
                    <a:pt x="34" y="21"/>
                    <a:pt x="34" y="21"/>
                  </a:cubicBezTo>
                  <a:cubicBezTo>
                    <a:pt x="34" y="21"/>
                    <a:pt x="34" y="21"/>
                    <a:pt x="34" y="21"/>
                  </a:cubicBezTo>
                  <a:cubicBezTo>
                    <a:pt x="34" y="21"/>
                    <a:pt x="34" y="21"/>
                    <a:pt x="34" y="21"/>
                  </a:cubicBezTo>
                  <a:cubicBezTo>
                    <a:pt x="34" y="21"/>
                    <a:pt x="34" y="21"/>
                    <a:pt x="34" y="21"/>
                  </a:cubicBezTo>
                  <a:cubicBezTo>
                    <a:pt x="34" y="21"/>
                    <a:pt x="34" y="21"/>
                    <a:pt x="34" y="21"/>
                  </a:cubicBezTo>
                  <a:cubicBezTo>
                    <a:pt x="34" y="21"/>
                    <a:pt x="34" y="21"/>
                    <a:pt x="34" y="21"/>
                  </a:cubicBezTo>
                  <a:cubicBezTo>
                    <a:pt x="34" y="21"/>
                    <a:pt x="34" y="21"/>
                    <a:pt x="34" y="21"/>
                  </a:cubicBezTo>
                  <a:cubicBezTo>
                    <a:pt x="34" y="21"/>
                    <a:pt x="34" y="21"/>
                    <a:pt x="34" y="21"/>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3" y="22"/>
                    <a:pt x="33" y="22"/>
                    <a:pt x="33" y="22"/>
                  </a:cubicBezTo>
                  <a:cubicBezTo>
                    <a:pt x="33" y="22"/>
                    <a:pt x="33" y="22"/>
                    <a:pt x="33" y="22"/>
                  </a:cubicBezTo>
                  <a:cubicBezTo>
                    <a:pt x="33" y="22"/>
                    <a:pt x="33" y="22"/>
                    <a:pt x="33" y="22"/>
                  </a:cubicBezTo>
                  <a:cubicBezTo>
                    <a:pt x="33" y="22"/>
                    <a:pt x="33" y="22"/>
                    <a:pt x="33" y="22"/>
                  </a:cubicBezTo>
                  <a:cubicBezTo>
                    <a:pt x="33" y="22"/>
                    <a:pt x="33" y="22"/>
                    <a:pt x="33" y="22"/>
                  </a:cubicBezTo>
                  <a:cubicBezTo>
                    <a:pt x="33" y="22"/>
                    <a:pt x="33" y="22"/>
                    <a:pt x="33" y="22"/>
                  </a:cubicBezTo>
                  <a:cubicBezTo>
                    <a:pt x="33" y="22"/>
                    <a:pt x="33" y="22"/>
                    <a:pt x="33" y="22"/>
                  </a:cubicBezTo>
                  <a:cubicBezTo>
                    <a:pt x="33" y="22"/>
                    <a:pt x="33" y="22"/>
                    <a:pt x="33" y="22"/>
                  </a:cubicBezTo>
                  <a:cubicBezTo>
                    <a:pt x="33" y="22"/>
                    <a:pt x="33" y="22"/>
                    <a:pt x="33" y="22"/>
                  </a:cubicBezTo>
                  <a:cubicBezTo>
                    <a:pt x="33" y="22"/>
                    <a:pt x="33" y="22"/>
                    <a:pt x="33" y="22"/>
                  </a:cubicBezTo>
                  <a:cubicBezTo>
                    <a:pt x="33" y="22"/>
                    <a:pt x="33" y="22"/>
                    <a:pt x="33" y="22"/>
                  </a:cubicBezTo>
                  <a:cubicBezTo>
                    <a:pt x="33" y="22"/>
                    <a:pt x="33" y="22"/>
                    <a:pt x="33" y="22"/>
                  </a:cubicBezTo>
                  <a:cubicBezTo>
                    <a:pt x="33" y="22"/>
                    <a:pt x="33" y="22"/>
                    <a:pt x="33" y="22"/>
                  </a:cubicBezTo>
                  <a:cubicBezTo>
                    <a:pt x="33" y="22"/>
                    <a:pt x="33" y="22"/>
                    <a:pt x="33" y="22"/>
                  </a:cubicBezTo>
                  <a:cubicBezTo>
                    <a:pt x="33" y="22"/>
                    <a:pt x="33" y="22"/>
                    <a:pt x="33" y="22"/>
                  </a:cubicBezTo>
                  <a:cubicBezTo>
                    <a:pt x="33" y="22"/>
                    <a:pt x="33" y="22"/>
                    <a:pt x="33" y="22"/>
                  </a:cubicBezTo>
                  <a:cubicBezTo>
                    <a:pt x="33" y="22"/>
                    <a:pt x="33" y="22"/>
                    <a:pt x="33" y="22"/>
                  </a:cubicBezTo>
                  <a:cubicBezTo>
                    <a:pt x="33" y="22"/>
                    <a:pt x="33" y="22"/>
                    <a:pt x="33" y="22"/>
                  </a:cubicBezTo>
                  <a:cubicBezTo>
                    <a:pt x="33" y="22"/>
                    <a:pt x="33" y="22"/>
                    <a:pt x="33" y="22"/>
                  </a:cubicBezTo>
                  <a:cubicBezTo>
                    <a:pt x="33" y="22"/>
                    <a:pt x="33" y="22"/>
                    <a:pt x="33" y="22"/>
                  </a:cubicBezTo>
                  <a:cubicBezTo>
                    <a:pt x="33" y="22"/>
                    <a:pt x="33" y="22"/>
                    <a:pt x="33" y="22"/>
                  </a:cubicBezTo>
                  <a:cubicBezTo>
                    <a:pt x="33" y="22"/>
                    <a:pt x="33" y="22"/>
                    <a:pt x="33" y="22"/>
                  </a:cubicBezTo>
                  <a:cubicBezTo>
                    <a:pt x="33" y="22"/>
                    <a:pt x="33" y="22"/>
                    <a:pt x="33" y="22"/>
                  </a:cubicBezTo>
                  <a:cubicBezTo>
                    <a:pt x="33" y="22"/>
                    <a:pt x="33" y="22"/>
                    <a:pt x="33" y="22"/>
                  </a:cubicBezTo>
                  <a:cubicBezTo>
                    <a:pt x="33" y="22"/>
                    <a:pt x="33" y="22"/>
                    <a:pt x="33" y="22"/>
                  </a:cubicBezTo>
                  <a:cubicBezTo>
                    <a:pt x="33" y="22"/>
                    <a:pt x="33" y="22"/>
                    <a:pt x="33" y="22"/>
                  </a:cubicBezTo>
                  <a:cubicBezTo>
                    <a:pt x="33" y="22"/>
                    <a:pt x="33" y="22"/>
                    <a:pt x="33" y="22"/>
                  </a:cubicBezTo>
                  <a:cubicBezTo>
                    <a:pt x="33" y="22"/>
                    <a:pt x="33" y="22"/>
                    <a:pt x="33" y="22"/>
                  </a:cubicBezTo>
                  <a:cubicBezTo>
                    <a:pt x="10" y="22"/>
                    <a:pt x="10" y="22"/>
                    <a:pt x="10" y="22"/>
                  </a:cubicBezTo>
                  <a:cubicBezTo>
                    <a:pt x="10" y="22"/>
                    <a:pt x="10" y="22"/>
                    <a:pt x="10" y="22"/>
                  </a:cubicBezTo>
                  <a:cubicBezTo>
                    <a:pt x="10" y="22"/>
                    <a:pt x="10" y="22"/>
                    <a:pt x="10" y="22"/>
                  </a:cubicBezTo>
                  <a:cubicBezTo>
                    <a:pt x="10" y="22"/>
                    <a:pt x="10" y="22"/>
                    <a:pt x="10" y="22"/>
                  </a:cubicBezTo>
                  <a:cubicBezTo>
                    <a:pt x="10" y="22"/>
                    <a:pt x="10" y="22"/>
                    <a:pt x="10" y="22"/>
                  </a:cubicBezTo>
                  <a:cubicBezTo>
                    <a:pt x="10" y="22"/>
                    <a:pt x="10" y="22"/>
                    <a:pt x="10" y="22"/>
                  </a:cubicBezTo>
                  <a:cubicBezTo>
                    <a:pt x="10" y="22"/>
                    <a:pt x="10" y="22"/>
                    <a:pt x="10" y="22"/>
                  </a:cubicBezTo>
                  <a:cubicBezTo>
                    <a:pt x="10" y="22"/>
                    <a:pt x="10" y="22"/>
                    <a:pt x="10" y="22"/>
                  </a:cubicBezTo>
                  <a:cubicBezTo>
                    <a:pt x="10" y="22"/>
                    <a:pt x="10" y="22"/>
                    <a:pt x="10" y="22"/>
                  </a:cubicBezTo>
                  <a:cubicBezTo>
                    <a:pt x="10" y="22"/>
                    <a:pt x="10" y="22"/>
                    <a:pt x="10" y="22"/>
                  </a:cubicBezTo>
                  <a:cubicBezTo>
                    <a:pt x="10" y="22"/>
                    <a:pt x="10" y="22"/>
                    <a:pt x="10" y="22"/>
                  </a:cubicBezTo>
                  <a:cubicBezTo>
                    <a:pt x="10" y="22"/>
                    <a:pt x="10" y="22"/>
                    <a:pt x="10" y="22"/>
                  </a:cubicBezTo>
                  <a:cubicBezTo>
                    <a:pt x="10" y="22"/>
                    <a:pt x="10" y="22"/>
                    <a:pt x="10" y="22"/>
                  </a:cubicBezTo>
                  <a:cubicBezTo>
                    <a:pt x="10" y="22"/>
                    <a:pt x="10" y="22"/>
                    <a:pt x="10" y="22"/>
                  </a:cubicBezTo>
                  <a:cubicBezTo>
                    <a:pt x="10" y="22"/>
                    <a:pt x="10" y="22"/>
                    <a:pt x="10" y="22"/>
                  </a:cubicBezTo>
                  <a:cubicBezTo>
                    <a:pt x="10" y="22"/>
                    <a:pt x="10" y="22"/>
                    <a:pt x="10" y="22"/>
                  </a:cubicBezTo>
                  <a:cubicBezTo>
                    <a:pt x="10" y="22"/>
                    <a:pt x="10" y="22"/>
                    <a:pt x="10" y="22"/>
                  </a:cubicBezTo>
                  <a:cubicBezTo>
                    <a:pt x="10" y="22"/>
                    <a:pt x="10" y="22"/>
                    <a:pt x="10" y="22"/>
                  </a:cubicBezTo>
                  <a:cubicBezTo>
                    <a:pt x="10" y="22"/>
                    <a:pt x="10" y="22"/>
                    <a:pt x="10" y="22"/>
                  </a:cubicBezTo>
                  <a:cubicBezTo>
                    <a:pt x="10" y="22"/>
                    <a:pt x="10" y="22"/>
                    <a:pt x="10" y="22"/>
                  </a:cubicBezTo>
                  <a:cubicBezTo>
                    <a:pt x="10" y="22"/>
                    <a:pt x="10" y="22"/>
                    <a:pt x="10" y="22"/>
                  </a:cubicBezTo>
                  <a:cubicBezTo>
                    <a:pt x="10" y="22"/>
                    <a:pt x="10" y="22"/>
                    <a:pt x="10" y="22"/>
                  </a:cubicBezTo>
                  <a:cubicBezTo>
                    <a:pt x="10" y="22"/>
                    <a:pt x="10" y="22"/>
                    <a:pt x="10" y="22"/>
                  </a:cubicBezTo>
                  <a:cubicBezTo>
                    <a:pt x="10" y="22"/>
                    <a:pt x="10" y="22"/>
                    <a:pt x="10" y="22"/>
                  </a:cubicBezTo>
                  <a:cubicBezTo>
                    <a:pt x="10" y="22"/>
                    <a:pt x="10" y="22"/>
                    <a:pt x="10" y="22"/>
                  </a:cubicBezTo>
                  <a:cubicBezTo>
                    <a:pt x="10" y="22"/>
                    <a:pt x="10" y="22"/>
                    <a:pt x="10" y="22"/>
                  </a:cubicBezTo>
                  <a:cubicBezTo>
                    <a:pt x="10" y="22"/>
                    <a:pt x="10" y="22"/>
                    <a:pt x="10" y="22"/>
                  </a:cubicBezTo>
                  <a:cubicBezTo>
                    <a:pt x="10" y="22"/>
                    <a:pt x="10" y="22"/>
                    <a:pt x="10" y="22"/>
                  </a:cubicBezTo>
                  <a:cubicBezTo>
                    <a:pt x="10" y="22"/>
                    <a:pt x="10" y="22"/>
                    <a:pt x="10" y="22"/>
                  </a:cubicBezTo>
                  <a:cubicBezTo>
                    <a:pt x="10" y="22"/>
                    <a:pt x="10" y="22"/>
                    <a:pt x="10" y="22"/>
                  </a:cubicBezTo>
                  <a:cubicBezTo>
                    <a:pt x="10" y="22"/>
                    <a:pt x="10" y="22"/>
                    <a:pt x="10" y="22"/>
                  </a:cubicBezTo>
                  <a:cubicBezTo>
                    <a:pt x="10" y="22"/>
                    <a:pt x="10" y="22"/>
                    <a:pt x="10" y="22"/>
                  </a:cubicBezTo>
                  <a:cubicBezTo>
                    <a:pt x="10" y="22"/>
                    <a:pt x="10" y="22"/>
                    <a:pt x="10" y="22"/>
                  </a:cubicBezTo>
                  <a:cubicBezTo>
                    <a:pt x="10" y="22"/>
                    <a:pt x="10" y="22"/>
                    <a:pt x="10" y="22"/>
                  </a:cubicBezTo>
                  <a:cubicBezTo>
                    <a:pt x="10" y="22"/>
                    <a:pt x="10" y="22"/>
                    <a:pt x="10" y="22"/>
                  </a:cubicBezTo>
                  <a:cubicBezTo>
                    <a:pt x="10" y="22"/>
                    <a:pt x="10" y="22"/>
                    <a:pt x="10" y="22"/>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9" y="21"/>
                    <a:pt x="9" y="21"/>
                    <a:pt x="9" y="21"/>
                  </a:cubicBezTo>
                  <a:cubicBezTo>
                    <a:pt x="9" y="21"/>
                    <a:pt x="9" y="21"/>
                    <a:pt x="9" y="21"/>
                  </a:cubicBezTo>
                  <a:cubicBezTo>
                    <a:pt x="9" y="21"/>
                    <a:pt x="9" y="21"/>
                    <a:pt x="9" y="21"/>
                  </a:cubicBezTo>
                  <a:cubicBezTo>
                    <a:pt x="9" y="21"/>
                    <a:pt x="9" y="21"/>
                    <a:pt x="9" y="21"/>
                  </a:cubicBezTo>
                  <a:cubicBezTo>
                    <a:pt x="9" y="21"/>
                    <a:pt x="9" y="21"/>
                    <a:pt x="9" y="21"/>
                  </a:cubicBezTo>
                  <a:cubicBezTo>
                    <a:pt x="9" y="21"/>
                    <a:pt x="9" y="21"/>
                    <a:pt x="9" y="21"/>
                  </a:cubicBezTo>
                  <a:cubicBezTo>
                    <a:pt x="9" y="21"/>
                    <a:pt x="9" y="21"/>
                    <a:pt x="9" y="21"/>
                  </a:cubicBezTo>
                  <a:cubicBezTo>
                    <a:pt x="9" y="21"/>
                    <a:pt x="9" y="21"/>
                    <a:pt x="9" y="21"/>
                  </a:cubicBezTo>
                  <a:cubicBezTo>
                    <a:pt x="9" y="21"/>
                    <a:pt x="9" y="21"/>
                    <a:pt x="9" y="21"/>
                  </a:cubicBezTo>
                  <a:cubicBezTo>
                    <a:pt x="9" y="21"/>
                    <a:pt x="9" y="21"/>
                    <a:pt x="9" y="21"/>
                  </a:cubicBezTo>
                  <a:cubicBezTo>
                    <a:pt x="9" y="21"/>
                    <a:pt x="9" y="21"/>
                    <a:pt x="9" y="21"/>
                  </a:cubicBezTo>
                  <a:cubicBezTo>
                    <a:pt x="9" y="21"/>
                    <a:pt x="9" y="21"/>
                    <a:pt x="9" y="21"/>
                  </a:cubicBezTo>
                  <a:cubicBezTo>
                    <a:pt x="9" y="21"/>
                    <a:pt x="9" y="21"/>
                    <a:pt x="9" y="21"/>
                  </a:cubicBezTo>
                  <a:cubicBezTo>
                    <a:pt x="9" y="21"/>
                    <a:pt x="9" y="21"/>
                    <a:pt x="9" y="21"/>
                  </a:cubicBezTo>
                  <a:cubicBezTo>
                    <a:pt x="9" y="21"/>
                    <a:pt x="9" y="21"/>
                    <a:pt x="9" y="21"/>
                  </a:cubicBezTo>
                  <a:cubicBezTo>
                    <a:pt x="9" y="21"/>
                    <a:pt x="9" y="21"/>
                    <a:pt x="9" y="21"/>
                  </a:cubicBezTo>
                  <a:cubicBezTo>
                    <a:pt x="9" y="21"/>
                    <a:pt x="9" y="21"/>
                    <a:pt x="9" y="21"/>
                  </a:cubicBezTo>
                  <a:cubicBezTo>
                    <a:pt x="9" y="21"/>
                    <a:pt x="9" y="21"/>
                    <a:pt x="9" y="21"/>
                  </a:cubicBezTo>
                  <a:cubicBezTo>
                    <a:pt x="9" y="21"/>
                    <a:pt x="9" y="21"/>
                    <a:pt x="9" y="21"/>
                  </a:cubicBezTo>
                  <a:cubicBezTo>
                    <a:pt x="9" y="21"/>
                    <a:pt x="9" y="21"/>
                    <a:pt x="9" y="21"/>
                  </a:cubicBezTo>
                  <a:cubicBezTo>
                    <a:pt x="9" y="21"/>
                    <a:pt x="9" y="21"/>
                    <a:pt x="9" y="21"/>
                  </a:cubicBezTo>
                  <a:cubicBezTo>
                    <a:pt x="9" y="21"/>
                    <a:pt x="9" y="21"/>
                    <a:pt x="9" y="21"/>
                  </a:cubicBezTo>
                  <a:cubicBezTo>
                    <a:pt x="9" y="21"/>
                    <a:pt x="9" y="21"/>
                    <a:pt x="9" y="21"/>
                  </a:cubicBezTo>
                  <a:cubicBezTo>
                    <a:pt x="9" y="21"/>
                    <a:pt x="9" y="21"/>
                    <a:pt x="9" y="21"/>
                  </a:cubicBezTo>
                  <a:cubicBezTo>
                    <a:pt x="9" y="21"/>
                    <a:pt x="9" y="21"/>
                    <a:pt x="9" y="21"/>
                  </a:cubicBezTo>
                  <a:cubicBezTo>
                    <a:pt x="9" y="21"/>
                    <a:pt x="9" y="21"/>
                    <a:pt x="9" y="21"/>
                  </a:cubicBezTo>
                  <a:cubicBezTo>
                    <a:pt x="9" y="21"/>
                    <a:pt x="9" y="21"/>
                    <a:pt x="9" y="21"/>
                  </a:cubicBezTo>
                  <a:cubicBezTo>
                    <a:pt x="9" y="21"/>
                    <a:pt x="9" y="21"/>
                    <a:pt x="9" y="21"/>
                  </a:cubicBezTo>
                  <a:cubicBezTo>
                    <a:pt x="9" y="21"/>
                    <a:pt x="9" y="21"/>
                    <a:pt x="9" y="21"/>
                  </a:cubicBezTo>
                  <a:cubicBezTo>
                    <a:pt x="9" y="21"/>
                    <a:pt x="9" y="21"/>
                    <a:pt x="9" y="21"/>
                  </a:cubicBezTo>
                  <a:cubicBezTo>
                    <a:pt x="9" y="21"/>
                    <a:pt x="9" y="21"/>
                    <a:pt x="9" y="21"/>
                  </a:cubicBezTo>
                  <a:cubicBezTo>
                    <a:pt x="9" y="21"/>
                    <a:pt x="9" y="21"/>
                    <a:pt x="9" y="21"/>
                  </a:cubicBezTo>
                  <a:cubicBezTo>
                    <a:pt x="9" y="21"/>
                    <a:pt x="9" y="21"/>
                    <a:pt x="9" y="21"/>
                  </a:cubicBezTo>
                  <a:cubicBezTo>
                    <a:pt x="9" y="21"/>
                    <a:pt x="9" y="21"/>
                    <a:pt x="9" y="21"/>
                  </a:cubicBezTo>
                  <a:cubicBezTo>
                    <a:pt x="9" y="21"/>
                    <a:pt x="9" y="21"/>
                    <a:pt x="9" y="21"/>
                  </a:cubicBezTo>
                  <a:cubicBezTo>
                    <a:pt x="9" y="20"/>
                    <a:pt x="9" y="20"/>
                    <a:pt x="9" y="20"/>
                  </a:cubicBezTo>
                  <a:cubicBezTo>
                    <a:pt x="9" y="20"/>
                    <a:pt x="9" y="20"/>
                    <a:pt x="9" y="20"/>
                  </a:cubicBezTo>
                  <a:cubicBezTo>
                    <a:pt x="9" y="20"/>
                    <a:pt x="9" y="20"/>
                    <a:pt x="9" y="20"/>
                  </a:cubicBezTo>
                  <a:cubicBezTo>
                    <a:pt x="9" y="20"/>
                    <a:pt x="9" y="20"/>
                    <a:pt x="9" y="20"/>
                  </a:cubicBezTo>
                  <a:cubicBezTo>
                    <a:pt x="9" y="20"/>
                    <a:pt x="9" y="20"/>
                    <a:pt x="9" y="20"/>
                  </a:cubicBezTo>
                  <a:cubicBezTo>
                    <a:pt x="9" y="20"/>
                    <a:pt x="9" y="20"/>
                    <a:pt x="9" y="20"/>
                  </a:cubicBezTo>
                  <a:cubicBezTo>
                    <a:pt x="9" y="20"/>
                    <a:pt x="9" y="20"/>
                    <a:pt x="9" y="20"/>
                  </a:cubicBezTo>
                  <a:cubicBezTo>
                    <a:pt x="9" y="20"/>
                    <a:pt x="9" y="20"/>
                    <a:pt x="9" y="20"/>
                  </a:cubicBezTo>
                  <a:cubicBezTo>
                    <a:pt x="9" y="20"/>
                    <a:pt x="9" y="20"/>
                    <a:pt x="9" y="20"/>
                  </a:cubicBezTo>
                  <a:cubicBezTo>
                    <a:pt x="9" y="20"/>
                    <a:pt x="9" y="20"/>
                    <a:pt x="9" y="20"/>
                  </a:cubicBezTo>
                  <a:cubicBezTo>
                    <a:pt x="9" y="20"/>
                    <a:pt x="9" y="20"/>
                    <a:pt x="9" y="20"/>
                  </a:cubicBezTo>
                  <a:cubicBezTo>
                    <a:pt x="9" y="20"/>
                    <a:pt x="9" y="20"/>
                    <a:pt x="9" y="20"/>
                  </a:cubicBezTo>
                  <a:cubicBezTo>
                    <a:pt x="9" y="20"/>
                    <a:pt x="9" y="20"/>
                    <a:pt x="9" y="20"/>
                  </a:cubicBezTo>
                  <a:cubicBezTo>
                    <a:pt x="9" y="20"/>
                    <a:pt x="9" y="20"/>
                    <a:pt x="9" y="20"/>
                  </a:cubicBezTo>
                  <a:cubicBezTo>
                    <a:pt x="9" y="20"/>
                    <a:pt x="9" y="20"/>
                    <a:pt x="9" y="20"/>
                  </a:cubicBezTo>
                  <a:cubicBezTo>
                    <a:pt x="9" y="20"/>
                    <a:pt x="9" y="20"/>
                    <a:pt x="9" y="20"/>
                  </a:cubicBezTo>
                  <a:cubicBezTo>
                    <a:pt x="9" y="20"/>
                    <a:pt x="9" y="20"/>
                    <a:pt x="9" y="20"/>
                  </a:cubicBezTo>
                  <a:cubicBezTo>
                    <a:pt x="9" y="20"/>
                    <a:pt x="9" y="20"/>
                    <a:pt x="9" y="20"/>
                  </a:cubicBezTo>
                  <a:cubicBezTo>
                    <a:pt x="9" y="20"/>
                    <a:pt x="9" y="20"/>
                    <a:pt x="9" y="20"/>
                  </a:cubicBezTo>
                  <a:cubicBezTo>
                    <a:pt x="9" y="20"/>
                    <a:pt x="9" y="20"/>
                    <a:pt x="9" y="20"/>
                  </a:cubicBezTo>
                  <a:cubicBezTo>
                    <a:pt x="9" y="20"/>
                    <a:pt x="9" y="20"/>
                    <a:pt x="9" y="20"/>
                  </a:cubicBezTo>
                  <a:cubicBezTo>
                    <a:pt x="9" y="20"/>
                    <a:pt x="9" y="20"/>
                    <a:pt x="9" y="20"/>
                  </a:cubicBezTo>
                  <a:cubicBezTo>
                    <a:pt x="9" y="20"/>
                    <a:pt x="9" y="20"/>
                    <a:pt x="9" y="20"/>
                  </a:cubicBezTo>
                  <a:cubicBezTo>
                    <a:pt x="9" y="20"/>
                    <a:pt x="9" y="20"/>
                    <a:pt x="9" y="20"/>
                  </a:cubicBezTo>
                  <a:cubicBezTo>
                    <a:pt x="10" y="20"/>
                    <a:pt x="10" y="20"/>
                    <a:pt x="10" y="20"/>
                  </a:cubicBezTo>
                  <a:cubicBezTo>
                    <a:pt x="10" y="20"/>
                    <a:pt x="10" y="20"/>
                    <a:pt x="10" y="20"/>
                  </a:cubicBezTo>
                  <a:cubicBezTo>
                    <a:pt x="10" y="20"/>
                    <a:pt x="10" y="20"/>
                    <a:pt x="10" y="20"/>
                  </a:cubicBezTo>
                  <a:cubicBezTo>
                    <a:pt x="10" y="20"/>
                    <a:pt x="10" y="20"/>
                    <a:pt x="10" y="20"/>
                  </a:cubicBezTo>
                  <a:cubicBezTo>
                    <a:pt x="10" y="20"/>
                    <a:pt x="10" y="20"/>
                    <a:pt x="10" y="20"/>
                  </a:cubicBezTo>
                  <a:cubicBezTo>
                    <a:pt x="10" y="20"/>
                    <a:pt x="10" y="20"/>
                    <a:pt x="10" y="20"/>
                  </a:cubicBezTo>
                  <a:cubicBezTo>
                    <a:pt x="10" y="20"/>
                    <a:pt x="10" y="20"/>
                    <a:pt x="10" y="20"/>
                  </a:cubicBezTo>
                  <a:cubicBezTo>
                    <a:pt x="10" y="20"/>
                    <a:pt x="10" y="20"/>
                    <a:pt x="10" y="20"/>
                  </a:cubicBezTo>
                  <a:cubicBezTo>
                    <a:pt x="10" y="20"/>
                    <a:pt x="10" y="20"/>
                    <a:pt x="10" y="20"/>
                  </a:cubicBezTo>
                  <a:cubicBezTo>
                    <a:pt x="10" y="20"/>
                    <a:pt x="10" y="20"/>
                    <a:pt x="10" y="20"/>
                  </a:cubicBezTo>
                  <a:cubicBezTo>
                    <a:pt x="10" y="20"/>
                    <a:pt x="10" y="20"/>
                    <a:pt x="10" y="20"/>
                  </a:cubicBezTo>
                  <a:cubicBezTo>
                    <a:pt x="10" y="20"/>
                    <a:pt x="10" y="20"/>
                    <a:pt x="10" y="20"/>
                  </a:cubicBezTo>
                  <a:cubicBezTo>
                    <a:pt x="10" y="20"/>
                    <a:pt x="10" y="20"/>
                    <a:pt x="10" y="20"/>
                  </a:cubicBezTo>
                  <a:cubicBezTo>
                    <a:pt x="10" y="20"/>
                    <a:pt x="10" y="20"/>
                    <a:pt x="10" y="20"/>
                  </a:cubicBezTo>
                  <a:cubicBezTo>
                    <a:pt x="10" y="20"/>
                    <a:pt x="10" y="20"/>
                    <a:pt x="10" y="20"/>
                  </a:cubicBezTo>
                  <a:cubicBezTo>
                    <a:pt x="10" y="20"/>
                    <a:pt x="10" y="20"/>
                    <a:pt x="10" y="20"/>
                  </a:cubicBezTo>
                  <a:cubicBezTo>
                    <a:pt x="10" y="20"/>
                    <a:pt x="10" y="20"/>
                    <a:pt x="10" y="20"/>
                  </a:cubicBezTo>
                  <a:cubicBezTo>
                    <a:pt x="10" y="20"/>
                    <a:pt x="10" y="20"/>
                    <a:pt x="10" y="20"/>
                  </a:cubicBezTo>
                  <a:cubicBezTo>
                    <a:pt x="10" y="20"/>
                    <a:pt x="10" y="20"/>
                    <a:pt x="10" y="20"/>
                  </a:cubicBezTo>
                  <a:cubicBezTo>
                    <a:pt x="10" y="20"/>
                    <a:pt x="10" y="20"/>
                    <a:pt x="10" y="20"/>
                  </a:cubicBezTo>
                  <a:cubicBezTo>
                    <a:pt x="10" y="20"/>
                    <a:pt x="10" y="20"/>
                    <a:pt x="10" y="20"/>
                  </a:cubicBezTo>
                  <a:cubicBezTo>
                    <a:pt x="10" y="20"/>
                    <a:pt x="10" y="20"/>
                    <a:pt x="10" y="20"/>
                  </a:cubicBezTo>
                  <a:cubicBezTo>
                    <a:pt x="10" y="20"/>
                    <a:pt x="10" y="20"/>
                    <a:pt x="10" y="20"/>
                  </a:cubicBezTo>
                  <a:cubicBezTo>
                    <a:pt x="10" y="20"/>
                    <a:pt x="10" y="20"/>
                    <a:pt x="10" y="20"/>
                  </a:cubicBezTo>
                  <a:cubicBezTo>
                    <a:pt x="10" y="20"/>
                    <a:pt x="10" y="20"/>
                    <a:pt x="10" y="20"/>
                  </a:cubicBezTo>
                  <a:cubicBezTo>
                    <a:pt x="10" y="20"/>
                    <a:pt x="10" y="20"/>
                    <a:pt x="10" y="20"/>
                  </a:cubicBezTo>
                  <a:cubicBezTo>
                    <a:pt x="10" y="20"/>
                    <a:pt x="10" y="20"/>
                    <a:pt x="10" y="20"/>
                  </a:cubicBezTo>
                  <a:cubicBezTo>
                    <a:pt x="10" y="20"/>
                    <a:pt x="10" y="20"/>
                    <a:pt x="10" y="20"/>
                  </a:cubicBezTo>
                  <a:cubicBezTo>
                    <a:pt x="10" y="20"/>
                    <a:pt x="10" y="20"/>
                    <a:pt x="10" y="20"/>
                  </a:cubicBezTo>
                  <a:cubicBezTo>
                    <a:pt x="10" y="20"/>
                    <a:pt x="10" y="20"/>
                    <a:pt x="10" y="20"/>
                  </a:cubicBezTo>
                  <a:cubicBezTo>
                    <a:pt x="10" y="20"/>
                    <a:pt x="10" y="20"/>
                    <a:pt x="10" y="20"/>
                  </a:cubicBezTo>
                  <a:cubicBezTo>
                    <a:pt x="10" y="20"/>
                    <a:pt x="10" y="20"/>
                    <a:pt x="10" y="20"/>
                  </a:cubicBezTo>
                  <a:cubicBezTo>
                    <a:pt x="10" y="20"/>
                    <a:pt x="10" y="20"/>
                    <a:pt x="10" y="20"/>
                  </a:cubicBezTo>
                  <a:cubicBezTo>
                    <a:pt x="10" y="20"/>
                    <a:pt x="10" y="20"/>
                    <a:pt x="10" y="20"/>
                  </a:cubicBezTo>
                  <a:cubicBezTo>
                    <a:pt x="10" y="20"/>
                    <a:pt x="10" y="20"/>
                    <a:pt x="10" y="20"/>
                  </a:cubicBezTo>
                  <a:cubicBezTo>
                    <a:pt x="10" y="20"/>
                    <a:pt x="10" y="20"/>
                    <a:pt x="10" y="20"/>
                  </a:cubicBezTo>
                  <a:cubicBezTo>
                    <a:pt x="10" y="20"/>
                    <a:pt x="10" y="20"/>
                    <a:pt x="10" y="20"/>
                  </a:cubicBezTo>
                  <a:cubicBezTo>
                    <a:pt x="10" y="20"/>
                    <a:pt x="10" y="20"/>
                    <a:pt x="10" y="20"/>
                  </a:cubicBezTo>
                  <a:close/>
                  <a:moveTo>
                    <a:pt x="10" y="14"/>
                  </a:moveTo>
                  <a:cubicBezTo>
                    <a:pt x="10" y="14"/>
                    <a:pt x="10" y="14"/>
                    <a:pt x="10" y="14"/>
                  </a:cubicBezTo>
                  <a:cubicBezTo>
                    <a:pt x="10" y="14"/>
                    <a:pt x="9" y="13"/>
                    <a:pt x="9" y="13"/>
                  </a:cubicBezTo>
                  <a:cubicBezTo>
                    <a:pt x="9" y="12"/>
                    <a:pt x="10" y="11"/>
                    <a:pt x="10" y="11"/>
                  </a:cubicBezTo>
                  <a:cubicBezTo>
                    <a:pt x="23" y="11"/>
                    <a:pt x="23" y="11"/>
                    <a:pt x="23" y="11"/>
                  </a:cubicBezTo>
                  <a:cubicBezTo>
                    <a:pt x="23" y="11"/>
                    <a:pt x="24" y="12"/>
                    <a:pt x="24" y="13"/>
                  </a:cubicBezTo>
                  <a:cubicBezTo>
                    <a:pt x="24" y="13"/>
                    <a:pt x="23" y="14"/>
                    <a:pt x="23" y="14"/>
                  </a:cubicBezTo>
                  <a:cubicBezTo>
                    <a:pt x="10" y="14"/>
                    <a:pt x="10" y="14"/>
                    <a:pt x="10" y="1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45074" name="组合 52"/>
          <p:cNvGrpSpPr/>
          <p:nvPr/>
        </p:nvGrpSpPr>
        <p:grpSpPr bwMode="auto">
          <a:xfrm>
            <a:off x="8472488" y="4292600"/>
            <a:ext cx="514350" cy="514350"/>
            <a:chOff x="14109" y="8602"/>
            <a:chExt cx="810" cy="810"/>
          </a:xfrm>
        </p:grpSpPr>
        <p:sp>
          <p:nvSpPr>
            <p:cNvPr id="54" name="椭圆 53"/>
            <p:cNvSpPr/>
            <p:nvPr/>
          </p:nvSpPr>
          <p:spPr>
            <a:xfrm>
              <a:off x="14109" y="8602"/>
              <a:ext cx="810" cy="810"/>
            </a:xfrm>
            <a:prstGeom prst="ellips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085" name="任意多边形 54"/>
            <p:cNvSpPr>
              <a:spLocks noEditPoints="1"/>
            </p:cNvSpPr>
            <p:nvPr/>
          </p:nvSpPr>
          <p:spPr bwMode="auto">
            <a:xfrm>
              <a:off x="14310" y="8784"/>
              <a:ext cx="442" cy="446"/>
            </a:xfrm>
            <a:custGeom>
              <a:avLst/>
              <a:gdLst>
                <a:gd name="T0" fmla="*/ 4034001 w 53"/>
                <a:gd name="T1" fmla="*/ 3806420 h 54"/>
                <a:gd name="T2" fmla="*/ 5364546 w 53"/>
                <a:gd name="T3" fmla="*/ 2228868 h 54"/>
                <a:gd name="T4" fmla="*/ 1329995 w 53"/>
                <a:gd name="T5" fmla="*/ 4457671 h 54"/>
                <a:gd name="T6" fmla="*/ 7744382 w 53"/>
                <a:gd name="T7" fmla="*/ 4457671 h 54"/>
                <a:gd name="T8" fmla="*/ 6738006 w 53"/>
                <a:gd name="T9" fmla="*/ 4457671 h 54"/>
                <a:gd name="T10" fmla="*/ 6051280 w 53"/>
                <a:gd name="T11" fmla="*/ 4113458 h 54"/>
                <a:gd name="T12" fmla="*/ 5727036 w 53"/>
                <a:gd name="T13" fmla="*/ 2535906 h 54"/>
                <a:gd name="T14" fmla="*/ 13795662 w 53"/>
                <a:gd name="T15" fmla="*/ 8571666 h 54"/>
                <a:gd name="T16" fmla="*/ 17505418 w 53"/>
                <a:gd name="T17" fmla="*/ 12065935 h 54"/>
                <a:gd name="T18" fmla="*/ 13471426 w 53"/>
                <a:gd name="T19" fmla="*/ 16835757 h 54"/>
                <a:gd name="T20" fmla="*/ 12465117 w 53"/>
                <a:gd name="T21" fmla="*/ 16835757 h 54"/>
                <a:gd name="T22" fmla="*/ 5364546 w 53"/>
                <a:gd name="T23" fmla="*/ 16835757 h 54"/>
                <a:gd name="T24" fmla="*/ 686726 w 53"/>
                <a:gd name="T25" fmla="*/ 16835757 h 54"/>
                <a:gd name="T26" fmla="*/ 0 w 53"/>
                <a:gd name="T27" fmla="*/ 12373039 h 54"/>
                <a:gd name="T28" fmla="*/ 3709756 w 53"/>
                <a:gd name="T29" fmla="*/ 8571666 h 54"/>
                <a:gd name="T30" fmla="*/ 0 w 53"/>
                <a:gd name="T31" fmla="*/ 4113458 h 54"/>
                <a:gd name="T32" fmla="*/ 5040309 w 53"/>
                <a:gd name="T33" fmla="*/ 307038 h 54"/>
                <a:gd name="T34" fmla="*/ 12102619 w 53"/>
                <a:gd name="T35" fmla="*/ 651317 h 54"/>
                <a:gd name="T36" fmla="*/ 17505418 w 53"/>
                <a:gd name="T37" fmla="*/ 3499308 h 54"/>
                <a:gd name="T38" fmla="*/ 13795662 w 53"/>
                <a:gd name="T39" fmla="*/ 8571666 h 54"/>
                <a:gd name="T40" fmla="*/ 9761103 w 53"/>
                <a:gd name="T41" fmla="*/ 12373039 h 54"/>
                <a:gd name="T42" fmla="*/ 16136619 w 53"/>
                <a:gd name="T43" fmla="*/ 12373039 h 54"/>
                <a:gd name="T44" fmla="*/ 14482389 w 53"/>
                <a:gd name="T45" fmla="*/ 13029411 h 54"/>
                <a:gd name="T46" fmla="*/ 14119273 w 53"/>
                <a:gd name="T47" fmla="*/ 12373039 h 54"/>
                <a:gd name="T48" fmla="*/ 14119273 w 53"/>
                <a:gd name="T49" fmla="*/ 10493505 h 54"/>
                <a:gd name="T50" fmla="*/ 13108302 w 53"/>
                <a:gd name="T51" fmla="*/ 11107572 h 54"/>
                <a:gd name="T52" fmla="*/ 13795662 w 53"/>
                <a:gd name="T53" fmla="*/ 10144171 h 54"/>
                <a:gd name="T54" fmla="*/ 9761103 w 53"/>
                <a:gd name="T55" fmla="*/ 12373039 h 54"/>
                <a:gd name="T56" fmla="*/ 3709756 w 53"/>
                <a:gd name="T57" fmla="*/ 14606954 h 54"/>
                <a:gd name="T58" fmla="*/ 12465117 w 53"/>
                <a:gd name="T59" fmla="*/ 4113458 h 54"/>
                <a:gd name="T60" fmla="*/ 3709756 w 53"/>
                <a:gd name="T61" fmla="*/ 14606954 h 54"/>
                <a:gd name="T62" fmla="*/ 14482389 w 53"/>
                <a:gd name="T63" fmla="*/ 5072358 h 54"/>
                <a:gd name="T64" fmla="*/ 14482389 w 53"/>
                <a:gd name="T65" fmla="*/ 5072358 h 54"/>
                <a:gd name="T66" fmla="*/ 14482389 w 53"/>
                <a:gd name="T67" fmla="*/ 5072358 h 54"/>
                <a:gd name="T68" fmla="*/ 16499109 w 53"/>
                <a:gd name="T69" fmla="*/ 4457671 h 54"/>
                <a:gd name="T70" fmla="*/ 13795662 w 53"/>
                <a:gd name="T71" fmla="*/ 1577552 h 54"/>
                <a:gd name="T72" fmla="*/ 11778383 w 53"/>
                <a:gd name="T73" fmla="*/ 2535906 h 54"/>
                <a:gd name="T74" fmla="*/ 12465117 w 53"/>
                <a:gd name="T75" fmla="*/ 3192278 h 54"/>
                <a:gd name="T76" fmla="*/ 12465117 w 53"/>
                <a:gd name="T77" fmla="*/ 3192278 h 54"/>
                <a:gd name="T78" fmla="*/ 12789353 w 53"/>
                <a:gd name="T79" fmla="*/ 3192278 h 54"/>
                <a:gd name="T80" fmla="*/ 14482389 w 53"/>
                <a:gd name="T81" fmla="*/ 5072358 h 54"/>
                <a:gd name="T82" fmla="*/ 14482389 w 53"/>
                <a:gd name="T83" fmla="*/ 5072358 h 54"/>
                <a:gd name="T84" fmla="*/ 14119273 w 53"/>
                <a:gd name="T85" fmla="*/ 5728184 h 54"/>
                <a:gd name="T86" fmla="*/ 4720727 w 53"/>
                <a:gd name="T87" fmla="*/ 15565317 h 54"/>
                <a:gd name="T88" fmla="*/ 14119273 w 53"/>
                <a:gd name="T89" fmla="*/ 5728184 h 54"/>
                <a:gd name="T90" fmla="*/ 1693035 w 53"/>
                <a:gd name="T91" fmla="*/ 13029411 h 54"/>
                <a:gd name="T92" fmla="*/ 11454146 w 53"/>
                <a:gd name="T93" fmla="*/ 3192278 h 54"/>
                <a:gd name="T94" fmla="*/ 1693035 w 53"/>
                <a:gd name="T95" fmla="*/ 13029411 h 54"/>
                <a:gd name="T96" fmla="*/ 1329995 w 53"/>
                <a:gd name="T97" fmla="*/ 13336441 h 54"/>
                <a:gd name="T98" fmla="*/ 3709756 w 53"/>
                <a:gd name="T99" fmla="*/ 15565317 h 5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3"/>
                <a:gd name="T151" fmla="*/ 0 h 54"/>
                <a:gd name="T152" fmla="*/ 53 w 53"/>
                <a:gd name="T153" fmla="*/ 54 h 5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3" h="54">
                  <a:moveTo>
                    <a:pt x="14" y="12"/>
                  </a:moveTo>
                  <a:cubicBezTo>
                    <a:pt x="14" y="12"/>
                    <a:pt x="13" y="12"/>
                    <a:pt x="12" y="12"/>
                  </a:cubicBezTo>
                  <a:cubicBezTo>
                    <a:pt x="12" y="11"/>
                    <a:pt x="12" y="11"/>
                    <a:pt x="12" y="10"/>
                  </a:cubicBezTo>
                  <a:cubicBezTo>
                    <a:pt x="16" y="7"/>
                    <a:pt x="16" y="7"/>
                    <a:pt x="16" y="7"/>
                  </a:cubicBezTo>
                  <a:cubicBezTo>
                    <a:pt x="14" y="5"/>
                    <a:pt x="14" y="5"/>
                    <a:pt x="14" y="5"/>
                  </a:cubicBezTo>
                  <a:cubicBezTo>
                    <a:pt x="4" y="14"/>
                    <a:pt x="4" y="14"/>
                    <a:pt x="4" y="14"/>
                  </a:cubicBezTo>
                  <a:cubicBezTo>
                    <a:pt x="14" y="24"/>
                    <a:pt x="14" y="24"/>
                    <a:pt x="14" y="24"/>
                  </a:cubicBezTo>
                  <a:cubicBezTo>
                    <a:pt x="23" y="14"/>
                    <a:pt x="23" y="14"/>
                    <a:pt x="23" y="14"/>
                  </a:cubicBezTo>
                  <a:cubicBezTo>
                    <a:pt x="22" y="13"/>
                    <a:pt x="22" y="13"/>
                    <a:pt x="22" y="13"/>
                  </a:cubicBezTo>
                  <a:cubicBezTo>
                    <a:pt x="20" y="14"/>
                    <a:pt x="20" y="14"/>
                    <a:pt x="20" y="14"/>
                  </a:cubicBezTo>
                  <a:cubicBezTo>
                    <a:pt x="20" y="15"/>
                    <a:pt x="19" y="15"/>
                    <a:pt x="18" y="14"/>
                  </a:cubicBezTo>
                  <a:cubicBezTo>
                    <a:pt x="18" y="14"/>
                    <a:pt x="18" y="13"/>
                    <a:pt x="18" y="13"/>
                  </a:cubicBezTo>
                  <a:cubicBezTo>
                    <a:pt x="20" y="11"/>
                    <a:pt x="20" y="11"/>
                    <a:pt x="20" y="11"/>
                  </a:cubicBezTo>
                  <a:cubicBezTo>
                    <a:pt x="17" y="8"/>
                    <a:pt x="17" y="8"/>
                    <a:pt x="17" y="8"/>
                  </a:cubicBezTo>
                  <a:cubicBezTo>
                    <a:pt x="14" y="12"/>
                    <a:pt x="14" y="12"/>
                    <a:pt x="14" y="12"/>
                  </a:cubicBezTo>
                  <a:close/>
                  <a:moveTo>
                    <a:pt x="41" y="27"/>
                  </a:moveTo>
                  <a:cubicBezTo>
                    <a:pt x="41" y="27"/>
                    <a:pt x="41" y="27"/>
                    <a:pt x="41" y="27"/>
                  </a:cubicBezTo>
                  <a:cubicBezTo>
                    <a:pt x="52" y="38"/>
                    <a:pt x="52" y="38"/>
                    <a:pt x="52" y="38"/>
                  </a:cubicBezTo>
                  <a:cubicBezTo>
                    <a:pt x="53" y="39"/>
                    <a:pt x="53" y="40"/>
                    <a:pt x="52" y="41"/>
                  </a:cubicBezTo>
                  <a:cubicBezTo>
                    <a:pt x="40" y="53"/>
                    <a:pt x="40" y="53"/>
                    <a:pt x="40" y="53"/>
                  </a:cubicBezTo>
                  <a:cubicBezTo>
                    <a:pt x="39" y="54"/>
                    <a:pt x="38" y="54"/>
                    <a:pt x="37" y="53"/>
                  </a:cubicBezTo>
                  <a:cubicBezTo>
                    <a:pt x="37" y="53"/>
                    <a:pt x="37" y="53"/>
                    <a:pt x="37" y="53"/>
                  </a:cubicBezTo>
                  <a:cubicBezTo>
                    <a:pt x="26" y="42"/>
                    <a:pt x="26" y="42"/>
                    <a:pt x="26" y="42"/>
                  </a:cubicBezTo>
                  <a:cubicBezTo>
                    <a:pt x="16" y="53"/>
                    <a:pt x="16" y="53"/>
                    <a:pt x="16" y="53"/>
                  </a:cubicBezTo>
                  <a:cubicBezTo>
                    <a:pt x="15" y="53"/>
                    <a:pt x="15" y="53"/>
                    <a:pt x="14" y="53"/>
                  </a:cubicBezTo>
                  <a:cubicBezTo>
                    <a:pt x="2" y="53"/>
                    <a:pt x="2" y="53"/>
                    <a:pt x="2" y="53"/>
                  </a:cubicBezTo>
                  <a:cubicBezTo>
                    <a:pt x="1" y="53"/>
                    <a:pt x="0" y="52"/>
                    <a:pt x="0" y="51"/>
                  </a:cubicBezTo>
                  <a:cubicBezTo>
                    <a:pt x="0" y="47"/>
                    <a:pt x="0" y="43"/>
                    <a:pt x="0" y="39"/>
                  </a:cubicBezTo>
                  <a:cubicBezTo>
                    <a:pt x="0" y="38"/>
                    <a:pt x="0" y="38"/>
                    <a:pt x="0" y="37"/>
                  </a:cubicBezTo>
                  <a:cubicBezTo>
                    <a:pt x="11" y="27"/>
                    <a:pt x="11" y="27"/>
                    <a:pt x="11" y="27"/>
                  </a:cubicBezTo>
                  <a:cubicBezTo>
                    <a:pt x="0" y="16"/>
                    <a:pt x="0" y="16"/>
                    <a:pt x="0" y="16"/>
                  </a:cubicBezTo>
                  <a:cubicBezTo>
                    <a:pt x="0" y="15"/>
                    <a:pt x="0" y="14"/>
                    <a:pt x="0" y="13"/>
                  </a:cubicBezTo>
                  <a:cubicBezTo>
                    <a:pt x="13" y="1"/>
                    <a:pt x="13" y="1"/>
                    <a:pt x="13" y="1"/>
                  </a:cubicBezTo>
                  <a:cubicBezTo>
                    <a:pt x="13" y="0"/>
                    <a:pt x="15" y="0"/>
                    <a:pt x="15" y="1"/>
                  </a:cubicBezTo>
                  <a:cubicBezTo>
                    <a:pt x="26" y="12"/>
                    <a:pt x="26" y="12"/>
                    <a:pt x="26" y="12"/>
                  </a:cubicBezTo>
                  <a:cubicBezTo>
                    <a:pt x="36" y="2"/>
                    <a:pt x="36" y="2"/>
                    <a:pt x="36" y="2"/>
                  </a:cubicBezTo>
                  <a:cubicBezTo>
                    <a:pt x="38" y="0"/>
                    <a:pt x="42" y="0"/>
                    <a:pt x="44" y="2"/>
                  </a:cubicBezTo>
                  <a:cubicBezTo>
                    <a:pt x="46" y="4"/>
                    <a:pt x="51" y="8"/>
                    <a:pt x="52" y="11"/>
                  </a:cubicBezTo>
                  <a:cubicBezTo>
                    <a:pt x="53" y="13"/>
                    <a:pt x="53" y="16"/>
                    <a:pt x="51" y="17"/>
                  </a:cubicBezTo>
                  <a:cubicBezTo>
                    <a:pt x="41" y="27"/>
                    <a:pt x="41" y="27"/>
                    <a:pt x="41" y="27"/>
                  </a:cubicBezTo>
                  <a:close/>
                  <a:moveTo>
                    <a:pt x="29" y="39"/>
                  </a:moveTo>
                  <a:cubicBezTo>
                    <a:pt x="29" y="39"/>
                    <a:pt x="29" y="39"/>
                    <a:pt x="29" y="39"/>
                  </a:cubicBezTo>
                  <a:cubicBezTo>
                    <a:pt x="39" y="49"/>
                    <a:pt x="39" y="49"/>
                    <a:pt x="39" y="49"/>
                  </a:cubicBezTo>
                  <a:cubicBezTo>
                    <a:pt x="48" y="39"/>
                    <a:pt x="48" y="39"/>
                    <a:pt x="48" y="39"/>
                  </a:cubicBezTo>
                  <a:cubicBezTo>
                    <a:pt x="47" y="38"/>
                    <a:pt x="47" y="38"/>
                    <a:pt x="47" y="38"/>
                  </a:cubicBezTo>
                  <a:cubicBezTo>
                    <a:pt x="43" y="41"/>
                    <a:pt x="43" y="41"/>
                    <a:pt x="43" y="41"/>
                  </a:cubicBezTo>
                  <a:cubicBezTo>
                    <a:pt x="43" y="41"/>
                    <a:pt x="42" y="41"/>
                    <a:pt x="42" y="41"/>
                  </a:cubicBezTo>
                  <a:cubicBezTo>
                    <a:pt x="41" y="40"/>
                    <a:pt x="41" y="40"/>
                    <a:pt x="42" y="39"/>
                  </a:cubicBezTo>
                  <a:cubicBezTo>
                    <a:pt x="45" y="36"/>
                    <a:pt x="45" y="36"/>
                    <a:pt x="45" y="36"/>
                  </a:cubicBezTo>
                  <a:cubicBezTo>
                    <a:pt x="42" y="33"/>
                    <a:pt x="42" y="33"/>
                    <a:pt x="42" y="33"/>
                  </a:cubicBezTo>
                  <a:cubicBezTo>
                    <a:pt x="40" y="35"/>
                    <a:pt x="40" y="35"/>
                    <a:pt x="40" y="35"/>
                  </a:cubicBezTo>
                  <a:cubicBezTo>
                    <a:pt x="40" y="35"/>
                    <a:pt x="39" y="35"/>
                    <a:pt x="39" y="35"/>
                  </a:cubicBezTo>
                  <a:cubicBezTo>
                    <a:pt x="38" y="34"/>
                    <a:pt x="38" y="34"/>
                    <a:pt x="39" y="33"/>
                  </a:cubicBezTo>
                  <a:cubicBezTo>
                    <a:pt x="41" y="32"/>
                    <a:pt x="41" y="32"/>
                    <a:pt x="41" y="32"/>
                  </a:cubicBezTo>
                  <a:cubicBezTo>
                    <a:pt x="39" y="30"/>
                    <a:pt x="39" y="30"/>
                    <a:pt x="39" y="30"/>
                  </a:cubicBezTo>
                  <a:cubicBezTo>
                    <a:pt x="29" y="39"/>
                    <a:pt x="29" y="39"/>
                    <a:pt x="29" y="39"/>
                  </a:cubicBezTo>
                  <a:close/>
                  <a:moveTo>
                    <a:pt x="11" y="46"/>
                  </a:moveTo>
                  <a:cubicBezTo>
                    <a:pt x="11" y="46"/>
                    <a:pt x="11" y="46"/>
                    <a:pt x="11" y="46"/>
                  </a:cubicBezTo>
                  <a:cubicBezTo>
                    <a:pt x="21" y="36"/>
                    <a:pt x="31" y="26"/>
                    <a:pt x="40" y="16"/>
                  </a:cubicBezTo>
                  <a:cubicBezTo>
                    <a:pt x="39" y="15"/>
                    <a:pt x="38" y="14"/>
                    <a:pt x="37" y="13"/>
                  </a:cubicBezTo>
                  <a:cubicBezTo>
                    <a:pt x="7" y="42"/>
                    <a:pt x="7" y="42"/>
                    <a:pt x="7" y="42"/>
                  </a:cubicBezTo>
                  <a:cubicBezTo>
                    <a:pt x="11" y="46"/>
                    <a:pt x="11" y="46"/>
                    <a:pt x="11" y="46"/>
                  </a:cubicBezTo>
                  <a:close/>
                  <a:moveTo>
                    <a:pt x="43" y="16"/>
                  </a:moveTo>
                  <a:cubicBezTo>
                    <a:pt x="43" y="16"/>
                    <a:pt x="43" y="16"/>
                    <a:pt x="43" y="16"/>
                  </a:cubicBezTo>
                  <a:cubicBezTo>
                    <a:pt x="43" y="16"/>
                    <a:pt x="43" y="16"/>
                    <a:pt x="43" y="16"/>
                  </a:cubicBezTo>
                  <a:cubicBezTo>
                    <a:pt x="43" y="16"/>
                    <a:pt x="43" y="16"/>
                    <a:pt x="43" y="16"/>
                  </a:cubicBezTo>
                  <a:cubicBezTo>
                    <a:pt x="43" y="16"/>
                    <a:pt x="43" y="16"/>
                    <a:pt x="43" y="16"/>
                  </a:cubicBezTo>
                  <a:cubicBezTo>
                    <a:pt x="43" y="16"/>
                    <a:pt x="43" y="16"/>
                    <a:pt x="43" y="16"/>
                  </a:cubicBezTo>
                  <a:cubicBezTo>
                    <a:pt x="45" y="18"/>
                    <a:pt x="45" y="18"/>
                    <a:pt x="45" y="18"/>
                  </a:cubicBezTo>
                  <a:cubicBezTo>
                    <a:pt x="49" y="14"/>
                    <a:pt x="49" y="14"/>
                    <a:pt x="49" y="14"/>
                  </a:cubicBezTo>
                  <a:cubicBezTo>
                    <a:pt x="49" y="14"/>
                    <a:pt x="49" y="13"/>
                    <a:pt x="49" y="12"/>
                  </a:cubicBezTo>
                  <a:cubicBezTo>
                    <a:pt x="46" y="10"/>
                    <a:pt x="44" y="7"/>
                    <a:pt x="41" y="5"/>
                  </a:cubicBezTo>
                  <a:cubicBezTo>
                    <a:pt x="40" y="4"/>
                    <a:pt x="39" y="4"/>
                    <a:pt x="39" y="5"/>
                  </a:cubicBezTo>
                  <a:cubicBezTo>
                    <a:pt x="35" y="8"/>
                    <a:pt x="35" y="8"/>
                    <a:pt x="35" y="8"/>
                  </a:cubicBezTo>
                  <a:cubicBezTo>
                    <a:pt x="37" y="10"/>
                    <a:pt x="37" y="10"/>
                    <a:pt x="37" y="10"/>
                  </a:cubicBezTo>
                  <a:cubicBezTo>
                    <a:pt x="37" y="10"/>
                    <a:pt x="37" y="10"/>
                    <a:pt x="37" y="10"/>
                  </a:cubicBezTo>
                  <a:cubicBezTo>
                    <a:pt x="37" y="10"/>
                    <a:pt x="37" y="10"/>
                    <a:pt x="37" y="10"/>
                  </a:cubicBezTo>
                  <a:cubicBezTo>
                    <a:pt x="37" y="10"/>
                    <a:pt x="37" y="10"/>
                    <a:pt x="37" y="10"/>
                  </a:cubicBezTo>
                  <a:cubicBezTo>
                    <a:pt x="37" y="10"/>
                    <a:pt x="37" y="10"/>
                    <a:pt x="37" y="10"/>
                  </a:cubicBezTo>
                  <a:cubicBezTo>
                    <a:pt x="38" y="10"/>
                    <a:pt x="38" y="10"/>
                    <a:pt x="38" y="10"/>
                  </a:cubicBezTo>
                  <a:cubicBezTo>
                    <a:pt x="38" y="10"/>
                    <a:pt x="38" y="10"/>
                    <a:pt x="38" y="10"/>
                  </a:cubicBezTo>
                  <a:cubicBezTo>
                    <a:pt x="43" y="16"/>
                    <a:pt x="43" y="16"/>
                    <a:pt x="43" y="16"/>
                  </a:cubicBezTo>
                  <a:cubicBezTo>
                    <a:pt x="43" y="16"/>
                    <a:pt x="43" y="16"/>
                    <a:pt x="43" y="16"/>
                  </a:cubicBezTo>
                  <a:cubicBezTo>
                    <a:pt x="43" y="16"/>
                    <a:pt x="43" y="16"/>
                    <a:pt x="43" y="16"/>
                  </a:cubicBezTo>
                  <a:close/>
                  <a:moveTo>
                    <a:pt x="42" y="18"/>
                  </a:moveTo>
                  <a:cubicBezTo>
                    <a:pt x="42" y="18"/>
                    <a:pt x="42" y="18"/>
                    <a:pt x="42" y="18"/>
                  </a:cubicBezTo>
                  <a:cubicBezTo>
                    <a:pt x="32" y="28"/>
                    <a:pt x="22" y="38"/>
                    <a:pt x="12" y="48"/>
                  </a:cubicBezTo>
                  <a:cubicBezTo>
                    <a:pt x="14" y="49"/>
                    <a:pt x="14" y="49"/>
                    <a:pt x="14" y="49"/>
                  </a:cubicBezTo>
                  <a:cubicBezTo>
                    <a:pt x="43" y="20"/>
                    <a:pt x="43" y="20"/>
                    <a:pt x="43" y="20"/>
                  </a:cubicBezTo>
                  <a:cubicBezTo>
                    <a:pt x="42" y="18"/>
                    <a:pt x="42" y="18"/>
                    <a:pt x="42" y="18"/>
                  </a:cubicBezTo>
                  <a:close/>
                  <a:moveTo>
                    <a:pt x="5" y="41"/>
                  </a:moveTo>
                  <a:cubicBezTo>
                    <a:pt x="5" y="41"/>
                    <a:pt x="5" y="41"/>
                    <a:pt x="5" y="41"/>
                  </a:cubicBezTo>
                  <a:cubicBezTo>
                    <a:pt x="35" y="11"/>
                    <a:pt x="35" y="11"/>
                    <a:pt x="35" y="11"/>
                  </a:cubicBezTo>
                  <a:cubicBezTo>
                    <a:pt x="34" y="10"/>
                    <a:pt x="34" y="10"/>
                    <a:pt x="34" y="10"/>
                  </a:cubicBezTo>
                  <a:cubicBezTo>
                    <a:pt x="4" y="39"/>
                    <a:pt x="4" y="39"/>
                    <a:pt x="4" y="39"/>
                  </a:cubicBezTo>
                  <a:cubicBezTo>
                    <a:pt x="5" y="41"/>
                    <a:pt x="5" y="41"/>
                    <a:pt x="5" y="41"/>
                  </a:cubicBezTo>
                  <a:close/>
                  <a:moveTo>
                    <a:pt x="4" y="42"/>
                  </a:moveTo>
                  <a:cubicBezTo>
                    <a:pt x="4" y="42"/>
                    <a:pt x="4" y="42"/>
                    <a:pt x="4" y="42"/>
                  </a:cubicBezTo>
                  <a:cubicBezTo>
                    <a:pt x="4" y="45"/>
                    <a:pt x="4" y="47"/>
                    <a:pt x="4" y="49"/>
                  </a:cubicBezTo>
                  <a:cubicBezTo>
                    <a:pt x="11" y="49"/>
                    <a:pt x="11" y="49"/>
                    <a:pt x="11" y="49"/>
                  </a:cubicBezTo>
                  <a:cubicBezTo>
                    <a:pt x="4" y="42"/>
                    <a:pt x="4" y="42"/>
                    <a:pt x="4" y="4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45075" name="组合 55"/>
          <p:cNvGrpSpPr/>
          <p:nvPr/>
        </p:nvGrpSpPr>
        <p:grpSpPr bwMode="auto">
          <a:xfrm>
            <a:off x="3232150" y="2854325"/>
            <a:ext cx="514350" cy="514350"/>
            <a:chOff x="4682" y="7266"/>
            <a:chExt cx="810" cy="810"/>
          </a:xfrm>
        </p:grpSpPr>
        <p:sp>
          <p:nvSpPr>
            <p:cNvPr id="57" name="椭圆 56"/>
            <p:cNvSpPr/>
            <p:nvPr/>
          </p:nvSpPr>
          <p:spPr>
            <a:xfrm>
              <a:off x="4682" y="7266"/>
              <a:ext cx="810" cy="810"/>
            </a:xfrm>
            <a:prstGeom prst="ellips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083" name="任意多边形 57"/>
            <p:cNvSpPr>
              <a:spLocks noEditPoints="1"/>
            </p:cNvSpPr>
            <p:nvPr/>
          </p:nvSpPr>
          <p:spPr bwMode="auto">
            <a:xfrm>
              <a:off x="4858" y="7421"/>
              <a:ext cx="459" cy="460"/>
            </a:xfrm>
            <a:custGeom>
              <a:avLst/>
              <a:gdLst>
                <a:gd name="T0" fmla="*/ 1983050 w 46"/>
                <a:gd name="T1" fmla="*/ 46000000 h 46"/>
                <a:gd name="T2" fmla="*/ 42438980 w 46"/>
                <a:gd name="T3" fmla="*/ 43000000 h 46"/>
                <a:gd name="T4" fmla="*/ 42438980 w 46"/>
                <a:gd name="T5" fmla="*/ 43000000 h 46"/>
                <a:gd name="T6" fmla="*/ 6919714 w 46"/>
                <a:gd name="T7" fmla="*/ 4000000 h 46"/>
                <a:gd name="T8" fmla="*/ 16812861 w 46"/>
                <a:gd name="T9" fmla="*/ 4000000 h 46"/>
                <a:gd name="T10" fmla="*/ 25616161 w 46"/>
                <a:gd name="T11" fmla="*/ 4000000 h 46"/>
                <a:gd name="T12" fmla="*/ 35509407 w 46"/>
                <a:gd name="T13" fmla="*/ 4000000 h 46"/>
                <a:gd name="T14" fmla="*/ 42438980 w 46"/>
                <a:gd name="T15" fmla="*/ 4000000 h 46"/>
                <a:gd name="T16" fmla="*/ 12857817 w 46"/>
                <a:gd name="T17" fmla="*/ 31000000 h 46"/>
                <a:gd name="T18" fmla="*/ 8901666 w 46"/>
                <a:gd name="T19" fmla="*/ 26000000 h 46"/>
                <a:gd name="T20" fmla="*/ 9893246 w 46"/>
                <a:gd name="T21" fmla="*/ 28000000 h 46"/>
                <a:gd name="T22" fmla="*/ 11866238 w 46"/>
                <a:gd name="T23" fmla="*/ 28000000 h 46"/>
                <a:gd name="T24" fmla="*/ 9893246 w 46"/>
                <a:gd name="T25" fmla="*/ 29000000 h 46"/>
                <a:gd name="T26" fmla="*/ 34517928 w 46"/>
                <a:gd name="T27" fmla="*/ 31000000 h 46"/>
                <a:gd name="T28" fmla="*/ 37492457 w 46"/>
                <a:gd name="T29" fmla="*/ 26000000 h 46"/>
                <a:gd name="T30" fmla="*/ 32545834 w 46"/>
                <a:gd name="T31" fmla="*/ 31000000 h 46"/>
                <a:gd name="T32" fmla="*/ 34517928 w 46"/>
                <a:gd name="T33" fmla="*/ 28000000 h 46"/>
                <a:gd name="T34" fmla="*/ 35509407 w 46"/>
                <a:gd name="T35" fmla="*/ 29000000 h 46"/>
                <a:gd name="T36" fmla="*/ 34517928 w 46"/>
                <a:gd name="T37" fmla="*/ 28000000 h 46"/>
                <a:gd name="T38" fmla="*/ 12857817 w 46"/>
                <a:gd name="T39" fmla="*/ 39000000 h 46"/>
                <a:gd name="T40" fmla="*/ 8901666 w 46"/>
                <a:gd name="T41" fmla="*/ 34000000 h 46"/>
                <a:gd name="T42" fmla="*/ 9893246 w 46"/>
                <a:gd name="T43" fmla="*/ 36000000 h 46"/>
                <a:gd name="T44" fmla="*/ 11866238 w 46"/>
                <a:gd name="T45" fmla="*/ 36000000 h 46"/>
                <a:gd name="T46" fmla="*/ 9893246 w 46"/>
                <a:gd name="T47" fmla="*/ 37000000 h 46"/>
                <a:gd name="T48" fmla="*/ 18795910 w 46"/>
                <a:gd name="T49" fmla="*/ 39000000 h 46"/>
                <a:gd name="T50" fmla="*/ 18795910 w 46"/>
                <a:gd name="T51" fmla="*/ 33000000 h 46"/>
                <a:gd name="T52" fmla="*/ 16812861 w 46"/>
                <a:gd name="T53" fmla="*/ 39000000 h 46"/>
                <a:gd name="T54" fmla="*/ 19787390 w 46"/>
                <a:gd name="T55" fmla="*/ 36000000 h 46"/>
                <a:gd name="T56" fmla="*/ 18795910 w 46"/>
                <a:gd name="T57" fmla="*/ 37000000 h 46"/>
                <a:gd name="T58" fmla="*/ 32545834 w 46"/>
                <a:gd name="T59" fmla="*/ 22000000 h 46"/>
                <a:gd name="T60" fmla="*/ 37492457 w 46"/>
                <a:gd name="T61" fmla="*/ 18000000 h 46"/>
                <a:gd name="T62" fmla="*/ 31554354 w 46"/>
                <a:gd name="T63" fmla="*/ 20000000 h 46"/>
                <a:gd name="T64" fmla="*/ 34517928 w 46"/>
                <a:gd name="T65" fmla="*/ 20000000 h 46"/>
                <a:gd name="T66" fmla="*/ 35509407 w 46"/>
                <a:gd name="T67" fmla="*/ 21000000 h 46"/>
                <a:gd name="T68" fmla="*/ 16812861 w 46"/>
                <a:gd name="T69" fmla="*/ 22000000 h 46"/>
                <a:gd name="T70" fmla="*/ 20768014 w 46"/>
                <a:gd name="T71" fmla="*/ 18000000 h 46"/>
                <a:gd name="T72" fmla="*/ 16812861 w 46"/>
                <a:gd name="T73" fmla="*/ 22000000 h 46"/>
                <a:gd name="T74" fmla="*/ 18795910 w 46"/>
                <a:gd name="T75" fmla="*/ 19000000 h 46"/>
                <a:gd name="T76" fmla="*/ 17804341 w 46"/>
                <a:gd name="T77" fmla="*/ 21000000 h 46"/>
                <a:gd name="T78" fmla="*/ 26607731 w 46"/>
                <a:gd name="T79" fmla="*/ 39000000 h 46"/>
                <a:gd name="T80" fmla="*/ 28589693 w 46"/>
                <a:gd name="T81" fmla="*/ 34000000 h 46"/>
                <a:gd name="T82" fmla="*/ 24634640 w 46"/>
                <a:gd name="T83" fmla="*/ 39000000 h 46"/>
                <a:gd name="T84" fmla="*/ 27598213 w 46"/>
                <a:gd name="T85" fmla="*/ 36000000 h 46"/>
                <a:gd name="T86" fmla="*/ 26607731 w 46"/>
                <a:gd name="T87" fmla="*/ 37000000 h 46"/>
                <a:gd name="T88" fmla="*/ 24634640 w 46"/>
                <a:gd name="T89" fmla="*/ 31000000 h 46"/>
                <a:gd name="T90" fmla="*/ 29581263 w 46"/>
                <a:gd name="T91" fmla="*/ 28000000 h 46"/>
                <a:gd name="T92" fmla="*/ 23643170 w 46"/>
                <a:gd name="T93" fmla="*/ 28000000 h 46"/>
                <a:gd name="T94" fmla="*/ 26607731 w 46"/>
                <a:gd name="T95" fmla="*/ 28000000 h 46"/>
                <a:gd name="T96" fmla="*/ 27598213 w 46"/>
                <a:gd name="T97" fmla="*/ 29000000 h 46"/>
                <a:gd name="T98" fmla="*/ 26607731 w 46"/>
                <a:gd name="T99" fmla="*/ 28000000 h 46"/>
                <a:gd name="T100" fmla="*/ 29581263 w 46"/>
                <a:gd name="T101" fmla="*/ 20000000 h 46"/>
                <a:gd name="T102" fmla="*/ 23643170 w 46"/>
                <a:gd name="T103" fmla="*/ 20000000 h 46"/>
                <a:gd name="T104" fmla="*/ 26607731 w 46"/>
                <a:gd name="T105" fmla="*/ 20000000 h 46"/>
                <a:gd name="T106" fmla="*/ 27598213 w 46"/>
                <a:gd name="T107" fmla="*/ 21000000 h 46"/>
                <a:gd name="T108" fmla="*/ 16812861 w 46"/>
                <a:gd name="T109" fmla="*/ 31000000 h 46"/>
                <a:gd name="T110" fmla="*/ 20768014 w 46"/>
                <a:gd name="T111" fmla="*/ 26000000 h 46"/>
                <a:gd name="T112" fmla="*/ 16812861 w 46"/>
                <a:gd name="T113" fmla="*/ 31000000 h 46"/>
                <a:gd name="T114" fmla="*/ 18795910 w 46"/>
                <a:gd name="T115" fmla="*/ 28000000 h 46"/>
                <a:gd name="T116" fmla="*/ 18795910 w 46"/>
                <a:gd name="T117" fmla="*/ 29000000 h 4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6"/>
                <a:gd name="T178" fmla="*/ 0 h 46"/>
                <a:gd name="T179" fmla="*/ 46 w 46"/>
                <a:gd name="T180" fmla="*/ 46 h 4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6" h="46">
                  <a:moveTo>
                    <a:pt x="44" y="0"/>
                  </a:moveTo>
                  <a:cubicBezTo>
                    <a:pt x="2" y="0"/>
                    <a:pt x="2" y="0"/>
                    <a:pt x="2" y="0"/>
                  </a:cubicBezTo>
                  <a:cubicBezTo>
                    <a:pt x="1" y="0"/>
                    <a:pt x="0" y="1"/>
                    <a:pt x="0" y="2"/>
                  </a:cubicBezTo>
                  <a:cubicBezTo>
                    <a:pt x="0" y="44"/>
                    <a:pt x="0" y="44"/>
                    <a:pt x="0" y="44"/>
                  </a:cubicBezTo>
                  <a:cubicBezTo>
                    <a:pt x="0" y="45"/>
                    <a:pt x="1" y="46"/>
                    <a:pt x="2" y="46"/>
                  </a:cubicBezTo>
                  <a:cubicBezTo>
                    <a:pt x="44" y="46"/>
                    <a:pt x="44" y="46"/>
                    <a:pt x="44" y="46"/>
                  </a:cubicBezTo>
                  <a:cubicBezTo>
                    <a:pt x="46" y="46"/>
                    <a:pt x="46" y="45"/>
                    <a:pt x="46" y="44"/>
                  </a:cubicBezTo>
                  <a:cubicBezTo>
                    <a:pt x="46" y="2"/>
                    <a:pt x="46" y="2"/>
                    <a:pt x="46" y="2"/>
                  </a:cubicBezTo>
                  <a:cubicBezTo>
                    <a:pt x="46" y="1"/>
                    <a:pt x="46" y="0"/>
                    <a:pt x="44" y="0"/>
                  </a:cubicBezTo>
                  <a:close/>
                  <a:moveTo>
                    <a:pt x="43" y="43"/>
                  </a:moveTo>
                  <a:cubicBezTo>
                    <a:pt x="43" y="43"/>
                    <a:pt x="43" y="43"/>
                    <a:pt x="43" y="43"/>
                  </a:cubicBezTo>
                  <a:cubicBezTo>
                    <a:pt x="4" y="43"/>
                    <a:pt x="4" y="43"/>
                    <a:pt x="4" y="43"/>
                  </a:cubicBezTo>
                  <a:cubicBezTo>
                    <a:pt x="4" y="14"/>
                    <a:pt x="4" y="14"/>
                    <a:pt x="4" y="14"/>
                  </a:cubicBezTo>
                  <a:cubicBezTo>
                    <a:pt x="43" y="14"/>
                    <a:pt x="43" y="14"/>
                    <a:pt x="43" y="14"/>
                  </a:cubicBezTo>
                  <a:cubicBezTo>
                    <a:pt x="43" y="43"/>
                    <a:pt x="43" y="43"/>
                    <a:pt x="43" y="43"/>
                  </a:cubicBezTo>
                  <a:close/>
                  <a:moveTo>
                    <a:pt x="43" y="12"/>
                  </a:moveTo>
                  <a:cubicBezTo>
                    <a:pt x="43" y="12"/>
                    <a:pt x="43" y="12"/>
                    <a:pt x="43" y="12"/>
                  </a:cubicBezTo>
                  <a:cubicBezTo>
                    <a:pt x="4" y="12"/>
                    <a:pt x="4" y="12"/>
                    <a:pt x="4" y="12"/>
                  </a:cubicBezTo>
                  <a:cubicBezTo>
                    <a:pt x="4" y="4"/>
                    <a:pt x="4" y="4"/>
                    <a:pt x="4" y="4"/>
                  </a:cubicBezTo>
                  <a:cubicBezTo>
                    <a:pt x="7" y="4"/>
                    <a:pt x="7" y="4"/>
                    <a:pt x="7" y="4"/>
                  </a:cubicBezTo>
                  <a:cubicBezTo>
                    <a:pt x="7" y="6"/>
                    <a:pt x="7" y="6"/>
                    <a:pt x="7" y="6"/>
                  </a:cubicBezTo>
                  <a:cubicBezTo>
                    <a:pt x="7" y="7"/>
                    <a:pt x="8" y="8"/>
                    <a:pt x="9" y="8"/>
                  </a:cubicBezTo>
                  <a:cubicBezTo>
                    <a:pt x="10" y="8"/>
                    <a:pt x="11" y="7"/>
                    <a:pt x="11" y="6"/>
                  </a:cubicBezTo>
                  <a:cubicBezTo>
                    <a:pt x="11" y="4"/>
                    <a:pt x="11" y="4"/>
                    <a:pt x="11" y="4"/>
                  </a:cubicBezTo>
                  <a:cubicBezTo>
                    <a:pt x="17" y="4"/>
                    <a:pt x="17" y="4"/>
                    <a:pt x="17" y="4"/>
                  </a:cubicBezTo>
                  <a:cubicBezTo>
                    <a:pt x="17" y="6"/>
                    <a:pt x="17" y="6"/>
                    <a:pt x="17" y="6"/>
                  </a:cubicBezTo>
                  <a:cubicBezTo>
                    <a:pt x="17" y="7"/>
                    <a:pt x="17" y="8"/>
                    <a:pt x="18" y="8"/>
                  </a:cubicBezTo>
                  <a:cubicBezTo>
                    <a:pt x="19" y="8"/>
                    <a:pt x="20" y="7"/>
                    <a:pt x="20" y="6"/>
                  </a:cubicBezTo>
                  <a:cubicBezTo>
                    <a:pt x="20" y="4"/>
                    <a:pt x="20" y="4"/>
                    <a:pt x="20" y="4"/>
                  </a:cubicBezTo>
                  <a:cubicBezTo>
                    <a:pt x="26" y="4"/>
                    <a:pt x="26" y="4"/>
                    <a:pt x="26" y="4"/>
                  </a:cubicBezTo>
                  <a:cubicBezTo>
                    <a:pt x="26" y="6"/>
                    <a:pt x="26" y="6"/>
                    <a:pt x="26" y="6"/>
                  </a:cubicBezTo>
                  <a:cubicBezTo>
                    <a:pt x="26" y="7"/>
                    <a:pt x="27" y="8"/>
                    <a:pt x="28" y="8"/>
                  </a:cubicBezTo>
                  <a:cubicBezTo>
                    <a:pt x="29" y="8"/>
                    <a:pt x="30" y="7"/>
                    <a:pt x="30" y="6"/>
                  </a:cubicBezTo>
                  <a:cubicBezTo>
                    <a:pt x="30" y="4"/>
                    <a:pt x="30" y="4"/>
                    <a:pt x="30" y="4"/>
                  </a:cubicBezTo>
                  <a:cubicBezTo>
                    <a:pt x="36" y="4"/>
                    <a:pt x="36" y="4"/>
                    <a:pt x="36" y="4"/>
                  </a:cubicBezTo>
                  <a:cubicBezTo>
                    <a:pt x="36" y="6"/>
                    <a:pt x="36" y="6"/>
                    <a:pt x="36" y="6"/>
                  </a:cubicBezTo>
                  <a:cubicBezTo>
                    <a:pt x="36" y="7"/>
                    <a:pt x="36" y="8"/>
                    <a:pt x="37" y="8"/>
                  </a:cubicBezTo>
                  <a:cubicBezTo>
                    <a:pt x="38" y="8"/>
                    <a:pt x="39" y="7"/>
                    <a:pt x="39" y="6"/>
                  </a:cubicBezTo>
                  <a:cubicBezTo>
                    <a:pt x="39" y="4"/>
                    <a:pt x="39" y="4"/>
                    <a:pt x="39" y="4"/>
                  </a:cubicBezTo>
                  <a:cubicBezTo>
                    <a:pt x="43" y="4"/>
                    <a:pt x="43" y="4"/>
                    <a:pt x="43" y="4"/>
                  </a:cubicBezTo>
                  <a:cubicBezTo>
                    <a:pt x="43" y="12"/>
                    <a:pt x="43" y="12"/>
                    <a:pt x="43" y="12"/>
                  </a:cubicBezTo>
                  <a:close/>
                  <a:moveTo>
                    <a:pt x="9" y="31"/>
                  </a:moveTo>
                  <a:cubicBezTo>
                    <a:pt x="9" y="31"/>
                    <a:pt x="9" y="31"/>
                    <a:pt x="9" y="31"/>
                  </a:cubicBezTo>
                  <a:cubicBezTo>
                    <a:pt x="9" y="31"/>
                    <a:pt x="10" y="31"/>
                    <a:pt x="11" y="31"/>
                  </a:cubicBezTo>
                  <a:cubicBezTo>
                    <a:pt x="12" y="31"/>
                    <a:pt x="12" y="31"/>
                    <a:pt x="13" y="31"/>
                  </a:cubicBezTo>
                  <a:cubicBezTo>
                    <a:pt x="14" y="30"/>
                    <a:pt x="14" y="29"/>
                    <a:pt x="14" y="28"/>
                  </a:cubicBezTo>
                  <a:cubicBezTo>
                    <a:pt x="14" y="28"/>
                    <a:pt x="14" y="27"/>
                    <a:pt x="13" y="26"/>
                  </a:cubicBezTo>
                  <a:cubicBezTo>
                    <a:pt x="12" y="26"/>
                    <a:pt x="12" y="25"/>
                    <a:pt x="11" y="25"/>
                  </a:cubicBezTo>
                  <a:cubicBezTo>
                    <a:pt x="10" y="25"/>
                    <a:pt x="9" y="26"/>
                    <a:pt x="9" y="26"/>
                  </a:cubicBezTo>
                  <a:cubicBezTo>
                    <a:pt x="9" y="26"/>
                    <a:pt x="9" y="26"/>
                    <a:pt x="9" y="26"/>
                  </a:cubicBezTo>
                  <a:cubicBezTo>
                    <a:pt x="8" y="27"/>
                    <a:pt x="8" y="28"/>
                    <a:pt x="8" y="28"/>
                  </a:cubicBezTo>
                  <a:cubicBezTo>
                    <a:pt x="8" y="29"/>
                    <a:pt x="8" y="30"/>
                    <a:pt x="9" y="31"/>
                  </a:cubicBezTo>
                  <a:cubicBezTo>
                    <a:pt x="9" y="31"/>
                    <a:pt x="9" y="31"/>
                    <a:pt x="9" y="31"/>
                  </a:cubicBezTo>
                  <a:close/>
                  <a:moveTo>
                    <a:pt x="10" y="28"/>
                  </a:moveTo>
                  <a:cubicBezTo>
                    <a:pt x="10" y="28"/>
                    <a:pt x="10" y="28"/>
                    <a:pt x="10" y="28"/>
                  </a:cubicBezTo>
                  <a:cubicBezTo>
                    <a:pt x="10" y="28"/>
                    <a:pt x="10" y="28"/>
                    <a:pt x="10" y="28"/>
                  </a:cubicBezTo>
                  <a:cubicBezTo>
                    <a:pt x="10" y="28"/>
                    <a:pt x="11" y="28"/>
                    <a:pt x="11" y="28"/>
                  </a:cubicBezTo>
                  <a:cubicBezTo>
                    <a:pt x="11" y="28"/>
                    <a:pt x="11" y="28"/>
                    <a:pt x="12" y="28"/>
                  </a:cubicBezTo>
                  <a:cubicBezTo>
                    <a:pt x="12" y="28"/>
                    <a:pt x="12" y="28"/>
                    <a:pt x="12" y="28"/>
                  </a:cubicBezTo>
                  <a:cubicBezTo>
                    <a:pt x="12" y="28"/>
                    <a:pt x="12" y="28"/>
                    <a:pt x="12" y="28"/>
                  </a:cubicBezTo>
                  <a:cubicBezTo>
                    <a:pt x="12" y="29"/>
                    <a:pt x="12" y="29"/>
                    <a:pt x="12" y="29"/>
                  </a:cubicBezTo>
                  <a:cubicBezTo>
                    <a:pt x="12" y="29"/>
                    <a:pt x="12" y="29"/>
                    <a:pt x="12" y="29"/>
                  </a:cubicBezTo>
                  <a:cubicBezTo>
                    <a:pt x="11" y="29"/>
                    <a:pt x="11" y="29"/>
                    <a:pt x="11" y="29"/>
                  </a:cubicBezTo>
                  <a:cubicBezTo>
                    <a:pt x="11" y="29"/>
                    <a:pt x="10" y="29"/>
                    <a:pt x="10" y="29"/>
                  </a:cubicBezTo>
                  <a:cubicBezTo>
                    <a:pt x="10" y="29"/>
                    <a:pt x="10" y="29"/>
                    <a:pt x="10" y="29"/>
                  </a:cubicBezTo>
                  <a:cubicBezTo>
                    <a:pt x="10" y="29"/>
                    <a:pt x="10" y="29"/>
                    <a:pt x="10" y="28"/>
                  </a:cubicBezTo>
                  <a:cubicBezTo>
                    <a:pt x="10" y="28"/>
                    <a:pt x="10" y="28"/>
                    <a:pt x="10" y="28"/>
                  </a:cubicBezTo>
                  <a:close/>
                  <a:moveTo>
                    <a:pt x="33" y="31"/>
                  </a:moveTo>
                  <a:cubicBezTo>
                    <a:pt x="33" y="31"/>
                    <a:pt x="33" y="31"/>
                    <a:pt x="33" y="31"/>
                  </a:cubicBezTo>
                  <a:cubicBezTo>
                    <a:pt x="34" y="31"/>
                    <a:pt x="35" y="31"/>
                    <a:pt x="35" y="31"/>
                  </a:cubicBezTo>
                  <a:cubicBezTo>
                    <a:pt x="36" y="31"/>
                    <a:pt x="37" y="31"/>
                    <a:pt x="38" y="31"/>
                  </a:cubicBezTo>
                  <a:cubicBezTo>
                    <a:pt x="38" y="31"/>
                    <a:pt x="38" y="31"/>
                    <a:pt x="38" y="31"/>
                  </a:cubicBezTo>
                  <a:cubicBezTo>
                    <a:pt x="38" y="30"/>
                    <a:pt x="39" y="29"/>
                    <a:pt x="39" y="28"/>
                  </a:cubicBezTo>
                  <a:cubicBezTo>
                    <a:pt x="39" y="28"/>
                    <a:pt x="38" y="27"/>
                    <a:pt x="38" y="26"/>
                  </a:cubicBezTo>
                  <a:cubicBezTo>
                    <a:pt x="38" y="26"/>
                    <a:pt x="38" y="26"/>
                    <a:pt x="38" y="26"/>
                  </a:cubicBezTo>
                  <a:cubicBezTo>
                    <a:pt x="37" y="26"/>
                    <a:pt x="36" y="25"/>
                    <a:pt x="35" y="25"/>
                  </a:cubicBezTo>
                  <a:cubicBezTo>
                    <a:pt x="35" y="25"/>
                    <a:pt x="34" y="26"/>
                    <a:pt x="33" y="26"/>
                  </a:cubicBezTo>
                  <a:cubicBezTo>
                    <a:pt x="33" y="26"/>
                    <a:pt x="33" y="26"/>
                    <a:pt x="33" y="26"/>
                  </a:cubicBezTo>
                  <a:cubicBezTo>
                    <a:pt x="33" y="27"/>
                    <a:pt x="32" y="28"/>
                    <a:pt x="32" y="28"/>
                  </a:cubicBezTo>
                  <a:cubicBezTo>
                    <a:pt x="32" y="29"/>
                    <a:pt x="33" y="30"/>
                    <a:pt x="33" y="31"/>
                  </a:cubicBezTo>
                  <a:cubicBezTo>
                    <a:pt x="33" y="31"/>
                    <a:pt x="33" y="31"/>
                    <a:pt x="33" y="31"/>
                  </a:cubicBezTo>
                  <a:close/>
                  <a:moveTo>
                    <a:pt x="35" y="28"/>
                  </a:moveTo>
                  <a:cubicBezTo>
                    <a:pt x="35" y="28"/>
                    <a:pt x="35" y="28"/>
                    <a:pt x="35" y="28"/>
                  </a:cubicBezTo>
                  <a:cubicBezTo>
                    <a:pt x="35" y="28"/>
                    <a:pt x="35" y="28"/>
                    <a:pt x="35" y="28"/>
                  </a:cubicBezTo>
                  <a:cubicBezTo>
                    <a:pt x="35" y="28"/>
                    <a:pt x="35" y="28"/>
                    <a:pt x="35" y="28"/>
                  </a:cubicBezTo>
                  <a:cubicBezTo>
                    <a:pt x="36" y="28"/>
                    <a:pt x="36" y="28"/>
                    <a:pt x="36" y="28"/>
                  </a:cubicBezTo>
                  <a:cubicBezTo>
                    <a:pt x="36" y="28"/>
                    <a:pt x="36" y="28"/>
                    <a:pt x="36" y="28"/>
                  </a:cubicBezTo>
                  <a:cubicBezTo>
                    <a:pt x="36" y="28"/>
                    <a:pt x="36" y="28"/>
                    <a:pt x="36" y="28"/>
                  </a:cubicBezTo>
                  <a:cubicBezTo>
                    <a:pt x="36" y="29"/>
                    <a:pt x="36" y="29"/>
                    <a:pt x="36" y="29"/>
                  </a:cubicBezTo>
                  <a:cubicBezTo>
                    <a:pt x="36" y="29"/>
                    <a:pt x="36" y="29"/>
                    <a:pt x="36" y="29"/>
                  </a:cubicBezTo>
                  <a:cubicBezTo>
                    <a:pt x="36" y="29"/>
                    <a:pt x="36" y="29"/>
                    <a:pt x="35" y="29"/>
                  </a:cubicBezTo>
                  <a:cubicBezTo>
                    <a:pt x="35" y="29"/>
                    <a:pt x="35" y="29"/>
                    <a:pt x="35" y="29"/>
                  </a:cubicBezTo>
                  <a:cubicBezTo>
                    <a:pt x="35" y="29"/>
                    <a:pt x="35" y="29"/>
                    <a:pt x="35" y="29"/>
                  </a:cubicBezTo>
                  <a:cubicBezTo>
                    <a:pt x="35" y="29"/>
                    <a:pt x="35" y="29"/>
                    <a:pt x="35" y="28"/>
                  </a:cubicBezTo>
                  <a:cubicBezTo>
                    <a:pt x="35" y="28"/>
                    <a:pt x="35" y="28"/>
                    <a:pt x="35" y="28"/>
                  </a:cubicBezTo>
                  <a:close/>
                  <a:moveTo>
                    <a:pt x="9" y="39"/>
                  </a:moveTo>
                  <a:cubicBezTo>
                    <a:pt x="9" y="39"/>
                    <a:pt x="9" y="39"/>
                    <a:pt x="9" y="39"/>
                  </a:cubicBezTo>
                  <a:cubicBezTo>
                    <a:pt x="9" y="39"/>
                    <a:pt x="10" y="39"/>
                    <a:pt x="11" y="39"/>
                  </a:cubicBezTo>
                  <a:cubicBezTo>
                    <a:pt x="12" y="39"/>
                    <a:pt x="12" y="39"/>
                    <a:pt x="13" y="39"/>
                  </a:cubicBezTo>
                  <a:cubicBezTo>
                    <a:pt x="13" y="39"/>
                    <a:pt x="13" y="39"/>
                    <a:pt x="13" y="39"/>
                  </a:cubicBezTo>
                  <a:cubicBezTo>
                    <a:pt x="14" y="38"/>
                    <a:pt x="14" y="37"/>
                    <a:pt x="14" y="36"/>
                  </a:cubicBezTo>
                  <a:cubicBezTo>
                    <a:pt x="14" y="36"/>
                    <a:pt x="14" y="35"/>
                    <a:pt x="13" y="34"/>
                  </a:cubicBezTo>
                  <a:cubicBezTo>
                    <a:pt x="12" y="34"/>
                    <a:pt x="12" y="33"/>
                    <a:pt x="11" y="33"/>
                  </a:cubicBezTo>
                  <a:cubicBezTo>
                    <a:pt x="10" y="33"/>
                    <a:pt x="9" y="34"/>
                    <a:pt x="9" y="34"/>
                  </a:cubicBezTo>
                  <a:cubicBezTo>
                    <a:pt x="9" y="34"/>
                    <a:pt x="9" y="34"/>
                    <a:pt x="9" y="34"/>
                  </a:cubicBezTo>
                  <a:cubicBezTo>
                    <a:pt x="8" y="35"/>
                    <a:pt x="8" y="36"/>
                    <a:pt x="8" y="36"/>
                  </a:cubicBezTo>
                  <a:cubicBezTo>
                    <a:pt x="8" y="37"/>
                    <a:pt x="8" y="38"/>
                    <a:pt x="9" y="39"/>
                  </a:cubicBezTo>
                  <a:cubicBezTo>
                    <a:pt x="9" y="39"/>
                    <a:pt x="9" y="39"/>
                    <a:pt x="9" y="39"/>
                  </a:cubicBezTo>
                  <a:close/>
                  <a:moveTo>
                    <a:pt x="10" y="36"/>
                  </a:moveTo>
                  <a:cubicBezTo>
                    <a:pt x="10" y="36"/>
                    <a:pt x="10" y="36"/>
                    <a:pt x="10" y="36"/>
                  </a:cubicBezTo>
                  <a:cubicBezTo>
                    <a:pt x="10" y="36"/>
                    <a:pt x="10" y="36"/>
                    <a:pt x="10" y="36"/>
                  </a:cubicBezTo>
                  <a:cubicBezTo>
                    <a:pt x="10" y="36"/>
                    <a:pt x="11" y="36"/>
                    <a:pt x="11" y="36"/>
                  </a:cubicBezTo>
                  <a:cubicBezTo>
                    <a:pt x="11" y="36"/>
                    <a:pt x="11" y="36"/>
                    <a:pt x="12" y="36"/>
                  </a:cubicBezTo>
                  <a:cubicBezTo>
                    <a:pt x="12" y="36"/>
                    <a:pt x="12" y="36"/>
                    <a:pt x="12" y="36"/>
                  </a:cubicBezTo>
                  <a:cubicBezTo>
                    <a:pt x="12" y="36"/>
                    <a:pt x="12" y="36"/>
                    <a:pt x="12" y="36"/>
                  </a:cubicBezTo>
                  <a:cubicBezTo>
                    <a:pt x="12" y="37"/>
                    <a:pt x="12" y="37"/>
                    <a:pt x="12" y="37"/>
                  </a:cubicBezTo>
                  <a:cubicBezTo>
                    <a:pt x="12" y="37"/>
                    <a:pt x="12" y="37"/>
                    <a:pt x="12" y="37"/>
                  </a:cubicBezTo>
                  <a:cubicBezTo>
                    <a:pt x="11" y="37"/>
                    <a:pt x="11" y="37"/>
                    <a:pt x="11" y="37"/>
                  </a:cubicBezTo>
                  <a:cubicBezTo>
                    <a:pt x="11" y="37"/>
                    <a:pt x="10" y="37"/>
                    <a:pt x="10" y="37"/>
                  </a:cubicBezTo>
                  <a:cubicBezTo>
                    <a:pt x="10" y="37"/>
                    <a:pt x="10" y="37"/>
                    <a:pt x="10" y="37"/>
                  </a:cubicBezTo>
                  <a:cubicBezTo>
                    <a:pt x="10" y="37"/>
                    <a:pt x="10" y="37"/>
                    <a:pt x="10" y="36"/>
                  </a:cubicBezTo>
                  <a:cubicBezTo>
                    <a:pt x="10" y="36"/>
                    <a:pt x="10" y="36"/>
                    <a:pt x="10" y="36"/>
                  </a:cubicBezTo>
                  <a:close/>
                  <a:moveTo>
                    <a:pt x="17" y="39"/>
                  </a:moveTo>
                  <a:cubicBezTo>
                    <a:pt x="17" y="39"/>
                    <a:pt x="17" y="39"/>
                    <a:pt x="17" y="39"/>
                  </a:cubicBezTo>
                  <a:cubicBezTo>
                    <a:pt x="17" y="39"/>
                    <a:pt x="18" y="39"/>
                    <a:pt x="19" y="39"/>
                  </a:cubicBezTo>
                  <a:cubicBezTo>
                    <a:pt x="20" y="39"/>
                    <a:pt x="21" y="39"/>
                    <a:pt x="21" y="39"/>
                  </a:cubicBezTo>
                  <a:cubicBezTo>
                    <a:pt x="21" y="39"/>
                    <a:pt x="21" y="39"/>
                    <a:pt x="21" y="39"/>
                  </a:cubicBezTo>
                  <a:cubicBezTo>
                    <a:pt x="22" y="38"/>
                    <a:pt x="22" y="37"/>
                    <a:pt x="22" y="36"/>
                  </a:cubicBezTo>
                  <a:cubicBezTo>
                    <a:pt x="22" y="36"/>
                    <a:pt x="22" y="35"/>
                    <a:pt x="21" y="34"/>
                  </a:cubicBezTo>
                  <a:cubicBezTo>
                    <a:pt x="21" y="34"/>
                    <a:pt x="20" y="33"/>
                    <a:pt x="19" y="33"/>
                  </a:cubicBezTo>
                  <a:cubicBezTo>
                    <a:pt x="18" y="33"/>
                    <a:pt x="17" y="34"/>
                    <a:pt x="17" y="34"/>
                  </a:cubicBezTo>
                  <a:cubicBezTo>
                    <a:pt x="17" y="34"/>
                    <a:pt x="17" y="34"/>
                    <a:pt x="17" y="34"/>
                  </a:cubicBezTo>
                  <a:cubicBezTo>
                    <a:pt x="16" y="35"/>
                    <a:pt x="16" y="36"/>
                    <a:pt x="16" y="36"/>
                  </a:cubicBezTo>
                  <a:cubicBezTo>
                    <a:pt x="16" y="37"/>
                    <a:pt x="16" y="38"/>
                    <a:pt x="17" y="39"/>
                  </a:cubicBezTo>
                  <a:cubicBezTo>
                    <a:pt x="17" y="39"/>
                    <a:pt x="17" y="39"/>
                    <a:pt x="17" y="39"/>
                  </a:cubicBezTo>
                  <a:close/>
                  <a:moveTo>
                    <a:pt x="18" y="36"/>
                  </a:moveTo>
                  <a:cubicBezTo>
                    <a:pt x="18" y="36"/>
                    <a:pt x="18" y="36"/>
                    <a:pt x="18" y="36"/>
                  </a:cubicBezTo>
                  <a:cubicBezTo>
                    <a:pt x="18" y="36"/>
                    <a:pt x="18" y="36"/>
                    <a:pt x="18" y="36"/>
                  </a:cubicBezTo>
                  <a:cubicBezTo>
                    <a:pt x="19" y="36"/>
                    <a:pt x="19" y="36"/>
                    <a:pt x="19" y="36"/>
                  </a:cubicBezTo>
                  <a:cubicBezTo>
                    <a:pt x="19" y="36"/>
                    <a:pt x="20" y="36"/>
                    <a:pt x="20" y="36"/>
                  </a:cubicBezTo>
                  <a:cubicBezTo>
                    <a:pt x="20" y="36"/>
                    <a:pt x="20" y="36"/>
                    <a:pt x="20" y="36"/>
                  </a:cubicBezTo>
                  <a:cubicBezTo>
                    <a:pt x="20" y="36"/>
                    <a:pt x="20" y="36"/>
                    <a:pt x="20" y="36"/>
                  </a:cubicBezTo>
                  <a:cubicBezTo>
                    <a:pt x="20" y="37"/>
                    <a:pt x="20" y="37"/>
                    <a:pt x="20" y="37"/>
                  </a:cubicBezTo>
                  <a:cubicBezTo>
                    <a:pt x="20" y="37"/>
                    <a:pt x="20" y="37"/>
                    <a:pt x="20" y="37"/>
                  </a:cubicBezTo>
                  <a:cubicBezTo>
                    <a:pt x="20" y="37"/>
                    <a:pt x="19" y="37"/>
                    <a:pt x="19" y="37"/>
                  </a:cubicBezTo>
                  <a:cubicBezTo>
                    <a:pt x="19" y="37"/>
                    <a:pt x="19" y="37"/>
                    <a:pt x="18" y="37"/>
                  </a:cubicBezTo>
                  <a:cubicBezTo>
                    <a:pt x="18" y="37"/>
                    <a:pt x="18" y="37"/>
                    <a:pt x="18" y="37"/>
                  </a:cubicBezTo>
                  <a:cubicBezTo>
                    <a:pt x="18" y="37"/>
                    <a:pt x="18" y="37"/>
                    <a:pt x="18" y="36"/>
                  </a:cubicBezTo>
                  <a:cubicBezTo>
                    <a:pt x="18" y="36"/>
                    <a:pt x="18" y="36"/>
                    <a:pt x="18" y="36"/>
                  </a:cubicBezTo>
                  <a:close/>
                  <a:moveTo>
                    <a:pt x="33" y="22"/>
                  </a:moveTo>
                  <a:cubicBezTo>
                    <a:pt x="33" y="22"/>
                    <a:pt x="33" y="22"/>
                    <a:pt x="33" y="22"/>
                  </a:cubicBezTo>
                  <a:cubicBezTo>
                    <a:pt x="34" y="23"/>
                    <a:pt x="35" y="23"/>
                    <a:pt x="35" y="23"/>
                  </a:cubicBezTo>
                  <a:cubicBezTo>
                    <a:pt x="36" y="23"/>
                    <a:pt x="37" y="23"/>
                    <a:pt x="38" y="22"/>
                  </a:cubicBezTo>
                  <a:cubicBezTo>
                    <a:pt x="38" y="22"/>
                    <a:pt x="39" y="21"/>
                    <a:pt x="39" y="20"/>
                  </a:cubicBezTo>
                  <a:cubicBezTo>
                    <a:pt x="39" y="20"/>
                    <a:pt x="38" y="19"/>
                    <a:pt x="38" y="18"/>
                  </a:cubicBezTo>
                  <a:cubicBezTo>
                    <a:pt x="38" y="18"/>
                    <a:pt x="38" y="18"/>
                    <a:pt x="38" y="18"/>
                  </a:cubicBezTo>
                  <a:cubicBezTo>
                    <a:pt x="37" y="18"/>
                    <a:pt x="36" y="17"/>
                    <a:pt x="35" y="17"/>
                  </a:cubicBezTo>
                  <a:cubicBezTo>
                    <a:pt x="35" y="17"/>
                    <a:pt x="34" y="18"/>
                    <a:pt x="33" y="18"/>
                  </a:cubicBezTo>
                  <a:cubicBezTo>
                    <a:pt x="33" y="18"/>
                    <a:pt x="33" y="18"/>
                    <a:pt x="33" y="18"/>
                  </a:cubicBezTo>
                  <a:cubicBezTo>
                    <a:pt x="33" y="19"/>
                    <a:pt x="32" y="20"/>
                    <a:pt x="32" y="20"/>
                  </a:cubicBezTo>
                  <a:cubicBezTo>
                    <a:pt x="32" y="21"/>
                    <a:pt x="33" y="22"/>
                    <a:pt x="33" y="22"/>
                  </a:cubicBezTo>
                  <a:cubicBezTo>
                    <a:pt x="33" y="22"/>
                    <a:pt x="33" y="22"/>
                    <a:pt x="33" y="22"/>
                  </a:cubicBezTo>
                  <a:close/>
                  <a:moveTo>
                    <a:pt x="35" y="20"/>
                  </a:moveTo>
                  <a:cubicBezTo>
                    <a:pt x="35" y="20"/>
                    <a:pt x="35" y="20"/>
                    <a:pt x="35" y="20"/>
                  </a:cubicBezTo>
                  <a:cubicBezTo>
                    <a:pt x="35" y="20"/>
                    <a:pt x="35" y="20"/>
                    <a:pt x="35" y="20"/>
                  </a:cubicBezTo>
                  <a:cubicBezTo>
                    <a:pt x="35" y="20"/>
                    <a:pt x="35" y="19"/>
                    <a:pt x="35" y="19"/>
                  </a:cubicBezTo>
                  <a:cubicBezTo>
                    <a:pt x="36" y="19"/>
                    <a:pt x="36" y="20"/>
                    <a:pt x="36" y="20"/>
                  </a:cubicBezTo>
                  <a:cubicBezTo>
                    <a:pt x="36" y="20"/>
                    <a:pt x="36" y="20"/>
                    <a:pt x="36" y="20"/>
                  </a:cubicBezTo>
                  <a:cubicBezTo>
                    <a:pt x="36" y="20"/>
                    <a:pt x="36" y="20"/>
                    <a:pt x="36" y="20"/>
                  </a:cubicBezTo>
                  <a:cubicBezTo>
                    <a:pt x="36" y="21"/>
                    <a:pt x="36" y="21"/>
                    <a:pt x="36" y="21"/>
                  </a:cubicBezTo>
                  <a:cubicBezTo>
                    <a:pt x="36" y="21"/>
                    <a:pt x="36" y="21"/>
                    <a:pt x="35" y="21"/>
                  </a:cubicBezTo>
                  <a:cubicBezTo>
                    <a:pt x="35" y="21"/>
                    <a:pt x="35" y="21"/>
                    <a:pt x="35" y="21"/>
                  </a:cubicBezTo>
                  <a:cubicBezTo>
                    <a:pt x="35" y="21"/>
                    <a:pt x="35" y="21"/>
                    <a:pt x="35" y="20"/>
                  </a:cubicBezTo>
                  <a:cubicBezTo>
                    <a:pt x="35" y="20"/>
                    <a:pt x="35" y="20"/>
                    <a:pt x="35" y="20"/>
                  </a:cubicBezTo>
                  <a:close/>
                  <a:moveTo>
                    <a:pt x="17" y="22"/>
                  </a:moveTo>
                  <a:cubicBezTo>
                    <a:pt x="17" y="22"/>
                    <a:pt x="17" y="22"/>
                    <a:pt x="17" y="22"/>
                  </a:cubicBezTo>
                  <a:cubicBezTo>
                    <a:pt x="17" y="23"/>
                    <a:pt x="18" y="23"/>
                    <a:pt x="19" y="23"/>
                  </a:cubicBezTo>
                  <a:cubicBezTo>
                    <a:pt x="20" y="23"/>
                    <a:pt x="21" y="23"/>
                    <a:pt x="21" y="22"/>
                  </a:cubicBezTo>
                  <a:cubicBezTo>
                    <a:pt x="22" y="22"/>
                    <a:pt x="22" y="21"/>
                    <a:pt x="22" y="20"/>
                  </a:cubicBezTo>
                  <a:cubicBezTo>
                    <a:pt x="22" y="20"/>
                    <a:pt x="22" y="19"/>
                    <a:pt x="21" y="18"/>
                  </a:cubicBezTo>
                  <a:cubicBezTo>
                    <a:pt x="21" y="18"/>
                    <a:pt x="20" y="17"/>
                    <a:pt x="19" y="17"/>
                  </a:cubicBezTo>
                  <a:cubicBezTo>
                    <a:pt x="18" y="17"/>
                    <a:pt x="17" y="18"/>
                    <a:pt x="17" y="18"/>
                  </a:cubicBezTo>
                  <a:cubicBezTo>
                    <a:pt x="17" y="18"/>
                    <a:pt x="17" y="18"/>
                    <a:pt x="17" y="18"/>
                  </a:cubicBezTo>
                  <a:cubicBezTo>
                    <a:pt x="16" y="19"/>
                    <a:pt x="16" y="20"/>
                    <a:pt x="16" y="20"/>
                  </a:cubicBezTo>
                  <a:cubicBezTo>
                    <a:pt x="16" y="21"/>
                    <a:pt x="16" y="22"/>
                    <a:pt x="17" y="22"/>
                  </a:cubicBezTo>
                  <a:cubicBezTo>
                    <a:pt x="17" y="22"/>
                    <a:pt x="17" y="22"/>
                    <a:pt x="17" y="22"/>
                  </a:cubicBezTo>
                  <a:close/>
                  <a:moveTo>
                    <a:pt x="18" y="20"/>
                  </a:moveTo>
                  <a:cubicBezTo>
                    <a:pt x="18" y="20"/>
                    <a:pt x="18" y="20"/>
                    <a:pt x="18" y="20"/>
                  </a:cubicBezTo>
                  <a:cubicBezTo>
                    <a:pt x="18" y="20"/>
                    <a:pt x="18" y="20"/>
                    <a:pt x="18" y="20"/>
                  </a:cubicBezTo>
                  <a:cubicBezTo>
                    <a:pt x="19" y="20"/>
                    <a:pt x="19" y="19"/>
                    <a:pt x="19" y="19"/>
                  </a:cubicBezTo>
                  <a:cubicBezTo>
                    <a:pt x="19" y="19"/>
                    <a:pt x="20" y="20"/>
                    <a:pt x="20" y="20"/>
                  </a:cubicBezTo>
                  <a:cubicBezTo>
                    <a:pt x="20" y="20"/>
                    <a:pt x="20" y="20"/>
                    <a:pt x="20" y="20"/>
                  </a:cubicBezTo>
                  <a:cubicBezTo>
                    <a:pt x="20" y="21"/>
                    <a:pt x="20" y="21"/>
                    <a:pt x="20" y="21"/>
                  </a:cubicBezTo>
                  <a:cubicBezTo>
                    <a:pt x="20" y="21"/>
                    <a:pt x="19" y="21"/>
                    <a:pt x="19" y="21"/>
                  </a:cubicBezTo>
                  <a:cubicBezTo>
                    <a:pt x="19" y="21"/>
                    <a:pt x="19" y="21"/>
                    <a:pt x="18" y="21"/>
                  </a:cubicBezTo>
                  <a:cubicBezTo>
                    <a:pt x="18" y="21"/>
                    <a:pt x="18" y="21"/>
                    <a:pt x="18" y="20"/>
                  </a:cubicBezTo>
                  <a:cubicBezTo>
                    <a:pt x="18" y="20"/>
                    <a:pt x="18" y="20"/>
                    <a:pt x="18" y="20"/>
                  </a:cubicBezTo>
                  <a:close/>
                  <a:moveTo>
                    <a:pt x="25" y="39"/>
                  </a:moveTo>
                  <a:cubicBezTo>
                    <a:pt x="25" y="39"/>
                    <a:pt x="25" y="39"/>
                    <a:pt x="25" y="39"/>
                  </a:cubicBezTo>
                  <a:cubicBezTo>
                    <a:pt x="26" y="39"/>
                    <a:pt x="26" y="39"/>
                    <a:pt x="27" y="39"/>
                  </a:cubicBezTo>
                  <a:cubicBezTo>
                    <a:pt x="28" y="39"/>
                    <a:pt x="29" y="39"/>
                    <a:pt x="29" y="39"/>
                  </a:cubicBezTo>
                  <a:cubicBezTo>
                    <a:pt x="29" y="39"/>
                    <a:pt x="29" y="39"/>
                    <a:pt x="29" y="39"/>
                  </a:cubicBezTo>
                  <a:cubicBezTo>
                    <a:pt x="30" y="38"/>
                    <a:pt x="30" y="37"/>
                    <a:pt x="30" y="36"/>
                  </a:cubicBezTo>
                  <a:cubicBezTo>
                    <a:pt x="30" y="36"/>
                    <a:pt x="30" y="35"/>
                    <a:pt x="29" y="34"/>
                  </a:cubicBezTo>
                  <a:cubicBezTo>
                    <a:pt x="29" y="34"/>
                    <a:pt x="29" y="34"/>
                    <a:pt x="29" y="34"/>
                  </a:cubicBezTo>
                  <a:cubicBezTo>
                    <a:pt x="29" y="34"/>
                    <a:pt x="28" y="33"/>
                    <a:pt x="27" y="33"/>
                  </a:cubicBezTo>
                  <a:cubicBezTo>
                    <a:pt x="26" y="33"/>
                    <a:pt x="26" y="34"/>
                    <a:pt x="25" y="34"/>
                  </a:cubicBezTo>
                  <a:cubicBezTo>
                    <a:pt x="25" y="35"/>
                    <a:pt x="24" y="36"/>
                    <a:pt x="24" y="36"/>
                  </a:cubicBezTo>
                  <a:cubicBezTo>
                    <a:pt x="24" y="37"/>
                    <a:pt x="25" y="38"/>
                    <a:pt x="25" y="39"/>
                  </a:cubicBezTo>
                  <a:cubicBezTo>
                    <a:pt x="25" y="39"/>
                    <a:pt x="25" y="39"/>
                    <a:pt x="25" y="39"/>
                  </a:cubicBezTo>
                  <a:close/>
                  <a:moveTo>
                    <a:pt x="27" y="36"/>
                  </a:moveTo>
                  <a:cubicBezTo>
                    <a:pt x="27" y="36"/>
                    <a:pt x="27" y="36"/>
                    <a:pt x="27" y="36"/>
                  </a:cubicBezTo>
                  <a:cubicBezTo>
                    <a:pt x="27" y="36"/>
                    <a:pt x="27" y="36"/>
                    <a:pt x="27" y="36"/>
                  </a:cubicBezTo>
                  <a:cubicBezTo>
                    <a:pt x="27" y="36"/>
                    <a:pt x="27" y="36"/>
                    <a:pt x="27" y="36"/>
                  </a:cubicBezTo>
                  <a:cubicBezTo>
                    <a:pt x="28" y="36"/>
                    <a:pt x="28" y="36"/>
                    <a:pt x="28" y="36"/>
                  </a:cubicBezTo>
                  <a:cubicBezTo>
                    <a:pt x="28" y="36"/>
                    <a:pt x="28" y="36"/>
                    <a:pt x="28" y="36"/>
                  </a:cubicBezTo>
                  <a:cubicBezTo>
                    <a:pt x="28" y="36"/>
                    <a:pt x="28" y="36"/>
                    <a:pt x="28" y="36"/>
                  </a:cubicBezTo>
                  <a:cubicBezTo>
                    <a:pt x="28" y="37"/>
                    <a:pt x="28" y="37"/>
                    <a:pt x="28" y="37"/>
                  </a:cubicBezTo>
                  <a:cubicBezTo>
                    <a:pt x="28" y="37"/>
                    <a:pt x="28" y="37"/>
                    <a:pt x="28" y="37"/>
                  </a:cubicBezTo>
                  <a:cubicBezTo>
                    <a:pt x="28" y="37"/>
                    <a:pt x="28" y="37"/>
                    <a:pt x="27" y="37"/>
                  </a:cubicBezTo>
                  <a:cubicBezTo>
                    <a:pt x="27" y="37"/>
                    <a:pt x="27" y="37"/>
                    <a:pt x="27" y="37"/>
                  </a:cubicBezTo>
                  <a:cubicBezTo>
                    <a:pt x="27" y="37"/>
                    <a:pt x="27" y="37"/>
                    <a:pt x="27" y="37"/>
                  </a:cubicBezTo>
                  <a:cubicBezTo>
                    <a:pt x="26" y="37"/>
                    <a:pt x="26" y="37"/>
                    <a:pt x="26" y="36"/>
                  </a:cubicBezTo>
                  <a:cubicBezTo>
                    <a:pt x="26" y="36"/>
                    <a:pt x="26" y="36"/>
                    <a:pt x="27" y="36"/>
                  </a:cubicBezTo>
                  <a:close/>
                  <a:moveTo>
                    <a:pt x="25" y="31"/>
                  </a:moveTo>
                  <a:cubicBezTo>
                    <a:pt x="25" y="31"/>
                    <a:pt x="25" y="31"/>
                    <a:pt x="25" y="31"/>
                  </a:cubicBezTo>
                  <a:cubicBezTo>
                    <a:pt x="26" y="31"/>
                    <a:pt x="26" y="31"/>
                    <a:pt x="27" y="31"/>
                  </a:cubicBezTo>
                  <a:cubicBezTo>
                    <a:pt x="28" y="31"/>
                    <a:pt x="29" y="31"/>
                    <a:pt x="29" y="31"/>
                  </a:cubicBezTo>
                  <a:cubicBezTo>
                    <a:pt x="29" y="31"/>
                    <a:pt x="29" y="31"/>
                    <a:pt x="29" y="31"/>
                  </a:cubicBezTo>
                  <a:cubicBezTo>
                    <a:pt x="30" y="30"/>
                    <a:pt x="30" y="29"/>
                    <a:pt x="30" y="28"/>
                  </a:cubicBezTo>
                  <a:cubicBezTo>
                    <a:pt x="30" y="28"/>
                    <a:pt x="30" y="27"/>
                    <a:pt x="29" y="26"/>
                  </a:cubicBezTo>
                  <a:cubicBezTo>
                    <a:pt x="29" y="26"/>
                    <a:pt x="29" y="26"/>
                    <a:pt x="29" y="26"/>
                  </a:cubicBezTo>
                  <a:cubicBezTo>
                    <a:pt x="29" y="26"/>
                    <a:pt x="28" y="25"/>
                    <a:pt x="27" y="25"/>
                  </a:cubicBezTo>
                  <a:cubicBezTo>
                    <a:pt x="26" y="25"/>
                    <a:pt x="26" y="26"/>
                    <a:pt x="25" y="26"/>
                  </a:cubicBezTo>
                  <a:cubicBezTo>
                    <a:pt x="25" y="27"/>
                    <a:pt x="24" y="28"/>
                    <a:pt x="24" y="28"/>
                  </a:cubicBezTo>
                  <a:cubicBezTo>
                    <a:pt x="24" y="29"/>
                    <a:pt x="25" y="30"/>
                    <a:pt x="25" y="31"/>
                  </a:cubicBezTo>
                  <a:close/>
                  <a:moveTo>
                    <a:pt x="27" y="28"/>
                  </a:moveTo>
                  <a:cubicBezTo>
                    <a:pt x="27" y="28"/>
                    <a:pt x="27" y="28"/>
                    <a:pt x="27" y="28"/>
                  </a:cubicBezTo>
                  <a:cubicBezTo>
                    <a:pt x="27" y="28"/>
                    <a:pt x="27" y="28"/>
                    <a:pt x="27" y="28"/>
                  </a:cubicBezTo>
                  <a:cubicBezTo>
                    <a:pt x="27" y="28"/>
                    <a:pt x="27" y="28"/>
                    <a:pt x="27" y="28"/>
                  </a:cubicBezTo>
                  <a:cubicBezTo>
                    <a:pt x="28" y="28"/>
                    <a:pt x="28" y="28"/>
                    <a:pt x="28" y="28"/>
                  </a:cubicBezTo>
                  <a:cubicBezTo>
                    <a:pt x="28" y="28"/>
                    <a:pt x="28" y="28"/>
                    <a:pt x="28" y="28"/>
                  </a:cubicBezTo>
                  <a:cubicBezTo>
                    <a:pt x="28" y="28"/>
                    <a:pt x="28" y="28"/>
                    <a:pt x="28" y="28"/>
                  </a:cubicBezTo>
                  <a:cubicBezTo>
                    <a:pt x="28" y="29"/>
                    <a:pt x="28" y="29"/>
                    <a:pt x="28" y="29"/>
                  </a:cubicBezTo>
                  <a:cubicBezTo>
                    <a:pt x="28" y="29"/>
                    <a:pt x="28" y="29"/>
                    <a:pt x="28" y="29"/>
                  </a:cubicBezTo>
                  <a:cubicBezTo>
                    <a:pt x="28" y="29"/>
                    <a:pt x="28" y="29"/>
                    <a:pt x="27" y="29"/>
                  </a:cubicBezTo>
                  <a:cubicBezTo>
                    <a:pt x="27" y="29"/>
                    <a:pt x="27" y="29"/>
                    <a:pt x="27" y="29"/>
                  </a:cubicBezTo>
                  <a:cubicBezTo>
                    <a:pt x="27" y="29"/>
                    <a:pt x="27" y="29"/>
                    <a:pt x="27" y="29"/>
                  </a:cubicBezTo>
                  <a:cubicBezTo>
                    <a:pt x="26" y="29"/>
                    <a:pt x="26" y="29"/>
                    <a:pt x="26" y="28"/>
                  </a:cubicBezTo>
                  <a:cubicBezTo>
                    <a:pt x="26" y="28"/>
                    <a:pt x="26" y="28"/>
                    <a:pt x="27" y="28"/>
                  </a:cubicBezTo>
                  <a:close/>
                  <a:moveTo>
                    <a:pt x="25" y="22"/>
                  </a:moveTo>
                  <a:cubicBezTo>
                    <a:pt x="25" y="22"/>
                    <a:pt x="25" y="22"/>
                    <a:pt x="25" y="22"/>
                  </a:cubicBezTo>
                  <a:cubicBezTo>
                    <a:pt x="26" y="23"/>
                    <a:pt x="26" y="23"/>
                    <a:pt x="27" y="23"/>
                  </a:cubicBezTo>
                  <a:cubicBezTo>
                    <a:pt x="28" y="23"/>
                    <a:pt x="29" y="23"/>
                    <a:pt x="29" y="22"/>
                  </a:cubicBezTo>
                  <a:cubicBezTo>
                    <a:pt x="30" y="22"/>
                    <a:pt x="30" y="21"/>
                    <a:pt x="30" y="20"/>
                  </a:cubicBezTo>
                  <a:cubicBezTo>
                    <a:pt x="30" y="20"/>
                    <a:pt x="30" y="19"/>
                    <a:pt x="29" y="18"/>
                  </a:cubicBezTo>
                  <a:cubicBezTo>
                    <a:pt x="29" y="18"/>
                    <a:pt x="29" y="18"/>
                    <a:pt x="29" y="18"/>
                  </a:cubicBezTo>
                  <a:cubicBezTo>
                    <a:pt x="29" y="18"/>
                    <a:pt x="28" y="17"/>
                    <a:pt x="27" y="17"/>
                  </a:cubicBezTo>
                  <a:cubicBezTo>
                    <a:pt x="26" y="17"/>
                    <a:pt x="26" y="18"/>
                    <a:pt x="25" y="18"/>
                  </a:cubicBezTo>
                  <a:cubicBezTo>
                    <a:pt x="25" y="19"/>
                    <a:pt x="24" y="20"/>
                    <a:pt x="24" y="20"/>
                  </a:cubicBezTo>
                  <a:cubicBezTo>
                    <a:pt x="24" y="21"/>
                    <a:pt x="25" y="22"/>
                    <a:pt x="25" y="22"/>
                  </a:cubicBezTo>
                  <a:cubicBezTo>
                    <a:pt x="25" y="22"/>
                    <a:pt x="25" y="22"/>
                    <a:pt x="25" y="22"/>
                  </a:cubicBezTo>
                  <a:close/>
                  <a:moveTo>
                    <a:pt x="27" y="20"/>
                  </a:moveTo>
                  <a:cubicBezTo>
                    <a:pt x="27" y="20"/>
                    <a:pt x="27" y="20"/>
                    <a:pt x="27" y="20"/>
                  </a:cubicBezTo>
                  <a:cubicBezTo>
                    <a:pt x="27" y="20"/>
                    <a:pt x="27" y="20"/>
                    <a:pt x="27" y="20"/>
                  </a:cubicBezTo>
                  <a:cubicBezTo>
                    <a:pt x="27" y="20"/>
                    <a:pt x="27" y="19"/>
                    <a:pt x="27" y="19"/>
                  </a:cubicBezTo>
                  <a:cubicBezTo>
                    <a:pt x="28" y="19"/>
                    <a:pt x="28" y="20"/>
                    <a:pt x="28" y="20"/>
                  </a:cubicBezTo>
                  <a:cubicBezTo>
                    <a:pt x="28" y="20"/>
                    <a:pt x="28" y="20"/>
                    <a:pt x="28" y="20"/>
                  </a:cubicBezTo>
                  <a:cubicBezTo>
                    <a:pt x="28" y="20"/>
                    <a:pt x="28" y="20"/>
                    <a:pt x="28" y="20"/>
                  </a:cubicBezTo>
                  <a:cubicBezTo>
                    <a:pt x="28" y="21"/>
                    <a:pt x="28" y="21"/>
                    <a:pt x="28" y="21"/>
                  </a:cubicBezTo>
                  <a:cubicBezTo>
                    <a:pt x="28" y="21"/>
                    <a:pt x="28" y="21"/>
                    <a:pt x="27" y="21"/>
                  </a:cubicBezTo>
                  <a:cubicBezTo>
                    <a:pt x="27" y="21"/>
                    <a:pt x="27" y="21"/>
                    <a:pt x="27" y="21"/>
                  </a:cubicBezTo>
                  <a:cubicBezTo>
                    <a:pt x="26" y="21"/>
                    <a:pt x="26" y="21"/>
                    <a:pt x="26" y="20"/>
                  </a:cubicBezTo>
                  <a:cubicBezTo>
                    <a:pt x="26" y="20"/>
                    <a:pt x="26" y="20"/>
                    <a:pt x="27" y="20"/>
                  </a:cubicBezTo>
                  <a:close/>
                  <a:moveTo>
                    <a:pt x="17" y="31"/>
                  </a:moveTo>
                  <a:cubicBezTo>
                    <a:pt x="17" y="31"/>
                    <a:pt x="17" y="31"/>
                    <a:pt x="17" y="31"/>
                  </a:cubicBezTo>
                  <a:cubicBezTo>
                    <a:pt x="17" y="31"/>
                    <a:pt x="18" y="31"/>
                    <a:pt x="19" y="31"/>
                  </a:cubicBezTo>
                  <a:cubicBezTo>
                    <a:pt x="20" y="31"/>
                    <a:pt x="21" y="31"/>
                    <a:pt x="21" y="31"/>
                  </a:cubicBezTo>
                  <a:cubicBezTo>
                    <a:pt x="22" y="30"/>
                    <a:pt x="22" y="29"/>
                    <a:pt x="22" y="28"/>
                  </a:cubicBezTo>
                  <a:cubicBezTo>
                    <a:pt x="22" y="28"/>
                    <a:pt x="22" y="27"/>
                    <a:pt x="21" y="26"/>
                  </a:cubicBezTo>
                  <a:cubicBezTo>
                    <a:pt x="21" y="26"/>
                    <a:pt x="20" y="25"/>
                    <a:pt x="19" y="25"/>
                  </a:cubicBezTo>
                  <a:cubicBezTo>
                    <a:pt x="18" y="25"/>
                    <a:pt x="17" y="26"/>
                    <a:pt x="17" y="26"/>
                  </a:cubicBezTo>
                  <a:cubicBezTo>
                    <a:pt x="17" y="26"/>
                    <a:pt x="17" y="26"/>
                    <a:pt x="17" y="26"/>
                  </a:cubicBezTo>
                  <a:cubicBezTo>
                    <a:pt x="16" y="27"/>
                    <a:pt x="16" y="28"/>
                    <a:pt x="16" y="28"/>
                  </a:cubicBezTo>
                  <a:cubicBezTo>
                    <a:pt x="16" y="29"/>
                    <a:pt x="16" y="30"/>
                    <a:pt x="17" y="31"/>
                  </a:cubicBezTo>
                  <a:cubicBezTo>
                    <a:pt x="17" y="31"/>
                    <a:pt x="17" y="31"/>
                    <a:pt x="17" y="31"/>
                  </a:cubicBezTo>
                  <a:close/>
                  <a:moveTo>
                    <a:pt x="18" y="28"/>
                  </a:moveTo>
                  <a:cubicBezTo>
                    <a:pt x="18" y="28"/>
                    <a:pt x="18" y="28"/>
                    <a:pt x="18" y="28"/>
                  </a:cubicBezTo>
                  <a:cubicBezTo>
                    <a:pt x="18" y="28"/>
                    <a:pt x="18" y="28"/>
                    <a:pt x="18" y="28"/>
                  </a:cubicBezTo>
                  <a:cubicBezTo>
                    <a:pt x="19" y="28"/>
                    <a:pt x="19" y="28"/>
                    <a:pt x="19" y="28"/>
                  </a:cubicBezTo>
                  <a:cubicBezTo>
                    <a:pt x="19" y="28"/>
                    <a:pt x="20" y="28"/>
                    <a:pt x="20" y="28"/>
                  </a:cubicBezTo>
                  <a:cubicBezTo>
                    <a:pt x="20" y="28"/>
                    <a:pt x="20" y="28"/>
                    <a:pt x="20" y="28"/>
                  </a:cubicBezTo>
                  <a:cubicBezTo>
                    <a:pt x="20" y="28"/>
                    <a:pt x="20" y="28"/>
                    <a:pt x="20" y="28"/>
                  </a:cubicBezTo>
                  <a:cubicBezTo>
                    <a:pt x="20" y="29"/>
                    <a:pt x="20" y="29"/>
                    <a:pt x="20" y="29"/>
                  </a:cubicBezTo>
                  <a:cubicBezTo>
                    <a:pt x="20" y="29"/>
                    <a:pt x="19" y="29"/>
                    <a:pt x="19" y="29"/>
                  </a:cubicBezTo>
                  <a:cubicBezTo>
                    <a:pt x="19" y="29"/>
                    <a:pt x="19" y="29"/>
                    <a:pt x="18" y="29"/>
                  </a:cubicBezTo>
                  <a:cubicBezTo>
                    <a:pt x="18" y="29"/>
                    <a:pt x="18" y="29"/>
                    <a:pt x="18" y="29"/>
                  </a:cubicBezTo>
                  <a:cubicBezTo>
                    <a:pt x="18" y="29"/>
                    <a:pt x="18" y="29"/>
                    <a:pt x="18" y="28"/>
                  </a:cubicBezTo>
                  <a:cubicBezTo>
                    <a:pt x="18" y="28"/>
                    <a:pt x="18" y="28"/>
                    <a:pt x="18" y="2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45076" name="组合 58"/>
          <p:cNvGrpSpPr/>
          <p:nvPr/>
        </p:nvGrpSpPr>
        <p:grpSpPr bwMode="auto">
          <a:xfrm>
            <a:off x="7367588" y="2854325"/>
            <a:ext cx="514350" cy="514350"/>
            <a:chOff x="11764" y="7265"/>
            <a:chExt cx="810" cy="810"/>
          </a:xfrm>
        </p:grpSpPr>
        <p:sp>
          <p:nvSpPr>
            <p:cNvPr id="60" name="椭圆 59"/>
            <p:cNvSpPr/>
            <p:nvPr/>
          </p:nvSpPr>
          <p:spPr>
            <a:xfrm>
              <a:off x="11764" y="7265"/>
              <a:ext cx="810" cy="810"/>
            </a:xfrm>
            <a:prstGeom prst="ellips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081" name="任意多边形 60"/>
            <p:cNvSpPr>
              <a:spLocks noEditPoints="1"/>
            </p:cNvSpPr>
            <p:nvPr/>
          </p:nvSpPr>
          <p:spPr bwMode="auto">
            <a:xfrm>
              <a:off x="11909" y="7421"/>
              <a:ext cx="509" cy="499"/>
            </a:xfrm>
            <a:custGeom>
              <a:avLst/>
              <a:gdLst>
                <a:gd name="T0" fmla="*/ 42485102 w 51"/>
                <a:gd name="T1" fmla="*/ 6934184 h 50"/>
                <a:gd name="T2" fmla="*/ 50402358 w 51"/>
                <a:gd name="T3" fmla="*/ 24750899 h 50"/>
                <a:gd name="T4" fmla="*/ 42485102 w 51"/>
                <a:gd name="T5" fmla="*/ 42468213 h 50"/>
                <a:gd name="T6" fmla="*/ 7917255 w 51"/>
                <a:gd name="T7" fmla="*/ 42468213 h 50"/>
                <a:gd name="T8" fmla="*/ 0 w 51"/>
                <a:gd name="T9" fmla="*/ 24750899 h 50"/>
                <a:gd name="T10" fmla="*/ 7917255 w 51"/>
                <a:gd name="T11" fmla="*/ 6934184 h 50"/>
                <a:gd name="T12" fmla="*/ 21788304 w 51"/>
                <a:gd name="T13" fmla="*/ 3958118 h 50"/>
                <a:gd name="T14" fmla="*/ 21788304 w 51"/>
                <a:gd name="T15" fmla="*/ 4950140 h 50"/>
                <a:gd name="T16" fmla="*/ 15845380 w 51"/>
                <a:gd name="T17" fmla="*/ 14850519 h 50"/>
                <a:gd name="T18" fmla="*/ 18811911 w 51"/>
                <a:gd name="T19" fmla="*/ 15842541 h 50"/>
                <a:gd name="T20" fmla="*/ 26639723 w 51"/>
                <a:gd name="T21" fmla="*/ 18808737 h 50"/>
                <a:gd name="T22" fmla="*/ 25647522 w 51"/>
                <a:gd name="T23" fmla="*/ 25643520 h 50"/>
                <a:gd name="T24" fmla="*/ 23762635 w 51"/>
                <a:gd name="T25" fmla="*/ 33559856 h 50"/>
                <a:gd name="T26" fmla="*/ 23762635 w 51"/>
                <a:gd name="T27" fmla="*/ 38509996 h 50"/>
                <a:gd name="T28" fmla="*/ 15845380 w 51"/>
                <a:gd name="T29" fmla="*/ 38509996 h 50"/>
                <a:gd name="T30" fmla="*/ 9901557 w 51"/>
                <a:gd name="T31" fmla="*/ 31585682 h 50"/>
                <a:gd name="T32" fmla="*/ 6935025 w 51"/>
                <a:gd name="T33" fmla="*/ 21784803 h 50"/>
                <a:gd name="T34" fmla="*/ 5942924 w 51"/>
                <a:gd name="T35" fmla="*/ 20792781 h 50"/>
                <a:gd name="T36" fmla="*/ 3958633 w 51"/>
                <a:gd name="T37" fmla="*/ 24750899 h 50"/>
                <a:gd name="T38" fmla="*/ 18811911 w 51"/>
                <a:gd name="T39" fmla="*/ 44452257 h 50"/>
                <a:gd name="T40" fmla="*/ 35550077 w 51"/>
                <a:gd name="T41" fmla="*/ 42468213 h 50"/>
                <a:gd name="T42" fmla="*/ 40500801 w 51"/>
                <a:gd name="T43" fmla="*/ 39502018 h 50"/>
                <a:gd name="T44" fmla="*/ 40500801 w 51"/>
                <a:gd name="T45" fmla="*/ 37517974 h 50"/>
                <a:gd name="T46" fmla="*/ 37534369 w 51"/>
                <a:gd name="T47" fmla="*/ 37517974 h 50"/>
                <a:gd name="T48" fmla="*/ 37534369 w 51"/>
                <a:gd name="T49" fmla="*/ 29601638 h 50"/>
                <a:gd name="T50" fmla="*/ 33565785 w 51"/>
                <a:gd name="T51" fmla="*/ 21784803 h 50"/>
                <a:gd name="T52" fmla="*/ 31591444 w 51"/>
                <a:gd name="T53" fmla="*/ 12866475 h 50"/>
                <a:gd name="T54" fmla="*/ 28614054 w 51"/>
                <a:gd name="T55" fmla="*/ 8908358 h 50"/>
                <a:gd name="T56" fmla="*/ 28614054 w 51"/>
                <a:gd name="T57" fmla="*/ 7916336 h 50"/>
                <a:gd name="T58" fmla="*/ 25647522 w 51"/>
                <a:gd name="T59" fmla="*/ 3958118 h 50"/>
                <a:gd name="T60" fmla="*/ 4950724 w 51"/>
                <a:gd name="T61" fmla="*/ 18808737 h 50"/>
                <a:gd name="T62" fmla="*/ 4950724 w 51"/>
                <a:gd name="T63" fmla="*/ 18808737 h 50"/>
                <a:gd name="T64" fmla="*/ 8909356 w 51"/>
                <a:gd name="T65" fmla="*/ 22766855 h 50"/>
                <a:gd name="T66" fmla="*/ 10893658 w 51"/>
                <a:gd name="T67" fmla="*/ 29601638 h 50"/>
                <a:gd name="T68" fmla="*/ 17819811 w 51"/>
                <a:gd name="T69" fmla="*/ 36535922 h 50"/>
                <a:gd name="T70" fmla="*/ 20796203 w 51"/>
                <a:gd name="T71" fmla="*/ 35543900 h 50"/>
                <a:gd name="T72" fmla="*/ 20796203 w 51"/>
                <a:gd name="T73" fmla="*/ 30593660 h 50"/>
                <a:gd name="T74" fmla="*/ 24754836 w 51"/>
                <a:gd name="T75" fmla="*/ 22766855 h 50"/>
                <a:gd name="T76" fmla="*/ 22770544 w 51"/>
                <a:gd name="T77" fmla="*/ 18808737 h 50"/>
                <a:gd name="T78" fmla="*/ 18811911 w 51"/>
                <a:gd name="T79" fmla="*/ 17816715 h 50"/>
                <a:gd name="T80" fmla="*/ 17819811 w 51"/>
                <a:gd name="T81" fmla="*/ 9900380 h 50"/>
                <a:gd name="T82" fmla="*/ 19804012 w 51"/>
                <a:gd name="T83" fmla="*/ 3958118 h 50"/>
                <a:gd name="T84" fmla="*/ 9901557 w 51"/>
                <a:gd name="T85" fmla="*/ 9900380 h 50"/>
                <a:gd name="T86" fmla="*/ 31591444 w 51"/>
                <a:gd name="T87" fmla="*/ 44452257 h 50"/>
                <a:gd name="T88" fmla="*/ 23762635 w 51"/>
                <a:gd name="T89" fmla="*/ 45444279 h 50"/>
                <a:gd name="T90" fmla="*/ 25647522 w 51"/>
                <a:gd name="T91" fmla="*/ 45444279 h 50"/>
                <a:gd name="T92" fmla="*/ 45451634 w 51"/>
                <a:gd name="T93" fmla="*/ 28609616 h 50"/>
                <a:gd name="T94" fmla="*/ 45451634 w 51"/>
                <a:gd name="T95" fmla="*/ 28609616 h 50"/>
                <a:gd name="T96" fmla="*/ 40500801 w 51"/>
                <a:gd name="T97" fmla="*/ 9900380 h 50"/>
                <a:gd name="T98" fmla="*/ 40500801 w 51"/>
                <a:gd name="T99" fmla="*/ 9900380 h 50"/>
                <a:gd name="T100" fmla="*/ 30599254 w 51"/>
                <a:gd name="T101" fmla="*/ 7916336 h 50"/>
                <a:gd name="T102" fmla="*/ 30599254 w 51"/>
                <a:gd name="T103" fmla="*/ 8908358 h 50"/>
                <a:gd name="T104" fmla="*/ 32583545 w 51"/>
                <a:gd name="T105" fmla="*/ 8908358 h 50"/>
                <a:gd name="T106" fmla="*/ 33565785 w 51"/>
                <a:gd name="T107" fmla="*/ 13858497 h 50"/>
                <a:gd name="T108" fmla="*/ 34557876 w 51"/>
                <a:gd name="T109" fmla="*/ 19800759 h 50"/>
                <a:gd name="T110" fmla="*/ 39508710 w 51"/>
                <a:gd name="T111" fmla="*/ 30593660 h 50"/>
                <a:gd name="T112" fmla="*/ 39508710 w 51"/>
                <a:gd name="T113" fmla="*/ 35543900 h 50"/>
                <a:gd name="T114" fmla="*/ 45451634 w 51"/>
                <a:gd name="T115" fmla="*/ 28609616 h 50"/>
                <a:gd name="T116" fmla="*/ 32583545 w 51"/>
                <a:gd name="T117" fmla="*/ 11884424 h 50"/>
                <a:gd name="T118" fmla="*/ 32583545 w 51"/>
                <a:gd name="T119" fmla="*/ 11884424 h 5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1"/>
                <a:gd name="T181" fmla="*/ 0 h 50"/>
                <a:gd name="T182" fmla="*/ 51 w 51"/>
                <a:gd name="T183" fmla="*/ 50 h 5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1" h="50">
                  <a:moveTo>
                    <a:pt x="26" y="0"/>
                  </a:moveTo>
                  <a:cubicBezTo>
                    <a:pt x="32" y="0"/>
                    <a:pt x="39" y="3"/>
                    <a:pt x="43" y="7"/>
                  </a:cubicBezTo>
                  <a:cubicBezTo>
                    <a:pt x="43" y="7"/>
                    <a:pt x="43" y="7"/>
                    <a:pt x="43" y="7"/>
                  </a:cubicBezTo>
                  <a:cubicBezTo>
                    <a:pt x="48" y="12"/>
                    <a:pt x="51" y="18"/>
                    <a:pt x="51" y="25"/>
                  </a:cubicBezTo>
                  <a:cubicBezTo>
                    <a:pt x="51" y="32"/>
                    <a:pt x="48" y="38"/>
                    <a:pt x="43" y="43"/>
                  </a:cubicBezTo>
                  <a:cubicBezTo>
                    <a:pt x="43" y="43"/>
                    <a:pt x="43" y="43"/>
                    <a:pt x="43" y="43"/>
                  </a:cubicBezTo>
                  <a:cubicBezTo>
                    <a:pt x="39" y="47"/>
                    <a:pt x="32" y="50"/>
                    <a:pt x="26" y="50"/>
                  </a:cubicBezTo>
                  <a:cubicBezTo>
                    <a:pt x="19" y="50"/>
                    <a:pt x="12" y="47"/>
                    <a:pt x="8" y="43"/>
                  </a:cubicBezTo>
                  <a:cubicBezTo>
                    <a:pt x="8" y="43"/>
                    <a:pt x="8" y="43"/>
                    <a:pt x="8" y="43"/>
                  </a:cubicBezTo>
                  <a:cubicBezTo>
                    <a:pt x="3" y="38"/>
                    <a:pt x="0" y="32"/>
                    <a:pt x="0" y="25"/>
                  </a:cubicBezTo>
                  <a:cubicBezTo>
                    <a:pt x="0" y="18"/>
                    <a:pt x="3" y="12"/>
                    <a:pt x="8" y="7"/>
                  </a:cubicBezTo>
                  <a:cubicBezTo>
                    <a:pt x="8" y="7"/>
                    <a:pt x="8" y="7"/>
                    <a:pt x="8" y="7"/>
                  </a:cubicBezTo>
                  <a:cubicBezTo>
                    <a:pt x="12" y="2"/>
                    <a:pt x="19" y="0"/>
                    <a:pt x="26" y="0"/>
                  </a:cubicBezTo>
                  <a:close/>
                  <a:moveTo>
                    <a:pt x="22" y="4"/>
                  </a:moveTo>
                  <a:cubicBezTo>
                    <a:pt x="22" y="4"/>
                    <a:pt x="22" y="4"/>
                    <a:pt x="22" y="4"/>
                  </a:cubicBezTo>
                  <a:cubicBezTo>
                    <a:pt x="22" y="4"/>
                    <a:pt x="22" y="5"/>
                    <a:pt x="22" y="5"/>
                  </a:cubicBezTo>
                  <a:cubicBezTo>
                    <a:pt x="21" y="8"/>
                    <a:pt x="21" y="10"/>
                    <a:pt x="19" y="12"/>
                  </a:cubicBezTo>
                  <a:cubicBezTo>
                    <a:pt x="19" y="12"/>
                    <a:pt x="16" y="15"/>
                    <a:pt x="16" y="15"/>
                  </a:cubicBezTo>
                  <a:cubicBezTo>
                    <a:pt x="16" y="16"/>
                    <a:pt x="16" y="16"/>
                    <a:pt x="19" y="16"/>
                  </a:cubicBezTo>
                  <a:cubicBezTo>
                    <a:pt x="19" y="16"/>
                    <a:pt x="19" y="16"/>
                    <a:pt x="19" y="16"/>
                  </a:cubicBezTo>
                  <a:cubicBezTo>
                    <a:pt x="21" y="16"/>
                    <a:pt x="22" y="16"/>
                    <a:pt x="24" y="17"/>
                  </a:cubicBezTo>
                  <a:cubicBezTo>
                    <a:pt x="25" y="17"/>
                    <a:pt x="26" y="18"/>
                    <a:pt x="27" y="19"/>
                  </a:cubicBezTo>
                  <a:cubicBezTo>
                    <a:pt x="27" y="20"/>
                    <a:pt x="28" y="22"/>
                    <a:pt x="27" y="23"/>
                  </a:cubicBezTo>
                  <a:cubicBezTo>
                    <a:pt x="27" y="24"/>
                    <a:pt x="27" y="25"/>
                    <a:pt x="26" y="26"/>
                  </a:cubicBezTo>
                  <a:cubicBezTo>
                    <a:pt x="23" y="29"/>
                    <a:pt x="23" y="29"/>
                    <a:pt x="23" y="31"/>
                  </a:cubicBezTo>
                  <a:cubicBezTo>
                    <a:pt x="23" y="32"/>
                    <a:pt x="24" y="32"/>
                    <a:pt x="24" y="34"/>
                  </a:cubicBezTo>
                  <a:cubicBezTo>
                    <a:pt x="24" y="34"/>
                    <a:pt x="24" y="35"/>
                    <a:pt x="24" y="36"/>
                  </a:cubicBezTo>
                  <a:cubicBezTo>
                    <a:pt x="24" y="37"/>
                    <a:pt x="24" y="38"/>
                    <a:pt x="24" y="39"/>
                  </a:cubicBezTo>
                  <a:cubicBezTo>
                    <a:pt x="24" y="39"/>
                    <a:pt x="24" y="39"/>
                    <a:pt x="24" y="39"/>
                  </a:cubicBezTo>
                  <a:cubicBezTo>
                    <a:pt x="23" y="45"/>
                    <a:pt x="18" y="41"/>
                    <a:pt x="16" y="39"/>
                  </a:cubicBezTo>
                  <a:cubicBezTo>
                    <a:pt x="14" y="37"/>
                    <a:pt x="13" y="34"/>
                    <a:pt x="12" y="33"/>
                  </a:cubicBezTo>
                  <a:cubicBezTo>
                    <a:pt x="12" y="33"/>
                    <a:pt x="11" y="32"/>
                    <a:pt x="10" y="32"/>
                  </a:cubicBezTo>
                  <a:cubicBezTo>
                    <a:pt x="9" y="31"/>
                    <a:pt x="7" y="30"/>
                    <a:pt x="6" y="27"/>
                  </a:cubicBezTo>
                  <a:cubicBezTo>
                    <a:pt x="6" y="25"/>
                    <a:pt x="7" y="23"/>
                    <a:pt x="7" y="22"/>
                  </a:cubicBezTo>
                  <a:cubicBezTo>
                    <a:pt x="7" y="21"/>
                    <a:pt x="8" y="21"/>
                    <a:pt x="8" y="21"/>
                  </a:cubicBezTo>
                  <a:cubicBezTo>
                    <a:pt x="7" y="21"/>
                    <a:pt x="6" y="21"/>
                    <a:pt x="6" y="21"/>
                  </a:cubicBezTo>
                  <a:cubicBezTo>
                    <a:pt x="5" y="21"/>
                    <a:pt x="5" y="21"/>
                    <a:pt x="5" y="22"/>
                  </a:cubicBezTo>
                  <a:cubicBezTo>
                    <a:pt x="4" y="23"/>
                    <a:pt x="4" y="24"/>
                    <a:pt x="4" y="25"/>
                  </a:cubicBezTo>
                  <a:cubicBezTo>
                    <a:pt x="4" y="31"/>
                    <a:pt x="7" y="36"/>
                    <a:pt x="10" y="40"/>
                  </a:cubicBezTo>
                  <a:cubicBezTo>
                    <a:pt x="13" y="42"/>
                    <a:pt x="15" y="44"/>
                    <a:pt x="19" y="45"/>
                  </a:cubicBezTo>
                  <a:cubicBezTo>
                    <a:pt x="20" y="45"/>
                    <a:pt x="22" y="44"/>
                    <a:pt x="24" y="43"/>
                  </a:cubicBezTo>
                  <a:cubicBezTo>
                    <a:pt x="28" y="43"/>
                    <a:pt x="32" y="42"/>
                    <a:pt x="36" y="43"/>
                  </a:cubicBezTo>
                  <a:cubicBezTo>
                    <a:pt x="38" y="42"/>
                    <a:pt x="39" y="41"/>
                    <a:pt x="40" y="40"/>
                  </a:cubicBezTo>
                  <a:cubicBezTo>
                    <a:pt x="41" y="40"/>
                    <a:pt x="41" y="40"/>
                    <a:pt x="41" y="40"/>
                  </a:cubicBezTo>
                  <a:cubicBezTo>
                    <a:pt x="42" y="39"/>
                    <a:pt x="43" y="38"/>
                    <a:pt x="43" y="36"/>
                  </a:cubicBezTo>
                  <a:cubicBezTo>
                    <a:pt x="42" y="37"/>
                    <a:pt x="42" y="38"/>
                    <a:pt x="41" y="38"/>
                  </a:cubicBezTo>
                  <a:cubicBezTo>
                    <a:pt x="40" y="38"/>
                    <a:pt x="39" y="38"/>
                    <a:pt x="38" y="38"/>
                  </a:cubicBezTo>
                  <a:cubicBezTo>
                    <a:pt x="38" y="38"/>
                    <a:pt x="38" y="38"/>
                    <a:pt x="38" y="38"/>
                  </a:cubicBezTo>
                  <a:cubicBezTo>
                    <a:pt x="38" y="38"/>
                    <a:pt x="38" y="38"/>
                    <a:pt x="38" y="38"/>
                  </a:cubicBezTo>
                  <a:cubicBezTo>
                    <a:pt x="36" y="36"/>
                    <a:pt x="37" y="33"/>
                    <a:pt x="38" y="30"/>
                  </a:cubicBezTo>
                  <a:cubicBezTo>
                    <a:pt x="39" y="27"/>
                    <a:pt x="40" y="24"/>
                    <a:pt x="36" y="23"/>
                  </a:cubicBezTo>
                  <a:cubicBezTo>
                    <a:pt x="36" y="23"/>
                    <a:pt x="35" y="23"/>
                    <a:pt x="34" y="22"/>
                  </a:cubicBezTo>
                  <a:cubicBezTo>
                    <a:pt x="33" y="22"/>
                    <a:pt x="32" y="21"/>
                    <a:pt x="31" y="19"/>
                  </a:cubicBezTo>
                  <a:cubicBezTo>
                    <a:pt x="29" y="16"/>
                    <a:pt x="30" y="15"/>
                    <a:pt x="32" y="13"/>
                  </a:cubicBezTo>
                  <a:cubicBezTo>
                    <a:pt x="33" y="12"/>
                    <a:pt x="33" y="12"/>
                    <a:pt x="33" y="12"/>
                  </a:cubicBezTo>
                  <a:cubicBezTo>
                    <a:pt x="32" y="12"/>
                    <a:pt x="30" y="12"/>
                    <a:pt x="29" y="9"/>
                  </a:cubicBezTo>
                  <a:cubicBezTo>
                    <a:pt x="29" y="9"/>
                    <a:pt x="29" y="9"/>
                    <a:pt x="29" y="8"/>
                  </a:cubicBezTo>
                  <a:cubicBezTo>
                    <a:pt x="29" y="8"/>
                    <a:pt x="29" y="8"/>
                    <a:pt x="29" y="8"/>
                  </a:cubicBezTo>
                  <a:cubicBezTo>
                    <a:pt x="28" y="6"/>
                    <a:pt x="27" y="5"/>
                    <a:pt x="26" y="4"/>
                  </a:cubicBezTo>
                  <a:cubicBezTo>
                    <a:pt x="26" y="4"/>
                    <a:pt x="26" y="4"/>
                    <a:pt x="26" y="4"/>
                  </a:cubicBezTo>
                  <a:cubicBezTo>
                    <a:pt x="24" y="4"/>
                    <a:pt x="23" y="4"/>
                    <a:pt x="22" y="4"/>
                  </a:cubicBezTo>
                  <a:close/>
                  <a:moveTo>
                    <a:pt x="5" y="19"/>
                  </a:moveTo>
                  <a:cubicBezTo>
                    <a:pt x="5" y="19"/>
                    <a:pt x="5" y="19"/>
                    <a:pt x="5" y="19"/>
                  </a:cubicBezTo>
                  <a:cubicBezTo>
                    <a:pt x="5" y="19"/>
                    <a:pt x="5" y="19"/>
                    <a:pt x="5" y="19"/>
                  </a:cubicBezTo>
                  <a:cubicBezTo>
                    <a:pt x="6" y="19"/>
                    <a:pt x="7" y="19"/>
                    <a:pt x="8" y="19"/>
                  </a:cubicBezTo>
                  <a:cubicBezTo>
                    <a:pt x="10" y="20"/>
                    <a:pt x="10" y="21"/>
                    <a:pt x="9" y="23"/>
                  </a:cubicBezTo>
                  <a:cubicBezTo>
                    <a:pt x="9" y="23"/>
                    <a:pt x="9" y="25"/>
                    <a:pt x="9" y="27"/>
                  </a:cubicBezTo>
                  <a:cubicBezTo>
                    <a:pt x="9" y="28"/>
                    <a:pt x="10" y="29"/>
                    <a:pt x="11" y="30"/>
                  </a:cubicBezTo>
                  <a:cubicBezTo>
                    <a:pt x="13" y="30"/>
                    <a:pt x="14" y="31"/>
                    <a:pt x="14" y="32"/>
                  </a:cubicBezTo>
                  <a:cubicBezTo>
                    <a:pt x="15" y="33"/>
                    <a:pt x="16" y="36"/>
                    <a:pt x="18" y="37"/>
                  </a:cubicBezTo>
                  <a:cubicBezTo>
                    <a:pt x="18" y="38"/>
                    <a:pt x="21" y="41"/>
                    <a:pt x="21" y="39"/>
                  </a:cubicBezTo>
                  <a:cubicBezTo>
                    <a:pt x="21" y="38"/>
                    <a:pt x="21" y="37"/>
                    <a:pt x="21" y="36"/>
                  </a:cubicBezTo>
                  <a:cubicBezTo>
                    <a:pt x="21" y="35"/>
                    <a:pt x="21" y="34"/>
                    <a:pt x="21" y="34"/>
                  </a:cubicBezTo>
                  <a:cubicBezTo>
                    <a:pt x="21" y="33"/>
                    <a:pt x="21" y="32"/>
                    <a:pt x="21" y="31"/>
                  </a:cubicBezTo>
                  <a:cubicBezTo>
                    <a:pt x="21" y="29"/>
                    <a:pt x="21" y="28"/>
                    <a:pt x="24" y="24"/>
                  </a:cubicBezTo>
                  <a:cubicBezTo>
                    <a:pt x="25" y="24"/>
                    <a:pt x="25" y="23"/>
                    <a:pt x="25" y="23"/>
                  </a:cubicBezTo>
                  <a:cubicBezTo>
                    <a:pt x="25" y="22"/>
                    <a:pt x="25" y="21"/>
                    <a:pt x="25" y="21"/>
                  </a:cubicBezTo>
                  <a:cubicBezTo>
                    <a:pt x="24" y="20"/>
                    <a:pt x="24" y="19"/>
                    <a:pt x="23" y="19"/>
                  </a:cubicBezTo>
                  <a:cubicBezTo>
                    <a:pt x="22" y="18"/>
                    <a:pt x="20" y="18"/>
                    <a:pt x="19" y="18"/>
                  </a:cubicBezTo>
                  <a:cubicBezTo>
                    <a:pt x="19" y="18"/>
                    <a:pt x="19" y="18"/>
                    <a:pt x="19" y="18"/>
                  </a:cubicBezTo>
                  <a:cubicBezTo>
                    <a:pt x="15" y="18"/>
                    <a:pt x="13" y="18"/>
                    <a:pt x="13" y="15"/>
                  </a:cubicBezTo>
                  <a:cubicBezTo>
                    <a:pt x="13" y="13"/>
                    <a:pt x="16" y="12"/>
                    <a:pt x="18" y="10"/>
                  </a:cubicBezTo>
                  <a:cubicBezTo>
                    <a:pt x="19" y="9"/>
                    <a:pt x="19" y="7"/>
                    <a:pt x="20" y="5"/>
                  </a:cubicBezTo>
                  <a:cubicBezTo>
                    <a:pt x="20" y="4"/>
                    <a:pt x="20" y="4"/>
                    <a:pt x="20" y="4"/>
                  </a:cubicBezTo>
                  <a:cubicBezTo>
                    <a:pt x="16" y="5"/>
                    <a:pt x="13" y="7"/>
                    <a:pt x="11" y="10"/>
                  </a:cubicBezTo>
                  <a:cubicBezTo>
                    <a:pt x="10" y="10"/>
                    <a:pt x="10" y="10"/>
                    <a:pt x="10" y="10"/>
                  </a:cubicBezTo>
                  <a:cubicBezTo>
                    <a:pt x="8" y="12"/>
                    <a:pt x="6" y="16"/>
                    <a:pt x="5" y="19"/>
                  </a:cubicBezTo>
                  <a:close/>
                  <a:moveTo>
                    <a:pt x="32" y="45"/>
                  </a:moveTo>
                  <a:cubicBezTo>
                    <a:pt x="32" y="45"/>
                    <a:pt x="32" y="45"/>
                    <a:pt x="32" y="45"/>
                  </a:cubicBezTo>
                  <a:cubicBezTo>
                    <a:pt x="30" y="45"/>
                    <a:pt x="27" y="45"/>
                    <a:pt x="24" y="46"/>
                  </a:cubicBezTo>
                  <a:cubicBezTo>
                    <a:pt x="24" y="46"/>
                    <a:pt x="24" y="46"/>
                    <a:pt x="23" y="46"/>
                  </a:cubicBezTo>
                  <a:cubicBezTo>
                    <a:pt x="24" y="46"/>
                    <a:pt x="25" y="46"/>
                    <a:pt x="26" y="46"/>
                  </a:cubicBezTo>
                  <a:cubicBezTo>
                    <a:pt x="28" y="46"/>
                    <a:pt x="30" y="46"/>
                    <a:pt x="32" y="45"/>
                  </a:cubicBezTo>
                  <a:close/>
                  <a:moveTo>
                    <a:pt x="46" y="29"/>
                  </a:moveTo>
                  <a:cubicBezTo>
                    <a:pt x="46" y="29"/>
                    <a:pt x="46" y="29"/>
                    <a:pt x="46" y="29"/>
                  </a:cubicBezTo>
                  <a:cubicBezTo>
                    <a:pt x="46" y="29"/>
                    <a:pt x="46" y="29"/>
                    <a:pt x="46" y="29"/>
                  </a:cubicBezTo>
                  <a:cubicBezTo>
                    <a:pt x="47" y="28"/>
                    <a:pt x="47" y="26"/>
                    <a:pt x="47" y="25"/>
                  </a:cubicBezTo>
                  <a:cubicBezTo>
                    <a:pt x="47" y="19"/>
                    <a:pt x="44" y="14"/>
                    <a:pt x="41" y="10"/>
                  </a:cubicBezTo>
                  <a:cubicBezTo>
                    <a:pt x="41" y="10"/>
                    <a:pt x="41" y="10"/>
                    <a:pt x="41" y="10"/>
                  </a:cubicBezTo>
                  <a:cubicBezTo>
                    <a:pt x="41" y="10"/>
                    <a:pt x="41" y="10"/>
                    <a:pt x="41" y="10"/>
                  </a:cubicBezTo>
                  <a:cubicBezTo>
                    <a:pt x="37" y="7"/>
                    <a:pt x="33" y="5"/>
                    <a:pt x="29" y="4"/>
                  </a:cubicBezTo>
                  <a:cubicBezTo>
                    <a:pt x="30" y="5"/>
                    <a:pt x="31" y="6"/>
                    <a:pt x="31" y="8"/>
                  </a:cubicBezTo>
                  <a:cubicBezTo>
                    <a:pt x="31" y="8"/>
                    <a:pt x="31" y="8"/>
                    <a:pt x="31" y="8"/>
                  </a:cubicBezTo>
                  <a:cubicBezTo>
                    <a:pt x="31" y="8"/>
                    <a:pt x="31" y="8"/>
                    <a:pt x="31" y="9"/>
                  </a:cubicBezTo>
                  <a:cubicBezTo>
                    <a:pt x="31" y="9"/>
                    <a:pt x="31" y="9"/>
                    <a:pt x="31" y="9"/>
                  </a:cubicBezTo>
                  <a:cubicBezTo>
                    <a:pt x="31" y="10"/>
                    <a:pt x="32" y="9"/>
                    <a:pt x="33" y="9"/>
                  </a:cubicBezTo>
                  <a:cubicBezTo>
                    <a:pt x="34" y="9"/>
                    <a:pt x="35" y="9"/>
                    <a:pt x="36" y="11"/>
                  </a:cubicBezTo>
                  <a:cubicBezTo>
                    <a:pt x="36" y="12"/>
                    <a:pt x="35" y="13"/>
                    <a:pt x="34" y="14"/>
                  </a:cubicBezTo>
                  <a:cubicBezTo>
                    <a:pt x="33" y="16"/>
                    <a:pt x="32" y="16"/>
                    <a:pt x="33" y="18"/>
                  </a:cubicBezTo>
                  <a:cubicBezTo>
                    <a:pt x="34" y="19"/>
                    <a:pt x="34" y="20"/>
                    <a:pt x="35" y="20"/>
                  </a:cubicBezTo>
                  <a:cubicBezTo>
                    <a:pt x="36" y="21"/>
                    <a:pt x="36" y="21"/>
                    <a:pt x="37" y="21"/>
                  </a:cubicBezTo>
                  <a:cubicBezTo>
                    <a:pt x="43" y="23"/>
                    <a:pt x="41" y="27"/>
                    <a:pt x="40" y="31"/>
                  </a:cubicBezTo>
                  <a:cubicBezTo>
                    <a:pt x="39" y="33"/>
                    <a:pt x="39" y="35"/>
                    <a:pt x="39" y="36"/>
                  </a:cubicBezTo>
                  <a:cubicBezTo>
                    <a:pt x="40" y="36"/>
                    <a:pt x="40" y="36"/>
                    <a:pt x="40" y="36"/>
                  </a:cubicBezTo>
                  <a:cubicBezTo>
                    <a:pt x="41" y="36"/>
                    <a:pt x="41" y="35"/>
                    <a:pt x="42" y="34"/>
                  </a:cubicBezTo>
                  <a:cubicBezTo>
                    <a:pt x="43" y="33"/>
                    <a:pt x="45" y="31"/>
                    <a:pt x="46" y="29"/>
                  </a:cubicBezTo>
                  <a:close/>
                  <a:moveTo>
                    <a:pt x="33" y="12"/>
                  </a:moveTo>
                  <a:cubicBezTo>
                    <a:pt x="33" y="12"/>
                    <a:pt x="33" y="12"/>
                    <a:pt x="33" y="12"/>
                  </a:cubicBezTo>
                  <a:cubicBezTo>
                    <a:pt x="34" y="11"/>
                    <a:pt x="34" y="11"/>
                    <a:pt x="34" y="11"/>
                  </a:cubicBezTo>
                  <a:cubicBezTo>
                    <a:pt x="33" y="11"/>
                    <a:pt x="33" y="11"/>
                    <a:pt x="33" y="1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3" name="文本框 19"/>
          <p:cNvSpPr txBox="1"/>
          <p:nvPr/>
        </p:nvSpPr>
        <p:spPr>
          <a:xfrm>
            <a:off x="695325" y="2060575"/>
            <a:ext cx="1416050" cy="787400"/>
          </a:xfrm>
          <a:prstGeom prst="rect">
            <a:avLst/>
          </a:prstGeom>
          <a:noFill/>
        </p:spPr>
        <p:txBody>
          <a:bodyPr wrap="none">
            <a:spAutoFit/>
          </a:bodyPr>
          <a:lstStyle/>
          <a:p>
            <a:pPr>
              <a:lnSpc>
                <a:spcPct val="150000"/>
              </a:lnSpc>
              <a:spcBef>
                <a:spcPts val="0"/>
              </a:spcBef>
              <a:spcAft>
                <a:spcPts val="0"/>
              </a:spcAft>
              <a:defRPr/>
            </a:pPr>
            <a:r>
              <a:rPr lang="en-US" altLang="zh-CN" sz="1600" b="1" dirty="0" err="1">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rPr>
              <a:t>确定各岗位的</a:t>
            </a: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endParaRPr>
          </a:p>
          <a:p>
            <a:pPr>
              <a:lnSpc>
                <a:spcPct val="150000"/>
              </a:lnSpc>
              <a:spcBef>
                <a:spcPts val="0"/>
              </a:spcBef>
              <a:spcAft>
                <a:spcPts val="0"/>
              </a:spcAft>
              <a:defRPr/>
            </a:pPr>
            <a:r>
              <a:rPr lang="en-US" altLang="zh-CN" sz="1600" b="1" dirty="0" err="1">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rPr>
              <a:t>胜任力模型</a:t>
            </a: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64" name="椭圆 63"/>
          <p:cNvSpPr/>
          <p:nvPr/>
        </p:nvSpPr>
        <p:spPr>
          <a:xfrm>
            <a:off x="1163638" y="2854325"/>
            <a:ext cx="514350" cy="515938"/>
          </a:xfrm>
          <a:prstGeom prst="ellips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079" name="任意多边形 64"/>
          <p:cNvSpPr>
            <a:spLocks noEditPoints="1"/>
          </p:cNvSpPr>
          <p:nvPr/>
        </p:nvSpPr>
        <p:spPr bwMode="auto">
          <a:xfrm>
            <a:off x="1255713" y="2982913"/>
            <a:ext cx="330200" cy="231775"/>
          </a:xfrm>
          <a:custGeom>
            <a:avLst/>
            <a:gdLst>
              <a:gd name="T0" fmla="*/ 2147483647 w 61"/>
              <a:gd name="T1" fmla="*/ 0 h 43"/>
              <a:gd name="T2" fmla="*/ 2147483647 w 61"/>
              <a:gd name="T3" fmla="*/ 2147483647 h 43"/>
              <a:gd name="T4" fmla="*/ 2147483647 w 61"/>
              <a:gd name="T5" fmla="*/ 2147483647 h 43"/>
              <a:gd name="T6" fmla="*/ 2147483647 w 61"/>
              <a:gd name="T7" fmla="*/ 2147483647 h 43"/>
              <a:gd name="T8" fmla="*/ 2147483647 w 61"/>
              <a:gd name="T9" fmla="*/ 2147483647 h 43"/>
              <a:gd name="T10" fmla="*/ 2147483647 w 61"/>
              <a:gd name="T11" fmla="*/ 2147483647 h 43"/>
              <a:gd name="T12" fmla="*/ 2147483647 w 61"/>
              <a:gd name="T13" fmla="*/ 2147483647 h 43"/>
              <a:gd name="T14" fmla="*/ 2147483647 w 61"/>
              <a:gd name="T15" fmla="*/ 2147483647 h 43"/>
              <a:gd name="T16" fmla="*/ 2147483647 w 61"/>
              <a:gd name="T17" fmla="*/ 2147483647 h 43"/>
              <a:gd name="T18" fmla="*/ 2147483647 w 61"/>
              <a:gd name="T19" fmla="*/ 2147483647 h 43"/>
              <a:gd name="T20" fmla="*/ 2147483647 w 61"/>
              <a:gd name="T21" fmla="*/ 2147483647 h 43"/>
              <a:gd name="T22" fmla="*/ 2147483647 w 61"/>
              <a:gd name="T23" fmla="*/ 2147483647 h 43"/>
              <a:gd name="T24" fmla="*/ 2147483647 w 61"/>
              <a:gd name="T25" fmla="*/ 2147483647 h 43"/>
              <a:gd name="T26" fmla="*/ 2147483647 w 61"/>
              <a:gd name="T27" fmla="*/ 2147483647 h 43"/>
              <a:gd name="T28" fmla="*/ 2147483647 w 61"/>
              <a:gd name="T29" fmla="*/ 2147483647 h 43"/>
              <a:gd name="T30" fmla="*/ 2147483647 w 61"/>
              <a:gd name="T31" fmla="*/ 2147483647 h 43"/>
              <a:gd name="T32" fmla="*/ 2147483647 w 61"/>
              <a:gd name="T33" fmla="*/ 2147483647 h 43"/>
              <a:gd name="T34" fmla="*/ 2147483647 w 61"/>
              <a:gd name="T35" fmla="*/ 2147483647 h 43"/>
              <a:gd name="T36" fmla="*/ 2147483647 w 61"/>
              <a:gd name="T37" fmla="*/ 2147483647 h 43"/>
              <a:gd name="T38" fmla="*/ 2147483647 w 61"/>
              <a:gd name="T39" fmla="*/ 2147483647 h 43"/>
              <a:gd name="T40" fmla="*/ 2147483647 w 61"/>
              <a:gd name="T41" fmla="*/ 2147483647 h 43"/>
              <a:gd name="T42" fmla="*/ 2147483647 w 61"/>
              <a:gd name="T43" fmla="*/ 2147483647 h 43"/>
              <a:gd name="T44" fmla="*/ 2147483647 w 61"/>
              <a:gd name="T45" fmla="*/ 2147483647 h 43"/>
              <a:gd name="T46" fmla="*/ 2147483647 w 61"/>
              <a:gd name="T47" fmla="*/ 2147483647 h 43"/>
              <a:gd name="T48" fmla="*/ 2147483647 w 61"/>
              <a:gd name="T49" fmla="*/ 2147483647 h 43"/>
              <a:gd name="T50" fmla="*/ 2147483647 w 61"/>
              <a:gd name="T51" fmla="*/ 2147483647 h 43"/>
              <a:gd name="T52" fmla="*/ 2147483647 w 61"/>
              <a:gd name="T53" fmla="*/ 2147483647 h 43"/>
              <a:gd name="T54" fmla="*/ 2147483647 w 61"/>
              <a:gd name="T55" fmla="*/ 2147483647 h 43"/>
              <a:gd name="T56" fmla="*/ 2147483647 w 61"/>
              <a:gd name="T57" fmla="*/ 2147483647 h 43"/>
              <a:gd name="T58" fmla="*/ 2147483647 w 61"/>
              <a:gd name="T59" fmla="*/ 2147483647 h 43"/>
              <a:gd name="T60" fmla="*/ 2147483647 w 61"/>
              <a:gd name="T61" fmla="*/ 2147483647 h 43"/>
              <a:gd name="T62" fmla="*/ 2147483647 w 61"/>
              <a:gd name="T63" fmla="*/ 2147483647 h 43"/>
              <a:gd name="T64" fmla="*/ 2147483647 w 61"/>
              <a:gd name="T65" fmla="*/ 2147483647 h 43"/>
              <a:gd name="T66" fmla="*/ 2147483647 w 61"/>
              <a:gd name="T67" fmla="*/ 2147483647 h 43"/>
              <a:gd name="T68" fmla="*/ 2147483647 w 61"/>
              <a:gd name="T69" fmla="*/ 2147483647 h 43"/>
              <a:gd name="T70" fmla="*/ 2147483647 w 61"/>
              <a:gd name="T71" fmla="*/ 2147483647 h 43"/>
              <a:gd name="T72" fmla="*/ 2147483647 w 61"/>
              <a:gd name="T73" fmla="*/ 2147483647 h 43"/>
              <a:gd name="T74" fmla="*/ 2147483647 w 61"/>
              <a:gd name="T75" fmla="*/ 2147483647 h 43"/>
              <a:gd name="T76" fmla="*/ 2147483647 w 61"/>
              <a:gd name="T77" fmla="*/ 2147483647 h 43"/>
              <a:gd name="T78" fmla="*/ 2147483647 w 61"/>
              <a:gd name="T79" fmla="*/ 2147483647 h 43"/>
              <a:gd name="T80" fmla="*/ 2147483647 w 61"/>
              <a:gd name="T81" fmla="*/ 2147483647 h 43"/>
              <a:gd name="T82" fmla="*/ 2147483647 w 61"/>
              <a:gd name="T83" fmla="*/ 2147483647 h 43"/>
              <a:gd name="T84" fmla="*/ 2147483647 w 61"/>
              <a:gd name="T85" fmla="*/ 2147483647 h 43"/>
              <a:gd name="T86" fmla="*/ 2147483647 w 61"/>
              <a:gd name="T87" fmla="*/ 2147483647 h 43"/>
              <a:gd name="T88" fmla="*/ 2147483647 w 61"/>
              <a:gd name="T89" fmla="*/ 2147483647 h 43"/>
              <a:gd name="T90" fmla="*/ 2147483647 w 61"/>
              <a:gd name="T91" fmla="*/ 2147483647 h 43"/>
              <a:gd name="T92" fmla="*/ 2147483647 w 61"/>
              <a:gd name="T93" fmla="*/ 2147483647 h 43"/>
              <a:gd name="T94" fmla="*/ 0 w 61"/>
              <a:gd name="T95" fmla="*/ 2147483647 h 43"/>
              <a:gd name="T96" fmla="*/ 2147483647 w 61"/>
              <a:gd name="T97" fmla="*/ 2147483647 h 43"/>
              <a:gd name="T98" fmla="*/ 2147483647 w 61"/>
              <a:gd name="T99" fmla="*/ 2147483647 h 43"/>
              <a:gd name="T100" fmla="*/ 2147483647 w 61"/>
              <a:gd name="T101" fmla="*/ 2147483647 h 43"/>
              <a:gd name="T102" fmla="*/ 2147483647 w 61"/>
              <a:gd name="T103" fmla="*/ 2147483647 h 43"/>
              <a:gd name="T104" fmla="*/ 2147483647 w 61"/>
              <a:gd name="T105" fmla="*/ 2147483647 h 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1"/>
              <a:gd name="T160" fmla="*/ 0 h 43"/>
              <a:gd name="T161" fmla="*/ 61 w 61"/>
              <a:gd name="T162" fmla="*/ 43 h 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1" h="43">
                <a:moveTo>
                  <a:pt x="8" y="0"/>
                </a:moveTo>
                <a:cubicBezTo>
                  <a:pt x="8" y="0"/>
                  <a:pt x="8" y="0"/>
                  <a:pt x="8" y="0"/>
                </a:cubicBezTo>
                <a:cubicBezTo>
                  <a:pt x="54" y="0"/>
                  <a:pt x="54" y="0"/>
                  <a:pt x="54" y="0"/>
                </a:cubicBezTo>
                <a:cubicBezTo>
                  <a:pt x="55" y="0"/>
                  <a:pt x="56" y="1"/>
                  <a:pt x="56" y="2"/>
                </a:cubicBezTo>
                <a:cubicBezTo>
                  <a:pt x="56" y="2"/>
                  <a:pt x="56" y="2"/>
                  <a:pt x="56" y="2"/>
                </a:cubicBezTo>
                <a:cubicBezTo>
                  <a:pt x="56" y="36"/>
                  <a:pt x="56" y="36"/>
                  <a:pt x="56" y="36"/>
                </a:cubicBezTo>
                <a:cubicBezTo>
                  <a:pt x="56" y="37"/>
                  <a:pt x="55" y="38"/>
                  <a:pt x="54" y="38"/>
                </a:cubicBezTo>
                <a:cubicBezTo>
                  <a:pt x="54" y="38"/>
                  <a:pt x="54" y="38"/>
                  <a:pt x="54" y="38"/>
                </a:cubicBezTo>
                <a:cubicBezTo>
                  <a:pt x="8" y="38"/>
                  <a:pt x="8" y="38"/>
                  <a:pt x="8" y="38"/>
                </a:cubicBezTo>
                <a:cubicBezTo>
                  <a:pt x="7" y="38"/>
                  <a:pt x="6" y="37"/>
                  <a:pt x="6" y="36"/>
                </a:cubicBezTo>
                <a:cubicBezTo>
                  <a:pt x="6" y="36"/>
                  <a:pt x="6" y="36"/>
                  <a:pt x="6" y="36"/>
                </a:cubicBezTo>
                <a:cubicBezTo>
                  <a:pt x="6" y="2"/>
                  <a:pt x="6" y="2"/>
                  <a:pt x="6" y="2"/>
                </a:cubicBezTo>
                <a:cubicBezTo>
                  <a:pt x="6" y="1"/>
                  <a:pt x="7" y="0"/>
                  <a:pt x="8" y="0"/>
                </a:cubicBezTo>
                <a:close/>
                <a:moveTo>
                  <a:pt x="15" y="24"/>
                </a:moveTo>
                <a:cubicBezTo>
                  <a:pt x="15" y="24"/>
                  <a:pt x="15" y="24"/>
                  <a:pt x="15" y="24"/>
                </a:cubicBezTo>
                <a:cubicBezTo>
                  <a:pt x="15" y="24"/>
                  <a:pt x="15" y="24"/>
                  <a:pt x="15" y="24"/>
                </a:cubicBezTo>
                <a:cubicBezTo>
                  <a:pt x="20" y="24"/>
                  <a:pt x="20" y="24"/>
                  <a:pt x="20" y="24"/>
                </a:cubicBezTo>
                <a:cubicBezTo>
                  <a:pt x="20" y="24"/>
                  <a:pt x="21" y="25"/>
                  <a:pt x="21" y="25"/>
                </a:cubicBezTo>
                <a:cubicBezTo>
                  <a:pt x="21" y="25"/>
                  <a:pt x="21" y="25"/>
                  <a:pt x="21" y="25"/>
                </a:cubicBezTo>
                <a:cubicBezTo>
                  <a:pt x="21" y="31"/>
                  <a:pt x="21" y="31"/>
                  <a:pt x="21" y="31"/>
                </a:cubicBezTo>
                <a:cubicBezTo>
                  <a:pt x="21" y="31"/>
                  <a:pt x="20" y="32"/>
                  <a:pt x="20" y="32"/>
                </a:cubicBezTo>
                <a:cubicBezTo>
                  <a:pt x="20" y="32"/>
                  <a:pt x="20" y="32"/>
                  <a:pt x="20" y="32"/>
                </a:cubicBezTo>
                <a:cubicBezTo>
                  <a:pt x="15" y="32"/>
                  <a:pt x="15" y="32"/>
                  <a:pt x="15" y="32"/>
                </a:cubicBezTo>
                <a:cubicBezTo>
                  <a:pt x="14" y="32"/>
                  <a:pt x="14" y="31"/>
                  <a:pt x="14" y="31"/>
                </a:cubicBezTo>
                <a:cubicBezTo>
                  <a:pt x="14" y="31"/>
                  <a:pt x="14" y="31"/>
                  <a:pt x="14" y="31"/>
                </a:cubicBezTo>
                <a:cubicBezTo>
                  <a:pt x="14" y="25"/>
                  <a:pt x="14" y="25"/>
                  <a:pt x="14" y="25"/>
                </a:cubicBezTo>
                <a:cubicBezTo>
                  <a:pt x="14" y="25"/>
                  <a:pt x="14" y="24"/>
                  <a:pt x="15" y="24"/>
                </a:cubicBezTo>
                <a:close/>
                <a:moveTo>
                  <a:pt x="24" y="19"/>
                </a:moveTo>
                <a:cubicBezTo>
                  <a:pt x="24" y="19"/>
                  <a:pt x="24" y="19"/>
                  <a:pt x="24" y="19"/>
                </a:cubicBezTo>
                <a:cubicBezTo>
                  <a:pt x="24" y="19"/>
                  <a:pt x="24" y="19"/>
                  <a:pt x="24" y="19"/>
                </a:cubicBezTo>
                <a:cubicBezTo>
                  <a:pt x="29" y="19"/>
                  <a:pt x="29" y="19"/>
                  <a:pt x="29" y="19"/>
                </a:cubicBezTo>
                <a:cubicBezTo>
                  <a:pt x="29" y="19"/>
                  <a:pt x="30" y="20"/>
                  <a:pt x="30" y="20"/>
                </a:cubicBezTo>
                <a:cubicBezTo>
                  <a:pt x="30" y="20"/>
                  <a:pt x="30" y="20"/>
                  <a:pt x="30" y="20"/>
                </a:cubicBezTo>
                <a:cubicBezTo>
                  <a:pt x="30" y="31"/>
                  <a:pt x="30" y="31"/>
                  <a:pt x="30" y="31"/>
                </a:cubicBezTo>
                <a:cubicBezTo>
                  <a:pt x="30" y="31"/>
                  <a:pt x="29" y="32"/>
                  <a:pt x="29" y="32"/>
                </a:cubicBezTo>
                <a:cubicBezTo>
                  <a:pt x="29" y="32"/>
                  <a:pt x="29" y="32"/>
                  <a:pt x="29" y="32"/>
                </a:cubicBezTo>
                <a:cubicBezTo>
                  <a:pt x="24" y="32"/>
                  <a:pt x="24" y="32"/>
                  <a:pt x="24" y="32"/>
                </a:cubicBezTo>
                <a:cubicBezTo>
                  <a:pt x="23" y="32"/>
                  <a:pt x="23" y="31"/>
                  <a:pt x="23" y="31"/>
                </a:cubicBezTo>
                <a:cubicBezTo>
                  <a:pt x="23" y="31"/>
                  <a:pt x="23" y="31"/>
                  <a:pt x="23" y="31"/>
                </a:cubicBezTo>
                <a:cubicBezTo>
                  <a:pt x="23" y="20"/>
                  <a:pt x="23" y="20"/>
                  <a:pt x="23" y="20"/>
                </a:cubicBezTo>
                <a:cubicBezTo>
                  <a:pt x="23" y="20"/>
                  <a:pt x="23" y="19"/>
                  <a:pt x="24" y="19"/>
                </a:cubicBezTo>
                <a:close/>
                <a:moveTo>
                  <a:pt x="28" y="21"/>
                </a:moveTo>
                <a:cubicBezTo>
                  <a:pt x="28" y="21"/>
                  <a:pt x="28" y="21"/>
                  <a:pt x="28" y="21"/>
                </a:cubicBezTo>
                <a:cubicBezTo>
                  <a:pt x="25" y="21"/>
                  <a:pt x="25" y="21"/>
                  <a:pt x="25" y="21"/>
                </a:cubicBezTo>
                <a:cubicBezTo>
                  <a:pt x="25" y="29"/>
                  <a:pt x="25" y="29"/>
                  <a:pt x="25" y="29"/>
                </a:cubicBezTo>
                <a:cubicBezTo>
                  <a:pt x="28" y="29"/>
                  <a:pt x="28" y="29"/>
                  <a:pt x="28" y="29"/>
                </a:cubicBezTo>
                <a:cubicBezTo>
                  <a:pt x="28" y="21"/>
                  <a:pt x="28" y="21"/>
                  <a:pt x="28" y="21"/>
                </a:cubicBezTo>
                <a:close/>
                <a:moveTo>
                  <a:pt x="33" y="14"/>
                </a:moveTo>
                <a:cubicBezTo>
                  <a:pt x="33" y="14"/>
                  <a:pt x="33" y="14"/>
                  <a:pt x="33" y="14"/>
                </a:cubicBezTo>
                <a:cubicBezTo>
                  <a:pt x="33" y="14"/>
                  <a:pt x="33" y="14"/>
                  <a:pt x="33" y="14"/>
                </a:cubicBezTo>
                <a:cubicBezTo>
                  <a:pt x="38" y="14"/>
                  <a:pt x="38" y="14"/>
                  <a:pt x="38" y="14"/>
                </a:cubicBezTo>
                <a:cubicBezTo>
                  <a:pt x="38" y="14"/>
                  <a:pt x="39" y="15"/>
                  <a:pt x="39" y="15"/>
                </a:cubicBezTo>
                <a:cubicBezTo>
                  <a:pt x="39" y="15"/>
                  <a:pt x="39" y="15"/>
                  <a:pt x="39" y="15"/>
                </a:cubicBezTo>
                <a:cubicBezTo>
                  <a:pt x="39" y="31"/>
                  <a:pt x="39" y="31"/>
                  <a:pt x="39" y="31"/>
                </a:cubicBezTo>
                <a:cubicBezTo>
                  <a:pt x="39" y="31"/>
                  <a:pt x="38" y="32"/>
                  <a:pt x="38" y="32"/>
                </a:cubicBezTo>
                <a:cubicBezTo>
                  <a:pt x="38" y="32"/>
                  <a:pt x="38" y="32"/>
                  <a:pt x="38" y="32"/>
                </a:cubicBezTo>
                <a:cubicBezTo>
                  <a:pt x="33" y="32"/>
                  <a:pt x="33" y="32"/>
                  <a:pt x="33" y="32"/>
                </a:cubicBezTo>
                <a:cubicBezTo>
                  <a:pt x="32" y="32"/>
                  <a:pt x="32" y="31"/>
                  <a:pt x="32" y="31"/>
                </a:cubicBezTo>
                <a:cubicBezTo>
                  <a:pt x="32" y="31"/>
                  <a:pt x="32" y="31"/>
                  <a:pt x="32" y="31"/>
                </a:cubicBezTo>
                <a:cubicBezTo>
                  <a:pt x="32" y="15"/>
                  <a:pt x="32" y="15"/>
                  <a:pt x="32" y="15"/>
                </a:cubicBezTo>
                <a:cubicBezTo>
                  <a:pt x="32" y="15"/>
                  <a:pt x="32" y="14"/>
                  <a:pt x="33" y="14"/>
                </a:cubicBezTo>
                <a:close/>
                <a:moveTo>
                  <a:pt x="37" y="16"/>
                </a:moveTo>
                <a:cubicBezTo>
                  <a:pt x="37" y="16"/>
                  <a:pt x="37" y="16"/>
                  <a:pt x="37" y="16"/>
                </a:cubicBezTo>
                <a:cubicBezTo>
                  <a:pt x="34" y="16"/>
                  <a:pt x="34" y="16"/>
                  <a:pt x="34" y="16"/>
                </a:cubicBezTo>
                <a:cubicBezTo>
                  <a:pt x="34" y="29"/>
                  <a:pt x="34" y="29"/>
                  <a:pt x="34" y="29"/>
                </a:cubicBezTo>
                <a:cubicBezTo>
                  <a:pt x="37" y="29"/>
                  <a:pt x="37" y="29"/>
                  <a:pt x="37" y="29"/>
                </a:cubicBezTo>
                <a:cubicBezTo>
                  <a:pt x="37" y="16"/>
                  <a:pt x="37" y="16"/>
                  <a:pt x="37" y="16"/>
                </a:cubicBezTo>
                <a:close/>
                <a:moveTo>
                  <a:pt x="42" y="9"/>
                </a:moveTo>
                <a:cubicBezTo>
                  <a:pt x="42" y="9"/>
                  <a:pt x="42" y="9"/>
                  <a:pt x="42" y="9"/>
                </a:cubicBezTo>
                <a:cubicBezTo>
                  <a:pt x="42" y="9"/>
                  <a:pt x="42" y="9"/>
                  <a:pt x="42" y="9"/>
                </a:cubicBezTo>
                <a:cubicBezTo>
                  <a:pt x="47" y="9"/>
                  <a:pt x="47" y="9"/>
                  <a:pt x="47" y="9"/>
                </a:cubicBezTo>
                <a:cubicBezTo>
                  <a:pt x="47" y="9"/>
                  <a:pt x="48" y="10"/>
                  <a:pt x="48" y="10"/>
                </a:cubicBezTo>
                <a:cubicBezTo>
                  <a:pt x="48" y="10"/>
                  <a:pt x="48" y="10"/>
                  <a:pt x="48" y="10"/>
                </a:cubicBezTo>
                <a:cubicBezTo>
                  <a:pt x="48" y="31"/>
                  <a:pt x="48" y="31"/>
                  <a:pt x="48" y="31"/>
                </a:cubicBezTo>
                <a:cubicBezTo>
                  <a:pt x="48" y="31"/>
                  <a:pt x="47" y="32"/>
                  <a:pt x="47" y="32"/>
                </a:cubicBezTo>
                <a:cubicBezTo>
                  <a:pt x="47" y="32"/>
                  <a:pt x="47" y="32"/>
                  <a:pt x="47" y="32"/>
                </a:cubicBezTo>
                <a:cubicBezTo>
                  <a:pt x="42" y="32"/>
                  <a:pt x="42" y="32"/>
                  <a:pt x="42" y="32"/>
                </a:cubicBezTo>
                <a:cubicBezTo>
                  <a:pt x="41" y="32"/>
                  <a:pt x="41" y="31"/>
                  <a:pt x="41" y="31"/>
                </a:cubicBezTo>
                <a:cubicBezTo>
                  <a:pt x="41" y="31"/>
                  <a:pt x="41" y="31"/>
                  <a:pt x="41" y="31"/>
                </a:cubicBezTo>
                <a:cubicBezTo>
                  <a:pt x="41" y="10"/>
                  <a:pt x="41" y="10"/>
                  <a:pt x="41" y="10"/>
                </a:cubicBezTo>
                <a:cubicBezTo>
                  <a:pt x="41" y="10"/>
                  <a:pt x="41" y="9"/>
                  <a:pt x="42" y="9"/>
                </a:cubicBezTo>
                <a:close/>
                <a:moveTo>
                  <a:pt x="46" y="11"/>
                </a:moveTo>
                <a:cubicBezTo>
                  <a:pt x="46" y="11"/>
                  <a:pt x="46" y="11"/>
                  <a:pt x="46" y="11"/>
                </a:cubicBezTo>
                <a:cubicBezTo>
                  <a:pt x="43" y="11"/>
                  <a:pt x="43" y="11"/>
                  <a:pt x="43" y="11"/>
                </a:cubicBezTo>
                <a:cubicBezTo>
                  <a:pt x="43" y="29"/>
                  <a:pt x="43" y="29"/>
                  <a:pt x="43" y="29"/>
                </a:cubicBezTo>
                <a:cubicBezTo>
                  <a:pt x="46" y="29"/>
                  <a:pt x="46" y="29"/>
                  <a:pt x="46" y="29"/>
                </a:cubicBezTo>
                <a:cubicBezTo>
                  <a:pt x="46" y="11"/>
                  <a:pt x="46" y="11"/>
                  <a:pt x="46" y="11"/>
                </a:cubicBezTo>
                <a:close/>
                <a:moveTo>
                  <a:pt x="18" y="26"/>
                </a:moveTo>
                <a:cubicBezTo>
                  <a:pt x="18" y="26"/>
                  <a:pt x="18" y="26"/>
                  <a:pt x="18" y="26"/>
                </a:cubicBezTo>
                <a:cubicBezTo>
                  <a:pt x="16" y="26"/>
                  <a:pt x="16" y="26"/>
                  <a:pt x="16" y="26"/>
                </a:cubicBezTo>
                <a:cubicBezTo>
                  <a:pt x="16" y="29"/>
                  <a:pt x="16" y="29"/>
                  <a:pt x="16" y="29"/>
                </a:cubicBezTo>
                <a:cubicBezTo>
                  <a:pt x="18" y="29"/>
                  <a:pt x="18" y="29"/>
                  <a:pt x="18" y="29"/>
                </a:cubicBezTo>
                <a:cubicBezTo>
                  <a:pt x="18" y="26"/>
                  <a:pt x="18" y="26"/>
                  <a:pt x="18" y="26"/>
                </a:cubicBezTo>
                <a:close/>
                <a:moveTo>
                  <a:pt x="2" y="43"/>
                </a:moveTo>
                <a:cubicBezTo>
                  <a:pt x="2" y="43"/>
                  <a:pt x="2" y="43"/>
                  <a:pt x="2" y="43"/>
                </a:cubicBezTo>
                <a:cubicBezTo>
                  <a:pt x="1" y="43"/>
                  <a:pt x="0" y="42"/>
                  <a:pt x="0" y="41"/>
                </a:cubicBezTo>
                <a:cubicBezTo>
                  <a:pt x="0" y="40"/>
                  <a:pt x="1" y="39"/>
                  <a:pt x="2" y="39"/>
                </a:cubicBezTo>
                <a:cubicBezTo>
                  <a:pt x="60" y="39"/>
                  <a:pt x="60" y="39"/>
                  <a:pt x="60" y="39"/>
                </a:cubicBezTo>
                <a:cubicBezTo>
                  <a:pt x="61" y="39"/>
                  <a:pt x="61" y="40"/>
                  <a:pt x="61" y="41"/>
                </a:cubicBezTo>
                <a:cubicBezTo>
                  <a:pt x="61" y="42"/>
                  <a:pt x="61" y="43"/>
                  <a:pt x="60" y="43"/>
                </a:cubicBezTo>
                <a:cubicBezTo>
                  <a:pt x="2" y="43"/>
                  <a:pt x="2" y="43"/>
                  <a:pt x="2" y="43"/>
                </a:cubicBezTo>
                <a:close/>
                <a:moveTo>
                  <a:pt x="52" y="4"/>
                </a:moveTo>
                <a:cubicBezTo>
                  <a:pt x="52" y="4"/>
                  <a:pt x="52" y="4"/>
                  <a:pt x="52" y="4"/>
                </a:cubicBezTo>
                <a:cubicBezTo>
                  <a:pt x="10" y="4"/>
                  <a:pt x="10" y="4"/>
                  <a:pt x="10" y="4"/>
                </a:cubicBezTo>
                <a:cubicBezTo>
                  <a:pt x="10" y="34"/>
                  <a:pt x="10" y="34"/>
                  <a:pt x="10" y="34"/>
                </a:cubicBezTo>
                <a:cubicBezTo>
                  <a:pt x="52" y="34"/>
                  <a:pt x="52" y="34"/>
                  <a:pt x="52" y="34"/>
                </a:cubicBezTo>
                <a:cubicBezTo>
                  <a:pt x="52" y="4"/>
                  <a:pt x="52" y="4"/>
                  <a:pt x="52" y="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C21BF9BA-8798-4D47-AEE4-330B00BD4107}" type="datetime1">
              <a:rPr lang="zh-CN" altLang="en-US" sz="1680" smtClean="0"/>
            </a:fld>
            <a:endParaRPr lang="en-US" altLang="zh-CN" sz="1680"/>
          </a:p>
        </p:txBody>
      </p:sp>
      <p:sp>
        <p:nvSpPr>
          <p:cNvPr id="83971" name="TextBox 3"/>
          <p:cNvSpPr txBox="1">
            <a:spLocks noChangeArrowheads="1"/>
          </p:cNvSpPr>
          <p:nvPr/>
        </p:nvSpPr>
        <p:spPr bwMode="auto">
          <a:xfrm>
            <a:off x="4930140" y="2133600"/>
            <a:ext cx="2074546" cy="34290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lIns="85587" tIns="42794" rIns="85587" bIns="42794">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680">
                <a:latin typeface="Arial" panose="020B0604020202020204" pitchFamily="34" charset="0"/>
              </a:rPr>
              <a:t>        </a:t>
            </a:r>
            <a:r>
              <a:rPr lang="en-US" altLang="zh-CN" sz="1680" b="1">
                <a:latin typeface="微软雅黑" panose="020B0503020204020204" pitchFamily="34" charset="-122"/>
                <a:ea typeface="微软雅黑" panose="020B0503020204020204" pitchFamily="34" charset="-122"/>
              </a:rPr>
              <a:t>C E O</a:t>
            </a:r>
            <a:endParaRPr lang="zh-CN" altLang="en-US" sz="1680" b="1">
              <a:latin typeface="微软雅黑" panose="020B0503020204020204" pitchFamily="34" charset="-122"/>
              <a:ea typeface="微软雅黑" panose="020B0503020204020204" pitchFamily="34" charset="-122"/>
            </a:endParaRPr>
          </a:p>
        </p:txBody>
      </p:sp>
      <p:sp>
        <p:nvSpPr>
          <p:cNvPr id="83972" name="下箭头 4"/>
          <p:cNvSpPr>
            <a:spLocks noChangeArrowheads="1"/>
          </p:cNvSpPr>
          <p:nvPr/>
        </p:nvSpPr>
        <p:spPr bwMode="auto">
          <a:xfrm>
            <a:off x="5941694" y="2501900"/>
            <a:ext cx="52865" cy="612775"/>
          </a:xfrm>
          <a:prstGeom prst="downArrow">
            <a:avLst>
              <a:gd name="adj1" fmla="val 50000"/>
              <a:gd name="adj2" fmla="val 51824"/>
            </a:avLst>
          </a:prstGeom>
          <a:solidFill>
            <a:schemeClr val="accent1"/>
          </a:solidFill>
          <a:ln w="9525" algn="ctr">
            <a:solidFill>
              <a:schemeClr val="tx1"/>
            </a:solidFill>
            <a:miter lim="800000"/>
          </a:ln>
        </p:spPr>
        <p:txBody>
          <a:bodyPr wrap="none" lIns="85587" tIns="42794" rIns="85587" bIns="42794"/>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1680">
              <a:latin typeface="Arial" panose="020B0604020202020204" pitchFamily="34" charset="0"/>
            </a:endParaRPr>
          </a:p>
        </p:txBody>
      </p:sp>
      <p:cxnSp>
        <p:nvCxnSpPr>
          <p:cNvPr id="83973" name="直接连接符 7"/>
          <p:cNvCxnSpPr>
            <a:cxnSpLocks noChangeShapeType="1"/>
          </p:cNvCxnSpPr>
          <p:nvPr/>
        </p:nvCxnSpPr>
        <p:spPr bwMode="auto">
          <a:xfrm>
            <a:off x="3980022" y="3114676"/>
            <a:ext cx="3973354" cy="0"/>
          </a:xfrm>
          <a:prstGeom prst="line">
            <a:avLst/>
          </a:prstGeom>
          <a:noFill/>
          <a:ln w="28575" algn="ctr">
            <a:solidFill>
              <a:schemeClr val="tx1"/>
            </a:solidFill>
            <a:miter lim="800000"/>
          </a:ln>
          <a:extLst>
            <a:ext uri="{909E8E84-426E-40DD-AFC4-6F175D3DCCD1}">
              <a14:hiddenFill xmlns:a14="http://schemas.microsoft.com/office/drawing/2010/main">
                <a:noFill/>
              </a14:hiddenFill>
            </a:ext>
          </a:extLst>
        </p:spPr>
      </p:cxnSp>
      <p:cxnSp>
        <p:nvCxnSpPr>
          <p:cNvPr id="83974" name="直接连接符 9"/>
          <p:cNvCxnSpPr>
            <a:cxnSpLocks noChangeShapeType="1"/>
          </p:cNvCxnSpPr>
          <p:nvPr/>
        </p:nvCxnSpPr>
        <p:spPr bwMode="auto">
          <a:xfrm flipH="1">
            <a:off x="3975736" y="3124201"/>
            <a:ext cx="4286" cy="385763"/>
          </a:xfrm>
          <a:prstGeom prst="line">
            <a:avLst/>
          </a:prstGeom>
          <a:noFill/>
          <a:ln w="28575" algn="ctr">
            <a:solidFill>
              <a:schemeClr val="tx1"/>
            </a:solidFill>
            <a:miter lim="800000"/>
          </a:ln>
          <a:extLst>
            <a:ext uri="{909E8E84-426E-40DD-AFC4-6F175D3DCCD1}">
              <a14:hiddenFill xmlns:a14="http://schemas.microsoft.com/office/drawing/2010/main">
                <a:noFill/>
              </a14:hiddenFill>
            </a:ext>
          </a:extLst>
        </p:spPr>
      </p:cxnSp>
      <p:cxnSp>
        <p:nvCxnSpPr>
          <p:cNvPr id="83975" name="直接连接符 10"/>
          <p:cNvCxnSpPr>
            <a:cxnSpLocks noChangeShapeType="1"/>
            <a:endCxn id="83982" idx="0"/>
          </p:cNvCxnSpPr>
          <p:nvPr/>
        </p:nvCxnSpPr>
        <p:spPr bwMode="auto">
          <a:xfrm>
            <a:off x="7953376" y="3114676"/>
            <a:ext cx="715" cy="296863"/>
          </a:xfrm>
          <a:prstGeom prst="line">
            <a:avLst/>
          </a:prstGeom>
          <a:noFill/>
          <a:ln w="28575" algn="ctr">
            <a:solidFill>
              <a:schemeClr val="tx1"/>
            </a:solidFill>
            <a:miter lim="800000"/>
          </a:ln>
          <a:extLst>
            <a:ext uri="{909E8E84-426E-40DD-AFC4-6F175D3DCCD1}">
              <a14:hiddenFill xmlns:a14="http://schemas.microsoft.com/office/drawing/2010/main">
                <a:noFill/>
              </a14:hiddenFill>
            </a:ext>
          </a:extLst>
        </p:spPr>
      </p:cxnSp>
      <p:sp>
        <p:nvSpPr>
          <p:cNvPr id="83976" name="TextBox 13"/>
          <p:cNvSpPr txBox="1">
            <a:spLocks noChangeArrowheads="1"/>
          </p:cNvSpPr>
          <p:nvPr/>
        </p:nvSpPr>
        <p:spPr bwMode="auto">
          <a:xfrm>
            <a:off x="3028475" y="2746375"/>
            <a:ext cx="1554480" cy="3429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lIns="85587" tIns="42794" rIns="85587" bIns="42794">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680" b="1">
                <a:solidFill>
                  <a:srgbClr val="FF0000"/>
                </a:solidFill>
                <a:latin typeface="Arial" panose="020B0604020202020204" pitchFamily="34" charset="0"/>
              </a:rPr>
              <a:t>关键流程</a:t>
            </a:r>
            <a:endParaRPr lang="zh-CN" altLang="en-US" sz="1680" b="1">
              <a:solidFill>
                <a:srgbClr val="FF0000"/>
              </a:solidFill>
              <a:latin typeface="Arial" panose="020B0604020202020204" pitchFamily="34" charset="0"/>
            </a:endParaRPr>
          </a:p>
        </p:txBody>
      </p:sp>
      <p:sp>
        <p:nvSpPr>
          <p:cNvPr id="83977" name="TextBox 14"/>
          <p:cNvSpPr txBox="1">
            <a:spLocks noChangeArrowheads="1"/>
          </p:cNvSpPr>
          <p:nvPr/>
        </p:nvSpPr>
        <p:spPr bwMode="auto">
          <a:xfrm>
            <a:off x="7004686" y="2746375"/>
            <a:ext cx="1727359" cy="3429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lIns="85587" tIns="42794" rIns="85587" bIns="42794">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680" b="1">
                <a:solidFill>
                  <a:srgbClr val="FF0000"/>
                </a:solidFill>
                <a:latin typeface="Arial" panose="020B0604020202020204" pitchFamily="34" charset="0"/>
              </a:rPr>
              <a:t>非关键流程</a:t>
            </a:r>
            <a:endParaRPr lang="zh-CN" altLang="en-US" sz="1680" b="1">
              <a:solidFill>
                <a:srgbClr val="FF0000"/>
              </a:solidFill>
              <a:latin typeface="Arial" panose="020B0604020202020204" pitchFamily="34" charset="0"/>
            </a:endParaRPr>
          </a:p>
        </p:txBody>
      </p:sp>
      <p:sp>
        <p:nvSpPr>
          <p:cNvPr id="83978" name="TextBox 16"/>
          <p:cNvSpPr txBox="1">
            <a:spLocks noChangeArrowheads="1"/>
          </p:cNvSpPr>
          <p:nvPr/>
        </p:nvSpPr>
        <p:spPr bwMode="auto">
          <a:xfrm>
            <a:off x="3097055" y="3509963"/>
            <a:ext cx="1557337" cy="3429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lIns="85587" tIns="42794" rIns="85587" bIns="42794">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680">
                <a:latin typeface="Arial" panose="020B0604020202020204" pitchFamily="34" charset="0"/>
              </a:rPr>
              <a:t>    </a:t>
            </a:r>
            <a:r>
              <a:rPr lang="zh-CN" altLang="en-US" sz="1680" b="1">
                <a:latin typeface="微软雅黑" panose="020B0503020204020204" pitchFamily="34" charset="-122"/>
                <a:ea typeface="微软雅黑" panose="020B0503020204020204" pitchFamily="34" charset="-122"/>
              </a:rPr>
              <a:t>一  级</a:t>
            </a:r>
            <a:endParaRPr lang="zh-CN" altLang="en-US" sz="1680" b="1">
              <a:latin typeface="微软雅黑" panose="020B0503020204020204" pitchFamily="34" charset="-122"/>
              <a:ea typeface="微软雅黑" panose="020B0503020204020204" pitchFamily="34" charset="-122"/>
            </a:endParaRPr>
          </a:p>
        </p:txBody>
      </p:sp>
      <p:sp>
        <p:nvSpPr>
          <p:cNvPr id="83979" name="TextBox 17"/>
          <p:cNvSpPr txBox="1">
            <a:spLocks noChangeArrowheads="1"/>
          </p:cNvSpPr>
          <p:nvPr/>
        </p:nvSpPr>
        <p:spPr bwMode="auto">
          <a:xfrm>
            <a:off x="3097055" y="4076700"/>
            <a:ext cx="1557337" cy="3429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lIns="85587" tIns="42794" rIns="85587" bIns="42794">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680">
                <a:latin typeface="Arial" panose="020B0604020202020204" pitchFamily="34" charset="0"/>
              </a:rPr>
              <a:t>    </a:t>
            </a:r>
            <a:r>
              <a:rPr lang="zh-CN" altLang="en-US" sz="1680" b="1">
                <a:latin typeface="微软雅黑" panose="020B0503020204020204" pitchFamily="34" charset="-122"/>
                <a:ea typeface="微软雅黑" panose="020B0503020204020204" pitchFamily="34" charset="-122"/>
              </a:rPr>
              <a:t>二  级</a:t>
            </a:r>
            <a:endParaRPr lang="zh-CN" altLang="en-US" sz="1680" b="1">
              <a:latin typeface="微软雅黑" panose="020B0503020204020204" pitchFamily="34" charset="-122"/>
              <a:ea typeface="微软雅黑" panose="020B0503020204020204" pitchFamily="34" charset="-122"/>
            </a:endParaRPr>
          </a:p>
        </p:txBody>
      </p:sp>
      <p:sp>
        <p:nvSpPr>
          <p:cNvPr id="83980" name="TextBox 18"/>
          <p:cNvSpPr txBox="1">
            <a:spLocks noChangeArrowheads="1"/>
          </p:cNvSpPr>
          <p:nvPr/>
        </p:nvSpPr>
        <p:spPr bwMode="auto">
          <a:xfrm>
            <a:off x="3097055" y="4652964"/>
            <a:ext cx="1557337" cy="3429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lIns="85587" tIns="42794" rIns="85587" bIns="42794">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680">
                <a:latin typeface="Arial" panose="020B0604020202020204" pitchFamily="34" charset="0"/>
              </a:rPr>
              <a:t>     </a:t>
            </a:r>
            <a:r>
              <a:rPr lang="zh-CN" altLang="en-US" sz="1680" b="1">
                <a:latin typeface="微软雅黑" panose="020B0503020204020204" pitchFamily="34" charset="-122"/>
                <a:ea typeface="微软雅黑" panose="020B0503020204020204" pitchFamily="34" charset="-122"/>
              </a:rPr>
              <a:t>三  级</a:t>
            </a:r>
            <a:endParaRPr lang="zh-CN" altLang="en-US" sz="1680" b="1">
              <a:latin typeface="微软雅黑" panose="020B0503020204020204" pitchFamily="34" charset="-122"/>
              <a:ea typeface="微软雅黑" panose="020B0503020204020204" pitchFamily="34" charset="-122"/>
            </a:endParaRPr>
          </a:p>
        </p:txBody>
      </p:sp>
      <p:sp>
        <p:nvSpPr>
          <p:cNvPr id="83981" name="TextBox 19"/>
          <p:cNvSpPr txBox="1">
            <a:spLocks noChangeArrowheads="1"/>
          </p:cNvSpPr>
          <p:nvPr/>
        </p:nvSpPr>
        <p:spPr bwMode="auto">
          <a:xfrm>
            <a:off x="3097055" y="5157788"/>
            <a:ext cx="1557337" cy="3429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lIns="85587" tIns="42794" rIns="85587" bIns="42794">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680">
                <a:latin typeface="Arial" panose="020B0604020202020204" pitchFamily="34" charset="0"/>
              </a:rPr>
              <a:t>     </a:t>
            </a:r>
            <a:r>
              <a:rPr lang="zh-CN" altLang="en-US" sz="1680" b="1">
                <a:latin typeface="微软雅黑" panose="020B0503020204020204" pitchFamily="34" charset="-122"/>
                <a:ea typeface="微软雅黑" panose="020B0503020204020204" pitchFamily="34" charset="-122"/>
              </a:rPr>
              <a:t>四  级</a:t>
            </a:r>
            <a:endParaRPr lang="zh-CN" altLang="en-US" sz="1680" b="1">
              <a:latin typeface="微软雅黑" panose="020B0503020204020204" pitchFamily="34" charset="-122"/>
              <a:ea typeface="微软雅黑" panose="020B0503020204020204" pitchFamily="34" charset="-122"/>
            </a:endParaRPr>
          </a:p>
        </p:txBody>
      </p:sp>
      <p:sp>
        <p:nvSpPr>
          <p:cNvPr id="83982" name="TextBox 20"/>
          <p:cNvSpPr txBox="1">
            <a:spLocks noChangeArrowheads="1"/>
          </p:cNvSpPr>
          <p:nvPr/>
        </p:nvSpPr>
        <p:spPr bwMode="auto">
          <a:xfrm>
            <a:off x="7176136" y="3411539"/>
            <a:ext cx="1555909" cy="3429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lIns="85587" tIns="42794" rIns="85587" bIns="42794">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680">
                <a:latin typeface="Arial" panose="020B0604020202020204" pitchFamily="34" charset="0"/>
              </a:rPr>
              <a:t>    </a:t>
            </a:r>
            <a:r>
              <a:rPr lang="zh-CN" altLang="en-US" sz="1680" b="1">
                <a:latin typeface="微软雅黑" panose="020B0503020204020204" pitchFamily="34" charset="-122"/>
                <a:ea typeface="微软雅黑" panose="020B0503020204020204" pitchFamily="34" charset="-122"/>
              </a:rPr>
              <a:t>一  级</a:t>
            </a:r>
            <a:endParaRPr lang="zh-CN" altLang="en-US" sz="1680" b="1">
              <a:latin typeface="微软雅黑" panose="020B0503020204020204" pitchFamily="34" charset="-122"/>
              <a:ea typeface="微软雅黑" panose="020B0503020204020204" pitchFamily="34" charset="-122"/>
            </a:endParaRPr>
          </a:p>
        </p:txBody>
      </p:sp>
      <p:sp>
        <p:nvSpPr>
          <p:cNvPr id="83983" name="TextBox 21"/>
          <p:cNvSpPr txBox="1">
            <a:spLocks noChangeArrowheads="1"/>
          </p:cNvSpPr>
          <p:nvPr/>
        </p:nvSpPr>
        <p:spPr bwMode="auto">
          <a:xfrm>
            <a:off x="7193280" y="4076700"/>
            <a:ext cx="1554480" cy="3429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lIns="85587" tIns="42794" rIns="85587" bIns="42794">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680">
                <a:latin typeface="Arial" panose="020B0604020202020204" pitchFamily="34" charset="0"/>
              </a:rPr>
              <a:t>    </a:t>
            </a:r>
            <a:r>
              <a:rPr lang="zh-CN" altLang="en-US" sz="1680" b="1">
                <a:latin typeface="微软雅黑" panose="020B0503020204020204" pitchFamily="34" charset="-122"/>
                <a:ea typeface="微软雅黑" panose="020B0503020204020204" pitchFamily="34" charset="-122"/>
              </a:rPr>
              <a:t>二  级</a:t>
            </a:r>
            <a:endParaRPr lang="zh-CN" altLang="en-US" sz="1680" b="1">
              <a:latin typeface="微软雅黑" panose="020B0503020204020204" pitchFamily="34" charset="-122"/>
              <a:ea typeface="微软雅黑" panose="020B0503020204020204" pitchFamily="34" charset="-122"/>
            </a:endParaRPr>
          </a:p>
        </p:txBody>
      </p:sp>
      <p:sp>
        <p:nvSpPr>
          <p:cNvPr id="83984" name="TextBox 22"/>
          <p:cNvSpPr txBox="1">
            <a:spLocks noChangeArrowheads="1"/>
          </p:cNvSpPr>
          <p:nvPr/>
        </p:nvSpPr>
        <p:spPr bwMode="auto">
          <a:xfrm>
            <a:off x="7176134" y="4632325"/>
            <a:ext cx="1640206" cy="3429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lIns="85587" tIns="42794" rIns="85587" bIns="42794">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680">
                <a:latin typeface="Arial" panose="020B0604020202020204" pitchFamily="34" charset="0"/>
              </a:rPr>
              <a:t>     </a:t>
            </a:r>
            <a:r>
              <a:rPr lang="zh-CN" altLang="en-US" sz="1680" b="1">
                <a:latin typeface="微软雅黑" panose="020B0503020204020204" pitchFamily="34" charset="-122"/>
                <a:ea typeface="微软雅黑" panose="020B0503020204020204" pitchFamily="34" charset="-122"/>
              </a:rPr>
              <a:t>三  级</a:t>
            </a:r>
            <a:endParaRPr lang="zh-CN" altLang="en-US" sz="1680" b="1">
              <a:latin typeface="微软雅黑" panose="020B0503020204020204" pitchFamily="34" charset="-122"/>
              <a:ea typeface="微软雅黑" panose="020B0503020204020204" pitchFamily="34" charset="-122"/>
            </a:endParaRPr>
          </a:p>
        </p:txBody>
      </p:sp>
      <p:sp>
        <p:nvSpPr>
          <p:cNvPr id="25" name="标题 1"/>
          <p:cNvSpPr txBox="1">
            <a:spLocks noChangeArrowheads="1"/>
          </p:cNvSpPr>
          <p:nvPr/>
        </p:nvSpPr>
        <p:spPr bwMode="auto">
          <a:xfrm>
            <a:off x="2294098" y="5853113"/>
            <a:ext cx="8346757" cy="576262"/>
          </a:xfrm>
          <a:prstGeom prst="rect">
            <a:avLst/>
          </a:prstGeom>
          <a:noFill/>
          <a:ln w="9525">
            <a:noFill/>
            <a:miter lim="800000"/>
          </a:ln>
        </p:spPr>
        <p:txBody>
          <a:bodyPr lIns="85587" tIns="42794" rIns="85587" bIns="42794" anchor="b"/>
          <a:lstStyle/>
          <a:p>
            <a:pPr eaLnBrk="0" hangingPunct="0">
              <a:lnSpc>
                <a:spcPts val="3510"/>
              </a:lnSpc>
              <a:spcBef>
                <a:spcPts val="0"/>
              </a:spcBef>
              <a:defRPr/>
            </a:pPr>
            <a:r>
              <a:rPr lang="zh-CN" altLang="en-US" sz="2280" dirty="0">
                <a:latin typeface="微软雅黑" panose="020B0503020204020204" pitchFamily="34" charset="-122"/>
                <a:ea typeface="微软雅黑" panose="020B0503020204020204" pitchFamily="34" charset="-122"/>
              </a:rPr>
              <a:t>   </a:t>
            </a:r>
            <a:r>
              <a:rPr lang="zh-CN" altLang="en-US" sz="1920" dirty="0">
                <a:latin typeface="微软雅黑" panose="020B0503020204020204" pitchFamily="34" charset="-122"/>
                <a:ea typeface="微软雅黑" panose="020B0503020204020204" pitchFamily="34" charset="-122"/>
              </a:rPr>
              <a:t>关键战略岗位通常占企业职位总数的</a:t>
            </a:r>
            <a:r>
              <a:rPr lang="en-US" altLang="zh-CN" sz="1920" b="1" dirty="0">
                <a:solidFill>
                  <a:srgbClr val="FF0000"/>
                </a:solidFill>
                <a:latin typeface="微软雅黑" panose="020B0503020204020204" pitchFamily="34" charset="-122"/>
                <a:ea typeface="微软雅黑" panose="020B0503020204020204" pitchFamily="34" charset="-122"/>
              </a:rPr>
              <a:t>15-20%</a:t>
            </a:r>
            <a:endParaRPr lang="zh-CN" altLang="en-US" sz="1920" kern="0" dirty="0">
              <a:solidFill>
                <a:srgbClr val="FF0000"/>
              </a:solidFill>
              <a:latin typeface="微软雅黑" panose="020B0503020204020204" pitchFamily="34" charset="-122"/>
              <a:ea typeface="微软雅黑" panose="020B0503020204020204" pitchFamily="34" charset="-122"/>
              <a:cs typeface="+mj-cs"/>
            </a:endParaRPr>
          </a:p>
        </p:txBody>
      </p:sp>
      <p:sp>
        <p:nvSpPr>
          <p:cNvPr id="26" name="标题 1"/>
          <p:cNvSpPr txBox="1">
            <a:spLocks noChangeArrowheads="1"/>
          </p:cNvSpPr>
          <p:nvPr/>
        </p:nvSpPr>
        <p:spPr bwMode="auto">
          <a:xfrm>
            <a:off x="1818323" y="981074"/>
            <a:ext cx="4277677"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587" tIns="42794" rIns="85587" bIns="42794" anchor="b"/>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ts val="3900"/>
              </a:lnSpc>
              <a:spcBef>
                <a:spcPct val="0"/>
              </a:spcBef>
              <a:buClrTx/>
              <a:buSzTx/>
              <a:buNone/>
            </a:pPr>
            <a:r>
              <a:rPr lang="zh-CN" altLang="en-US" sz="3840" b="1" dirty="0">
                <a:solidFill>
                  <a:srgbClr val="FF0000"/>
                </a:solidFill>
                <a:latin typeface="微软雅黑" panose="020B0503020204020204" pitchFamily="34" charset="-122"/>
                <a:ea typeface="微软雅黑" panose="020B0503020204020204" pitchFamily="34" charset="-122"/>
                <a:cs typeface="LOGAFQ+MicrosoftYaHei-Bold" charset="-122"/>
              </a:rPr>
              <a:t>界定关键战略岗位</a:t>
            </a:r>
            <a:endParaRPr lang="zh-CN" altLang="en-US" sz="3840" b="1" dirty="0">
              <a:solidFill>
                <a:srgbClr val="FF0000"/>
              </a:solidFill>
              <a:latin typeface="微软雅黑" panose="020B0503020204020204" pitchFamily="34" charset="-122"/>
              <a:ea typeface="微软雅黑" panose="020B0503020204020204" pitchFamily="34" charset="-122"/>
              <a:cs typeface="LOGAFQ+MicrosoftYaHei-Bold"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0-#ppt_w/2"/>
                                          </p:val>
                                        </p:tav>
                                        <p:tav tm="100000">
                                          <p:val>
                                            <p:strVal val="#ppt_x"/>
                                          </p:val>
                                        </p:tav>
                                      </p:tavLst>
                                    </p:anim>
                                    <p:anim calcmode="lin" valueType="num">
                                      <p:cBhvr additive="base">
                                        <p:cTn id="13"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93998" y="765175"/>
            <a:ext cx="4277677" cy="854075"/>
          </a:xfrm>
        </p:spPr>
        <p:txBody>
          <a:bodyPr/>
          <a:lstStyle/>
          <a:p>
            <a:pPr>
              <a:defRPr/>
            </a:pPr>
            <a:r>
              <a:rPr lang="zh-CN" altLang="en-US" sz="3360" b="1" kern="1200" dirty="0">
                <a:solidFill>
                  <a:srgbClr val="FF0000"/>
                </a:solidFill>
                <a:latin typeface="微软雅黑" panose="020B0503020204020204" pitchFamily="34" charset="-122"/>
                <a:ea typeface="微软雅黑" panose="020B0503020204020204" pitchFamily="34" charset="-122"/>
                <a:cs typeface="LOGAFQ+MicrosoftYaHei-Bold" charset="-122"/>
              </a:rPr>
              <a:t>关键岗位的识别</a:t>
            </a:r>
            <a:endParaRPr lang="zh-CN" altLang="en-US" sz="3360" b="1" kern="1200" dirty="0">
              <a:solidFill>
                <a:srgbClr val="FF0000"/>
              </a:solidFill>
              <a:latin typeface="微软雅黑" panose="020B0503020204020204" pitchFamily="34" charset="-122"/>
              <a:ea typeface="微软雅黑" panose="020B0503020204020204" pitchFamily="34" charset="-122"/>
              <a:cs typeface="LOGAFQ+MicrosoftYaHei-Bold" charset="-122"/>
            </a:endParaRPr>
          </a:p>
        </p:txBody>
      </p:sp>
      <p:sp>
        <p:nvSpPr>
          <p:cNvPr id="4" name="日期占位符 3"/>
          <p:cNvSpPr>
            <a:spLocks noGrp="1"/>
          </p:cNvSpPr>
          <p:nvPr>
            <p:ph type="dt" sz="quarter" idx="10"/>
          </p:nvPr>
        </p:nvSpPr>
        <p:spPr/>
        <p:txBody>
          <a:bodyPr/>
          <a:lstStyle/>
          <a:p>
            <a:pPr>
              <a:defRPr/>
            </a:pPr>
            <a:fld id="{BC0C8CCF-EB6D-447B-B67F-51AA208E427D}" type="datetime1">
              <a:rPr lang="zh-CN" altLang="en-US" sz="1680"/>
            </a:fld>
            <a:endParaRPr lang="en-US" altLang="zh-CN" sz="1680"/>
          </a:p>
        </p:txBody>
      </p:sp>
      <p:sp>
        <p:nvSpPr>
          <p:cNvPr id="5" name="文本框 18"/>
          <p:cNvSpPr txBox="1"/>
          <p:nvPr/>
        </p:nvSpPr>
        <p:spPr>
          <a:xfrm>
            <a:off x="1952071" y="3536951"/>
            <a:ext cx="1145540" cy="574040"/>
          </a:xfrm>
          <a:prstGeom prst="rect">
            <a:avLst/>
          </a:prstGeom>
          <a:noFill/>
        </p:spPr>
        <p:txBody>
          <a:bodyPr wrap="none" lIns="85587" tIns="42794" rIns="85587" bIns="42794">
            <a:spAutoFit/>
          </a:bodyPr>
          <a:lstStyle/>
          <a:p>
            <a:pPr algn="ctr">
              <a:lnSpc>
                <a:spcPct val="150000"/>
              </a:lnSpc>
              <a:defRPr/>
            </a:pPr>
            <a:r>
              <a:rPr lang="en-US" altLang="zh-CN" sz="1920" b="1" dirty="0" err="1">
                <a:solidFill>
                  <a:srgbClr val="FF6600"/>
                </a:solidFill>
                <a:latin typeface="微软雅黑" panose="020B0503020204020204" pitchFamily="34" charset="-122"/>
                <a:ea typeface="微软雅黑" panose="020B0503020204020204" pitchFamily="34" charset="-122"/>
                <a:cs typeface="宋体" panose="02010600030101010101" pitchFamily="2" charset="-122"/>
                <a:sym typeface="+mn-ea"/>
              </a:rPr>
              <a:t>业务影响</a:t>
            </a:r>
            <a:endParaRPr lang="en-US" altLang="zh-CN" sz="1920" b="1" dirty="0">
              <a:solidFill>
                <a:srgbClr val="FF6600"/>
              </a:solidFill>
              <a:latin typeface="微软雅黑" panose="020B0503020204020204" pitchFamily="34" charset="-122"/>
              <a:ea typeface="微软雅黑" panose="020B0503020204020204" pitchFamily="34" charset="-122"/>
              <a:cs typeface="宋体" panose="02010600030101010101" pitchFamily="2" charset="-122"/>
              <a:sym typeface="+mn-ea"/>
            </a:endParaRPr>
          </a:p>
          <a:p>
            <a:pPr algn="ctr">
              <a:lnSpc>
                <a:spcPct val="150000"/>
              </a:lnSpc>
              <a:defRPr/>
            </a:pPr>
            <a:r>
              <a:rPr lang="en-US" altLang="zh-CN" sz="100" b="1" dirty="0" err="1">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rPr>
              <a:t>关系到企业的</a:t>
            </a:r>
            <a:endParaRPr lang="en-US" altLang="zh-CN" sz="100" b="1"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endParaRPr>
          </a:p>
          <a:p>
            <a:pPr algn="ctr">
              <a:lnSpc>
                <a:spcPct val="150000"/>
              </a:lnSpc>
              <a:defRPr/>
            </a:pPr>
            <a:r>
              <a:rPr lang="en-US" altLang="zh-CN" sz="100" b="1" dirty="0" err="1">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rPr>
              <a:t>核心竞争力</a:t>
            </a:r>
            <a:endParaRPr lang="en-US" altLang="zh-CN" sz="100" b="1"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6" name="文本框 19"/>
          <p:cNvSpPr txBox="1"/>
          <p:nvPr/>
        </p:nvSpPr>
        <p:spPr>
          <a:xfrm>
            <a:off x="4480720" y="3536951"/>
            <a:ext cx="901700" cy="574040"/>
          </a:xfrm>
          <a:prstGeom prst="rect">
            <a:avLst/>
          </a:prstGeom>
          <a:noFill/>
        </p:spPr>
        <p:txBody>
          <a:bodyPr wrap="none" lIns="85587" tIns="42794" rIns="85587" bIns="42794">
            <a:spAutoFit/>
          </a:bodyPr>
          <a:lstStyle/>
          <a:p>
            <a:pPr algn="ctr">
              <a:lnSpc>
                <a:spcPct val="150000"/>
              </a:lnSpc>
              <a:defRPr/>
            </a:pPr>
            <a:r>
              <a:rPr lang="en-US" altLang="zh-CN" sz="1920" b="1" dirty="0" err="1">
                <a:solidFill>
                  <a:srgbClr val="FF6600"/>
                </a:solidFill>
                <a:latin typeface="微软雅黑" panose="020B0503020204020204" pitchFamily="34" charset="-122"/>
                <a:ea typeface="微软雅黑" panose="020B0503020204020204" pitchFamily="34" charset="-122"/>
                <a:cs typeface="宋体" panose="02010600030101010101" pitchFamily="2" charset="-122"/>
                <a:sym typeface="+mn-ea"/>
              </a:rPr>
              <a:t>难培养</a:t>
            </a:r>
            <a:endParaRPr lang="en-US" altLang="zh-CN" sz="1920" b="1" dirty="0" err="1">
              <a:solidFill>
                <a:srgbClr val="FF6600"/>
              </a:solidFill>
              <a:latin typeface="微软雅黑" panose="020B0503020204020204" pitchFamily="34" charset="-122"/>
              <a:ea typeface="微软雅黑" panose="020B0503020204020204" pitchFamily="34" charset="-122"/>
              <a:cs typeface="宋体" panose="02010600030101010101" pitchFamily="2" charset="-122"/>
              <a:sym typeface="+mn-ea"/>
            </a:endParaRPr>
          </a:p>
          <a:p>
            <a:pPr algn="ctr">
              <a:lnSpc>
                <a:spcPct val="150000"/>
              </a:lnSpc>
              <a:defRPr/>
            </a:pPr>
            <a:r>
              <a:rPr lang="en-US" altLang="zh-CN" sz="100" b="1" dirty="0" err="1">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rPr>
              <a:t>任职者内部</a:t>
            </a:r>
            <a:endParaRPr lang="en-US" altLang="zh-CN" sz="100" b="1"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endParaRPr>
          </a:p>
          <a:p>
            <a:pPr algn="ctr">
              <a:lnSpc>
                <a:spcPct val="150000"/>
              </a:lnSpc>
              <a:defRPr/>
            </a:pPr>
            <a:r>
              <a:rPr lang="en-US" altLang="zh-CN" sz="100" b="1" dirty="0" err="1">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rPr>
              <a:t>培养周期长</a:t>
            </a:r>
            <a:endParaRPr lang="en-US" altLang="zh-CN" sz="100" b="1" dirty="0" err="1">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7" name="文本框 20"/>
          <p:cNvSpPr txBox="1"/>
          <p:nvPr/>
        </p:nvSpPr>
        <p:spPr>
          <a:xfrm>
            <a:off x="7023180" y="3502025"/>
            <a:ext cx="901700" cy="574040"/>
          </a:xfrm>
          <a:prstGeom prst="rect">
            <a:avLst/>
          </a:prstGeom>
          <a:noFill/>
        </p:spPr>
        <p:txBody>
          <a:bodyPr wrap="none" lIns="85587" tIns="42794" rIns="85587" bIns="42794">
            <a:spAutoFit/>
          </a:bodyPr>
          <a:lstStyle/>
          <a:p>
            <a:pPr algn="ctr">
              <a:lnSpc>
                <a:spcPct val="150000"/>
              </a:lnSpc>
              <a:defRPr/>
            </a:pPr>
            <a:r>
              <a:rPr lang="en-US" altLang="zh-CN" sz="1920" b="1" dirty="0" err="1">
                <a:solidFill>
                  <a:srgbClr val="FF6600"/>
                </a:solidFill>
                <a:latin typeface="微软雅黑" panose="020B0503020204020204" pitchFamily="34" charset="-122"/>
                <a:ea typeface="微软雅黑" panose="020B0503020204020204" pitchFamily="34" charset="-122"/>
                <a:cs typeface="宋体" panose="02010600030101010101" pitchFamily="2" charset="-122"/>
                <a:sym typeface="+mn-ea"/>
              </a:rPr>
              <a:t>难获取</a:t>
            </a:r>
            <a:endParaRPr lang="en-US" altLang="zh-CN" sz="1920" b="1" dirty="0" err="1">
              <a:solidFill>
                <a:srgbClr val="FF6600"/>
              </a:solidFill>
              <a:latin typeface="微软雅黑" panose="020B0503020204020204" pitchFamily="34" charset="-122"/>
              <a:ea typeface="微软雅黑" panose="020B0503020204020204" pitchFamily="34" charset="-122"/>
              <a:cs typeface="宋体" panose="02010600030101010101" pitchFamily="2" charset="-122"/>
              <a:sym typeface="+mn-ea"/>
            </a:endParaRPr>
          </a:p>
          <a:p>
            <a:pPr algn="ctr">
              <a:lnSpc>
                <a:spcPct val="150000"/>
              </a:lnSpc>
              <a:defRPr/>
            </a:pPr>
            <a:r>
              <a:rPr lang="en-US" altLang="zh-CN" sz="100" b="1" dirty="0" err="1">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rPr>
              <a:t>任职者在</a:t>
            </a:r>
            <a:endParaRPr lang="en-US" altLang="zh-CN" sz="100" b="1"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endParaRPr>
          </a:p>
          <a:p>
            <a:pPr algn="ctr">
              <a:lnSpc>
                <a:spcPct val="150000"/>
              </a:lnSpc>
              <a:defRPr/>
            </a:pPr>
            <a:r>
              <a:rPr lang="en-US" altLang="zh-CN" sz="100" b="1"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rPr>
              <a:t>人</a:t>
            </a:r>
            <a:r>
              <a:rPr lang="zh-CN" altLang="en-US" sz="100" b="1"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rPr>
              <a:t>才</a:t>
            </a:r>
            <a:r>
              <a:rPr lang="en-US" altLang="zh-CN" sz="100" b="1" dirty="0" err="1">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rPr>
              <a:t>市场的稀缺性</a:t>
            </a:r>
            <a:endParaRPr lang="en-US" altLang="zh-CN" sz="100" b="1" dirty="0" err="1">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grpSp>
        <p:nvGrpSpPr>
          <p:cNvPr id="84999" name="组合 36"/>
          <p:cNvGrpSpPr/>
          <p:nvPr/>
        </p:nvGrpSpPr>
        <p:grpSpPr bwMode="auto">
          <a:xfrm>
            <a:off x="2125504" y="2565401"/>
            <a:ext cx="782956" cy="869950"/>
            <a:chOff x="2452" y="1903"/>
            <a:chExt cx="1710" cy="1710"/>
          </a:xfrm>
        </p:grpSpPr>
        <p:sp>
          <p:nvSpPr>
            <p:cNvPr id="10" name="椭圆 9"/>
            <p:cNvSpPr/>
            <p:nvPr/>
          </p:nvSpPr>
          <p:spPr>
            <a:xfrm>
              <a:off x="2452" y="1903"/>
              <a:ext cx="1710" cy="1710"/>
            </a:xfrm>
            <a:prstGeom prst="ellipse">
              <a:avLst/>
            </a:prstGeom>
            <a:solidFill>
              <a:schemeClr val="bg1"/>
            </a:solidFill>
            <a:ln w="285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0"/>
            </a:p>
          </p:txBody>
        </p:sp>
        <p:pic>
          <p:nvPicPr>
            <p:cNvPr id="11" name="图片 10" descr="2017.8.9-包大人（浅蓝色）-500x500px"/>
            <p:cNvPicPr>
              <a:picLocks noChangeAspect="1"/>
            </p:cNvPicPr>
            <p:nvPr/>
          </p:nvPicPr>
          <p:blipFill>
            <a:blip r:embed="rId1" cstate="print">
              <a:duotone>
                <a:schemeClr val="accent3">
                  <a:shade val="45000"/>
                  <a:satMod val="135000"/>
                </a:schemeClr>
                <a:prstClr val="white"/>
              </a:duotone>
            </a:blip>
            <a:stretch>
              <a:fillRect/>
            </a:stretch>
          </p:blipFill>
          <p:spPr>
            <a:xfrm>
              <a:off x="2859" y="2196"/>
              <a:ext cx="930" cy="1081"/>
            </a:xfrm>
            <a:prstGeom prst="rect">
              <a:avLst/>
            </a:prstGeom>
          </p:spPr>
        </p:pic>
      </p:grpSp>
      <p:grpSp>
        <p:nvGrpSpPr>
          <p:cNvPr id="85000" name="组合 38"/>
          <p:cNvGrpSpPr/>
          <p:nvPr/>
        </p:nvGrpSpPr>
        <p:grpSpPr bwMode="auto">
          <a:xfrm>
            <a:off x="6953250" y="2565401"/>
            <a:ext cx="782956" cy="869950"/>
            <a:chOff x="10892" y="1903"/>
            <a:chExt cx="1710" cy="1710"/>
          </a:xfrm>
        </p:grpSpPr>
        <p:sp>
          <p:nvSpPr>
            <p:cNvPr id="13" name="椭圆 12"/>
            <p:cNvSpPr/>
            <p:nvPr/>
          </p:nvSpPr>
          <p:spPr>
            <a:xfrm>
              <a:off x="10892" y="1903"/>
              <a:ext cx="1710" cy="1710"/>
            </a:xfrm>
            <a:prstGeom prst="ellipse">
              <a:avLst/>
            </a:prstGeom>
            <a:solidFill>
              <a:schemeClr val="bg1"/>
            </a:solidFill>
            <a:ln w="285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0"/>
            </a:p>
          </p:txBody>
        </p:sp>
        <p:pic>
          <p:nvPicPr>
            <p:cNvPr id="14" name="图片 13" descr="2017.8.9-打拳（浅蓝色）-500x500px"/>
            <p:cNvPicPr>
              <a:picLocks noChangeAspect="1"/>
            </p:cNvPicPr>
            <p:nvPr/>
          </p:nvPicPr>
          <p:blipFill>
            <a:blip r:embed="rId2" cstate="print">
              <a:duotone>
                <a:schemeClr val="accent3">
                  <a:shade val="45000"/>
                  <a:satMod val="135000"/>
                </a:schemeClr>
                <a:prstClr val="white"/>
              </a:duotone>
            </a:blip>
            <a:stretch>
              <a:fillRect/>
            </a:stretch>
          </p:blipFill>
          <p:spPr>
            <a:xfrm>
              <a:off x="11065" y="2236"/>
              <a:ext cx="1205" cy="1081"/>
            </a:xfrm>
            <a:prstGeom prst="rect">
              <a:avLst/>
            </a:prstGeom>
          </p:spPr>
        </p:pic>
      </p:grpSp>
      <p:grpSp>
        <p:nvGrpSpPr>
          <p:cNvPr id="85001" name="组合 39"/>
          <p:cNvGrpSpPr/>
          <p:nvPr/>
        </p:nvGrpSpPr>
        <p:grpSpPr bwMode="auto">
          <a:xfrm>
            <a:off x="9367837" y="2565401"/>
            <a:ext cx="782956" cy="869950"/>
            <a:chOff x="15112" y="1903"/>
            <a:chExt cx="1710" cy="1710"/>
          </a:xfrm>
        </p:grpSpPr>
        <p:sp>
          <p:nvSpPr>
            <p:cNvPr id="16" name="椭圆 15"/>
            <p:cNvSpPr/>
            <p:nvPr/>
          </p:nvSpPr>
          <p:spPr>
            <a:xfrm>
              <a:off x="15112" y="1903"/>
              <a:ext cx="1710" cy="1710"/>
            </a:xfrm>
            <a:prstGeom prst="ellipse">
              <a:avLst/>
            </a:prstGeom>
            <a:solidFill>
              <a:schemeClr val="bg1"/>
            </a:solidFill>
            <a:ln w="285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0"/>
            </a:p>
          </p:txBody>
        </p:sp>
        <p:pic>
          <p:nvPicPr>
            <p:cNvPr id="17" name="图片 16" descr="2017.8.9-喝茶装B（浅蓝色）-500x500px"/>
            <p:cNvPicPr>
              <a:picLocks noChangeAspect="1"/>
            </p:cNvPicPr>
            <p:nvPr/>
          </p:nvPicPr>
          <p:blipFill>
            <a:blip r:embed="rId3" cstate="print">
              <a:duotone>
                <a:schemeClr val="accent3">
                  <a:shade val="45000"/>
                  <a:satMod val="135000"/>
                </a:schemeClr>
                <a:prstClr val="white"/>
              </a:duotone>
            </a:blip>
            <a:stretch>
              <a:fillRect/>
            </a:stretch>
          </p:blipFill>
          <p:spPr>
            <a:xfrm>
              <a:off x="15513" y="2164"/>
              <a:ext cx="910" cy="1121"/>
            </a:xfrm>
            <a:prstGeom prst="rect">
              <a:avLst/>
            </a:prstGeom>
          </p:spPr>
        </p:pic>
      </p:grpSp>
      <p:grpSp>
        <p:nvGrpSpPr>
          <p:cNvPr id="85002" name="组合 37"/>
          <p:cNvGrpSpPr/>
          <p:nvPr/>
        </p:nvGrpSpPr>
        <p:grpSpPr bwMode="auto">
          <a:xfrm>
            <a:off x="4540092" y="2565401"/>
            <a:ext cx="782956" cy="869950"/>
            <a:chOff x="6672" y="1903"/>
            <a:chExt cx="1710" cy="1710"/>
          </a:xfrm>
        </p:grpSpPr>
        <p:sp>
          <p:nvSpPr>
            <p:cNvPr id="19" name="椭圆 18"/>
            <p:cNvSpPr/>
            <p:nvPr/>
          </p:nvSpPr>
          <p:spPr>
            <a:xfrm>
              <a:off x="6672" y="1903"/>
              <a:ext cx="1710" cy="1710"/>
            </a:xfrm>
            <a:prstGeom prst="ellipse">
              <a:avLst/>
            </a:prstGeom>
            <a:solidFill>
              <a:schemeClr val="bg1"/>
            </a:solidFill>
            <a:ln w="285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0"/>
            </a:p>
          </p:txBody>
        </p:sp>
        <p:pic>
          <p:nvPicPr>
            <p:cNvPr id="20" name="图片 19" descr="2017.8.9-拿扇子（浅蓝色）-500x500px"/>
            <p:cNvPicPr>
              <a:picLocks noChangeAspect="1"/>
            </p:cNvPicPr>
            <p:nvPr/>
          </p:nvPicPr>
          <p:blipFill>
            <a:blip r:embed="rId4" cstate="print">
              <a:duotone>
                <a:schemeClr val="accent3">
                  <a:shade val="45000"/>
                  <a:satMod val="135000"/>
                </a:schemeClr>
                <a:prstClr val="white"/>
              </a:duotone>
            </a:blip>
            <a:stretch>
              <a:fillRect/>
            </a:stretch>
          </p:blipFill>
          <p:spPr>
            <a:xfrm>
              <a:off x="7032" y="2163"/>
              <a:ext cx="1107" cy="1075"/>
            </a:xfrm>
            <a:prstGeom prst="rect">
              <a:avLst/>
            </a:prstGeom>
          </p:spPr>
        </p:pic>
      </p:grpSp>
      <p:sp>
        <p:nvSpPr>
          <p:cNvPr id="21" name="文本框 21"/>
          <p:cNvSpPr txBox="1"/>
          <p:nvPr/>
        </p:nvSpPr>
        <p:spPr>
          <a:xfrm>
            <a:off x="9077009" y="3502025"/>
            <a:ext cx="1633220" cy="574040"/>
          </a:xfrm>
          <a:prstGeom prst="rect">
            <a:avLst/>
          </a:prstGeom>
          <a:noFill/>
        </p:spPr>
        <p:txBody>
          <a:bodyPr wrap="none" lIns="85587" tIns="42794" rIns="85587" bIns="42794">
            <a:spAutoFit/>
          </a:bodyPr>
          <a:lstStyle/>
          <a:p>
            <a:pPr algn="ctr">
              <a:lnSpc>
                <a:spcPct val="150000"/>
              </a:lnSpc>
              <a:spcBef>
                <a:spcPts val="0"/>
              </a:spcBef>
              <a:spcAft>
                <a:spcPts val="0"/>
              </a:spcAft>
              <a:defRPr/>
            </a:pPr>
            <a:r>
              <a:rPr lang="en-US" altLang="zh-CN" sz="1920" b="1" dirty="0" err="1">
                <a:solidFill>
                  <a:srgbClr val="FF6600"/>
                </a:solidFill>
                <a:latin typeface="微软雅黑" panose="020B0503020204020204" pitchFamily="34" charset="-122"/>
                <a:ea typeface="微软雅黑" panose="020B0503020204020204" pitchFamily="34" charset="-122"/>
                <a:cs typeface="宋体" panose="02010600030101010101" pitchFamily="2" charset="-122"/>
                <a:sym typeface="+mn-ea"/>
              </a:rPr>
              <a:t>关键指标贡献</a:t>
            </a:r>
            <a:endParaRPr lang="en-US" altLang="zh-CN" sz="1920" b="1" dirty="0" err="1">
              <a:solidFill>
                <a:srgbClr val="FF6600"/>
              </a:solidFill>
              <a:latin typeface="微软雅黑" panose="020B0503020204020204" pitchFamily="34" charset="-122"/>
              <a:ea typeface="微软雅黑" panose="020B0503020204020204" pitchFamily="34" charset="-122"/>
              <a:cs typeface="宋体" panose="02010600030101010101" pitchFamily="2" charset="-122"/>
              <a:sym typeface="+mn-ea"/>
            </a:endParaRPr>
          </a:p>
          <a:p>
            <a:pPr algn="ctr">
              <a:lnSpc>
                <a:spcPct val="150000"/>
              </a:lnSpc>
              <a:defRPr/>
            </a:pPr>
            <a:r>
              <a:rPr lang="en-US" altLang="zh-CN" sz="100" b="1" dirty="0" err="1">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rPr>
              <a:t>影响企业的</a:t>
            </a:r>
            <a:endParaRPr lang="en-US" altLang="zh-CN" sz="100" b="1"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endParaRPr>
          </a:p>
          <a:p>
            <a:pPr algn="ctr">
              <a:lnSpc>
                <a:spcPct val="150000"/>
              </a:lnSpc>
              <a:defRPr/>
            </a:pPr>
            <a:r>
              <a:rPr lang="en-US" altLang="zh-CN" sz="100" b="1" dirty="0" err="1">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rPr>
              <a:t>经营成绩</a:t>
            </a:r>
            <a:endParaRPr lang="en-US" altLang="zh-CN" sz="100" b="1" dirty="0" err="1">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85004" name="TextBox 21"/>
          <p:cNvSpPr txBox="1">
            <a:spLocks noChangeArrowheads="1"/>
          </p:cNvSpPr>
          <p:nvPr/>
        </p:nvSpPr>
        <p:spPr bwMode="auto">
          <a:xfrm>
            <a:off x="2385538" y="2782889"/>
            <a:ext cx="322897" cy="435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587" tIns="42794" rIns="85587" bIns="42794">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280" b="1">
                <a:latin typeface="微软雅黑" panose="020B0503020204020204" pitchFamily="34" charset="-122"/>
                <a:ea typeface="微软雅黑" panose="020B0503020204020204" pitchFamily="34" charset="-122"/>
              </a:rPr>
              <a:t>1</a:t>
            </a:r>
            <a:endParaRPr lang="zh-CN" altLang="en-US" sz="2280" b="1">
              <a:latin typeface="微软雅黑" panose="020B0503020204020204" pitchFamily="34" charset="-122"/>
              <a:ea typeface="微软雅黑" panose="020B0503020204020204" pitchFamily="34" charset="-122"/>
            </a:endParaRPr>
          </a:p>
        </p:txBody>
      </p:sp>
      <p:sp>
        <p:nvSpPr>
          <p:cNvPr id="85005" name="TextBox 22"/>
          <p:cNvSpPr txBox="1">
            <a:spLocks noChangeArrowheads="1"/>
          </p:cNvSpPr>
          <p:nvPr/>
        </p:nvSpPr>
        <p:spPr bwMode="auto">
          <a:xfrm>
            <a:off x="4782979" y="2782889"/>
            <a:ext cx="324326" cy="435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587" tIns="42794" rIns="85587" bIns="42794">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280" b="1">
                <a:latin typeface="微软雅黑" panose="020B0503020204020204" pitchFamily="34" charset="-122"/>
                <a:ea typeface="微软雅黑" panose="020B0503020204020204" pitchFamily="34" charset="-122"/>
              </a:rPr>
              <a:t>2</a:t>
            </a:r>
            <a:endParaRPr lang="zh-CN" altLang="en-US" sz="2280" b="1">
              <a:latin typeface="微软雅黑" panose="020B0503020204020204" pitchFamily="34" charset="-122"/>
              <a:ea typeface="微软雅黑" panose="020B0503020204020204" pitchFamily="34" charset="-122"/>
            </a:endParaRPr>
          </a:p>
        </p:txBody>
      </p:sp>
      <p:sp>
        <p:nvSpPr>
          <p:cNvPr id="85006" name="TextBox 23"/>
          <p:cNvSpPr txBox="1">
            <a:spLocks noChangeArrowheads="1"/>
          </p:cNvSpPr>
          <p:nvPr/>
        </p:nvSpPr>
        <p:spPr bwMode="auto">
          <a:xfrm>
            <a:off x="7180422" y="2782889"/>
            <a:ext cx="324326" cy="435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587" tIns="42794" rIns="85587" bIns="42794">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280" b="1">
                <a:latin typeface="微软雅黑" panose="020B0503020204020204" pitchFamily="34" charset="-122"/>
                <a:ea typeface="微软雅黑" panose="020B0503020204020204" pitchFamily="34" charset="-122"/>
              </a:rPr>
              <a:t>3</a:t>
            </a:r>
            <a:endParaRPr lang="zh-CN" altLang="en-US" sz="2280" b="1">
              <a:latin typeface="微软雅黑" panose="020B0503020204020204" pitchFamily="34" charset="-122"/>
              <a:ea typeface="微软雅黑" panose="020B0503020204020204" pitchFamily="34" charset="-122"/>
            </a:endParaRPr>
          </a:p>
        </p:txBody>
      </p:sp>
      <p:sp>
        <p:nvSpPr>
          <p:cNvPr id="85007" name="TextBox 24"/>
          <p:cNvSpPr txBox="1">
            <a:spLocks noChangeArrowheads="1"/>
          </p:cNvSpPr>
          <p:nvPr/>
        </p:nvSpPr>
        <p:spPr bwMode="auto">
          <a:xfrm>
            <a:off x="9643586" y="2782889"/>
            <a:ext cx="324326" cy="435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587" tIns="42794" rIns="85587" bIns="42794">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280" b="1">
                <a:latin typeface="微软雅黑" panose="020B0503020204020204" pitchFamily="34" charset="-122"/>
                <a:ea typeface="微软雅黑" panose="020B0503020204020204" pitchFamily="34" charset="-122"/>
              </a:rPr>
              <a:t>4</a:t>
            </a:r>
            <a:endParaRPr lang="zh-CN" altLang="en-US" sz="2280" b="1">
              <a:latin typeface="微软雅黑" panose="020B0503020204020204" pitchFamily="34" charset="-122"/>
              <a:ea typeface="微软雅黑" panose="020B0503020204020204" pitchFamily="34" charset="-122"/>
            </a:endParaRPr>
          </a:p>
        </p:txBody>
      </p:sp>
      <p:sp>
        <p:nvSpPr>
          <p:cNvPr id="85008" name="灯片编号占位符 26"/>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500">
                <a:solidFill>
                  <a:schemeClr val="tx1"/>
                </a:solidFill>
                <a:latin typeface="Tahoma" panose="020B0604030504040204" pitchFamily="34" charset="0"/>
                <a:ea typeface="宋体" panose="02010600030101010101" pitchFamily="2" charset="-122"/>
              </a:defRPr>
            </a:lvl1pPr>
            <a:lvl2pPr marL="579755" indent="-222885"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ea typeface="宋体" panose="02010600030101010101" pitchFamily="2" charset="-122"/>
              </a:defRPr>
            </a:lvl2pPr>
            <a:lvl3pPr marL="891540" indent="-178435" eaLnBrk="0" hangingPunct="0">
              <a:spcBef>
                <a:spcPct val="20000"/>
              </a:spcBef>
              <a:buClr>
                <a:schemeClr val="folHlink"/>
              </a:buClr>
              <a:buSzPct val="50000"/>
              <a:buFont typeface="Wingdings" panose="05000000000000000000" pitchFamily="2" charset="2"/>
              <a:buChar char="n"/>
              <a:defRPr sz="1900">
                <a:solidFill>
                  <a:schemeClr val="tx1"/>
                </a:solidFill>
                <a:latin typeface="Tahoma" panose="020B0604030504040204" pitchFamily="34" charset="0"/>
                <a:ea typeface="宋体" panose="02010600030101010101" pitchFamily="2" charset="-122"/>
              </a:defRPr>
            </a:lvl3pPr>
            <a:lvl4pPr marL="1248410" indent="-178435" eaLnBrk="0" hangingPunct="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4pPr>
            <a:lvl5pPr marL="1604645" indent="-178435" eaLnBrk="0" hangingPunct="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5pPr>
            <a:lvl6pPr marL="1961515" indent="-178435"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6pPr>
            <a:lvl7pPr marL="2317750" indent="-178435"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7pPr>
            <a:lvl8pPr marL="2674620" indent="-178435"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8pPr>
            <a:lvl9pPr marL="3031490" indent="-178435"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fld id="{CD3AE499-D6B1-4173-B322-33F676C6CDDC}" type="slidenum">
              <a:rPr lang="zh-CN" altLang="en-US" sz="1320"/>
            </a:fld>
            <a:endParaRPr lang="zh-CN" altLang="en-US" sz="1320">
              <a:latin typeface="Arial" panose="020B0604020202020204"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774950"/>
            <a:ext cx="12192000" cy="1763713"/>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grpSp>
        <p:nvGrpSpPr>
          <p:cNvPr id="46083" name="组合 2"/>
          <p:cNvGrpSpPr/>
          <p:nvPr/>
        </p:nvGrpSpPr>
        <p:grpSpPr bwMode="auto">
          <a:xfrm>
            <a:off x="0" y="1706563"/>
            <a:ext cx="4092575" cy="3071812"/>
            <a:chOff x="-4440" y="1"/>
            <a:chExt cx="5912209" cy="7120310"/>
          </a:xfrm>
        </p:grpSpPr>
        <p:sp>
          <p:nvSpPr>
            <p:cNvPr id="4" name="等腰三角形 12"/>
            <p:cNvSpPr/>
            <p:nvPr/>
          </p:nvSpPr>
          <p:spPr>
            <a:xfrm rot="2219977">
              <a:off x="5148677" y="2388156"/>
              <a:ext cx="759092" cy="1195919"/>
            </a:xfrm>
            <a:custGeom>
              <a:avLst/>
              <a:gdLst>
                <a:gd name="connsiteX0" fmla="*/ 0 w 2058690"/>
                <a:gd name="connsiteY0" fmla="*/ 1576231 h 1576231"/>
                <a:gd name="connsiteX1" fmla="*/ 1029345 w 2058690"/>
                <a:gd name="connsiteY1" fmla="*/ 0 h 1576231"/>
                <a:gd name="connsiteX2" fmla="*/ 2058690 w 2058690"/>
                <a:gd name="connsiteY2" fmla="*/ 1576231 h 1576231"/>
                <a:gd name="connsiteX3" fmla="*/ 0 w 2058690"/>
                <a:gd name="connsiteY3" fmla="*/ 1576231 h 1576231"/>
                <a:gd name="connsiteX0-1" fmla="*/ 0 w 1686630"/>
                <a:gd name="connsiteY0-2" fmla="*/ 2144237 h 2144237"/>
                <a:gd name="connsiteX1-3" fmla="*/ 657285 w 1686630"/>
                <a:gd name="connsiteY1-4" fmla="*/ 0 h 2144237"/>
                <a:gd name="connsiteX2-5" fmla="*/ 1686630 w 1686630"/>
                <a:gd name="connsiteY2-6" fmla="*/ 1576231 h 2144237"/>
                <a:gd name="connsiteX3-7" fmla="*/ 0 w 1686630"/>
                <a:gd name="connsiteY3-8" fmla="*/ 2144237 h 2144237"/>
                <a:gd name="connsiteX0-9" fmla="*/ 0 w 1651287"/>
                <a:gd name="connsiteY0-10" fmla="*/ 2252880 h 2252880"/>
                <a:gd name="connsiteX1-11" fmla="*/ 621942 w 1651287"/>
                <a:gd name="connsiteY1-12" fmla="*/ 0 h 2252880"/>
                <a:gd name="connsiteX2-13" fmla="*/ 1651287 w 1651287"/>
                <a:gd name="connsiteY2-14" fmla="*/ 1576231 h 2252880"/>
                <a:gd name="connsiteX3-15" fmla="*/ 0 w 1651287"/>
                <a:gd name="connsiteY3-16" fmla="*/ 2252880 h 2252880"/>
                <a:gd name="connsiteX0-17" fmla="*/ 0 w 1673829"/>
                <a:gd name="connsiteY0-18" fmla="*/ 2252880 h 2252880"/>
                <a:gd name="connsiteX1-19" fmla="*/ 621942 w 1673829"/>
                <a:gd name="connsiteY1-20" fmla="*/ 0 h 2252880"/>
                <a:gd name="connsiteX2-21" fmla="*/ 1673829 w 1673829"/>
                <a:gd name="connsiteY2-22" fmla="*/ 1560117 h 2252880"/>
                <a:gd name="connsiteX3-23" fmla="*/ 0 w 1673829"/>
                <a:gd name="connsiteY3-24" fmla="*/ 2252880 h 2252880"/>
                <a:gd name="connsiteX0-25" fmla="*/ 0 w 1688313"/>
                <a:gd name="connsiteY0-26" fmla="*/ 2252880 h 2252880"/>
                <a:gd name="connsiteX1-27" fmla="*/ 621942 w 1688313"/>
                <a:gd name="connsiteY1-28" fmla="*/ 0 h 2252880"/>
                <a:gd name="connsiteX2-29" fmla="*/ 1688313 w 1688313"/>
                <a:gd name="connsiteY2-30" fmla="*/ 1532732 h 2252880"/>
                <a:gd name="connsiteX3-31" fmla="*/ 0 w 1688313"/>
                <a:gd name="connsiteY3-32" fmla="*/ 2252880 h 2252880"/>
                <a:gd name="connsiteX0-33" fmla="*/ 0 w 1064868"/>
                <a:gd name="connsiteY0-34" fmla="*/ 2252880 h 2252880"/>
                <a:gd name="connsiteX1-35" fmla="*/ 621942 w 1064868"/>
                <a:gd name="connsiteY1-36" fmla="*/ 0 h 2252880"/>
                <a:gd name="connsiteX2-37" fmla="*/ 1064868 w 1064868"/>
                <a:gd name="connsiteY2-38" fmla="*/ 656236 h 2252880"/>
                <a:gd name="connsiteX3-39" fmla="*/ 0 w 1064868"/>
                <a:gd name="connsiteY3-40" fmla="*/ 2252880 h 2252880"/>
                <a:gd name="connsiteX0-41" fmla="*/ 0 w 788472"/>
                <a:gd name="connsiteY0-42" fmla="*/ 1333684 h 1333684"/>
                <a:gd name="connsiteX1-43" fmla="*/ 345546 w 788472"/>
                <a:gd name="connsiteY1-44" fmla="*/ 0 h 1333684"/>
                <a:gd name="connsiteX2-45" fmla="*/ 788472 w 788472"/>
                <a:gd name="connsiteY2-46" fmla="*/ 656236 h 1333684"/>
                <a:gd name="connsiteX3-47" fmla="*/ 0 w 788472"/>
                <a:gd name="connsiteY3-48" fmla="*/ 1333684 h 1333684"/>
                <a:gd name="connsiteX0-49" fmla="*/ 0 w 731710"/>
                <a:gd name="connsiteY0-50" fmla="*/ 1195521 h 1195521"/>
                <a:gd name="connsiteX1-51" fmla="*/ 288784 w 731710"/>
                <a:gd name="connsiteY1-52" fmla="*/ 0 h 1195521"/>
                <a:gd name="connsiteX2-53" fmla="*/ 731710 w 731710"/>
                <a:gd name="connsiteY2-54" fmla="*/ 656236 h 1195521"/>
                <a:gd name="connsiteX3-55" fmla="*/ 0 w 731710"/>
                <a:gd name="connsiteY3-56" fmla="*/ 1195521 h 1195521"/>
                <a:gd name="connsiteX0-57" fmla="*/ 0 w 749307"/>
                <a:gd name="connsiteY0-58" fmla="*/ 1195521 h 1195521"/>
                <a:gd name="connsiteX1-59" fmla="*/ 288784 w 749307"/>
                <a:gd name="connsiteY1-60" fmla="*/ 0 h 1195521"/>
                <a:gd name="connsiteX2-61" fmla="*/ 749307 w 749307"/>
                <a:gd name="connsiteY2-62" fmla="*/ 642911 h 1195521"/>
                <a:gd name="connsiteX3-63" fmla="*/ 0 w 749307"/>
                <a:gd name="connsiteY3-64" fmla="*/ 1195521 h 1195521"/>
                <a:gd name="connsiteX0-65" fmla="*/ 0 w 758105"/>
                <a:gd name="connsiteY0-66" fmla="*/ 1195521 h 1195521"/>
                <a:gd name="connsiteX1-67" fmla="*/ 288784 w 758105"/>
                <a:gd name="connsiteY1-68" fmla="*/ 0 h 1195521"/>
                <a:gd name="connsiteX2-69" fmla="*/ 758105 w 758105"/>
                <a:gd name="connsiteY2-70" fmla="*/ 636248 h 1195521"/>
                <a:gd name="connsiteX3-71" fmla="*/ 0 w 758105"/>
                <a:gd name="connsiteY3-72" fmla="*/ 1195521 h 1195521"/>
              </a:gdLst>
              <a:ahLst/>
              <a:cxnLst>
                <a:cxn ang="0">
                  <a:pos x="connsiteX0-1" y="connsiteY0-2"/>
                </a:cxn>
                <a:cxn ang="0">
                  <a:pos x="connsiteX1-3" y="connsiteY1-4"/>
                </a:cxn>
                <a:cxn ang="0">
                  <a:pos x="connsiteX2-5" y="connsiteY2-6"/>
                </a:cxn>
                <a:cxn ang="0">
                  <a:pos x="connsiteX3-7" y="connsiteY3-8"/>
                </a:cxn>
              </a:cxnLst>
              <a:rect l="l" t="t" r="r" b="b"/>
              <a:pathLst>
                <a:path w="758105" h="1195521">
                  <a:moveTo>
                    <a:pt x="0" y="1195521"/>
                  </a:moveTo>
                  <a:lnTo>
                    <a:pt x="288784" y="0"/>
                  </a:lnTo>
                  <a:lnTo>
                    <a:pt x="758105" y="636248"/>
                  </a:lnTo>
                  <a:lnTo>
                    <a:pt x="0" y="1195521"/>
                  </a:lnTo>
                  <a:close/>
                </a:path>
              </a:pathLst>
            </a:custGeom>
            <a:solidFill>
              <a:srgbClr val="006C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5" name="等腰三角形 7"/>
            <p:cNvSpPr/>
            <p:nvPr/>
          </p:nvSpPr>
          <p:spPr>
            <a:xfrm rot="5400000">
              <a:off x="-646330" y="641891"/>
              <a:ext cx="7120310" cy="5836530"/>
            </a:xfrm>
            <a:custGeom>
              <a:avLst/>
              <a:gdLst>
                <a:gd name="connsiteX0" fmla="*/ 0 w 6746236"/>
                <a:gd name="connsiteY0" fmla="*/ 5165237 h 5165237"/>
                <a:gd name="connsiteX1" fmla="*/ 3373118 w 6746236"/>
                <a:gd name="connsiteY1" fmla="*/ 0 h 5165237"/>
                <a:gd name="connsiteX2" fmla="*/ 6746236 w 6746236"/>
                <a:gd name="connsiteY2" fmla="*/ 5165237 h 5165237"/>
                <a:gd name="connsiteX3" fmla="*/ 0 w 6746236"/>
                <a:gd name="connsiteY3" fmla="*/ 5165237 h 5165237"/>
                <a:gd name="connsiteX0-1" fmla="*/ 0 w 6746236"/>
                <a:gd name="connsiteY0-2" fmla="*/ 5705565 h 5705565"/>
                <a:gd name="connsiteX1-3" fmla="*/ 2181631 w 6746236"/>
                <a:gd name="connsiteY1-4" fmla="*/ 0 h 5705565"/>
                <a:gd name="connsiteX2-5" fmla="*/ 6746236 w 6746236"/>
                <a:gd name="connsiteY2-6" fmla="*/ 5705565 h 5705565"/>
                <a:gd name="connsiteX3-7" fmla="*/ 0 w 6746236"/>
                <a:gd name="connsiteY3-8" fmla="*/ 5705565 h 5705565"/>
                <a:gd name="connsiteX0-9" fmla="*/ 0 w 6746236"/>
                <a:gd name="connsiteY0-10" fmla="*/ 5359201 h 5359201"/>
                <a:gd name="connsiteX1-11" fmla="*/ 2112362 w 6746236"/>
                <a:gd name="connsiteY1-12" fmla="*/ 0 h 5359201"/>
                <a:gd name="connsiteX2-13" fmla="*/ 6746236 w 6746236"/>
                <a:gd name="connsiteY2-14" fmla="*/ 5359201 h 5359201"/>
                <a:gd name="connsiteX3-15" fmla="*/ 0 w 6746236"/>
                <a:gd name="connsiteY3-16" fmla="*/ 5359201 h 5359201"/>
                <a:gd name="connsiteX0-17" fmla="*/ 0 w 6746236"/>
                <a:gd name="connsiteY0-18" fmla="*/ 5359201 h 5359201"/>
                <a:gd name="connsiteX1-19" fmla="*/ 2112362 w 6746236"/>
                <a:gd name="connsiteY1-20" fmla="*/ 0 h 5359201"/>
                <a:gd name="connsiteX2-21" fmla="*/ 6746236 w 6746236"/>
                <a:gd name="connsiteY2-22" fmla="*/ 5359201 h 5359201"/>
                <a:gd name="connsiteX3-23" fmla="*/ 0 w 6746236"/>
                <a:gd name="connsiteY3-24" fmla="*/ 5359201 h 5359201"/>
                <a:gd name="connsiteX0-25" fmla="*/ 0 w 6746236"/>
                <a:gd name="connsiteY0-26" fmla="*/ 5359201 h 5359201"/>
                <a:gd name="connsiteX1-27" fmla="*/ 2112362 w 6746236"/>
                <a:gd name="connsiteY1-28" fmla="*/ 0 h 5359201"/>
                <a:gd name="connsiteX2-29" fmla="*/ 6746236 w 6746236"/>
                <a:gd name="connsiteY2-30" fmla="*/ 5359201 h 5359201"/>
                <a:gd name="connsiteX3-31" fmla="*/ 0 w 6746236"/>
                <a:gd name="connsiteY3-32" fmla="*/ 5359201 h 5359201"/>
                <a:gd name="connsiteX0-33" fmla="*/ 0 w 6746236"/>
                <a:gd name="connsiteY0-34" fmla="*/ 5115225 h 5115225"/>
                <a:gd name="connsiteX1-35" fmla="*/ 2322389 w 6746236"/>
                <a:gd name="connsiteY1-36" fmla="*/ 0 h 5115225"/>
                <a:gd name="connsiteX2-37" fmla="*/ 6746236 w 6746236"/>
                <a:gd name="connsiteY2-38" fmla="*/ 5115225 h 5115225"/>
                <a:gd name="connsiteX3-39" fmla="*/ 0 w 6746236"/>
                <a:gd name="connsiteY3-40" fmla="*/ 5115225 h 5115225"/>
                <a:gd name="connsiteX0-41" fmla="*/ 0 w 6746236"/>
                <a:gd name="connsiteY0-42" fmla="*/ 5139623 h 5139623"/>
                <a:gd name="connsiteX1-43" fmla="*/ 2335582 w 6746236"/>
                <a:gd name="connsiteY1-44" fmla="*/ 0 h 5139623"/>
                <a:gd name="connsiteX2-45" fmla="*/ 6746236 w 6746236"/>
                <a:gd name="connsiteY2-46" fmla="*/ 5139623 h 5139623"/>
                <a:gd name="connsiteX3-47" fmla="*/ 0 w 6746236"/>
                <a:gd name="connsiteY3-48" fmla="*/ 5139623 h 5139623"/>
              </a:gdLst>
              <a:ahLst/>
              <a:cxnLst>
                <a:cxn ang="0">
                  <a:pos x="connsiteX0-1" y="connsiteY0-2"/>
                </a:cxn>
                <a:cxn ang="0">
                  <a:pos x="connsiteX1-3" y="connsiteY1-4"/>
                </a:cxn>
                <a:cxn ang="0">
                  <a:pos x="connsiteX2-5" y="connsiteY2-6"/>
                </a:cxn>
                <a:cxn ang="0">
                  <a:pos x="connsiteX3-7" y="connsiteY3-8"/>
                </a:cxn>
              </a:cxnLst>
              <a:rect l="l" t="t" r="r" b="b"/>
              <a:pathLst>
                <a:path w="6746236" h="5139623">
                  <a:moveTo>
                    <a:pt x="0" y="5139623"/>
                  </a:moveTo>
                  <a:lnTo>
                    <a:pt x="2335582" y="0"/>
                  </a:lnTo>
                  <a:cubicBezTo>
                    <a:pt x="4032607" y="1938800"/>
                    <a:pt x="5201611" y="3353223"/>
                    <a:pt x="6746236" y="5139623"/>
                  </a:cubicBezTo>
                  <a:lnTo>
                    <a:pt x="0" y="513962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grpSp>
      <p:sp>
        <p:nvSpPr>
          <p:cNvPr id="46085" name="矩形 109"/>
          <p:cNvSpPr>
            <a:spLocks noChangeArrowheads="1"/>
          </p:cNvSpPr>
          <p:nvPr/>
        </p:nvSpPr>
        <p:spPr bwMode="auto">
          <a:xfrm>
            <a:off x="3346450" y="3306763"/>
            <a:ext cx="4800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a:solidFill>
                  <a:srgbClr val="FF0000"/>
                </a:solidFill>
                <a:latin typeface="微软雅黑" panose="020B0503020204020204" pitchFamily="34" charset="-122"/>
                <a:ea typeface="微软雅黑" panose="020B0503020204020204" pitchFamily="34" charset="-122"/>
              </a:rPr>
              <a:t>人才盘点案例解析</a:t>
            </a:r>
            <a:endParaRPr lang="zh-CN" altLang="en-US" sz="4000">
              <a:solidFill>
                <a:srgbClr val="FF0000"/>
              </a:solidFill>
              <a:latin typeface="微软雅黑" panose="020B0503020204020204" pitchFamily="34" charset="-122"/>
              <a:ea typeface="微软雅黑" panose="020B0503020204020204" pitchFamily="34" charset="-122"/>
            </a:endParaRPr>
          </a:p>
          <a:p>
            <a:pPr eaLnBrk="1" hangingPunct="1"/>
            <a:endParaRPr lang="zh-CN" altLang="en-US" sz="4000">
              <a:solidFill>
                <a:schemeClr val="bg1"/>
              </a:solidFill>
            </a:endParaRPr>
          </a:p>
        </p:txBody>
      </p:sp>
      <p:sp>
        <p:nvSpPr>
          <p:cNvPr id="46086" name="矩形 1"/>
          <p:cNvSpPr>
            <a:spLocks noChangeArrowheads="1"/>
          </p:cNvSpPr>
          <p:nvPr/>
        </p:nvSpPr>
        <p:spPr bwMode="auto">
          <a:xfrm>
            <a:off x="-68263" y="2324100"/>
            <a:ext cx="3619501"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spcBef>
                <a:spcPts val="300"/>
              </a:spcBef>
              <a:buClr>
                <a:srgbClr val="0070C0"/>
              </a:buClr>
            </a:pPr>
            <a:r>
              <a:rPr lang="zh-CN" altLang="en-US" sz="6000" b="1">
                <a:solidFill>
                  <a:schemeClr val="bg1"/>
                </a:solidFill>
                <a:latin typeface="DFPLiJinHeiW8-GB"/>
                <a:sym typeface="微软雅黑" panose="020B0503020204020204" pitchFamily="34" charset="-122"/>
              </a:rPr>
              <a:t>第</a:t>
            </a:r>
            <a:r>
              <a:rPr lang="en-US" altLang="zh-CN" sz="6000" b="1">
                <a:solidFill>
                  <a:schemeClr val="bg1"/>
                </a:solidFill>
                <a:latin typeface="宋体" panose="02010600030101010101" pitchFamily="2" charset="-122"/>
                <a:sym typeface="微软雅黑" panose="020B0503020204020204" pitchFamily="34" charset="-122"/>
              </a:rPr>
              <a:t>3</a:t>
            </a:r>
            <a:r>
              <a:rPr lang="zh-CN" altLang="en-US" sz="6000" b="1">
                <a:solidFill>
                  <a:schemeClr val="bg1"/>
                </a:solidFill>
                <a:latin typeface="DFPLiJinHeiW8-GB"/>
                <a:sym typeface="微软雅黑" panose="020B0503020204020204" pitchFamily="34" charset="-122"/>
              </a:rPr>
              <a:t>部分</a:t>
            </a:r>
            <a:endParaRPr lang="zh-CN" altLang="en-US" sz="6000" b="1">
              <a:solidFill>
                <a:schemeClr val="bg1"/>
              </a:solidFill>
              <a:latin typeface="DFPLiJinHeiW8-GB"/>
              <a:sym typeface="微软雅黑" panose="020B0503020204020204" pitchFamily="34" charset="-122"/>
            </a:endParaRPr>
          </a:p>
        </p:txBody>
      </p:sp>
      <p:sp>
        <p:nvSpPr>
          <p:cNvPr id="41" name="日期占位符 40"/>
          <p:cNvSpPr>
            <a:spLocks noGrp="1"/>
          </p:cNvSpPr>
          <p:nvPr>
            <p:ph type="dt" sz="quarter" idx="10"/>
          </p:nvPr>
        </p:nvSpPr>
        <p:spPr/>
        <p:txBody>
          <a:bodyPr/>
          <a:lstStyle/>
          <a:p>
            <a:pPr>
              <a:defRPr/>
            </a:pPr>
            <a:fld id="{AD2617FD-9C20-409C-9B32-675B9F3B034A}" type="datetime1">
              <a:rPr lang="zh-CN" altLang="en-US"/>
            </a:fld>
            <a:endParaRPr lang="en-US" altLang="zh-CN"/>
          </a:p>
        </p:txBody>
      </p:sp>
      <p:sp>
        <p:nvSpPr>
          <p:cNvPr id="46088" name="灯片编号占位符 41"/>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9B2954BE-EA6A-4DBB-BB66-8831C460E7EC}" type="slidenum">
              <a:rPr lang="zh-CN" altLang="en-US" smtClean="0">
                <a:latin typeface="Tahoma" panose="020B0604030504040204" pitchFamily="34" charset="0"/>
              </a:rPr>
            </a:fld>
            <a:endParaRPr lang="zh-CN" altLang="en-US" smtClean="0">
              <a:latin typeface="Tahoma" panose="020B0604030504040204" pitchFamily="34" charset="0"/>
            </a:endParaRPr>
          </a:p>
        </p:txBody>
      </p:sp>
    </p:spTree>
  </p:cSld>
  <p:clrMapOvr>
    <a:masterClrMapping/>
  </p:clrMapOvr>
  <p:transition spd="med">
    <p:pull/>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7988" y="620713"/>
            <a:ext cx="7296150" cy="855662"/>
          </a:xfrm>
        </p:spPr>
        <p:txBody>
          <a:bodyPr/>
          <a:lstStyle/>
          <a:p>
            <a:pPr>
              <a:defRPr/>
            </a:pPr>
            <a:r>
              <a:rPr lang="zh-CN" altLang="en-US" sz="3100" b="1" kern="1200" dirty="0" smtClean="0">
                <a:solidFill>
                  <a:srgbClr val="FF0000"/>
                </a:solidFill>
                <a:latin typeface="微软雅黑" panose="020B0503020204020204" pitchFamily="34" charset="-122"/>
                <a:ea typeface="微软雅黑" panose="020B0503020204020204" pitchFamily="34" charset="-122"/>
              </a:rPr>
              <a:t>高潜质人才的识别与选拔</a:t>
            </a:r>
            <a:endParaRPr lang="zh-CN" altLang="en-US" sz="3100" b="1" kern="1200" dirty="0">
              <a:solidFill>
                <a:srgbClr val="FF0000"/>
              </a:solidFill>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sz="quarter" idx="10"/>
          </p:nvPr>
        </p:nvSpPr>
        <p:spPr/>
        <p:txBody>
          <a:bodyPr/>
          <a:lstStyle/>
          <a:p>
            <a:pPr>
              <a:defRPr/>
            </a:pPr>
            <a:fld id="{97174A8A-569B-4C0B-A5F9-01DCA012BD2C}" type="datetime1">
              <a:rPr lang="zh-CN" altLang="en-US"/>
            </a:fld>
            <a:endParaRPr lang="en-US" altLang="zh-CN" dirty="0"/>
          </a:p>
        </p:txBody>
      </p:sp>
      <p:sp>
        <p:nvSpPr>
          <p:cNvPr id="47108" name="灯片编号占位符 4"/>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26CA7E5D-C5B5-4ABB-9201-6D36AD496BFB}" type="slidenum">
              <a:rPr lang="zh-CN" altLang="en-US" smtClean="0">
                <a:latin typeface="Tahoma" panose="020B0604030504040204" pitchFamily="34" charset="0"/>
              </a:rPr>
            </a:fld>
            <a:endParaRPr lang="zh-CN" altLang="en-US" smtClean="0">
              <a:latin typeface="Tahoma" panose="020B0604030504040204" pitchFamily="34" charset="0"/>
            </a:endParaRPr>
          </a:p>
        </p:txBody>
      </p:sp>
      <p:sp>
        <p:nvSpPr>
          <p:cNvPr id="6" name="TextBox 5"/>
          <p:cNvSpPr txBox="1"/>
          <p:nvPr/>
        </p:nvSpPr>
        <p:spPr>
          <a:xfrm>
            <a:off x="1658938" y="3903663"/>
            <a:ext cx="2208212" cy="523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zh-CN" altLang="en-US" b="1" dirty="0">
                <a:solidFill>
                  <a:srgbClr val="FF0000"/>
                </a:solidFill>
                <a:latin typeface="微软雅黑" panose="020B0503020204020204" pitchFamily="34" charset="-122"/>
                <a:ea typeface="微软雅黑" panose="020B0503020204020204" pitchFamily="34" charset="-122"/>
              </a:rPr>
              <a:t> 思想要   </a:t>
            </a:r>
            <a:r>
              <a:rPr lang="zh-CN" altLang="en-US" sz="2800" b="1" dirty="0">
                <a:solidFill>
                  <a:srgbClr val="FF0000"/>
                </a:solidFill>
                <a:latin typeface="微软雅黑" panose="020B0503020204020204" pitchFamily="34" charset="-122"/>
                <a:ea typeface="微软雅黑" panose="020B0503020204020204" pitchFamily="34" charset="-122"/>
              </a:rPr>
              <a:t>新</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1658938" y="4724400"/>
            <a:ext cx="2208212" cy="862013"/>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p>
            <a:pPr>
              <a:defRPr/>
            </a:pPr>
            <a:r>
              <a:rPr lang="zh-CN" altLang="en-US" dirty="0"/>
              <a:t>    </a:t>
            </a:r>
            <a:r>
              <a:rPr lang="zh-CN" altLang="en-US" sz="1600" dirty="0">
                <a:latin typeface="微软雅黑" panose="020B0503020204020204" pitchFamily="34" charset="-122"/>
                <a:ea typeface="微软雅黑" panose="020B0503020204020204" pitchFamily="34" charset="-122"/>
              </a:rPr>
              <a:t>空杯心态</a:t>
            </a:r>
            <a:endParaRPr lang="en-US" altLang="zh-CN" sz="1600" dirty="0">
              <a:latin typeface="微软雅黑" panose="020B0503020204020204" pitchFamily="34" charset="-122"/>
              <a:ea typeface="微软雅黑" panose="020B0503020204020204" pitchFamily="34" charset="-122"/>
            </a:endParaRPr>
          </a:p>
          <a:p>
            <a:pPr>
              <a:defRPr/>
            </a:pPr>
            <a:r>
              <a:rPr lang="zh-CN" altLang="en-US" sz="1600" dirty="0">
                <a:latin typeface="微软雅黑" panose="020B0503020204020204" pitchFamily="34" charset="-122"/>
                <a:ea typeface="微软雅黑" panose="020B0503020204020204" pitchFamily="34" charset="-122"/>
              </a:rPr>
              <a:t>好奇心、包容度</a:t>
            </a:r>
            <a:endParaRPr lang="en-US" altLang="zh-CN" sz="1600" dirty="0">
              <a:latin typeface="微软雅黑" panose="020B0503020204020204" pitchFamily="34" charset="-122"/>
              <a:ea typeface="微软雅黑" panose="020B0503020204020204" pitchFamily="34" charset="-122"/>
            </a:endParaRPr>
          </a:p>
          <a:p>
            <a:pPr>
              <a:defRPr/>
            </a:pPr>
            <a:r>
              <a:rPr lang="zh-CN" altLang="en-US" sz="1600" dirty="0">
                <a:latin typeface="微软雅黑" panose="020B0503020204020204" pitchFamily="34" charset="-122"/>
                <a:ea typeface="微软雅黑" panose="020B0503020204020204" pitchFamily="34" charset="-122"/>
              </a:rPr>
              <a:t>  跨文化敏感性</a:t>
            </a:r>
            <a:endParaRPr lang="zh-CN" altLang="en-US" sz="1600" dirty="0">
              <a:latin typeface="微软雅黑" panose="020B0503020204020204" pitchFamily="34" charset="-122"/>
              <a:ea typeface="微软雅黑" panose="020B0503020204020204" pitchFamily="34" charset="-122"/>
            </a:endParaRPr>
          </a:p>
        </p:txBody>
      </p:sp>
      <p:sp>
        <p:nvSpPr>
          <p:cNvPr id="47111" name="下箭头 9"/>
          <p:cNvSpPr>
            <a:spLocks noChangeArrowheads="1"/>
          </p:cNvSpPr>
          <p:nvPr/>
        </p:nvSpPr>
        <p:spPr bwMode="auto">
          <a:xfrm>
            <a:off x="2522538" y="4359275"/>
            <a:ext cx="290512" cy="365125"/>
          </a:xfrm>
          <a:prstGeom prst="downArrow">
            <a:avLst>
              <a:gd name="adj1" fmla="val 50000"/>
              <a:gd name="adj2" fmla="val 49645"/>
            </a:avLst>
          </a:prstGeom>
          <a:solidFill>
            <a:schemeClr val="accent1"/>
          </a:solidFill>
          <a:ln w="9525">
            <a:solidFill>
              <a:schemeClr val="tx1"/>
            </a:solidFill>
            <a:miter lim="800000"/>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7" name="TextBox 16"/>
          <p:cNvSpPr txBox="1"/>
          <p:nvPr/>
        </p:nvSpPr>
        <p:spPr>
          <a:xfrm>
            <a:off x="4732338" y="3881438"/>
            <a:ext cx="2208212" cy="523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zh-CN" altLang="en-US" b="1" dirty="0">
                <a:solidFill>
                  <a:srgbClr val="FF0000"/>
                </a:solidFill>
                <a:latin typeface="微软雅黑" panose="020B0503020204020204" pitchFamily="34" charset="-122"/>
                <a:ea typeface="微软雅黑" panose="020B0503020204020204" pitchFamily="34" charset="-122"/>
              </a:rPr>
              <a:t>  位置要  </a:t>
            </a:r>
            <a:r>
              <a:rPr lang="zh-CN" altLang="en-US" sz="2800" b="1" dirty="0">
                <a:solidFill>
                  <a:srgbClr val="FF0000"/>
                </a:solidFill>
                <a:latin typeface="微软雅黑" panose="020B0503020204020204" pitchFamily="34" charset="-122"/>
                <a:ea typeface="微软雅黑" panose="020B0503020204020204" pitchFamily="34" charset="-122"/>
              </a:rPr>
              <a:t>换</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4732338" y="4703763"/>
            <a:ext cx="2324100" cy="830262"/>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p>
            <a:pPr>
              <a:defRPr/>
            </a:pPr>
            <a:r>
              <a:rPr lang="zh-CN" altLang="en-US" sz="1600" dirty="0">
                <a:latin typeface="微软雅黑" panose="020B0503020204020204" pitchFamily="34" charset="-122"/>
                <a:ea typeface="微软雅黑" panose="020B0503020204020204" pitchFamily="34" charset="-122"/>
              </a:rPr>
              <a:t>     换位思考</a:t>
            </a:r>
            <a:endParaRPr lang="en-US" altLang="zh-CN" sz="1600" dirty="0">
              <a:latin typeface="微软雅黑" panose="020B0503020204020204" pitchFamily="34" charset="-122"/>
              <a:ea typeface="微软雅黑" panose="020B0503020204020204" pitchFamily="34" charset="-122"/>
            </a:endParaRPr>
          </a:p>
          <a:p>
            <a:pPr>
              <a:defRPr/>
            </a:pPr>
            <a:r>
              <a:rPr lang="zh-CN" altLang="en-US" sz="1600" dirty="0">
                <a:latin typeface="微软雅黑" panose="020B0503020204020204" pitchFamily="34" charset="-122"/>
                <a:ea typeface="微软雅黑" panose="020B0503020204020204" pitchFamily="34" charset="-122"/>
              </a:rPr>
              <a:t>提炼萃取抓重点</a:t>
            </a:r>
            <a:r>
              <a:rPr lang="en-US" altLang="zh-CN" sz="1600" dirty="0">
                <a:latin typeface="微软雅黑" panose="020B0503020204020204" pitchFamily="34" charset="-122"/>
                <a:ea typeface="微软雅黑" panose="020B0503020204020204" pitchFamily="34" charset="-122"/>
              </a:rPr>
              <a:t> </a:t>
            </a:r>
            <a:endParaRPr lang="en-US" altLang="zh-CN" sz="1600" dirty="0">
              <a:latin typeface="微软雅黑" panose="020B0503020204020204" pitchFamily="34" charset="-122"/>
              <a:ea typeface="微软雅黑" panose="020B0503020204020204" pitchFamily="34" charset="-122"/>
            </a:endParaRPr>
          </a:p>
          <a:p>
            <a:pPr>
              <a:defRPr/>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通俗化简单化   </a:t>
            </a:r>
            <a:endParaRPr lang="zh-CN" altLang="en-US" sz="1600" dirty="0">
              <a:latin typeface="微软雅黑" panose="020B0503020204020204" pitchFamily="34" charset="-122"/>
              <a:ea typeface="微软雅黑" panose="020B0503020204020204" pitchFamily="34" charset="-122"/>
            </a:endParaRPr>
          </a:p>
        </p:txBody>
      </p:sp>
      <p:sp>
        <p:nvSpPr>
          <p:cNvPr id="47114" name="下箭头 18"/>
          <p:cNvSpPr>
            <a:spLocks noChangeArrowheads="1"/>
          </p:cNvSpPr>
          <p:nvPr/>
        </p:nvSpPr>
        <p:spPr bwMode="auto">
          <a:xfrm>
            <a:off x="5595938" y="4338638"/>
            <a:ext cx="288925" cy="365125"/>
          </a:xfrm>
          <a:prstGeom prst="downArrow">
            <a:avLst>
              <a:gd name="adj1" fmla="val 50000"/>
              <a:gd name="adj2" fmla="val 49918"/>
            </a:avLst>
          </a:prstGeom>
          <a:solidFill>
            <a:schemeClr val="accent1"/>
          </a:solidFill>
          <a:ln w="9525">
            <a:solidFill>
              <a:schemeClr val="tx1"/>
            </a:solidFill>
            <a:miter lim="800000"/>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6" name="TextBox 25"/>
          <p:cNvSpPr txBox="1"/>
          <p:nvPr/>
        </p:nvSpPr>
        <p:spPr>
          <a:xfrm>
            <a:off x="1657350" y="1989138"/>
            <a:ext cx="2208213" cy="523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zh-CN" altLang="en-US" b="1" dirty="0">
                <a:solidFill>
                  <a:srgbClr val="FF0000"/>
                </a:solidFill>
                <a:latin typeface="微软雅黑" panose="020B0503020204020204" pitchFamily="34" charset="-122"/>
                <a:ea typeface="微软雅黑" panose="020B0503020204020204" pitchFamily="34" charset="-122"/>
              </a:rPr>
              <a:t>   业绩要  </a:t>
            </a:r>
            <a:r>
              <a:rPr lang="zh-CN" altLang="en-US" sz="2800" b="1" dirty="0">
                <a:solidFill>
                  <a:srgbClr val="FF0000"/>
                </a:solidFill>
                <a:latin typeface="微软雅黑" panose="020B0503020204020204" pitchFamily="34" charset="-122"/>
                <a:ea typeface="微软雅黑" panose="020B0503020204020204" pitchFamily="34" charset="-122"/>
              </a:rPr>
              <a:t>好</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27" name="TextBox 26"/>
          <p:cNvSpPr txBox="1"/>
          <p:nvPr/>
        </p:nvSpPr>
        <p:spPr>
          <a:xfrm>
            <a:off x="1657350" y="2811463"/>
            <a:ext cx="2208213" cy="769937"/>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p>
            <a:pPr>
              <a:defRPr/>
            </a:pPr>
            <a:r>
              <a:rPr lang="zh-CN" altLang="en-US" sz="16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业绩持续给力</a:t>
            </a:r>
            <a:endParaRPr lang="en-US" altLang="zh-CN" sz="1400" dirty="0">
              <a:latin typeface="微软雅黑" panose="020B0503020204020204" pitchFamily="34" charset="-122"/>
              <a:ea typeface="微软雅黑" panose="020B0503020204020204" pitchFamily="34" charset="-122"/>
            </a:endParaRPr>
          </a:p>
          <a:p>
            <a:pPr>
              <a:defRPr/>
            </a:pPr>
            <a:r>
              <a:rPr lang="zh-CN" altLang="en-US" sz="1400" dirty="0">
                <a:latin typeface="微软雅黑" panose="020B0503020204020204" pitchFamily="34" charset="-122"/>
                <a:ea typeface="微软雅黑" panose="020B0503020204020204" pitchFamily="34" charset="-122"/>
              </a:rPr>
              <a:t>（尤其是近三年）</a:t>
            </a:r>
            <a:endParaRPr lang="en-US" altLang="zh-CN" sz="1400" dirty="0">
              <a:latin typeface="微软雅黑" panose="020B0503020204020204" pitchFamily="34" charset="-122"/>
              <a:ea typeface="微软雅黑" panose="020B0503020204020204" pitchFamily="34" charset="-122"/>
            </a:endParaRPr>
          </a:p>
          <a:p>
            <a:pPr>
              <a:defRPr/>
            </a:pPr>
            <a:r>
              <a:rPr lang="zh-CN" altLang="en-US" sz="1400" dirty="0">
                <a:latin typeface="微软雅黑" panose="020B0503020204020204" pitchFamily="34" charset="-122"/>
                <a:ea typeface="微软雅黑" panose="020B0503020204020204" pitchFamily="34" charset="-122"/>
              </a:rPr>
              <a:t>团队业绩状况</a:t>
            </a:r>
            <a:endParaRPr lang="en-US" altLang="zh-CN" sz="1400" dirty="0">
              <a:latin typeface="微软雅黑" panose="020B0503020204020204" pitchFamily="34" charset="-122"/>
              <a:ea typeface="微软雅黑" panose="020B0503020204020204" pitchFamily="34" charset="-122"/>
            </a:endParaRPr>
          </a:p>
        </p:txBody>
      </p:sp>
      <p:sp>
        <p:nvSpPr>
          <p:cNvPr id="47117" name="下箭头 27"/>
          <p:cNvSpPr>
            <a:spLocks noChangeArrowheads="1"/>
          </p:cNvSpPr>
          <p:nvPr/>
        </p:nvSpPr>
        <p:spPr bwMode="auto">
          <a:xfrm>
            <a:off x="2520950" y="2446338"/>
            <a:ext cx="287338" cy="365125"/>
          </a:xfrm>
          <a:prstGeom prst="downArrow">
            <a:avLst>
              <a:gd name="adj1" fmla="val 50000"/>
              <a:gd name="adj2" fmla="val 50193"/>
            </a:avLst>
          </a:prstGeom>
          <a:solidFill>
            <a:schemeClr val="accent1"/>
          </a:solidFill>
          <a:ln w="9525">
            <a:solidFill>
              <a:schemeClr val="tx1"/>
            </a:solidFill>
            <a:miter lim="800000"/>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9" name="TextBox 28"/>
          <p:cNvSpPr txBox="1"/>
          <p:nvPr/>
        </p:nvSpPr>
        <p:spPr>
          <a:xfrm>
            <a:off x="4730750" y="1966913"/>
            <a:ext cx="2208213" cy="523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zh-CN" altLang="en-US" b="1" dirty="0">
                <a:solidFill>
                  <a:srgbClr val="FF0000"/>
                </a:solidFill>
                <a:latin typeface="微软雅黑" panose="020B0503020204020204" pitchFamily="34" charset="-122"/>
                <a:ea typeface="微软雅黑" panose="020B0503020204020204" pitchFamily="34" charset="-122"/>
              </a:rPr>
              <a:t>三观要    </a:t>
            </a:r>
            <a:r>
              <a:rPr lang="zh-CN" altLang="en-US" sz="2800" b="1" dirty="0">
                <a:solidFill>
                  <a:srgbClr val="FF0000"/>
                </a:solidFill>
                <a:latin typeface="微软雅黑" panose="020B0503020204020204" pitchFamily="34" charset="-122"/>
                <a:ea typeface="微软雅黑" panose="020B0503020204020204" pitchFamily="34" charset="-122"/>
              </a:rPr>
              <a:t>正</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4730750" y="2789238"/>
            <a:ext cx="2208213" cy="862012"/>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p>
            <a:pPr>
              <a:defRPr/>
            </a:pPr>
            <a:r>
              <a:rPr lang="zh-CN" altLang="en-US" dirty="0"/>
              <a:t>    </a:t>
            </a:r>
            <a:r>
              <a:rPr lang="zh-CN" altLang="en-US" sz="1600" dirty="0">
                <a:latin typeface="微软雅黑" panose="020B0503020204020204" pitchFamily="34" charset="-122"/>
                <a:ea typeface="微软雅黑" panose="020B0503020204020204" pitchFamily="34" charset="-122"/>
              </a:rPr>
              <a:t>认同体现</a:t>
            </a:r>
            <a:endParaRPr lang="en-US" altLang="zh-CN" sz="1600" dirty="0">
              <a:latin typeface="微软雅黑" panose="020B0503020204020204" pitchFamily="34" charset="-122"/>
              <a:ea typeface="微软雅黑" panose="020B0503020204020204" pitchFamily="34" charset="-122"/>
            </a:endParaRPr>
          </a:p>
          <a:p>
            <a:pPr>
              <a:defRPr/>
            </a:pPr>
            <a:r>
              <a:rPr lang="zh-CN" altLang="en-US" sz="1600" dirty="0">
                <a:latin typeface="微软雅黑" panose="020B0503020204020204" pitchFamily="34" charset="-122"/>
                <a:ea typeface="微软雅黑" panose="020B0503020204020204" pitchFamily="34" charset="-122"/>
              </a:rPr>
              <a:t>   公司文化及</a:t>
            </a:r>
            <a:endParaRPr lang="en-US" altLang="zh-CN" sz="1600" dirty="0">
              <a:latin typeface="微软雅黑" panose="020B0503020204020204" pitchFamily="34" charset="-122"/>
              <a:ea typeface="微软雅黑" panose="020B0503020204020204" pitchFamily="34" charset="-122"/>
            </a:endParaRPr>
          </a:p>
          <a:p>
            <a:pPr>
              <a:defRPr/>
            </a:pPr>
            <a:r>
              <a:rPr lang="zh-CN" altLang="en-US" sz="1600" dirty="0">
                <a:latin typeface="微软雅黑" panose="020B0503020204020204" pitchFamily="34" charset="-122"/>
                <a:ea typeface="微软雅黑" panose="020B0503020204020204" pitchFamily="34" charset="-122"/>
              </a:rPr>
              <a:t>    核心价值观</a:t>
            </a:r>
            <a:endParaRPr lang="zh-CN" altLang="en-US" sz="1600" dirty="0">
              <a:latin typeface="微软雅黑" panose="020B0503020204020204" pitchFamily="34" charset="-122"/>
              <a:ea typeface="微软雅黑" panose="020B0503020204020204" pitchFamily="34" charset="-122"/>
            </a:endParaRPr>
          </a:p>
        </p:txBody>
      </p:sp>
      <p:sp>
        <p:nvSpPr>
          <p:cNvPr id="47120" name="下箭头 30"/>
          <p:cNvSpPr>
            <a:spLocks noChangeArrowheads="1"/>
          </p:cNvSpPr>
          <p:nvPr/>
        </p:nvSpPr>
        <p:spPr bwMode="auto">
          <a:xfrm>
            <a:off x="5594350" y="2424113"/>
            <a:ext cx="287338" cy="365125"/>
          </a:xfrm>
          <a:prstGeom prst="downArrow">
            <a:avLst>
              <a:gd name="adj1" fmla="val 50000"/>
              <a:gd name="adj2" fmla="val 50193"/>
            </a:avLst>
          </a:prstGeom>
          <a:solidFill>
            <a:schemeClr val="accent1"/>
          </a:solidFill>
          <a:ln w="9525">
            <a:solidFill>
              <a:schemeClr val="tx1"/>
            </a:solidFill>
            <a:miter lim="800000"/>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2" name="TextBox 31"/>
          <p:cNvSpPr txBox="1"/>
          <p:nvPr/>
        </p:nvSpPr>
        <p:spPr>
          <a:xfrm>
            <a:off x="7994650" y="1989138"/>
            <a:ext cx="2208213" cy="523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zh-CN" altLang="en-US" b="1" dirty="0">
                <a:solidFill>
                  <a:srgbClr val="FF0000"/>
                </a:solidFill>
                <a:latin typeface="微软雅黑" panose="020B0503020204020204" pitchFamily="34" charset="-122"/>
                <a:ea typeface="微软雅黑" panose="020B0503020204020204" pitchFamily="34" charset="-122"/>
              </a:rPr>
              <a:t>   格局要  </a:t>
            </a:r>
            <a:r>
              <a:rPr lang="zh-CN" altLang="en-US" sz="2800" b="1" dirty="0">
                <a:solidFill>
                  <a:srgbClr val="FF0000"/>
                </a:solidFill>
                <a:latin typeface="微软雅黑" panose="020B0503020204020204" pitchFamily="34" charset="-122"/>
                <a:ea typeface="微软雅黑" panose="020B0503020204020204" pitchFamily="34" charset="-122"/>
              </a:rPr>
              <a:t>大</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7994650" y="2811463"/>
            <a:ext cx="2420938" cy="830262"/>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p>
            <a:pPr>
              <a:defRPr/>
            </a:pPr>
            <a:r>
              <a:rPr lang="zh-CN" altLang="en-US" sz="1600" dirty="0">
                <a:latin typeface="微软雅黑" panose="020B0503020204020204" pitchFamily="34" charset="-122"/>
                <a:ea typeface="微软雅黑" panose="020B0503020204020204" pitchFamily="34" charset="-122"/>
              </a:rPr>
              <a:t>大局观、互联力</a:t>
            </a:r>
            <a:endParaRPr lang="en-US" altLang="zh-CN" sz="1600" dirty="0">
              <a:latin typeface="微软雅黑" panose="020B0503020204020204" pitchFamily="34" charset="-122"/>
              <a:ea typeface="微软雅黑" panose="020B0503020204020204" pitchFamily="34" charset="-122"/>
            </a:endParaRPr>
          </a:p>
          <a:p>
            <a:pPr>
              <a:defRPr/>
            </a:pPr>
            <a:r>
              <a:rPr lang="zh-CN" altLang="en-US" sz="1600" dirty="0">
                <a:latin typeface="微软雅黑" panose="020B0503020204020204" pitchFamily="34" charset="-122"/>
                <a:ea typeface="微软雅黑" panose="020B0503020204020204" pitchFamily="34" charset="-122"/>
              </a:rPr>
              <a:t>系统整合洞察力</a:t>
            </a:r>
            <a:endParaRPr lang="en-US" altLang="zh-CN" sz="1600" dirty="0">
              <a:latin typeface="微软雅黑" panose="020B0503020204020204" pitchFamily="34" charset="-122"/>
              <a:ea typeface="微软雅黑" panose="020B0503020204020204" pitchFamily="34" charset="-122"/>
            </a:endParaRPr>
          </a:p>
          <a:p>
            <a:pPr>
              <a:defRPr/>
            </a:pPr>
            <a:r>
              <a:rPr lang="zh-CN" altLang="en-US" sz="1600" dirty="0">
                <a:latin typeface="微软雅黑" panose="020B0503020204020204" pitchFamily="34" charset="-122"/>
                <a:ea typeface="微软雅黑" panose="020B0503020204020204" pitchFamily="34" charset="-122"/>
              </a:rPr>
              <a:t>   思维深度宽度</a:t>
            </a:r>
            <a:endParaRPr lang="zh-CN" altLang="en-US" sz="1600" dirty="0">
              <a:latin typeface="微软雅黑" panose="020B0503020204020204" pitchFamily="34" charset="-122"/>
              <a:ea typeface="微软雅黑" panose="020B0503020204020204" pitchFamily="34" charset="-122"/>
            </a:endParaRPr>
          </a:p>
        </p:txBody>
      </p:sp>
      <p:sp>
        <p:nvSpPr>
          <p:cNvPr id="47123" name="下箭头 33"/>
          <p:cNvSpPr>
            <a:spLocks noChangeArrowheads="1"/>
          </p:cNvSpPr>
          <p:nvPr/>
        </p:nvSpPr>
        <p:spPr bwMode="auto">
          <a:xfrm>
            <a:off x="8858250" y="2446338"/>
            <a:ext cx="287338" cy="365125"/>
          </a:xfrm>
          <a:prstGeom prst="downArrow">
            <a:avLst>
              <a:gd name="adj1" fmla="val 50000"/>
              <a:gd name="adj2" fmla="val 50193"/>
            </a:avLst>
          </a:prstGeom>
          <a:solidFill>
            <a:schemeClr val="accent1"/>
          </a:solidFill>
          <a:ln w="9525">
            <a:solidFill>
              <a:schemeClr val="tx1"/>
            </a:solidFill>
            <a:miter lim="800000"/>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7124" name="TextBox 27"/>
          <p:cNvSpPr txBox="1">
            <a:spLocks noChangeArrowheads="1"/>
          </p:cNvSpPr>
          <p:nvPr/>
        </p:nvSpPr>
        <p:spPr bwMode="auto">
          <a:xfrm>
            <a:off x="8472488" y="4149725"/>
            <a:ext cx="1608137"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a:solidFill>
                  <a:srgbClr val="FF0000"/>
                </a:solidFill>
                <a:latin typeface="方正粗黑宋简体" panose="02000000000000000000" pitchFamily="2" charset="-122"/>
                <a:ea typeface="方正粗黑宋简体" panose="02000000000000000000" pitchFamily="2" charset="-122"/>
              </a:rPr>
              <a:t>又红</a:t>
            </a:r>
            <a:endParaRPr lang="en-US" altLang="zh-CN" sz="4000">
              <a:solidFill>
                <a:srgbClr val="FF0000"/>
              </a:solidFill>
              <a:latin typeface="方正粗黑宋简体" panose="02000000000000000000" pitchFamily="2" charset="-122"/>
              <a:ea typeface="方正粗黑宋简体" panose="02000000000000000000" pitchFamily="2" charset="-122"/>
            </a:endParaRPr>
          </a:p>
          <a:p>
            <a:pPr eaLnBrk="1" hangingPunct="1"/>
            <a:r>
              <a:rPr lang="zh-CN" altLang="en-US" sz="4000">
                <a:solidFill>
                  <a:srgbClr val="FF0000"/>
                </a:solidFill>
                <a:latin typeface="方正粗黑宋简体" panose="02000000000000000000" pitchFamily="2" charset="-122"/>
                <a:ea typeface="方正粗黑宋简体" panose="02000000000000000000" pitchFamily="2" charset="-122"/>
              </a:rPr>
              <a:t>又专</a:t>
            </a:r>
            <a:endParaRPr lang="zh-CN" altLang="en-US" sz="4000">
              <a:solidFill>
                <a:srgbClr val="FF0000"/>
              </a:solidFill>
              <a:latin typeface="方正粗黑宋简体" panose="02000000000000000000" pitchFamily="2" charset="-122"/>
              <a:ea typeface="方正粗黑宋简体" panose="02000000000000000000"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a:xfrm>
            <a:off x="1200150" y="1052513"/>
            <a:ext cx="8901113" cy="400050"/>
          </a:xfrm>
        </p:spPr>
        <p:txBody>
          <a:bodyPr lIns="68580" tIns="34290" rIns="68580" bIns="34290" anchor="ctr">
            <a:normAutofit fontScale="90000"/>
          </a:bodyPr>
          <a:lstStyle/>
          <a:p>
            <a:pPr eaLnBrk="1" hangingPunct="1">
              <a:defRPr/>
            </a:pPr>
            <a:r>
              <a:rPr lang="zh-CN" altLang="en-US" sz="4000" b="1" noProof="1">
                <a:solidFill>
                  <a:srgbClr val="FF0000"/>
                </a:solidFill>
                <a:latin typeface="微软雅黑" panose="020B0503020204020204" pitchFamily="34" charset="-122"/>
                <a:ea typeface="微软雅黑" panose="020B0503020204020204" pitchFamily="34" charset="-122"/>
              </a:rPr>
              <a:t>“</a:t>
            </a:r>
            <a:r>
              <a:rPr lang="zh-CN" altLang="en-US" sz="3200" b="1" noProof="1">
                <a:solidFill>
                  <a:srgbClr val="FF0000"/>
                </a:solidFill>
                <a:latin typeface="微软雅黑" panose="020B0503020204020204" pitchFamily="34" charset="-122"/>
                <a:ea typeface="微软雅黑" panose="020B0503020204020204" pitchFamily="34" charset="-122"/>
              </a:rPr>
              <a:t>经营客户”与“经营人才”并举</a:t>
            </a:r>
            <a:endParaRPr lang="zh-CN" altLang="en-US" sz="3200" b="1" noProof="1">
              <a:solidFill>
                <a:srgbClr val="FF0000"/>
              </a:solidFill>
              <a:latin typeface="微软雅黑" panose="020B0503020204020204" pitchFamily="34" charset="-122"/>
              <a:ea typeface="微软雅黑" panose="020B0503020204020204" pitchFamily="34" charset="-122"/>
            </a:endParaRPr>
          </a:p>
        </p:txBody>
      </p:sp>
      <p:sp>
        <p:nvSpPr>
          <p:cNvPr id="22531" name="Line 3"/>
          <p:cNvSpPr>
            <a:spLocks noChangeShapeType="1"/>
          </p:cNvSpPr>
          <p:nvPr/>
        </p:nvSpPr>
        <p:spPr bwMode="auto">
          <a:xfrm>
            <a:off x="7924800" y="4343400"/>
            <a:ext cx="400050" cy="0"/>
          </a:xfrm>
          <a:prstGeom prst="line">
            <a:avLst/>
          </a:prstGeom>
          <a:noFill/>
          <a:ln w="285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32" name="Line 4"/>
          <p:cNvSpPr>
            <a:spLocks noChangeShapeType="1"/>
          </p:cNvSpPr>
          <p:nvPr/>
        </p:nvSpPr>
        <p:spPr bwMode="auto">
          <a:xfrm>
            <a:off x="6858000" y="4343400"/>
            <a:ext cx="468313" cy="0"/>
          </a:xfrm>
          <a:prstGeom prst="line">
            <a:avLst/>
          </a:prstGeom>
          <a:noFill/>
          <a:ln w="285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33" name="Line 5"/>
          <p:cNvSpPr>
            <a:spLocks noChangeShapeType="1"/>
          </p:cNvSpPr>
          <p:nvPr/>
        </p:nvSpPr>
        <p:spPr bwMode="auto">
          <a:xfrm>
            <a:off x="4953000" y="4343400"/>
            <a:ext cx="331788" cy="0"/>
          </a:xfrm>
          <a:prstGeom prst="line">
            <a:avLst/>
          </a:prstGeom>
          <a:noFill/>
          <a:ln w="285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34" name="Line 6"/>
          <p:cNvSpPr>
            <a:spLocks noChangeShapeType="1"/>
          </p:cNvSpPr>
          <p:nvPr/>
        </p:nvSpPr>
        <p:spPr bwMode="auto">
          <a:xfrm>
            <a:off x="3276600" y="4343400"/>
            <a:ext cx="400050" cy="0"/>
          </a:xfrm>
          <a:prstGeom prst="line">
            <a:avLst/>
          </a:prstGeom>
          <a:noFill/>
          <a:ln w="285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0343" name="Text Box 7"/>
          <p:cNvSpPr txBox="1">
            <a:spLocks noChangeArrowheads="1"/>
          </p:cNvSpPr>
          <p:nvPr/>
        </p:nvSpPr>
        <p:spPr bwMode="auto">
          <a:xfrm>
            <a:off x="5410200" y="4914900"/>
            <a:ext cx="1828800" cy="458788"/>
          </a:xfrm>
          <a:prstGeom prst="rect">
            <a:avLst/>
          </a:prstGeom>
          <a:solidFill>
            <a:srgbClr val="C0C0C0"/>
          </a:solidFill>
          <a:ln w="9525">
            <a:solidFill>
              <a:schemeClr val="bg2"/>
            </a:solidFill>
            <a:miter lim="800000"/>
          </a:ln>
          <a:effec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defRPr/>
            </a:pPr>
            <a:r>
              <a:rPr kumimoji="1" lang="en-US" altLang="zh-CN" sz="1350" b="1" dirty="0" smtClean="0">
                <a:effectLst>
                  <a:outerShdw blurRad="38100" dist="38100" dir="2700000" algn="tl">
                    <a:srgbClr val="FFFFFF"/>
                  </a:outerShdw>
                </a:effectLst>
                <a:latin typeface="楷体_GB2312" pitchFamily="49" charset="-122"/>
                <a:ea typeface="楷体_GB2312" pitchFamily="49" charset="-122"/>
                <a:sym typeface="+mn-ea"/>
              </a:rPr>
              <a:t> </a:t>
            </a:r>
            <a:r>
              <a:rPr kumimoji="1" lang="zh-CN" altLang="en-US" b="1" dirty="0" smtClean="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mn-ea"/>
              </a:rPr>
              <a:t>经营人才</a:t>
            </a:r>
            <a:endParaRPr kumimoji="1" lang="zh-CN" altLang="en-US" b="1" dirty="0" smtClean="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mn-ea"/>
            </a:endParaRPr>
          </a:p>
        </p:txBody>
      </p:sp>
      <p:sp>
        <p:nvSpPr>
          <p:cNvPr id="270344" name="Text Box 8"/>
          <p:cNvSpPr txBox="1">
            <a:spLocks noChangeArrowheads="1"/>
          </p:cNvSpPr>
          <p:nvPr/>
        </p:nvSpPr>
        <p:spPr bwMode="auto">
          <a:xfrm>
            <a:off x="5284788" y="1916113"/>
            <a:ext cx="1828800" cy="541337"/>
          </a:xfrm>
          <a:prstGeom prst="rect">
            <a:avLst/>
          </a:prstGeom>
          <a:solidFill>
            <a:srgbClr val="C0C0C0"/>
          </a:solidFill>
          <a:ln w="9525">
            <a:solidFill>
              <a:schemeClr val="bg2"/>
            </a:solidFill>
            <a:miter lim="800000"/>
          </a:ln>
          <a:effec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defRPr/>
            </a:pPr>
            <a:r>
              <a:rPr kumimoji="1" lang="en-US" altLang="zh-CN" sz="1350" dirty="0" smtClean="0">
                <a:effectLst>
                  <a:outerShdw blurRad="38100" dist="38100" dir="2700000" algn="tl">
                    <a:srgbClr val="FFFFFF"/>
                  </a:outerShdw>
                </a:effectLst>
                <a:latin typeface="楷体_GB2312" pitchFamily="49" charset="-122"/>
                <a:ea typeface="楷体_GB2312" pitchFamily="49" charset="-122"/>
                <a:sym typeface="+mn-ea"/>
              </a:rPr>
              <a:t> </a:t>
            </a:r>
            <a:r>
              <a:rPr kumimoji="1" lang="zh-CN" altLang="en-US" b="1" dirty="0" smtClean="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mn-ea"/>
              </a:rPr>
              <a:t>经营客户</a:t>
            </a:r>
            <a:endParaRPr kumimoji="1" lang="zh-CN" altLang="en-US" b="1" dirty="0" smtClean="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mn-ea"/>
            </a:endParaRPr>
          </a:p>
        </p:txBody>
      </p:sp>
      <p:sp>
        <p:nvSpPr>
          <p:cNvPr id="14345" name="Text Box 9"/>
          <p:cNvSpPr txBox="1"/>
          <p:nvPr/>
        </p:nvSpPr>
        <p:spPr>
          <a:xfrm>
            <a:off x="2286000" y="2628900"/>
            <a:ext cx="1333500" cy="431800"/>
          </a:xfrm>
          <a:prstGeom prst="rect">
            <a:avLst/>
          </a:prstGeom>
          <a:solidFill>
            <a:srgbClr val="FFFFFF"/>
          </a:solidFill>
          <a:ln w="9525" cap="flat" cmpd="sng">
            <a:solidFill>
              <a:schemeClr val="bg2"/>
            </a:solidFill>
            <a:prstDash val="solid"/>
            <a:miter/>
            <a:headEnd type="none" w="med" len="med"/>
            <a:tailEnd type="none" w="med" len="med"/>
          </a:ln>
        </p:spPr>
        <p:txBody>
          <a:bodyPr/>
          <a:lstStyle/>
          <a:p>
            <a:pPr algn="just" eaLnBrk="0" hangingPunct="0">
              <a:defRPr/>
            </a:pPr>
            <a:r>
              <a:rPr lang="zh-CN" altLang="en-US" sz="1050" b="1" noProof="1">
                <a:latin typeface="微软雅黑" panose="020B0503020204020204" pitchFamily="34" charset="-122"/>
                <a:ea typeface="微软雅黑" panose="020B0503020204020204" pitchFamily="34" charset="-122"/>
                <a:sym typeface="+mn-ea"/>
              </a:rPr>
              <a:t>企业的可持续性发展</a:t>
            </a:r>
            <a:endParaRPr lang="zh-CN" altLang="en-US" sz="1050" b="1" noProof="1">
              <a:latin typeface="微软雅黑" panose="020B0503020204020204" pitchFamily="34" charset="-122"/>
              <a:ea typeface="微软雅黑" panose="020B0503020204020204" pitchFamily="34" charset="-122"/>
              <a:sym typeface="+mn-ea"/>
            </a:endParaRPr>
          </a:p>
        </p:txBody>
      </p:sp>
      <p:sp>
        <p:nvSpPr>
          <p:cNvPr id="22538" name="Line 10"/>
          <p:cNvSpPr>
            <a:spLocks noChangeShapeType="1"/>
          </p:cNvSpPr>
          <p:nvPr/>
        </p:nvSpPr>
        <p:spPr bwMode="auto">
          <a:xfrm>
            <a:off x="3657600" y="2800350"/>
            <a:ext cx="331788" cy="0"/>
          </a:xfrm>
          <a:prstGeom prst="line">
            <a:avLst/>
          </a:prstGeom>
          <a:noFill/>
          <a:ln w="285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47" name="Text Box 11"/>
          <p:cNvSpPr txBox="1"/>
          <p:nvPr/>
        </p:nvSpPr>
        <p:spPr>
          <a:xfrm>
            <a:off x="4038600" y="2628900"/>
            <a:ext cx="1066800" cy="436563"/>
          </a:xfrm>
          <a:prstGeom prst="rect">
            <a:avLst/>
          </a:prstGeom>
          <a:solidFill>
            <a:srgbClr val="FFFFFF"/>
          </a:solidFill>
          <a:ln w="9525" cap="flat" cmpd="sng">
            <a:solidFill>
              <a:schemeClr val="bg2"/>
            </a:solidFill>
            <a:prstDash val="solid"/>
            <a:miter/>
            <a:headEnd type="none" w="med" len="med"/>
            <a:tailEnd type="none" w="med" len="med"/>
          </a:ln>
        </p:spPr>
        <p:txBody>
          <a:bodyPr/>
          <a:lstStyle/>
          <a:p>
            <a:pPr algn="just" eaLnBrk="0" hangingPunct="0">
              <a:defRPr/>
            </a:pPr>
            <a:r>
              <a:rPr lang="zh-CN" altLang="en-US" sz="1050" b="1" noProof="1">
                <a:latin typeface="微软雅黑" panose="020B0503020204020204" pitchFamily="34" charset="-122"/>
                <a:ea typeface="微软雅黑" panose="020B0503020204020204" pitchFamily="34" charset="-122"/>
                <a:sym typeface="+mn-ea"/>
              </a:rPr>
              <a:t>顾客忠诚</a:t>
            </a:r>
            <a:endParaRPr lang="zh-CN" altLang="en-US" sz="1050" b="1" noProof="1">
              <a:latin typeface="微软雅黑" panose="020B0503020204020204" pitchFamily="34" charset="-122"/>
              <a:ea typeface="微软雅黑" panose="020B0503020204020204" pitchFamily="34" charset="-122"/>
              <a:sym typeface="+mn-ea"/>
            </a:endParaRPr>
          </a:p>
        </p:txBody>
      </p:sp>
      <p:sp>
        <p:nvSpPr>
          <p:cNvPr id="14348" name="Text Box 12"/>
          <p:cNvSpPr txBox="1"/>
          <p:nvPr/>
        </p:nvSpPr>
        <p:spPr>
          <a:xfrm>
            <a:off x="5486400" y="2628900"/>
            <a:ext cx="1131888" cy="436563"/>
          </a:xfrm>
          <a:prstGeom prst="rect">
            <a:avLst/>
          </a:prstGeom>
          <a:solidFill>
            <a:srgbClr val="FFFFFF"/>
          </a:solidFill>
          <a:ln w="9525" cap="flat" cmpd="sng">
            <a:solidFill>
              <a:schemeClr val="bg2"/>
            </a:solidFill>
            <a:prstDash val="solid"/>
            <a:miter/>
            <a:headEnd type="none" w="med" len="med"/>
            <a:tailEnd type="none" w="med" len="med"/>
          </a:ln>
        </p:spPr>
        <p:txBody>
          <a:bodyPr/>
          <a:lstStyle/>
          <a:p>
            <a:pPr algn="just" eaLnBrk="0" hangingPunct="0">
              <a:defRPr/>
            </a:pPr>
            <a:r>
              <a:rPr lang="zh-CN" altLang="en-US" sz="1050" b="1" noProof="1">
                <a:latin typeface="微软雅黑" panose="020B0503020204020204" pitchFamily="34" charset="-122"/>
                <a:ea typeface="微软雅黑" panose="020B0503020204020204" pitchFamily="34" charset="-122"/>
                <a:sym typeface="+mn-ea"/>
              </a:rPr>
              <a:t>顾客满意</a:t>
            </a:r>
            <a:endParaRPr lang="zh-CN" altLang="en-US" sz="1050" b="1" noProof="1">
              <a:latin typeface="微软雅黑" panose="020B0503020204020204" pitchFamily="34" charset="-122"/>
              <a:ea typeface="微软雅黑" panose="020B0503020204020204" pitchFamily="34" charset="-122"/>
              <a:sym typeface="+mn-ea"/>
            </a:endParaRPr>
          </a:p>
        </p:txBody>
      </p:sp>
      <p:sp>
        <p:nvSpPr>
          <p:cNvPr id="22541" name="Line 13"/>
          <p:cNvSpPr>
            <a:spLocks noChangeShapeType="1"/>
          </p:cNvSpPr>
          <p:nvPr/>
        </p:nvSpPr>
        <p:spPr bwMode="auto">
          <a:xfrm>
            <a:off x="5105400" y="2800350"/>
            <a:ext cx="331788" cy="0"/>
          </a:xfrm>
          <a:prstGeom prst="line">
            <a:avLst/>
          </a:prstGeom>
          <a:noFill/>
          <a:ln w="285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42" name="Line 14"/>
          <p:cNvSpPr>
            <a:spLocks noChangeShapeType="1"/>
          </p:cNvSpPr>
          <p:nvPr/>
        </p:nvSpPr>
        <p:spPr bwMode="auto">
          <a:xfrm>
            <a:off x="6629400" y="2800350"/>
            <a:ext cx="331788" cy="0"/>
          </a:xfrm>
          <a:prstGeom prst="line">
            <a:avLst/>
          </a:prstGeom>
          <a:noFill/>
          <a:ln w="285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51" name="Text Box 15"/>
          <p:cNvSpPr txBox="1"/>
          <p:nvPr/>
        </p:nvSpPr>
        <p:spPr>
          <a:xfrm>
            <a:off x="7010400" y="2514600"/>
            <a:ext cx="1066800" cy="611188"/>
          </a:xfrm>
          <a:prstGeom prst="rect">
            <a:avLst/>
          </a:prstGeom>
          <a:gradFill rotWithShape="0">
            <a:gsLst>
              <a:gs pos="0">
                <a:srgbClr val="C2C2C2"/>
              </a:gs>
              <a:gs pos="100000">
                <a:srgbClr val="FFFFFF"/>
              </a:gs>
            </a:gsLst>
            <a:path path="shape">
              <a:fillToRect l="50000" t="50000" r="50000" b="50000"/>
            </a:path>
            <a:tileRect/>
          </a:gradFill>
          <a:ln w="9525" cap="flat" cmpd="sng">
            <a:solidFill>
              <a:srgbClr val="C0C0C0"/>
            </a:solidFill>
            <a:prstDash val="solid"/>
            <a:miter/>
            <a:headEnd type="none" w="med" len="med"/>
            <a:tailEnd type="none" w="med" len="med"/>
          </a:ln>
        </p:spPr>
        <p:txBody>
          <a:bodyPr/>
          <a:lstStyle/>
          <a:p>
            <a:pPr algn="just" eaLnBrk="0" hangingPunct="0">
              <a:defRPr/>
            </a:pPr>
            <a:r>
              <a:rPr lang="zh-CN" altLang="en-US" sz="1050" b="1" noProof="1">
                <a:latin typeface="微软雅黑" panose="020B0503020204020204" pitchFamily="34" charset="-122"/>
                <a:ea typeface="微软雅黑" panose="020B0503020204020204" pitchFamily="34" charset="-122"/>
                <a:sym typeface="+mn-ea"/>
              </a:rPr>
              <a:t>为顾客创造价值带来利益</a:t>
            </a:r>
            <a:endParaRPr lang="zh-CN" altLang="en-US" sz="1050" b="1" noProof="1">
              <a:latin typeface="微软雅黑" panose="020B0503020204020204" pitchFamily="34" charset="-122"/>
              <a:ea typeface="微软雅黑" panose="020B0503020204020204" pitchFamily="34" charset="-122"/>
              <a:sym typeface="+mn-ea"/>
            </a:endParaRPr>
          </a:p>
        </p:txBody>
      </p:sp>
      <p:sp>
        <p:nvSpPr>
          <p:cNvPr id="22544" name="Line 16"/>
          <p:cNvSpPr>
            <a:spLocks noChangeShapeType="1"/>
          </p:cNvSpPr>
          <p:nvPr/>
        </p:nvSpPr>
        <p:spPr bwMode="auto">
          <a:xfrm>
            <a:off x="8153400" y="2800350"/>
            <a:ext cx="331788" cy="0"/>
          </a:xfrm>
          <a:prstGeom prst="line">
            <a:avLst/>
          </a:prstGeom>
          <a:noFill/>
          <a:ln w="285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53" name="Text Box 17"/>
          <p:cNvSpPr txBox="1"/>
          <p:nvPr/>
        </p:nvSpPr>
        <p:spPr>
          <a:xfrm>
            <a:off x="8534400" y="2628900"/>
            <a:ext cx="1066800" cy="436563"/>
          </a:xfrm>
          <a:prstGeom prst="rect">
            <a:avLst/>
          </a:prstGeom>
          <a:solidFill>
            <a:srgbClr val="FFFFFF"/>
          </a:solidFill>
          <a:ln w="9525" cap="flat" cmpd="sng">
            <a:solidFill>
              <a:schemeClr val="bg2"/>
            </a:solidFill>
            <a:prstDash val="solid"/>
            <a:miter/>
            <a:headEnd type="none" w="med" len="med"/>
            <a:tailEnd type="none" w="med" len="med"/>
          </a:ln>
        </p:spPr>
        <p:txBody>
          <a:bodyPr/>
          <a:lstStyle/>
          <a:p>
            <a:pPr algn="just" eaLnBrk="0" hangingPunct="0">
              <a:defRPr/>
            </a:pPr>
            <a:r>
              <a:rPr lang="zh-CN" altLang="en-US" sz="1050" b="1" noProof="1">
                <a:latin typeface="微软雅黑" panose="020B0503020204020204" pitchFamily="34" charset="-122"/>
                <a:ea typeface="微软雅黑" panose="020B0503020204020204" pitchFamily="34" charset="-122"/>
                <a:sym typeface="+mn-ea"/>
              </a:rPr>
              <a:t>优异的产品与服务</a:t>
            </a:r>
            <a:endParaRPr lang="zh-CN" altLang="en-US" sz="1050" b="1" noProof="1">
              <a:latin typeface="微软雅黑" panose="020B0503020204020204" pitchFamily="34" charset="-122"/>
              <a:ea typeface="微软雅黑" panose="020B0503020204020204" pitchFamily="34" charset="-122"/>
              <a:sym typeface="+mn-ea"/>
            </a:endParaRPr>
          </a:p>
        </p:txBody>
      </p:sp>
      <p:sp>
        <p:nvSpPr>
          <p:cNvPr id="14354" name="Text Box 18"/>
          <p:cNvSpPr txBox="1"/>
          <p:nvPr/>
        </p:nvSpPr>
        <p:spPr>
          <a:xfrm>
            <a:off x="8305800" y="4114800"/>
            <a:ext cx="1131888" cy="628650"/>
          </a:xfrm>
          <a:prstGeom prst="rect">
            <a:avLst/>
          </a:prstGeom>
          <a:solidFill>
            <a:srgbClr val="FFFFFF"/>
          </a:solidFill>
          <a:ln w="9525" cap="flat" cmpd="sng">
            <a:solidFill>
              <a:schemeClr val="bg2"/>
            </a:solidFill>
            <a:prstDash val="solid"/>
            <a:miter/>
            <a:headEnd type="none" w="med" len="med"/>
            <a:tailEnd type="none" w="med" len="med"/>
          </a:ln>
        </p:spPr>
        <p:txBody>
          <a:bodyPr/>
          <a:lstStyle/>
          <a:p>
            <a:pPr algn="just" eaLnBrk="0" hangingPunct="0">
              <a:defRPr/>
            </a:pPr>
            <a:r>
              <a:rPr lang="zh-CN" altLang="en-US" sz="1050" b="1" noProof="1">
                <a:latin typeface="微软雅黑" panose="020B0503020204020204" pitchFamily="34" charset="-122"/>
                <a:ea typeface="微软雅黑" panose="020B0503020204020204" pitchFamily="34" charset="-122"/>
                <a:sym typeface="+mn-ea"/>
              </a:rPr>
              <a:t>员工生产率与素质</a:t>
            </a:r>
            <a:endParaRPr lang="zh-CN" altLang="en-US" sz="1050" b="1" noProof="1">
              <a:latin typeface="微软雅黑" panose="020B0503020204020204" pitchFamily="34" charset="-122"/>
              <a:ea typeface="微软雅黑" panose="020B0503020204020204" pitchFamily="34" charset="-122"/>
              <a:sym typeface="+mn-ea"/>
            </a:endParaRPr>
          </a:p>
        </p:txBody>
      </p:sp>
      <p:sp>
        <p:nvSpPr>
          <p:cNvPr id="14355" name="Text Box 19"/>
          <p:cNvSpPr txBox="1"/>
          <p:nvPr/>
        </p:nvSpPr>
        <p:spPr>
          <a:xfrm>
            <a:off x="7315200" y="4114800"/>
            <a:ext cx="750888" cy="573088"/>
          </a:xfrm>
          <a:prstGeom prst="rect">
            <a:avLst/>
          </a:prstGeom>
          <a:gradFill rotWithShape="0">
            <a:gsLst>
              <a:gs pos="0">
                <a:srgbClr val="C2C2C2"/>
              </a:gs>
              <a:gs pos="100000">
                <a:srgbClr val="FFFFFF"/>
              </a:gs>
            </a:gsLst>
            <a:path path="shape">
              <a:fillToRect l="50000" t="50000" r="50000" b="50000"/>
            </a:path>
            <a:tileRect/>
          </a:gradFill>
          <a:ln w="9525" cap="flat" cmpd="sng">
            <a:solidFill>
              <a:srgbClr val="C0C0C0"/>
            </a:solidFill>
            <a:prstDash val="solid"/>
            <a:miter/>
            <a:headEnd type="none" w="med" len="med"/>
            <a:tailEnd type="none" w="med" len="med"/>
          </a:ln>
        </p:spPr>
        <p:txBody>
          <a:bodyPr/>
          <a:lstStyle/>
          <a:p>
            <a:pPr algn="just" eaLnBrk="0" hangingPunct="0">
              <a:defRPr/>
            </a:pPr>
            <a:r>
              <a:rPr lang="zh-CN" altLang="en-US" sz="1050" b="1" noProof="1">
                <a:latin typeface="微软雅黑" panose="020B0503020204020204" pitchFamily="34" charset="-122"/>
                <a:ea typeface="微软雅黑" panose="020B0503020204020204" pitchFamily="34" charset="-122"/>
                <a:sym typeface="+mn-ea"/>
              </a:rPr>
              <a:t>员工</a:t>
            </a:r>
            <a:endParaRPr lang="zh-CN" altLang="en-US" sz="1050" b="1" noProof="1">
              <a:latin typeface="微软雅黑" panose="020B0503020204020204" pitchFamily="34" charset="-122"/>
              <a:ea typeface="微软雅黑" panose="020B0503020204020204" pitchFamily="34" charset="-122"/>
              <a:sym typeface="+mn-ea"/>
            </a:endParaRPr>
          </a:p>
          <a:p>
            <a:pPr algn="just" eaLnBrk="0" hangingPunct="0">
              <a:defRPr/>
            </a:pPr>
            <a:r>
              <a:rPr lang="zh-CN" altLang="en-US" sz="1050" b="1" noProof="1">
                <a:latin typeface="微软雅黑" panose="020B0503020204020204" pitchFamily="34" charset="-122"/>
                <a:ea typeface="微软雅黑" panose="020B0503020204020204" pitchFamily="34" charset="-122"/>
                <a:sym typeface="+mn-ea"/>
              </a:rPr>
              <a:t>满意</a:t>
            </a:r>
            <a:endParaRPr lang="zh-CN" altLang="en-US" sz="1050" b="1" noProof="1">
              <a:latin typeface="微软雅黑" panose="020B0503020204020204" pitchFamily="34" charset="-122"/>
              <a:ea typeface="微软雅黑" panose="020B0503020204020204" pitchFamily="34" charset="-122"/>
              <a:sym typeface="+mn-ea"/>
            </a:endParaRPr>
          </a:p>
        </p:txBody>
      </p:sp>
      <p:sp>
        <p:nvSpPr>
          <p:cNvPr id="14356" name="Text Box 20"/>
          <p:cNvSpPr txBox="1"/>
          <p:nvPr/>
        </p:nvSpPr>
        <p:spPr>
          <a:xfrm>
            <a:off x="5410200" y="4057650"/>
            <a:ext cx="1447800" cy="628650"/>
          </a:xfrm>
          <a:prstGeom prst="rect">
            <a:avLst/>
          </a:prstGeom>
          <a:solidFill>
            <a:srgbClr val="FFFFFF"/>
          </a:solidFill>
          <a:ln w="9525" cap="flat" cmpd="sng">
            <a:solidFill>
              <a:schemeClr val="bg2"/>
            </a:solidFill>
            <a:prstDash val="solid"/>
            <a:miter/>
            <a:headEnd type="none" w="med" len="med"/>
            <a:tailEnd type="none" w="med" len="med"/>
          </a:ln>
        </p:spPr>
        <p:txBody>
          <a:bodyPr/>
          <a:lstStyle/>
          <a:p>
            <a:pPr algn="just" eaLnBrk="0" hangingPunct="0">
              <a:defRPr/>
            </a:pPr>
            <a:r>
              <a:rPr lang="zh-CN" altLang="en-US" sz="1050" b="1" noProof="1">
                <a:latin typeface="微软雅黑" panose="020B0503020204020204" pitchFamily="34" charset="-122"/>
                <a:ea typeface="微软雅黑" panose="020B0503020204020204" pitchFamily="34" charset="-122"/>
                <a:sym typeface="+mn-ea"/>
              </a:rPr>
              <a:t>人才需求得到满足与个人价值实现</a:t>
            </a:r>
            <a:endParaRPr lang="zh-CN" altLang="en-US" sz="1050" b="1" noProof="1">
              <a:latin typeface="微软雅黑" panose="020B0503020204020204" pitchFamily="34" charset="-122"/>
              <a:ea typeface="微软雅黑" panose="020B0503020204020204" pitchFamily="34" charset="-122"/>
              <a:sym typeface="+mn-ea"/>
            </a:endParaRPr>
          </a:p>
        </p:txBody>
      </p:sp>
      <p:sp>
        <p:nvSpPr>
          <p:cNvPr id="14357" name="Text Box 21"/>
          <p:cNvSpPr txBox="1"/>
          <p:nvPr/>
        </p:nvSpPr>
        <p:spPr>
          <a:xfrm>
            <a:off x="3733800" y="4057650"/>
            <a:ext cx="1219200" cy="625475"/>
          </a:xfrm>
          <a:prstGeom prst="rect">
            <a:avLst/>
          </a:prstGeom>
          <a:solidFill>
            <a:srgbClr val="FFFFFF"/>
          </a:solidFill>
          <a:ln w="9525" cap="flat" cmpd="sng">
            <a:solidFill>
              <a:schemeClr val="bg2"/>
            </a:solidFill>
            <a:prstDash val="solid"/>
            <a:miter/>
            <a:headEnd type="none" w="med" len="med"/>
            <a:tailEnd type="none" w="med" len="med"/>
          </a:ln>
        </p:spPr>
        <p:txBody>
          <a:bodyPr/>
          <a:lstStyle/>
          <a:p>
            <a:pPr algn="just" eaLnBrk="0" hangingPunct="0">
              <a:defRPr/>
            </a:pPr>
            <a:r>
              <a:rPr lang="zh-CN" altLang="en-US" sz="1050" b="1" noProof="1">
                <a:latin typeface="微软雅黑" panose="020B0503020204020204" pitchFamily="34" charset="-122"/>
                <a:ea typeface="微软雅黑" panose="020B0503020204020204" pitchFamily="34" charset="-122"/>
                <a:sym typeface="+mn-ea"/>
              </a:rPr>
              <a:t>企业人力</a:t>
            </a:r>
            <a:endParaRPr lang="zh-CN" altLang="en-US" sz="1050" b="1" noProof="1">
              <a:latin typeface="微软雅黑" panose="020B0503020204020204" pitchFamily="34" charset="-122"/>
              <a:ea typeface="微软雅黑" panose="020B0503020204020204" pitchFamily="34" charset="-122"/>
              <a:sym typeface="+mn-ea"/>
            </a:endParaRPr>
          </a:p>
          <a:p>
            <a:pPr algn="just" eaLnBrk="0" hangingPunct="0">
              <a:defRPr/>
            </a:pPr>
            <a:r>
              <a:rPr lang="zh-CN" altLang="en-US" sz="1050" b="1" noProof="1">
                <a:latin typeface="微软雅黑" panose="020B0503020204020204" pitchFamily="34" charset="-122"/>
                <a:ea typeface="微软雅黑" panose="020B0503020204020204" pitchFamily="34" charset="-122"/>
                <a:sym typeface="+mn-ea"/>
              </a:rPr>
              <a:t>资源产品</a:t>
            </a:r>
            <a:endParaRPr lang="zh-CN" altLang="en-US" sz="1050" b="1" noProof="1">
              <a:latin typeface="微软雅黑" panose="020B0503020204020204" pitchFamily="34" charset="-122"/>
              <a:ea typeface="微软雅黑" panose="020B0503020204020204" pitchFamily="34" charset="-122"/>
              <a:sym typeface="+mn-ea"/>
            </a:endParaRPr>
          </a:p>
          <a:p>
            <a:pPr algn="just" eaLnBrk="0" hangingPunct="0">
              <a:defRPr/>
            </a:pPr>
            <a:r>
              <a:rPr lang="zh-CN" altLang="en-US" sz="1050" b="1" noProof="1">
                <a:latin typeface="微软雅黑" panose="020B0503020204020204" pitchFamily="34" charset="-122"/>
                <a:ea typeface="微软雅黑" panose="020B0503020204020204" pitchFamily="34" charset="-122"/>
                <a:sym typeface="+mn-ea"/>
              </a:rPr>
              <a:t>服务的提供</a:t>
            </a:r>
            <a:endParaRPr lang="zh-CN" altLang="en-US" sz="1050" b="1" noProof="1">
              <a:latin typeface="微软雅黑" panose="020B0503020204020204" pitchFamily="34" charset="-122"/>
              <a:ea typeface="微软雅黑" panose="020B0503020204020204" pitchFamily="34" charset="-122"/>
              <a:sym typeface="+mn-ea"/>
            </a:endParaRPr>
          </a:p>
        </p:txBody>
      </p:sp>
      <p:sp>
        <p:nvSpPr>
          <p:cNvPr id="14358" name="Text Box 22"/>
          <p:cNvSpPr txBox="1"/>
          <p:nvPr/>
        </p:nvSpPr>
        <p:spPr>
          <a:xfrm>
            <a:off x="2057400" y="4000500"/>
            <a:ext cx="1219200" cy="630238"/>
          </a:xfrm>
          <a:prstGeom prst="rect">
            <a:avLst/>
          </a:prstGeom>
          <a:gradFill rotWithShape="0">
            <a:gsLst>
              <a:gs pos="0">
                <a:srgbClr val="C2C2C2"/>
              </a:gs>
              <a:gs pos="100000">
                <a:srgbClr val="FFFFFF"/>
              </a:gs>
            </a:gsLst>
            <a:path path="shape">
              <a:fillToRect l="50000" t="50000" r="50000" b="50000"/>
            </a:path>
            <a:tileRect/>
          </a:gradFill>
          <a:ln w="9525" cap="flat" cmpd="sng">
            <a:solidFill>
              <a:srgbClr val="C0C0C0"/>
            </a:solidFill>
            <a:prstDash val="solid"/>
            <a:miter/>
            <a:headEnd type="none" w="med" len="med"/>
            <a:tailEnd type="none" w="med" len="med"/>
          </a:ln>
        </p:spPr>
        <p:txBody>
          <a:bodyPr/>
          <a:lstStyle/>
          <a:p>
            <a:pPr algn="just" eaLnBrk="0" hangingPunct="0">
              <a:defRPr/>
            </a:pPr>
            <a:endParaRPr lang="en-US" altLang="zh-CN" sz="1050" b="1" noProof="1">
              <a:latin typeface="楷体_GB2312" pitchFamily="49" charset="-122"/>
              <a:ea typeface="楷体_GB2312" pitchFamily="49" charset="-122"/>
              <a:sym typeface="+mn-ea"/>
            </a:endParaRPr>
          </a:p>
          <a:p>
            <a:pPr algn="just" eaLnBrk="0" hangingPunct="0">
              <a:defRPr/>
            </a:pPr>
            <a:r>
              <a:rPr lang="zh-CN" altLang="en-US" sz="1050" b="1" noProof="1">
                <a:latin typeface="黑体" panose="02010609060101010101" pitchFamily="49" charset="-122"/>
                <a:ea typeface="黑体" panose="02010609060101010101" pitchFamily="49" charset="-122"/>
                <a:sym typeface="+mn-ea"/>
              </a:rPr>
              <a:t> 企业人力</a:t>
            </a:r>
            <a:endParaRPr lang="zh-CN" altLang="en-US" sz="1050" b="1" noProof="1">
              <a:latin typeface="黑体" panose="02010609060101010101" pitchFamily="49" charset="-122"/>
              <a:ea typeface="黑体" panose="02010609060101010101" pitchFamily="49" charset="-122"/>
              <a:sym typeface="+mn-ea"/>
            </a:endParaRPr>
          </a:p>
          <a:p>
            <a:pPr algn="just" eaLnBrk="0" hangingPunct="0">
              <a:defRPr/>
            </a:pPr>
            <a:r>
              <a:rPr lang="zh-CN" altLang="en-US" sz="1050" b="1" noProof="1">
                <a:latin typeface="黑体" panose="02010609060101010101" pitchFamily="49" charset="-122"/>
                <a:ea typeface="黑体" panose="02010609060101010101" pitchFamily="49" charset="-122"/>
                <a:sym typeface="+mn-ea"/>
              </a:rPr>
              <a:t>资源规划系</a:t>
            </a:r>
            <a:endParaRPr lang="zh-CN" altLang="en-US" sz="1050" b="1" noProof="1">
              <a:latin typeface="黑体" panose="02010609060101010101" pitchFamily="49" charset="-122"/>
              <a:ea typeface="黑体" panose="02010609060101010101" pitchFamily="49" charset="-122"/>
              <a:sym typeface="+mn-ea"/>
            </a:endParaRPr>
          </a:p>
        </p:txBody>
      </p:sp>
      <p:sp>
        <p:nvSpPr>
          <p:cNvPr id="22551" name="Line 23"/>
          <p:cNvSpPr>
            <a:spLocks noChangeShapeType="1"/>
          </p:cNvSpPr>
          <p:nvPr/>
        </p:nvSpPr>
        <p:spPr bwMode="auto">
          <a:xfrm flipH="1">
            <a:off x="7080250" y="2286000"/>
            <a:ext cx="3268663" cy="0"/>
          </a:xfrm>
          <a:prstGeom prst="line">
            <a:avLst/>
          </a:prstGeom>
          <a:noFill/>
          <a:ln w="34925">
            <a:solidFill>
              <a:srgbClr val="0066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52" name="Line 24"/>
          <p:cNvSpPr>
            <a:spLocks noChangeShapeType="1"/>
          </p:cNvSpPr>
          <p:nvPr/>
        </p:nvSpPr>
        <p:spPr bwMode="auto">
          <a:xfrm>
            <a:off x="1728788" y="2286000"/>
            <a:ext cx="3581400" cy="0"/>
          </a:xfrm>
          <a:prstGeom prst="line">
            <a:avLst/>
          </a:prstGeom>
          <a:noFill/>
          <a:ln w="34925">
            <a:solidFill>
              <a:srgbClr val="0066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53" name="Line 25"/>
          <p:cNvSpPr>
            <a:spLocks noChangeShapeType="1"/>
          </p:cNvSpPr>
          <p:nvPr/>
        </p:nvSpPr>
        <p:spPr bwMode="auto">
          <a:xfrm>
            <a:off x="1676400" y="5086350"/>
            <a:ext cx="3733800" cy="0"/>
          </a:xfrm>
          <a:prstGeom prst="line">
            <a:avLst/>
          </a:prstGeom>
          <a:noFill/>
          <a:ln w="34925">
            <a:solidFill>
              <a:srgbClr val="0066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54" name="Line 26"/>
          <p:cNvSpPr>
            <a:spLocks noChangeShapeType="1"/>
          </p:cNvSpPr>
          <p:nvPr/>
        </p:nvSpPr>
        <p:spPr bwMode="auto">
          <a:xfrm flipH="1" flipV="1">
            <a:off x="1676400" y="3536950"/>
            <a:ext cx="2990850" cy="6350"/>
          </a:xfrm>
          <a:prstGeom prst="line">
            <a:avLst/>
          </a:prstGeom>
          <a:noFill/>
          <a:ln w="539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55" name="Line 27"/>
          <p:cNvSpPr>
            <a:spLocks noChangeShapeType="1"/>
          </p:cNvSpPr>
          <p:nvPr/>
        </p:nvSpPr>
        <p:spPr bwMode="auto">
          <a:xfrm flipH="1">
            <a:off x="7239000" y="3543300"/>
            <a:ext cx="3109913" cy="0"/>
          </a:xfrm>
          <a:prstGeom prst="line">
            <a:avLst/>
          </a:prstGeom>
          <a:noFill/>
          <a:ln w="539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0364" name="Text Box 28"/>
          <p:cNvSpPr txBox="1">
            <a:spLocks noChangeArrowheads="1"/>
          </p:cNvSpPr>
          <p:nvPr/>
        </p:nvSpPr>
        <p:spPr bwMode="auto">
          <a:xfrm>
            <a:off x="4724400" y="3284538"/>
            <a:ext cx="2533650" cy="504825"/>
          </a:xfrm>
          <a:prstGeom prst="rect">
            <a:avLst/>
          </a:prstGeom>
          <a:solidFill>
            <a:srgbClr val="CCFFFF"/>
          </a:solidFill>
          <a:ln w="9525">
            <a:solidFill>
              <a:schemeClr val="bg2"/>
            </a:solidFill>
            <a:miter lim="800000"/>
          </a:ln>
          <a:effec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defRPr/>
            </a:pPr>
            <a:r>
              <a:rPr kumimoji="1" lang="en-US" altLang="zh-CN" sz="1350" b="1" dirty="0" smtClean="0">
                <a:effectLst>
                  <a:outerShdw blurRad="38100" dist="38100" dir="2700000" algn="tl">
                    <a:srgbClr val="FFFFFF"/>
                  </a:outerShdw>
                </a:effectLst>
                <a:latin typeface="楷体_GB2312" pitchFamily="49" charset="-122"/>
                <a:ea typeface="楷体_GB2312" pitchFamily="49" charset="-122"/>
                <a:sym typeface="+mn-ea"/>
              </a:rPr>
              <a:t> </a:t>
            </a:r>
            <a:r>
              <a:rPr kumimoji="1" lang="zh-CN" altLang="en-US" b="1" dirty="0" smtClean="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mn-ea"/>
              </a:rPr>
              <a:t>企业经营价值链</a:t>
            </a:r>
            <a:endParaRPr kumimoji="1" lang="zh-CN" altLang="en-US" b="1" dirty="0" smtClean="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mn-ea"/>
            </a:endParaRPr>
          </a:p>
        </p:txBody>
      </p:sp>
      <p:cxnSp>
        <p:nvCxnSpPr>
          <p:cNvPr id="22557" name="AutoShape 29"/>
          <p:cNvCxnSpPr>
            <a:cxnSpLocks noChangeShapeType="1"/>
            <a:stCxn id="14353" idx="3"/>
            <a:endCxn id="14354" idx="3"/>
          </p:cNvCxnSpPr>
          <p:nvPr/>
        </p:nvCxnSpPr>
        <p:spPr bwMode="auto">
          <a:xfrm flipH="1">
            <a:off x="9437688" y="2847975"/>
            <a:ext cx="163512" cy="1581150"/>
          </a:xfrm>
          <a:prstGeom prst="bentConnector3">
            <a:avLst>
              <a:gd name="adj1" fmla="val -141176"/>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22558" name="AutoShape 30"/>
          <p:cNvCxnSpPr>
            <a:cxnSpLocks noChangeShapeType="1"/>
            <a:stCxn id="14358" idx="1"/>
            <a:endCxn id="14345" idx="1"/>
          </p:cNvCxnSpPr>
          <p:nvPr/>
        </p:nvCxnSpPr>
        <p:spPr bwMode="auto">
          <a:xfrm rot="10800000" flipH="1">
            <a:off x="2057400" y="2846388"/>
            <a:ext cx="228600" cy="1470025"/>
          </a:xfrm>
          <a:prstGeom prst="bentConnector3">
            <a:avLst>
              <a:gd name="adj1" fmla="val -100000"/>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cxnSp>
      <p:sp>
        <p:nvSpPr>
          <p:cNvPr id="22559" name="Line 31"/>
          <p:cNvSpPr>
            <a:spLocks noChangeShapeType="1"/>
          </p:cNvSpPr>
          <p:nvPr/>
        </p:nvSpPr>
        <p:spPr bwMode="auto">
          <a:xfrm flipH="1">
            <a:off x="7239000" y="5086350"/>
            <a:ext cx="3109913" cy="0"/>
          </a:xfrm>
          <a:prstGeom prst="line">
            <a:avLst/>
          </a:prstGeom>
          <a:noFill/>
          <a:ln w="34925">
            <a:solidFill>
              <a:srgbClr val="3366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quarter" idx="10"/>
          </p:nvPr>
        </p:nvSpPr>
        <p:spPr/>
        <p:txBody>
          <a:bodyPr/>
          <a:lstStyle/>
          <a:p>
            <a:pPr>
              <a:defRPr/>
            </a:pPr>
            <a:fld id="{47042274-51DB-46E4-B5EF-E6B97FEF11A6}" type="datetime1">
              <a:rPr lang="zh-CN" altLang="en-US"/>
            </a:fld>
            <a:endParaRPr lang="en-US" altLang="zh-CN"/>
          </a:p>
        </p:txBody>
      </p:sp>
      <p:sp>
        <p:nvSpPr>
          <p:cNvPr id="22561" name="灯片编号占位符 2"/>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685BA504-C145-4D24-9EC1-B3B1476FBDBB}" type="slidenum">
              <a:rPr lang="zh-CN" altLang="en-US" smtClean="0">
                <a:latin typeface="Tahoma" panose="020B0604030504040204" pitchFamily="34" charset="0"/>
              </a:rPr>
            </a:fld>
            <a:endParaRPr lang="zh-CN" altLang="en-US" smtClean="0">
              <a:latin typeface="Tahoma" panose="020B060403050404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additive="base">
                                        <p:cTn id="7" dur="500" fill="hold"/>
                                        <p:tgtEl>
                                          <p:spTgt spid="14338"/>
                                        </p:tgtEl>
                                        <p:attrNameLst>
                                          <p:attrName>ppt_x</p:attrName>
                                        </p:attrNameLst>
                                      </p:cBhvr>
                                      <p:tavLst>
                                        <p:tav tm="0">
                                          <p:val>
                                            <p:strVal val="0-#ppt_w/2"/>
                                          </p:val>
                                        </p:tav>
                                        <p:tav tm="100000">
                                          <p:val>
                                            <p:strVal val="#ppt_x"/>
                                          </p:val>
                                        </p:tav>
                                      </p:tavLst>
                                    </p:anim>
                                    <p:anim calcmode="lin" valueType="num">
                                      <p:cBhvr additive="base">
                                        <p:cTn id="8" dur="500" fill="hold"/>
                                        <p:tgtEl>
                                          <p:spTgt spid="143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1"/>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Char char="•"/>
            </a:pPr>
            <a:fld id="{2D4234E3-8ED2-4CEA-A1FC-BFF93E4EE3F5}" type="datetime1">
              <a:rPr lang="zh-CN" altLang="en-US" smtClean="0"/>
            </a:fld>
            <a:endParaRPr lang="zh-CN" altLang="en-US" smtClean="0"/>
          </a:p>
        </p:txBody>
      </p:sp>
      <p:sp>
        <p:nvSpPr>
          <p:cNvPr id="48131" name="灯片编号占位符 3"/>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Char char="•"/>
            </a:pPr>
            <a:fld id="{48BA77AE-484F-4A62-8641-86DB376A3FCE}" type="slidenum">
              <a:rPr lang="en-US" altLang="zh-CN" smtClean="0"/>
            </a:fld>
            <a:endParaRPr lang="en-US" altLang="zh-CN" smtClean="0"/>
          </a:p>
        </p:txBody>
      </p:sp>
      <p:sp>
        <p:nvSpPr>
          <p:cNvPr id="48132" name="内容占位符 2"/>
          <p:cNvSpPr>
            <a:spLocks noGrp="1" noChangeArrowheads="1"/>
          </p:cNvSpPr>
          <p:nvPr/>
        </p:nvSpPr>
        <p:spPr bwMode="auto">
          <a:xfrm>
            <a:off x="741363" y="1970088"/>
            <a:ext cx="10715625" cy="392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ts val="600"/>
              </a:spcBef>
              <a:buFont typeface="Verdana" panose="020B0604030504040204" pitchFamily="34" charset="0"/>
              <a:buAutoNum type="arabicPeriod"/>
            </a:pPr>
            <a:r>
              <a:rPr lang="zh-CN" altLang="en-US" sz="2000" b="1">
                <a:solidFill>
                  <a:srgbClr val="FF0000"/>
                </a:solidFill>
                <a:latin typeface="黑体" panose="02010609060101010101" pitchFamily="49" charset="-122"/>
                <a:ea typeface="黑体" panose="02010609060101010101" pitchFamily="49" charset="-122"/>
              </a:rPr>
              <a:t>胜任度：</a:t>
            </a:r>
            <a:endParaRPr lang="zh-CN" altLang="en-US" sz="2000" b="1">
              <a:solidFill>
                <a:srgbClr val="FF0000"/>
              </a:solidFill>
              <a:latin typeface="黑体" panose="02010609060101010101" pitchFamily="49" charset="-122"/>
              <a:ea typeface="黑体" panose="02010609060101010101" pitchFamily="49" charset="-122"/>
            </a:endParaRPr>
          </a:p>
          <a:p>
            <a:pPr lvl="1">
              <a:spcBef>
                <a:spcPts val="600"/>
              </a:spcBef>
              <a:buClr>
                <a:srgbClr val="4F81BD"/>
              </a:buClr>
              <a:buFont typeface="Wingdings" panose="05000000000000000000" pitchFamily="2" charset="2"/>
              <a:buChar char="§"/>
            </a:pPr>
            <a:r>
              <a:rPr lang="zh-CN" altLang="en-US" sz="1600">
                <a:solidFill>
                  <a:srgbClr val="1E1C11"/>
                </a:solidFill>
                <a:latin typeface="黑体" panose="02010609060101010101" pitchFamily="49" charset="-122"/>
                <a:ea typeface="黑体" panose="02010609060101010101" pitchFamily="49" charset="-122"/>
              </a:rPr>
              <a:t>反映任职者在对现岗任职要求的满足程度，表明任职者完成本职工作的情况，以及对公司的实际价值与贡献</a:t>
            </a:r>
            <a:endParaRPr lang="zh-CN" altLang="en-US" sz="1600">
              <a:solidFill>
                <a:srgbClr val="1E1C11"/>
              </a:solidFill>
              <a:latin typeface="黑体" panose="02010609060101010101" pitchFamily="49" charset="-122"/>
              <a:ea typeface="黑体" panose="02010609060101010101" pitchFamily="49" charset="-122"/>
            </a:endParaRPr>
          </a:p>
          <a:p>
            <a:pPr lvl="1">
              <a:spcBef>
                <a:spcPts val="600"/>
              </a:spcBef>
              <a:buClr>
                <a:srgbClr val="4F81BD"/>
              </a:buClr>
              <a:buFont typeface="Wingdings" panose="05000000000000000000" pitchFamily="2" charset="2"/>
              <a:buChar char="§"/>
            </a:pPr>
            <a:r>
              <a:rPr lang="zh-CN" altLang="en-US" sz="1600">
                <a:solidFill>
                  <a:srgbClr val="1E1C11"/>
                </a:solidFill>
                <a:latin typeface="黑体" panose="02010609060101010101" pitchFamily="49" charset="-122"/>
                <a:ea typeface="黑体" panose="02010609060101010101" pitchFamily="49" charset="-122"/>
              </a:rPr>
              <a:t>与工作岗位密切相关，受岗位本身工作难度、个人能力、环境因素以及个人与环境互动的影响</a:t>
            </a:r>
            <a:endParaRPr lang="zh-CN" altLang="en-US" sz="1600">
              <a:solidFill>
                <a:srgbClr val="1E1C11"/>
              </a:solidFill>
              <a:latin typeface="黑体" panose="02010609060101010101" pitchFamily="49" charset="-122"/>
              <a:ea typeface="黑体" panose="02010609060101010101" pitchFamily="49" charset="-122"/>
            </a:endParaRPr>
          </a:p>
          <a:p>
            <a:pPr lvl="1">
              <a:spcBef>
                <a:spcPts val="600"/>
              </a:spcBef>
              <a:buClr>
                <a:srgbClr val="4F81BD"/>
              </a:buClr>
              <a:buFont typeface="Wingdings" panose="05000000000000000000" pitchFamily="2" charset="2"/>
              <a:buChar char="§"/>
            </a:pPr>
            <a:r>
              <a:rPr lang="zh-CN" altLang="en-US" sz="1600">
                <a:solidFill>
                  <a:srgbClr val="1E1C11"/>
                </a:solidFill>
                <a:latin typeface="黑体" panose="02010609060101010101" pitchFamily="49" charset="-122"/>
                <a:ea typeface="黑体" panose="02010609060101010101" pitchFamily="49" charset="-122"/>
              </a:rPr>
              <a:t>区分优秀、称职、基本称职、不称职四个水平</a:t>
            </a:r>
            <a:endParaRPr lang="zh-CN" altLang="en-US" sz="1600">
              <a:solidFill>
                <a:srgbClr val="1E1C11"/>
              </a:solidFill>
              <a:latin typeface="黑体" panose="02010609060101010101" pitchFamily="49" charset="-122"/>
              <a:ea typeface="黑体" panose="02010609060101010101" pitchFamily="49" charset="-122"/>
            </a:endParaRPr>
          </a:p>
          <a:p>
            <a:pPr lvl="1">
              <a:spcBef>
                <a:spcPts val="600"/>
              </a:spcBef>
              <a:buClr>
                <a:srgbClr val="4F81BD"/>
              </a:buClr>
              <a:buFont typeface="Wingdings" panose="05000000000000000000" pitchFamily="2" charset="2"/>
              <a:buNone/>
            </a:pPr>
            <a:endParaRPr lang="zh-CN" altLang="en-US" sz="1600">
              <a:solidFill>
                <a:srgbClr val="1E1C11"/>
              </a:solidFill>
              <a:latin typeface="黑体" panose="02010609060101010101" pitchFamily="49" charset="-122"/>
              <a:ea typeface="黑体" panose="02010609060101010101" pitchFamily="49" charset="-122"/>
            </a:endParaRPr>
          </a:p>
          <a:p>
            <a:pPr>
              <a:spcBef>
                <a:spcPts val="600"/>
              </a:spcBef>
              <a:buFont typeface="Verdana" panose="020B0604030504040204" pitchFamily="34" charset="0"/>
              <a:buAutoNum type="arabicPeriod"/>
            </a:pPr>
            <a:r>
              <a:rPr lang="zh-CN" altLang="en-US" b="1">
                <a:solidFill>
                  <a:srgbClr val="FF0000"/>
                </a:solidFill>
                <a:latin typeface="黑体" panose="02010609060101010101" pitchFamily="49" charset="-122"/>
                <a:ea typeface="黑体" panose="02010609060101010101" pitchFamily="49" charset="-122"/>
              </a:rPr>
              <a:t>潜力：</a:t>
            </a:r>
            <a:endParaRPr lang="zh-CN" altLang="en-US" b="1">
              <a:solidFill>
                <a:srgbClr val="FF0000"/>
              </a:solidFill>
              <a:latin typeface="黑体" panose="02010609060101010101" pitchFamily="49" charset="-122"/>
              <a:ea typeface="黑体" panose="02010609060101010101" pitchFamily="49" charset="-122"/>
            </a:endParaRPr>
          </a:p>
          <a:p>
            <a:pPr lvl="1">
              <a:spcBef>
                <a:spcPts val="600"/>
              </a:spcBef>
              <a:buClr>
                <a:srgbClr val="4F81BD"/>
              </a:buClr>
              <a:buFont typeface="Wingdings" panose="05000000000000000000" pitchFamily="2" charset="2"/>
              <a:buChar char="§"/>
            </a:pPr>
            <a:r>
              <a:rPr lang="zh-CN" altLang="en-US" sz="1600">
                <a:solidFill>
                  <a:srgbClr val="1E1C11"/>
                </a:solidFill>
                <a:latin typeface="黑体" panose="02010609060101010101" pitchFamily="49" charset="-122"/>
                <a:ea typeface="黑体" panose="02010609060101010101" pitchFamily="49" charset="-122"/>
              </a:rPr>
              <a:t>衡量个体更底层的能力素质与特点，与当前工作岗位不相关</a:t>
            </a:r>
            <a:endParaRPr lang="zh-CN" altLang="en-US" sz="1600">
              <a:solidFill>
                <a:srgbClr val="1E1C11"/>
              </a:solidFill>
              <a:latin typeface="黑体" panose="02010609060101010101" pitchFamily="49" charset="-122"/>
              <a:ea typeface="黑体" panose="02010609060101010101" pitchFamily="49" charset="-122"/>
            </a:endParaRPr>
          </a:p>
          <a:p>
            <a:pPr lvl="1">
              <a:spcBef>
                <a:spcPts val="600"/>
              </a:spcBef>
              <a:buClr>
                <a:srgbClr val="4F81BD"/>
              </a:buClr>
              <a:buFont typeface="Wingdings" panose="05000000000000000000" pitchFamily="2" charset="2"/>
              <a:buChar char="§"/>
            </a:pPr>
            <a:r>
              <a:rPr lang="zh-CN" altLang="en-US" sz="1600">
                <a:solidFill>
                  <a:srgbClr val="1E1C11"/>
                </a:solidFill>
                <a:latin typeface="黑体" panose="02010609060101010101" pitchFamily="49" charset="-122"/>
                <a:ea typeface="黑体" panose="02010609060101010101" pitchFamily="49" charset="-122"/>
              </a:rPr>
              <a:t>指向未来，揭示任职者在组织中的适应性、可塑性和成长性，可据此预测未来表现</a:t>
            </a:r>
            <a:endParaRPr lang="zh-CN" altLang="en-US" sz="1600">
              <a:solidFill>
                <a:srgbClr val="1E1C11"/>
              </a:solidFill>
              <a:latin typeface="黑体" panose="02010609060101010101" pitchFamily="49" charset="-122"/>
              <a:ea typeface="黑体" panose="02010609060101010101" pitchFamily="49" charset="-122"/>
            </a:endParaRPr>
          </a:p>
          <a:p>
            <a:pPr lvl="1">
              <a:spcBef>
                <a:spcPts val="600"/>
              </a:spcBef>
              <a:buClr>
                <a:srgbClr val="4F81BD"/>
              </a:buClr>
              <a:buFont typeface="Wingdings" panose="05000000000000000000" pitchFamily="2" charset="2"/>
              <a:buChar char="§"/>
            </a:pPr>
            <a:r>
              <a:rPr lang="zh-CN" altLang="en-US" sz="1600">
                <a:solidFill>
                  <a:srgbClr val="1E1C11"/>
                </a:solidFill>
                <a:latin typeface="黑体" panose="02010609060101010101" pitchFamily="49" charset="-122"/>
                <a:ea typeface="黑体" panose="02010609060101010101" pitchFamily="49" charset="-122"/>
              </a:rPr>
              <a:t>与当前个人所处层级有一定关系，不同层级的人不能一同比较</a:t>
            </a:r>
            <a:endParaRPr lang="zh-CN" altLang="en-US" sz="1600">
              <a:solidFill>
                <a:srgbClr val="1E1C11"/>
              </a:solidFill>
              <a:latin typeface="黑体" panose="02010609060101010101" pitchFamily="49" charset="-122"/>
              <a:ea typeface="黑体" panose="02010609060101010101" pitchFamily="49" charset="-122"/>
            </a:endParaRPr>
          </a:p>
          <a:p>
            <a:pPr lvl="1">
              <a:spcBef>
                <a:spcPts val="600"/>
              </a:spcBef>
              <a:buClr>
                <a:srgbClr val="4F81BD"/>
              </a:buClr>
              <a:buFont typeface="Wingdings" panose="05000000000000000000" pitchFamily="2" charset="2"/>
              <a:buChar char="§"/>
            </a:pPr>
            <a:r>
              <a:rPr lang="zh-CN" altLang="en-US" sz="1600">
                <a:solidFill>
                  <a:srgbClr val="1E1C11"/>
                </a:solidFill>
                <a:latin typeface="黑体" panose="02010609060101010101" pitchFamily="49" charset="-122"/>
                <a:ea typeface="黑体" panose="02010609060101010101" pitchFamily="49" charset="-122"/>
              </a:rPr>
              <a:t>区分优秀、良好、一般、偏低四个水平</a:t>
            </a:r>
            <a:endParaRPr lang="zh-CN" altLang="en-US" sz="1600">
              <a:solidFill>
                <a:srgbClr val="1E1C11"/>
              </a:solidFill>
              <a:latin typeface="黑体" panose="02010609060101010101" pitchFamily="49" charset="-122"/>
              <a:ea typeface="黑体" panose="02010609060101010101" pitchFamily="49" charset="-122"/>
            </a:endParaRPr>
          </a:p>
          <a:p>
            <a:pPr lvl="1">
              <a:spcBef>
                <a:spcPts val="600"/>
              </a:spcBef>
              <a:buClr>
                <a:srgbClr val="4F81BD"/>
              </a:buClr>
              <a:buFont typeface="Wingdings" panose="05000000000000000000" pitchFamily="2" charset="2"/>
              <a:buChar char="§"/>
            </a:pPr>
            <a:endParaRPr lang="zh-CN" altLang="en-US" sz="1600">
              <a:solidFill>
                <a:srgbClr val="1E1C11"/>
              </a:solidFill>
              <a:latin typeface="黑体" panose="02010609060101010101" pitchFamily="49" charset="-122"/>
              <a:ea typeface="黑体" panose="02010609060101010101" pitchFamily="49" charset="-122"/>
            </a:endParaRPr>
          </a:p>
          <a:p>
            <a:pPr>
              <a:spcBef>
                <a:spcPts val="600"/>
              </a:spcBef>
              <a:buFont typeface="Verdana" panose="020B0604030504040204" pitchFamily="34" charset="0"/>
              <a:buAutoNum type="arabicPeriod"/>
            </a:pPr>
            <a:endParaRPr lang="en-US" altLang="zh-CN" sz="1400">
              <a:solidFill>
                <a:srgbClr val="1E1C11"/>
              </a:solidFill>
              <a:latin typeface="黑体" panose="02010609060101010101" pitchFamily="49" charset="-122"/>
              <a:ea typeface="黑体" panose="02010609060101010101" pitchFamily="49" charset="-122"/>
            </a:endParaRPr>
          </a:p>
        </p:txBody>
      </p:sp>
      <p:sp>
        <p:nvSpPr>
          <p:cNvPr id="34821" name="标题 1"/>
          <p:cNvSpPr>
            <a:spLocks noGrp="1" noChangeArrowheads="1"/>
          </p:cNvSpPr>
          <p:nvPr/>
        </p:nvSpPr>
        <p:spPr bwMode="auto">
          <a:xfrm>
            <a:off x="1471613" y="981075"/>
            <a:ext cx="9253537" cy="576263"/>
          </a:xfrm>
          <a:prstGeom prst="rect">
            <a:avLst/>
          </a:prstGeom>
          <a:noFill/>
          <a:ln>
            <a:noFill/>
          </a:ln>
        </p:spPr>
        <p:txBody>
          <a:bodyPr anchor="ctr"/>
          <a:lstStyle/>
          <a:p>
            <a:pPr defTabSz="846455">
              <a:lnSpc>
                <a:spcPct val="200000"/>
              </a:lnSpc>
              <a:spcBef>
                <a:spcPct val="50000"/>
              </a:spcBef>
              <a:defRPr/>
            </a:pPr>
            <a:r>
              <a:rPr lang="zh-CN" altLang="en-US" sz="2800" b="1" dirty="0">
                <a:solidFill>
                  <a:srgbClr val="FF0000"/>
                </a:solidFill>
                <a:latin typeface="微软雅黑" panose="020B0503020204020204" pitchFamily="34" charset="-122"/>
                <a:ea typeface="微软雅黑" panose="020B0503020204020204" pitchFamily="34" charset="-122"/>
                <a:cs typeface="+mj-cs"/>
                <a:sym typeface="宋体" panose="02010600030101010101" pitchFamily="2" charset="-122"/>
              </a:rPr>
              <a:t>从胜任度和能力</a:t>
            </a:r>
            <a:r>
              <a:rPr lang="en-US" altLang="zh-CN" sz="2800" b="1" dirty="0">
                <a:solidFill>
                  <a:srgbClr val="FF0000"/>
                </a:solidFill>
                <a:latin typeface="微软雅黑" panose="020B0503020204020204" pitchFamily="34" charset="-122"/>
                <a:ea typeface="微软雅黑" panose="020B0503020204020204" pitchFamily="34" charset="-122"/>
                <a:cs typeface="+mj-cs"/>
                <a:sym typeface="宋体" panose="02010600030101010101" pitchFamily="2" charset="-122"/>
              </a:rPr>
              <a:t>/</a:t>
            </a:r>
            <a:r>
              <a:rPr lang="zh-CN" altLang="en-US" sz="2800" b="1" dirty="0">
                <a:solidFill>
                  <a:srgbClr val="FF0000"/>
                </a:solidFill>
                <a:latin typeface="微软雅黑" panose="020B0503020204020204" pitchFamily="34" charset="-122"/>
                <a:ea typeface="微软雅黑" panose="020B0503020204020204" pitchFamily="34" charset="-122"/>
                <a:cs typeface="+mj-cs"/>
                <a:sym typeface="宋体" panose="02010600030101010101" pitchFamily="2" charset="-122"/>
              </a:rPr>
              <a:t>潜力两个角度进行定位</a:t>
            </a:r>
            <a:endParaRPr lang="zh-CN" altLang="en-US" sz="2800" b="1" dirty="0">
              <a:solidFill>
                <a:srgbClr val="FF0000"/>
              </a:solidFill>
              <a:latin typeface="微软雅黑" panose="020B0503020204020204" pitchFamily="34" charset="-122"/>
              <a:ea typeface="微软雅黑" panose="020B0503020204020204" pitchFamily="34" charset="-122"/>
              <a:cs typeface="+mj-cs"/>
              <a:sym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日期占位符 1"/>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Char char="•"/>
            </a:pPr>
            <a:fld id="{37A698BA-C7C7-49C2-AB73-730623833ECE}" type="datetime1">
              <a:rPr lang="zh-CN" altLang="en-US" smtClean="0"/>
            </a:fld>
            <a:endParaRPr lang="zh-CN" altLang="en-US" smtClean="0"/>
          </a:p>
        </p:txBody>
      </p:sp>
      <p:sp>
        <p:nvSpPr>
          <p:cNvPr id="49155" name="灯片编号占位符 3"/>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Char char="•"/>
            </a:pPr>
            <a:fld id="{CD78896D-E22E-496D-89AA-CA679A106487}" type="slidenum">
              <a:rPr lang="en-US" altLang="zh-CN" smtClean="0"/>
            </a:fld>
            <a:endParaRPr lang="en-US" altLang="zh-CN" smtClean="0"/>
          </a:p>
        </p:txBody>
      </p:sp>
      <p:graphicFrame>
        <p:nvGraphicFramePr>
          <p:cNvPr id="118838" name="Group 54"/>
          <p:cNvGraphicFramePr>
            <a:graphicFrameLocks noGrp="1"/>
          </p:cNvGraphicFramePr>
          <p:nvPr/>
        </p:nvGraphicFramePr>
        <p:xfrm>
          <a:off x="914400" y="1614488"/>
          <a:ext cx="10364788" cy="4646613"/>
        </p:xfrm>
        <a:graphic>
          <a:graphicData uri="http://schemas.openxmlformats.org/drawingml/2006/table">
            <a:tbl>
              <a:tblPr/>
              <a:tblGrid>
                <a:gridCol w="1351474"/>
                <a:gridCol w="2399049"/>
                <a:gridCol w="3030164"/>
                <a:gridCol w="3584101"/>
              </a:tblGrid>
              <a:tr h="32763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3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能力定位</a:t>
                      </a:r>
                      <a:endParaRPr kumimoji="0" lang="zh-CN" altLang="en-US" sz="13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22419" marR="122419" marT="46086" marB="460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EB4E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人员</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22419" marR="122419" marT="46086" marB="460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EB4E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类型</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22419" marR="122419" marT="46086" marB="460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EB4E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任用与管理建议</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22419" marR="122419" marT="46086" marB="460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EB4E3"/>
                    </a:solidFill>
                  </a:tcPr>
                </a:tc>
              </a:tr>
              <a:tr h="68702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300" b="1" i="0" u="none" strike="noStrike" cap="none" normalizeH="0" baseline="0" dirty="0" smtClean="0">
                          <a:ln>
                            <a:noFill/>
                          </a:ln>
                          <a:solidFill>
                            <a:schemeClr val="tx1"/>
                          </a:solidFill>
                          <a:effectLst/>
                          <a:latin typeface="+mn-ea"/>
                          <a:ea typeface="+mn-ea"/>
                        </a:rPr>
                        <a:t>1-</a:t>
                      </a:r>
                      <a:r>
                        <a:rPr kumimoji="0" lang="zh-CN" altLang="en-US" sz="1300" b="1" i="0" u="none" strike="noStrike" cap="none" normalizeH="0" baseline="0" dirty="0" smtClean="0">
                          <a:ln>
                            <a:noFill/>
                          </a:ln>
                          <a:solidFill>
                            <a:schemeClr val="tx1"/>
                          </a:solidFill>
                          <a:effectLst/>
                          <a:latin typeface="+mn-ea"/>
                          <a:ea typeface="+mn-ea"/>
                        </a:rPr>
                        <a:t>绿</a:t>
                      </a:r>
                      <a:r>
                        <a:rPr kumimoji="0" lang="en-US" altLang="zh-CN" sz="1300" b="1" i="0" u="none" strike="noStrike" cap="none" normalizeH="0" baseline="0" dirty="0" smtClean="0">
                          <a:ln>
                            <a:noFill/>
                          </a:ln>
                          <a:solidFill>
                            <a:schemeClr val="tx1"/>
                          </a:solidFill>
                          <a:effectLst/>
                          <a:latin typeface="+mn-ea"/>
                          <a:ea typeface="+mn-ea"/>
                        </a:rPr>
                        <a:t>/</a:t>
                      </a:r>
                      <a:r>
                        <a:rPr kumimoji="0" lang="zh-CN" altLang="en-US" sz="1300" b="1" i="0" u="none" strike="noStrike" cap="none" normalizeH="0" baseline="0" dirty="0" smtClean="0">
                          <a:ln>
                            <a:noFill/>
                          </a:ln>
                          <a:solidFill>
                            <a:schemeClr val="tx1"/>
                          </a:solidFill>
                          <a:effectLst/>
                          <a:latin typeface="+mn-ea"/>
                          <a:ea typeface="+mn-ea"/>
                        </a:rPr>
                        <a:t>蓝绿</a:t>
                      </a:r>
                      <a:endParaRPr kumimoji="0" lang="zh-CN" altLang="en-US" sz="1300" b="1" i="0" u="none" strike="noStrike" cap="none" normalizeH="0" baseline="0" dirty="0" smtClean="0">
                        <a:ln>
                          <a:noFill/>
                        </a:ln>
                        <a:solidFill>
                          <a:schemeClr val="tx1"/>
                        </a:solidFill>
                        <a:effectLst/>
                        <a:latin typeface="+mn-ea"/>
                        <a:ea typeface="+mn-ea"/>
                      </a:endParaRPr>
                    </a:p>
                  </a:txBody>
                  <a:tcPr marL="122419" marR="122419" marT="46086" marB="460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00" b="1" i="0" u="none" strike="noStrike" cap="none" normalizeH="0" baseline="0" dirty="0" smtClean="0">
                          <a:ln>
                            <a:noFill/>
                          </a:ln>
                          <a:solidFill>
                            <a:schemeClr val="tx1"/>
                          </a:solidFill>
                          <a:effectLst/>
                          <a:latin typeface="+mn-ea"/>
                          <a:ea typeface="+mn-ea"/>
                        </a:rPr>
                        <a:t>     </a:t>
                      </a:r>
                      <a:r>
                        <a:rPr kumimoji="0" lang="zh-CN" altLang="en-US" sz="1300" b="1" i="0" u="none" strike="noStrike" cap="none" normalizeH="0" baseline="0" dirty="0" smtClean="0">
                          <a:ln>
                            <a:noFill/>
                          </a:ln>
                          <a:solidFill>
                            <a:schemeClr val="tx1"/>
                          </a:solidFill>
                          <a:effectLst/>
                          <a:latin typeface="+mn-ea"/>
                          <a:ea typeface="+mn-ea"/>
                        </a:rPr>
                        <a:t>董** 黄** 马** </a:t>
                      </a:r>
                      <a:endParaRPr kumimoji="0" lang="zh-CN" altLang="en-US" sz="1300" b="1" i="0" u="none" strike="noStrike" cap="none" normalizeH="0" baseline="0" dirty="0" smtClean="0">
                        <a:ln>
                          <a:noFill/>
                        </a:ln>
                        <a:solidFill>
                          <a:schemeClr val="tx1"/>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300" b="1" i="0" u="none" strike="noStrike" cap="none" normalizeH="0" baseline="0" dirty="0" smtClean="0">
                          <a:ln>
                            <a:noFill/>
                          </a:ln>
                          <a:solidFill>
                            <a:schemeClr val="tx1"/>
                          </a:solidFill>
                          <a:effectLst/>
                          <a:latin typeface="+mn-ea"/>
                          <a:ea typeface="+mn-ea"/>
                        </a:rPr>
                        <a:t>     闫**王** 李** </a:t>
                      </a:r>
                      <a:endParaRPr kumimoji="0" lang="zh-CN" altLang="en-US" sz="1300" b="1" i="0" u="none" strike="noStrike" cap="none" normalizeH="0" baseline="0" dirty="0" smtClean="0">
                        <a:ln>
                          <a:noFill/>
                        </a:ln>
                        <a:solidFill>
                          <a:schemeClr val="tx1"/>
                        </a:solidFill>
                        <a:effectLst/>
                        <a:latin typeface="+mn-ea"/>
                        <a:ea typeface="+mn-ea"/>
                      </a:endParaRPr>
                    </a:p>
                  </a:txBody>
                  <a:tcPr marL="122419" marR="122419" marT="46086" marB="460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300" b="1" i="0" u="none" strike="noStrike" cap="none" normalizeH="0" baseline="0" smtClean="0">
                          <a:ln>
                            <a:noFill/>
                          </a:ln>
                          <a:solidFill>
                            <a:schemeClr val="tx1"/>
                          </a:solidFill>
                          <a:effectLst/>
                          <a:latin typeface="+mn-ea"/>
                          <a:ea typeface="+mn-ea"/>
                        </a:rPr>
                        <a:t>能力优秀，潜力佳，成长空间大</a:t>
                      </a:r>
                      <a:endParaRPr kumimoji="0" lang="zh-CN" altLang="en-US" sz="1300" b="1" i="0" u="none" strike="noStrike" cap="none" normalizeH="0" baseline="0" smtClean="0">
                        <a:ln>
                          <a:noFill/>
                        </a:ln>
                        <a:solidFill>
                          <a:schemeClr val="tx1"/>
                        </a:solidFill>
                        <a:effectLst/>
                        <a:latin typeface="+mn-ea"/>
                        <a:ea typeface="+mn-ea"/>
                      </a:endParaRPr>
                    </a:p>
                  </a:txBody>
                  <a:tcPr marL="122419" marR="122419" marT="46086" marB="460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86055" marR="0" lvl="0" indent="-186055" algn="l" defTabSz="911225" rtl="0" eaLnBrk="1" fontAlgn="base" latinLnBrk="0" hangingPunct="1">
                        <a:lnSpc>
                          <a:spcPct val="100000"/>
                        </a:lnSpc>
                        <a:spcBef>
                          <a:spcPct val="0"/>
                        </a:spcBef>
                        <a:spcAft>
                          <a:spcPct val="0"/>
                        </a:spcAft>
                        <a:buClrTx/>
                        <a:buSzTx/>
                        <a:buFontTx/>
                        <a:buChar char="•"/>
                        <a:tabLst>
                          <a:tab pos="184150" algn="l"/>
                        </a:tabLst>
                      </a:pPr>
                      <a:r>
                        <a:rPr kumimoji="0" lang="zh-CN" altLang="en-US" sz="1300" b="1" i="0" u="none" strike="noStrike" cap="none" normalizeH="0" baseline="0" smtClean="0">
                          <a:ln>
                            <a:noFill/>
                          </a:ln>
                          <a:solidFill>
                            <a:schemeClr val="tx1"/>
                          </a:solidFill>
                          <a:effectLst/>
                          <a:latin typeface="+mn-ea"/>
                          <a:ea typeface="+mn-ea"/>
                        </a:rPr>
                        <a:t>赋予更具挑战性任务，更大管理权限；</a:t>
                      </a:r>
                      <a:endParaRPr kumimoji="0" lang="zh-CN" altLang="en-US" sz="1300" b="1" i="0" u="none" strike="noStrike" cap="none" normalizeH="0" baseline="0" smtClean="0">
                        <a:ln>
                          <a:noFill/>
                        </a:ln>
                        <a:solidFill>
                          <a:schemeClr val="tx1"/>
                        </a:solidFill>
                        <a:effectLst/>
                        <a:latin typeface="+mn-ea"/>
                        <a:ea typeface="+mn-ea"/>
                      </a:endParaRPr>
                    </a:p>
                    <a:p>
                      <a:pPr marL="186055" marR="0" lvl="0" indent="-186055" algn="l" defTabSz="911225" rtl="0" eaLnBrk="1" fontAlgn="base" latinLnBrk="0" hangingPunct="1">
                        <a:lnSpc>
                          <a:spcPct val="100000"/>
                        </a:lnSpc>
                        <a:spcBef>
                          <a:spcPct val="0"/>
                        </a:spcBef>
                        <a:spcAft>
                          <a:spcPct val="0"/>
                        </a:spcAft>
                        <a:buClrTx/>
                        <a:buSzTx/>
                        <a:buFontTx/>
                        <a:buChar char="•"/>
                        <a:tabLst>
                          <a:tab pos="184150" algn="l"/>
                        </a:tabLst>
                      </a:pPr>
                      <a:r>
                        <a:rPr kumimoji="0" lang="zh-CN" altLang="en-US" sz="1300" b="1" i="0" u="none" strike="noStrike" cap="none" normalizeH="0" baseline="0" smtClean="0">
                          <a:ln>
                            <a:noFill/>
                          </a:ln>
                          <a:solidFill>
                            <a:schemeClr val="tx1"/>
                          </a:solidFill>
                          <a:effectLst/>
                          <a:latin typeface="+mn-ea"/>
                          <a:ea typeface="+mn-ea"/>
                        </a:rPr>
                        <a:t>重点关注，创造更多的成长机会。</a:t>
                      </a:r>
                      <a:endParaRPr kumimoji="0" lang="zh-CN" altLang="en-US" sz="1300" b="1" i="0" u="none" strike="noStrike" cap="none" normalizeH="0" baseline="0" smtClean="0">
                        <a:ln>
                          <a:noFill/>
                        </a:ln>
                        <a:solidFill>
                          <a:schemeClr val="tx1"/>
                        </a:solidFill>
                        <a:effectLst/>
                        <a:latin typeface="+mn-ea"/>
                        <a:ea typeface="+mn-ea"/>
                      </a:endParaRPr>
                    </a:p>
                  </a:txBody>
                  <a:tcPr marL="122419" marR="122419" marT="46086" marB="460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702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300" b="1" i="0" u="none" strike="noStrike" cap="none" normalizeH="0" baseline="0" smtClean="0">
                          <a:ln>
                            <a:noFill/>
                          </a:ln>
                          <a:solidFill>
                            <a:schemeClr val="tx1"/>
                          </a:solidFill>
                          <a:effectLst/>
                          <a:latin typeface="+mn-ea"/>
                          <a:ea typeface="+mn-ea"/>
                        </a:rPr>
                        <a:t>2-</a:t>
                      </a:r>
                      <a:r>
                        <a:rPr kumimoji="0" lang="zh-CN" altLang="en-US" sz="1300" b="1" i="0" u="none" strike="noStrike" cap="none" normalizeH="0" baseline="0" smtClean="0">
                          <a:ln>
                            <a:noFill/>
                          </a:ln>
                          <a:solidFill>
                            <a:schemeClr val="tx1"/>
                          </a:solidFill>
                          <a:effectLst/>
                          <a:latin typeface="+mn-ea"/>
                          <a:ea typeface="+mn-ea"/>
                        </a:rPr>
                        <a:t>蓝</a:t>
                      </a:r>
                      <a:endParaRPr kumimoji="0" lang="zh-CN" altLang="en-US" sz="1300" b="1" i="0" u="none" strike="noStrike" cap="none" normalizeH="0" baseline="0" smtClean="0">
                        <a:ln>
                          <a:noFill/>
                        </a:ln>
                        <a:solidFill>
                          <a:schemeClr val="tx1"/>
                        </a:solidFill>
                        <a:effectLst/>
                        <a:latin typeface="+mn-ea"/>
                        <a:ea typeface="+mn-ea"/>
                      </a:endParaRPr>
                    </a:p>
                  </a:txBody>
                  <a:tcPr marL="122419" marR="122419" marT="46086" marB="460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300" b="1" i="0" u="none" strike="noStrike" cap="none" normalizeH="0" baseline="0" dirty="0" smtClean="0">
                          <a:ln>
                            <a:noFill/>
                          </a:ln>
                          <a:solidFill>
                            <a:schemeClr val="tx1"/>
                          </a:solidFill>
                          <a:effectLst/>
                          <a:latin typeface="+mn-ea"/>
                          <a:ea typeface="+mn-ea"/>
                        </a:rPr>
                        <a:t>张** 李** 许** 韩**  </a:t>
                      </a:r>
                      <a:endParaRPr kumimoji="0" lang="zh-CN" altLang="en-US" sz="1300" b="1" i="0" u="none" strike="noStrike" cap="none" normalizeH="0" baseline="0" dirty="0" smtClean="0">
                        <a:ln>
                          <a:noFill/>
                        </a:ln>
                        <a:solidFill>
                          <a:schemeClr val="tx1"/>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300" b="1" i="0" u="none" strike="noStrike" cap="none" normalizeH="0" baseline="0" dirty="0" smtClean="0">
                          <a:ln>
                            <a:noFill/>
                          </a:ln>
                          <a:solidFill>
                            <a:schemeClr val="tx1"/>
                          </a:solidFill>
                          <a:effectLst/>
                          <a:latin typeface="+mn-ea"/>
                          <a:ea typeface="+mn-ea"/>
                        </a:rPr>
                        <a:t>杨** 宜** 董** 崔**</a:t>
                      </a:r>
                      <a:endParaRPr kumimoji="0" lang="zh-CN" altLang="en-US" sz="1300" b="1" i="0" u="none" strike="noStrike" cap="none" normalizeH="0" baseline="0" dirty="0" smtClean="0">
                        <a:ln>
                          <a:noFill/>
                        </a:ln>
                        <a:solidFill>
                          <a:schemeClr val="tx1"/>
                        </a:solidFill>
                        <a:effectLst/>
                        <a:latin typeface="+mn-ea"/>
                        <a:ea typeface="+mn-ea"/>
                      </a:endParaRPr>
                    </a:p>
                  </a:txBody>
                  <a:tcPr marL="122419" marR="122419" marT="46086" marB="460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300" b="1" i="0" u="none" strike="noStrike" cap="none" normalizeH="0" baseline="0" dirty="0" smtClean="0">
                          <a:ln>
                            <a:noFill/>
                          </a:ln>
                          <a:solidFill>
                            <a:schemeClr val="tx1"/>
                          </a:solidFill>
                          <a:effectLst/>
                          <a:latin typeface="+mn-ea"/>
                          <a:ea typeface="+mn-ea"/>
                        </a:rPr>
                        <a:t>现实表现良好，能够在工作中持续发挥积极作用，但需要更多的引导和点拔</a:t>
                      </a:r>
                      <a:endParaRPr kumimoji="0" lang="zh-CN" altLang="en-US" sz="1300" b="1" i="0" u="none" strike="noStrike" cap="none" normalizeH="0" baseline="0" dirty="0" smtClean="0">
                        <a:ln>
                          <a:noFill/>
                        </a:ln>
                        <a:solidFill>
                          <a:schemeClr val="tx1"/>
                        </a:solidFill>
                        <a:effectLst/>
                        <a:latin typeface="+mn-ea"/>
                        <a:ea typeface="+mn-ea"/>
                      </a:endParaRPr>
                    </a:p>
                  </a:txBody>
                  <a:tcPr marL="122419" marR="122419" marT="46086" marB="460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86055" marR="0" lvl="0" indent="-186055" algn="l" defTabSz="911225" rtl="0" eaLnBrk="1" fontAlgn="base" latinLnBrk="0" hangingPunct="1">
                        <a:lnSpc>
                          <a:spcPct val="100000"/>
                        </a:lnSpc>
                        <a:spcBef>
                          <a:spcPct val="0"/>
                        </a:spcBef>
                        <a:spcAft>
                          <a:spcPct val="0"/>
                        </a:spcAft>
                        <a:buClrTx/>
                        <a:buSzTx/>
                        <a:buFontTx/>
                        <a:buChar char="•"/>
                        <a:tabLst>
                          <a:tab pos="184150" algn="l"/>
                        </a:tabLst>
                      </a:pPr>
                      <a:r>
                        <a:rPr kumimoji="0" lang="zh-CN" altLang="en-US" sz="1300" b="1" i="0" u="none" strike="noStrike" cap="none" normalizeH="0" baseline="0" smtClean="0">
                          <a:ln>
                            <a:noFill/>
                          </a:ln>
                          <a:solidFill>
                            <a:schemeClr val="tx1"/>
                          </a:solidFill>
                          <a:effectLst/>
                          <a:latin typeface="+mn-ea"/>
                          <a:ea typeface="+mn-ea"/>
                        </a:rPr>
                        <a:t>在当前岗位继续历炼一段时间；</a:t>
                      </a:r>
                      <a:endParaRPr kumimoji="0" lang="zh-CN" altLang="en-US" sz="1300" b="1" i="0" u="none" strike="noStrike" cap="none" normalizeH="0" baseline="0" smtClean="0">
                        <a:ln>
                          <a:noFill/>
                        </a:ln>
                        <a:solidFill>
                          <a:schemeClr val="tx1"/>
                        </a:solidFill>
                        <a:effectLst/>
                        <a:latin typeface="+mn-ea"/>
                        <a:ea typeface="+mn-ea"/>
                      </a:endParaRPr>
                    </a:p>
                    <a:p>
                      <a:pPr marL="186055" marR="0" lvl="0" indent="-186055" algn="l" defTabSz="911225" rtl="0" eaLnBrk="1" fontAlgn="base" latinLnBrk="0" hangingPunct="1">
                        <a:lnSpc>
                          <a:spcPct val="100000"/>
                        </a:lnSpc>
                        <a:spcBef>
                          <a:spcPct val="0"/>
                        </a:spcBef>
                        <a:spcAft>
                          <a:spcPct val="0"/>
                        </a:spcAft>
                        <a:buClrTx/>
                        <a:buSzTx/>
                        <a:buFontTx/>
                        <a:buChar char="•"/>
                        <a:tabLst>
                          <a:tab pos="184150" algn="l"/>
                        </a:tabLst>
                      </a:pPr>
                      <a:r>
                        <a:rPr kumimoji="0" lang="zh-CN" altLang="en-US" sz="1300" b="1" i="0" u="none" strike="noStrike" cap="none" normalizeH="0" baseline="0" smtClean="0">
                          <a:ln>
                            <a:noFill/>
                          </a:ln>
                          <a:solidFill>
                            <a:schemeClr val="tx1"/>
                          </a:solidFill>
                          <a:effectLst/>
                          <a:latin typeface="+mn-ea"/>
                          <a:ea typeface="+mn-ea"/>
                        </a:rPr>
                        <a:t>积极培养，多加指导和帮助，能力提升后，赋予更大管理责任。</a:t>
                      </a:r>
                      <a:endParaRPr kumimoji="0" lang="zh-CN" altLang="en-US" sz="1300" b="1" i="0" u="none" strike="noStrike" cap="none" normalizeH="0" baseline="0" smtClean="0">
                        <a:ln>
                          <a:noFill/>
                        </a:ln>
                        <a:solidFill>
                          <a:schemeClr val="tx1"/>
                        </a:solidFill>
                        <a:effectLst/>
                        <a:latin typeface="+mn-ea"/>
                        <a:ea typeface="+mn-ea"/>
                      </a:endParaRPr>
                    </a:p>
                  </a:txBody>
                  <a:tcPr marL="122419" marR="122419" marT="46086" marB="460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17">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300" b="1" i="0" u="none" strike="noStrike" cap="none" normalizeH="0" baseline="0" smtClean="0">
                          <a:ln>
                            <a:noFill/>
                          </a:ln>
                          <a:solidFill>
                            <a:schemeClr val="tx1"/>
                          </a:solidFill>
                          <a:effectLst/>
                          <a:latin typeface="+mn-ea"/>
                          <a:ea typeface="+mn-ea"/>
                        </a:rPr>
                        <a:t>3-</a:t>
                      </a:r>
                      <a:r>
                        <a:rPr kumimoji="0" lang="zh-CN" altLang="en-US" sz="1300" b="1" i="0" u="none" strike="noStrike" cap="none" normalizeH="0" baseline="0" smtClean="0">
                          <a:ln>
                            <a:noFill/>
                          </a:ln>
                          <a:solidFill>
                            <a:schemeClr val="tx1"/>
                          </a:solidFill>
                          <a:effectLst/>
                          <a:latin typeface="+mn-ea"/>
                          <a:ea typeface="+mn-ea"/>
                        </a:rPr>
                        <a:t>蓝黄</a:t>
                      </a:r>
                      <a:r>
                        <a:rPr kumimoji="0" lang="en-US" altLang="zh-CN" sz="1300" b="1" i="0" u="none" strike="noStrike" cap="none" normalizeH="0" baseline="0" smtClean="0">
                          <a:ln>
                            <a:noFill/>
                          </a:ln>
                          <a:solidFill>
                            <a:schemeClr val="tx1"/>
                          </a:solidFill>
                          <a:effectLst/>
                          <a:latin typeface="+mn-ea"/>
                          <a:ea typeface="+mn-ea"/>
                        </a:rPr>
                        <a:t>/</a:t>
                      </a:r>
                      <a:r>
                        <a:rPr kumimoji="0" lang="zh-CN" altLang="en-US" sz="1300" b="1" i="0" u="none" strike="noStrike" cap="none" normalizeH="0" baseline="0" smtClean="0">
                          <a:ln>
                            <a:noFill/>
                          </a:ln>
                          <a:solidFill>
                            <a:schemeClr val="tx1"/>
                          </a:solidFill>
                          <a:effectLst/>
                          <a:latin typeface="+mn-ea"/>
                          <a:ea typeface="+mn-ea"/>
                        </a:rPr>
                        <a:t>黄蓝</a:t>
                      </a:r>
                      <a:endParaRPr kumimoji="0" lang="zh-CN" altLang="en-US" sz="1300" b="1" i="0" u="none" strike="noStrike" cap="none" normalizeH="0" baseline="0" smtClean="0">
                        <a:ln>
                          <a:noFill/>
                        </a:ln>
                        <a:solidFill>
                          <a:schemeClr val="tx1"/>
                        </a:solidFill>
                        <a:effectLst/>
                        <a:latin typeface="+mn-ea"/>
                        <a:ea typeface="+mn-ea"/>
                      </a:endParaRPr>
                    </a:p>
                  </a:txBody>
                  <a:tcPr marL="122419" marR="122419" marT="46086" marB="460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300" b="1" i="0" u="none" strike="noStrike" cap="none" normalizeH="0" baseline="0" smtClean="0">
                          <a:ln>
                            <a:noFill/>
                          </a:ln>
                          <a:solidFill>
                            <a:schemeClr val="tx1"/>
                          </a:solidFill>
                          <a:effectLst/>
                          <a:latin typeface="+mn-ea"/>
                          <a:ea typeface="+mn-ea"/>
                        </a:rPr>
                        <a:t>范** 张** 孙** </a:t>
                      </a:r>
                      <a:endParaRPr kumimoji="0" lang="zh-CN" altLang="en-US" sz="1300" b="1" i="0" u="none" strike="noStrike" cap="none" normalizeH="0" baseline="0" smtClean="0">
                        <a:ln>
                          <a:noFill/>
                        </a:ln>
                        <a:solidFill>
                          <a:schemeClr val="tx1"/>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300" b="1" i="0" u="none" strike="noStrike" cap="none" normalizeH="0" baseline="0" smtClean="0">
                        <a:ln>
                          <a:noFill/>
                        </a:ln>
                        <a:solidFill>
                          <a:schemeClr val="tx1"/>
                        </a:solidFill>
                        <a:effectLst/>
                        <a:latin typeface="+mn-ea"/>
                        <a:ea typeface="+mn-ea"/>
                      </a:endParaRPr>
                    </a:p>
                  </a:txBody>
                  <a:tcPr marL="122419" marR="122419" marT="46086" marB="460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300" b="1" i="0" u="none" strike="noStrike" cap="none" normalizeH="0" baseline="0" dirty="0" smtClean="0">
                          <a:ln>
                            <a:noFill/>
                          </a:ln>
                          <a:solidFill>
                            <a:schemeClr val="tx1"/>
                          </a:solidFill>
                          <a:effectLst/>
                          <a:latin typeface="+mn-ea"/>
                          <a:ea typeface="+mn-ea"/>
                        </a:rPr>
                        <a:t>稳扎稳打，能守住管理局面，但适应性、拓展性有限</a:t>
                      </a:r>
                      <a:endParaRPr kumimoji="0" lang="zh-CN" altLang="en-US" sz="1300" b="1" i="0" u="none" strike="noStrike" cap="none" normalizeH="0" baseline="0" dirty="0" smtClean="0">
                        <a:ln>
                          <a:noFill/>
                        </a:ln>
                        <a:solidFill>
                          <a:schemeClr val="tx1"/>
                        </a:solidFill>
                        <a:effectLst/>
                        <a:latin typeface="+mn-ea"/>
                        <a:ea typeface="+mn-ea"/>
                      </a:endParaRPr>
                    </a:p>
                  </a:txBody>
                  <a:tcPr marL="122419" marR="122419" marT="46086" marB="460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86055" marR="0" lvl="0" indent="-186055" algn="l" defTabSz="911225" rtl="0" eaLnBrk="1" fontAlgn="base" latinLnBrk="0" hangingPunct="1">
                        <a:lnSpc>
                          <a:spcPct val="100000"/>
                        </a:lnSpc>
                        <a:spcBef>
                          <a:spcPct val="0"/>
                        </a:spcBef>
                        <a:spcAft>
                          <a:spcPct val="0"/>
                        </a:spcAft>
                        <a:buClrTx/>
                        <a:buSzTx/>
                        <a:buFontTx/>
                        <a:buChar char="•"/>
                        <a:tabLst>
                          <a:tab pos="184150" algn="l"/>
                        </a:tabLst>
                      </a:pPr>
                      <a:r>
                        <a:rPr kumimoji="0" lang="zh-CN" altLang="en-US" sz="1300" b="1" i="0" u="none" strike="noStrike" cap="none" normalizeH="0" baseline="0" smtClean="0">
                          <a:ln>
                            <a:noFill/>
                          </a:ln>
                          <a:solidFill>
                            <a:schemeClr val="tx1"/>
                          </a:solidFill>
                          <a:effectLst/>
                          <a:latin typeface="+mn-ea"/>
                          <a:ea typeface="+mn-ea"/>
                        </a:rPr>
                        <a:t>在任务、制度相对明确的管理环境中发挥作用。</a:t>
                      </a:r>
                      <a:endParaRPr kumimoji="0" lang="zh-CN" altLang="en-US" sz="1300" b="1" i="0" u="none" strike="noStrike" cap="none" normalizeH="0" baseline="0" smtClean="0">
                        <a:ln>
                          <a:noFill/>
                        </a:ln>
                        <a:solidFill>
                          <a:schemeClr val="tx1"/>
                        </a:solidFill>
                        <a:effectLst/>
                        <a:latin typeface="+mn-ea"/>
                        <a:ea typeface="+mn-ea"/>
                      </a:endParaRPr>
                    </a:p>
                  </a:txBody>
                  <a:tcPr marL="122419" marR="122419" marT="46086" marB="460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17">
                <a:tc vMerge="1">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300" b="1" i="0" u="none" strike="noStrike" cap="none" normalizeH="0" baseline="0" smtClean="0">
                          <a:ln>
                            <a:noFill/>
                          </a:ln>
                          <a:solidFill>
                            <a:schemeClr val="tx1"/>
                          </a:solidFill>
                          <a:effectLst/>
                          <a:latin typeface="+mn-ea"/>
                          <a:ea typeface="+mn-ea"/>
                        </a:rPr>
                        <a:t>原**  齐**</a:t>
                      </a:r>
                      <a:endParaRPr kumimoji="0" lang="zh-CN" altLang="en-US" sz="1300" b="1" i="0" u="none" strike="noStrike" cap="none" normalizeH="0" baseline="0" smtClean="0">
                        <a:ln>
                          <a:noFill/>
                        </a:ln>
                        <a:solidFill>
                          <a:schemeClr val="tx1"/>
                        </a:solidFill>
                        <a:effectLst/>
                        <a:latin typeface="+mn-ea"/>
                        <a:ea typeface="+mn-ea"/>
                      </a:endParaRPr>
                    </a:p>
                  </a:txBody>
                  <a:tcPr marL="122419" marR="122419" marT="46086" marB="460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300" b="1" i="0" u="none" strike="noStrike" cap="none" normalizeH="0" baseline="0" dirty="0" smtClean="0">
                          <a:ln>
                            <a:noFill/>
                          </a:ln>
                          <a:solidFill>
                            <a:schemeClr val="tx1"/>
                          </a:solidFill>
                          <a:effectLst/>
                          <a:latin typeface="+mn-ea"/>
                          <a:ea typeface="+mn-ea"/>
                        </a:rPr>
                        <a:t>基础能力不错，但受个性特点影响，能力不够均衡</a:t>
                      </a:r>
                      <a:endParaRPr kumimoji="0" lang="zh-CN" altLang="en-US" sz="1300" b="1" i="0" u="none" strike="noStrike" cap="none" normalizeH="0" baseline="0" dirty="0" smtClean="0">
                        <a:ln>
                          <a:noFill/>
                        </a:ln>
                        <a:solidFill>
                          <a:schemeClr val="tx1"/>
                        </a:solidFill>
                        <a:effectLst/>
                        <a:latin typeface="+mn-ea"/>
                        <a:ea typeface="+mn-ea"/>
                      </a:endParaRPr>
                    </a:p>
                  </a:txBody>
                  <a:tcPr marL="122419" marR="122419" marT="46086" marB="460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86055" marR="0" lvl="0" indent="-186055" algn="l" defTabSz="911225" rtl="0" eaLnBrk="1" fontAlgn="base" latinLnBrk="0" hangingPunct="1">
                        <a:lnSpc>
                          <a:spcPct val="100000"/>
                        </a:lnSpc>
                        <a:spcBef>
                          <a:spcPct val="0"/>
                        </a:spcBef>
                        <a:spcAft>
                          <a:spcPct val="0"/>
                        </a:spcAft>
                        <a:buClrTx/>
                        <a:buSzTx/>
                        <a:buFontTx/>
                        <a:buChar char="•"/>
                        <a:tabLst>
                          <a:tab pos="184150" algn="l"/>
                        </a:tabLst>
                      </a:pPr>
                      <a:r>
                        <a:rPr kumimoji="0" lang="zh-CN" altLang="en-US" sz="1300" b="1" i="0" u="none" strike="noStrike" cap="none" normalizeH="0" baseline="0" dirty="0" smtClean="0">
                          <a:ln>
                            <a:noFill/>
                          </a:ln>
                          <a:solidFill>
                            <a:schemeClr val="tx1"/>
                          </a:solidFill>
                          <a:effectLst/>
                          <a:latin typeface="+mn-ea"/>
                          <a:ea typeface="+mn-ea"/>
                        </a:rPr>
                        <a:t>走技术路线，在专业领域内发挥个人优势。</a:t>
                      </a:r>
                      <a:endParaRPr kumimoji="0" lang="zh-CN" altLang="en-US" sz="1300" b="1" i="0" u="none" strike="noStrike" cap="none" normalizeH="0" baseline="0" dirty="0" smtClean="0">
                        <a:ln>
                          <a:noFill/>
                        </a:ln>
                        <a:solidFill>
                          <a:schemeClr val="tx1"/>
                        </a:solidFill>
                        <a:effectLst/>
                        <a:latin typeface="+mn-ea"/>
                        <a:ea typeface="+mn-ea"/>
                      </a:endParaRPr>
                    </a:p>
                  </a:txBody>
                  <a:tcPr marL="122419" marR="122419" marT="46086" marB="460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8512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300" b="1" i="0" u="none" strike="noStrike" cap="none" normalizeH="0" baseline="0" smtClean="0">
                          <a:ln>
                            <a:noFill/>
                          </a:ln>
                          <a:solidFill>
                            <a:schemeClr val="tx1"/>
                          </a:solidFill>
                          <a:effectLst/>
                          <a:latin typeface="+mn-ea"/>
                          <a:ea typeface="+mn-ea"/>
                        </a:rPr>
                        <a:t>4-</a:t>
                      </a:r>
                      <a:r>
                        <a:rPr kumimoji="0" lang="zh-CN" altLang="en-US" sz="1300" b="1" i="0" u="none" strike="noStrike" cap="none" normalizeH="0" baseline="0" smtClean="0">
                          <a:ln>
                            <a:noFill/>
                          </a:ln>
                          <a:solidFill>
                            <a:schemeClr val="tx1"/>
                          </a:solidFill>
                          <a:effectLst/>
                          <a:latin typeface="+mn-ea"/>
                          <a:ea typeface="+mn-ea"/>
                        </a:rPr>
                        <a:t>黄</a:t>
                      </a:r>
                      <a:endParaRPr kumimoji="0" lang="zh-CN" altLang="en-US" sz="1300" b="1" i="0" u="none" strike="noStrike" cap="none" normalizeH="0" baseline="0" smtClean="0">
                        <a:ln>
                          <a:noFill/>
                        </a:ln>
                        <a:solidFill>
                          <a:schemeClr val="tx1"/>
                        </a:solidFill>
                        <a:effectLst/>
                        <a:latin typeface="+mn-ea"/>
                        <a:ea typeface="+mn-ea"/>
                      </a:endParaRPr>
                    </a:p>
                  </a:txBody>
                  <a:tcPr marL="122419" marR="122419" marT="46086" marB="460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300" b="1" i="0" u="none" strike="noStrike" cap="none" normalizeH="0" baseline="0" smtClean="0">
                        <a:ln>
                          <a:noFill/>
                        </a:ln>
                        <a:solidFill>
                          <a:schemeClr val="tx1"/>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00" b="1" i="0" u="none" strike="noStrike" cap="none" normalizeH="0" baseline="0" smtClean="0">
                          <a:ln>
                            <a:noFill/>
                          </a:ln>
                          <a:solidFill>
                            <a:schemeClr val="tx1"/>
                          </a:solidFill>
                          <a:effectLst/>
                          <a:latin typeface="+mn-ea"/>
                          <a:ea typeface="+mn-ea"/>
                        </a:rPr>
                        <a:t>  </a:t>
                      </a:r>
                      <a:r>
                        <a:rPr kumimoji="0" lang="zh-CN" altLang="en-US" sz="1300" b="1" i="0" u="none" strike="noStrike" cap="none" normalizeH="0" baseline="0" smtClean="0">
                          <a:ln>
                            <a:noFill/>
                          </a:ln>
                          <a:solidFill>
                            <a:schemeClr val="tx1"/>
                          </a:solidFill>
                          <a:effectLst/>
                          <a:latin typeface="+mn-ea"/>
                          <a:ea typeface="+mn-ea"/>
                        </a:rPr>
                        <a:t>郑** 王** 买** </a:t>
                      </a:r>
                      <a:endParaRPr kumimoji="0" lang="zh-CN" altLang="en-US" sz="1300" b="1" i="0" u="none" strike="noStrike" cap="none" normalizeH="0" baseline="0" smtClean="0">
                        <a:ln>
                          <a:noFill/>
                        </a:ln>
                        <a:solidFill>
                          <a:schemeClr val="tx1"/>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300" b="1" i="0" u="none" strike="noStrike" cap="none" normalizeH="0" baseline="0" smtClean="0">
                          <a:ln>
                            <a:noFill/>
                          </a:ln>
                          <a:solidFill>
                            <a:schemeClr val="tx1"/>
                          </a:solidFill>
                          <a:effectLst/>
                          <a:latin typeface="+mn-ea"/>
                          <a:ea typeface="+mn-ea"/>
                        </a:rPr>
                        <a:t>姚** 高** 张**</a:t>
                      </a:r>
                      <a:endParaRPr kumimoji="0" lang="zh-CN" altLang="en-US" sz="1300" b="1" i="0" u="none" strike="noStrike" cap="none" normalizeH="0" baseline="0" smtClean="0">
                        <a:ln>
                          <a:noFill/>
                        </a:ln>
                        <a:solidFill>
                          <a:schemeClr val="tx1"/>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300" b="1" i="0" u="none" strike="noStrike" cap="none" normalizeH="0" baseline="0" smtClean="0">
                        <a:ln>
                          <a:noFill/>
                        </a:ln>
                        <a:solidFill>
                          <a:schemeClr val="tx1"/>
                        </a:solidFill>
                        <a:effectLst/>
                        <a:latin typeface="+mn-ea"/>
                        <a:ea typeface="+mn-ea"/>
                      </a:endParaRPr>
                    </a:p>
                  </a:txBody>
                  <a:tcPr marL="122419" marR="122419" marT="46086" marB="460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300" b="1" i="0" u="none" strike="noStrike" cap="none" normalizeH="0" baseline="0" smtClean="0">
                          <a:ln>
                            <a:noFill/>
                          </a:ln>
                          <a:solidFill>
                            <a:schemeClr val="tx1"/>
                          </a:solidFill>
                          <a:effectLst/>
                          <a:latin typeface="+mn-ea"/>
                          <a:ea typeface="+mn-ea"/>
                        </a:rPr>
                        <a:t>基本满足工作要求，能力平庸，成长潜力有限</a:t>
                      </a:r>
                      <a:endParaRPr kumimoji="0" lang="zh-CN" altLang="en-US" sz="1300" b="1" i="0" u="none" strike="noStrike" cap="none" normalizeH="0" baseline="0" smtClean="0">
                        <a:ln>
                          <a:noFill/>
                        </a:ln>
                        <a:solidFill>
                          <a:schemeClr val="tx1"/>
                        </a:solidFill>
                        <a:effectLst/>
                        <a:latin typeface="+mn-ea"/>
                        <a:ea typeface="+mn-ea"/>
                      </a:endParaRPr>
                    </a:p>
                  </a:txBody>
                  <a:tcPr marL="122419" marR="122419" marT="46086" marB="460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86055" marR="0" lvl="0" indent="-186055" algn="l" defTabSz="911225" rtl="0" eaLnBrk="1" fontAlgn="base" latinLnBrk="0" hangingPunct="1">
                        <a:lnSpc>
                          <a:spcPct val="100000"/>
                        </a:lnSpc>
                        <a:spcBef>
                          <a:spcPct val="0"/>
                        </a:spcBef>
                        <a:spcAft>
                          <a:spcPct val="0"/>
                        </a:spcAft>
                        <a:buClrTx/>
                        <a:buSzTx/>
                        <a:buFontTx/>
                        <a:buChar char="•"/>
                        <a:tabLst>
                          <a:tab pos="184150" algn="l"/>
                        </a:tabLst>
                      </a:pPr>
                      <a:r>
                        <a:rPr kumimoji="0" lang="zh-CN" altLang="en-US" sz="1300" b="1" i="0" u="none" strike="noStrike" cap="none" normalizeH="0" baseline="0" dirty="0" smtClean="0">
                          <a:ln>
                            <a:noFill/>
                          </a:ln>
                          <a:solidFill>
                            <a:schemeClr val="tx1"/>
                          </a:solidFill>
                          <a:effectLst/>
                          <a:latin typeface="+mn-ea"/>
                          <a:ea typeface="+mn-ea"/>
                        </a:rPr>
                        <a:t>在熟悉的领域和岗位使用，用其所长，并予以具体工作指导。</a:t>
                      </a:r>
                      <a:endParaRPr kumimoji="0" lang="zh-CN" altLang="en-US" sz="1300" b="1" i="0" u="none" strike="noStrike" cap="none" normalizeH="0" baseline="0" dirty="0" smtClean="0">
                        <a:ln>
                          <a:noFill/>
                        </a:ln>
                        <a:solidFill>
                          <a:schemeClr val="tx1"/>
                        </a:solidFill>
                        <a:effectLst/>
                        <a:latin typeface="+mn-ea"/>
                        <a:ea typeface="+mn-ea"/>
                      </a:endParaRPr>
                    </a:p>
                  </a:txBody>
                  <a:tcPr marL="122419" marR="122419" marT="46086" marB="460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702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300" b="1" i="0" u="none" strike="noStrike" cap="none" normalizeH="0" baseline="0" smtClean="0">
                          <a:ln>
                            <a:noFill/>
                          </a:ln>
                          <a:solidFill>
                            <a:schemeClr val="tx1"/>
                          </a:solidFill>
                          <a:effectLst/>
                          <a:latin typeface="+mn-ea"/>
                          <a:ea typeface="+mn-ea"/>
                        </a:rPr>
                        <a:t>5-</a:t>
                      </a:r>
                      <a:r>
                        <a:rPr kumimoji="0" lang="zh-CN" altLang="en-US" sz="1300" b="1" i="0" u="none" strike="noStrike" cap="none" normalizeH="0" baseline="0" smtClean="0">
                          <a:ln>
                            <a:noFill/>
                          </a:ln>
                          <a:solidFill>
                            <a:schemeClr val="tx1"/>
                          </a:solidFill>
                          <a:effectLst/>
                          <a:latin typeface="+mn-ea"/>
                          <a:ea typeface="+mn-ea"/>
                        </a:rPr>
                        <a:t>黄红</a:t>
                      </a:r>
                      <a:endParaRPr kumimoji="0" lang="zh-CN" altLang="en-US" sz="1300" b="1" i="0" u="none" strike="noStrike" cap="none" normalizeH="0" baseline="0" smtClean="0">
                        <a:ln>
                          <a:noFill/>
                        </a:ln>
                        <a:solidFill>
                          <a:schemeClr val="tx1"/>
                        </a:solidFill>
                        <a:effectLst/>
                        <a:latin typeface="+mn-ea"/>
                        <a:ea typeface="+mn-ea"/>
                      </a:endParaRPr>
                    </a:p>
                  </a:txBody>
                  <a:tcPr marL="122419" marR="122419" marT="46086" marB="460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300" b="1" i="0" u="none" strike="noStrike" cap="none" normalizeH="0" baseline="0" smtClean="0">
                          <a:ln>
                            <a:noFill/>
                          </a:ln>
                          <a:solidFill>
                            <a:schemeClr val="tx1"/>
                          </a:solidFill>
                          <a:effectLst/>
                          <a:latin typeface="+mn-ea"/>
                          <a:ea typeface="+mn-ea"/>
                        </a:rPr>
                        <a:t>樊** 李**</a:t>
                      </a:r>
                      <a:endParaRPr kumimoji="0" lang="zh-CN" altLang="en-US" sz="1300" b="1" i="0" u="none" strike="noStrike" cap="none" normalizeH="0" baseline="0" smtClean="0">
                        <a:ln>
                          <a:noFill/>
                        </a:ln>
                        <a:solidFill>
                          <a:schemeClr val="tx1"/>
                        </a:solidFill>
                        <a:effectLst/>
                        <a:latin typeface="+mn-ea"/>
                        <a:ea typeface="+mn-ea"/>
                      </a:endParaRPr>
                    </a:p>
                  </a:txBody>
                  <a:tcPr marL="122419" marR="122419" marT="46086" marB="460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300" b="1" i="0" u="none" strike="noStrike" cap="none" normalizeH="0" baseline="0" smtClean="0">
                          <a:ln>
                            <a:noFill/>
                          </a:ln>
                          <a:solidFill>
                            <a:schemeClr val="tx1"/>
                          </a:solidFill>
                          <a:effectLst/>
                          <a:latin typeface="+mn-ea"/>
                          <a:ea typeface="+mn-ea"/>
                        </a:rPr>
                        <a:t>能力偏低</a:t>
                      </a:r>
                      <a:r>
                        <a:rPr kumimoji="0" lang="en-US" altLang="zh-CN" sz="1300" b="1" i="0" u="none" strike="noStrike" cap="none" normalizeH="0" baseline="0" smtClean="0">
                          <a:ln>
                            <a:noFill/>
                          </a:ln>
                          <a:solidFill>
                            <a:schemeClr val="tx1"/>
                          </a:solidFill>
                          <a:effectLst/>
                          <a:latin typeface="+mn-ea"/>
                          <a:ea typeface="+mn-ea"/>
                        </a:rPr>
                        <a:t>/</a:t>
                      </a:r>
                      <a:r>
                        <a:rPr kumimoji="0" lang="zh-CN" altLang="en-US" sz="1300" b="1" i="0" u="none" strike="noStrike" cap="none" normalizeH="0" baseline="0" smtClean="0">
                          <a:ln>
                            <a:noFill/>
                          </a:ln>
                          <a:solidFill>
                            <a:schemeClr val="tx1"/>
                          </a:solidFill>
                          <a:effectLst/>
                          <a:latin typeface="+mn-ea"/>
                          <a:ea typeface="+mn-ea"/>
                        </a:rPr>
                        <a:t>动力不足，目前在组织中作用发挥有限</a:t>
                      </a:r>
                      <a:endParaRPr kumimoji="0" lang="zh-CN" altLang="en-US" sz="1300" b="1" i="0" u="none" strike="noStrike" cap="none" normalizeH="0" baseline="0" smtClean="0">
                        <a:ln>
                          <a:noFill/>
                        </a:ln>
                        <a:solidFill>
                          <a:schemeClr val="tx1"/>
                        </a:solidFill>
                        <a:effectLst/>
                        <a:latin typeface="+mn-ea"/>
                        <a:ea typeface="+mn-ea"/>
                      </a:endParaRPr>
                    </a:p>
                  </a:txBody>
                  <a:tcPr marL="122419" marR="122419" marT="46086" marB="460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86055" marR="0" lvl="0" indent="-186055" algn="l" defTabSz="911225" rtl="0" eaLnBrk="1" fontAlgn="base" latinLnBrk="0" hangingPunct="1">
                        <a:lnSpc>
                          <a:spcPct val="100000"/>
                        </a:lnSpc>
                        <a:spcBef>
                          <a:spcPct val="0"/>
                        </a:spcBef>
                        <a:spcAft>
                          <a:spcPct val="0"/>
                        </a:spcAft>
                        <a:buClrTx/>
                        <a:buSzTx/>
                        <a:buFontTx/>
                        <a:buChar char="•"/>
                        <a:tabLst>
                          <a:tab pos="184150" algn="l"/>
                        </a:tabLst>
                      </a:pPr>
                      <a:r>
                        <a:rPr kumimoji="0" lang="zh-CN" altLang="en-US" sz="1300" b="1" i="0" u="none" strike="noStrike" cap="none" normalizeH="0" baseline="0" dirty="0" smtClean="0">
                          <a:ln>
                            <a:noFill/>
                          </a:ln>
                          <a:solidFill>
                            <a:schemeClr val="tx1"/>
                          </a:solidFill>
                          <a:effectLst/>
                          <a:latin typeface="+mn-ea"/>
                          <a:ea typeface="+mn-ea"/>
                        </a:rPr>
                        <a:t>发挥好当前作用，提前考虑后备人选；</a:t>
                      </a:r>
                      <a:endParaRPr kumimoji="0" lang="zh-CN" altLang="en-US" sz="1300" b="1" i="0" u="none" strike="noStrike" cap="none" normalizeH="0" baseline="0" dirty="0" smtClean="0">
                        <a:ln>
                          <a:noFill/>
                        </a:ln>
                        <a:solidFill>
                          <a:schemeClr val="tx1"/>
                        </a:solidFill>
                        <a:effectLst/>
                        <a:latin typeface="+mn-ea"/>
                        <a:ea typeface="+mn-ea"/>
                      </a:endParaRPr>
                    </a:p>
                    <a:p>
                      <a:pPr marL="186055" marR="0" lvl="0" indent="-186055" algn="l" defTabSz="911225" rtl="0" eaLnBrk="1" fontAlgn="base" latinLnBrk="0" hangingPunct="1">
                        <a:lnSpc>
                          <a:spcPct val="100000"/>
                        </a:lnSpc>
                        <a:spcBef>
                          <a:spcPct val="0"/>
                        </a:spcBef>
                        <a:spcAft>
                          <a:spcPct val="0"/>
                        </a:spcAft>
                        <a:buClrTx/>
                        <a:buSzTx/>
                        <a:buFontTx/>
                        <a:buChar char="•"/>
                        <a:tabLst>
                          <a:tab pos="184150" algn="l"/>
                        </a:tabLst>
                      </a:pPr>
                      <a:r>
                        <a:rPr kumimoji="0" lang="zh-CN" altLang="en-US" sz="1300" b="1" i="0" u="none" strike="noStrike" cap="none" normalizeH="0" baseline="0" dirty="0" smtClean="0">
                          <a:ln>
                            <a:noFill/>
                          </a:ln>
                          <a:solidFill>
                            <a:schemeClr val="tx1"/>
                          </a:solidFill>
                          <a:effectLst/>
                          <a:latin typeface="+mn-ea"/>
                          <a:ea typeface="+mn-ea"/>
                        </a:rPr>
                        <a:t>逐步调整优化。</a:t>
                      </a:r>
                      <a:endParaRPr kumimoji="0" lang="zh-CN" altLang="en-US" sz="1300" b="1" i="0" u="none" strike="noStrike" cap="none" normalizeH="0" baseline="0" dirty="0" smtClean="0">
                        <a:ln>
                          <a:noFill/>
                        </a:ln>
                        <a:solidFill>
                          <a:schemeClr val="tx1"/>
                        </a:solidFill>
                        <a:effectLst/>
                        <a:latin typeface="+mn-ea"/>
                        <a:ea typeface="+mn-ea"/>
                      </a:endParaRPr>
                    </a:p>
                  </a:txBody>
                  <a:tcPr marL="122419" marR="122419" marT="46086" marB="460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494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300" b="1" i="0" u="none" strike="noStrike" cap="none" normalizeH="0" baseline="0" smtClean="0">
                          <a:ln>
                            <a:noFill/>
                          </a:ln>
                          <a:solidFill>
                            <a:schemeClr val="tx1"/>
                          </a:solidFill>
                          <a:effectLst/>
                          <a:latin typeface="+mn-ea"/>
                          <a:ea typeface="+mn-ea"/>
                        </a:rPr>
                        <a:t>6-</a:t>
                      </a:r>
                      <a:r>
                        <a:rPr kumimoji="0" lang="zh-CN" altLang="en-US" sz="1300" b="1" i="0" u="none" strike="noStrike" cap="none" normalizeH="0" baseline="0" smtClean="0">
                          <a:ln>
                            <a:noFill/>
                          </a:ln>
                          <a:solidFill>
                            <a:schemeClr val="tx1"/>
                          </a:solidFill>
                          <a:effectLst/>
                          <a:latin typeface="+mn-ea"/>
                          <a:ea typeface="+mn-ea"/>
                        </a:rPr>
                        <a:t>红</a:t>
                      </a:r>
                      <a:endParaRPr kumimoji="0" lang="zh-CN" altLang="en-US" sz="1300" b="1" i="0" u="none" strike="noStrike" cap="none" normalizeH="0" baseline="0" smtClean="0">
                        <a:ln>
                          <a:noFill/>
                        </a:ln>
                        <a:solidFill>
                          <a:schemeClr val="tx1"/>
                        </a:solidFill>
                        <a:effectLst/>
                        <a:latin typeface="+mn-ea"/>
                        <a:ea typeface="+mn-ea"/>
                      </a:endParaRPr>
                    </a:p>
                  </a:txBody>
                  <a:tcPr marL="122419" marR="122419" marT="46086" marB="460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300" b="1" i="0" u="none" strike="noStrike" cap="none" normalizeH="0" baseline="0" smtClean="0">
                          <a:ln>
                            <a:noFill/>
                          </a:ln>
                          <a:solidFill>
                            <a:schemeClr val="tx1"/>
                          </a:solidFill>
                          <a:effectLst/>
                          <a:latin typeface="+mn-ea"/>
                          <a:ea typeface="+mn-ea"/>
                        </a:rPr>
                        <a:t>张** 岳**</a:t>
                      </a:r>
                      <a:endParaRPr kumimoji="0" lang="zh-CN" altLang="en-US" sz="1300" b="1" i="0" u="none" strike="noStrike" cap="none" normalizeH="0" baseline="0" smtClean="0">
                        <a:ln>
                          <a:noFill/>
                        </a:ln>
                        <a:solidFill>
                          <a:schemeClr val="tx1"/>
                        </a:solidFill>
                        <a:effectLst/>
                        <a:latin typeface="+mn-ea"/>
                        <a:ea typeface="+mn-ea"/>
                      </a:endParaRPr>
                    </a:p>
                  </a:txBody>
                  <a:tcPr marL="122419" marR="122419" marT="46086" marB="460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300" b="1" i="0" u="none" strike="noStrike" cap="none" normalizeH="0" baseline="0" smtClean="0">
                          <a:ln>
                            <a:noFill/>
                          </a:ln>
                          <a:solidFill>
                            <a:schemeClr val="tx1"/>
                          </a:solidFill>
                          <a:effectLst/>
                          <a:latin typeface="+mn-ea"/>
                          <a:ea typeface="+mn-ea"/>
                        </a:rPr>
                        <a:t>能力低，现岗不称职</a:t>
                      </a:r>
                      <a:endParaRPr kumimoji="0" lang="zh-CN" altLang="en-US" sz="1300" b="1" i="0" u="none" strike="noStrike" cap="none" normalizeH="0" baseline="0" smtClean="0">
                        <a:ln>
                          <a:noFill/>
                        </a:ln>
                        <a:solidFill>
                          <a:schemeClr val="tx1"/>
                        </a:solidFill>
                        <a:effectLst/>
                        <a:latin typeface="+mn-ea"/>
                        <a:ea typeface="+mn-ea"/>
                      </a:endParaRPr>
                    </a:p>
                  </a:txBody>
                  <a:tcPr marL="122419" marR="122419" marT="46086" marB="460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86055" marR="0" lvl="0" indent="-186055" algn="l" defTabSz="911225" rtl="0" eaLnBrk="1" fontAlgn="base" latinLnBrk="0" hangingPunct="1">
                        <a:lnSpc>
                          <a:spcPct val="100000"/>
                        </a:lnSpc>
                        <a:spcBef>
                          <a:spcPct val="0"/>
                        </a:spcBef>
                        <a:spcAft>
                          <a:spcPct val="0"/>
                        </a:spcAft>
                        <a:buClrTx/>
                        <a:buSzTx/>
                        <a:buFontTx/>
                        <a:buChar char="•"/>
                        <a:tabLst>
                          <a:tab pos="184150" algn="l"/>
                        </a:tabLst>
                      </a:pPr>
                      <a:r>
                        <a:rPr kumimoji="0" lang="zh-CN" altLang="en-US" sz="1300" b="1" i="0" u="none" strike="noStrike" cap="none" normalizeH="0" baseline="0" dirty="0" smtClean="0">
                          <a:ln>
                            <a:noFill/>
                          </a:ln>
                          <a:solidFill>
                            <a:schemeClr val="tx1"/>
                          </a:solidFill>
                          <a:effectLst/>
                          <a:latin typeface="+mn-ea"/>
                          <a:ea typeface="+mn-ea"/>
                        </a:rPr>
                        <a:t>择机降职或调整。</a:t>
                      </a:r>
                      <a:endParaRPr kumimoji="0" lang="zh-CN" altLang="en-US" sz="1300" b="1" i="0" u="none" strike="noStrike" cap="none" normalizeH="0" baseline="0" dirty="0" smtClean="0">
                        <a:ln>
                          <a:noFill/>
                        </a:ln>
                        <a:solidFill>
                          <a:schemeClr val="tx1"/>
                        </a:solidFill>
                        <a:effectLst/>
                        <a:latin typeface="+mn-ea"/>
                        <a:ea typeface="+mn-ea"/>
                      </a:endParaRPr>
                    </a:p>
                  </a:txBody>
                  <a:tcPr marL="122419" marR="122419" marT="46086" marB="460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9202" name="标题 1"/>
          <p:cNvSpPr>
            <a:spLocks noGrp="1" noChangeArrowheads="1"/>
          </p:cNvSpPr>
          <p:nvPr/>
        </p:nvSpPr>
        <p:spPr bwMode="auto">
          <a:xfrm>
            <a:off x="1219200" y="836613"/>
            <a:ext cx="7085013"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846455" eaLnBrk="0" hangingPunct="0">
              <a:defRPr>
                <a:solidFill>
                  <a:schemeClr val="tx1"/>
                </a:solidFill>
                <a:latin typeface="Arial" panose="020B0604020202020204" pitchFamily="34" charset="0"/>
                <a:ea typeface="宋体" panose="02010600030101010101" pitchFamily="2" charset="-122"/>
              </a:defRPr>
            </a:lvl1pPr>
            <a:lvl2pPr marL="742950" indent="-285750" defTabSz="846455" eaLnBrk="0" hangingPunct="0">
              <a:defRPr>
                <a:solidFill>
                  <a:schemeClr val="tx1"/>
                </a:solidFill>
                <a:latin typeface="Arial" panose="020B0604020202020204" pitchFamily="34" charset="0"/>
                <a:ea typeface="宋体" panose="02010600030101010101" pitchFamily="2" charset="-122"/>
              </a:defRPr>
            </a:lvl2pPr>
            <a:lvl3pPr marL="1143000" indent="-228600" defTabSz="846455" eaLnBrk="0" hangingPunct="0">
              <a:defRPr>
                <a:solidFill>
                  <a:schemeClr val="tx1"/>
                </a:solidFill>
                <a:latin typeface="Arial" panose="020B0604020202020204" pitchFamily="34" charset="0"/>
                <a:ea typeface="宋体" panose="02010600030101010101" pitchFamily="2" charset="-122"/>
              </a:defRPr>
            </a:lvl3pPr>
            <a:lvl4pPr marL="1600200" indent="-228600" defTabSz="846455" eaLnBrk="0" hangingPunct="0">
              <a:defRPr>
                <a:solidFill>
                  <a:schemeClr val="tx1"/>
                </a:solidFill>
                <a:latin typeface="Arial" panose="020B0604020202020204" pitchFamily="34" charset="0"/>
                <a:ea typeface="宋体" panose="02010600030101010101" pitchFamily="2" charset="-122"/>
              </a:defRPr>
            </a:lvl4pPr>
            <a:lvl5pPr marL="2057400" indent="-228600" defTabSz="846455" eaLnBrk="0" hangingPunct="0">
              <a:defRPr>
                <a:solidFill>
                  <a:schemeClr val="tx1"/>
                </a:solidFill>
                <a:latin typeface="Arial" panose="020B0604020202020204" pitchFamily="34" charset="0"/>
                <a:ea typeface="宋体" panose="02010600030101010101" pitchFamily="2" charset="-122"/>
              </a:defRPr>
            </a:lvl5pPr>
            <a:lvl6pPr marL="2514600" indent="-228600" defTabSz="84645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84645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84645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84645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800" b="1">
                <a:solidFill>
                  <a:srgbClr val="FF0000"/>
                </a:solidFill>
                <a:latin typeface="微软雅黑" panose="020B0503020204020204" pitchFamily="34" charset="-122"/>
                <a:ea typeface="微软雅黑" panose="020B0503020204020204" pitchFamily="34" charset="-122"/>
              </a:rPr>
              <a:t>任用与管理建议</a:t>
            </a:r>
            <a:r>
              <a:rPr lang="en-US" altLang="zh-CN" sz="2800" b="1">
                <a:solidFill>
                  <a:srgbClr val="FF0000"/>
                </a:solidFill>
                <a:latin typeface="微软雅黑" panose="020B0503020204020204" pitchFamily="34" charset="-122"/>
                <a:ea typeface="微软雅黑" panose="020B0503020204020204" pitchFamily="34" charset="-122"/>
              </a:rPr>
              <a:t>——</a:t>
            </a:r>
            <a:r>
              <a:rPr lang="zh-CN" altLang="en-US" sz="2800" b="1">
                <a:solidFill>
                  <a:srgbClr val="FF0000"/>
                </a:solidFill>
                <a:latin typeface="微软雅黑" panose="020B0503020204020204" pitchFamily="34" charset="-122"/>
                <a:ea typeface="微软雅黑" panose="020B0503020204020204" pitchFamily="34" charset="-122"/>
              </a:rPr>
              <a:t>公司管理者</a:t>
            </a:r>
            <a:endParaRPr lang="zh-CN" altLang="en-US" sz="2800" b="1">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2269808"/>
            <a:ext cx="12192000" cy="211296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8" name="等腰三角形 7"/>
          <p:cNvSpPr/>
          <p:nvPr/>
        </p:nvSpPr>
        <p:spPr>
          <a:xfrm rot="5400000">
            <a:off x="-514985" y="514985"/>
            <a:ext cx="6867525" cy="5837555"/>
          </a:xfrm>
          <a:custGeom>
            <a:avLst/>
            <a:gdLst>
              <a:gd name="connsiteX0" fmla="*/ 0 w 6746236"/>
              <a:gd name="connsiteY0" fmla="*/ 5165237 h 5165237"/>
              <a:gd name="connsiteX1" fmla="*/ 3373118 w 6746236"/>
              <a:gd name="connsiteY1" fmla="*/ 0 h 5165237"/>
              <a:gd name="connsiteX2" fmla="*/ 6746236 w 6746236"/>
              <a:gd name="connsiteY2" fmla="*/ 5165237 h 5165237"/>
              <a:gd name="connsiteX3" fmla="*/ 0 w 6746236"/>
              <a:gd name="connsiteY3" fmla="*/ 5165237 h 5165237"/>
              <a:gd name="connsiteX0-1" fmla="*/ 0 w 6746236"/>
              <a:gd name="connsiteY0-2" fmla="*/ 5705565 h 5705565"/>
              <a:gd name="connsiteX1-3" fmla="*/ 2181631 w 6746236"/>
              <a:gd name="connsiteY1-4" fmla="*/ 0 h 5705565"/>
              <a:gd name="connsiteX2-5" fmla="*/ 6746236 w 6746236"/>
              <a:gd name="connsiteY2-6" fmla="*/ 5705565 h 5705565"/>
              <a:gd name="connsiteX3-7" fmla="*/ 0 w 6746236"/>
              <a:gd name="connsiteY3-8" fmla="*/ 5705565 h 5705565"/>
              <a:gd name="connsiteX0-9" fmla="*/ 0 w 6746236"/>
              <a:gd name="connsiteY0-10" fmla="*/ 5359201 h 5359201"/>
              <a:gd name="connsiteX1-11" fmla="*/ 2112362 w 6746236"/>
              <a:gd name="connsiteY1-12" fmla="*/ 0 h 5359201"/>
              <a:gd name="connsiteX2-13" fmla="*/ 6746236 w 6746236"/>
              <a:gd name="connsiteY2-14" fmla="*/ 5359201 h 5359201"/>
              <a:gd name="connsiteX3-15" fmla="*/ 0 w 6746236"/>
              <a:gd name="connsiteY3-16" fmla="*/ 5359201 h 5359201"/>
              <a:gd name="connsiteX0-17" fmla="*/ 0 w 6746236"/>
              <a:gd name="connsiteY0-18" fmla="*/ 5359201 h 5359201"/>
              <a:gd name="connsiteX1-19" fmla="*/ 2112362 w 6746236"/>
              <a:gd name="connsiteY1-20" fmla="*/ 0 h 5359201"/>
              <a:gd name="connsiteX2-21" fmla="*/ 6746236 w 6746236"/>
              <a:gd name="connsiteY2-22" fmla="*/ 5359201 h 5359201"/>
              <a:gd name="connsiteX3-23" fmla="*/ 0 w 6746236"/>
              <a:gd name="connsiteY3-24" fmla="*/ 5359201 h 5359201"/>
              <a:gd name="connsiteX0-25" fmla="*/ 0 w 6746236"/>
              <a:gd name="connsiteY0-26" fmla="*/ 5359201 h 5359201"/>
              <a:gd name="connsiteX1-27" fmla="*/ 2112362 w 6746236"/>
              <a:gd name="connsiteY1-28" fmla="*/ 0 h 5359201"/>
              <a:gd name="connsiteX2-29" fmla="*/ 6746236 w 6746236"/>
              <a:gd name="connsiteY2-30" fmla="*/ 5359201 h 5359201"/>
              <a:gd name="connsiteX3-31" fmla="*/ 0 w 6746236"/>
              <a:gd name="connsiteY3-32" fmla="*/ 5359201 h 5359201"/>
              <a:gd name="connsiteX0-33" fmla="*/ 0 w 6746236"/>
              <a:gd name="connsiteY0-34" fmla="*/ 5115225 h 5115225"/>
              <a:gd name="connsiteX1-35" fmla="*/ 2322389 w 6746236"/>
              <a:gd name="connsiteY1-36" fmla="*/ 0 h 5115225"/>
              <a:gd name="connsiteX2-37" fmla="*/ 6746236 w 6746236"/>
              <a:gd name="connsiteY2-38" fmla="*/ 5115225 h 5115225"/>
              <a:gd name="connsiteX3-39" fmla="*/ 0 w 6746236"/>
              <a:gd name="connsiteY3-40" fmla="*/ 5115225 h 5115225"/>
              <a:gd name="connsiteX0-41" fmla="*/ 0 w 6746236"/>
              <a:gd name="connsiteY0-42" fmla="*/ 5139623 h 5139623"/>
              <a:gd name="connsiteX1-43" fmla="*/ 2335582 w 6746236"/>
              <a:gd name="connsiteY1-44" fmla="*/ 0 h 5139623"/>
              <a:gd name="connsiteX2-45" fmla="*/ 6746236 w 6746236"/>
              <a:gd name="connsiteY2-46" fmla="*/ 5139623 h 5139623"/>
              <a:gd name="connsiteX3-47" fmla="*/ 0 w 6746236"/>
              <a:gd name="connsiteY3-48" fmla="*/ 5139623 h 5139623"/>
            </a:gdLst>
            <a:ahLst/>
            <a:cxnLst>
              <a:cxn ang="0">
                <a:pos x="connsiteX0-1" y="connsiteY0-2"/>
              </a:cxn>
              <a:cxn ang="0">
                <a:pos x="connsiteX1-3" y="connsiteY1-4"/>
              </a:cxn>
              <a:cxn ang="0">
                <a:pos x="connsiteX2-5" y="connsiteY2-6"/>
              </a:cxn>
              <a:cxn ang="0">
                <a:pos x="connsiteX3-7" y="connsiteY3-8"/>
              </a:cxn>
            </a:cxnLst>
            <a:rect l="l" t="t" r="r" b="b"/>
            <a:pathLst>
              <a:path w="6746236" h="5139623">
                <a:moveTo>
                  <a:pt x="0" y="5139623"/>
                </a:moveTo>
                <a:lnTo>
                  <a:pt x="2335582" y="0"/>
                </a:lnTo>
                <a:cubicBezTo>
                  <a:pt x="4032607" y="1938800"/>
                  <a:pt x="5201611" y="3353223"/>
                  <a:pt x="6746236" y="5139623"/>
                </a:cubicBezTo>
                <a:lnTo>
                  <a:pt x="0" y="5139623"/>
                </a:lnTo>
                <a:close/>
              </a:path>
            </a:pathLst>
          </a:cu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50180" name="矩形 1"/>
          <p:cNvSpPr>
            <a:spLocks noChangeArrowheads="1"/>
          </p:cNvSpPr>
          <p:nvPr/>
        </p:nvSpPr>
        <p:spPr bwMode="auto">
          <a:xfrm>
            <a:off x="693738" y="2289175"/>
            <a:ext cx="361950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spcBef>
                <a:spcPts val="300"/>
              </a:spcBef>
              <a:buClr>
                <a:srgbClr val="0070C0"/>
              </a:buClr>
            </a:pPr>
            <a:r>
              <a:rPr lang="zh-CN" altLang="en-US" sz="6000" b="1" dirty="0" smtClean="0">
                <a:solidFill>
                  <a:schemeClr val="bg1"/>
                </a:solidFill>
                <a:latin typeface="DFPLiJinHeiW8-GB"/>
                <a:sym typeface="微软雅黑" panose="020B0503020204020204" pitchFamily="34" charset="-122"/>
              </a:rPr>
              <a:t>第</a:t>
            </a:r>
            <a:r>
              <a:rPr lang="en-US" altLang="zh-CN" sz="6000" b="1" dirty="0" smtClean="0">
                <a:solidFill>
                  <a:schemeClr val="bg1"/>
                </a:solidFill>
                <a:latin typeface="宋体" panose="02010600030101010101" pitchFamily="2" charset="-122"/>
                <a:sym typeface="微软雅黑" panose="020B0503020204020204" pitchFamily="34" charset="-122"/>
              </a:rPr>
              <a:t>4</a:t>
            </a:r>
            <a:r>
              <a:rPr lang="zh-CN" altLang="en-US" sz="6000" b="1" dirty="0" smtClean="0">
                <a:solidFill>
                  <a:schemeClr val="bg1"/>
                </a:solidFill>
                <a:latin typeface="DFPLiJinHeiW8-GB"/>
                <a:sym typeface="微软雅黑" panose="020B0503020204020204" pitchFamily="34" charset="-122"/>
              </a:rPr>
              <a:t>部分</a:t>
            </a:r>
            <a:endParaRPr lang="zh-CN" altLang="en-US" sz="6000" b="1" dirty="0">
              <a:solidFill>
                <a:schemeClr val="bg1"/>
              </a:solidFill>
              <a:latin typeface="DFPLiJinHeiW8-GB"/>
              <a:sym typeface="微软雅黑" panose="020B0503020204020204" pitchFamily="34" charset="-122"/>
            </a:endParaRPr>
          </a:p>
        </p:txBody>
      </p:sp>
      <p:cxnSp>
        <p:nvCxnSpPr>
          <p:cNvPr id="11" name="直接连接符 10"/>
          <p:cNvCxnSpPr/>
          <p:nvPr/>
        </p:nvCxnSpPr>
        <p:spPr>
          <a:xfrm>
            <a:off x="266700" y="3325813"/>
            <a:ext cx="370205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182" name="矩形 229"/>
          <p:cNvSpPr>
            <a:spLocks noChangeArrowheads="1"/>
          </p:cNvSpPr>
          <p:nvPr/>
        </p:nvSpPr>
        <p:spPr bwMode="auto">
          <a:xfrm>
            <a:off x="5137785" y="3105150"/>
            <a:ext cx="52641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spcBef>
                <a:spcPts val="300"/>
              </a:spcBef>
              <a:buClr>
                <a:srgbClr val="0070C0"/>
              </a:buClr>
            </a:pPr>
            <a:r>
              <a:rPr lang="zh-CN" altLang="en-US" sz="4400" b="1">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什么是人才梯队建设</a:t>
            </a:r>
            <a:endParaRPr lang="zh-CN" altLang="en-US" sz="4400" b="1">
              <a:solidFill>
                <a:srgbClr val="FF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8"/>
          <p:cNvGrpSpPr/>
          <p:nvPr/>
        </p:nvGrpSpPr>
        <p:grpSpPr bwMode="auto">
          <a:xfrm>
            <a:off x="2855913" y="2924175"/>
            <a:ext cx="1079500" cy="2232025"/>
            <a:chOff x="71996" y="72008"/>
            <a:chExt cx="1733266" cy="914400"/>
          </a:xfrm>
        </p:grpSpPr>
        <p:sp>
          <p:nvSpPr>
            <p:cNvPr id="51232" name="圆角矩形 21"/>
            <p:cNvSpPr>
              <a:spLocks noChangeArrowheads="1"/>
            </p:cNvSpPr>
            <p:nvPr/>
          </p:nvSpPr>
          <p:spPr bwMode="auto">
            <a:xfrm>
              <a:off x="71996" y="72008"/>
              <a:ext cx="1733266" cy="914400"/>
            </a:xfrm>
            <a:prstGeom prst="roundRect">
              <a:avLst>
                <a:gd name="adj" fmla="val 22639"/>
              </a:avLst>
            </a:prstGeom>
            <a:noFill/>
            <a:ln w="76200">
              <a:solidFill>
                <a:srgbClr val="FFA90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51233" name="TextBox 35"/>
            <p:cNvSpPr txBox="1">
              <a:spLocks noChangeArrowheads="1"/>
            </p:cNvSpPr>
            <p:nvPr/>
          </p:nvSpPr>
          <p:spPr bwMode="auto">
            <a:xfrm>
              <a:off x="287868" y="219405"/>
              <a:ext cx="1517392" cy="548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b="1">
                  <a:latin typeface="微软雅黑" panose="020B0503020204020204" pitchFamily="34" charset="-122"/>
                  <a:ea typeface="微软雅黑" panose="020B0503020204020204" pitchFamily="34" charset="-122"/>
                </a:rPr>
                <a:t>绩   效</a:t>
              </a:r>
              <a:endParaRPr lang="en-US" altLang="zh-CN" b="1">
                <a:latin typeface="微软雅黑" panose="020B0503020204020204" pitchFamily="34" charset="-122"/>
                <a:ea typeface="微软雅黑" panose="020B0503020204020204" pitchFamily="34" charset="-122"/>
              </a:endParaRPr>
            </a:p>
            <a:p>
              <a:pPr algn="ctr" eaLnBrk="1" hangingPunct="1">
                <a:lnSpc>
                  <a:spcPct val="150000"/>
                </a:lnSpc>
              </a:pPr>
              <a:endParaRPr lang="en-US" altLang="zh-CN" b="1">
                <a:latin typeface="微软雅黑" panose="020B0503020204020204" pitchFamily="34" charset="-122"/>
                <a:ea typeface="微软雅黑" panose="020B0503020204020204" pitchFamily="34" charset="-122"/>
              </a:endParaRPr>
            </a:p>
            <a:p>
              <a:pPr algn="ctr" eaLnBrk="1" hangingPunct="1">
                <a:lnSpc>
                  <a:spcPct val="150000"/>
                </a:lnSpc>
              </a:pPr>
              <a:r>
                <a:rPr lang="zh-CN" altLang="en-US" b="1">
                  <a:latin typeface="微软雅黑" panose="020B0503020204020204" pitchFamily="34" charset="-122"/>
                  <a:ea typeface="微软雅黑" panose="020B0503020204020204" pitchFamily="34" charset="-122"/>
                </a:rPr>
                <a:t>管   理</a:t>
              </a:r>
              <a:endParaRPr lang="zh-CN" altLang="en-US" b="1">
                <a:latin typeface="微软雅黑" panose="020B0503020204020204" pitchFamily="34" charset="-122"/>
                <a:ea typeface="微软雅黑" panose="020B0503020204020204" pitchFamily="34" charset="-122"/>
              </a:endParaRPr>
            </a:p>
          </p:txBody>
        </p:sp>
      </p:grpSp>
      <p:grpSp>
        <p:nvGrpSpPr>
          <p:cNvPr id="3" name="Group 18"/>
          <p:cNvGrpSpPr/>
          <p:nvPr/>
        </p:nvGrpSpPr>
        <p:grpSpPr bwMode="auto">
          <a:xfrm>
            <a:off x="1295400" y="2997200"/>
            <a:ext cx="1128713" cy="2232025"/>
            <a:chOff x="71996" y="72008"/>
            <a:chExt cx="1733266" cy="914400"/>
          </a:xfrm>
        </p:grpSpPr>
        <p:sp>
          <p:nvSpPr>
            <p:cNvPr id="51230" name="圆角矩形 21"/>
            <p:cNvSpPr>
              <a:spLocks noChangeArrowheads="1"/>
            </p:cNvSpPr>
            <p:nvPr/>
          </p:nvSpPr>
          <p:spPr bwMode="auto">
            <a:xfrm>
              <a:off x="71996" y="72008"/>
              <a:ext cx="1733266" cy="914400"/>
            </a:xfrm>
            <a:prstGeom prst="roundRect">
              <a:avLst>
                <a:gd name="adj" fmla="val 22639"/>
              </a:avLst>
            </a:prstGeom>
            <a:noFill/>
            <a:ln w="76200">
              <a:solidFill>
                <a:srgbClr val="FFA90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51231" name="TextBox 35"/>
            <p:cNvSpPr txBox="1">
              <a:spLocks noChangeArrowheads="1"/>
            </p:cNvSpPr>
            <p:nvPr/>
          </p:nvSpPr>
          <p:spPr bwMode="auto">
            <a:xfrm>
              <a:off x="288654" y="219405"/>
              <a:ext cx="1137064" cy="548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b="1">
                  <a:latin typeface="微软雅黑" panose="020B0503020204020204" pitchFamily="34" charset="-122"/>
                  <a:ea typeface="微软雅黑" panose="020B0503020204020204" pitchFamily="34" charset="-122"/>
                </a:rPr>
                <a:t>选拔</a:t>
              </a:r>
              <a:endParaRPr lang="en-US" altLang="zh-CN" b="1">
                <a:latin typeface="微软雅黑" panose="020B0503020204020204" pitchFamily="34" charset="-122"/>
                <a:ea typeface="微软雅黑" panose="020B0503020204020204" pitchFamily="34" charset="-122"/>
              </a:endParaRPr>
            </a:p>
            <a:p>
              <a:pPr algn="ctr" eaLnBrk="1" hangingPunct="1">
                <a:lnSpc>
                  <a:spcPct val="150000"/>
                </a:lnSpc>
              </a:pPr>
              <a:endParaRPr lang="en-US" altLang="zh-CN" b="1">
                <a:latin typeface="微软雅黑" panose="020B0503020204020204" pitchFamily="34" charset="-122"/>
                <a:ea typeface="微软雅黑" panose="020B0503020204020204" pitchFamily="34" charset="-122"/>
              </a:endParaRPr>
            </a:p>
            <a:p>
              <a:pPr algn="ctr" eaLnBrk="1" hangingPunct="1">
                <a:lnSpc>
                  <a:spcPct val="150000"/>
                </a:lnSpc>
              </a:pPr>
              <a:r>
                <a:rPr lang="zh-CN" altLang="en-US" b="1">
                  <a:latin typeface="微软雅黑" panose="020B0503020204020204" pitchFamily="34" charset="-122"/>
                  <a:ea typeface="微软雅黑" panose="020B0503020204020204" pitchFamily="34" charset="-122"/>
                </a:rPr>
                <a:t>配置</a:t>
              </a:r>
              <a:endParaRPr lang="zh-CN" altLang="en-US" b="1">
                <a:latin typeface="微软雅黑" panose="020B0503020204020204" pitchFamily="34" charset="-122"/>
                <a:ea typeface="微软雅黑" panose="020B0503020204020204" pitchFamily="34" charset="-122"/>
              </a:endParaRPr>
            </a:p>
          </p:txBody>
        </p:sp>
      </p:grpSp>
      <p:grpSp>
        <p:nvGrpSpPr>
          <p:cNvPr id="4" name="Group 18"/>
          <p:cNvGrpSpPr/>
          <p:nvPr/>
        </p:nvGrpSpPr>
        <p:grpSpPr bwMode="auto">
          <a:xfrm>
            <a:off x="4440238" y="2997200"/>
            <a:ext cx="1223962" cy="2232025"/>
            <a:chOff x="71996" y="72008"/>
            <a:chExt cx="1550817" cy="914400"/>
          </a:xfrm>
        </p:grpSpPr>
        <p:sp>
          <p:nvSpPr>
            <p:cNvPr id="51228" name="圆角矩形 21"/>
            <p:cNvSpPr>
              <a:spLocks noChangeArrowheads="1"/>
            </p:cNvSpPr>
            <p:nvPr/>
          </p:nvSpPr>
          <p:spPr bwMode="auto">
            <a:xfrm>
              <a:off x="71996" y="72008"/>
              <a:ext cx="1550817" cy="914400"/>
            </a:xfrm>
            <a:prstGeom prst="roundRect">
              <a:avLst>
                <a:gd name="adj" fmla="val 22639"/>
              </a:avLst>
            </a:prstGeom>
            <a:noFill/>
            <a:ln w="76200">
              <a:solidFill>
                <a:srgbClr val="FFA90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51229" name="TextBox 35"/>
            <p:cNvSpPr txBox="1">
              <a:spLocks noChangeArrowheads="1"/>
            </p:cNvSpPr>
            <p:nvPr/>
          </p:nvSpPr>
          <p:spPr bwMode="auto">
            <a:xfrm>
              <a:off x="264581" y="160507"/>
              <a:ext cx="1175783" cy="548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b="1">
                  <a:latin typeface="微软雅黑" panose="020B0503020204020204" pitchFamily="34" charset="-122"/>
                  <a:ea typeface="微软雅黑" panose="020B0503020204020204" pitchFamily="34" charset="-122"/>
                </a:rPr>
                <a:t>薪   酬</a:t>
              </a:r>
              <a:endParaRPr lang="en-US" altLang="zh-CN" b="1">
                <a:latin typeface="微软雅黑" panose="020B0503020204020204" pitchFamily="34" charset="-122"/>
                <a:ea typeface="微软雅黑" panose="020B0503020204020204" pitchFamily="34" charset="-122"/>
              </a:endParaRPr>
            </a:p>
            <a:p>
              <a:pPr algn="ctr" eaLnBrk="1" hangingPunct="1">
                <a:lnSpc>
                  <a:spcPct val="150000"/>
                </a:lnSpc>
              </a:pPr>
              <a:endParaRPr lang="en-US" altLang="zh-CN" b="1">
                <a:latin typeface="微软雅黑" panose="020B0503020204020204" pitchFamily="34" charset="-122"/>
                <a:ea typeface="微软雅黑" panose="020B0503020204020204" pitchFamily="34" charset="-122"/>
              </a:endParaRPr>
            </a:p>
            <a:p>
              <a:pPr algn="ctr" eaLnBrk="1" hangingPunct="1">
                <a:lnSpc>
                  <a:spcPct val="150000"/>
                </a:lnSpc>
              </a:pPr>
              <a:r>
                <a:rPr lang="zh-CN" altLang="en-US" b="1">
                  <a:latin typeface="微软雅黑" panose="020B0503020204020204" pitchFamily="34" charset="-122"/>
                  <a:ea typeface="微软雅黑" panose="020B0503020204020204" pitchFamily="34" charset="-122"/>
                </a:rPr>
                <a:t>激    励</a:t>
              </a:r>
              <a:endParaRPr lang="zh-CN" altLang="en-US" sz="1600" b="1">
                <a:latin typeface="微软雅黑" panose="020B0503020204020204" pitchFamily="34" charset="-122"/>
                <a:ea typeface="微软雅黑" panose="020B0503020204020204" pitchFamily="34" charset="-122"/>
              </a:endParaRPr>
            </a:p>
          </p:txBody>
        </p:sp>
      </p:grpSp>
      <p:grpSp>
        <p:nvGrpSpPr>
          <p:cNvPr id="5" name="Group 18"/>
          <p:cNvGrpSpPr/>
          <p:nvPr/>
        </p:nvGrpSpPr>
        <p:grpSpPr bwMode="auto">
          <a:xfrm>
            <a:off x="6096000" y="2997200"/>
            <a:ext cx="1152525" cy="2232025"/>
            <a:chOff x="71996" y="72008"/>
            <a:chExt cx="1733266" cy="914400"/>
          </a:xfrm>
        </p:grpSpPr>
        <p:sp>
          <p:nvSpPr>
            <p:cNvPr id="51226" name="圆角矩形 21"/>
            <p:cNvSpPr>
              <a:spLocks noChangeArrowheads="1"/>
            </p:cNvSpPr>
            <p:nvPr/>
          </p:nvSpPr>
          <p:spPr bwMode="auto">
            <a:xfrm>
              <a:off x="71996" y="72008"/>
              <a:ext cx="1733266" cy="914400"/>
            </a:xfrm>
            <a:prstGeom prst="roundRect">
              <a:avLst>
                <a:gd name="adj" fmla="val 22639"/>
              </a:avLst>
            </a:prstGeom>
            <a:noFill/>
            <a:ln w="76200">
              <a:solidFill>
                <a:srgbClr val="FFA90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51227" name="TextBox 35"/>
            <p:cNvSpPr txBox="1">
              <a:spLocks noChangeArrowheads="1"/>
            </p:cNvSpPr>
            <p:nvPr/>
          </p:nvSpPr>
          <p:spPr bwMode="auto">
            <a:xfrm>
              <a:off x="181034" y="219405"/>
              <a:ext cx="1460311" cy="548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b="1">
                  <a:latin typeface="微软雅黑" panose="020B0503020204020204" pitchFamily="34" charset="-122"/>
                  <a:ea typeface="微软雅黑" panose="020B0503020204020204" pitchFamily="34" charset="-122"/>
                </a:rPr>
                <a:t>梯   队</a:t>
              </a:r>
              <a:endParaRPr lang="en-US" altLang="zh-CN" b="1">
                <a:latin typeface="微软雅黑" panose="020B0503020204020204" pitchFamily="34" charset="-122"/>
                <a:ea typeface="微软雅黑" panose="020B0503020204020204" pitchFamily="34" charset="-122"/>
              </a:endParaRPr>
            </a:p>
            <a:p>
              <a:pPr algn="ctr" eaLnBrk="1" hangingPunct="1">
                <a:lnSpc>
                  <a:spcPct val="150000"/>
                </a:lnSpc>
              </a:pPr>
              <a:r>
                <a:rPr lang="zh-CN" altLang="en-US" b="1">
                  <a:latin typeface="微软雅黑" panose="020B0503020204020204" pitchFamily="34" charset="-122"/>
                  <a:ea typeface="微软雅黑" panose="020B0503020204020204" pitchFamily="34" charset="-122"/>
                </a:rPr>
                <a:t>人   才</a:t>
              </a:r>
              <a:endParaRPr lang="en-US" altLang="zh-CN" b="1">
                <a:latin typeface="微软雅黑" panose="020B0503020204020204" pitchFamily="34" charset="-122"/>
                <a:ea typeface="微软雅黑" panose="020B0503020204020204" pitchFamily="34" charset="-122"/>
              </a:endParaRPr>
            </a:p>
            <a:p>
              <a:pPr algn="ctr" eaLnBrk="1" hangingPunct="1">
                <a:lnSpc>
                  <a:spcPct val="150000"/>
                </a:lnSpc>
              </a:pPr>
              <a:r>
                <a:rPr lang="zh-CN" altLang="en-US" b="1">
                  <a:latin typeface="微软雅黑" panose="020B0503020204020204" pitchFamily="34" charset="-122"/>
                  <a:ea typeface="微软雅黑" panose="020B0503020204020204" pitchFamily="34" charset="-122"/>
                </a:rPr>
                <a:t>规   划   </a:t>
              </a:r>
              <a:endParaRPr lang="zh-CN" altLang="en-US" b="1">
                <a:latin typeface="微软雅黑" panose="020B0503020204020204" pitchFamily="34" charset="-122"/>
                <a:ea typeface="微软雅黑" panose="020B0503020204020204" pitchFamily="34" charset="-122"/>
              </a:endParaRPr>
            </a:p>
          </p:txBody>
        </p:sp>
      </p:grpSp>
      <p:grpSp>
        <p:nvGrpSpPr>
          <p:cNvPr id="6" name="Group 18"/>
          <p:cNvGrpSpPr/>
          <p:nvPr/>
        </p:nvGrpSpPr>
        <p:grpSpPr bwMode="auto">
          <a:xfrm>
            <a:off x="7751763" y="2924175"/>
            <a:ext cx="1223962" cy="2232025"/>
            <a:chOff x="71996" y="72008"/>
            <a:chExt cx="1733266" cy="914400"/>
          </a:xfrm>
        </p:grpSpPr>
        <p:sp>
          <p:nvSpPr>
            <p:cNvPr id="51224" name="圆角矩形 21"/>
            <p:cNvSpPr>
              <a:spLocks noChangeArrowheads="1"/>
            </p:cNvSpPr>
            <p:nvPr/>
          </p:nvSpPr>
          <p:spPr bwMode="auto">
            <a:xfrm>
              <a:off x="71996" y="72008"/>
              <a:ext cx="1733266" cy="914400"/>
            </a:xfrm>
            <a:prstGeom prst="roundRect">
              <a:avLst>
                <a:gd name="adj" fmla="val 22639"/>
              </a:avLst>
            </a:prstGeom>
            <a:noFill/>
            <a:ln w="76200">
              <a:solidFill>
                <a:srgbClr val="FFA90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51225" name="TextBox 35"/>
            <p:cNvSpPr txBox="1">
              <a:spLocks noChangeArrowheads="1"/>
            </p:cNvSpPr>
            <p:nvPr/>
          </p:nvSpPr>
          <p:spPr bwMode="auto">
            <a:xfrm>
              <a:off x="181480" y="189905"/>
              <a:ext cx="1460311" cy="548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b="1">
                  <a:latin typeface="微软雅黑" panose="020B0503020204020204" pitchFamily="34" charset="-122"/>
                  <a:ea typeface="微软雅黑" panose="020B0503020204020204" pitchFamily="34" charset="-122"/>
                </a:rPr>
                <a:t>培   训</a:t>
              </a:r>
              <a:endParaRPr lang="en-US" altLang="zh-CN" b="1">
                <a:latin typeface="微软雅黑" panose="020B0503020204020204" pitchFamily="34" charset="-122"/>
                <a:ea typeface="微软雅黑" panose="020B0503020204020204" pitchFamily="34" charset="-122"/>
              </a:endParaRPr>
            </a:p>
            <a:p>
              <a:pPr algn="ctr" eaLnBrk="1" hangingPunct="1">
                <a:lnSpc>
                  <a:spcPct val="150000"/>
                </a:lnSpc>
              </a:pPr>
              <a:endParaRPr lang="en-US" altLang="zh-CN" b="1">
                <a:latin typeface="微软雅黑" panose="020B0503020204020204" pitchFamily="34" charset="-122"/>
                <a:ea typeface="微软雅黑" panose="020B0503020204020204" pitchFamily="34" charset="-122"/>
              </a:endParaRPr>
            </a:p>
            <a:p>
              <a:pPr algn="ctr" eaLnBrk="1" hangingPunct="1">
                <a:lnSpc>
                  <a:spcPct val="150000"/>
                </a:lnSpc>
              </a:pPr>
              <a:r>
                <a:rPr lang="zh-CN" altLang="en-US" b="1">
                  <a:latin typeface="微软雅黑" panose="020B0503020204020204" pitchFamily="34" charset="-122"/>
                  <a:ea typeface="微软雅黑" panose="020B0503020204020204" pitchFamily="34" charset="-122"/>
                </a:rPr>
                <a:t>发   展</a:t>
              </a:r>
              <a:endParaRPr lang="zh-CN" altLang="en-US" b="1">
                <a:latin typeface="微软雅黑" panose="020B0503020204020204" pitchFamily="34" charset="-122"/>
                <a:ea typeface="微软雅黑" panose="020B0503020204020204" pitchFamily="34" charset="-122"/>
              </a:endParaRPr>
            </a:p>
          </p:txBody>
        </p:sp>
      </p:grpSp>
      <p:sp>
        <p:nvSpPr>
          <p:cNvPr id="39" name="AutoShape 13"/>
          <p:cNvSpPr>
            <a:spLocks noChangeArrowheads="1"/>
          </p:cNvSpPr>
          <p:nvPr/>
        </p:nvSpPr>
        <p:spPr bwMode="auto">
          <a:xfrm>
            <a:off x="1200150" y="2276475"/>
            <a:ext cx="1184275" cy="574675"/>
          </a:xfrm>
          <a:prstGeom prst="hexagon">
            <a:avLst>
              <a:gd name="adj" fmla="val 28889"/>
              <a:gd name="vf" fmla="val 115470"/>
            </a:avLst>
          </a:prstGeom>
          <a:gradFill rotWithShape="1">
            <a:gsLst>
              <a:gs pos="0">
                <a:srgbClr val="000076"/>
              </a:gs>
              <a:gs pos="100000">
                <a:schemeClr val="hlink"/>
              </a:gs>
            </a:gsLst>
            <a:lin ang="2700000" scaled="1"/>
          </a:gradFill>
          <a:ln w="9525">
            <a:solidFill>
              <a:schemeClr val="bg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51208" name="Text Box 20"/>
          <p:cNvSpPr txBox="1">
            <a:spLocks noChangeArrowheads="1"/>
          </p:cNvSpPr>
          <p:nvPr/>
        </p:nvSpPr>
        <p:spPr bwMode="auto">
          <a:xfrm>
            <a:off x="1487488" y="2349500"/>
            <a:ext cx="4651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b="1">
                <a:solidFill>
                  <a:schemeClr val="bg1"/>
                </a:solidFill>
                <a:latin typeface="微软雅黑" panose="020B0503020204020204" pitchFamily="34" charset="-122"/>
                <a:ea typeface="微软雅黑" panose="020B0503020204020204" pitchFamily="34" charset="-122"/>
              </a:rPr>
              <a:t> 1</a:t>
            </a:r>
            <a:endParaRPr lang="en-US" altLang="zh-CN" sz="2400" b="1">
              <a:solidFill>
                <a:schemeClr val="bg1"/>
              </a:solidFill>
              <a:latin typeface="微软雅黑" panose="020B0503020204020204" pitchFamily="34" charset="-122"/>
              <a:ea typeface="微软雅黑" panose="020B0503020204020204" pitchFamily="34" charset="-122"/>
            </a:endParaRPr>
          </a:p>
        </p:txBody>
      </p:sp>
      <p:sp>
        <p:nvSpPr>
          <p:cNvPr id="41" name="AutoShape 13"/>
          <p:cNvSpPr>
            <a:spLocks noChangeArrowheads="1"/>
          </p:cNvSpPr>
          <p:nvPr/>
        </p:nvSpPr>
        <p:spPr bwMode="auto">
          <a:xfrm>
            <a:off x="2855913" y="2276475"/>
            <a:ext cx="1182687" cy="574675"/>
          </a:xfrm>
          <a:prstGeom prst="hexagon">
            <a:avLst>
              <a:gd name="adj" fmla="val 28850"/>
              <a:gd name="vf" fmla="val 115470"/>
            </a:avLst>
          </a:prstGeom>
          <a:gradFill rotWithShape="1">
            <a:gsLst>
              <a:gs pos="0">
                <a:srgbClr val="000076"/>
              </a:gs>
              <a:gs pos="100000">
                <a:schemeClr val="hlink"/>
              </a:gs>
            </a:gsLst>
            <a:lin ang="2700000" scaled="1"/>
          </a:gradFill>
          <a:ln w="9525">
            <a:solidFill>
              <a:schemeClr val="bg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51210" name="Text Box 20"/>
          <p:cNvSpPr txBox="1">
            <a:spLocks noChangeArrowheads="1"/>
          </p:cNvSpPr>
          <p:nvPr/>
        </p:nvSpPr>
        <p:spPr bwMode="auto">
          <a:xfrm>
            <a:off x="3216275" y="2349500"/>
            <a:ext cx="4651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b="1">
                <a:solidFill>
                  <a:schemeClr val="bg1"/>
                </a:solidFill>
                <a:latin typeface="微软雅黑" panose="020B0503020204020204" pitchFamily="34" charset="-122"/>
                <a:ea typeface="微软雅黑" panose="020B0503020204020204" pitchFamily="34" charset="-122"/>
              </a:rPr>
              <a:t> 2</a:t>
            </a:r>
            <a:endParaRPr lang="en-US" altLang="zh-CN" sz="2400" b="1">
              <a:solidFill>
                <a:schemeClr val="bg1"/>
              </a:solidFill>
              <a:latin typeface="微软雅黑" panose="020B0503020204020204" pitchFamily="34" charset="-122"/>
              <a:ea typeface="微软雅黑" panose="020B0503020204020204" pitchFamily="34" charset="-122"/>
            </a:endParaRPr>
          </a:p>
        </p:txBody>
      </p:sp>
      <p:sp>
        <p:nvSpPr>
          <p:cNvPr id="43" name="AutoShape 13"/>
          <p:cNvSpPr>
            <a:spLocks noChangeArrowheads="1"/>
          </p:cNvSpPr>
          <p:nvPr/>
        </p:nvSpPr>
        <p:spPr bwMode="auto">
          <a:xfrm>
            <a:off x="4367213" y="2276475"/>
            <a:ext cx="1185862" cy="574675"/>
          </a:xfrm>
          <a:prstGeom prst="hexagon">
            <a:avLst>
              <a:gd name="adj" fmla="val 28928"/>
              <a:gd name="vf" fmla="val 115470"/>
            </a:avLst>
          </a:prstGeom>
          <a:gradFill rotWithShape="1">
            <a:gsLst>
              <a:gs pos="0">
                <a:srgbClr val="000076"/>
              </a:gs>
              <a:gs pos="100000">
                <a:schemeClr val="hlink"/>
              </a:gs>
            </a:gsLst>
            <a:lin ang="2700000" scaled="1"/>
          </a:gradFill>
          <a:ln w="9525">
            <a:solidFill>
              <a:schemeClr val="bg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51212" name="Text Box 20"/>
          <p:cNvSpPr txBox="1">
            <a:spLocks noChangeArrowheads="1"/>
          </p:cNvSpPr>
          <p:nvPr/>
        </p:nvSpPr>
        <p:spPr bwMode="auto">
          <a:xfrm>
            <a:off x="4727575" y="2349500"/>
            <a:ext cx="4651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b="1">
                <a:solidFill>
                  <a:schemeClr val="bg1"/>
                </a:solidFill>
                <a:latin typeface="微软雅黑" panose="020B0503020204020204" pitchFamily="34" charset="-122"/>
                <a:ea typeface="微软雅黑" panose="020B0503020204020204" pitchFamily="34" charset="-122"/>
              </a:rPr>
              <a:t> 3</a:t>
            </a:r>
            <a:endParaRPr lang="en-US" altLang="zh-CN" sz="2400" b="1">
              <a:solidFill>
                <a:schemeClr val="bg1"/>
              </a:solidFill>
              <a:latin typeface="微软雅黑" panose="020B0503020204020204" pitchFamily="34" charset="-122"/>
              <a:ea typeface="微软雅黑" panose="020B0503020204020204" pitchFamily="34" charset="-122"/>
            </a:endParaRPr>
          </a:p>
        </p:txBody>
      </p:sp>
      <p:sp>
        <p:nvSpPr>
          <p:cNvPr id="45" name="AutoShape 13"/>
          <p:cNvSpPr>
            <a:spLocks noChangeArrowheads="1"/>
          </p:cNvSpPr>
          <p:nvPr/>
        </p:nvSpPr>
        <p:spPr bwMode="auto">
          <a:xfrm>
            <a:off x="6024563" y="2205038"/>
            <a:ext cx="1184275" cy="574675"/>
          </a:xfrm>
          <a:prstGeom prst="hexagon">
            <a:avLst>
              <a:gd name="adj" fmla="val 28889"/>
              <a:gd name="vf" fmla="val 115470"/>
            </a:avLst>
          </a:prstGeom>
          <a:gradFill rotWithShape="1">
            <a:gsLst>
              <a:gs pos="0">
                <a:srgbClr val="000076"/>
              </a:gs>
              <a:gs pos="100000">
                <a:schemeClr val="hlink"/>
              </a:gs>
            </a:gsLst>
            <a:lin ang="2700000" scaled="1"/>
          </a:gradFill>
          <a:ln w="9525">
            <a:solidFill>
              <a:schemeClr val="bg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51214" name="Text Box 20"/>
          <p:cNvSpPr txBox="1">
            <a:spLocks noChangeArrowheads="1"/>
          </p:cNvSpPr>
          <p:nvPr/>
        </p:nvSpPr>
        <p:spPr bwMode="auto">
          <a:xfrm>
            <a:off x="6311900" y="2276475"/>
            <a:ext cx="465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b="1">
                <a:solidFill>
                  <a:schemeClr val="bg1"/>
                </a:solidFill>
                <a:latin typeface="微软雅黑" panose="020B0503020204020204" pitchFamily="34" charset="-122"/>
                <a:ea typeface="微软雅黑" panose="020B0503020204020204" pitchFamily="34" charset="-122"/>
              </a:rPr>
              <a:t> 4</a:t>
            </a:r>
            <a:endParaRPr lang="en-US" altLang="zh-CN" sz="2400" b="1">
              <a:solidFill>
                <a:schemeClr val="bg1"/>
              </a:solidFill>
              <a:latin typeface="微软雅黑" panose="020B0503020204020204" pitchFamily="34" charset="-122"/>
              <a:ea typeface="微软雅黑" panose="020B0503020204020204" pitchFamily="34" charset="-122"/>
            </a:endParaRPr>
          </a:p>
        </p:txBody>
      </p:sp>
      <p:sp>
        <p:nvSpPr>
          <p:cNvPr id="47" name="AutoShape 13"/>
          <p:cNvSpPr>
            <a:spLocks noChangeArrowheads="1"/>
          </p:cNvSpPr>
          <p:nvPr/>
        </p:nvSpPr>
        <p:spPr bwMode="auto">
          <a:xfrm>
            <a:off x="7608888" y="2133600"/>
            <a:ext cx="1184275" cy="574675"/>
          </a:xfrm>
          <a:prstGeom prst="hexagon">
            <a:avLst>
              <a:gd name="adj" fmla="val 28889"/>
              <a:gd name="vf" fmla="val 115470"/>
            </a:avLst>
          </a:prstGeom>
          <a:gradFill rotWithShape="1">
            <a:gsLst>
              <a:gs pos="0">
                <a:srgbClr val="000076"/>
              </a:gs>
              <a:gs pos="100000">
                <a:schemeClr val="hlink"/>
              </a:gs>
            </a:gsLst>
            <a:lin ang="2700000" scaled="1"/>
          </a:gradFill>
          <a:ln w="9525">
            <a:solidFill>
              <a:schemeClr val="bg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51216" name="Text Box 20"/>
          <p:cNvSpPr txBox="1">
            <a:spLocks noChangeArrowheads="1"/>
          </p:cNvSpPr>
          <p:nvPr/>
        </p:nvSpPr>
        <p:spPr bwMode="auto">
          <a:xfrm>
            <a:off x="7967663" y="2205038"/>
            <a:ext cx="4651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b="1">
                <a:solidFill>
                  <a:schemeClr val="bg1"/>
                </a:solidFill>
                <a:latin typeface="微软雅黑" panose="020B0503020204020204" pitchFamily="34" charset="-122"/>
                <a:ea typeface="微软雅黑" panose="020B0503020204020204" pitchFamily="34" charset="-122"/>
              </a:rPr>
              <a:t> 5</a:t>
            </a:r>
            <a:endParaRPr lang="en-US" altLang="zh-CN" sz="2400" b="1">
              <a:solidFill>
                <a:schemeClr val="bg1"/>
              </a:solidFill>
              <a:latin typeface="微软雅黑" panose="020B0503020204020204" pitchFamily="34" charset="-122"/>
              <a:ea typeface="微软雅黑" panose="020B0503020204020204" pitchFamily="34" charset="-122"/>
            </a:endParaRPr>
          </a:p>
        </p:txBody>
      </p:sp>
      <p:sp>
        <p:nvSpPr>
          <p:cNvPr id="51217" name="Text Box 2"/>
          <p:cNvSpPr txBox="1">
            <a:spLocks noChangeArrowheads="1"/>
          </p:cNvSpPr>
          <p:nvPr/>
        </p:nvSpPr>
        <p:spPr bwMode="auto">
          <a:xfrm>
            <a:off x="1008063" y="899160"/>
            <a:ext cx="8401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09" tIns="60954" rIns="121909" bIns="60954">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400">
                <a:solidFill>
                  <a:srgbClr val="FF0000"/>
                </a:solidFill>
                <a:latin typeface="微软雅黑" panose="020B0503020204020204" pitchFamily="34" charset="-122"/>
                <a:ea typeface="微软雅黑" panose="020B0503020204020204" pitchFamily="34" charset="-122"/>
                <a:cs typeface="LOGAFQ+MicrosoftYaHei-Bold" charset="-122"/>
              </a:rPr>
              <a:t>人才盘点的应用</a:t>
            </a:r>
            <a:endParaRPr lang="zh-CN" altLang="en-US" sz="3400">
              <a:solidFill>
                <a:srgbClr val="0070C0"/>
              </a:solidFill>
              <a:latin typeface="微软雅黑" panose="020B0503020204020204" pitchFamily="34" charset="-122"/>
              <a:ea typeface="微软雅黑" panose="020B0503020204020204" pitchFamily="34" charset="-122"/>
              <a:cs typeface="LOGAFQ+MicrosoftYaHei-Bold" charset="-122"/>
            </a:endParaRPr>
          </a:p>
        </p:txBody>
      </p:sp>
      <p:sp>
        <p:nvSpPr>
          <p:cNvPr id="30" name="AutoShape 13"/>
          <p:cNvSpPr>
            <a:spLocks noChangeArrowheads="1"/>
          </p:cNvSpPr>
          <p:nvPr/>
        </p:nvSpPr>
        <p:spPr bwMode="auto">
          <a:xfrm>
            <a:off x="9336088" y="2133600"/>
            <a:ext cx="1185862" cy="574675"/>
          </a:xfrm>
          <a:prstGeom prst="hexagon">
            <a:avLst>
              <a:gd name="adj" fmla="val 28928"/>
              <a:gd name="vf" fmla="val 115470"/>
            </a:avLst>
          </a:prstGeom>
          <a:gradFill rotWithShape="1">
            <a:gsLst>
              <a:gs pos="0">
                <a:srgbClr val="000076"/>
              </a:gs>
              <a:gs pos="100000">
                <a:schemeClr val="hlink"/>
              </a:gs>
            </a:gsLst>
            <a:lin ang="2700000" scaled="1"/>
          </a:gradFill>
          <a:ln w="9525">
            <a:solidFill>
              <a:schemeClr val="bg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51219" name="AutoShape 13"/>
          <p:cNvSpPr>
            <a:spLocks noChangeArrowheads="1"/>
          </p:cNvSpPr>
          <p:nvPr/>
        </p:nvSpPr>
        <p:spPr bwMode="auto">
          <a:xfrm>
            <a:off x="9336088" y="2133600"/>
            <a:ext cx="1185862" cy="574675"/>
          </a:xfrm>
          <a:prstGeom prst="hexagon">
            <a:avLst>
              <a:gd name="adj" fmla="val 28928"/>
              <a:gd name="vf" fmla="val 115470"/>
            </a:avLst>
          </a:prstGeom>
          <a:gradFill rotWithShape="1">
            <a:gsLst>
              <a:gs pos="0">
                <a:srgbClr val="000076"/>
              </a:gs>
              <a:gs pos="100000">
                <a:schemeClr val="hlink"/>
              </a:gs>
            </a:gsLst>
            <a:lin ang="2700000" scaled="1"/>
          </a:gradFill>
          <a:ln w="9525">
            <a:solidFill>
              <a:schemeClr val="bg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51220" name="Text Box 20"/>
          <p:cNvSpPr txBox="1">
            <a:spLocks noChangeArrowheads="1"/>
          </p:cNvSpPr>
          <p:nvPr/>
        </p:nvSpPr>
        <p:spPr bwMode="auto">
          <a:xfrm>
            <a:off x="9696450" y="2205038"/>
            <a:ext cx="465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b="1">
                <a:solidFill>
                  <a:schemeClr val="bg1"/>
                </a:solidFill>
                <a:latin typeface="微软雅黑" panose="020B0503020204020204" pitchFamily="34" charset="-122"/>
                <a:ea typeface="微软雅黑" panose="020B0503020204020204" pitchFamily="34" charset="-122"/>
              </a:rPr>
              <a:t> 6</a:t>
            </a:r>
            <a:endParaRPr lang="en-US" altLang="zh-CN" sz="2400" b="1">
              <a:solidFill>
                <a:schemeClr val="bg1"/>
              </a:solidFill>
              <a:latin typeface="微软雅黑" panose="020B0503020204020204" pitchFamily="34" charset="-122"/>
              <a:ea typeface="微软雅黑" panose="020B0503020204020204" pitchFamily="34" charset="-122"/>
            </a:endParaRPr>
          </a:p>
        </p:txBody>
      </p:sp>
      <p:grpSp>
        <p:nvGrpSpPr>
          <p:cNvPr id="7" name="Group 18"/>
          <p:cNvGrpSpPr/>
          <p:nvPr/>
        </p:nvGrpSpPr>
        <p:grpSpPr bwMode="auto">
          <a:xfrm>
            <a:off x="9409113" y="2924175"/>
            <a:ext cx="1223962" cy="2232025"/>
            <a:chOff x="71996" y="72008"/>
            <a:chExt cx="1733266" cy="914400"/>
          </a:xfrm>
        </p:grpSpPr>
        <p:sp>
          <p:nvSpPr>
            <p:cNvPr id="51222" name="圆角矩形 21"/>
            <p:cNvSpPr>
              <a:spLocks noChangeArrowheads="1"/>
            </p:cNvSpPr>
            <p:nvPr/>
          </p:nvSpPr>
          <p:spPr bwMode="auto">
            <a:xfrm>
              <a:off x="71996" y="72008"/>
              <a:ext cx="1733266" cy="914400"/>
            </a:xfrm>
            <a:prstGeom prst="roundRect">
              <a:avLst>
                <a:gd name="adj" fmla="val 22639"/>
              </a:avLst>
            </a:prstGeom>
            <a:noFill/>
            <a:ln w="76200">
              <a:solidFill>
                <a:srgbClr val="FFA902"/>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51223" name="TextBox 35"/>
            <p:cNvSpPr txBox="1">
              <a:spLocks noChangeArrowheads="1"/>
            </p:cNvSpPr>
            <p:nvPr/>
          </p:nvSpPr>
          <p:spPr bwMode="auto">
            <a:xfrm>
              <a:off x="181480" y="189905"/>
              <a:ext cx="1460311" cy="528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b="1">
                  <a:latin typeface="微软雅黑" panose="020B0503020204020204" pitchFamily="34" charset="-122"/>
                  <a:ea typeface="微软雅黑" panose="020B0503020204020204" pitchFamily="34" charset="-122"/>
                </a:rPr>
                <a:t>职  业</a:t>
              </a:r>
              <a:endParaRPr lang="en-US" altLang="zh-CN" b="1">
                <a:latin typeface="微软雅黑" panose="020B0503020204020204" pitchFamily="34" charset="-122"/>
                <a:ea typeface="微软雅黑" panose="020B0503020204020204" pitchFamily="34" charset="-122"/>
              </a:endParaRPr>
            </a:p>
            <a:p>
              <a:pPr algn="ctr" eaLnBrk="1" hangingPunct="1">
                <a:lnSpc>
                  <a:spcPct val="150000"/>
                </a:lnSpc>
              </a:pPr>
              <a:endParaRPr lang="en-US" altLang="zh-CN" b="1">
                <a:latin typeface="微软雅黑" panose="020B0503020204020204" pitchFamily="34" charset="-122"/>
                <a:ea typeface="微软雅黑" panose="020B0503020204020204" pitchFamily="34" charset="-122"/>
              </a:endParaRPr>
            </a:p>
            <a:p>
              <a:pPr algn="ctr" eaLnBrk="1" hangingPunct="1">
                <a:lnSpc>
                  <a:spcPct val="150000"/>
                </a:lnSpc>
              </a:pPr>
              <a:r>
                <a:rPr lang="zh-CN" altLang="en-US" b="1">
                  <a:latin typeface="微软雅黑" panose="020B0503020204020204" pitchFamily="34" charset="-122"/>
                  <a:ea typeface="微软雅黑" panose="020B0503020204020204" pitchFamily="34" charset="-122"/>
                </a:rPr>
                <a:t>规  划   </a:t>
              </a:r>
              <a:endParaRPr lang="en-US" altLang="zh-CN" b="1">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blinds(horizontal)">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blinds(horizontal)">
                                      <p:cBhvr>
                                        <p:cTn id="27" dur="500"/>
                                        <p:tgtEl>
                                          <p:spTgt spid="4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blinds(horizontal)">
                                      <p:cBhvr>
                                        <p:cTn id="37" dur="500"/>
                                        <p:tgtEl>
                                          <p:spTgt spid="4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linds(horizontal)">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blinds(horizontal)">
                                      <p:cBhvr>
                                        <p:cTn id="47" dur="500"/>
                                        <p:tgtEl>
                                          <p:spTgt spid="4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blinds(horizontal)">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blinds(horizontal)">
                                      <p:cBhvr>
                                        <p:cTn id="57" dur="500"/>
                                        <p:tgtEl>
                                          <p:spTgt spid="3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blinds(horizontal)">
                                      <p:cBhvr>
                                        <p:cTn id="6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animBg="1"/>
      <p:bldP spid="43" grpId="0" animBg="1"/>
      <p:bldP spid="45" grpId="0" animBg="1"/>
      <p:bldP spid="47" grpId="0" animBg="1"/>
      <p:bldP spid="3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noChangeArrowheads="1"/>
          </p:cNvSpPr>
          <p:nvPr>
            <p:ph type="title"/>
          </p:nvPr>
        </p:nvSpPr>
        <p:spPr>
          <a:xfrm>
            <a:off x="1652588" y="1052513"/>
            <a:ext cx="7127875" cy="630237"/>
          </a:xfrm>
        </p:spPr>
        <p:txBody>
          <a:bodyPr/>
          <a:lstStyle/>
          <a:p>
            <a:r>
              <a:rPr lang="zh-CN" altLang="en-US" sz="3200" b="1" dirty="0" smtClean="0">
                <a:solidFill>
                  <a:srgbClr val="FF0000"/>
                </a:solidFill>
                <a:latin typeface="微软雅黑" panose="020B0503020204020204" pitchFamily="34" charset="-122"/>
                <a:ea typeface="微软雅黑" panose="020B0503020204020204" pitchFamily="34" charset="-122"/>
              </a:rPr>
              <a:t>什么是人才梯队建设</a:t>
            </a:r>
            <a:endParaRPr lang="zh-CN" altLang="en-US" sz="3200" b="1" dirty="0" smtClean="0">
              <a:solidFill>
                <a:srgbClr val="FF0000"/>
              </a:solidFill>
              <a:latin typeface="微软雅黑" panose="020B0503020204020204" pitchFamily="34" charset="-122"/>
              <a:ea typeface="微软雅黑" panose="020B0503020204020204" pitchFamily="34" charset="-122"/>
            </a:endParaRPr>
          </a:p>
        </p:txBody>
      </p:sp>
      <p:sp>
        <p:nvSpPr>
          <p:cNvPr id="52227" name="内容占位符 2"/>
          <p:cNvSpPr>
            <a:spLocks noGrp="1" noChangeArrowheads="1"/>
          </p:cNvSpPr>
          <p:nvPr>
            <p:ph idx="1"/>
          </p:nvPr>
        </p:nvSpPr>
        <p:spPr>
          <a:xfrm>
            <a:off x="1487488" y="2133600"/>
            <a:ext cx="4225925" cy="2952750"/>
          </a:xfrm>
        </p:spPr>
        <p:txBody>
          <a:bodyPr/>
          <a:lstStyle/>
          <a:p>
            <a:pPr marL="0" indent="0">
              <a:lnSpc>
                <a:spcPts val="4500"/>
              </a:lnSpc>
              <a:spcBef>
                <a:spcPct val="0"/>
              </a:spcBef>
              <a:buFont typeface="Wingdings" panose="05000000000000000000" pitchFamily="2" charset="2"/>
              <a:buNone/>
            </a:pPr>
            <a:r>
              <a:rPr lang="zh-CN" altLang="en-US" sz="1800" b="1" smtClean="0">
                <a:latin typeface="微软雅黑" panose="020B0503020204020204" pitchFamily="34" charset="-122"/>
                <a:ea typeface="微软雅黑" panose="020B0503020204020204" pitchFamily="34" charset="-122"/>
                <a:sym typeface="宋体" panose="02010600030101010101" pitchFamily="2" charset="-122"/>
              </a:rPr>
              <a:t>       </a:t>
            </a:r>
            <a:r>
              <a:rPr lang="zh-CN" altLang="en-US" sz="2000" b="1" smtClean="0">
                <a:latin typeface="微软雅黑" panose="020B0503020204020204" pitchFamily="34" charset="-122"/>
                <a:ea typeface="微软雅黑" panose="020B0503020204020204" pitchFamily="34" charset="-122"/>
                <a:sym typeface="宋体" panose="02010600030101010101" pitchFamily="2" charset="-122"/>
              </a:rPr>
              <a:t>当现有的人才正在发挥作用时，未雨绸缪地培养好人才储备，就像站在梯子上有高有低一样，形象地称为人才梯队建设。</a:t>
            </a:r>
            <a:endParaRPr lang="en-US" altLang="zh-CN" sz="2000" b="1" smtClean="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a:p>
            <a:pPr marL="0" indent="0">
              <a:lnSpc>
                <a:spcPct val="200000"/>
              </a:lnSpc>
              <a:spcBef>
                <a:spcPct val="0"/>
              </a:spcBef>
              <a:buFont typeface="Wingdings" panose="05000000000000000000" pitchFamily="2" charset="2"/>
              <a:buNone/>
            </a:pPr>
            <a:endParaRPr lang="en-US" altLang="zh-CN" sz="2000" b="1" smtClean="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 name="日期占位符 1"/>
          <p:cNvSpPr>
            <a:spLocks noGrp="1"/>
          </p:cNvSpPr>
          <p:nvPr>
            <p:ph type="dt" sz="quarter" idx="10"/>
          </p:nvPr>
        </p:nvSpPr>
        <p:spPr/>
        <p:txBody>
          <a:bodyPr/>
          <a:lstStyle/>
          <a:p>
            <a:pPr>
              <a:defRPr/>
            </a:pPr>
            <a:fld id="{CF4F815D-40DC-47BA-81AA-AD8FB18B38A0}" type="datetime1">
              <a:rPr lang="zh-CN" altLang="en-US"/>
            </a:fld>
            <a:endParaRPr lang="en-US" altLang="zh-CN" dirty="0"/>
          </a:p>
        </p:txBody>
      </p:sp>
      <p:sp>
        <p:nvSpPr>
          <p:cNvPr id="52229" name="灯片编号占位符 2"/>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94774B1F-EA56-4BBA-A5AD-4FF006BE658A}" type="slidenum">
              <a:rPr lang="zh-CN" altLang="en-US" smtClean="0">
                <a:latin typeface="Tahoma" panose="020B0604030504040204" pitchFamily="34" charset="0"/>
              </a:rPr>
            </a:fld>
            <a:endParaRPr lang="zh-CN" altLang="en-US" smtClean="0">
              <a:latin typeface="Tahoma" panose="020B0604030504040204" pitchFamily="34" charset="0"/>
            </a:endParaRPr>
          </a:p>
        </p:txBody>
      </p:sp>
      <p:pic>
        <p:nvPicPr>
          <p:cNvPr id="52230" name="Picture 4" descr="https://timgsa.baidu.com/timg?image&amp;quality=80&amp;size=b9999_10000&amp;sec=1534771145805&amp;di=3196ca5b5f5788a08784711ec578f7d9&amp;imgtype=0&amp;src=http%3A%2F%2Fimgsrc.baidu.com%2Fimage%2Fc0%253Dshijue1%252C0%252C0%252C294%252C40%2Fsign%3D1e6a6994a3773912d02b8d229070ec6d%2Fb21bb051f8198618de13c0ad40ed2e738bd4e647.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096000" y="2420938"/>
            <a:ext cx="3551238"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Oval 3"/>
          <p:cNvSpPr>
            <a:spLocks noChangeArrowheads="1"/>
          </p:cNvSpPr>
          <p:nvPr/>
        </p:nvSpPr>
        <p:spPr bwMode="auto">
          <a:xfrm>
            <a:off x="2687638" y="2438400"/>
            <a:ext cx="6464300" cy="2778125"/>
          </a:xfrm>
          <a:prstGeom prst="ellipse">
            <a:avLst/>
          </a:prstGeom>
          <a:solidFill>
            <a:srgbClr val="8EFFE1"/>
          </a:solidFill>
          <a:ln w="6350">
            <a:solidFill>
              <a:schemeClr val="accent2"/>
            </a:solidFill>
            <a:round/>
          </a:ln>
          <a:effectLst>
            <a:outerShdw dist="35921" dir="2700000" algn="ctr" rotWithShape="0">
              <a:schemeClr val="hlink"/>
            </a:outerShdw>
          </a:effectLst>
        </p:spPr>
        <p:txBody>
          <a:bodyPr wrap="none" lIns="7200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3251" name="Oval 4"/>
          <p:cNvSpPr>
            <a:spLocks noChangeArrowheads="1"/>
          </p:cNvSpPr>
          <p:nvPr/>
        </p:nvSpPr>
        <p:spPr bwMode="auto">
          <a:xfrm>
            <a:off x="1651000" y="2897188"/>
            <a:ext cx="2405063" cy="909637"/>
          </a:xfrm>
          <a:prstGeom prst="ellipse">
            <a:avLst/>
          </a:prstGeom>
          <a:solidFill>
            <a:schemeClr val="bg1"/>
          </a:solidFill>
          <a:ln w="6350">
            <a:solidFill>
              <a:schemeClr val="tx1"/>
            </a:solidFill>
            <a:round/>
          </a:ln>
        </p:spPr>
        <p:txBody>
          <a:bodyPr wrap="none"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3252" name="Text Box 5"/>
          <p:cNvSpPr txBox="1">
            <a:spLocks noChangeArrowheads="1"/>
          </p:cNvSpPr>
          <p:nvPr/>
        </p:nvSpPr>
        <p:spPr bwMode="auto">
          <a:xfrm flipH="1">
            <a:off x="1497013" y="3136900"/>
            <a:ext cx="2382837"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600">
                <a:latin typeface="楷体_GB2312" pitchFamily="49" charset="-122"/>
              </a:rPr>
              <a:t>     </a:t>
            </a:r>
            <a:r>
              <a:rPr lang="zh-CN" altLang="en-US" sz="2000" b="1">
                <a:solidFill>
                  <a:srgbClr val="FF0000"/>
                </a:solidFill>
                <a:latin typeface="微软雅黑" panose="020B0503020204020204" pitchFamily="34" charset="-122"/>
                <a:ea typeface="微软雅黑" panose="020B0503020204020204" pitchFamily="34" charset="-122"/>
              </a:rPr>
              <a:t>长期发展</a:t>
            </a:r>
            <a:endParaRPr lang="zh-CN" altLang="en-US" sz="2000" b="1">
              <a:solidFill>
                <a:srgbClr val="FF0000"/>
              </a:solidFill>
              <a:latin typeface="微软雅黑" panose="020B0503020204020204" pitchFamily="34" charset="-122"/>
              <a:ea typeface="微软雅黑" panose="020B0503020204020204" pitchFamily="34" charset="-122"/>
            </a:endParaRPr>
          </a:p>
        </p:txBody>
      </p:sp>
      <p:sp>
        <p:nvSpPr>
          <p:cNvPr id="53253" name="Oval 6"/>
          <p:cNvSpPr>
            <a:spLocks noChangeArrowheads="1"/>
          </p:cNvSpPr>
          <p:nvPr/>
        </p:nvSpPr>
        <p:spPr bwMode="auto">
          <a:xfrm>
            <a:off x="2540000" y="4633913"/>
            <a:ext cx="2735263" cy="950912"/>
          </a:xfrm>
          <a:prstGeom prst="ellipse">
            <a:avLst/>
          </a:prstGeom>
          <a:solidFill>
            <a:schemeClr val="bg1"/>
          </a:solidFill>
          <a:ln w="6350">
            <a:solidFill>
              <a:schemeClr val="tx1"/>
            </a:solidFill>
            <a:round/>
          </a:ln>
        </p:spPr>
        <p:txBody>
          <a:bodyPr wrap="none"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3254" name="Text Box 7"/>
          <p:cNvSpPr txBox="1">
            <a:spLocks noChangeArrowheads="1"/>
          </p:cNvSpPr>
          <p:nvPr/>
        </p:nvSpPr>
        <p:spPr bwMode="auto">
          <a:xfrm flipH="1">
            <a:off x="2716213" y="4914900"/>
            <a:ext cx="2382837"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600">
                <a:latin typeface="楷体_GB2312" pitchFamily="49" charset="-122"/>
              </a:rPr>
              <a:t>     </a:t>
            </a:r>
            <a:r>
              <a:rPr lang="zh-CN" altLang="en-US" sz="2000" b="1">
                <a:solidFill>
                  <a:srgbClr val="FF0000"/>
                </a:solidFill>
                <a:latin typeface="微软雅黑" panose="020B0503020204020204" pitchFamily="34" charset="-122"/>
                <a:ea typeface="微软雅黑" panose="020B0503020204020204" pitchFamily="34" charset="-122"/>
              </a:rPr>
              <a:t>动态管理</a:t>
            </a:r>
            <a:endParaRPr lang="zh-CN" altLang="en-US" sz="2000" b="1">
              <a:solidFill>
                <a:srgbClr val="FF0000"/>
              </a:solidFill>
              <a:latin typeface="微软雅黑" panose="020B0503020204020204" pitchFamily="34" charset="-122"/>
              <a:ea typeface="微软雅黑" panose="020B0503020204020204" pitchFamily="34" charset="-122"/>
            </a:endParaRPr>
          </a:p>
        </p:txBody>
      </p:sp>
      <p:sp>
        <p:nvSpPr>
          <p:cNvPr id="53255" name="Oval 8"/>
          <p:cNvSpPr>
            <a:spLocks noChangeArrowheads="1"/>
          </p:cNvSpPr>
          <p:nvPr/>
        </p:nvSpPr>
        <p:spPr bwMode="auto">
          <a:xfrm>
            <a:off x="4652963" y="1943100"/>
            <a:ext cx="2733675" cy="841375"/>
          </a:xfrm>
          <a:prstGeom prst="ellipse">
            <a:avLst/>
          </a:prstGeom>
          <a:solidFill>
            <a:schemeClr val="bg1"/>
          </a:solidFill>
          <a:ln w="6350">
            <a:solidFill>
              <a:schemeClr val="tx1"/>
            </a:solidFill>
            <a:round/>
          </a:ln>
        </p:spPr>
        <p:txBody>
          <a:bodyPr wrap="none"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3256" name="Text Box 9"/>
          <p:cNvSpPr txBox="1">
            <a:spLocks noChangeArrowheads="1"/>
          </p:cNvSpPr>
          <p:nvPr/>
        </p:nvSpPr>
        <p:spPr bwMode="auto">
          <a:xfrm flipH="1">
            <a:off x="4827588" y="2057400"/>
            <a:ext cx="255905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t">
              <a:lnSpc>
                <a:spcPct val="115000"/>
              </a:lnSpc>
              <a:spcAft>
                <a:spcPct val="25000"/>
              </a:spcAft>
            </a:pPr>
            <a:r>
              <a:rPr lang="en-US" altLang="zh-CN" sz="1600">
                <a:latin typeface="楷体_GB2312" pitchFamily="49" charset="-122"/>
              </a:rPr>
              <a:t> </a:t>
            </a:r>
            <a:r>
              <a:rPr lang="zh-CN" altLang="en-US" sz="2400" b="1">
                <a:solidFill>
                  <a:srgbClr val="FF0000"/>
                </a:solidFill>
                <a:latin typeface="微软雅黑" panose="020B0503020204020204" pitchFamily="34" charset="-122"/>
                <a:ea typeface="微软雅黑" panose="020B0503020204020204" pitchFamily="34" charset="-122"/>
              </a:rPr>
              <a:t>一把手工程</a:t>
            </a:r>
            <a:endParaRPr lang="zh-CN" altLang="en-US" sz="2400" b="1">
              <a:solidFill>
                <a:srgbClr val="FF0000"/>
              </a:solidFill>
              <a:latin typeface="微软雅黑" panose="020B0503020204020204" pitchFamily="34" charset="-122"/>
              <a:ea typeface="微软雅黑" panose="020B0503020204020204" pitchFamily="34" charset="-122"/>
            </a:endParaRPr>
          </a:p>
        </p:txBody>
      </p:sp>
      <p:sp>
        <p:nvSpPr>
          <p:cNvPr id="53257" name="Oval 10"/>
          <p:cNvSpPr>
            <a:spLocks noChangeArrowheads="1"/>
          </p:cNvSpPr>
          <p:nvPr/>
        </p:nvSpPr>
        <p:spPr bwMode="auto">
          <a:xfrm>
            <a:off x="8139113" y="2897188"/>
            <a:ext cx="2733675" cy="909637"/>
          </a:xfrm>
          <a:prstGeom prst="ellipse">
            <a:avLst/>
          </a:prstGeom>
          <a:solidFill>
            <a:schemeClr val="bg1"/>
          </a:solidFill>
          <a:ln w="6350">
            <a:solidFill>
              <a:schemeClr val="tx1"/>
            </a:solidFill>
            <a:round/>
          </a:ln>
        </p:spPr>
        <p:txBody>
          <a:bodyPr wrap="none"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3258" name="Text Box 11"/>
          <p:cNvSpPr txBox="1">
            <a:spLocks noChangeArrowheads="1"/>
          </p:cNvSpPr>
          <p:nvPr/>
        </p:nvSpPr>
        <p:spPr bwMode="auto">
          <a:xfrm flipH="1">
            <a:off x="8313738" y="3136900"/>
            <a:ext cx="23844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600">
                <a:latin typeface="楷体_GB2312" pitchFamily="49" charset="-122"/>
              </a:rPr>
              <a:t>     </a:t>
            </a:r>
            <a:r>
              <a:rPr lang="zh-CN" altLang="en-US" sz="2000" b="1">
                <a:solidFill>
                  <a:srgbClr val="FF0000"/>
                </a:solidFill>
                <a:latin typeface="微软雅黑" panose="020B0503020204020204" pitchFamily="34" charset="-122"/>
                <a:ea typeface="微软雅黑" panose="020B0503020204020204" pitchFamily="34" charset="-122"/>
              </a:rPr>
              <a:t>分级培养</a:t>
            </a:r>
            <a:endParaRPr lang="zh-CN" altLang="en-US" sz="2000" b="1">
              <a:solidFill>
                <a:srgbClr val="FF0000"/>
              </a:solidFill>
              <a:latin typeface="微软雅黑" panose="020B0503020204020204" pitchFamily="34" charset="-122"/>
              <a:ea typeface="微软雅黑" panose="020B0503020204020204" pitchFamily="34" charset="-122"/>
            </a:endParaRPr>
          </a:p>
        </p:txBody>
      </p:sp>
      <p:sp>
        <p:nvSpPr>
          <p:cNvPr id="53259" name="Oval 12"/>
          <p:cNvSpPr>
            <a:spLocks noChangeArrowheads="1"/>
          </p:cNvSpPr>
          <p:nvPr/>
        </p:nvSpPr>
        <p:spPr bwMode="auto">
          <a:xfrm>
            <a:off x="6743700" y="4633913"/>
            <a:ext cx="2735263" cy="950912"/>
          </a:xfrm>
          <a:prstGeom prst="ellipse">
            <a:avLst/>
          </a:prstGeom>
          <a:solidFill>
            <a:schemeClr val="bg1"/>
          </a:solidFill>
          <a:ln w="6350">
            <a:solidFill>
              <a:schemeClr val="tx1"/>
            </a:solidFill>
            <a:round/>
          </a:ln>
        </p:spPr>
        <p:txBody>
          <a:bodyPr wrap="none"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3260" name="Text Box 13"/>
          <p:cNvSpPr txBox="1">
            <a:spLocks noChangeArrowheads="1"/>
          </p:cNvSpPr>
          <p:nvPr/>
        </p:nvSpPr>
        <p:spPr bwMode="auto">
          <a:xfrm flipH="1">
            <a:off x="6919913" y="4914900"/>
            <a:ext cx="2382837"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600">
                <a:latin typeface="楷体_GB2312" pitchFamily="49" charset="-122"/>
              </a:rPr>
              <a:t>     </a:t>
            </a:r>
            <a:r>
              <a:rPr lang="zh-CN" altLang="en-US" sz="2000" b="1">
                <a:solidFill>
                  <a:srgbClr val="FF0000"/>
                </a:solidFill>
                <a:latin typeface="微软雅黑" panose="020B0503020204020204" pitchFamily="34" charset="-122"/>
                <a:ea typeface="微软雅黑" panose="020B0503020204020204" pitchFamily="34" charset="-122"/>
              </a:rPr>
              <a:t>职责共担</a:t>
            </a:r>
            <a:endParaRPr lang="zh-CN" altLang="en-US" sz="2000" b="1">
              <a:solidFill>
                <a:srgbClr val="FF0000"/>
              </a:solidFill>
              <a:latin typeface="微软雅黑" panose="020B0503020204020204" pitchFamily="34" charset="-122"/>
              <a:ea typeface="微软雅黑" panose="020B0503020204020204" pitchFamily="34" charset="-122"/>
            </a:endParaRPr>
          </a:p>
        </p:txBody>
      </p:sp>
      <p:sp>
        <p:nvSpPr>
          <p:cNvPr id="53261" name="Rectangle 15"/>
          <p:cNvSpPr>
            <a:spLocks noChangeArrowheads="1"/>
          </p:cNvSpPr>
          <p:nvPr/>
        </p:nvSpPr>
        <p:spPr bwMode="auto">
          <a:xfrm>
            <a:off x="911225" y="908050"/>
            <a:ext cx="8386763"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3200" b="1">
                <a:solidFill>
                  <a:srgbClr val="FF0000"/>
                </a:solidFill>
                <a:latin typeface="微软雅黑" panose="020B0503020204020204" pitchFamily="34" charset="-122"/>
                <a:ea typeface="微软雅黑" panose="020B0503020204020204" pitchFamily="34" charset="-122"/>
              </a:rPr>
              <a:t>人才梯队建设的基本指导思想</a:t>
            </a:r>
            <a:endParaRPr lang="zh-CN" altLang="en-US" sz="2400">
              <a:latin typeface="楷体_GB2312" pitchFamily="49" charset="-122"/>
            </a:endParaRPr>
          </a:p>
        </p:txBody>
      </p:sp>
      <p:sp>
        <p:nvSpPr>
          <p:cNvPr id="2" name="日期占位符 1"/>
          <p:cNvSpPr>
            <a:spLocks noGrp="1"/>
          </p:cNvSpPr>
          <p:nvPr>
            <p:ph type="dt" sz="quarter" idx="10"/>
          </p:nvPr>
        </p:nvSpPr>
        <p:spPr/>
        <p:txBody>
          <a:bodyPr/>
          <a:lstStyle/>
          <a:p>
            <a:pPr>
              <a:defRPr/>
            </a:pPr>
            <a:fld id="{CF4F815D-40DC-47BA-81AA-AD8FB18B38A0}" type="datetime1">
              <a:rPr lang="zh-CN" altLang="en-US"/>
            </a:fld>
            <a:endParaRPr lang="en-US" altLang="zh-CN"/>
          </a:p>
        </p:txBody>
      </p:sp>
      <p:sp>
        <p:nvSpPr>
          <p:cNvPr id="53263" name="灯片编号占位符 2"/>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0C57DED-054C-4446-8E69-A132E446FDAA}" type="slidenum">
              <a:rPr lang="zh-CN" altLang="en-US" smtClean="0">
                <a:latin typeface="Tahoma" panose="020B0604030504040204" pitchFamily="34" charset="0"/>
              </a:rPr>
            </a:fld>
            <a:endParaRPr lang="zh-CN" altLang="en-US" smtClean="0">
              <a:latin typeface="Tahoma" panose="020B0604030504040204" pitchFamily="34" charset="0"/>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灯片编号占位符 7"/>
          <p:cNvSpPr txBox="1">
            <a:spLocks noGrp="1" noChangeArrowheads="1"/>
          </p:cNvSpPr>
          <p:nvPr/>
        </p:nvSpPr>
        <p:spPr bwMode="auto">
          <a:xfrm>
            <a:off x="9340850" y="6581775"/>
            <a:ext cx="2540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611" tIns="44806" rIns="89611" bIns="44806">
            <a:spAutoFit/>
          </a:bodyPr>
          <a:lstStyle>
            <a:lvl1pPr defTabSz="895350" eaLnBrk="0" hangingPunct="0">
              <a:defRPr>
                <a:solidFill>
                  <a:schemeClr val="tx1"/>
                </a:solidFill>
                <a:latin typeface="Arial" panose="020B0604020202020204" pitchFamily="34" charset="0"/>
                <a:ea typeface="宋体" panose="02010600030101010101" pitchFamily="2" charset="-122"/>
              </a:defRPr>
            </a:lvl1pPr>
            <a:lvl2pPr marL="742950" indent="-285750" defTabSz="895350" eaLnBrk="0" hangingPunct="0">
              <a:defRPr>
                <a:solidFill>
                  <a:schemeClr val="tx1"/>
                </a:solidFill>
                <a:latin typeface="Arial" panose="020B0604020202020204" pitchFamily="34" charset="0"/>
                <a:ea typeface="宋体" panose="02010600030101010101" pitchFamily="2" charset="-122"/>
              </a:defRPr>
            </a:lvl2pPr>
            <a:lvl3pPr marL="1143000" indent="-228600" defTabSz="895350" eaLnBrk="0" hangingPunct="0">
              <a:defRPr>
                <a:solidFill>
                  <a:schemeClr val="tx1"/>
                </a:solidFill>
                <a:latin typeface="Arial" panose="020B0604020202020204" pitchFamily="34" charset="0"/>
                <a:ea typeface="宋体" panose="02010600030101010101" pitchFamily="2" charset="-122"/>
              </a:defRPr>
            </a:lvl3pPr>
            <a:lvl4pPr marL="1600200" indent="-228600" defTabSz="895350" eaLnBrk="0" hangingPunct="0">
              <a:defRPr>
                <a:solidFill>
                  <a:schemeClr val="tx1"/>
                </a:solidFill>
                <a:latin typeface="Arial" panose="020B0604020202020204" pitchFamily="34" charset="0"/>
                <a:ea typeface="宋体" panose="02010600030101010101" pitchFamily="2" charset="-122"/>
              </a:defRPr>
            </a:lvl4pPr>
            <a:lvl5pPr marL="2057400" indent="-228600" defTabSz="895350" eaLnBrk="0" hangingPunct="0">
              <a:defRPr>
                <a:solidFill>
                  <a:schemeClr val="tx1"/>
                </a:solidFill>
                <a:latin typeface="Arial" panose="020B0604020202020204" pitchFamily="34" charset="0"/>
                <a:ea typeface="宋体" panose="02010600030101010101" pitchFamily="2" charset="-122"/>
              </a:defRPr>
            </a:lvl5pPr>
            <a:lvl6pPr marL="2514600" indent="-228600" defTabSz="8953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8953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8953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8953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fld id="{2212F07E-1A89-420E-B5F1-D60AD0E2C182}" type="slidenum">
              <a:rPr lang="zh-CN" altLang="en-US" sz="1200"/>
            </a:fld>
            <a:endParaRPr lang="zh-CN" altLang="en-US" sz="1200"/>
          </a:p>
        </p:txBody>
      </p:sp>
      <p:pic>
        <p:nvPicPr>
          <p:cNvPr id="29700" name="图片 5"/>
          <p:cNvPicPr>
            <a:picLocks noGrp="1" noChangeAspect="1" noChangeArrowheads="1"/>
          </p:cNvPicPr>
          <p:nvPr>
            <p:ph sz="quarter" idx="4294967295"/>
          </p:nvPr>
        </p:nvPicPr>
        <p:blipFill>
          <a:blip r:embed="rId1">
            <a:extLst>
              <a:ext uri="{28A0092B-C50C-407E-A947-70E740481C1C}">
                <a14:useLocalDpi xmlns:a14="http://schemas.microsoft.com/office/drawing/2010/main" val="0"/>
              </a:ext>
            </a:extLst>
          </a:blip>
          <a:srcRect/>
          <a:stretch>
            <a:fillRect/>
          </a:stretch>
        </p:blipFill>
        <p:spPr>
          <a:xfrm rot="1200000">
            <a:off x="4667250" y="3843338"/>
            <a:ext cx="514350" cy="601662"/>
          </a:xfrm>
        </p:spPr>
      </p:pic>
      <p:pic>
        <p:nvPicPr>
          <p:cNvPr id="29701" name="图片 5"/>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a:xfrm rot="16020000">
            <a:off x="6452394" y="4872831"/>
            <a:ext cx="368300" cy="801688"/>
          </a:xfrm>
        </p:spPr>
      </p:pic>
      <p:pic>
        <p:nvPicPr>
          <p:cNvPr id="29702" name="图片 5"/>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a:xfrm rot="9720000">
            <a:off x="6723063" y="3697288"/>
            <a:ext cx="427037" cy="600075"/>
          </a:xfrm>
        </p:spPr>
      </p:pic>
      <p:sp>
        <p:nvSpPr>
          <p:cNvPr id="54278" name="Line 6"/>
          <p:cNvSpPr>
            <a:spLocks noChangeShapeType="1"/>
          </p:cNvSpPr>
          <p:nvPr/>
        </p:nvSpPr>
        <p:spPr bwMode="auto">
          <a:xfrm>
            <a:off x="5995988" y="2693988"/>
            <a:ext cx="1846262" cy="24765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279" name="Line 7"/>
          <p:cNvSpPr>
            <a:spLocks noChangeShapeType="1"/>
          </p:cNvSpPr>
          <p:nvPr/>
        </p:nvSpPr>
        <p:spPr bwMode="auto">
          <a:xfrm flipH="1">
            <a:off x="4113213" y="2693988"/>
            <a:ext cx="1847850" cy="24765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280" name="Line 8"/>
          <p:cNvSpPr>
            <a:spLocks noChangeShapeType="1"/>
          </p:cNvSpPr>
          <p:nvPr/>
        </p:nvSpPr>
        <p:spPr bwMode="auto">
          <a:xfrm>
            <a:off x="4095750" y="3602038"/>
            <a:ext cx="1846263" cy="24765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281" name="Line 9"/>
          <p:cNvSpPr>
            <a:spLocks noChangeShapeType="1"/>
          </p:cNvSpPr>
          <p:nvPr/>
        </p:nvSpPr>
        <p:spPr bwMode="auto">
          <a:xfrm flipH="1">
            <a:off x="6032500" y="3602038"/>
            <a:ext cx="1846263" cy="24765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282" name="Line 10"/>
          <p:cNvSpPr>
            <a:spLocks noChangeShapeType="1"/>
          </p:cNvSpPr>
          <p:nvPr/>
        </p:nvSpPr>
        <p:spPr bwMode="auto">
          <a:xfrm>
            <a:off x="7910513" y="3567113"/>
            <a:ext cx="0" cy="139065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283" name="Line 11"/>
          <p:cNvSpPr>
            <a:spLocks noChangeShapeType="1"/>
          </p:cNvSpPr>
          <p:nvPr/>
        </p:nvSpPr>
        <p:spPr bwMode="auto">
          <a:xfrm>
            <a:off x="4049713" y="3567113"/>
            <a:ext cx="0" cy="139065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284" name="Line 12"/>
          <p:cNvSpPr>
            <a:spLocks noChangeShapeType="1"/>
          </p:cNvSpPr>
          <p:nvPr/>
        </p:nvSpPr>
        <p:spPr bwMode="auto">
          <a:xfrm rot="-5400000" flipH="1" flipV="1">
            <a:off x="4593432" y="2180431"/>
            <a:ext cx="865188" cy="185102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285" name="Line 13"/>
          <p:cNvSpPr>
            <a:spLocks noChangeShapeType="1"/>
          </p:cNvSpPr>
          <p:nvPr/>
        </p:nvSpPr>
        <p:spPr bwMode="auto">
          <a:xfrm rot="5400000" flipV="1">
            <a:off x="6485732" y="2180431"/>
            <a:ext cx="865188" cy="185102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286" name="Line 14"/>
          <p:cNvSpPr>
            <a:spLocks noChangeShapeType="1"/>
          </p:cNvSpPr>
          <p:nvPr/>
        </p:nvSpPr>
        <p:spPr bwMode="auto">
          <a:xfrm rot="5400000" flipH="1">
            <a:off x="4593432" y="4755356"/>
            <a:ext cx="865188" cy="185102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287" name="Line 15"/>
          <p:cNvSpPr>
            <a:spLocks noChangeShapeType="1"/>
          </p:cNvSpPr>
          <p:nvPr/>
        </p:nvSpPr>
        <p:spPr bwMode="auto">
          <a:xfrm rot="-5400000">
            <a:off x="6485732" y="4755356"/>
            <a:ext cx="865188" cy="185102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288" name="Line 16"/>
          <p:cNvSpPr>
            <a:spLocks noChangeShapeType="1"/>
          </p:cNvSpPr>
          <p:nvPr/>
        </p:nvSpPr>
        <p:spPr bwMode="auto">
          <a:xfrm rot="-5400000">
            <a:off x="5110162" y="2517776"/>
            <a:ext cx="1681163" cy="374491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289" name="Line 17"/>
          <p:cNvSpPr>
            <a:spLocks noChangeShapeType="1"/>
          </p:cNvSpPr>
          <p:nvPr/>
        </p:nvSpPr>
        <p:spPr bwMode="auto">
          <a:xfrm rot="5400000" flipH="1">
            <a:off x="5123656" y="2466182"/>
            <a:ext cx="1690687" cy="38481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290" name="Line 18"/>
          <p:cNvSpPr>
            <a:spLocks noChangeShapeType="1"/>
          </p:cNvSpPr>
          <p:nvPr/>
        </p:nvSpPr>
        <p:spPr bwMode="auto">
          <a:xfrm>
            <a:off x="5992813" y="3119438"/>
            <a:ext cx="0" cy="277971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291" name="Oval 19"/>
          <p:cNvSpPr>
            <a:spLocks noChangeArrowheads="1"/>
          </p:cNvSpPr>
          <p:nvPr/>
        </p:nvSpPr>
        <p:spPr bwMode="auto">
          <a:xfrm>
            <a:off x="3244850" y="2932113"/>
            <a:ext cx="1684338" cy="1263650"/>
          </a:xfrm>
          <a:prstGeom prst="ellipse">
            <a:avLst/>
          </a:prstGeom>
          <a:solidFill>
            <a:srgbClr val="00CCFF"/>
          </a:solidFill>
          <a:ln>
            <a:noFill/>
          </a:ln>
          <a:extLst>
            <a:ext uri="{91240B29-F687-4F45-9708-019B960494DF}">
              <a14:hiddenLine xmlns:a14="http://schemas.microsoft.com/office/drawing/2010/main" w="9525">
                <a:solidFill>
                  <a:srgbClr val="000000"/>
                </a:solidFill>
                <a:round/>
              </a14:hiddenLine>
            </a:ext>
          </a:extLst>
        </p:spPr>
        <p:txBody>
          <a:bodyPr wrap="none" lIns="0" tIns="0" rIns="0" bIns="0" anchor="ctr"/>
          <a:lstStyle>
            <a:lvl1pPr defTabSz="895350" eaLnBrk="0" hangingPunct="0">
              <a:defRPr>
                <a:solidFill>
                  <a:schemeClr val="tx1"/>
                </a:solidFill>
                <a:latin typeface="Arial" panose="020B0604020202020204" pitchFamily="34" charset="0"/>
                <a:ea typeface="宋体" panose="02010600030101010101" pitchFamily="2" charset="-122"/>
              </a:defRPr>
            </a:lvl1pPr>
            <a:lvl2pPr marL="742950" indent="-285750" defTabSz="895350" eaLnBrk="0" hangingPunct="0">
              <a:defRPr>
                <a:solidFill>
                  <a:schemeClr val="tx1"/>
                </a:solidFill>
                <a:latin typeface="Arial" panose="020B0604020202020204" pitchFamily="34" charset="0"/>
                <a:ea typeface="宋体" panose="02010600030101010101" pitchFamily="2" charset="-122"/>
              </a:defRPr>
            </a:lvl2pPr>
            <a:lvl3pPr marL="1143000" indent="-228600" defTabSz="895350" eaLnBrk="0" hangingPunct="0">
              <a:defRPr>
                <a:solidFill>
                  <a:schemeClr val="tx1"/>
                </a:solidFill>
                <a:latin typeface="Arial" panose="020B0604020202020204" pitchFamily="34" charset="0"/>
                <a:ea typeface="宋体" panose="02010600030101010101" pitchFamily="2" charset="-122"/>
              </a:defRPr>
            </a:lvl3pPr>
            <a:lvl4pPr marL="1600200" indent="-228600" defTabSz="895350" eaLnBrk="0" hangingPunct="0">
              <a:defRPr>
                <a:solidFill>
                  <a:schemeClr val="tx1"/>
                </a:solidFill>
                <a:latin typeface="Arial" panose="020B0604020202020204" pitchFamily="34" charset="0"/>
                <a:ea typeface="宋体" panose="02010600030101010101" pitchFamily="2" charset="-122"/>
              </a:defRPr>
            </a:lvl4pPr>
            <a:lvl5pPr marL="2057400" indent="-228600" defTabSz="895350" eaLnBrk="0" hangingPunct="0">
              <a:defRPr>
                <a:solidFill>
                  <a:schemeClr val="tx1"/>
                </a:solidFill>
                <a:latin typeface="Arial" panose="020B0604020202020204" pitchFamily="34" charset="0"/>
                <a:ea typeface="宋体" panose="02010600030101010101" pitchFamily="2" charset="-122"/>
              </a:defRPr>
            </a:lvl5pPr>
            <a:lvl6pPr marL="2514600" indent="-228600" defTabSz="8953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8953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8953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8953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75000"/>
            </a:pPr>
            <a:r>
              <a:rPr lang="zh-CN" altLang="en-US" b="1">
                <a:latin typeface="微软雅黑" panose="020B0503020204020204" pitchFamily="34" charset="-122"/>
                <a:ea typeface="微软雅黑" panose="020B0503020204020204" pitchFamily="34" charset="-122"/>
              </a:rPr>
              <a:t>突出重点</a:t>
            </a:r>
            <a:endParaRPr lang="en-US" altLang="zh-CN" b="1">
              <a:latin typeface="微软雅黑" panose="020B0503020204020204" pitchFamily="34" charset="-122"/>
              <a:ea typeface="微软雅黑" panose="020B0503020204020204" pitchFamily="34" charset="-122"/>
            </a:endParaRPr>
          </a:p>
          <a:p>
            <a:pPr algn="ctr" eaLnBrk="1" hangingPunct="1">
              <a:buSzPct val="75000"/>
            </a:pPr>
            <a:r>
              <a:rPr lang="zh-CN" altLang="en-US" b="1">
                <a:latin typeface="微软雅黑" panose="020B0503020204020204" pitchFamily="34" charset="-122"/>
                <a:ea typeface="微软雅黑" panose="020B0503020204020204" pitchFamily="34" charset="-122"/>
              </a:rPr>
              <a:t>岗位</a:t>
            </a:r>
            <a:endParaRPr lang="zh-CN" altLang="en-US" b="1">
              <a:latin typeface="微软雅黑" panose="020B0503020204020204" pitchFamily="34" charset="-122"/>
              <a:ea typeface="微软雅黑" panose="020B0503020204020204" pitchFamily="34" charset="-122"/>
            </a:endParaRPr>
          </a:p>
        </p:txBody>
      </p:sp>
      <p:sp>
        <p:nvSpPr>
          <p:cNvPr id="54292" name="Oval 20"/>
          <p:cNvSpPr>
            <a:spLocks noChangeArrowheads="1"/>
          </p:cNvSpPr>
          <p:nvPr/>
        </p:nvSpPr>
        <p:spPr bwMode="auto">
          <a:xfrm>
            <a:off x="7067550" y="2932113"/>
            <a:ext cx="1684338" cy="1263650"/>
          </a:xfrm>
          <a:prstGeom prst="ellipse">
            <a:avLst/>
          </a:prstGeom>
          <a:solidFill>
            <a:srgbClr val="00CCFF"/>
          </a:solidFill>
          <a:ln>
            <a:noFill/>
          </a:ln>
          <a:extLst>
            <a:ext uri="{91240B29-F687-4F45-9708-019B960494DF}">
              <a14:hiddenLine xmlns:a14="http://schemas.microsoft.com/office/drawing/2010/main" w="9525">
                <a:solidFill>
                  <a:srgbClr val="000000"/>
                </a:solidFill>
                <a:round/>
              </a14:hiddenLine>
            </a:ext>
          </a:extLst>
        </p:spPr>
        <p:txBody>
          <a:bodyPr wrap="none" lIns="0" tIns="0" rIns="0" bIns="0" anchor="ctr"/>
          <a:lstStyle>
            <a:lvl1pPr defTabSz="895350" eaLnBrk="0" hangingPunct="0">
              <a:defRPr>
                <a:solidFill>
                  <a:schemeClr val="tx1"/>
                </a:solidFill>
                <a:latin typeface="Arial" panose="020B0604020202020204" pitchFamily="34" charset="0"/>
                <a:ea typeface="宋体" panose="02010600030101010101" pitchFamily="2" charset="-122"/>
              </a:defRPr>
            </a:lvl1pPr>
            <a:lvl2pPr marL="742950" indent="-285750" defTabSz="895350" eaLnBrk="0" hangingPunct="0">
              <a:defRPr>
                <a:solidFill>
                  <a:schemeClr val="tx1"/>
                </a:solidFill>
                <a:latin typeface="Arial" panose="020B0604020202020204" pitchFamily="34" charset="0"/>
                <a:ea typeface="宋体" panose="02010600030101010101" pitchFamily="2" charset="-122"/>
              </a:defRPr>
            </a:lvl2pPr>
            <a:lvl3pPr marL="1143000" indent="-228600" defTabSz="895350" eaLnBrk="0" hangingPunct="0">
              <a:defRPr>
                <a:solidFill>
                  <a:schemeClr val="tx1"/>
                </a:solidFill>
                <a:latin typeface="Arial" panose="020B0604020202020204" pitchFamily="34" charset="0"/>
                <a:ea typeface="宋体" panose="02010600030101010101" pitchFamily="2" charset="-122"/>
              </a:defRPr>
            </a:lvl3pPr>
            <a:lvl4pPr marL="1600200" indent="-228600" defTabSz="895350" eaLnBrk="0" hangingPunct="0">
              <a:defRPr>
                <a:solidFill>
                  <a:schemeClr val="tx1"/>
                </a:solidFill>
                <a:latin typeface="Arial" panose="020B0604020202020204" pitchFamily="34" charset="0"/>
                <a:ea typeface="宋体" panose="02010600030101010101" pitchFamily="2" charset="-122"/>
              </a:defRPr>
            </a:lvl4pPr>
            <a:lvl5pPr marL="2057400" indent="-228600" defTabSz="895350" eaLnBrk="0" hangingPunct="0">
              <a:defRPr>
                <a:solidFill>
                  <a:schemeClr val="tx1"/>
                </a:solidFill>
                <a:latin typeface="Arial" panose="020B0604020202020204" pitchFamily="34" charset="0"/>
                <a:ea typeface="宋体" panose="02010600030101010101" pitchFamily="2" charset="-122"/>
              </a:defRPr>
            </a:lvl5pPr>
            <a:lvl6pPr marL="2514600" indent="-228600" defTabSz="8953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8953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8953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8953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75000"/>
            </a:pPr>
            <a:r>
              <a:rPr lang="zh-CN" altLang="en-US" b="1">
                <a:latin typeface="微软雅黑" panose="020B0503020204020204" pitchFamily="34" charset="-122"/>
                <a:ea typeface="微软雅黑" panose="020B0503020204020204" pitchFamily="34" charset="-122"/>
              </a:rPr>
              <a:t>关注短板</a:t>
            </a:r>
            <a:endParaRPr lang="en-US" altLang="zh-CN" b="1">
              <a:latin typeface="微软雅黑" panose="020B0503020204020204" pitchFamily="34" charset="-122"/>
              <a:ea typeface="微软雅黑" panose="020B0503020204020204" pitchFamily="34" charset="-122"/>
            </a:endParaRPr>
          </a:p>
          <a:p>
            <a:pPr algn="ctr" eaLnBrk="1" hangingPunct="1">
              <a:buSzPct val="75000"/>
            </a:pPr>
            <a:r>
              <a:rPr lang="zh-CN" altLang="en-US" b="1">
                <a:latin typeface="微软雅黑" panose="020B0503020204020204" pitchFamily="34" charset="-122"/>
                <a:ea typeface="微软雅黑" panose="020B0503020204020204" pitchFamily="34" charset="-122"/>
              </a:rPr>
              <a:t>能力</a:t>
            </a:r>
            <a:endParaRPr lang="zh-CN" altLang="en-US" b="1">
              <a:latin typeface="微软雅黑" panose="020B0503020204020204" pitchFamily="34" charset="-122"/>
              <a:ea typeface="微软雅黑" panose="020B0503020204020204" pitchFamily="34" charset="-122"/>
            </a:endParaRPr>
          </a:p>
        </p:txBody>
      </p:sp>
      <p:sp>
        <p:nvSpPr>
          <p:cNvPr id="54293" name="Oval 21"/>
          <p:cNvSpPr>
            <a:spLocks noChangeArrowheads="1"/>
          </p:cNvSpPr>
          <p:nvPr/>
        </p:nvSpPr>
        <p:spPr bwMode="auto">
          <a:xfrm>
            <a:off x="7067550" y="4606925"/>
            <a:ext cx="1684338" cy="1263650"/>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lIns="0" tIns="0" rIns="0" bIns="0" anchor="ctr"/>
          <a:lstStyle>
            <a:lvl1pPr defTabSz="895350" eaLnBrk="0" hangingPunct="0">
              <a:defRPr>
                <a:solidFill>
                  <a:schemeClr val="tx1"/>
                </a:solidFill>
                <a:latin typeface="Arial" panose="020B0604020202020204" pitchFamily="34" charset="0"/>
                <a:ea typeface="宋体" panose="02010600030101010101" pitchFamily="2" charset="-122"/>
              </a:defRPr>
            </a:lvl1pPr>
            <a:lvl2pPr marL="742950" indent="-285750" defTabSz="895350" eaLnBrk="0" hangingPunct="0">
              <a:defRPr>
                <a:solidFill>
                  <a:schemeClr val="tx1"/>
                </a:solidFill>
                <a:latin typeface="Arial" panose="020B0604020202020204" pitchFamily="34" charset="0"/>
                <a:ea typeface="宋体" panose="02010600030101010101" pitchFamily="2" charset="-122"/>
              </a:defRPr>
            </a:lvl2pPr>
            <a:lvl3pPr marL="1143000" indent="-228600" defTabSz="895350" eaLnBrk="0" hangingPunct="0">
              <a:defRPr>
                <a:solidFill>
                  <a:schemeClr val="tx1"/>
                </a:solidFill>
                <a:latin typeface="Arial" panose="020B0604020202020204" pitchFamily="34" charset="0"/>
                <a:ea typeface="宋体" panose="02010600030101010101" pitchFamily="2" charset="-122"/>
              </a:defRPr>
            </a:lvl3pPr>
            <a:lvl4pPr marL="1600200" indent="-228600" defTabSz="895350" eaLnBrk="0" hangingPunct="0">
              <a:defRPr>
                <a:solidFill>
                  <a:schemeClr val="tx1"/>
                </a:solidFill>
                <a:latin typeface="Arial" panose="020B0604020202020204" pitchFamily="34" charset="0"/>
                <a:ea typeface="宋体" panose="02010600030101010101" pitchFamily="2" charset="-122"/>
              </a:defRPr>
            </a:lvl4pPr>
            <a:lvl5pPr marL="2057400" indent="-228600" defTabSz="895350" eaLnBrk="0" hangingPunct="0">
              <a:defRPr>
                <a:solidFill>
                  <a:schemeClr val="tx1"/>
                </a:solidFill>
                <a:latin typeface="Arial" panose="020B0604020202020204" pitchFamily="34" charset="0"/>
                <a:ea typeface="宋体" panose="02010600030101010101" pitchFamily="2" charset="-122"/>
              </a:defRPr>
            </a:lvl5pPr>
            <a:lvl6pPr marL="2514600" indent="-228600" defTabSz="8953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8953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8953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8953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75000"/>
            </a:pPr>
            <a:r>
              <a:rPr lang="zh-CN" altLang="en-US" b="1">
                <a:latin typeface="微软雅黑" panose="020B0503020204020204" pitchFamily="34" charset="-122"/>
                <a:ea typeface="微软雅黑" panose="020B0503020204020204" pitchFamily="34" charset="-122"/>
              </a:rPr>
              <a:t>注重</a:t>
            </a:r>
            <a:endParaRPr lang="en-US" altLang="zh-CN" b="1">
              <a:latin typeface="微软雅黑" panose="020B0503020204020204" pitchFamily="34" charset="-122"/>
              <a:ea typeface="微软雅黑" panose="020B0503020204020204" pitchFamily="34" charset="-122"/>
            </a:endParaRPr>
          </a:p>
          <a:p>
            <a:pPr algn="ctr" eaLnBrk="1" hangingPunct="1">
              <a:buSzPct val="75000"/>
            </a:pPr>
            <a:r>
              <a:rPr lang="zh-CN" altLang="en-US" b="1">
                <a:latin typeface="微软雅黑" panose="020B0503020204020204" pitchFamily="34" charset="-122"/>
                <a:ea typeface="微软雅黑" panose="020B0503020204020204" pitchFamily="34" charset="-122"/>
              </a:rPr>
              <a:t>早期发展</a:t>
            </a:r>
            <a:endParaRPr lang="zh-CN" altLang="en-US" b="1">
              <a:latin typeface="微软雅黑" panose="020B0503020204020204" pitchFamily="34" charset="-122"/>
              <a:ea typeface="微软雅黑" panose="020B0503020204020204" pitchFamily="34" charset="-122"/>
            </a:endParaRPr>
          </a:p>
        </p:txBody>
      </p:sp>
      <p:sp>
        <p:nvSpPr>
          <p:cNvPr id="54294" name="Oval 22"/>
          <p:cNvSpPr>
            <a:spLocks noChangeArrowheads="1"/>
          </p:cNvSpPr>
          <p:nvPr/>
        </p:nvSpPr>
        <p:spPr bwMode="auto">
          <a:xfrm>
            <a:off x="3263900" y="4606925"/>
            <a:ext cx="1684338" cy="1263650"/>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lIns="0" tIns="0" rIns="0" bIns="0" anchor="ctr"/>
          <a:lstStyle>
            <a:lvl1pPr defTabSz="895350" eaLnBrk="0" hangingPunct="0">
              <a:defRPr>
                <a:solidFill>
                  <a:schemeClr val="tx1"/>
                </a:solidFill>
                <a:latin typeface="Arial" panose="020B0604020202020204" pitchFamily="34" charset="0"/>
                <a:ea typeface="宋体" panose="02010600030101010101" pitchFamily="2" charset="-122"/>
              </a:defRPr>
            </a:lvl1pPr>
            <a:lvl2pPr marL="742950" indent="-285750" defTabSz="895350" eaLnBrk="0" hangingPunct="0">
              <a:defRPr>
                <a:solidFill>
                  <a:schemeClr val="tx1"/>
                </a:solidFill>
                <a:latin typeface="Arial" panose="020B0604020202020204" pitchFamily="34" charset="0"/>
                <a:ea typeface="宋体" panose="02010600030101010101" pitchFamily="2" charset="-122"/>
              </a:defRPr>
            </a:lvl2pPr>
            <a:lvl3pPr marL="1143000" indent="-228600" defTabSz="895350" eaLnBrk="0" hangingPunct="0">
              <a:defRPr>
                <a:solidFill>
                  <a:schemeClr val="tx1"/>
                </a:solidFill>
                <a:latin typeface="Arial" panose="020B0604020202020204" pitchFamily="34" charset="0"/>
                <a:ea typeface="宋体" panose="02010600030101010101" pitchFamily="2" charset="-122"/>
              </a:defRPr>
            </a:lvl3pPr>
            <a:lvl4pPr marL="1600200" indent="-228600" defTabSz="895350" eaLnBrk="0" hangingPunct="0">
              <a:defRPr>
                <a:solidFill>
                  <a:schemeClr val="tx1"/>
                </a:solidFill>
                <a:latin typeface="Arial" panose="020B0604020202020204" pitchFamily="34" charset="0"/>
                <a:ea typeface="宋体" panose="02010600030101010101" pitchFamily="2" charset="-122"/>
              </a:defRPr>
            </a:lvl4pPr>
            <a:lvl5pPr marL="2057400" indent="-228600" defTabSz="895350" eaLnBrk="0" hangingPunct="0">
              <a:defRPr>
                <a:solidFill>
                  <a:schemeClr val="tx1"/>
                </a:solidFill>
                <a:latin typeface="Arial" panose="020B0604020202020204" pitchFamily="34" charset="0"/>
                <a:ea typeface="宋体" panose="02010600030101010101" pitchFamily="2" charset="-122"/>
              </a:defRPr>
            </a:lvl5pPr>
            <a:lvl6pPr marL="2514600" indent="-228600" defTabSz="8953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8953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8953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8953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75000"/>
            </a:pPr>
            <a:r>
              <a:rPr lang="zh-CN" altLang="en-US" b="1">
                <a:latin typeface="微软雅黑" panose="020B0503020204020204" pitchFamily="34" charset="-122"/>
                <a:ea typeface="微软雅黑" panose="020B0503020204020204" pitchFamily="34" charset="-122"/>
              </a:rPr>
              <a:t>选苗重于</a:t>
            </a:r>
            <a:endParaRPr lang="en-US" altLang="zh-CN" b="1">
              <a:latin typeface="微软雅黑" panose="020B0503020204020204" pitchFamily="34" charset="-122"/>
              <a:ea typeface="微软雅黑" panose="020B0503020204020204" pitchFamily="34" charset="-122"/>
            </a:endParaRPr>
          </a:p>
          <a:p>
            <a:pPr algn="ctr" eaLnBrk="1" hangingPunct="1">
              <a:buSzPct val="75000"/>
            </a:pPr>
            <a:r>
              <a:rPr lang="zh-CN" altLang="en-US" b="1">
                <a:latin typeface="微软雅黑" panose="020B0503020204020204" pitchFamily="34" charset="-122"/>
                <a:ea typeface="微软雅黑" panose="020B0503020204020204" pitchFamily="34" charset="-122"/>
              </a:rPr>
              <a:t>育才</a:t>
            </a:r>
            <a:endParaRPr lang="zh-CN" altLang="en-US" b="1">
              <a:latin typeface="微软雅黑" panose="020B0503020204020204" pitchFamily="34" charset="-122"/>
              <a:ea typeface="微软雅黑" panose="020B0503020204020204" pitchFamily="34" charset="-122"/>
            </a:endParaRPr>
          </a:p>
        </p:txBody>
      </p:sp>
      <p:sp>
        <p:nvSpPr>
          <p:cNvPr id="54295" name="Oval 23"/>
          <p:cNvSpPr>
            <a:spLocks noChangeArrowheads="1"/>
          </p:cNvSpPr>
          <p:nvPr/>
        </p:nvSpPr>
        <p:spPr bwMode="auto">
          <a:xfrm>
            <a:off x="5170488" y="3781425"/>
            <a:ext cx="1685925" cy="1263650"/>
          </a:xfrm>
          <a:prstGeom prst="ellipse">
            <a:avLst/>
          </a:prstGeom>
          <a:solidFill>
            <a:srgbClr val="FF00FF"/>
          </a:solidFill>
          <a:ln>
            <a:noFill/>
          </a:ln>
          <a:extLst>
            <a:ext uri="{91240B29-F687-4F45-9708-019B960494DF}">
              <a14:hiddenLine xmlns:a14="http://schemas.microsoft.com/office/drawing/2010/main" w="9525">
                <a:solidFill>
                  <a:srgbClr val="000000"/>
                </a:solidFill>
                <a:round/>
              </a14:hiddenLine>
            </a:ext>
          </a:extLst>
        </p:spPr>
        <p:txBody>
          <a:bodyPr wrap="none" lIns="0" tIns="0" rIns="0" bIns="0" anchor="ctr"/>
          <a:lstStyle>
            <a:lvl1pPr defTabSz="895350" eaLnBrk="0" hangingPunct="0">
              <a:defRPr>
                <a:solidFill>
                  <a:schemeClr val="tx1"/>
                </a:solidFill>
                <a:latin typeface="Arial" panose="020B0604020202020204" pitchFamily="34" charset="0"/>
                <a:ea typeface="宋体" panose="02010600030101010101" pitchFamily="2" charset="-122"/>
              </a:defRPr>
            </a:lvl1pPr>
            <a:lvl2pPr marL="742950" indent="-285750" defTabSz="895350" eaLnBrk="0" hangingPunct="0">
              <a:defRPr>
                <a:solidFill>
                  <a:schemeClr val="tx1"/>
                </a:solidFill>
                <a:latin typeface="Arial" panose="020B0604020202020204" pitchFamily="34" charset="0"/>
                <a:ea typeface="宋体" panose="02010600030101010101" pitchFamily="2" charset="-122"/>
              </a:defRPr>
            </a:lvl2pPr>
            <a:lvl3pPr marL="1143000" indent="-228600" defTabSz="895350" eaLnBrk="0" hangingPunct="0">
              <a:defRPr>
                <a:solidFill>
                  <a:schemeClr val="tx1"/>
                </a:solidFill>
                <a:latin typeface="Arial" panose="020B0604020202020204" pitchFamily="34" charset="0"/>
                <a:ea typeface="宋体" panose="02010600030101010101" pitchFamily="2" charset="-122"/>
              </a:defRPr>
            </a:lvl3pPr>
            <a:lvl4pPr marL="1600200" indent="-228600" defTabSz="895350" eaLnBrk="0" hangingPunct="0">
              <a:defRPr>
                <a:solidFill>
                  <a:schemeClr val="tx1"/>
                </a:solidFill>
                <a:latin typeface="Arial" panose="020B0604020202020204" pitchFamily="34" charset="0"/>
                <a:ea typeface="宋体" panose="02010600030101010101" pitchFamily="2" charset="-122"/>
              </a:defRPr>
            </a:lvl4pPr>
            <a:lvl5pPr marL="2057400" indent="-228600" defTabSz="895350" eaLnBrk="0" hangingPunct="0">
              <a:defRPr>
                <a:solidFill>
                  <a:schemeClr val="tx1"/>
                </a:solidFill>
                <a:latin typeface="Arial" panose="020B0604020202020204" pitchFamily="34" charset="0"/>
                <a:ea typeface="宋体" panose="02010600030101010101" pitchFamily="2" charset="-122"/>
              </a:defRPr>
            </a:lvl5pPr>
            <a:lvl6pPr marL="2514600" indent="-228600" defTabSz="8953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8953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8953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8953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75000"/>
            </a:pPr>
            <a:r>
              <a:rPr lang="zh-CN" altLang="en-US" sz="2400" b="1">
                <a:solidFill>
                  <a:schemeClr val="bg1"/>
                </a:solidFill>
                <a:latin typeface="黑体" panose="02010609060101010101" pitchFamily="49" charset="-122"/>
                <a:ea typeface="黑体" panose="02010609060101010101" pitchFamily="49" charset="-122"/>
              </a:rPr>
              <a:t>六大原则</a:t>
            </a:r>
            <a:endParaRPr lang="zh-CN" altLang="en-US" sz="2400" b="1">
              <a:solidFill>
                <a:schemeClr val="bg1"/>
              </a:solidFill>
              <a:latin typeface="黑体" panose="02010609060101010101" pitchFamily="49" charset="-122"/>
              <a:ea typeface="黑体" panose="02010609060101010101" pitchFamily="49" charset="-122"/>
            </a:endParaRPr>
          </a:p>
        </p:txBody>
      </p:sp>
      <p:sp>
        <p:nvSpPr>
          <p:cNvPr id="54296" name="Oval 24"/>
          <p:cNvSpPr>
            <a:spLocks noChangeArrowheads="1"/>
          </p:cNvSpPr>
          <p:nvPr/>
        </p:nvSpPr>
        <p:spPr bwMode="auto">
          <a:xfrm>
            <a:off x="5303838" y="5297488"/>
            <a:ext cx="1685925" cy="1263650"/>
          </a:xfrm>
          <a:prstGeom prst="ellipse">
            <a:avLst/>
          </a:prstGeom>
          <a:solidFill>
            <a:srgbClr val="00CCFF"/>
          </a:solidFill>
          <a:ln>
            <a:noFill/>
          </a:ln>
          <a:extLst>
            <a:ext uri="{91240B29-F687-4F45-9708-019B960494DF}">
              <a14:hiddenLine xmlns:a14="http://schemas.microsoft.com/office/drawing/2010/main" w="9525">
                <a:solidFill>
                  <a:srgbClr val="000000"/>
                </a:solidFill>
                <a:round/>
              </a14:hiddenLine>
            </a:ext>
          </a:extLst>
        </p:spPr>
        <p:txBody>
          <a:bodyPr wrap="none" lIns="0" tIns="0" rIns="0" bIns="0" anchor="ctr"/>
          <a:lstStyle>
            <a:lvl1pPr defTabSz="895350" eaLnBrk="0" hangingPunct="0">
              <a:defRPr>
                <a:solidFill>
                  <a:schemeClr val="tx1"/>
                </a:solidFill>
                <a:latin typeface="Arial" panose="020B0604020202020204" pitchFamily="34" charset="0"/>
                <a:ea typeface="宋体" panose="02010600030101010101" pitchFamily="2" charset="-122"/>
              </a:defRPr>
            </a:lvl1pPr>
            <a:lvl2pPr marL="742950" indent="-285750" defTabSz="895350" eaLnBrk="0" hangingPunct="0">
              <a:defRPr>
                <a:solidFill>
                  <a:schemeClr val="tx1"/>
                </a:solidFill>
                <a:latin typeface="Arial" panose="020B0604020202020204" pitchFamily="34" charset="0"/>
                <a:ea typeface="宋体" panose="02010600030101010101" pitchFamily="2" charset="-122"/>
              </a:defRPr>
            </a:lvl2pPr>
            <a:lvl3pPr marL="1143000" indent="-228600" defTabSz="895350" eaLnBrk="0" hangingPunct="0">
              <a:defRPr>
                <a:solidFill>
                  <a:schemeClr val="tx1"/>
                </a:solidFill>
                <a:latin typeface="Arial" panose="020B0604020202020204" pitchFamily="34" charset="0"/>
                <a:ea typeface="宋体" panose="02010600030101010101" pitchFamily="2" charset="-122"/>
              </a:defRPr>
            </a:lvl3pPr>
            <a:lvl4pPr marL="1600200" indent="-228600" defTabSz="895350" eaLnBrk="0" hangingPunct="0">
              <a:defRPr>
                <a:solidFill>
                  <a:schemeClr val="tx1"/>
                </a:solidFill>
                <a:latin typeface="Arial" panose="020B0604020202020204" pitchFamily="34" charset="0"/>
                <a:ea typeface="宋体" panose="02010600030101010101" pitchFamily="2" charset="-122"/>
              </a:defRPr>
            </a:lvl4pPr>
            <a:lvl5pPr marL="2057400" indent="-228600" defTabSz="895350" eaLnBrk="0" hangingPunct="0">
              <a:defRPr>
                <a:solidFill>
                  <a:schemeClr val="tx1"/>
                </a:solidFill>
                <a:latin typeface="Arial" panose="020B0604020202020204" pitchFamily="34" charset="0"/>
                <a:ea typeface="宋体" panose="02010600030101010101" pitchFamily="2" charset="-122"/>
              </a:defRPr>
            </a:lvl5pPr>
            <a:lvl6pPr marL="2514600" indent="-228600" defTabSz="8953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8953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8953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8953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75000"/>
            </a:pPr>
            <a:r>
              <a:rPr lang="zh-CN" altLang="en-US" b="1">
                <a:latin typeface="微软雅黑" panose="020B0503020204020204" pitchFamily="34" charset="-122"/>
                <a:ea typeface="微软雅黑" panose="020B0503020204020204" pitchFamily="34" charset="-122"/>
              </a:rPr>
              <a:t>内部培养</a:t>
            </a:r>
            <a:endParaRPr lang="en-US" altLang="zh-CN" b="1">
              <a:latin typeface="微软雅黑" panose="020B0503020204020204" pitchFamily="34" charset="-122"/>
              <a:ea typeface="微软雅黑" panose="020B0503020204020204" pitchFamily="34" charset="-122"/>
            </a:endParaRPr>
          </a:p>
          <a:p>
            <a:pPr algn="ctr" eaLnBrk="1" hangingPunct="1">
              <a:buSzPct val="75000"/>
            </a:pPr>
            <a:r>
              <a:rPr lang="zh-CN" altLang="en-US" b="1">
                <a:latin typeface="微软雅黑" panose="020B0503020204020204" pitchFamily="34" charset="-122"/>
                <a:ea typeface="微软雅黑" panose="020B0503020204020204" pitchFamily="34" charset="-122"/>
              </a:rPr>
              <a:t>为主</a:t>
            </a:r>
            <a:endParaRPr lang="zh-CN" altLang="en-US" b="1">
              <a:latin typeface="微软雅黑" panose="020B0503020204020204" pitchFamily="34" charset="-122"/>
              <a:ea typeface="微软雅黑" panose="020B0503020204020204" pitchFamily="34" charset="-122"/>
            </a:endParaRPr>
          </a:p>
        </p:txBody>
      </p:sp>
      <p:sp>
        <p:nvSpPr>
          <p:cNvPr id="54297" name="Oval 25"/>
          <p:cNvSpPr>
            <a:spLocks noChangeArrowheads="1"/>
          </p:cNvSpPr>
          <p:nvPr/>
        </p:nvSpPr>
        <p:spPr bwMode="auto">
          <a:xfrm>
            <a:off x="5156200" y="2046288"/>
            <a:ext cx="1684338" cy="1263650"/>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lIns="0" tIns="0" rIns="0" bIns="0" anchor="ctr"/>
          <a:lstStyle>
            <a:lvl1pPr defTabSz="895350" eaLnBrk="0" hangingPunct="0">
              <a:defRPr>
                <a:solidFill>
                  <a:schemeClr val="tx1"/>
                </a:solidFill>
                <a:latin typeface="Arial" panose="020B0604020202020204" pitchFamily="34" charset="0"/>
                <a:ea typeface="宋体" panose="02010600030101010101" pitchFamily="2" charset="-122"/>
              </a:defRPr>
            </a:lvl1pPr>
            <a:lvl2pPr marL="742950" indent="-285750" defTabSz="895350" eaLnBrk="0" hangingPunct="0">
              <a:defRPr>
                <a:solidFill>
                  <a:schemeClr val="tx1"/>
                </a:solidFill>
                <a:latin typeface="Arial" panose="020B0604020202020204" pitchFamily="34" charset="0"/>
                <a:ea typeface="宋体" panose="02010600030101010101" pitchFamily="2" charset="-122"/>
              </a:defRPr>
            </a:lvl2pPr>
            <a:lvl3pPr marL="1143000" indent="-228600" defTabSz="895350" eaLnBrk="0" hangingPunct="0">
              <a:defRPr>
                <a:solidFill>
                  <a:schemeClr val="tx1"/>
                </a:solidFill>
                <a:latin typeface="Arial" panose="020B0604020202020204" pitchFamily="34" charset="0"/>
                <a:ea typeface="宋体" panose="02010600030101010101" pitchFamily="2" charset="-122"/>
              </a:defRPr>
            </a:lvl3pPr>
            <a:lvl4pPr marL="1600200" indent="-228600" defTabSz="895350" eaLnBrk="0" hangingPunct="0">
              <a:defRPr>
                <a:solidFill>
                  <a:schemeClr val="tx1"/>
                </a:solidFill>
                <a:latin typeface="Arial" panose="020B0604020202020204" pitchFamily="34" charset="0"/>
                <a:ea typeface="宋体" panose="02010600030101010101" pitchFamily="2" charset="-122"/>
              </a:defRPr>
            </a:lvl4pPr>
            <a:lvl5pPr marL="2057400" indent="-228600" defTabSz="895350" eaLnBrk="0" hangingPunct="0">
              <a:defRPr>
                <a:solidFill>
                  <a:schemeClr val="tx1"/>
                </a:solidFill>
                <a:latin typeface="Arial" panose="020B0604020202020204" pitchFamily="34" charset="0"/>
                <a:ea typeface="宋体" panose="02010600030101010101" pitchFamily="2" charset="-122"/>
              </a:defRPr>
            </a:lvl5pPr>
            <a:lvl6pPr marL="2514600" indent="-228600" defTabSz="8953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8953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8953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8953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75000"/>
            </a:pPr>
            <a:r>
              <a:rPr lang="zh-CN" altLang="en-US" b="1">
                <a:latin typeface="微软雅黑" panose="020B0503020204020204" pitchFamily="34" charset="-122"/>
                <a:ea typeface="微软雅黑" panose="020B0503020204020204" pitchFamily="34" charset="-122"/>
              </a:rPr>
              <a:t>注重</a:t>
            </a:r>
            <a:endParaRPr lang="en-US" altLang="zh-CN" b="1">
              <a:latin typeface="微软雅黑" panose="020B0503020204020204" pitchFamily="34" charset="-122"/>
              <a:ea typeface="微软雅黑" panose="020B0503020204020204" pitchFamily="34" charset="-122"/>
            </a:endParaRPr>
          </a:p>
          <a:p>
            <a:pPr algn="ctr" eaLnBrk="1" hangingPunct="1">
              <a:buSzPct val="75000"/>
            </a:pPr>
            <a:r>
              <a:rPr lang="zh-CN" altLang="en-US" b="1">
                <a:latin typeface="微软雅黑" panose="020B0503020204020204" pitchFamily="34" charset="-122"/>
                <a:ea typeface="微软雅黑" panose="020B0503020204020204" pitchFamily="34" charset="-122"/>
              </a:rPr>
              <a:t>发展潜力</a:t>
            </a:r>
            <a:endParaRPr lang="zh-CN" altLang="en-US" b="1">
              <a:latin typeface="微软雅黑" panose="020B0503020204020204" pitchFamily="34" charset="-122"/>
              <a:ea typeface="微软雅黑" panose="020B0503020204020204" pitchFamily="34" charset="-122"/>
            </a:endParaRPr>
          </a:p>
        </p:txBody>
      </p:sp>
      <p:sp>
        <p:nvSpPr>
          <p:cNvPr id="54298" name="Line 26"/>
          <p:cNvSpPr>
            <a:spLocks noChangeShapeType="1"/>
          </p:cNvSpPr>
          <p:nvPr/>
        </p:nvSpPr>
        <p:spPr bwMode="auto">
          <a:xfrm rot="-5400000">
            <a:off x="6004719" y="4175919"/>
            <a:ext cx="0" cy="212566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29724" name="图片 5"/>
          <p:cNvPicPr>
            <a:picLocks noGrp="1" noChangeAspect="1" noChangeArrowheads="1"/>
          </p:cNvPicPr>
          <p:nvPr>
            <p:ph sz="quarter" idx="4294967295"/>
          </p:nvPr>
        </p:nvPicPr>
        <p:blipFill>
          <a:blip r:embed="rId4">
            <a:extLst>
              <a:ext uri="{28A0092B-C50C-407E-A947-70E740481C1C}">
                <a14:useLocalDpi xmlns:a14="http://schemas.microsoft.com/office/drawing/2010/main" val="0"/>
              </a:ext>
            </a:extLst>
          </a:blip>
          <a:srcRect/>
          <a:stretch>
            <a:fillRect/>
          </a:stretch>
        </p:blipFill>
        <p:spPr>
          <a:xfrm rot="10920000">
            <a:off x="5651500" y="3348038"/>
            <a:ext cx="393700" cy="441325"/>
          </a:xfrm>
        </p:spPr>
      </p:pic>
      <p:pic>
        <p:nvPicPr>
          <p:cNvPr id="54300" name="图片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5150" y="5019675"/>
            <a:ext cx="3937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301" name="Line 29"/>
          <p:cNvSpPr>
            <a:spLocks noChangeShapeType="1"/>
          </p:cNvSpPr>
          <p:nvPr/>
        </p:nvSpPr>
        <p:spPr bwMode="auto">
          <a:xfrm rot="-5400000">
            <a:off x="6023769" y="2488407"/>
            <a:ext cx="0" cy="212566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54302" name="图片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7380000">
            <a:off x="6870700" y="5538788"/>
            <a:ext cx="4079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303" name="图片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4020000">
            <a:off x="4876006" y="5568157"/>
            <a:ext cx="290513"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304" name="图片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3120000">
            <a:off x="4925219" y="4677569"/>
            <a:ext cx="304800"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305" name="图片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3120000">
            <a:off x="6681788" y="4665662"/>
            <a:ext cx="306388"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quarter" idx="10"/>
          </p:nvPr>
        </p:nvSpPr>
        <p:spPr/>
        <p:txBody>
          <a:bodyPr/>
          <a:lstStyle/>
          <a:p>
            <a:pPr>
              <a:defRPr/>
            </a:pPr>
            <a:fld id="{01FB413B-4571-483A-9AFF-A4CBC76300DA}" type="datetime1">
              <a:rPr lang="zh-CN" altLang="en-US"/>
            </a:fld>
            <a:endParaRPr lang="en-US" altLang="zh-CN"/>
          </a:p>
        </p:txBody>
      </p:sp>
      <p:sp>
        <p:nvSpPr>
          <p:cNvPr id="54307"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D5F7C44F-9EB6-4DF5-9271-B38EFCDE1C4F}" type="slidenum">
              <a:rPr lang="zh-CN" altLang="en-US" smtClean="0">
                <a:latin typeface="Tahoma" panose="020B0604030504040204" pitchFamily="34" charset="0"/>
              </a:rPr>
            </a:fld>
            <a:endParaRPr lang="zh-CN" altLang="en-US" smtClean="0"/>
          </a:p>
        </p:txBody>
      </p:sp>
      <p:sp>
        <p:nvSpPr>
          <p:cNvPr id="37" name="Rectangle 14"/>
          <p:cNvSpPr txBox="1">
            <a:spLocks noChangeArrowheads="1"/>
          </p:cNvSpPr>
          <p:nvPr/>
        </p:nvSpPr>
        <p:spPr bwMode="auto">
          <a:xfrm>
            <a:off x="1055688" y="836613"/>
            <a:ext cx="7296150"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FF0000"/>
                </a:solidFill>
                <a:latin typeface="Tahoma" panose="020B0604030504040204" pitchFamily="34" charset="0"/>
                <a:ea typeface="微软雅黑" panose="020B0503020204020204" pitchFamily="34" charset="-122"/>
              </a:rPr>
              <a:t>人才梯队建设的原则</a:t>
            </a:r>
            <a:endParaRPr lang="zh-CN" altLang="en-US" sz="3200" b="1">
              <a:solidFill>
                <a:srgbClr val="FF0000"/>
              </a:solidFill>
              <a:latin typeface="Tahoma" panose="020B0604030504040204" pitchFamily="34" charset="0"/>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29700"/>
                                        </p:tgtEl>
                                        <p:attrNameLst>
                                          <p:attrName>style.visibility</p:attrName>
                                        </p:attrNameLst>
                                      </p:cBhvr>
                                      <p:to>
                                        <p:strVal val="visible"/>
                                      </p:to>
                                    </p:set>
                                    <p:animEffect transition="in" filter="strips(downRight)">
                                      <p:cBhvr>
                                        <p:cTn id="7" dur="1000"/>
                                        <p:tgtEl>
                                          <p:spTgt spid="29700"/>
                                        </p:tgtEl>
                                      </p:cBhvr>
                                    </p:animEffect>
                                  </p:childTnLst>
                                </p:cTn>
                              </p:par>
                            </p:childTnLst>
                          </p:cTn>
                        </p:par>
                        <p:par>
                          <p:cTn id="8" fill="hold">
                            <p:stCondLst>
                              <p:cond delay="1000"/>
                            </p:stCondLst>
                            <p:childTnLst>
                              <p:par>
                                <p:cTn id="9" presetID="18" presetClass="entr" presetSubtype="6" fill="hold" nodeType="afterEffect">
                                  <p:stCondLst>
                                    <p:cond delay="0"/>
                                  </p:stCondLst>
                                  <p:childTnLst>
                                    <p:set>
                                      <p:cBhvr>
                                        <p:cTn id="10" dur="1" fill="hold">
                                          <p:stCondLst>
                                            <p:cond delay="0"/>
                                          </p:stCondLst>
                                        </p:cTn>
                                        <p:tgtEl>
                                          <p:spTgt spid="29701"/>
                                        </p:tgtEl>
                                        <p:attrNameLst>
                                          <p:attrName>style.visibility</p:attrName>
                                        </p:attrNameLst>
                                      </p:cBhvr>
                                      <p:to>
                                        <p:strVal val="visible"/>
                                      </p:to>
                                    </p:set>
                                    <p:animEffect transition="in" filter="strips(downRight)">
                                      <p:cBhvr>
                                        <p:cTn id="11" dur="1000"/>
                                        <p:tgtEl>
                                          <p:spTgt spid="29701"/>
                                        </p:tgtEl>
                                      </p:cBhvr>
                                    </p:animEffect>
                                  </p:childTnLst>
                                </p:cTn>
                              </p:par>
                            </p:childTnLst>
                          </p:cTn>
                        </p:par>
                        <p:par>
                          <p:cTn id="12" fill="hold">
                            <p:stCondLst>
                              <p:cond delay="2000"/>
                            </p:stCondLst>
                            <p:childTnLst>
                              <p:par>
                                <p:cTn id="13" presetID="18" presetClass="entr" presetSubtype="6" fill="hold" nodeType="afterEffect">
                                  <p:stCondLst>
                                    <p:cond delay="0"/>
                                  </p:stCondLst>
                                  <p:childTnLst>
                                    <p:set>
                                      <p:cBhvr>
                                        <p:cTn id="14" dur="1" fill="hold">
                                          <p:stCondLst>
                                            <p:cond delay="0"/>
                                          </p:stCondLst>
                                        </p:cTn>
                                        <p:tgtEl>
                                          <p:spTgt spid="29702"/>
                                        </p:tgtEl>
                                        <p:attrNameLst>
                                          <p:attrName>style.visibility</p:attrName>
                                        </p:attrNameLst>
                                      </p:cBhvr>
                                      <p:to>
                                        <p:strVal val="visible"/>
                                      </p:to>
                                    </p:set>
                                    <p:animEffect transition="in" filter="strips(downRight)">
                                      <p:cBhvr>
                                        <p:cTn id="15" dur="1000"/>
                                        <p:tgtEl>
                                          <p:spTgt spid="29702"/>
                                        </p:tgtEl>
                                      </p:cBhvr>
                                    </p:animEffect>
                                  </p:childTnLst>
                                </p:cTn>
                              </p:par>
                            </p:childTnLst>
                          </p:cTn>
                        </p:par>
                        <p:par>
                          <p:cTn id="16" fill="hold">
                            <p:stCondLst>
                              <p:cond delay="3000"/>
                            </p:stCondLst>
                            <p:childTnLst>
                              <p:par>
                                <p:cTn id="17" presetID="18" presetClass="entr" presetSubtype="6" fill="hold" nodeType="afterEffect">
                                  <p:stCondLst>
                                    <p:cond delay="0"/>
                                  </p:stCondLst>
                                  <p:childTnLst>
                                    <p:set>
                                      <p:cBhvr>
                                        <p:cTn id="18" dur="1" fill="hold">
                                          <p:stCondLst>
                                            <p:cond delay="0"/>
                                          </p:stCondLst>
                                        </p:cTn>
                                        <p:tgtEl>
                                          <p:spTgt spid="29724"/>
                                        </p:tgtEl>
                                        <p:attrNameLst>
                                          <p:attrName>style.visibility</p:attrName>
                                        </p:attrNameLst>
                                      </p:cBhvr>
                                      <p:to>
                                        <p:strVal val="visible"/>
                                      </p:to>
                                    </p:set>
                                    <p:animEffect transition="in" filter="strips(downRight)">
                                      <p:cBhvr>
                                        <p:cTn id="19" dur="1000"/>
                                        <p:tgtEl>
                                          <p:spTgt spid="29724"/>
                                        </p:tgtEl>
                                      </p:cBhvr>
                                    </p:animEffect>
                                  </p:childTnLst>
                                </p:cTn>
                              </p:par>
                            </p:childTnLst>
                          </p:cTn>
                        </p:par>
                        <p:par>
                          <p:cTn id="20" fill="hold">
                            <p:stCondLst>
                              <p:cond delay="4000"/>
                            </p:stCondLst>
                            <p:childTnLst>
                              <p:par>
                                <p:cTn id="21" presetID="2" presetClass="entr" presetSubtype="8" fill="hold" grpId="1" nodeType="after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500" fill="hold"/>
                                        <p:tgtEl>
                                          <p:spTgt spid="37"/>
                                        </p:tgtEl>
                                        <p:attrNameLst>
                                          <p:attrName>ppt_x</p:attrName>
                                        </p:attrNameLst>
                                      </p:cBhvr>
                                      <p:tavLst>
                                        <p:tav tm="0">
                                          <p:val>
                                            <p:strVal val="0-#ppt_w/2"/>
                                          </p:val>
                                        </p:tav>
                                        <p:tav tm="100000">
                                          <p:val>
                                            <p:strVal val="#ppt_x"/>
                                          </p:val>
                                        </p:tav>
                                      </p:tavLst>
                                    </p:anim>
                                    <p:anim calcmode="lin" valueType="num">
                                      <p:cBhvr additive="base">
                                        <p:cTn id="24"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p:cTn id="29" dur="500" fill="hold"/>
                                        <p:tgtEl>
                                          <p:spTgt spid="37"/>
                                        </p:tgtEl>
                                        <p:attrNameLst>
                                          <p:attrName>ppt_x</p:attrName>
                                        </p:attrNameLst>
                                      </p:cBhvr>
                                      <p:tavLst>
                                        <p:tav tm="0">
                                          <p:val>
                                            <p:strVal val="#ppt_x"/>
                                          </p:val>
                                        </p:tav>
                                        <p:tav tm="100000">
                                          <p:val>
                                            <p:strVal val="#ppt_x"/>
                                          </p:val>
                                        </p:tav>
                                      </p:tavLst>
                                    </p:anim>
                                    <p:anim calcmode="lin" valueType="num">
                                      <p:cBhvr>
                                        <p:cTn id="3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7"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1343025" y="981075"/>
            <a:ext cx="7104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3200" b="1">
                <a:solidFill>
                  <a:srgbClr val="FF0000"/>
                </a:solidFill>
                <a:latin typeface="微软雅黑" panose="020B0503020204020204" pitchFamily="34" charset="-122"/>
                <a:ea typeface="微软雅黑" panose="020B0503020204020204" pitchFamily="34" charset="-122"/>
              </a:rPr>
              <a:t>为什么做人才梯队建设</a:t>
            </a:r>
            <a:endParaRPr lang="zh-CN" altLang="en-US" sz="3200" b="1">
              <a:solidFill>
                <a:srgbClr val="FF0000"/>
              </a:solidFill>
              <a:latin typeface="楷体_GB2312" pitchFamily="49" charset="-122"/>
            </a:endParaRPr>
          </a:p>
        </p:txBody>
      </p:sp>
      <p:sp>
        <p:nvSpPr>
          <p:cNvPr id="55299" name="Rectangle 3"/>
          <p:cNvSpPr>
            <a:spLocks noChangeArrowheads="1"/>
          </p:cNvSpPr>
          <p:nvPr/>
        </p:nvSpPr>
        <p:spPr bwMode="auto">
          <a:xfrm>
            <a:off x="1295400" y="2781300"/>
            <a:ext cx="4608513"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spAutoFit/>
          </a:bodyPr>
          <a:lstStyle>
            <a:lvl1pPr marL="190500" indent="-190500" defTabSz="330200" eaLnBrk="0" hangingPunct="0">
              <a:tabLst>
                <a:tab pos="8521700" algn="r"/>
              </a:tabLst>
              <a:defRPr>
                <a:solidFill>
                  <a:schemeClr val="tx1"/>
                </a:solidFill>
                <a:latin typeface="Arial" panose="020B0604020202020204" pitchFamily="34" charset="0"/>
                <a:ea typeface="宋体" panose="02010600030101010101" pitchFamily="2" charset="-122"/>
              </a:defRPr>
            </a:lvl1pPr>
            <a:lvl2pPr marL="742950" indent="-285750" defTabSz="330200" eaLnBrk="0" hangingPunct="0">
              <a:tabLst>
                <a:tab pos="8521700" algn="r"/>
              </a:tabLst>
              <a:defRPr>
                <a:solidFill>
                  <a:schemeClr val="tx1"/>
                </a:solidFill>
                <a:latin typeface="Arial" panose="020B0604020202020204" pitchFamily="34" charset="0"/>
                <a:ea typeface="宋体" panose="02010600030101010101" pitchFamily="2" charset="-122"/>
              </a:defRPr>
            </a:lvl2pPr>
            <a:lvl3pPr marL="1143000" indent="-228600" defTabSz="330200" eaLnBrk="0" hangingPunct="0">
              <a:tabLst>
                <a:tab pos="8521700" algn="r"/>
              </a:tabLst>
              <a:defRPr>
                <a:solidFill>
                  <a:schemeClr val="tx1"/>
                </a:solidFill>
                <a:latin typeface="Arial" panose="020B0604020202020204" pitchFamily="34" charset="0"/>
                <a:ea typeface="宋体" panose="02010600030101010101" pitchFamily="2" charset="-122"/>
              </a:defRPr>
            </a:lvl3pPr>
            <a:lvl4pPr marL="1600200" indent="-228600" defTabSz="330200" eaLnBrk="0" hangingPunct="0">
              <a:tabLst>
                <a:tab pos="8521700" algn="r"/>
              </a:tabLst>
              <a:defRPr>
                <a:solidFill>
                  <a:schemeClr val="tx1"/>
                </a:solidFill>
                <a:latin typeface="Arial" panose="020B0604020202020204" pitchFamily="34" charset="0"/>
                <a:ea typeface="宋体" panose="02010600030101010101" pitchFamily="2" charset="-122"/>
              </a:defRPr>
            </a:lvl4pPr>
            <a:lvl5pPr marL="2057400" indent="-228600" defTabSz="330200" eaLnBrk="0" hangingPunct="0">
              <a:tabLst>
                <a:tab pos="8521700" algn="r"/>
              </a:tabLst>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buFont typeface="Arial" panose="020B0604020202020204" pitchFamily="34" charset="0"/>
              <a:tabLst>
                <a:tab pos="8521700" algn="r"/>
              </a:tabLs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buFont typeface="Arial" panose="020B0604020202020204" pitchFamily="34" charset="0"/>
              <a:tabLst>
                <a:tab pos="8521700" algn="r"/>
              </a:tabLs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buFont typeface="Arial" panose="020B0604020202020204" pitchFamily="34" charset="0"/>
              <a:tabLst>
                <a:tab pos="8521700" algn="r"/>
              </a:tabLs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buFont typeface="Arial" panose="020B0604020202020204" pitchFamily="34" charset="0"/>
              <a:tabLst>
                <a:tab pos="8521700" algn="r"/>
              </a:tabLs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源源不断地产生公司需要的人才</a:t>
            </a:r>
            <a:endParaRPr lang="zh-CN" altLang="en-US">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增强人才培养的针对性和效率</a:t>
            </a:r>
            <a:endParaRPr lang="zh-CN" altLang="en-US">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激励人才、减少人才流失</a:t>
            </a:r>
            <a:endParaRPr lang="zh-CN" altLang="en-US">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减少外部引进人才的磨合</a:t>
            </a:r>
            <a:endParaRPr lang="zh-CN" altLang="en-US">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确保公司的永续发展</a:t>
            </a:r>
            <a:endParaRPr lang="zh-CN" altLang="en-US">
              <a:latin typeface="微软雅黑" panose="020B0503020204020204" pitchFamily="34" charset="-122"/>
              <a:ea typeface="微软雅黑" panose="020B0503020204020204" pitchFamily="34" charset="-122"/>
            </a:endParaRPr>
          </a:p>
        </p:txBody>
      </p:sp>
      <p:sp>
        <p:nvSpPr>
          <p:cNvPr id="55300" name="Text Box 5"/>
          <p:cNvSpPr txBox="1">
            <a:spLocks noChangeArrowheads="1"/>
          </p:cNvSpPr>
          <p:nvPr/>
        </p:nvSpPr>
        <p:spPr bwMode="auto">
          <a:xfrm>
            <a:off x="2255838" y="2320925"/>
            <a:ext cx="1920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FF0000"/>
                </a:solidFill>
                <a:latin typeface="微软雅黑" panose="020B0503020204020204" pitchFamily="34" charset="-122"/>
                <a:ea typeface="微软雅黑" panose="020B0503020204020204" pitchFamily="34" charset="-122"/>
              </a:rPr>
              <a:t>对于公司</a:t>
            </a:r>
            <a:endParaRPr lang="zh-CN" altLang="en-US" sz="2400" b="1">
              <a:solidFill>
                <a:srgbClr val="FF0000"/>
              </a:solidFill>
              <a:latin typeface="微软雅黑" panose="020B0503020204020204" pitchFamily="34" charset="-122"/>
              <a:ea typeface="微软雅黑" panose="020B0503020204020204" pitchFamily="34" charset="-122"/>
            </a:endParaRPr>
          </a:p>
        </p:txBody>
      </p:sp>
      <p:sp>
        <p:nvSpPr>
          <p:cNvPr id="55301" name="Rectangle 7"/>
          <p:cNvSpPr>
            <a:spLocks noChangeArrowheads="1"/>
          </p:cNvSpPr>
          <p:nvPr/>
        </p:nvSpPr>
        <p:spPr bwMode="auto">
          <a:xfrm>
            <a:off x="6330950" y="2803525"/>
            <a:ext cx="4179888" cy="207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spAutoFit/>
          </a:bodyPr>
          <a:lstStyle>
            <a:lvl1pPr marL="190500" indent="-190500" defTabSz="330200" eaLnBrk="0" hangingPunct="0">
              <a:tabLst>
                <a:tab pos="8521700" algn="r"/>
              </a:tabLst>
              <a:defRPr>
                <a:solidFill>
                  <a:schemeClr val="tx1"/>
                </a:solidFill>
                <a:latin typeface="Arial" panose="020B0604020202020204" pitchFamily="34" charset="0"/>
                <a:ea typeface="宋体" panose="02010600030101010101" pitchFamily="2" charset="-122"/>
              </a:defRPr>
            </a:lvl1pPr>
            <a:lvl2pPr marL="742950" indent="-285750" defTabSz="330200" eaLnBrk="0" hangingPunct="0">
              <a:tabLst>
                <a:tab pos="8521700" algn="r"/>
              </a:tabLst>
              <a:defRPr>
                <a:solidFill>
                  <a:schemeClr val="tx1"/>
                </a:solidFill>
                <a:latin typeface="Arial" panose="020B0604020202020204" pitchFamily="34" charset="0"/>
                <a:ea typeface="宋体" panose="02010600030101010101" pitchFamily="2" charset="-122"/>
              </a:defRPr>
            </a:lvl2pPr>
            <a:lvl3pPr marL="1143000" indent="-228600" defTabSz="330200" eaLnBrk="0" hangingPunct="0">
              <a:tabLst>
                <a:tab pos="8521700" algn="r"/>
              </a:tabLst>
              <a:defRPr>
                <a:solidFill>
                  <a:schemeClr val="tx1"/>
                </a:solidFill>
                <a:latin typeface="Arial" panose="020B0604020202020204" pitchFamily="34" charset="0"/>
                <a:ea typeface="宋体" panose="02010600030101010101" pitchFamily="2" charset="-122"/>
              </a:defRPr>
            </a:lvl3pPr>
            <a:lvl4pPr marL="1600200" indent="-228600" defTabSz="330200" eaLnBrk="0" hangingPunct="0">
              <a:tabLst>
                <a:tab pos="8521700" algn="r"/>
              </a:tabLst>
              <a:defRPr>
                <a:solidFill>
                  <a:schemeClr val="tx1"/>
                </a:solidFill>
                <a:latin typeface="Arial" panose="020B0604020202020204" pitchFamily="34" charset="0"/>
                <a:ea typeface="宋体" panose="02010600030101010101" pitchFamily="2" charset="-122"/>
              </a:defRPr>
            </a:lvl4pPr>
            <a:lvl5pPr marL="2057400" indent="-228600" defTabSz="330200" eaLnBrk="0" hangingPunct="0">
              <a:tabLst>
                <a:tab pos="8521700" algn="r"/>
              </a:tabLst>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buFont typeface="Arial" panose="020B0604020202020204" pitchFamily="34" charset="0"/>
              <a:tabLst>
                <a:tab pos="8521700" algn="r"/>
              </a:tabLs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buFont typeface="Arial" panose="020B0604020202020204" pitchFamily="34" charset="0"/>
              <a:tabLst>
                <a:tab pos="8521700" algn="r"/>
              </a:tabLs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buFont typeface="Arial" panose="020B0604020202020204" pitchFamily="34" charset="0"/>
              <a:tabLst>
                <a:tab pos="8521700" algn="r"/>
              </a:tabLs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buFont typeface="Arial" panose="020B0604020202020204" pitchFamily="34" charset="0"/>
              <a:tabLst>
                <a:tab pos="8521700" algn="r"/>
              </a:tabLs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明确个人职业发展与规划</a:t>
            </a:r>
            <a:endParaRPr lang="zh-CN" altLang="en-US">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增加提升个人能力的机会</a:t>
            </a:r>
            <a:endParaRPr lang="zh-CN" altLang="en-US">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减少价值不大的轮岗</a:t>
            </a:r>
            <a:endParaRPr lang="zh-CN" altLang="en-US">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提升个人关键能力</a:t>
            </a:r>
            <a:endParaRPr lang="zh-CN" altLang="en-US" sz="2000">
              <a:latin typeface="楷体_GB2312" pitchFamily="49" charset="-122"/>
            </a:endParaRPr>
          </a:p>
          <a:p>
            <a:pPr>
              <a:lnSpc>
                <a:spcPct val="150000"/>
              </a:lnSpc>
              <a:buFont typeface="Arial" panose="020B0604020202020204" pitchFamily="34" charset="0"/>
              <a:buChar char="•"/>
            </a:pPr>
            <a:endParaRPr lang="zh-CN" altLang="en-US" sz="1600">
              <a:latin typeface="楷体_GB2312" pitchFamily="49" charset="-122"/>
            </a:endParaRPr>
          </a:p>
        </p:txBody>
      </p:sp>
      <p:sp>
        <p:nvSpPr>
          <p:cNvPr id="55302" name="Text Box 9"/>
          <p:cNvSpPr txBox="1">
            <a:spLocks noChangeArrowheads="1"/>
          </p:cNvSpPr>
          <p:nvPr/>
        </p:nvSpPr>
        <p:spPr bwMode="auto">
          <a:xfrm>
            <a:off x="6997700" y="2324100"/>
            <a:ext cx="1930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FF0000"/>
                </a:solidFill>
                <a:latin typeface="微软雅黑" panose="020B0503020204020204" pitchFamily="34" charset="-122"/>
                <a:ea typeface="微软雅黑" panose="020B0503020204020204" pitchFamily="34" charset="-122"/>
              </a:rPr>
              <a:t>对于个人</a:t>
            </a:r>
            <a:endParaRPr lang="zh-CN" altLang="en-US" sz="1700">
              <a:latin typeface="楷体_GB2312" pitchFamily="49" charset="-122"/>
            </a:endParaRPr>
          </a:p>
        </p:txBody>
      </p:sp>
      <p:sp>
        <p:nvSpPr>
          <p:cNvPr id="2" name="日期占位符 1"/>
          <p:cNvSpPr>
            <a:spLocks noGrp="1"/>
          </p:cNvSpPr>
          <p:nvPr>
            <p:ph type="dt" sz="quarter" idx="10"/>
          </p:nvPr>
        </p:nvSpPr>
        <p:spPr/>
        <p:txBody>
          <a:bodyPr/>
          <a:lstStyle/>
          <a:p>
            <a:pPr>
              <a:defRPr/>
            </a:pPr>
            <a:fld id="{CF4F815D-40DC-47BA-81AA-AD8FB18B38A0}" type="datetime1">
              <a:rPr lang="zh-CN" altLang="en-US"/>
            </a:fld>
            <a:endParaRPr lang="en-US" altLang="zh-CN"/>
          </a:p>
        </p:txBody>
      </p:sp>
      <p:sp>
        <p:nvSpPr>
          <p:cNvPr id="55304" name="灯片编号占位符 2"/>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7EC93ADE-D03F-4CC0-BC15-70C763E66166}" type="slidenum">
              <a:rPr lang="zh-CN" altLang="en-US" smtClean="0">
                <a:latin typeface="Tahoma" panose="020B0604030504040204" pitchFamily="34" charset="0"/>
              </a:rPr>
            </a:fld>
            <a:endParaRPr lang="zh-CN" altLang="en-US" smtClean="0">
              <a:latin typeface="Tahoma" panose="020B0604030504040204" pitchFamily="34" charset="0"/>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FEE637B6-2007-48F0-B0E9-03A09A068DE0}" type="datetime1">
              <a:rPr lang="zh-CN" altLang="en-US" smtClean="0"/>
            </a:fld>
            <a:endParaRPr lang="en-US" altLang="zh-CN"/>
          </a:p>
        </p:txBody>
      </p:sp>
      <p:sp>
        <p:nvSpPr>
          <p:cNvPr id="56323" name="灯片编号占位符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7A5B43A8-DF3F-4E74-93B4-158EE0C1F147}" type="slidenum">
              <a:rPr lang="zh-CN" altLang="en-US" smtClean="0">
                <a:latin typeface="Tahoma" panose="020B0604030504040204" pitchFamily="34" charset="0"/>
              </a:rPr>
            </a:fld>
            <a:endParaRPr lang="zh-CN" altLang="en-US" smtClean="0"/>
          </a:p>
        </p:txBody>
      </p:sp>
      <p:grpSp>
        <p:nvGrpSpPr>
          <p:cNvPr id="56324" name="组合 6"/>
          <p:cNvGrpSpPr>
            <a:grpSpLocks noChangeAspect="1"/>
          </p:cNvGrpSpPr>
          <p:nvPr/>
        </p:nvGrpSpPr>
        <p:grpSpPr bwMode="auto">
          <a:xfrm>
            <a:off x="1708150" y="2501900"/>
            <a:ext cx="792163" cy="792163"/>
            <a:chOff x="1333500" y="3705574"/>
            <a:chExt cx="1276350" cy="1276350"/>
          </a:xfrm>
        </p:grpSpPr>
        <p:sp>
          <p:nvSpPr>
            <p:cNvPr id="8" name="椭圆 7"/>
            <p:cNvSpPr/>
            <p:nvPr/>
          </p:nvSpPr>
          <p:spPr>
            <a:xfrm>
              <a:off x="1333500" y="3705574"/>
              <a:ext cx="1276350" cy="1276350"/>
            </a:xfrm>
            <a:prstGeom prst="ellipse">
              <a:avLst/>
            </a:prstGeom>
            <a:solidFill>
              <a:srgbClr val="00B0F0"/>
            </a:solidFill>
            <a:ln>
              <a:noFill/>
            </a:ln>
            <a:effectLst>
              <a:outerShdw blurRad="254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600" b="1">
                <a:latin typeface="微软雅黑" panose="020B0503020204020204" pitchFamily="34" charset="-122"/>
                <a:ea typeface="微软雅黑" panose="020B0503020204020204" pitchFamily="34" charset="-122"/>
              </a:endParaRPr>
            </a:p>
          </p:txBody>
        </p:sp>
        <p:grpSp>
          <p:nvGrpSpPr>
            <p:cNvPr id="3" name="组合 8"/>
            <p:cNvGrpSpPr>
              <a:grpSpLocks noChangeAspect="1"/>
            </p:cNvGrpSpPr>
            <p:nvPr/>
          </p:nvGrpSpPr>
          <p:grpSpPr>
            <a:xfrm>
              <a:off x="1549280" y="4037749"/>
              <a:ext cx="844789" cy="612000"/>
              <a:chOff x="5381625" y="2911475"/>
              <a:chExt cx="1428751" cy="1035050"/>
            </a:xfrm>
            <a:solidFill>
              <a:schemeClr val="tx1">
                <a:lumMod val="95000"/>
                <a:lumOff val="5000"/>
              </a:schemeClr>
            </a:solidFill>
          </p:grpSpPr>
          <p:sp>
            <p:nvSpPr>
              <p:cNvPr id="10" name="Freeform 66"/>
              <p:cNvSpPr/>
              <p:nvPr/>
            </p:nvSpPr>
            <p:spPr bwMode="auto">
              <a:xfrm>
                <a:off x="5427663" y="3017838"/>
                <a:ext cx="195263" cy="265113"/>
              </a:xfrm>
              <a:custGeom>
                <a:avLst/>
                <a:gdLst>
                  <a:gd name="T0" fmla="*/ 35 w 52"/>
                  <a:gd name="T1" fmla="*/ 67 h 70"/>
                  <a:gd name="T2" fmla="*/ 51 w 52"/>
                  <a:gd name="T3" fmla="*/ 27 h 70"/>
                  <a:gd name="T4" fmla="*/ 26 w 52"/>
                  <a:gd name="T5" fmla="*/ 0 h 70"/>
                  <a:gd name="T6" fmla="*/ 0 w 52"/>
                  <a:gd name="T7" fmla="*/ 31 h 70"/>
                  <a:gd name="T8" fmla="*/ 35 w 52"/>
                  <a:gd name="T9" fmla="*/ 67 h 70"/>
                </a:gdLst>
                <a:ahLst/>
                <a:cxnLst>
                  <a:cxn ang="0">
                    <a:pos x="T0" y="T1"/>
                  </a:cxn>
                  <a:cxn ang="0">
                    <a:pos x="T2" y="T3"/>
                  </a:cxn>
                  <a:cxn ang="0">
                    <a:pos x="T4" y="T5"/>
                  </a:cxn>
                  <a:cxn ang="0">
                    <a:pos x="T6" y="T7"/>
                  </a:cxn>
                  <a:cxn ang="0">
                    <a:pos x="T8" y="T9"/>
                  </a:cxn>
                </a:cxnLst>
                <a:rect l="0" t="0" r="r" b="b"/>
                <a:pathLst>
                  <a:path w="52" h="70">
                    <a:moveTo>
                      <a:pt x="35" y="67"/>
                    </a:moveTo>
                    <a:cubicBezTo>
                      <a:pt x="50" y="64"/>
                      <a:pt x="52" y="43"/>
                      <a:pt x="51" y="27"/>
                    </a:cubicBezTo>
                    <a:cubicBezTo>
                      <a:pt x="50" y="10"/>
                      <a:pt x="37" y="0"/>
                      <a:pt x="26" y="0"/>
                    </a:cubicBezTo>
                    <a:cubicBezTo>
                      <a:pt x="10" y="1"/>
                      <a:pt x="0" y="14"/>
                      <a:pt x="0" y="31"/>
                    </a:cubicBezTo>
                    <a:cubicBezTo>
                      <a:pt x="4" y="57"/>
                      <a:pt x="24" y="70"/>
                      <a:pt x="35" y="67"/>
                    </a:cubicBezTo>
                    <a:close/>
                  </a:path>
                </a:pathLst>
              </a:custGeom>
              <a:grpFill/>
              <a:ln>
                <a:noFill/>
              </a:ln>
            </p:spPr>
            <p:txBody>
              <a:bodyPr/>
              <a:lstStyle/>
              <a:p>
                <a:pPr>
                  <a:defRPr/>
                </a:pPr>
                <a:endParaRPr lang="zh-CN" altLang="en-US"/>
              </a:p>
            </p:txBody>
          </p:sp>
          <p:sp>
            <p:nvSpPr>
              <p:cNvPr id="11" name="Freeform 67"/>
              <p:cNvSpPr/>
              <p:nvPr/>
            </p:nvSpPr>
            <p:spPr bwMode="auto">
              <a:xfrm>
                <a:off x="5381625" y="3313113"/>
                <a:ext cx="290513" cy="515938"/>
              </a:xfrm>
              <a:custGeom>
                <a:avLst/>
                <a:gdLst>
                  <a:gd name="T0" fmla="*/ 66 w 77"/>
                  <a:gd name="T1" fmla="*/ 28 h 136"/>
                  <a:gd name="T2" fmla="*/ 55 w 77"/>
                  <a:gd name="T3" fmla="*/ 10 h 136"/>
                  <a:gd name="T4" fmla="*/ 62 w 77"/>
                  <a:gd name="T5" fmla="*/ 48 h 136"/>
                  <a:gd name="T6" fmla="*/ 33 w 77"/>
                  <a:gd name="T7" fmla="*/ 4 h 136"/>
                  <a:gd name="T8" fmla="*/ 20 w 77"/>
                  <a:gd name="T9" fmla="*/ 0 h 136"/>
                  <a:gd name="T10" fmla="*/ 2 w 77"/>
                  <a:gd name="T11" fmla="*/ 29 h 136"/>
                  <a:gd name="T12" fmla="*/ 0 w 77"/>
                  <a:gd name="T13" fmla="*/ 136 h 136"/>
                  <a:gd name="T14" fmla="*/ 36 w 77"/>
                  <a:gd name="T15" fmla="*/ 136 h 136"/>
                  <a:gd name="T16" fmla="*/ 77 w 77"/>
                  <a:gd name="T17" fmla="*/ 73 h 136"/>
                  <a:gd name="T18" fmla="*/ 66 w 77"/>
                  <a:gd name="T19" fmla="*/ 2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136">
                    <a:moveTo>
                      <a:pt x="66" y="28"/>
                    </a:moveTo>
                    <a:cubicBezTo>
                      <a:pt x="66" y="28"/>
                      <a:pt x="62" y="17"/>
                      <a:pt x="55" y="10"/>
                    </a:cubicBezTo>
                    <a:cubicBezTo>
                      <a:pt x="54" y="8"/>
                      <a:pt x="63" y="50"/>
                      <a:pt x="62" y="48"/>
                    </a:cubicBezTo>
                    <a:cubicBezTo>
                      <a:pt x="52" y="28"/>
                      <a:pt x="38" y="7"/>
                      <a:pt x="33" y="4"/>
                    </a:cubicBezTo>
                    <a:cubicBezTo>
                      <a:pt x="29" y="2"/>
                      <a:pt x="24" y="0"/>
                      <a:pt x="20" y="0"/>
                    </a:cubicBezTo>
                    <a:cubicBezTo>
                      <a:pt x="13" y="3"/>
                      <a:pt x="4" y="12"/>
                      <a:pt x="2" y="29"/>
                    </a:cubicBezTo>
                    <a:cubicBezTo>
                      <a:pt x="1" y="55"/>
                      <a:pt x="0" y="82"/>
                      <a:pt x="0" y="136"/>
                    </a:cubicBezTo>
                    <a:cubicBezTo>
                      <a:pt x="36" y="136"/>
                      <a:pt x="36" y="136"/>
                      <a:pt x="36" y="136"/>
                    </a:cubicBezTo>
                    <a:cubicBezTo>
                      <a:pt x="77" y="73"/>
                      <a:pt x="77" y="73"/>
                      <a:pt x="77" y="73"/>
                    </a:cubicBezTo>
                    <a:cubicBezTo>
                      <a:pt x="72" y="44"/>
                      <a:pt x="70" y="44"/>
                      <a:pt x="66" y="28"/>
                    </a:cubicBezTo>
                    <a:close/>
                  </a:path>
                </a:pathLst>
              </a:custGeom>
              <a:grpFill/>
              <a:ln>
                <a:noFill/>
              </a:ln>
            </p:spPr>
            <p:txBody>
              <a:bodyPr/>
              <a:lstStyle/>
              <a:p>
                <a:pPr>
                  <a:defRPr/>
                </a:pPr>
                <a:endParaRPr lang="zh-CN" altLang="en-US"/>
              </a:p>
            </p:txBody>
          </p:sp>
          <p:sp>
            <p:nvSpPr>
              <p:cNvPr id="12" name="Freeform 68"/>
              <p:cNvSpPr/>
              <p:nvPr/>
            </p:nvSpPr>
            <p:spPr bwMode="auto">
              <a:xfrm>
                <a:off x="6572250" y="3017838"/>
                <a:ext cx="196850" cy="265113"/>
              </a:xfrm>
              <a:custGeom>
                <a:avLst/>
                <a:gdLst>
                  <a:gd name="T0" fmla="*/ 16 w 52"/>
                  <a:gd name="T1" fmla="*/ 67 h 70"/>
                  <a:gd name="T2" fmla="*/ 51 w 52"/>
                  <a:gd name="T3" fmla="*/ 31 h 70"/>
                  <a:gd name="T4" fmla="*/ 26 w 52"/>
                  <a:gd name="T5" fmla="*/ 0 h 70"/>
                  <a:gd name="T6" fmla="*/ 0 w 52"/>
                  <a:gd name="T7" fmla="*/ 27 h 70"/>
                  <a:gd name="T8" fmla="*/ 16 w 52"/>
                  <a:gd name="T9" fmla="*/ 67 h 70"/>
                </a:gdLst>
                <a:ahLst/>
                <a:cxnLst>
                  <a:cxn ang="0">
                    <a:pos x="T0" y="T1"/>
                  </a:cxn>
                  <a:cxn ang="0">
                    <a:pos x="T2" y="T3"/>
                  </a:cxn>
                  <a:cxn ang="0">
                    <a:pos x="T4" y="T5"/>
                  </a:cxn>
                  <a:cxn ang="0">
                    <a:pos x="T6" y="T7"/>
                  </a:cxn>
                  <a:cxn ang="0">
                    <a:pos x="T8" y="T9"/>
                  </a:cxn>
                </a:cxnLst>
                <a:rect l="0" t="0" r="r" b="b"/>
                <a:pathLst>
                  <a:path w="52" h="70">
                    <a:moveTo>
                      <a:pt x="16" y="67"/>
                    </a:moveTo>
                    <a:cubicBezTo>
                      <a:pt x="27" y="70"/>
                      <a:pt x="47" y="57"/>
                      <a:pt x="51" y="31"/>
                    </a:cubicBezTo>
                    <a:cubicBezTo>
                      <a:pt x="52" y="14"/>
                      <a:pt x="42" y="1"/>
                      <a:pt x="26" y="0"/>
                    </a:cubicBezTo>
                    <a:cubicBezTo>
                      <a:pt x="14" y="0"/>
                      <a:pt x="1" y="10"/>
                      <a:pt x="0" y="27"/>
                    </a:cubicBezTo>
                    <a:cubicBezTo>
                      <a:pt x="0" y="43"/>
                      <a:pt x="2" y="64"/>
                      <a:pt x="16" y="67"/>
                    </a:cubicBezTo>
                    <a:close/>
                  </a:path>
                </a:pathLst>
              </a:custGeom>
              <a:grpFill/>
              <a:ln>
                <a:noFill/>
              </a:ln>
            </p:spPr>
            <p:txBody>
              <a:bodyPr/>
              <a:lstStyle/>
              <a:p>
                <a:pPr>
                  <a:defRPr/>
                </a:pPr>
                <a:endParaRPr lang="zh-CN" altLang="en-US"/>
              </a:p>
            </p:txBody>
          </p:sp>
          <p:sp>
            <p:nvSpPr>
              <p:cNvPr id="13" name="Freeform 69"/>
              <p:cNvSpPr/>
              <p:nvPr/>
            </p:nvSpPr>
            <p:spPr bwMode="auto">
              <a:xfrm>
                <a:off x="6519863" y="3313113"/>
                <a:ext cx="290513" cy="515938"/>
              </a:xfrm>
              <a:custGeom>
                <a:avLst/>
                <a:gdLst>
                  <a:gd name="T0" fmla="*/ 76 w 77"/>
                  <a:gd name="T1" fmla="*/ 29 h 136"/>
                  <a:gd name="T2" fmla="*/ 58 w 77"/>
                  <a:gd name="T3" fmla="*/ 0 h 136"/>
                  <a:gd name="T4" fmla="*/ 44 w 77"/>
                  <a:gd name="T5" fmla="*/ 4 h 136"/>
                  <a:gd name="T6" fmla="*/ 15 w 77"/>
                  <a:gd name="T7" fmla="*/ 48 h 136"/>
                  <a:gd name="T8" fmla="*/ 22 w 77"/>
                  <a:gd name="T9" fmla="*/ 10 h 136"/>
                  <a:gd name="T10" fmla="*/ 12 w 77"/>
                  <a:gd name="T11" fmla="*/ 28 h 136"/>
                  <a:gd name="T12" fmla="*/ 0 w 77"/>
                  <a:gd name="T13" fmla="*/ 73 h 136"/>
                  <a:gd name="T14" fmla="*/ 41 w 77"/>
                  <a:gd name="T15" fmla="*/ 136 h 136"/>
                  <a:gd name="T16" fmla="*/ 77 w 77"/>
                  <a:gd name="T17" fmla="*/ 136 h 136"/>
                  <a:gd name="T18" fmla="*/ 76 w 77"/>
                  <a:gd name="T19" fmla="*/ 29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136">
                    <a:moveTo>
                      <a:pt x="76" y="29"/>
                    </a:moveTo>
                    <a:cubicBezTo>
                      <a:pt x="73" y="12"/>
                      <a:pt x="64" y="3"/>
                      <a:pt x="58" y="0"/>
                    </a:cubicBezTo>
                    <a:cubicBezTo>
                      <a:pt x="53" y="0"/>
                      <a:pt x="48" y="2"/>
                      <a:pt x="44" y="4"/>
                    </a:cubicBezTo>
                    <a:cubicBezTo>
                      <a:pt x="40" y="7"/>
                      <a:pt x="25" y="28"/>
                      <a:pt x="15" y="48"/>
                    </a:cubicBezTo>
                    <a:cubicBezTo>
                      <a:pt x="15" y="50"/>
                      <a:pt x="24" y="8"/>
                      <a:pt x="22" y="10"/>
                    </a:cubicBezTo>
                    <a:cubicBezTo>
                      <a:pt x="16" y="17"/>
                      <a:pt x="12" y="28"/>
                      <a:pt x="12" y="28"/>
                    </a:cubicBezTo>
                    <a:cubicBezTo>
                      <a:pt x="8" y="44"/>
                      <a:pt x="6" y="44"/>
                      <a:pt x="0" y="73"/>
                    </a:cubicBezTo>
                    <a:cubicBezTo>
                      <a:pt x="41" y="136"/>
                      <a:pt x="41" y="136"/>
                      <a:pt x="41" y="136"/>
                    </a:cubicBezTo>
                    <a:cubicBezTo>
                      <a:pt x="77" y="136"/>
                      <a:pt x="77" y="136"/>
                      <a:pt x="77" y="136"/>
                    </a:cubicBezTo>
                    <a:cubicBezTo>
                      <a:pt x="77" y="82"/>
                      <a:pt x="77" y="55"/>
                      <a:pt x="76" y="29"/>
                    </a:cubicBezTo>
                    <a:close/>
                  </a:path>
                </a:pathLst>
              </a:custGeom>
              <a:grpFill/>
              <a:ln>
                <a:noFill/>
              </a:ln>
            </p:spPr>
            <p:txBody>
              <a:bodyPr/>
              <a:lstStyle/>
              <a:p>
                <a:pPr>
                  <a:defRPr/>
                </a:pPr>
                <a:endParaRPr lang="zh-CN" altLang="en-US"/>
              </a:p>
            </p:txBody>
          </p:sp>
          <p:sp>
            <p:nvSpPr>
              <p:cNvPr id="14" name="Freeform 70"/>
              <p:cNvSpPr/>
              <p:nvPr/>
            </p:nvSpPr>
            <p:spPr bwMode="auto">
              <a:xfrm>
                <a:off x="5854700" y="3195638"/>
                <a:ext cx="641350" cy="319088"/>
              </a:xfrm>
              <a:custGeom>
                <a:avLst/>
                <a:gdLst>
                  <a:gd name="T0" fmla="*/ 22 w 170"/>
                  <a:gd name="T1" fmla="*/ 76 h 84"/>
                  <a:gd name="T2" fmla="*/ 30 w 170"/>
                  <a:gd name="T3" fmla="*/ 38 h 84"/>
                  <a:gd name="T4" fmla="*/ 30 w 170"/>
                  <a:gd name="T5" fmla="*/ 38 h 84"/>
                  <a:gd name="T6" fmla="*/ 30 w 170"/>
                  <a:gd name="T7" fmla="*/ 84 h 84"/>
                  <a:gd name="T8" fmla="*/ 101 w 170"/>
                  <a:gd name="T9" fmla="*/ 84 h 84"/>
                  <a:gd name="T10" fmla="*/ 101 w 170"/>
                  <a:gd name="T11" fmla="*/ 42 h 84"/>
                  <a:gd name="T12" fmla="*/ 102 w 170"/>
                  <a:gd name="T13" fmla="*/ 43 h 84"/>
                  <a:gd name="T14" fmla="*/ 111 w 170"/>
                  <a:gd name="T15" fmla="*/ 57 h 84"/>
                  <a:gd name="T16" fmla="*/ 116 w 170"/>
                  <a:gd name="T17" fmla="*/ 62 h 84"/>
                  <a:gd name="T18" fmla="*/ 118 w 170"/>
                  <a:gd name="T19" fmla="*/ 65 h 84"/>
                  <a:gd name="T20" fmla="*/ 120 w 170"/>
                  <a:gd name="T21" fmla="*/ 66 h 84"/>
                  <a:gd name="T22" fmla="*/ 124 w 170"/>
                  <a:gd name="T23" fmla="*/ 68 h 84"/>
                  <a:gd name="T24" fmla="*/ 127 w 170"/>
                  <a:gd name="T25" fmla="*/ 68 h 84"/>
                  <a:gd name="T26" fmla="*/ 133 w 170"/>
                  <a:gd name="T27" fmla="*/ 67 h 84"/>
                  <a:gd name="T28" fmla="*/ 136 w 170"/>
                  <a:gd name="T29" fmla="*/ 65 h 84"/>
                  <a:gd name="T30" fmla="*/ 141 w 170"/>
                  <a:gd name="T31" fmla="*/ 62 h 84"/>
                  <a:gd name="T32" fmla="*/ 149 w 170"/>
                  <a:gd name="T33" fmla="*/ 54 h 84"/>
                  <a:gd name="T34" fmla="*/ 165 w 170"/>
                  <a:gd name="T35" fmla="*/ 37 h 84"/>
                  <a:gd name="T36" fmla="*/ 164 w 170"/>
                  <a:gd name="T37" fmla="*/ 20 h 84"/>
                  <a:gd name="T38" fmla="*/ 147 w 170"/>
                  <a:gd name="T39" fmla="*/ 21 h 84"/>
                  <a:gd name="T40" fmla="*/ 147 w 170"/>
                  <a:gd name="T41" fmla="*/ 21 h 84"/>
                  <a:gd name="T42" fmla="*/ 134 w 170"/>
                  <a:gd name="T43" fmla="*/ 35 h 84"/>
                  <a:gd name="T44" fmla="*/ 129 w 170"/>
                  <a:gd name="T45" fmla="*/ 40 h 84"/>
                  <a:gd name="T46" fmla="*/ 126 w 170"/>
                  <a:gd name="T47" fmla="*/ 35 h 84"/>
                  <a:gd name="T48" fmla="*/ 116 w 170"/>
                  <a:gd name="T49" fmla="*/ 20 h 84"/>
                  <a:gd name="T50" fmla="*/ 112 w 170"/>
                  <a:gd name="T51" fmla="*/ 14 h 84"/>
                  <a:gd name="T52" fmla="*/ 111 w 170"/>
                  <a:gd name="T53" fmla="*/ 13 h 84"/>
                  <a:gd name="T54" fmla="*/ 111 w 170"/>
                  <a:gd name="T55" fmla="*/ 12 h 84"/>
                  <a:gd name="T56" fmla="*/ 109 w 170"/>
                  <a:gd name="T57" fmla="*/ 9 h 84"/>
                  <a:gd name="T58" fmla="*/ 92 w 170"/>
                  <a:gd name="T59" fmla="*/ 2 h 84"/>
                  <a:gd name="T60" fmla="*/ 84 w 170"/>
                  <a:gd name="T61" fmla="*/ 0 h 84"/>
                  <a:gd name="T62" fmla="*/ 84 w 170"/>
                  <a:gd name="T63" fmla="*/ 0 h 84"/>
                  <a:gd name="T64" fmla="*/ 84 w 170"/>
                  <a:gd name="T65" fmla="*/ 0 h 84"/>
                  <a:gd name="T66" fmla="*/ 73 w 170"/>
                  <a:gd name="T67" fmla="*/ 37 h 84"/>
                  <a:gd name="T68" fmla="*/ 69 w 170"/>
                  <a:gd name="T69" fmla="*/ 14 h 84"/>
                  <a:gd name="T70" fmla="*/ 72 w 170"/>
                  <a:gd name="T71" fmla="*/ 7 h 84"/>
                  <a:gd name="T72" fmla="*/ 67 w 170"/>
                  <a:gd name="T73" fmla="*/ 2 h 84"/>
                  <a:gd name="T74" fmla="*/ 64 w 170"/>
                  <a:gd name="T75" fmla="*/ 2 h 84"/>
                  <a:gd name="T76" fmla="*/ 59 w 170"/>
                  <a:gd name="T77" fmla="*/ 7 h 84"/>
                  <a:gd name="T78" fmla="*/ 62 w 170"/>
                  <a:gd name="T79" fmla="*/ 14 h 84"/>
                  <a:gd name="T80" fmla="*/ 58 w 170"/>
                  <a:gd name="T81" fmla="*/ 37 h 84"/>
                  <a:gd name="T82" fmla="*/ 47 w 170"/>
                  <a:gd name="T83" fmla="*/ 0 h 84"/>
                  <a:gd name="T84" fmla="*/ 47 w 170"/>
                  <a:gd name="T85" fmla="*/ 0 h 84"/>
                  <a:gd name="T86" fmla="*/ 47 w 170"/>
                  <a:gd name="T87" fmla="*/ 0 h 84"/>
                  <a:gd name="T88" fmla="*/ 40 w 170"/>
                  <a:gd name="T89" fmla="*/ 2 h 84"/>
                  <a:gd name="T90" fmla="*/ 17 w 170"/>
                  <a:gd name="T91" fmla="*/ 11 h 84"/>
                  <a:gd name="T92" fmla="*/ 0 w 170"/>
                  <a:gd name="T93" fmla="*/ 75 h 84"/>
                  <a:gd name="T94" fmla="*/ 0 w 170"/>
                  <a:gd name="T95" fmla="*/ 84 h 84"/>
                  <a:gd name="T96" fmla="*/ 22 w 170"/>
                  <a:gd name="T97" fmla="*/ 84 h 84"/>
                  <a:gd name="T98" fmla="*/ 22 w 170"/>
                  <a:gd name="T99" fmla="*/ 7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0" h="84">
                    <a:moveTo>
                      <a:pt x="22" y="76"/>
                    </a:moveTo>
                    <a:cubicBezTo>
                      <a:pt x="23" y="61"/>
                      <a:pt x="28" y="39"/>
                      <a:pt x="30" y="38"/>
                    </a:cubicBezTo>
                    <a:cubicBezTo>
                      <a:pt x="30" y="38"/>
                      <a:pt x="30" y="38"/>
                      <a:pt x="30" y="38"/>
                    </a:cubicBezTo>
                    <a:cubicBezTo>
                      <a:pt x="30" y="84"/>
                      <a:pt x="30" y="84"/>
                      <a:pt x="30" y="84"/>
                    </a:cubicBezTo>
                    <a:cubicBezTo>
                      <a:pt x="101" y="84"/>
                      <a:pt x="101" y="84"/>
                      <a:pt x="101" y="84"/>
                    </a:cubicBezTo>
                    <a:cubicBezTo>
                      <a:pt x="101" y="42"/>
                      <a:pt x="101" y="42"/>
                      <a:pt x="101" y="42"/>
                    </a:cubicBezTo>
                    <a:cubicBezTo>
                      <a:pt x="102" y="42"/>
                      <a:pt x="102" y="43"/>
                      <a:pt x="102" y="43"/>
                    </a:cubicBezTo>
                    <a:cubicBezTo>
                      <a:pt x="105" y="48"/>
                      <a:pt x="108" y="53"/>
                      <a:pt x="111" y="57"/>
                    </a:cubicBezTo>
                    <a:cubicBezTo>
                      <a:pt x="113" y="59"/>
                      <a:pt x="114" y="60"/>
                      <a:pt x="116" y="62"/>
                    </a:cubicBezTo>
                    <a:cubicBezTo>
                      <a:pt x="116" y="63"/>
                      <a:pt x="117" y="64"/>
                      <a:pt x="118" y="65"/>
                    </a:cubicBezTo>
                    <a:cubicBezTo>
                      <a:pt x="119" y="65"/>
                      <a:pt x="119" y="66"/>
                      <a:pt x="120" y="66"/>
                    </a:cubicBezTo>
                    <a:cubicBezTo>
                      <a:pt x="121" y="67"/>
                      <a:pt x="122" y="67"/>
                      <a:pt x="124" y="68"/>
                    </a:cubicBezTo>
                    <a:cubicBezTo>
                      <a:pt x="125" y="68"/>
                      <a:pt x="126" y="68"/>
                      <a:pt x="127" y="68"/>
                    </a:cubicBezTo>
                    <a:cubicBezTo>
                      <a:pt x="130" y="68"/>
                      <a:pt x="132" y="67"/>
                      <a:pt x="133" y="67"/>
                    </a:cubicBezTo>
                    <a:cubicBezTo>
                      <a:pt x="134" y="66"/>
                      <a:pt x="135" y="66"/>
                      <a:pt x="136" y="65"/>
                    </a:cubicBezTo>
                    <a:cubicBezTo>
                      <a:pt x="138" y="64"/>
                      <a:pt x="140" y="63"/>
                      <a:pt x="141" y="62"/>
                    </a:cubicBezTo>
                    <a:cubicBezTo>
                      <a:pt x="144" y="59"/>
                      <a:pt x="146" y="57"/>
                      <a:pt x="149" y="54"/>
                    </a:cubicBezTo>
                    <a:cubicBezTo>
                      <a:pt x="157" y="46"/>
                      <a:pt x="165" y="37"/>
                      <a:pt x="165" y="37"/>
                    </a:cubicBezTo>
                    <a:cubicBezTo>
                      <a:pt x="170" y="32"/>
                      <a:pt x="169" y="24"/>
                      <a:pt x="164" y="20"/>
                    </a:cubicBezTo>
                    <a:cubicBezTo>
                      <a:pt x="159" y="15"/>
                      <a:pt x="151" y="16"/>
                      <a:pt x="147" y="21"/>
                    </a:cubicBezTo>
                    <a:cubicBezTo>
                      <a:pt x="147" y="21"/>
                      <a:pt x="147" y="21"/>
                      <a:pt x="147" y="21"/>
                    </a:cubicBezTo>
                    <a:cubicBezTo>
                      <a:pt x="146" y="22"/>
                      <a:pt x="141" y="28"/>
                      <a:pt x="134" y="35"/>
                    </a:cubicBezTo>
                    <a:cubicBezTo>
                      <a:pt x="133" y="37"/>
                      <a:pt x="131" y="39"/>
                      <a:pt x="129" y="40"/>
                    </a:cubicBezTo>
                    <a:cubicBezTo>
                      <a:pt x="128" y="39"/>
                      <a:pt x="127" y="37"/>
                      <a:pt x="126" y="35"/>
                    </a:cubicBezTo>
                    <a:cubicBezTo>
                      <a:pt x="122" y="30"/>
                      <a:pt x="118" y="24"/>
                      <a:pt x="116" y="20"/>
                    </a:cubicBezTo>
                    <a:cubicBezTo>
                      <a:pt x="114" y="17"/>
                      <a:pt x="113" y="15"/>
                      <a:pt x="112" y="14"/>
                    </a:cubicBezTo>
                    <a:cubicBezTo>
                      <a:pt x="112" y="13"/>
                      <a:pt x="112" y="13"/>
                      <a:pt x="111" y="13"/>
                    </a:cubicBezTo>
                    <a:cubicBezTo>
                      <a:pt x="111" y="12"/>
                      <a:pt x="111" y="12"/>
                      <a:pt x="111" y="12"/>
                    </a:cubicBezTo>
                    <a:cubicBezTo>
                      <a:pt x="110" y="11"/>
                      <a:pt x="110" y="10"/>
                      <a:pt x="109" y="9"/>
                    </a:cubicBezTo>
                    <a:cubicBezTo>
                      <a:pt x="108" y="8"/>
                      <a:pt x="104" y="5"/>
                      <a:pt x="92" y="2"/>
                    </a:cubicBezTo>
                    <a:cubicBezTo>
                      <a:pt x="89" y="1"/>
                      <a:pt x="86" y="0"/>
                      <a:pt x="84" y="0"/>
                    </a:cubicBezTo>
                    <a:cubicBezTo>
                      <a:pt x="84" y="0"/>
                      <a:pt x="84" y="0"/>
                      <a:pt x="84" y="0"/>
                    </a:cubicBezTo>
                    <a:cubicBezTo>
                      <a:pt x="84" y="0"/>
                      <a:pt x="84" y="0"/>
                      <a:pt x="84" y="0"/>
                    </a:cubicBezTo>
                    <a:cubicBezTo>
                      <a:pt x="83" y="5"/>
                      <a:pt x="81" y="20"/>
                      <a:pt x="73" y="37"/>
                    </a:cubicBezTo>
                    <a:cubicBezTo>
                      <a:pt x="71" y="25"/>
                      <a:pt x="69" y="15"/>
                      <a:pt x="69" y="14"/>
                    </a:cubicBezTo>
                    <a:cubicBezTo>
                      <a:pt x="72" y="7"/>
                      <a:pt x="72" y="7"/>
                      <a:pt x="72" y="7"/>
                    </a:cubicBezTo>
                    <a:cubicBezTo>
                      <a:pt x="67" y="2"/>
                      <a:pt x="67" y="2"/>
                      <a:pt x="67" y="2"/>
                    </a:cubicBezTo>
                    <a:cubicBezTo>
                      <a:pt x="64" y="2"/>
                      <a:pt x="64" y="2"/>
                      <a:pt x="64" y="2"/>
                    </a:cubicBezTo>
                    <a:cubicBezTo>
                      <a:pt x="59" y="7"/>
                      <a:pt x="59" y="7"/>
                      <a:pt x="59" y="7"/>
                    </a:cubicBezTo>
                    <a:cubicBezTo>
                      <a:pt x="62" y="14"/>
                      <a:pt x="62" y="14"/>
                      <a:pt x="62" y="14"/>
                    </a:cubicBezTo>
                    <a:cubicBezTo>
                      <a:pt x="62" y="15"/>
                      <a:pt x="60" y="25"/>
                      <a:pt x="58" y="37"/>
                    </a:cubicBezTo>
                    <a:cubicBezTo>
                      <a:pt x="50" y="20"/>
                      <a:pt x="48" y="5"/>
                      <a:pt x="47" y="0"/>
                    </a:cubicBezTo>
                    <a:cubicBezTo>
                      <a:pt x="47" y="0"/>
                      <a:pt x="47" y="0"/>
                      <a:pt x="47" y="0"/>
                    </a:cubicBezTo>
                    <a:cubicBezTo>
                      <a:pt x="47" y="0"/>
                      <a:pt x="47" y="0"/>
                      <a:pt x="47" y="0"/>
                    </a:cubicBezTo>
                    <a:cubicBezTo>
                      <a:pt x="45" y="0"/>
                      <a:pt x="43" y="1"/>
                      <a:pt x="40" y="2"/>
                    </a:cubicBezTo>
                    <a:cubicBezTo>
                      <a:pt x="33" y="4"/>
                      <a:pt x="23" y="8"/>
                      <a:pt x="17" y="11"/>
                    </a:cubicBezTo>
                    <a:cubicBezTo>
                      <a:pt x="14" y="14"/>
                      <a:pt x="3" y="29"/>
                      <a:pt x="0" y="75"/>
                    </a:cubicBezTo>
                    <a:cubicBezTo>
                      <a:pt x="0" y="78"/>
                      <a:pt x="0" y="81"/>
                      <a:pt x="0" y="84"/>
                    </a:cubicBezTo>
                    <a:cubicBezTo>
                      <a:pt x="22" y="84"/>
                      <a:pt x="22" y="84"/>
                      <a:pt x="22" y="84"/>
                    </a:cubicBezTo>
                    <a:cubicBezTo>
                      <a:pt x="22" y="81"/>
                      <a:pt x="22" y="79"/>
                      <a:pt x="22" y="76"/>
                    </a:cubicBezTo>
                    <a:close/>
                  </a:path>
                </a:pathLst>
              </a:custGeom>
              <a:grpFill/>
              <a:ln>
                <a:noFill/>
              </a:ln>
            </p:spPr>
            <p:txBody>
              <a:bodyPr/>
              <a:lstStyle/>
              <a:p>
                <a:pPr>
                  <a:defRPr/>
                </a:pPr>
                <a:endParaRPr lang="zh-CN" altLang="en-US"/>
              </a:p>
            </p:txBody>
          </p:sp>
          <p:sp>
            <p:nvSpPr>
              <p:cNvPr id="15" name="Freeform 71"/>
              <p:cNvSpPr/>
              <p:nvPr/>
            </p:nvSpPr>
            <p:spPr bwMode="auto">
              <a:xfrm>
                <a:off x="5978525" y="2911475"/>
                <a:ext cx="246063" cy="269875"/>
              </a:xfrm>
              <a:custGeom>
                <a:avLst/>
                <a:gdLst>
                  <a:gd name="T0" fmla="*/ 7 w 65"/>
                  <a:gd name="T1" fmla="*/ 46 h 71"/>
                  <a:gd name="T2" fmla="*/ 33 w 65"/>
                  <a:gd name="T3" fmla="*/ 71 h 71"/>
                  <a:gd name="T4" fmla="*/ 59 w 65"/>
                  <a:gd name="T5" fmla="*/ 46 h 71"/>
                  <a:gd name="T6" fmla="*/ 64 w 65"/>
                  <a:gd name="T7" fmla="*/ 34 h 71"/>
                  <a:gd name="T8" fmla="*/ 60 w 65"/>
                  <a:gd name="T9" fmla="*/ 29 h 71"/>
                  <a:gd name="T10" fmla="*/ 33 w 65"/>
                  <a:gd name="T11" fmla="*/ 0 h 71"/>
                  <a:gd name="T12" fmla="*/ 5 w 65"/>
                  <a:gd name="T13" fmla="*/ 29 h 71"/>
                  <a:gd name="T14" fmla="*/ 1 w 65"/>
                  <a:gd name="T15" fmla="*/ 34 h 71"/>
                  <a:gd name="T16" fmla="*/ 7 w 65"/>
                  <a:gd name="T17" fmla="*/ 4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71">
                    <a:moveTo>
                      <a:pt x="7" y="46"/>
                    </a:moveTo>
                    <a:cubicBezTo>
                      <a:pt x="11" y="59"/>
                      <a:pt x="19" y="71"/>
                      <a:pt x="33" y="71"/>
                    </a:cubicBezTo>
                    <a:cubicBezTo>
                      <a:pt x="47" y="71"/>
                      <a:pt x="55" y="59"/>
                      <a:pt x="59" y="46"/>
                    </a:cubicBezTo>
                    <a:cubicBezTo>
                      <a:pt x="62" y="44"/>
                      <a:pt x="65" y="38"/>
                      <a:pt x="64" y="34"/>
                    </a:cubicBezTo>
                    <a:cubicBezTo>
                      <a:pt x="64" y="31"/>
                      <a:pt x="63" y="30"/>
                      <a:pt x="60" y="29"/>
                    </a:cubicBezTo>
                    <a:cubicBezTo>
                      <a:pt x="60" y="13"/>
                      <a:pt x="49" y="0"/>
                      <a:pt x="33" y="0"/>
                    </a:cubicBezTo>
                    <a:cubicBezTo>
                      <a:pt x="17" y="0"/>
                      <a:pt x="6" y="13"/>
                      <a:pt x="5" y="29"/>
                    </a:cubicBezTo>
                    <a:cubicBezTo>
                      <a:pt x="3" y="30"/>
                      <a:pt x="1" y="31"/>
                      <a:pt x="1" y="34"/>
                    </a:cubicBezTo>
                    <a:cubicBezTo>
                      <a:pt x="0" y="39"/>
                      <a:pt x="3" y="45"/>
                      <a:pt x="7" y="46"/>
                    </a:cubicBezTo>
                    <a:close/>
                  </a:path>
                </a:pathLst>
              </a:custGeom>
              <a:grpFill/>
              <a:ln>
                <a:noFill/>
              </a:ln>
            </p:spPr>
            <p:txBody>
              <a:bodyPr/>
              <a:lstStyle/>
              <a:p>
                <a:pPr>
                  <a:defRPr/>
                </a:pPr>
                <a:endParaRPr lang="zh-CN" altLang="en-US"/>
              </a:p>
            </p:txBody>
          </p:sp>
          <p:sp>
            <p:nvSpPr>
              <p:cNvPr id="16" name="Freeform 72"/>
              <p:cNvSpPr/>
              <p:nvPr/>
            </p:nvSpPr>
            <p:spPr bwMode="auto">
              <a:xfrm>
                <a:off x="5524500" y="3536950"/>
                <a:ext cx="1143000" cy="409575"/>
              </a:xfrm>
              <a:custGeom>
                <a:avLst/>
                <a:gdLst>
                  <a:gd name="T0" fmla="*/ 232 w 302"/>
                  <a:gd name="T1" fmla="*/ 0 h 108"/>
                  <a:gd name="T2" fmla="*/ 235 w 302"/>
                  <a:gd name="T3" fmla="*/ 3 h 108"/>
                  <a:gd name="T4" fmla="*/ 286 w 302"/>
                  <a:gd name="T5" fmla="*/ 88 h 108"/>
                  <a:gd name="T6" fmla="*/ 286 w 302"/>
                  <a:gd name="T7" fmla="*/ 90 h 108"/>
                  <a:gd name="T8" fmla="*/ 16 w 302"/>
                  <a:gd name="T9" fmla="*/ 89 h 108"/>
                  <a:gd name="T10" fmla="*/ 16 w 302"/>
                  <a:gd name="T11" fmla="*/ 88 h 108"/>
                  <a:gd name="T12" fmla="*/ 69 w 302"/>
                  <a:gd name="T13" fmla="*/ 2 h 108"/>
                  <a:gd name="T14" fmla="*/ 71 w 302"/>
                  <a:gd name="T15" fmla="*/ 0 h 108"/>
                  <a:gd name="T16" fmla="*/ 59 w 302"/>
                  <a:gd name="T17" fmla="*/ 0 h 108"/>
                  <a:gd name="T18" fmla="*/ 0 w 302"/>
                  <a:gd name="T19" fmla="*/ 92 h 108"/>
                  <a:gd name="T20" fmla="*/ 0 w 302"/>
                  <a:gd name="T21" fmla="*/ 108 h 108"/>
                  <a:gd name="T22" fmla="*/ 1 w 302"/>
                  <a:gd name="T23" fmla="*/ 108 h 108"/>
                  <a:gd name="T24" fmla="*/ 302 w 302"/>
                  <a:gd name="T25" fmla="*/ 108 h 108"/>
                  <a:gd name="T26" fmla="*/ 302 w 302"/>
                  <a:gd name="T27" fmla="*/ 108 h 108"/>
                  <a:gd name="T28" fmla="*/ 302 w 302"/>
                  <a:gd name="T29" fmla="*/ 91 h 108"/>
                  <a:gd name="T30" fmla="*/ 244 w 302"/>
                  <a:gd name="T31" fmla="*/ 0 h 108"/>
                  <a:gd name="T32" fmla="*/ 232 w 302"/>
                  <a:gd name="T3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2" h="108">
                    <a:moveTo>
                      <a:pt x="232" y="0"/>
                    </a:moveTo>
                    <a:cubicBezTo>
                      <a:pt x="233" y="1"/>
                      <a:pt x="234" y="1"/>
                      <a:pt x="235" y="3"/>
                    </a:cubicBezTo>
                    <a:cubicBezTo>
                      <a:pt x="286" y="88"/>
                      <a:pt x="286" y="88"/>
                      <a:pt x="286" y="88"/>
                    </a:cubicBezTo>
                    <a:cubicBezTo>
                      <a:pt x="286" y="89"/>
                      <a:pt x="286" y="89"/>
                      <a:pt x="286" y="90"/>
                    </a:cubicBezTo>
                    <a:cubicBezTo>
                      <a:pt x="16" y="89"/>
                      <a:pt x="16" y="89"/>
                      <a:pt x="16" y="89"/>
                    </a:cubicBezTo>
                    <a:cubicBezTo>
                      <a:pt x="16" y="89"/>
                      <a:pt x="16" y="89"/>
                      <a:pt x="16" y="88"/>
                    </a:cubicBezTo>
                    <a:cubicBezTo>
                      <a:pt x="69" y="2"/>
                      <a:pt x="69" y="2"/>
                      <a:pt x="69" y="2"/>
                    </a:cubicBezTo>
                    <a:cubicBezTo>
                      <a:pt x="69" y="1"/>
                      <a:pt x="70" y="1"/>
                      <a:pt x="71" y="0"/>
                    </a:cubicBezTo>
                    <a:cubicBezTo>
                      <a:pt x="59" y="0"/>
                      <a:pt x="59" y="0"/>
                      <a:pt x="59" y="0"/>
                    </a:cubicBezTo>
                    <a:cubicBezTo>
                      <a:pt x="0" y="92"/>
                      <a:pt x="0" y="92"/>
                      <a:pt x="0" y="92"/>
                    </a:cubicBezTo>
                    <a:cubicBezTo>
                      <a:pt x="0" y="108"/>
                      <a:pt x="0" y="108"/>
                      <a:pt x="0" y="108"/>
                    </a:cubicBezTo>
                    <a:cubicBezTo>
                      <a:pt x="0" y="108"/>
                      <a:pt x="1" y="108"/>
                      <a:pt x="1" y="108"/>
                    </a:cubicBezTo>
                    <a:cubicBezTo>
                      <a:pt x="302" y="108"/>
                      <a:pt x="302" y="108"/>
                      <a:pt x="302" y="108"/>
                    </a:cubicBezTo>
                    <a:cubicBezTo>
                      <a:pt x="302" y="108"/>
                      <a:pt x="302" y="108"/>
                      <a:pt x="302" y="108"/>
                    </a:cubicBezTo>
                    <a:cubicBezTo>
                      <a:pt x="302" y="91"/>
                      <a:pt x="302" y="91"/>
                      <a:pt x="302" y="91"/>
                    </a:cubicBezTo>
                    <a:cubicBezTo>
                      <a:pt x="244" y="0"/>
                      <a:pt x="244" y="0"/>
                      <a:pt x="244" y="0"/>
                    </a:cubicBezTo>
                    <a:lnTo>
                      <a:pt x="232" y="0"/>
                    </a:lnTo>
                    <a:close/>
                  </a:path>
                </a:pathLst>
              </a:custGeom>
              <a:grpFill/>
              <a:ln>
                <a:noFill/>
              </a:ln>
            </p:spPr>
            <p:txBody>
              <a:bodyPr/>
              <a:lstStyle/>
              <a:p>
                <a:pPr>
                  <a:defRPr/>
                </a:pPr>
                <a:endParaRPr lang="zh-CN" altLang="en-US"/>
              </a:p>
            </p:txBody>
          </p:sp>
        </p:grpSp>
      </p:grpSp>
      <p:grpSp>
        <p:nvGrpSpPr>
          <p:cNvPr id="56325" name="组合 16"/>
          <p:cNvGrpSpPr>
            <a:grpSpLocks noChangeAspect="1"/>
          </p:cNvGrpSpPr>
          <p:nvPr/>
        </p:nvGrpSpPr>
        <p:grpSpPr bwMode="auto">
          <a:xfrm>
            <a:off x="4249738" y="2501900"/>
            <a:ext cx="792162" cy="792163"/>
            <a:chOff x="4152900" y="3769402"/>
            <a:chExt cx="1276350" cy="1276350"/>
          </a:xfrm>
        </p:grpSpPr>
        <p:sp>
          <p:nvSpPr>
            <p:cNvPr id="18" name="椭圆 17"/>
            <p:cNvSpPr/>
            <p:nvPr/>
          </p:nvSpPr>
          <p:spPr>
            <a:xfrm>
              <a:off x="4152900" y="3769402"/>
              <a:ext cx="1276350" cy="1276350"/>
            </a:xfrm>
            <a:prstGeom prst="ellipse">
              <a:avLst/>
            </a:prstGeom>
            <a:solidFill>
              <a:srgbClr val="00B0F0"/>
            </a:solidFill>
            <a:ln>
              <a:noFill/>
            </a:ln>
            <a:effectLst>
              <a:outerShdw blurRad="254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600" b="1">
                <a:latin typeface="微软雅黑" panose="020B0503020204020204" pitchFamily="34" charset="-122"/>
                <a:ea typeface="微软雅黑" panose="020B0503020204020204" pitchFamily="34" charset="-122"/>
              </a:endParaRPr>
            </a:p>
          </p:txBody>
        </p:sp>
        <p:grpSp>
          <p:nvGrpSpPr>
            <p:cNvPr id="56341" name="组合 18"/>
            <p:cNvGrpSpPr>
              <a:grpSpLocks noChangeAspect="1"/>
            </p:cNvGrpSpPr>
            <p:nvPr/>
          </p:nvGrpSpPr>
          <p:grpSpPr bwMode="auto">
            <a:xfrm>
              <a:off x="4439537" y="3993577"/>
              <a:ext cx="703075" cy="828000"/>
              <a:chOff x="2066352" y="154482"/>
              <a:chExt cx="1223963" cy="1441451"/>
            </a:xfrm>
          </p:grpSpPr>
          <p:sp>
            <p:nvSpPr>
              <p:cNvPr id="20" name="Freeform 17"/>
              <p:cNvSpPr/>
              <p:nvPr/>
            </p:nvSpPr>
            <p:spPr bwMode="auto">
              <a:xfrm>
                <a:off x="2457921" y="156070"/>
                <a:ext cx="405206" cy="440834"/>
              </a:xfrm>
              <a:custGeom>
                <a:avLst/>
                <a:gdLst>
                  <a:gd name="T0" fmla="*/ 12 w 106"/>
                  <a:gd name="T1" fmla="*/ 75 h 116"/>
                  <a:gd name="T2" fmla="*/ 54 w 106"/>
                  <a:gd name="T3" fmla="*/ 116 h 116"/>
                  <a:gd name="T4" fmla="*/ 96 w 106"/>
                  <a:gd name="T5" fmla="*/ 74 h 116"/>
                  <a:gd name="T6" fmla="*/ 106 w 106"/>
                  <a:gd name="T7" fmla="*/ 56 h 116"/>
                  <a:gd name="T8" fmla="*/ 99 w 106"/>
                  <a:gd name="T9" fmla="*/ 48 h 116"/>
                  <a:gd name="T10" fmla="*/ 54 w 106"/>
                  <a:gd name="T11" fmla="*/ 0 h 116"/>
                  <a:gd name="T12" fmla="*/ 9 w 106"/>
                  <a:gd name="T13" fmla="*/ 47 h 116"/>
                  <a:gd name="T14" fmla="*/ 1 w 106"/>
                  <a:gd name="T15" fmla="*/ 56 h 116"/>
                  <a:gd name="T16" fmla="*/ 12 w 106"/>
                  <a:gd name="T17" fmla="*/ 7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6">
                    <a:moveTo>
                      <a:pt x="12" y="75"/>
                    </a:moveTo>
                    <a:cubicBezTo>
                      <a:pt x="18" y="96"/>
                      <a:pt x="31" y="116"/>
                      <a:pt x="54" y="116"/>
                    </a:cubicBezTo>
                    <a:cubicBezTo>
                      <a:pt x="76" y="116"/>
                      <a:pt x="90" y="96"/>
                      <a:pt x="96" y="74"/>
                    </a:cubicBezTo>
                    <a:cubicBezTo>
                      <a:pt x="102" y="72"/>
                      <a:pt x="106" y="63"/>
                      <a:pt x="106" y="56"/>
                    </a:cubicBezTo>
                    <a:cubicBezTo>
                      <a:pt x="105" y="51"/>
                      <a:pt x="103" y="49"/>
                      <a:pt x="99" y="48"/>
                    </a:cubicBezTo>
                    <a:cubicBezTo>
                      <a:pt x="98" y="21"/>
                      <a:pt x="80" y="0"/>
                      <a:pt x="54" y="0"/>
                    </a:cubicBezTo>
                    <a:cubicBezTo>
                      <a:pt x="28" y="0"/>
                      <a:pt x="10" y="21"/>
                      <a:pt x="9" y="47"/>
                    </a:cubicBezTo>
                    <a:cubicBezTo>
                      <a:pt x="4" y="48"/>
                      <a:pt x="2" y="51"/>
                      <a:pt x="1" y="56"/>
                    </a:cubicBezTo>
                    <a:cubicBezTo>
                      <a:pt x="0" y="63"/>
                      <a:pt x="5" y="73"/>
                      <a:pt x="12" y="75"/>
                    </a:cubicBezTo>
                    <a:close/>
                  </a:path>
                </a:pathLst>
              </a:custGeom>
              <a:solidFill>
                <a:schemeClr val="tx1">
                  <a:lumMod val="95000"/>
                  <a:lumOff val="5000"/>
                </a:schemeClr>
              </a:solidFill>
              <a:ln>
                <a:noFill/>
              </a:ln>
            </p:spPr>
            <p:txBody>
              <a:bodyPr/>
              <a:lstStyle/>
              <a:p>
                <a:pPr>
                  <a:defRPr/>
                </a:pPr>
                <a:endParaRPr lang="zh-CN" altLang="en-US"/>
              </a:p>
            </p:txBody>
          </p:sp>
          <p:sp>
            <p:nvSpPr>
              <p:cNvPr id="21" name="Freeform 18"/>
              <p:cNvSpPr/>
              <p:nvPr/>
            </p:nvSpPr>
            <p:spPr bwMode="auto">
              <a:xfrm>
                <a:off x="2066072" y="1140152"/>
                <a:ext cx="1188904" cy="293888"/>
              </a:xfrm>
              <a:custGeom>
                <a:avLst/>
                <a:gdLst>
                  <a:gd name="T0" fmla="*/ 0 w 750"/>
                  <a:gd name="T1" fmla="*/ 0 h 188"/>
                  <a:gd name="T2" fmla="*/ 79 w 750"/>
                  <a:gd name="T3" fmla="*/ 188 h 188"/>
                  <a:gd name="T4" fmla="*/ 122 w 750"/>
                  <a:gd name="T5" fmla="*/ 188 h 188"/>
                  <a:gd name="T6" fmla="*/ 119 w 750"/>
                  <a:gd name="T7" fmla="*/ 72 h 188"/>
                  <a:gd name="T8" fmla="*/ 633 w 750"/>
                  <a:gd name="T9" fmla="*/ 72 h 188"/>
                  <a:gd name="T10" fmla="*/ 630 w 750"/>
                  <a:gd name="T11" fmla="*/ 188 h 188"/>
                  <a:gd name="T12" fmla="*/ 673 w 750"/>
                  <a:gd name="T13" fmla="*/ 188 h 188"/>
                  <a:gd name="T14" fmla="*/ 750 w 750"/>
                  <a:gd name="T15" fmla="*/ 0 h 188"/>
                  <a:gd name="T16" fmla="*/ 0 w 750"/>
                  <a:gd name="T17"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0" h="188">
                    <a:moveTo>
                      <a:pt x="0" y="0"/>
                    </a:moveTo>
                    <a:lnTo>
                      <a:pt x="79" y="188"/>
                    </a:lnTo>
                    <a:lnTo>
                      <a:pt x="122" y="188"/>
                    </a:lnTo>
                    <a:lnTo>
                      <a:pt x="119" y="72"/>
                    </a:lnTo>
                    <a:lnTo>
                      <a:pt x="633" y="72"/>
                    </a:lnTo>
                    <a:lnTo>
                      <a:pt x="630" y="188"/>
                    </a:lnTo>
                    <a:lnTo>
                      <a:pt x="673" y="188"/>
                    </a:lnTo>
                    <a:lnTo>
                      <a:pt x="750" y="0"/>
                    </a:lnTo>
                    <a:lnTo>
                      <a:pt x="0" y="0"/>
                    </a:lnTo>
                    <a:close/>
                  </a:path>
                </a:pathLst>
              </a:custGeom>
              <a:solidFill>
                <a:schemeClr val="tx1">
                  <a:lumMod val="95000"/>
                  <a:lumOff val="5000"/>
                </a:schemeClr>
              </a:solidFill>
              <a:ln>
                <a:noFill/>
              </a:ln>
            </p:spPr>
            <p:txBody>
              <a:bodyPr/>
              <a:lstStyle/>
              <a:p>
                <a:pPr>
                  <a:defRPr/>
                </a:pPr>
                <a:endParaRPr lang="zh-CN" altLang="en-US"/>
              </a:p>
            </p:txBody>
          </p:sp>
          <p:sp>
            <p:nvSpPr>
              <p:cNvPr id="22" name="Freeform 19"/>
              <p:cNvSpPr/>
              <p:nvPr/>
            </p:nvSpPr>
            <p:spPr bwMode="auto">
              <a:xfrm>
                <a:off x="2293164" y="1287094"/>
                <a:ext cx="743624" cy="307248"/>
              </a:xfrm>
              <a:custGeom>
                <a:avLst/>
                <a:gdLst>
                  <a:gd name="T0" fmla="*/ 2 w 470"/>
                  <a:gd name="T1" fmla="*/ 193 h 193"/>
                  <a:gd name="T2" fmla="*/ 465 w 470"/>
                  <a:gd name="T3" fmla="*/ 193 h 193"/>
                  <a:gd name="T4" fmla="*/ 470 w 470"/>
                  <a:gd name="T5" fmla="*/ 0 h 193"/>
                  <a:gd name="T6" fmla="*/ 0 w 470"/>
                  <a:gd name="T7" fmla="*/ 0 h 193"/>
                  <a:gd name="T8" fmla="*/ 2 w 470"/>
                  <a:gd name="T9" fmla="*/ 193 h 193"/>
                </a:gdLst>
                <a:ahLst/>
                <a:cxnLst>
                  <a:cxn ang="0">
                    <a:pos x="T0" y="T1"/>
                  </a:cxn>
                  <a:cxn ang="0">
                    <a:pos x="T2" y="T3"/>
                  </a:cxn>
                  <a:cxn ang="0">
                    <a:pos x="T4" y="T5"/>
                  </a:cxn>
                  <a:cxn ang="0">
                    <a:pos x="T6" y="T7"/>
                  </a:cxn>
                  <a:cxn ang="0">
                    <a:pos x="T8" y="T9"/>
                  </a:cxn>
                </a:cxnLst>
                <a:rect l="0" t="0" r="r" b="b"/>
                <a:pathLst>
                  <a:path w="470" h="193">
                    <a:moveTo>
                      <a:pt x="2" y="193"/>
                    </a:moveTo>
                    <a:lnTo>
                      <a:pt x="465" y="193"/>
                    </a:lnTo>
                    <a:lnTo>
                      <a:pt x="470" y="0"/>
                    </a:lnTo>
                    <a:lnTo>
                      <a:pt x="0" y="0"/>
                    </a:lnTo>
                    <a:lnTo>
                      <a:pt x="2" y="193"/>
                    </a:lnTo>
                    <a:close/>
                  </a:path>
                </a:pathLst>
              </a:custGeom>
              <a:solidFill>
                <a:schemeClr val="tx1">
                  <a:lumMod val="95000"/>
                  <a:lumOff val="5000"/>
                </a:schemeClr>
              </a:solidFill>
              <a:ln>
                <a:noFill/>
              </a:ln>
            </p:spPr>
            <p:txBody>
              <a:bodyPr/>
              <a:lstStyle/>
              <a:p>
                <a:pPr>
                  <a:defRPr/>
                </a:pPr>
                <a:endParaRPr lang="zh-CN" altLang="en-US"/>
              </a:p>
            </p:txBody>
          </p:sp>
          <p:sp>
            <p:nvSpPr>
              <p:cNvPr id="23" name="Freeform 20"/>
              <p:cNvSpPr/>
              <p:nvPr/>
            </p:nvSpPr>
            <p:spPr bwMode="auto">
              <a:xfrm>
                <a:off x="3054600" y="104218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chemeClr val="tx1">
                  <a:lumMod val="95000"/>
                  <a:lumOff val="5000"/>
                </a:schemeClr>
              </a:solidFill>
              <a:ln>
                <a:noFill/>
              </a:ln>
            </p:spPr>
            <p:txBody>
              <a:bodyPr/>
              <a:lstStyle/>
              <a:p>
                <a:pPr>
                  <a:defRPr/>
                </a:pPr>
                <a:endParaRPr lang="zh-CN" altLang="en-US"/>
              </a:p>
            </p:txBody>
          </p:sp>
          <p:sp>
            <p:nvSpPr>
              <p:cNvPr id="24" name="Freeform 21"/>
              <p:cNvSpPr/>
              <p:nvPr/>
            </p:nvSpPr>
            <p:spPr bwMode="auto">
              <a:xfrm>
                <a:off x="2279807" y="605809"/>
                <a:ext cx="1010791" cy="449737"/>
              </a:xfrm>
              <a:custGeom>
                <a:avLst/>
                <a:gdLst>
                  <a:gd name="T0" fmla="*/ 49 w 266"/>
                  <a:gd name="T1" fmla="*/ 64 h 119"/>
                  <a:gd name="T2" fmla="*/ 49 w 266"/>
                  <a:gd name="T3" fmla="*/ 64 h 119"/>
                  <a:gd name="T4" fmla="*/ 49 w 266"/>
                  <a:gd name="T5" fmla="*/ 119 h 119"/>
                  <a:gd name="T6" fmla="*/ 105 w 266"/>
                  <a:gd name="T7" fmla="*/ 119 h 119"/>
                  <a:gd name="T8" fmla="*/ 102 w 266"/>
                  <a:gd name="T9" fmla="*/ 83 h 119"/>
                  <a:gd name="T10" fmla="*/ 108 w 266"/>
                  <a:gd name="T11" fmla="*/ 74 h 119"/>
                  <a:gd name="T12" fmla="*/ 115 w 266"/>
                  <a:gd name="T13" fmla="*/ 83 h 119"/>
                  <a:gd name="T14" fmla="*/ 112 w 266"/>
                  <a:gd name="T15" fmla="*/ 119 h 119"/>
                  <a:gd name="T16" fmla="*/ 167 w 266"/>
                  <a:gd name="T17" fmla="*/ 119 h 119"/>
                  <a:gd name="T18" fmla="*/ 167 w 266"/>
                  <a:gd name="T19" fmla="*/ 76 h 119"/>
                  <a:gd name="T20" fmla="*/ 179 w 266"/>
                  <a:gd name="T21" fmla="*/ 95 h 119"/>
                  <a:gd name="T22" fmla="*/ 187 w 266"/>
                  <a:gd name="T23" fmla="*/ 105 h 119"/>
                  <a:gd name="T24" fmla="*/ 192 w 266"/>
                  <a:gd name="T25" fmla="*/ 110 h 119"/>
                  <a:gd name="T26" fmla="*/ 197 w 266"/>
                  <a:gd name="T27" fmla="*/ 112 h 119"/>
                  <a:gd name="T28" fmla="*/ 205 w 266"/>
                  <a:gd name="T29" fmla="*/ 114 h 119"/>
                  <a:gd name="T30" fmla="*/ 212 w 266"/>
                  <a:gd name="T31" fmla="*/ 113 h 119"/>
                  <a:gd name="T32" fmla="*/ 216 w 266"/>
                  <a:gd name="T33" fmla="*/ 111 h 119"/>
                  <a:gd name="T34" fmla="*/ 220 w 266"/>
                  <a:gd name="T35" fmla="*/ 108 h 119"/>
                  <a:gd name="T36" fmla="*/ 226 w 266"/>
                  <a:gd name="T37" fmla="*/ 103 h 119"/>
                  <a:gd name="T38" fmla="*/ 236 w 266"/>
                  <a:gd name="T39" fmla="*/ 92 h 119"/>
                  <a:gd name="T40" fmla="*/ 259 w 266"/>
                  <a:gd name="T41" fmla="*/ 67 h 119"/>
                  <a:gd name="T42" fmla="*/ 257 w 266"/>
                  <a:gd name="T43" fmla="*/ 39 h 119"/>
                  <a:gd name="T44" fmla="*/ 254 w 266"/>
                  <a:gd name="T45" fmla="*/ 37 h 119"/>
                  <a:gd name="T46" fmla="*/ 262 w 266"/>
                  <a:gd name="T47" fmla="*/ 29 h 119"/>
                  <a:gd name="T48" fmla="*/ 262 w 266"/>
                  <a:gd name="T49" fmla="*/ 18 h 119"/>
                  <a:gd name="T50" fmla="*/ 251 w 266"/>
                  <a:gd name="T51" fmla="*/ 18 h 119"/>
                  <a:gd name="T52" fmla="*/ 233 w 266"/>
                  <a:gd name="T53" fmla="*/ 38 h 119"/>
                  <a:gd name="T54" fmla="*/ 229 w 266"/>
                  <a:gd name="T55" fmla="*/ 41 h 119"/>
                  <a:gd name="T56" fmla="*/ 229 w 266"/>
                  <a:gd name="T57" fmla="*/ 41 h 119"/>
                  <a:gd name="T58" fmla="*/ 211 w 266"/>
                  <a:gd name="T59" fmla="*/ 62 h 119"/>
                  <a:gd name="T60" fmla="*/ 207 w 266"/>
                  <a:gd name="T61" fmla="*/ 66 h 119"/>
                  <a:gd name="T62" fmla="*/ 204 w 266"/>
                  <a:gd name="T63" fmla="*/ 60 h 119"/>
                  <a:gd name="T64" fmla="*/ 190 w 266"/>
                  <a:gd name="T65" fmla="*/ 35 h 119"/>
                  <a:gd name="T66" fmla="*/ 186 w 266"/>
                  <a:gd name="T67" fmla="*/ 26 h 119"/>
                  <a:gd name="T68" fmla="*/ 184 w 266"/>
                  <a:gd name="T69" fmla="*/ 23 h 119"/>
                  <a:gd name="T70" fmla="*/ 184 w 266"/>
                  <a:gd name="T71" fmla="*/ 22 h 119"/>
                  <a:gd name="T72" fmla="*/ 184 w 266"/>
                  <a:gd name="T73" fmla="*/ 22 h 119"/>
                  <a:gd name="T74" fmla="*/ 179 w 266"/>
                  <a:gd name="T75" fmla="*/ 16 h 119"/>
                  <a:gd name="T76" fmla="*/ 152 w 266"/>
                  <a:gd name="T77" fmla="*/ 4 h 119"/>
                  <a:gd name="T78" fmla="*/ 138 w 266"/>
                  <a:gd name="T79" fmla="*/ 0 h 119"/>
                  <a:gd name="T80" fmla="*/ 138 w 266"/>
                  <a:gd name="T81" fmla="*/ 0 h 119"/>
                  <a:gd name="T82" fmla="*/ 138 w 266"/>
                  <a:gd name="T83" fmla="*/ 0 h 119"/>
                  <a:gd name="T84" fmla="*/ 120 w 266"/>
                  <a:gd name="T85" fmla="*/ 62 h 119"/>
                  <a:gd name="T86" fmla="*/ 114 w 266"/>
                  <a:gd name="T87" fmla="*/ 24 h 119"/>
                  <a:gd name="T88" fmla="*/ 119 w 266"/>
                  <a:gd name="T89" fmla="*/ 12 h 119"/>
                  <a:gd name="T90" fmla="*/ 111 w 266"/>
                  <a:gd name="T91" fmla="*/ 5 h 119"/>
                  <a:gd name="T92" fmla="*/ 105 w 266"/>
                  <a:gd name="T93" fmla="*/ 5 h 119"/>
                  <a:gd name="T94" fmla="*/ 97 w 266"/>
                  <a:gd name="T95" fmla="*/ 12 h 119"/>
                  <a:gd name="T96" fmla="*/ 102 w 266"/>
                  <a:gd name="T97" fmla="*/ 24 h 119"/>
                  <a:gd name="T98" fmla="*/ 96 w 266"/>
                  <a:gd name="T99" fmla="*/ 62 h 119"/>
                  <a:gd name="T100" fmla="*/ 78 w 266"/>
                  <a:gd name="T101" fmla="*/ 0 h 119"/>
                  <a:gd name="T102" fmla="*/ 78 w 266"/>
                  <a:gd name="T103" fmla="*/ 0 h 119"/>
                  <a:gd name="T104" fmla="*/ 78 w 266"/>
                  <a:gd name="T105" fmla="*/ 0 h 119"/>
                  <a:gd name="T106" fmla="*/ 67 w 266"/>
                  <a:gd name="T107" fmla="*/ 4 h 119"/>
                  <a:gd name="T108" fmla="*/ 28 w 266"/>
                  <a:gd name="T109" fmla="*/ 20 h 119"/>
                  <a:gd name="T110" fmla="*/ 0 w 266"/>
                  <a:gd name="T111" fmla="*/ 119 h 119"/>
                  <a:gd name="T112" fmla="*/ 38 w 266"/>
                  <a:gd name="T113" fmla="*/ 119 h 119"/>
                  <a:gd name="T114" fmla="*/ 49 w 266"/>
                  <a:gd name="T115" fmla="*/ 6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6" h="119">
                    <a:moveTo>
                      <a:pt x="49" y="64"/>
                    </a:moveTo>
                    <a:cubicBezTo>
                      <a:pt x="49" y="64"/>
                      <a:pt x="49" y="64"/>
                      <a:pt x="49" y="64"/>
                    </a:cubicBezTo>
                    <a:cubicBezTo>
                      <a:pt x="49" y="119"/>
                      <a:pt x="49" y="119"/>
                      <a:pt x="49" y="119"/>
                    </a:cubicBezTo>
                    <a:cubicBezTo>
                      <a:pt x="105" y="119"/>
                      <a:pt x="105" y="119"/>
                      <a:pt x="105" y="119"/>
                    </a:cubicBezTo>
                    <a:cubicBezTo>
                      <a:pt x="102" y="83"/>
                      <a:pt x="102" y="83"/>
                      <a:pt x="102" y="83"/>
                    </a:cubicBezTo>
                    <a:cubicBezTo>
                      <a:pt x="102" y="78"/>
                      <a:pt x="105" y="74"/>
                      <a:pt x="108" y="74"/>
                    </a:cubicBezTo>
                    <a:cubicBezTo>
                      <a:pt x="112" y="74"/>
                      <a:pt x="115" y="78"/>
                      <a:pt x="115" y="83"/>
                    </a:cubicBezTo>
                    <a:cubicBezTo>
                      <a:pt x="112" y="119"/>
                      <a:pt x="112" y="119"/>
                      <a:pt x="112" y="119"/>
                    </a:cubicBezTo>
                    <a:cubicBezTo>
                      <a:pt x="167" y="119"/>
                      <a:pt x="167" y="119"/>
                      <a:pt x="167" y="119"/>
                    </a:cubicBezTo>
                    <a:cubicBezTo>
                      <a:pt x="167" y="76"/>
                      <a:pt x="167" y="76"/>
                      <a:pt x="167" y="76"/>
                    </a:cubicBezTo>
                    <a:cubicBezTo>
                      <a:pt x="171" y="83"/>
                      <a:pt x="175" y="89"/>
                      <a:pt x="179" y="95"/>
                    </a:cubicBezTo>
                    <a:cubicBezTo>
                      <a:pt x="182" y="99"/>
                      <a:pt x="184" y="102"/>
                      <a:pt x="187" y="105"/>
                    </a:cubicBezTo>
                    <a:cubicBezTo>
                      <a:pt x="188" y="106"/>
                      <a:pt x="190" y="108"/>
                      <a:pt x="192" y="110"/>
                    </a:cubicBezTo>
                    <a:cubicBezTo>
                      <a:pt x="193" y="111"/>
                      <a:pt x="195" y="111"/>
                      <a:pt x="197" y="112"/>
                    </a:cubicBezTo>
                    <a:cubicBezTo>
                      <a:pt x="199" y="113"/>
                      <a:pt x="202" y="114"/>
                      <a:pt x="205" y="114"/>
                    </a:cubicBezTo>
                    <a:cubicBezTo>
                      <a:pt x="207" y="114"/>
                      <a:pt x="209" y="114"/>
                      <a:pt x="212" y="113"/>
                    </a:cubicBezTo>
                    <a:cubicBezTo>
                      <a:pt x="214" y="112"/>
                      <a:pt x="215" y="112"/>
                      <a:pt x="216" y="111"/>
                    </a:cubicBezTo>
                    <a:cubicBezTo>
                      <a:pt x="218" y="110"/>
                      <a:pt x="219" y="109"/>
                      <a:pt x="220" y="108"/>
                    </a:cubicBezTo>
                    <a:cubicBezTo>
                      <a:pt x="222" y="107"/>
                      <a:pt x="224" y="105"/>
                      <a:pt x="226" y="103"/>
                    </a:cubicBezTo>
                    <a:cubicBezTo>
                      <a:pt x="229" y="100"/>
                      <a:pt x="233" y="96"/>
                      <a:pt x="236" y="92"/>
                    </a:cubicBezTo>
                    <a:cubicBezTo>
                      <a:pt x="247" y="80"/>
                      <a:pt x="259" y="67"/>
                      <a:pt x="259" y="67"/>
                    </a:cubicBezTo>
                    <a:cubicBezTo>
                      <a:pt x="266" y="58"/>
                      <a:pt x="265" y="46"/>
                      <a:pt x="257" y="39"/>
                    </a:cubicBezTo>
                    <a:cubicBezTo>
                      <a:pt x="256" y="38"/>
                      <a:pt x="255" y="38"/>
                      <a:pt x="254" y="37"/>
                    </a:cubicBezTo>
                    <a:cubicBezTo>
                      <a:pt x="262" y="29"/>
                      <a:pt x="262" y="29"/>
                      <a:pt x="262" y="29"/>
                    </a:cubicBezTo>
                    <a:cubicBezTo>
                      <a:pt x="265" y="26"/>
                      <a:pt x="265" y="21"/>
                      <a:pt x="262" y="18"/>
                    </a:cubicBezTo>
                    <a:cubicBezTo>
                      <a:pt x="259" y="15"/>
                      <a:pt x="254" y="15"/>
                      <a:pt x="251" y="18"/>
                    </a:cubicBezTo>
                    <a:cubicBezTo>
                      <a:pt x="233" y="38"/>
                      <a:pt x="233" y="38"/>
                      <a:pt x="233" y="38"/>
                    </a:cubicBezTo>
                    <a:cubicBezTo>
                      <a:pt x="231" y="39"/>
                      <a:pt x="230" y="40"/>
                      <a:pt x="229" y="41"/>
                    </a:cubicBezTo>
                    <a:cubicBezTo>
                      <a:pt x="229" y="41"/>
                      <a:pt x="229" y="41"/>
                      <a:pt x="229" y="41"/>
                    </a:cubicBezTo>
                    <a:cubicBezTo>
                      <a:pt x="227" y="43"/>
                      <a:pt x="219" y="53"/>
                      <a:pt x="211" y="62"/>
                    </a:cubicBezTo>
                    <a:cubicBezTo>
                      <a:pt x="209" y="63"/>
                      <a:pt x="208" y="64"/>
                      <a:pt x="207" y="66"/>
                    </a:cubicBezTo>
                    <a:cubicBezTo>
                      <a:pt x="206" y="64"/>
                      <a:pt x="205" y="62"/>
                      <a:pt x="204" y="60"/>
                    </a:cubicBezTo>
                    <a:cubicBezTo>
                      <a:pt x="199" y="52"/>
                      <a:pt x="194" y="42"/>
                      <a:pt x="190" y="35"/>
                    </a:cubicBezTo>
                    <a:cubicBezTo>
                      <a:pt x="188" y="31"/>
                      <a:pt x="187" y="28"/>
                      <a:pt x="186" y="26"/>
                    </a:cubicBezTo>
                    <a:cubicBezTo>
                      <a:pt x="185" y="24"/>
                      <a:pt x="185" y="24"/>
                      <a:pt x="184" y="23"/>
                    </a:cubicBezTo>
                    <a:cubicBezTo>
                      <a:pt x="184" y="22"/>
                      <a:pt x="184" y="22"/>
                      <a:pt x="184" y="22"/>
                    </a:cubicBezTo>
                    <a:cubicBezTo>
                      <a:pt x="184" y="22"/>
                      <a:pt x="184" y="22"/>
                      <a:pt x="184" y="22"/>
                    </a:cubicBezTo>
                    <a:cubicBezTo>
                      <a:pt x="183" y="20"/>
                      <a:pt x="181" y="18"/>
                      <a:pt x="179" y="16"/>
                    </a:cubicBezTo>
                    <a:cubicBezTo>
                      <a:pt x="177" y="13"/>
                      <a:pt x="171" y="9"/>
                      <a:pt x="152" y="4"/>
                    </a:cubicBezTo>
                    <a:cubicBezTo>
                      <a:pt x="147" y="2"/>
                      <a:pt x="142" y="1"/>
                      <a:pt x="138" y="0"/>
                    </a:cubicBezTo>
                    <a:cubicBezTo>
                      <a:pt x="138" y="0"/>
                      <a:pt x="138" y="0"/>
                      <a:pt x="138" y="0"/>
                    </a:cubicBezTo>
                    <a:cubicBezTo>
                      <a:pt x="138" y="0"/>
                      <a:pt x="138" y="0"/>
                      <a:pt x="138" y="0"/>
                    </a:cubicBezTo>
                    <a:cubicBezTo>
                      <a:pt x="137" y="10"/>
                      <a:pt x="134" y="33"/>
                      <a:pt x="120" y="62"/>
                    </a:cubicBezTo>
                    <a:cubicBezTo>
                      <a:pt x="118" y="43"/>
                      <a:pt x="115" y="26"/>
                      <a:pt x="114" y="24"/>
                    </a:cubicBezTo>
                    <a:cubicBezTo>
                      <a:pt x="119" y="12"/>
                      <a:pt x="119" y="12"/>
                      <a:pt x="119" y="12"/>
                    </a:cubicBezTo>
                    <a:cubicBezTo>
                      <a:pt x="111" y="5"/>
                      <a:pt x="111" y="5"/>
                      <a:pt x="111" y="5"/>
                    </a:cubicBezTo>
                    <a:cubicBezTo>
                      <a:pt x="105" y="5"/>
                      <a:pt x="105" y="5"/>
                      <a:pt x="105" y="5"/>
                    </a:cubicBezTo>
                    <a:cubicBezTo>
                      <a:pt x="97" y="12"/>
                      <a:pt x="97" y="12"/>
                      <a:pt x="97" y="12"/>
                    </a:cubicBezTo>
                    <a:cubicBezTo>
                      <a:pt x="102" y="24"/>
                      <a:pt x="102" y="24"/>
                      <a:pt x="102" y="24"/>
                    </a:cubicBezTo>
                    <a:cubicBezTo>
                      <a:pt x="102" y="26"/>
                      <a:pt x="99" y="43"/>
                      <a:pt x="96" y="62"/>
                    </a:cubicBezTo>
                    <a:cubicBezTo>
                      <a:pt x="83" y="33"/>
                      <a:pt x="79" y="10"/>
                      <a:pt x="78" y="0"/>
                    </a:cubicBezTo>
                    <a:cubicBezTo>
                      <a:pt x="78" y="0"/>
                      <a:pt x="78" y="0"/>
                      <a:pt x="78" y="0"/>
                    </a:cubicBezTo>
                    <a:cubicBezTo>
                      <a:pt x="78" y="0"/>
                      <a:pt x="78" y="0"/>
                      <a:pt x="78" y="0"/>
                    </a:cubicBezTo>
                    <a:cubicBezTo>
                      <a:pt x="74" y="1"/>
                      <a:pt x="70" y="2"/>
                      <a:pt x="67" y="4"/>
                    </a:cubicBezTo>
                    <a:cubicBezTo>
                      <a:pt x="55" y="8"/>
                      <a:pt x="38" y="14"/>
                      <a:pt x="28" y="20"/>
                    </a:cubicBezTo>
                    <a:cubicBezTo>
                      <a:pt x="23" y="25"/>
                      <a:pt x="7" y="47"/>
                      <a:pt x="0" y="119"/>
                    </a:cubicBezTo>
                    <a:cubicBezTo>
                      <a:pt x="38" y="119"/>
                      <a:pt x="38" y="119"/>
                      <a:pt x="38" y="119"/>
                    </a:cubicBezTo>
                    <a:cubicBezTo>
                      <a:pt x="40" y="95"/>
                      <a:pt x="46" y="65"/>
                      <a:pt x="49" y="64"/>
                    </a:cubicBezTo>
                    <a:close/>
                  </a:path>
                </a:pathLst>
              </a:custGeom>
              <a:solidFill>
                <a:schemeClr val="tx1">
                  <a:lumMod val="95000"/>
                  <a:lumOff val="5000"/>
                </a:schemeClr>
              </a:solidFill>
              <a:ln>
                <a:noFill/>
              </a:ln>
            </p:spPr>
            <p:txBody>
              <a:bodyPr/>
              <a:lstStyle/>
              <a:p>
                <a:pPr>
                  <a:defRPr/>
                </a:pPr>
                <a:endParaRPr lang="zh-CN" altLang="en-US"/>
              </a:p>
            </p:txBody>
          </p:sp>
        </p:grpSp>
      </p:grpSp>
      <p:grpSp>
        <p:nvGrpSpPr>
          <p:cNvPr id="56326" name="组合 24"/>
          <p:cNvGrpSpPr>
            <a:grpSpLocks noChangeAspect="1"/>
          </p:cNvGrpSpPr>
          <p:nvPr/>
        </p:nvGrpSpPr>
        <p:grpSpPr bwMode="auto">
          <a:xfrm>
            <a:off x="9334500" y="2501900"/>
            <a:ext cx="793750" cy="792163"/>
            <a:chOff x="10267950" y="3756262"/>
            <a:chExt cx="1276350" cy="1276350"/>
          </a:xfrm>
        </p:grpSpPr>
        <p:sp>
          <p:nvSpPr>
            <p:cNvPr id="26" name="椭圆 25"/>
            <p:cNvSpPr/>
            <p:nvPr/>
          </p:nvSpPr>
          <p:spPr>
            <a:xfrm>
              <a:off x="10267950" y="3756262"/>
              <a:ext cx="1276350" cy="1276350"/>
            </a:xfrm>
            <a:prstGeom prst="ellipse">
              <a:avLst/>
            </a:prstGeom>
            <a:solidFill>
              <a:srgbClr val="00B0F0"/>
            </a:solidFill>
            <a:ln>
              <a:noFill/>
            </a:ln>
            <a:effectLst>
              <a:outerShdw blurRad="254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600" b="1">
                <a:latin typeface="微软雅黑" panose="020B0503020204020204" pitchFamily="34" charset="-122"/>
                <a:ea typeface="微软雅黑" panose="020B0503020204020204" pitchFamily="34" charset="-122"/>
              </a:endParaRPr>
            </a:p>
          </p:txBody>
        </p:sp>
        <p:grpSp>
          <p:nvGrpSpPr>
            <p:cNvPr id="9" name="组合 26"/>
            <p:cNvGrpSpPr>
              <a:grpSpLocks noChangeAspect="1"/>
            </p:cNvGrpSpPr>
            <p:nvPr/>
          </p:nvGrpSpPr>
          <p:grpSpPr>
            <a:xfrm>
              <a:off x="10592989" y="3998437"/>
              <a:ext cx="626272" cy="792000"/>
              <a:chOff x="5527675" y="2708275"/>
              <a:chExt cx="1139825" cy="1441450"/>
            </a:xfrm>
            <a:solidFill>
              <a:schemeClr val="tx1">
                <a:lumMod val="95000"/>
                <a:lumOff val="5000"/>
              </a:schemeClr>
            </a:solidFill>
          </p:grpSpPr>
          <p:sp>
            <p:nvSpPr>
              <p:cNvPr id="28" name="Freeform 42"/>
              <p:cNvSpPr/>
              <p:nvPr/>
            </p:nvSpPr>
            <p:spPr bwMode="auto">
              <a:xfrm>
                <a:off x="6194425" y="3665538"/>
                <a:ext cx="207963" cy="295275"/>
              </a:xfrm>
              <a:custGeom>
                <a:avLst/>
                <a:gdLst>
                  <a:gd name="T0" fmla="*/ 31 w 55"/>
                  <a:gd name="T1" fmla="*/ 35 h 78"/>
                  <a:gd name="T2" fmla="*/ 30 w 55"/>
                  <a:gd name="T3" fmla="*/ 34 h 78"/>
                  <a:gd name="T4" fmla="*/ 22 w 55"/>
                  <a:gd name="T5" fmla="*/ 32 h 78"/>
                  <a:gd name="T6" fmla="*/ 22 w 55"/>
                  <a:gd name="T7" fmla="*/ 31 h 78"/>
                  <a:gd name="T8" fmla="*/ 16 w 55"/>
                  <a:gd name="T9" fmla="*/ 28 h 78"/>
                  <a:gd name="T10" fmla="*/ 17 w 55"/>
                  <a:gd name="T11" fmla="*/ 20 h 78"/>
                  <a:gd name="T12" fmla="*/ 26 w 55"/>
                  <a:gd name="T13" fmla="*/ 18 h 78"/>
                  <a:gd name="T14" fmla="*/ 33 w 55"/>
                  <a:gd name="T15" fmla="*/ 18 h 78"/>
                  <a:gd name="T16" fmla="*/ 39 w 55"/>
                  <a:gd name="T17" fmla="*/ 22 h 78"/>
                  <a:gd name="T18" fmla="*/ 40 w 55"/>
                  <a:gd name="T19" fmla="*/ 23 h 78"/>
                  <a:gd name="T20" fmla="*/ 40 w 55"/>
                  <a:gd name="T21" fmla="*/ 23 h 78"/>
                  <a:gd name="T22" fmla="*/ 40 w 55"/>
                  <a:gd name="T23" fmla="*/ 23 h 78"/>
                  <a:gd name="T24" fmla="*/ 44 w 55"/>
                  <a:gd name="T25" fmla="*/ 25 h 78"/>
                  <a:gd name="T26" fmla="*/ 50 w 55"/>
                  <a:gd name="T27" fmla="*/ 21 h 78"/>
                  <a:gd name="T28" fmla="*/ 50 w 55"/>
                  <a:gd name="T29" fmla="*/ 17 h 78"/>
                  <a:gd name="T30" fmla="*/ 36 w 55"/>
                  <a:gd name="T31" fmla="*/ 8 h 78"/>
                  <a:gd name="T32" fmla="*/ 31 w 55"/>
                  <a:gd name="T33" fmla="*/ 8 h 78"/>
                  <a:gd name="T34" fmla="*/ 31 w 55"/>
                  <a:gd name="T35" fmla="*/ 2 h 78"/>
                  <a:gd name="T36" fmla="*/ 29 w 55"/>
                  <a:gd name="T37" fmla="*/ 0 h 78"/>
                  <a:gd name="T38" fmla="*/ 23 w 55"/>
                  <a:gd name="T39" fmla="*/ 0 h 78"/>
                  <a:gd name="T40" fmla="*/ 21 w 55"/>
                  <a:gd name="T41" fmla="*/ 2 h 78"/>
                  <a:gd name="T42" fmla="*/ 21 w 55"/>
                  <a:gd name="T43" fmla="*/ 8 h 78"/>
                  <a:gd name="T44" fmla="*/ 7 w 55"/>
                  <a:gd name="T45" fmla="*/ 13 h 78"/>
                  <a:gd name="T46" fmla="*/ 3 w 55"/>
                  <a:gd name="T47" fmla="*/ 32 h 78"/>
                  <a:gd name="T48" fmla="*/ 10 w 55"/>
                  <a:gd name="T49" fmla="*/ 38 h 78"/>
                  <a:gd name="T50" fmla="*/ 30 w 55"/>
                  <a:gd name="T51" fmla="*/ 47 h 78"/>
                  <a:gd name="T52" fmla="*/ 33 w 55"/>
                  <a:gd name="T53" fmla="*/ 48 h 78"/>
                  <a:gd name="T54" fmla="*/ 38 w 55"/>
                  <a:gd name="T55" fmla="*/ 51 h 78"/>
                  <a:gd name="T56" fmla="*/ 36 w 55"/>
                  <a:gd name="T57" fmla="*/ 59 h 78"/>
                  <a:gd name="T58" fmla="*/ 29 w 55"/>
                  <a:gd name="T59" fmla="*/ 61 h 78"/>
                  <a:gd name="T60" fmla="*/ 19 w 55"/>
                  <a:gd name="T61" fmla="*/ 59 h 78"/>
                  <a:gd name="T62" fmla="*/ 13 w 55"/>
                  <a:gd name="T63" fmla="*/ 56 h 78"/>
                  <a:gd name="T64" fmla="*/ 12 w 55"/>
                  <a:gd name="T65" fmla="*/ 55 h 78"/>
                  <a:gd name="T66" fmla="*/ 12 w 55"/>
                  <a:gd name="T67" fmla="*/ 55 h 78"/>
                  <a:gd name="T68" fmla="*/ 12 w 55"/>
                  <a:gd name="T69" fmla="*/ 55 h 78"/>
                  <a:gd name="T70" fmla="*/ 12 w 55"/>
                  <a:gd name="T71" fmla="*/ 55 h 78"/>
                  <a:gd name="T72" fmla="*/ 8 w 55"/>
                  <a:gd name="T73" fmla="*/ 53 h 78"/>
                  <a:gd name="T74" fmla="*/ 1 w 55"/>
                  <a:gd name="T75" fmla="*/ 57 h 78"/>
                  <a:gd name="T76" fmla="*/ 1 w 55"/>
                  <a:gd name="T77" fmla="*/ 61 h 78"/>
                  <a:gd name="T78" fmla="*/ 21 w 55"/>
                  <a:gd name="T79" fmla="*/ 70 h 78"/>
                  <a:gd name="T80" fmla="*/ 21 w 55"/>
                  <a:gd name="T81" fmla="*/ 76 h 78"/>
                  <a:gd name="T82" fmla="*/ 23 w 55"/>
                  <a:gd name="T83" fmla="*/ 78 h 78"/>
                  <a:gd name="T84" fmla="*/ 29 w 55"/>
                  <a:gd name="T85" fmla="*/ 78 h 78"/>
                  <a:gd name="T86" fmla="*/ 31 w 55"/>
                  <a:gd name="T87" fmla="*/ 76 h 78"/>
                  <a:gd name="T88" fmla="*/ 31 w 55"/>
                  <a:gd name="T89" fmla="*/ 71 h 78"/>
                  <a:gd name="T90" fmla="*/ 46 w 55"/>
                  <a:gd name="T91" fmla="*/ 66 h 78"/>
                  <a:gd name="T92" fmla="*/ 52 w 55"/>
                  <a:gd name="T93" fmla="*/ 48 h 78"/>
                  <a:gd name="T94" fmla="*/ 31 w 55"/>
                  <a:gd name="T95"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5" h="78">
                    <a:moveTo>
                      <a:pt x="31" y="35"/>
                    </a:moveTo>
                    <a:cubicBezTo>
                      <a:pt x="30" y="34"/>
                      <a:pt x="30" y="34"/>
                      <a:pt x="30" y="34"/>
                    </a:cubicBezTo>
                    <a:cubicBezTo>
                      <a:pt x="27" y="33"/>
                      <a:pt x="23" y="32"/>
                      <a:pt x="22" y="32"/>
                    </a:cubicBezTo>
                    <a:cubicBezTo>
                      <a:pt x="22" y="32"/>
                      <a:pt x="22" y="31"/>
                      <a:pt x="22" y="31"/>
                    </a:cubicBezTo>
                    <a:cubicBezTo>
                      <a:pt x="19" y="30"/>
                      <a:pt x="17" y="30"/>
                      <a:pt x="16" y="28"/>
                    </a:cubicBezTo>
                    <a:cubicBezTo>
                      <a:pt x="14" y="25"/>
                      <a:pt x="15" y="22"/>
                      <a:pt x="17" y="20"/>
                    </a:cubicBezTo>
                    <a:cubicBezTo>
                      <a:pt x="20" y="18"/>
                      <a:pt x="24" y="18"/>
                      <a:pt x="26" y="18"/>
                    </a:cubicBezTo>
                    <a:cubicBezTo>
                      <a:pt x="28" y="18"/>
                      <a:pt x="30" y="18"/>
                      <a:pt x="33" y="18"/>
                    </a:cubicBezTo>
                    <a:cubicBezTo>
                      <a:pt x="34" y="19"/>
                      <a:pt x="37" y="21"/>
                      <a:pt x="39" y="22"/>
                    </a:cubicBezTo>
                    <a:cubicBezTo>
                      <a:pt x="39" y="22"/>
                      <a:pt x="39" y="22"/>
                      <a:pt x="40" y="23"/>
                    </a:cubicBezTo>
                    <a:cubicBezTo>
                      <a:pt x="40" y="23"/>
                      <a:pt x="40" y="23"/>
                      <a:pt x="40" y="23"/>
                    </a:cubicBezTo>
                    <a:cubicBezTo>
                      <a:pt x="40" y="23"/>
                      <a:pt x="40" y="23"/>
                      <a:pt x="40" y="23"/>
                    </a:cubicBezTo>
                    <a:cubicBezTo>
                      <a:pt x="41" y="24"/>
                      <a:pt x="42" y="25"/>
                      <a:pt x="44" y="25"/>
                    </a:cubicBezTo>
                    <a:cubicBezTo>
                      <a:pt x="47" y="25"/>
                      <a:pt x="49" y="23"/>
                      <a:pt x="50" y="21"/>
                    </a:cubicBezTo>
                    <a:cubicBezTo>
                      <a:pt x="51" y="20"/>
                      <a:pt x="51" y="18"/>
                      <a:pt x="50" y="17"/>
                    </a:cubicBezTo>
                    <a:cubicBezTo>
                      <a:pt x="48" y="13"/>
                      <a:pt x="41" y="10"/>
                      <a:pt x="36" y="8"/>
                    </a:cubicBezTo>
                    <a:cubicBezTo>
                      <a:pt x="35" y="8"/>
                      <a:pt x="33" y="8"/>
                      <a:pt x="31" y="8"/>
                    </a:cubicBezTo>
                    <a:cubicBezTo>
                      <a:pt x="31" y="2"/>
                      <a:pt x="31" y="2"/>
                      <a:pt x="31" y="2"/>
                    </a:cubicBezTo>
                    <a:cubicBezTo>
                      <a:pt x="31" y="1"/>
                      <a:pt x="31" y="0"/>
                      <a:pt x="29" y="0"/>
                    </a:cubicBezTo>
                    <a:cubicBezTo>
                      <a:pt x="23" y="0"/>
                      <a:pt x="23" y="0"/>
                      <a:pt x="23" y="0"/>
                    </a:cubicBezTo>
                    <a:cubicBezTo>
                      <a:pt x="21" y="0"/>
                      <a:pt x="21" y="1"/>
                      <a:pt x="21" y="2"/>
                    </a:cubicBezTo>
                    <a:cubicBezTo>
                      <a:pt x="21" y="8"/>
                      <a:pt x="21" y="8"/>
                      <a:pt x="21" y="8"/>
                    </a:cubicBezTo>
                    <a:cubicBezTo>
                      <a:pt x="15" y="9"/>
                      <a:pt x="11" y="11"/>
                      <a:pt x="7" y="13"/>
                    </a:cubicBezTo>
                    <a:cubicBezTo>
                      <a:pt x="1" y="18"/>
                      <a:pt x="0" y="26"/>
                      <a:pt x="3" y="32"/>
                    </a:cubicBezTo>
                    <a:cubicBezTo>
                      <a:pt x="5" y="35"/>
                      <a:pt x="7" y="37"/>
                      <a:pt x="10" y="38"/>
                    </a:cubicBezTo>
                    <a:cubicBezTo>
                      <a:pt x="13" y="40"/>
                      <a:pt x="24" y="44"/>
                      <a:pt x="30" y="47"/>
                    </a:cubicBezTo>
                    <a:cubicBezTo>
                      <a:pt x="33" y="48"/>
                      <a:pt x="33" y="48"/>
                      <a:pt x="33" y="48"/>
                    </a:cubicBezTo>
                    <a:cubicBezTo>
                      <a:pt x="35" y="49"/>
                      <a:pt x="37" y="50"/>
                      <a:pt x="38" y="51"/>
                    </a:cubicBezTo>
                    <a:cubicBezTo>
                      <a:pt x="39" y="54"/>
                      <a:pt x="39" y="57"/>
                      <a:pt x="36" y="59"/>
                    </a:cubicBezTo>
                    <a:cubicBezTo>
                      <a:pt x="35" y="60"/>
                      <a:pt x="32" y="61"/>
                      <a:pt x="29" y="61"/>
                    </a:cubicBezTo>
                    <a:cubicBezTo>
                      <a:pt x="26" y="61"/>
                      <a:pt x="22" y="60"/>
                      <a:pt x="19" y="59"/>
                    </a:cubicBezTo>
                    <a:cubicBezTo>
                      <a:pt x="17" y="59"/>
                      <a:pt x="14" y="57"/>
                      <a:pt x="13" y="56"/>
                    </a:cubicBezTo>
                    <a:cubicBezTo>
                      <a:pt x="13" y="56"/>
                      <a:pt x="12" y="56"/>
                      <a:pt x="12" y="55"/>
                    </a:cubicBezTo>
                    <a:cubicBezTo>
                      <a:pt x="12" y="55"/>
                      <a:pt x="12" y="55"/>
                      <a:pt x="12" y="55"/>
                    </a:cubicBezTo>
                    <a:cubicBezTo>
                      <a:pt x="12" y="55"/>
                      <a:pt x="12" y="55"/>
                      <a:pt x="12" y="55"/>
                    </a:cubicBezTo>
                    <a:cubicBezTo>
                      <a:pt x="12" y="55"/>
                      <a:pt x="12" y="55"/>
                      <a:pt x="12" y="55"/>
                    </a:cubicBezTo>
                    <a:cubicBezTo>
                      <a:pt x="11" y="54"/>
                      <a:pt x="9" y="53"/>
                      <a:pt x="8" y="53"/>
                    </a:cubicBezTo>
                    <a:cubicBezTo>
                      <a:pt x="5" y="53"/>
                      <a:pt x="2" y="55"/>
                      <a:pt x="1" y="57"/>
                    </a:cubicBezTo>
                    <a:cubicBezTo>
                      <a:pt x="0" y="58"/>
                      <a:pt x="0" y="60"/>
                      <a:pt x="1" y="61"/>
                    </a:cubicBezTo>
                    <a:cubicBezTo>
                      <a:pt x="5" y="66"/>
                      <a:pt x="13" y="69"/>
                      <a:pt x="21" y="70"/>
                    </a:cubicBezTo>
                    <a:cubicBezTo>
                      <a:pt x="21" y="76"/>
                      <a:pt x="21" y="76"/>
                      <a:pt x="21" y="76"/>
                    </a:cubicBezTo>
                    <a:cubicBezTo>
                      <a:pt x="21" y="77"/>
                      <a:pt x="21" y="78"/>
                      <a:pt x="23" y="78"/>
                    </a:cubicBezTo>
                    <a:cubicBezTo>
                      <a:pt x="29" y="78"/>
                      <a:pt x="29" y="78"/>
                      <a:pt x="29" y="78"/>
                    </a:cubicBezTo>
                    <a:cubicBezTo>
                      <a:pt x="31" y="78"/>
                      <a:pt x="31" y="77"/>
                      <a:pt x="31" y="76"/>
                    </a:cubicBezTo>
                    <a:cubicBezTo>
                      <a:pt x="31" y="71"/>
                      <a:pt x="31" y="71"/>
                      <a:pt x="31" y="71"/>
                    </a:cubicBezTo>
                    <a:cubicBezTo>
                      <a:pt x="38" y="70"/>
                      <a:pt x="43" y="69"/>
                      <a:pt x="46" y="66"/>
                    </a:cubicBezTo>
                    <a:cubicBezTo>
                      <a:pt x="52" y="61"/>
                      <a:pt x="55" y="55"/>
                      <a:pt x="52" y="48"/>
                    </a:cubicBezTo>
                    <a:cubicBezTo>
                      <a:pt x="50" y="41"/>
                      <a:pt x="39" y="38"/>
                      <a:pt x="31" y="35"/>
                    </a:cubicBezTo>
                    <a:close/>
                  </a:path>
                </a:pathLst>
              </a:custGeom>
              <a:grpFill/>
              <a:ln>
                <a:noFill/>
              </a:ln>
            </p:spPr>
            <p:txBody>
              <a:bodyPr/>
              <a:lstStyle/>
              <a:p>
                <a:pPr>
                  <a:defRPr/>
                </a:pPr>
                <a:endParaRPr lang="zh-CN" altLang="en-US"/>
              </a:p>
            </p:txBody>
          </p:sp>
          <p:sp>
            <p:nvSpPr>
              <p:cNvPr id="29" name="Freeform 43"/>
              <p:cNvSpPr/>
              <p:nvPr/>
            </p:nvSpPr>
            <p:spPr bwMode="auto">
              <a:xfrm>
                <a:off x="5549900" y="3348038"/>
                <a:ext cx="277813" cy="393700"/>
              </a:xfrm>
              <a:custGeom>
                <a:avLst/>
                <a:gdLst>
                  <a:gd name="T0" fmla="*/ 52 w 73"/>
                  <a:gd name="T1" fmla="*/ 0 h 104"/>
                  <a:gd name="T2" fmla="*/ 44 w 73"/>
                  <a:gd name="T3" fmla="*/ 39 h 104"/>
                  <a:gd name="T4" fmla="*/ 5 w 73"/>
                  <a:gd name="T5" fmla="*/ 82 h 104"/>
                  <a:gd name="T6" fmla="*/ 5 w 73"/>
                  <a:gd name="T7" fmla="*/ 100 h 104"/>
                  <a:gd name="T8" fmla="*/ 23 w 73"/>
                  <a:gd name="T9" fmla="*/ 99 h 104"/>
                  <a:gd name="T10" fmla="*/ 64 w 73"/>
                  <a:gd name="T11" fmla="*/ 53 h 104"/>
                  <a:gd name="T12" fmla="*/ 67 w 73"/>
                  <a:gd name="T13" fmla="*/ 47 h 104"/>
                  <a:gd name="T14" fmla="*/ 73 w 73"/>
                  <a:gd name="T15" fmla="*/ 19 h 104"/>
                  <a:gd name="T16" fmla="*/ 65 w 73"/>
                  <a:gd name="T17" fmla="*/ 10 h 104"/>
                  <a:gd name="T18" fmla="*/ 52 w 73"/>
                  <a:gd name="T1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04">
                    <a:moveTo>
                      <a:pt x="52" y="0"/>
                    </a:moveTo>
                    <a:cubicBezTo>
                      <a:pt x="44" y="39"/>
                      <a:pt x="44" y="39"/>
                      <a:pt x="44" y="39"/>
                    </a:cubicBezTo>
                    <a:cubicBezTo>
                      <a:pt x="5" y="82"/>
                      <a:pt x="5" y="82"/>
                      <a:pt x="5" y="82"/>
                    </a:cubicBezTo>
                    <a:cubicBezTo>
                      <a:pt x="0" y="87"/>
                      <a:pt x="0" y="95"/>
                      <a:pt x="5" y="100"/>
                    </a:cubicBezTo>
                    <a:cubicBezTo>
                      <a:pt x="11" y="104"/>
                      <a:pt x="19" y="104"/>
                      <a:pt x="23" y="99"/>
                    </a:cubicBezTo>
                    <a:cubicBezTo>
                      <a:pt x="64" y="53"/>
                      <a:pt x="64" y="53"/>
                      <a:pt x="64" y="53"/>
                    </a:cubicBezTo>
                    <a:cubicBezTo>
                      <a:pt x="66" y="51"/>
                      <a:pt x="67" y="49"/>
                      <a:pt x="67" y="47"/>
                    </a:cubicBezTo>
                    <a:cubicBezTo>
                      <a:pt x="73" y="19"/>
                      <a:pt x="73" y="19"/>
                      <a:pt x="73" y="19"/>
                    </a:cubicBezTo>
                    <a:cubicBezTo>
                      <a:pt x="71" y="16"/>
                      <a:pt x="68" y="13"/>
                      <a:pt x="65" y="10"/>
                    </a:cubicBezTo>
                    <a:cubicBezTo>
                      <a:pt x="60" y="8"/>
                      <a:pt x="55" y="3"/>
                      <a:pt x="52" y="0"/>
                    </a:cubicBezTo>
                    <a:close/>
                  </a:path>
                </a:pathLst>
              </a:custGeom>
              <a:grpFill/>
              <a:ln>
                <a:noFill/>
              </a:ln>
            </p:spPr>
            <p:txBody>
              <a:bodyPr/>
              <a:lstStyle/>
              <a:p>
                <a:pPr>
                  <a:defRPr/>
                </a:pPr>
                <a:endParaRPr lang="zh-CN" altLang="en-US"/>
              </a:p>
            </p:txBody>
          </p:sp>
          <p:sp>
            <p:nvSpPr>
              <p:cNvPr id="30" name="Freeform 44"/>
              <p:cNvSpPr/>
              <p:nvPr/>
            </p:nvSpPr>
            <p:spPr bwMode="auto">
              <a:xfrm>
                <a:off x="5964238" y="2954338"/>
                <a:ext cx="257175" cy="169863"/>
              </a:xfrm>
              <a:custGeom>
                <a:avLst/>
                <a:gdLst>
                  <a:gd name="T0" fmla="*/ 3 w 68"/>
                  <a:gd name="T1" fmla="*/ 26 h 45"/>
                  <a:gd name="T2" fmla="*/ 0 w 68"/>
                  <a:gd name="T3" fmla="*/ 36 h 45"/>
                  <a:gd name="T4" fmla="*/ 23 w 68"/>
                  <a:gd name="T5" fmla="*/ 44 h 45"/>
                  <a:gd name="T6" fmla="*/ 32 w 68"/>
                  <a:gd name="T7" fmla="*/ 42 h 45"/>
                  <a:gd name="T8" fmla="*/ 62 w 68"/>
                  <a:gd name="T9" fmla="*/ 20 h 45"/>
                  <a:gd name="T10" fmla="*/ 65 w 68"/>
                  <a:gd name="T11" fmla="*/ 6 h 45"/>
                  <a:gd name="T12" fmla="*/ 50 w 68"/>
                  <a:gd name="T13" fmla="*/ 4 h 45"/>
                  <a:gd name="T14" fmla="*/ 24 w 68"/>
                  <a:gd name="T15" fmla="*/ 22 h 45"/>
                  <a:gd name="T16" fmla="*/ 1 w 68"/>
                  <a:gd name="T17" fmla="*/ 15 h 45"/>
                  <a:gd name="T18" fmla="*/ 3 w 68"/>
                  <a:gd name="T19"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45">
                    <a:moveTo>
                      <a:pt x="3" y="26"/>
                    </a:moveTo>
                    <a:cubicBezTo>
                      <a:pt x="2" y="30"/>
                      <a:pt x="0" y="36"/>
                      <a:pt x="0" y="36"/>
                    </a:cubicBezTo>
                    <a:cubicBezTo>
                      <a:pt x="23" y="44"/>
                      <a:pt x="23" y="44"/>
                      <a:pt x="23" y="44"/>
                    </a:cubicBezTo>
                    <a:cubicBezTo>
                      <a:pt x="26" y="45"/>
                      <a:pt x="30" y="44"/>
                      <a:pt x="32" y="42"/>
                    </a:cubicBezTo>
                    <a:cubicBezTo>
                      <a:pt x="62" y="20"/>
                      <a:pt x="62" y="20"/>
                      <a:pt x="62" y="20"/>
                    </a:cubicBezTo>
                    <a:cubicBezTo>
                      <a:pt x="67" y="17"/>
                      <a:pt x="68" y="11"/>
                      <a:pt x="65" y="6"/>
                    </a:cubicBezTo>
                    <a:cubicBezTo>
                      <a:pt x="61" y="1"/>
                      <a:pt x="55" y="0"/>
                      <a:pt x="50" y="4"/>
                    </a:cubicBezTo>
                    <a:cubicBezTo>
                      <a:pt x="24" y="22"/>
                      <a:pt x="24" y="22"/>
                      <a:pt x="24" y="22"/>
                    </a:cubicBezTo>
                    <a:cubicBezTo>
                      <a:pt x="1" y="15"/>
                      <a:pt x="1" y="15"/>
                      <a:pt x="1" y="15"/>
                    </a:cubicBezTo>
                    <a:cubicBezTo>
                      <a:pt x="1" y="15"/>
                      <a:pt x="3" y="21"/>
                      <a:pt x="3" y="26"/>
                    </a:cubicBezTo>
                    <a:close/>
                  </a:path>
                </a:pathLst>
              </a:custGeom>
              <a:grpFill/>
              <a:ln>
                <a:noFill/>
              </a:ln>
            </p:spPr>
            <p:txBody>
              <a:bodyPr/>
              <a:lstStyle/>
              <a:p>
                <a:pPr>
                  <a:defRPr/>
                </a:pPr>
                <a:endParaRPr lang="zh-CN" altLang="en-US"/>
              </a:p>
            </p:txBody>
          </p:sp>
          <p:sp>
            <p:nvSpPr>
              <p:cNvPr id="31" name="Freeform 45"/>
              <p:cNvSpPr/>
              <p:nvPr/>
            </p:nvSpPr>
            <p:spPr bwMode="auto">
              <a:xfrm>
                <a:off x="5838825" y="2708275"/>
                <a:ext cx="169863" cy="230188"/>
              </a:xfrm>
              <a:custGeom>
                <a:avLst/>
                <a:gdLst>
                  <a:gd name="T0" fmla="*/ 28 w 45"/>
                  <a:gd name="T1" fmla="*/ 59 h 61"/>
                  <a:gd name="T2" fmla="*/ 45 w 45"/>
                  <a:gd name="T3" fmla="*/ 25 h 61"/>
                  <a:gd name="T4" fmla="*/ 25 w 45"/>
                  <a:gd name="T5" fmla="*/ 0 h 61"/>
                  <a:gd name="T6" fmla="*/ 0 w 45"/>
                  <a:gd name="T7" fmla="*/ 25 h 61"/>
                  <a:gd name="T8" fmla="*/ 28 w 45"/>
                  <a:gd name="T9" fmla="*/ 59 h 61"/>
                </a:gdLst>
                <a:ahLst/>
                <a:cxnLst>
                  <a:cxn ang="0">
                    <a:pos x="T0" y="T1"/>
                  </a:cxn>
                  <a:cxn ang="0">
                    <a:pos x="T2" y="T3"/>
                  </a:cxn>
                  <a:cxn ang="0">
                    <a:pos x="T4" y="T5"/>
                  </a:cxn>
                  <a:cxn ang="0">
                    <a:pos x="T6" y="T7"/>
                  </a:cxn>
                  <a:cxn ang="0">
                    <a:pos x="T8" y="T9"/>
                  </a:cxn>
                </a:cxnLst>
                <a:rect l="0" t="0" r="r" b="b"/>
                <a:pathLst>
                  <a:path w="45" h="61">
                    <a:moveTo>
                      <a:pt x="28" y="59"/>
                    </a:moveTo>
                    <a:cubicBezTo>
                      <a:pt x="41" y="57"/>
                      <a:pt x="44" y="40"/>
                      <a:pt x="45" y="25"/>
                    </a:cubicBezTo>
                    <a:cubicBezTo>
                      <a:pt x="45" y="11"/>
                      <a:pt x="35" y="1"/>
                      <a:pt x="25" y="0"/>
                    </a:cubicBezTo>
                    <a:cubicBezTo>
                      <a:pt x="11" y="0"/>
                      <a:pt x="1" y="11"/>
                      <a:pt x="0" y="25"/>
                    </a:cubicBezTo>
                    <a:cubicBezTo>
                      <a:pt x="2" y="49"/>
                      <a:pt x="18" y="61"/>
                      <a:pt x="28" y="59"/>
                    </a:cubicBezTo>
                    <a:close/>
                  </a:path>
                </a:pathLst>
              </a:custGeom>
              <a:grpFill/>
              <a:ln>
                <a:noFill/>
              </a:ln>
            </p:spPr>
            <p:txBody>
              <a:bodyPr/>
              <a:lstStyle/>
              <a:p>
                <a:pPr>
                  <a:defRPr/>
                </a:pPr>
                <a:endParaRPr lang="zh-CN" altLang="en-US"/>
              </a:p>
            </p:txBody>
          </p:sp>
          <p:sp>
            <p:nvSpPr>
              <p:cNvPr id="32" name="Freeform 46"/>
              <p:cNvSpPr/>
              <p:nvPr/>
            </p:nvSpPr>
            <p:spPr bwMode="auto">
              <a:xfrm>
                <a:off x="5527675" y="2938463"/>
                <a:ext cx="477838" cy="768350"/>
              </a:xfrm>
              <a:custGeom>
                <a:avLst/>
                <a:gdLst>
                  <a:gd name="T0" fmla="*/ 19 w 126"/>
                  <a:gd name="T1" fmla="*/ 47 h 203"/>
                  <a:gd name="T2" fmla="*/ 19 w 126"/>
                  <a:gd name="T3" fmla="*/ 46 h 203"/>
                  <a:gd name="T4" fmla="*/ 48 w 126"/>
                  <a:gd name="T5" fmla="*/ 24 h 203"/>
                  <a:gd name="T6" fmla="*/ 71 w 126"/>
                  <a:gd name="T7" fmla="*/ 24 h 203"/>
                  <a:gd name="T8" fmla="*/ 64 w 126"/>
                  <a:gd name="T9" fmla="*/ 27 h 203"/>
                  <a:gd name="T10" fmla="*/ 49 w 126"/>
                  <a:gd name="T11" fmla="*/ 87 h 203"/>
                  <a:gd name="T12" fmla="*/ 53 w 126"/>
                  <a:gd name="T13" fmla="*/ 91 h 203"/>
                  <a:gd name="T14" fmla="*/ 73 w 126"/>
                  <a:gd name="T15" fmla="*/ 113 h 203"/>
                  <a:gd name="T16" fmla="*/ 99 w 126"/>
                  <a:gd name="T17" fmla="*/ 140 h 203"/>
                  <a:gd name="T18" fmla="*/ 92 w 126"/>
                  <a:gd name="T19" fmla="*/ 187 h 203"/>
                  <a:gd name="T20" fmla="*/ 102 w 126"/>
                  <a:gd name="T21" fmla="*/ 202 h 203"/>
                  <a:gd name="T22" fmla="*/ 117 w 126"/>
                  <a:gd name="T23" fmla="*/ 190 h 203"/>
                  <a:gd name="T24" fmla="*/ 124 w 126"/>
                  <a:gd name="T25" fmla="*/ 140 h 203"/>
                  <a:gd name="T26" fmla="*/ 121 w 126"/>
                  <a:gd name="T27" fmla="*/ 127 h 203"/>
                  <a:gd name="T28" fmla="*/ 96 w 126"/>
                  <a:gd name="T29" fmla="*/ 96 h 203"/>
                  <a:gd name="T30" fmla="*/ 115 w 126"/>
                  <a:gd name="T31" fmla="*/ 28 h 203"/>
                  <a:gd name="T32" fmla="*/ 110 w 126"/>
                  <a:gd name="T33" fmla="*/ 12 h 203"/>
                  <a:gd name="T34" fmla="*/ 110 w 126"/>
                  <a:gd name="T35" fmla="*/ 15 h 203"/>
                  <a:gd name="T36" fmla="*/ 105 w 126"/>
                  <a:gd name="T37" fmla="*/ 43 h 203"/>
                  <a:gd name="T38" fmla="*/ 105 w 126"/>
                  <a:gd name="T39" fmla="*/ 18 h 203"/>
                  <a:gd name="T40" fmla="*/ 107 w 126"/>
                  <a:gd name="T41" fmla="*/ 14 h 203"/>
                  <a:gd name="T42" fmla="*/ 105 w 126"/>
                  <a:gd name="T43" fmla="*/ 9 h 203"/>
                  <a:gd name="T44" fmla="*/ 103 w 126"/>
                  <a:gd name="T45" fmla="*/ 8 h 203"/>
                  <a:gd name="T46" fmla="*/ 99 w 126"/>
                  <a:gd name="T47" fmla="*/ 12 h 203"/>
                  <a:gd name="T48" fmla="*/ 101 w 126"/>
                  <a:gd name="T49" fmla="*/ 17 h 203"/>
                  <a:gd name="T50" fmla="*/ 96 w 126"/>
                  <a:gd name="T51" fmla="*/ 36 h 203"/>
                  <a:gd name="T52" fmla="*/ 89 w 126"/>
                  <a:gd name="T53" fmla="*/ 1 h 203"/>
                  <a:gd name="T54" fmla="*/ 89 w 126"/>
                  <a:gd name="T55" fmla="*/ 1 h 203"/>
                  <a:gd name="T56" fmla="*/ 89 w 126"/>
                  <a:gd name="T57" fmla="*/ 1 h 203"/>
                  <a:gd name="T58" fmla="*/ 79 w 126"/>
                  <a:gd name="T59" fmla="*/ 0 h 203"/>
                  <a:gd name="T60" fmla="*/ 41 w 126"/>
                  <a:gd name="T61" fmla="*/ 4 h 203"/>
                  <a:gd name="T62" fmla="*/ 5 w 126"/>
                  <a:gd name="T63" fmla="*/ 31 h 203"/>
                  <a:gd name="T64" fmla="*/ 4 w 126"/>
                  <a:gd name="T65" fmla="*/ 46 h 203"/>
                  <a:gd name="T66" fmla="*/ 19 w 126"/>
                  <a:gd name="T67" fmla="*/ 47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6" h="203">
                    <a:moveTo>
                      <a:pt x="19" y="47"/>
                    </a:moveTo>
                    <a:cubicBezTo>
                      <a:pt x="19" y="46"/>
                      <a:pt x="19" y="46"/>
                      <a:pt x="19" y="46"/>
                    </a:cubicBezTo>
                    <a:cubicBezTo>
                      <a:pt x="19" y="46"/>
                      <a:pt x="46" y="24"/>
                      <a:pt x="48" y="24"/>
                    </a:cubicBezTo>
                    <a:cubicBezTo>
                      <a:pt x="49" y="23"/>
                      <a:pt x="71" y="24"/>
                      <a:pt x="71" y="24"/>
                    </a:cubicBezTo>
                    <a:cubicBezTo>
                      <a:pt x="64" y="27"/>
                      <a:pt x="64" y="27"/>
                      <a:pt x="64" y="27"/>
                    </a:cubicBezTo>
                    <a:cubicBezTo>
                      <a:pt x="60" y="42"/>
                      <a:pt x="50" y="73"/>
                      <a:pt x="49" y="87"/>
                    </a:cubicBezTo>
                    <a:cubicBezTo>
                      <a:pt x="49" y="89"/>
                      <a:pt x="53" y="90"/>
                      <a:pt x="53" y="91"/>
                    </a:cubicBezTo>
                    <a:cubicBezTo>
                      <a:pt x="53" y="94"/>
                      <a:pt x="57" y="105"/>
                      <a:pt x="73" y="113"/>
                    </a:cubicBezTo>
                    <a:cubicBezTo>
                      <a:pt x="77" y="118"/>
                      <a:pt x="98" y="139"/>
                      <a:pt x="99" y="140"/>
                    </a:cubicBezTo>
                    <a:cubicBezTo>
                      <a:pt x="99" y="140"/>
                      <a:pt x="92" y="187"/>
                      <a:pt x="92" y="187"/>
                    </a:cubicBezTo>
                    <a:cubicBezTo>
                      <a:pt x="91" y="195"/>
                      <a:pt x="95" y="201"/>
                      <a:pt x="102" y="202"/>
                    </a:cubicBezTo>
                    <a:cubicBezTo>
                      <a:pt x="109" y="203"/>
                      <a:pt x="115" y="198"/>
                      <a:pt x="117" y="190"/>
                    </a:cubicBezTo>
                    <a:cubicBezTo>
                      <a:pt x="117" y="190"/>
                      <a:pt x="123" y="141"/>
                      <a:pt x="124" y="140"/>
                    </a:cubicBezTo>
                    <a:cubicBezTo>
                      <a:pt x="126" y="132"/>
                      <a:pt x="123" y="129"/>
                      <a:pt x="121" y="127"/>
                    </a:cubicBezTo>
                    <a:cubicBezTo>
                      <a:pt x="120" y="124"/>
                      <a:pt x="96" y="97"/>
                      <a:pt x="96" y="96"/>
                    </a:cubicBezTo>
                    <a:cubicBezTo>
                      <a:pt x="100" y="59"/>
                      <a:pt x="115" y="34"/>
                      <a:pt x="115" y="28"/>
                    </a:cubicBezTo>
                    <a:cubicBezTo>
                      <a:pt x="114" y="17"/>
                      <a:pt x="110" y="12"/>
                      <a:pt x="110" y="12"/>
                    </a:cubicBezTo>
                    <a:cubicBezTo>
                      <a:pt x="110" y="15"/>
                      <a:pt x="110" y="15"/>
                      <a:pt x="110" y="15"/>
                    </a:cubicBezTo>
                    <a:cubicBezTo>
                      <a:pt x="110" y="31"/>
                      <a:pt x="105" y="43"/>
                      <a:pt x="105" y="43"/>
                    </a:cubicBezTo>
                    <a:cubicBezTo>
                      <a:pt x="105" y="43"/>
                      <a:pt x="106" y="24"/>
                      <a:pt x="105" y="18"/>
                    </a:cubicBezTo>
                    <a:cubicBezTo>
                      <a:pt x="106" y="16"/>
                      <a:pt x="107" y="14"/>
                      <a:pt x="107" y="14"/>
                    </a:cubicBezTo>
                    <a:cubicBezTo>
                      <a:pt x="105" y="9"/>
                      <a:pt x="105" y="9"/>
                      <a:pt x="105" y="9"/>
                    </a:cubicBezTo>
                    <a:cubicBezTo>
                      <a:pt x="105" y="9"/>
                      <a:pt x="104" y="9"/>
                      <a:pt x="103" y="8"/>
                    </a:cubicBezTo>
                    <a:cubicBezTo>
                      <a:pt x="101" y="9"/>
                      <a:pt x="99" y="12"/>
                      <a:pt x="99" y="12"/>
                    </a:cubicBezTo>
                    <a:cubicBezTo>
                      <a:pt x="99" y="12"/>
                      <a:pt x="99" y="14"/>
                      <a:pt x="101" y="17"/>
                    </a:cubicBezTo>
                    <a:cubicBezTo>
                      <a:pt x="100" y="18"/>
                      <a:pt x="99" y="26"/>
                      <a:pt x="96" y="36"/>
                    </a:cubicBezTo>
                    <a:cubicBezTo>
                      <a:pt x="96" y="9"/>
                      <a:pt x="91" y="3"/>
                      <a:pt x="89" y="1"/>
                    </a:cubicBezTo>
                    <a:cubicBezTo>
                      <a:pt x="89" y="1"/>
                      <a:pt x="89" y="1"/>
                      <a:pt x="89" y="1"/>
                    </a:cubicBezTo>
                    <a:cubicBezTo>
                      <a:pt x="89" y="1"/>
                      <a:pt x="89" y="1"/>
                      <a:pt x="89" y="1"/>
                    </a:cubicBezTo>
                    <a:cubicBezTo>
                      <a:pt x="87" y="0"/>
                      <a:pt x="79" y="0"/>
                      <a:pt x="79" y="0"/>
                    </a:cubicBezTo>
                    <a:cubicBezTo>
                      <a:pt x="72" y="1"/>
                      <a:pt x="58" y="2"/>
                      <a:pt x="41" y="4"/>
                    </a:cubicBezTo>
                    <a:cubicBezTo>
                      <a:pt x="40" y="4"/>
                      <a:pt x="5" y="31"/>
                      <a:pt x="5" y="31"/>
                    </a:cubicBezTo>
                    <a:cubicBezTo>
                      <a:pt x="0" y="35"/>
                      <a:pt x="0" y="41"/>
                      <a:pt x="4" y="46"/>
                    </a:cubicBezTo>
                    <a:cubicBezTo>
                      <a:pt x="8" y="50"/>
                      <a:pt x="14" y="50"/>
                      <a:pt x="19" y="47"/>
                    </a:cubicBezTo>
                    <a:close/>
                  </a:path>
                </a:pathLst>
              </a:custGeom>
              <a:grpFill/>
              <a:ln>
                <a:noFill/>
              </a:ln>
            </p:spPr>
            <p:txBody>
              <a:bodyPr/>
              <a:lstStyle/>
              <a:p>
                <a:pPr>
                  <a:defRPr/>
                </a:pPr>
                <a:endParaRPr lang="zh-CN" altLang="en-US"/>
              </a:p>
            </p:txBody>
          </p:sp>
          <p:sp>
            <p:nvSpPr>
              <p:cNvPr id="33" name="Freeform 47"/>
              <p:cNvSpPr>
                <a:spLocks noEditPoints="1"/>
              </p:cNvSpPr>
              <p:nvPr/>
            </p:nvSpPr>
            <p:spPr bwMode="auto">
              <a:xfrm>
                <a:off x="5964238" y="3468688"/>
                <a:ext cx="673100" cy="677863"/>
              </a:xfrm>
              <a:custGeom>
                <a:avLst/>
                <a:gdLst>
                  <a:gd name="T0" fmla="*/ 152 w 178"/>
                  <a:gd name="T1" fmla="*/ 51 h 179"/>
                  <a:gd name="T2" fmla="*/ 164 w 178"/>
                  <a:gd name="T3" fmla="*/ 40 h 179"/>
                  <a:gd name="T4" fmla="*/ 144 w 178"/>
                  <a:gd name="T5" fmla="*/ 18 h 179"/>
                  <a:gd name="T6" fmla="*/ 132 w 178"/>
                  <a:gd name="T7" fmla="*/ 30 h 179"/>
                  <a:gd name="T8" fmla="*/ 106 w 178"/>
                  <a:gd name="T9" fmla="*/ 18 h 179"/>
                  <a:gd name="T10" fmla="*/ 107 w 178"/>
                  <a:gd name="T11" fmla="*/ 1 h 179"/>
                  <a:gd name="T12" fmla="*/ 78 w 178"/>
                  <a:gd name="T13" fmla="*/ 0 h 179"/>
                  <a:gd name="T14" fmla="*/ 77 w 178"/>
                  <a:gd name="T15" fmla="*/ 17 h 179"/>
                  <a:gd name="T16" fmla="*/ 51 w 178"/>
                  <a:gd name="T17" fmla="*/ 27 h 179"/>
                  <a:gd name="T18" fmla="*/ 39 w 178"/>
                  <a:gd name="T19" fmla="*/ 15 h 179"/>
                  <a:gd name="T20" fmla="*/ 18 w 178"/>
                  <a:gd name="T21" fmla="*/ 34 h 179"/>
                  <a:gd name="T22" fmla="*/ 30 w 178"/>
                  <a:gd name="T23" fmla="*/ 47 h 179"/>
                  <a:gd name="T24" fmla="*/ 18 w 178"/>
                  <a:gd name="T25" fmla="*/ 72 h 179"/>
                  <a:gd name="T26" fmla="*/ 1 w 178"/>
                  <a:gd name="T27" fmla="*/ 72 h 179"/>
                  <a:gd name="T28" fmla="*/ 0 w 178"/>
                  <a:gd name="T29" fmla="*/ 101 h 179"/>
                  <a:gd name="T30" fmla="*/ 17 w 178"/>
                  <a:gd name="T31" fmla="*/ 101 h 179"/>
                  <a:gd name="T32" fmla="*/ 27 w 178"/>
                  <a:gd name="T33" fmla="*/ 128 h 179"/>
                  <a:gd name="T34" fmla="*/ 14 w 178"/>
                  <a:gd name="T35" fmla="*/ 139 h 179"/>
                  <a:gd name="T36" fmla="*/ 34 w 178"/>
                  <a:gd name="T37" fmla="*/ 160 h 179"/>
                  <a:gd name="T38" fmla="*/ 46 w 178"/>
                  <a:gd name="T39" fmla="*/ 149 h 179"/>
                  <a:gd name="T40" fmla="*/ 72 w 178"/>
                  <a:gd name="T41" fmla="*/ 161 h 179"/>
                  <a:gd name="T42" fmla="*/ 71 w 178"/>
                  <a:gd name="T43" fmla="*/ 178 h 179"/>
                  <a:gd name="T44" fmla="*/ 100 w 178"/>
                  <a:gd name="T45" fmla="*/ 179 h 179"/>
                  <a:gd name="T46" fmla="*/ 101 w 178"/>
                  <a:gd name="T47" fmla="*/ 162 h 179"/>
                  <a:gd name="T48" fmla="*/ 128 w 178"/>
                  <a:gd name="T49" fmla="*/ 152 h 179"/>
                  <a:gd name="T50" fmla="*/ 139 w 178"/>
                  <a:gd name="T51" fmla="*/ 164 h 179"/>
                  <a:gd name="T52" fmla="*/ 160 w 178"/>
                  <a:gd name="T53" fmla="*/ 145 h 179"/>
                  <a:gd name="T54" fmla="*/ 149 w 178"/>
                  <a:gd name="T55" fmla="*/ 132 h 179"/>
                  <a:gd name="T56" fmla="*/ 161 w 178"/>
                  <a:gd name="T57" fmla="*/ 107 h 179"/>
                  <a:gd name="T58" fmla="*/ 177 w 178"/>
                  <a:gd name="T59" fmla="*/ 107 h 179"/>
                  <a:gd name="T60" fmla="*/ 178 w 178"/>
                  <a:gd name="T61" fmla="*/ 78 h 179"/>
                  <a:gd name="T62" fmla="*/ 162 w 178"/>
                  <a:gd name="T63" fmla="*/ 78 h 179"/>
                  <a:gd name="T64" fmla="*/ 152 w 178"/>
                  <a:gd name="T65" fmla="*/ 51 h 179"/>
                  <a:gd name="T66" fmla="*/ 121 w 178"/>
                  <a:gd name="T67" fmla="*/ 124 h 179"/>
                  <a:gd name="T68" fmla="*/ 87 w 178"/>
                  <a:gd name="T69" fmla="*/ 137 h 179"/>
                  <a:gd name="T70" fmla="*/ 55 w 178"/>
                  <a:gd name="T71" fmla="*/ 122 h 179"/>
                  <a:gd name="T72" fmla="*/ 42 w 178"/>
                  <a:gd name="T73" fmla="*/ 88 h 179"/>
                  <a:gd name="T74" fmla="*/ 57 w 178"/>
                  <a:gd name="T75" fmla="*/ 55 h 179"/>
                  <a:gd name="T76" fmla="*/ 91 w 178"/>
                  <a:gd name="T77" fmla="*/ 43 h 179"/>
                  <a:gd name="T78" fmla="*/ 124 w 178"/>
                  <a:gd name="T79" fmla="*/ 58 h 179"/>
                  <a:gd name="T80" fmla="*/ 136 w 178"/>
                  <a:gd name="T81" fmla="*/ 92 h 179"/>
                  <a:gd name="T82" fmla="*/ 121 w 178"/>
                  <a:gd name="T83" fmla="*/ 12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8" h="179">
                    <a:moveTo>
                      <a:pt x="152" y="51"/>
                    </a:moveTo>
                    <a:cubicBezTo>
                      <a:pt x="164" y="40"/>
                      <a:pt x="164" y="40"/>
                      <a:pt x="164" y="40"/>
                    </a:cubicBezTo>
                    <a:cubicBezTo>
                      <a:pt x="144" y="18"/>
                      <a:pt x="144" y="18"/>
                      <a:pt x="144" y="18"/>
                    </a:cubicBezTo>
                    <a:cubicBezTo>
                      <a:pt x="132" y="30"/>
                      <a:pt x="132" y="30"/>
                      <a:pt x="132" y="30"/>
                    </a:cubicBezTo>
                    <a:cubicBezTo>
                      <a:pt x="124" y="25"/>
                      <a:pt x="116" y="21"/>
                      <a:pt x="106" y="18"/>
                    </a:cubicBezTo>
                    <a:cubicBezTo>
                      <a:pt x="107" y="1"/>
                      <a:pt x="107" y="1"/>
                      <a:pt x="107" y="1"/>
                    </a:cubicBezTo>
                    <a:cubicBezTo>
                      <a:pt x="78" y="0"/>
                      <a:pt x="78" y="0"/>
                      <a:pt x="78" y="0"/>
                    </a:cubicBezTo>
                    <a:cubicBezTo>
                      <a:pt x="77" y="17"/>
                      <a:pt x="77" y="17"/>
                      <a:pt x="77" y="17"/>
                    </a:cubicBezTo>
                    <a:cubicBezTo>
                      <a:pt x="68" y="19"/>
                      <a:pt x="59" y="22"/>
                      <a:pt x="51" y="27"/>
                    </a:cubicBezTo>
                    <a:cubicBezTo>
                      <a:pt x="39" y="15"/>
                      <a:pt x="39" y="15"/>
                      <a:pt x="39" y="15"/>
                    </a:cubicBezTo>
                    <a:cubicBezTo>
                      <a:pt x="18" y="34"/>
                      <a:pt x="18" y="34"/>
                      <a:pt x="18" y="34"/>
                    </a:cubicBezTo>
                    <a:cubicBezTo>
                      <a:pt x="30" y="47"/>
                      <a:pt x="30" y="47"/>
                      <a:pt x="30" y="47"/>
                    </a:cubicBezTo>
                    <a:cubicBezTo>
                      <a:pt x="24" y="54"/>
                      <a:pt x="20" y="63"/>
                      <a:pt x="18" y="72"/>
                    </a:cubicBezTo>
                    <a:cubicBezTo>
                      <a:pt x="1" y="72"/>
                      <a:pt x="1" y="72"/>
                      <a:pt x="1" y="72"/>
                    </a:cubicBezTo>
                    <a:cubicBezTo>
                      <a:pt x="0" y="101"/>
                      <a:pt x="0" y="101"/>
                      <a:pt x="0" y="101"/>
                    </a:cubicBezTo>
                    <a:cubicBezTo>
                      <a:pt x="17" y="101"/>
                      <a:pt x="17" y="101"/>
                      <a:pt x="17" y="101"/>
                    </a:cubicBezTo>
                    <a:cubicBezTo>
                      <a:pt x="18" y="111"/>
                      <a:pt x="22" y="120"/>
                      <a:pt x="27" y="128"/>
                    </a:cubicBezTo>
                    <a:cubicBezTo>
                      <a:pt x="14" y="139"/>
                      <a:pt x="14" y="139"/>
                      <a:pt x="14" y="139"/>
                    </a:cubicBezTo>
                    <a:cubicBezTo>
                      <a:pt x="34" y="160"/>
                      <a:pt x="34" y="160"/>
                      <a:pt x="34" y="160"/>
                    </a:cubicBezTo>
                    <a:cubicBezTo>
                      <a:pt x="46" y="149"/>
                      <a:pt x="46" y="149"/>
                      <a:pt x="46" y="149"/>
                    </a:cubicBezTo>
                    <a:cubicBezTo>
                      <a:pt x="54" y="155"/>
                      <a:pt x="63" y="159"/>
                      <a:pt x="72" y="161"/>
                    </a:cubicBezTo>
                    <a:cubicBezTo>
                      <a:pt x="71" y="178"/>
                      <a:pt x="71" y="178"/>
                      <a:pt x="71" y="178"/>
                    </a:cubicBezTo>
                    <a:cubicBezTo>
                      <a:pt x="100" y="179"/>
                      <a:pt x="100" y="179"/>
                      <a:pt x="100" y="179"/>
                    </a:cubicBezTo>
                    <a:cubicBezTo>
                      <a:pt x="101" y="162"/>
                      <a:pt x="101" y="162"/>
                      <a:pt x="101" y="162"/>
                    </a:cubicBezTo>
                    <a:cubicBezTo>
                      <a:pt x="111" y="161"/>
                      <a:pt x="120" y="157"/>
                      <a:pt x="128" y="152"/>
                    </a:cubicBezTo>
                    <a:cubicBezTo>
                      <a:pt x="139" y="164"/>
                      <a:pt x="139" y="164"/>
                      <a:pt x="139" y="164"/>
                    </a:cubicBezTo>
                    <a:cubicBezTo>
                      <a:pt x="160" y="145"/>
                      <a:pt x="160" y="145"/>
                      <a:pt x="160" y="145"/>
                    </a:cubicBezTo>
                    <a:cubicBezTo>
                      <a:pt x="149" y="132"/>
                      <a:pt x="149" y="132"/>
                      <a:pt x="149" y="132"/>
                    </a:cubicBezTo>
                    <a:cubicBezTo>
                      <a:pt x="154" y="125"/>
                      <a:pt x="158" y="116"/>
                      <a:pt x="161" y="107"/>
                    </a:cubicBezTo>
                    <a:cubicBezTo>
                      <a:pt x="177" y="107"/>
                      <a:pt x="177" y="107"/>
                      <a:pt x="177" y="107"/>
                    </a:cubicBezTo>
                    <a:cubicBezTo>
                      <a:pt x="178" y="78"/>
                      <a:pt x="178" y="78"/>
                      <a:pt x="178" y="78"/>
                    </a:cubicBezTo>
                    <a:cubicBezTo>
                      <a:pt x="162" y="78"/>
                      <a:pt x="162" y="78"/>
                      <a:pt x="162" y="78"/>
                    </a:cubicBezTo>
                    <a:cubicBezTo>
                      <a:pt x="160" y="68"/>
                      <a:pt x="157" y="59"/>
                      <a:pt x="152" y="51"/>
                    </a:cubicBezTo>
                    <a:close/>
                    <a:moveTo>
                      <a:pt x="121" y="124"/>
                    </a:moveTo>
                    <a:cubicBezTo>
                      <a:pt x="112" y="133"/>
                      <a:pt x="101" y="138"/>
                      <a:pt x="87" y="137"/>
                    </a:cubicBezTo>
                    <a:cubicBezTo>
                      <a:pt x="74" y="137"/>
                      <a:pt x="63" y="131"/>
                      <a:pt x="55" y="122"/>
                    </a:cubicBezTo>
                    <a:cubicBezTo>
                      <a:pt x="46" y="113"/>
                      <a:pt x="41" y="101"/>
                      <a:pt x="42" y="88"/>
                    </a:cubicBezTo>
                    <a:cubicBezTo>
                      <a:pt x="42" y="75"/>
                      <a:pt x="48" y="63"/>
                      <a:pt x="57" y="55"/>
                    </a:cubicBezTo>
                    <a:cubicBezTo>
                      <a:pt x="66" y="47"/>
                      <a:pt x="78" y="42"/>
                      <a:pt x="91" y="43"/>
                    </a:cubicBezTo>
                    <a:cubicBezTo>
                      <a:pt x="104" y="43"/>
                      <a:pt x="116" y="49"/>
                      <a:pt x="124" y="58"/>
                    </a:cubicBezTo>
                    <a:cubicBezTo>
                      <a:pt x="132" y="67"/>
                      <a:pt x="137" y="78"/>
                      <a:pt x="136" y="92"/>
                    </a:cubicBezTo>
                    <a:cubicBezTo>
                      <a:pt x="136" y="105"/>
                      <a:pt x="130" y="116"/>
                      <a:pt x="121" y="124"/>
                    </a:cubicBezTo>
                    <a:close/>
                  </a:path>
                </a:pathLst>
              </a:custGeom>
              <a:grpFill/>
              <a:ln>
                <a:noFill/>
              </a:ln>
            </p:spPr>
            <p:txBody>
              <a:bodyPr/>
              <a:lstStyle/>
              <a:p>
                <a:pPr>
                  <a:defRPr/>
                </a:pPr>
                <a:endParaRPr lang="zh-CN" altLang="en-US"/>
              </a:p>
            </p:txBody>
          </p:sp>
          <p:sp>
            <p:nvSpPr>
              <p:cNvPr id="34" name="Freeform 48"/>
              <p:cNvSpPr>
                <a:spLocks noEditPoints="1"/>
              </p:cNvSpPr>
              <p:nvPr/>
            </p:nvSpPr>
            <p:spPr bwMode="auto">
              <a:xfrm>
                <a:off x="5546725" y="3736975"/>
                <a:ext cx="412750" cy="412750"/>
              </a:xfrm>
              <a:custGeom>
                <a:avLst/>
                <a:gdLst>
                  <a:gd name="T0" fmla="*/ 109 w 109"/>
                  <a:gd name="T1" fmla="*/ 59 h 109"/>
                  <a:gd name="T2" fmla="*/ 107 w 109"/>
                  <a:gd name="T3" fmla="*/ 41 h 109"/>
                  <a:gd name="T4" fmla="*/ 97 w 109"/>
                  <a:gd name="T5" fmla="*/ 42 h 109"/>
                  <a:gd name="T6" fmla="*/ 89 w 109"/>
                  <a:gd name="T7" fmla="*/ 27 h 109"/>
                  <a:gd name="T8" fmla="*/ 96 w 109"/>
                  <a:gd name="T9" fmla="*/ 19 h 109"/>
                  <a:gd name="T10" fmla="*/ 82 w 109"/>
                  <a:gd name="T11" fmla="*/ 8 h 109"/>
                  <a:gd name="T12" fmla="*/ 76 w 109"/>
                  <a:gd name="T13" fmla="*/ 16 h 109"/>
                  <a:gd name="T14" fmla="*/ 59 w 109"/>
                  <a:gd name="T15" fmla="*/ 10 h 109"/>
                  <a:gd name="T16" fmla="*/ 58 w 109"/>
                  <a:gd name="T17" fmla="*/ 0 h 109"/>
                  <a:gd name="T18" fmla="*/ 41 w 109"/>
                  <a:gd name="T19" fmla="*/ 1 h 109"/>
                  <a:gd name="T20" fmla="*/ 42 w 109"/>
                  <a:gd name="T21" fmla="*/ 12 h 109"/>
                  <a:gd name="T22" fmla="*/ 27 w 109"/>
                  <a:gd name="T23" fmla="*/ 20 h 109"/>
                  <a:gd name="T24" fmla="*/ 19 w 109"/>
                  <a:gd name="T25" fmla="*/ 13 h 109"/>
                  <a:gd name="T26" fmla="*/ 7 w 109"/>
                  <a:gd name="T27" fmla="*/ 27 h 109"/>
                  <a:gd name="T28" fmla="*/ 15 w 109"/>
                  <a:gd name="T29" fmla="*/ 33 h 109"/>
                  <a:gd name="T30" fmla="*/ 10 w 109"/>
                  <a:gd name="T31" fmla="*/ 50 h 109"/>
                  <a:gd name="T32" fmla="*/ 0 w 109"/>
                  <a:gd name="T33" fmla="*/ 50 h 109"/>
                  <a:gd name="T34" fmla="*/ 1 w 109"/>
                  <a:gd name="T35" fmla="*/ 68 h 109"/>
                  <a:gd name="T36" fmla="*/ 11 w 109"/>
                  <a:gd name="T37" fmla="*/ 67 h 109"/>
                  <a:gd name="T38" fmla="*/ 19 w 109"/>
                  <a:gd name="T39" fmla="*/ 83 h 109"/>
                  <a:gd name="T40" fmla="*/ 13 w 109"/>
                  <a:gd name="T41" fmla="*/ 90 h 109"/>
                  <a:gd name="T42" fmla="*/ 26 w 109"/>
                  <a:gd name="T43" fmla="*/ 102 h 109"/>
                  <a:gd name="T44" fmla="*/ 33 w 109"/>
                  <a:gd name="T45" fmla="*/ 94 h 109"/>
                  <a:gd name="T46" fmla="*/ 49 w 109"/>
                  <a:gd name="T47" fmla="*/ 99 h 109"/>
                  <a:gd name="T48" fmla="*/ 50 w 109"/>
                  <a:gd name="T49" fmla="*/ 109 h 109"/>
                  <a:gd name="T50" fmla="*/ 68 w 109"/>
                  <a:gd name="T51" fmla="*/ 108 h 109"/>
                  <a:gd name="T52" fmla="*/ 67 w 109"/>
                  <a:gd name="T53" fmla="*/ 98 h 109"/>
                  <a:gd name="T54" fmla="*/ 82 w 109"/>
                  <a:gd name="T55" fmla="*/ 90 h 109"/>
                  <a:gd name="T56" fmla="*/ 90 w 109"/>
                  <a:gd name="T57" fmla="*/ 96 h 109"/>
                  <a:gd name="T58" fmla="*/ 101 w 109"/>
                  <a:gd name="T59" fmla="*/ 83 h 109"/>
                  <a:gd name="T60" fmla="*/ 94 w 109"/>
                  <a:gd name="T61" fmla="*/ 76 h 109"/>
                  <a:gd name="T62" fmla="*/ 99 w 109"/>
                  <a:gd name="T63" fmla="*/ 60 h 109"/>
                  <a:gd name="T64" fmla="*/ 109 w 109"/>
                  <a:gd name="T65" fmla="*/ 59 h 109"/>
                  <a:gd name="T66" fmla="*/ 76 w 109"/>
                  <a:gd name="T67" fmla="*/ 73 h 109"/>
                  <a:gd name="T68" fmla="*/ 57 w 109"/>
                  <a:gd name="T69" fmla="*/ 84 h 109"/>
                  <a:gd name="T70" fmla="*/ 36 w 109"/>
                  <a:gd name="T71" fmla="*/ 77 h 109"/>
                  <a:gd name="T72" fmla="*/ 26 w 109"/>
                  <a:gd name="T73" fmla="*/ 57 h 109"/>
                  <a:gd name="T74" fmla="*/ 32 w 109"/>
                  <a:gd name="T75" fmla="*/ 36 h 109"/>
                  <a:gd name="T76" fmla="*/ 52 w 109"/>
                  <a:gd name="T77" fmla="*/ 26 h 109"/>
                  <a:gd name="T78" fmla="*/ 73 w 109"/>
                  <a:gd name="T79" fmla="*/ 33 h 109"/>
                  <a:gd name="T80" fmla="*/ 83 w 109"/>
                  <a:gd name="T81" fmla="*/ 52 h 109"/>
                  <a:gd name="T82" fmla="*/ 76 w 109"/>
                  <a:gd name="T83" fmla="*/ 7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9" h="109">
                    <a:moveTo>
                      <a:pt x="109" y="59"/>
                    </a:moveTo>
                    <a:cubicBezTo>
                      <a:pt x="107" y="41"/>
                      <a:pt x="107" y="41"/>
                      <a:pt x="107" y="41"/>
                    </a:cubicBezTo>
                    <a:cubicBezTo>
                      <a:pt x="97" y="42"/>
                      <a:pt x="97" y="42"/>
                      <a:pt x="97" y="42"/>
                    </a:cubicBezTo>
                    <a:cubicBezTo>
                      <a:pt x="96" y="36"/>
                      <a:pt x="93" y="31"/>
                      <a:pt x="89" y="27"/>
                    </a:cubicBezTo>
                    <a:cubicBezTo>
                      <a:pt x="96" y="19"/>
                      <a:pt x="96" y="19"/>
                      <a:pt x="96" y="19"/>
                    </a:cubicBezTo>
                    <a:cubicBezTo>
                      <a:pt x="82" y="8"/>
                      <a:pt x="82" y="8"/>
                      <a:pt x="82" y="8"/>
                    </a:cubicBezTo>
                    <a:cubicBezTo>
                      <a:pt x="76" y="16"/>
                      <a:pt x="76" y="16"/>
                      <a:pt x="76" y="16"/>
                    </a:cubicBezTo>
                    <a:cubicBezTo>
                      <a:pt x="71" y="13"/>
                      <a:pt x="65" y="11"/>
                      <a:pt x="59" y="10"/>
                    </a:cubicBezTo>
                    <a:cubicBezTo>
                      <a:pt x="58" y="0"/>
                      <a:pt x="58" y="0"/>
                      <a:pt x="58" y="0"/>
                    </a:cubicBezTo>
                    <a:cubicBezTo>
                      <a:pt x="41" y="1"/>
                      <a:pt x="41" y="1"/>
                      <a:pt x="41" y="1"/>
                    </a:cubicBezTo>
                    <a:cubicBezTo>
                      <a:pt x="42" y="12"/>
                      <a:pt x="42" y="12"/>
                      <a:pt x="42" y="12"/>
                    </a:cubicBezTo>
                    <a:cubicBezTo>
                      <a:pt x="36" y="14"/>
                      <a:pt x="31" y="16"/>
                      <a:pt x="27" y="20"/>
                    </a:cubicBezTo>
                    <a:cubicBezTo>
                      <a:pt x="19" y="13"/>
                      <a:pt x="19" y="13"/>
                      <a:pt x="19" y="13"/>
                    </a:cubicBezTo>
                    <a:cubicBezTo>
                      <a:pt x="7" y="27"/>
                      <a:pt x="7" y="27"/>
                      <a:pt x="7" y="27"/>
                    </a:cubicBezTo>
                    <a:cubicBezTo>
                      <a:pt x="15" y="33"/>
                      <a:pt x="15" y="33"/>
                      <a:pt x="15" y="33"/>
                    </a:cubicBezTo>
                    <a:cubicBezTo>
                      <a:pt x="12" y="38"/>
                      <a:pt x="11" y="44"/>
                      <a:pt x="10" y="50"/>
                    </a:cubicBezTo>
                    <a:cubicBezTo>
                      <a:pt x="0" y="50"/>
                      <a:pt x="0" y="50"/>
                      <a:pt x="0" y="50"/>
                    </a:cubicBezTo>
                    <a:cubicBezTo>
                      <a:pt x="1" y="68"/>
                      <a:pt x="1" y="68"/>
                      <a:pt x="1" y="68"/>
                    </a:cubicBezTo>
                    <a:cubicBezTo>
                      <a:pt x="11" y="67"/>
                      <a:pt x="11" y="67"/>
                      <a:pt x="11" y="67"/>
                    </a:cubicBezTo>
                    <a:cubicBezTo>
                      <a:pt x="13" y="73"/>
                      <a:pt x="16" y="78"/>
                      <a:pt x="19" y="83"/>
                    </a:cubicBezTo>
                    <a:cubicBezTo>
                      <a:pt x="13" y="90"/>
                      <a:pt x="13" y="90"/>
                      <a:pt x="13" y="90"/>
                    </a:cubicBezTo>
                    <a:cubicBezTo>
                      <a:pt x="26" y="102"/>
                      <a:pt x="26" y="102"/>
                      <a:pt x="26" y="102"/>
                    </a:cubicBezTo>
                    <a:cubicBezTo>
                      <a:pt x="33" y="94"/>
                      <a:pt x="33" y="94"/>
                      <a:pt x="33" y="94"/>
                    </a:cubicBezTo>
                    <a:cubicBezTo>
                      <a:pt x="38" y="97"/>
                      <a:pt x="43" y="99"/>
                      <a:pt x="49" y="99"/>
                    </a:cubicBezTo>
                    <a:cubicBezTo>
                      <a:pt x="50" y="109"/>
                      <a:pt x="50" y="109"/>
                      <a:pt x="50" y="109"/>
                    </a:cubicBezTo>
                    <a:cubicBezTo>
                      <a:pt x="68" y="108"/>
                      <a:pt x="68" y="108"/>
                      <a:pt x="68" y="108"/>
                    </a:cubicBezTo>
                    <a:cubicBezTo>
                      <a:pt x="67" y="98"/>
                      <a:pt x="67" y="98"/>
                      <a:pt x="67" y="98"/>
                    </a:cubicBezTo>
                    <a:cubicBezTo>
                      <a:pt x="73" y="96"/>
                      <a:pt x="78" y="93"/>
                      <a:pt x="82" y="90"/>
                    </a:cubicBezTo>
                    <a:cubicBezTo>
                      <a:pt x="90" y="96"/>
                      <a:pt x="90" y="96"/>
                      <a:pt x="90" y="96"/>
                    </a:cubicBezTo>
                    <a:cubicBezTo>
                      <a:pt x="101" y="83"/>
                      <a:pt x="101" y="83"/>
                      <a:pt x="101" y="83"/>
                    </a:cubicBezTo>
                    <a:cubicBezTo>
                      <a:pt x="94" y="76"/>
                      <a:pt x="94" y="76"/>
                      <a:pt x="94" y="76"/>
                    </a:cubicBezTo>
                    <a:cubicBezTo>
                      <a:pt x="96" y="71"/>
                      <a:pt x="98" y="66"/>
                      <a:pt x="99" y="60"/>
                    </a:cubicBezTo>
                    <a:lnTo>
                      <a:pt x="109" y="59"/>
                    </a:lnTo>
                    <a:close/>
                    <a:moveTo>
                      <a:pt x="76" y="73"/>
                    </a:moveTo>
                    <a:cubicBezTo>
                      <a:pt x="72" y="79"/>
                      <a:pt x="65" y="83"/>
                      <a:pt x="57" y="84"/>
                    </a:cubicBezTo>
                    <a:cubicBezTo>
                      <a:pt x="49" y="84"/>
                      <a:pt x="41" y="82"/>
                      <a:pt x="36" y="77"/>
                    </a:cubicBezTo>
                    <a:cubicBezTo>
                      <a:pt x="30" y="72"/>
                      <a:pt x="26" y="65"/>
                      <a:pt x="26" y="57"/>
                    </a:cubicBezTo>
                    <a:cubicBezTo>
                      <a:pt x="25" y="49"/>
                      <a:pt x="28" y="42"/>
                      <a:pt x="32" y="36"/>
                    </a:cubicBezTo>
                    <a:cubicBezTo>
                      <a:pt x="37" y="31"/>
                      <a:pt x="44" y="27"/>
                      <a:pt x="52" y="26"/>
                    </a:cubicBezTo>
                    <a:cubicBezTo>
                      <a:pt x="60" y="25"/>
                      <a:pt x="67" y="28"/>
                      <a:pt x="73" y="33"/>
                    </a:cubicBezTo>
                    <a:cubicBezTo>
                      <a:pt x="79" y="38"/>
                      <a:pt x="82" y="44"/>
                      <a:pt x="83" y="52"/>
                    </a:cubicBezTo>
                    <a:cubicBezTo>
                      <a:pt x="84" y="60"/>
                      <a:pt x="81" y="68"/>
                      <a:pt x="76" y="73"/>
                    </a:cubicBezTo>
                    <a:close/>
                  </a:path>
                </a:pathLst>
              </a:custGeom>
              <a:grpFill/>
              <a:ln>
                <a:noFill/>
              </a:ln>
            </p:spPr>
            <p:txBody>
              <a:bodyPr/>
              <a:lstStyle/>
              <a:p>
                <a:pPr>
                  <a:defRPr/>
                </a:pPr>
                <a:endParaRPr lang="zh-CN" altLang="en-US"/>
              </a:p>
            </p:txBody>
          </p:sp>
          <p:sp>
            <p:nvSpPr>
              <p:cNvPr id="35" name="Freeform 49"/>
              <p:cNvSpPr>
                <a:spLocks noEditPoints="1"/>
              </p:cNvSpPr>
              <p:nvPr/>
            </p:nvSpPr>
            <p:spPr bwMode="auto">
              <a:xfrm>
                <a:off x="6254750" y="3060700"/>
                <a:ext cx="412750" cy="415925"/>
              </a:xfrm>
              <a:custGeom>
                <a:avLst/>
                <a:gdLst>
                  <a:gd name="T0" fmla="*/ 99 w 109"/>
                  <a:gd name="T1" fmla="*/ 50 h 110"/>
                  <a:gd name="T2" fmla="*/ 94 w 109"/>
                  <a:gd name="T3" fmla="*/ 34 h 110"/>
                  <a:gd name="T4" fmla="*/ 102 w 109"/>
                  <a:gd name="T5" fmla="*/ 27 h 110"/>
                  <a:gd name="T6" fmla="*/ 91 w 109"/>
                  <a:gd name="T7" fmla="*/ 13 h 110"/>
                  <a:gd name="T8" fmla="*/ 83 w 109"/>
                  <a:gd name="T9" fmla="*/ 20 h 110"/>
                  <a:gd name="T10" fmla="*/ 67 w 109"/>
                  <a:gd name="T11" fmla="*/ 12 h 110"/>
                  <a:gd name="T12" fmla="*/ 68 w 109"/>
                  <a:gd name="T13" fmla="*/ 2 h 110"/>
                  <a:gd name="T14" fmla="*/ 51 w 109"/>
                  <a:gd name="T15" fmla="*/ 0 h 110"/>
                  <a:gd name="T16" fmla="*/ 50 w 109"/>
                  <a:gd name="T17" fmla="*/ 10 h 110"/>
                  <a:gd name="T18" fmla="*/ 33 w 109"/>
                  <a:gd name="T19" fmla="*/ 16 h 110"/>
                  <a:gd name="T20" fmla="*/ 27 w 109"/>
                  <a:gd name="T21" fmla="*/ 7 h 110"/>
                  <a:gd name="T22" fmla="*/ 13 w 109"/>
                  <a:gd name="T23" fmla="*/ 19 h 110"/>
                  <a:gd name="T24" fmla="*/ 20 w 109"/>
                  <a:gd name="T25" fmla="*/ 27 h 110"/>
                  <a:gd name="T26" fmla="*/ 12 w 109"/>
                  <a:gd name="T27" fmla="*/ 42 h 110"/>
                  <a:gd name="T28" fmla="*/ 1 w 109"/>
                  <a:gd name="T29" fmla="*/ 41 h 110"/>
                  <a:gd name="T30" fmla="*/ 0 w 109"/>
                  <a:gd name="T31" fmla="*/ 59 h 110"/>
                  <a:gd name="T32" fmla="*/ 10 w 109"/>
                  <a:gd name="T33" fmla="*/ 60 h 110"/>
                  <a:gd name="T34" fmla="*/ 15 w 109"/>
                  <a:gd name="T35" fmla="*/ 76 h 110"/>
                  <a:gd name="T36" fmla="*/ 7 w 109"/>
                  <a:gd name="T37" fmla="*/ 83 h 110"/>
                  <a:gd name="T38" fmla="*/ 18 w 109"/>
                  <a:gd name="T39" fmla="*/ 96 h 110"/>
                  <a:gd name="T40" fmla="*/ 26 w 109"/>
                  <a:gd name="T41" fmla="*/ 90 h 110"/>
                  <a:gd name="T42" fmla="*/ 42 w 109"/>
                  <a:gd name="T43" fmla="*/ 98 h 110"/>
                  <a:gd name="T44" fmla="*/ 41 w 109"/>
                  <a:gd name="T45" fmla="*/ 108 h 110"/>
                  <a:gd name="T46" fmla="*/ 58 w 109"/>
                  <a:gd name="T47" fmla="*/ 110 h 110"/>
                  <a:gd name="T48" fmla="*/ 59 w 109"/>
                  <a:gd name="T49" fmla="*/ 100 h 110"/>
                  <a:gd name="T50" fmla="*/ 76 w 109"/>
                  <a:gd name="T51" fmla="*/ 94 h 110"/>
                  <a:gd name="T52" fmla="*/ 82 w 109"/>
                  <a:gd name="T53" fmla="*/ 102 h 110"/>
                  <a:gd name="T54" fmla="*/ 96 w 109"/>
                  <a:gd name="T55" fmla="*/ 91 h 110"/>
                  <a:gd name="T56" fmla="*/ 89 w 109"/>
                  <a:gd name="T57" fmla="*/ 83 h 110"/>
                  <a:gd name="T58" fmla="*/ 98 w 109"/>
                  <a:gd name="T59" fmla="*/ 68 h 110"/>
                  <a:gd name="T60" fmla="*/ 108 w 109"/>
                  <a:gd name="T61" fmla="*/ 69 h 110"/>
                  <a:gd name="T62" fmla="*/ 109 w 109"/>
                  <a:gd name="T63" fmla="*/ 51 h 110"/>
                  <a:gd name="T64" fmla="*/ 99 w 109"/>
                  <a:gd name="T65" fmla="*/ 50 h 110"/>
                  <a:gd name="T66" fmla="*/ 83 w 109"/>
                  <a:gd name="T67" fmla="*/ 58 h 110"/>
                  <a:gd name="T68" fmla="*/ 73 w 109"/>
                  <a:gd name="T69" fmla="*/ 77 h 110"/>
                  <a:gd name="T70" fmla="*/ 52 w 109"/>
                  <a:gd name="T71" fmla="*/ 84 h 110"/>
                  <a:gd name="T72" fmla="*/ 32 w 109"/>
                  <a:gd name="T73" fmla="*/ 73 h 110"/>
                  <a:gd name="T74" fmla="*/ 26 w 109"/>
                  <a:gd name="T75" fmla="*/ 52 h 110"/>
                  <a:gd name="T76" fmla="*/ 36 w 109"/>
                  <a:gd name="T77" fmla="*/ 33 h 110"/>
                  <a:gd name="T78" fmla="*/ 57 w 109"/>
                  <a:gd name="T79" fmla="*/ 26 h 110"/>
                  <a:gd name="T80" fmla="*/ 77 w 109"/>
                  <a:gd name="T81" fmla="*/ 37 h 110"/>
                  <a:gd name="T82" fmla="*/ 83 w 109"/>
                  <a:gd name="T83" fmla="*/ 5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9" h="110">
                    <a:moveTo>
                      <a:pt x="99" y="50"/>
                    </a:moveTo>
                    <a:cubicBezTo>
                      <a:pt x="99" y="44"/>
                      <a:pt x="97" y="39"/>
                      <a:pt x="94" y="34"/>
                    </a:cubicBezTo>
                    <a:cubicBezTo>
                      <a:pt x="102" y="27"/>
                      <a:pt x="102" y="27"/>
                      <a:pt x="102" y="27"/>
                    </a:cubicBezTo>
                    <a:cubicBezTo>
                      <a:pt x="91" y="13"/>
                      <a:pt x="91" y="13"/>
                      <a:pt x="91" y="13"/>
                    </a:cubicBezTo>
                    <a:cubicBezTo>
                      <a:pt x="83" y="20"/>
                      <a:pt x="83" y="20"/>
                      <a:pt x="83" y="20"/>
                    </a:cubicBezTo>
                    <a:cubicBezTo>
                      <a:pt x="78" y="16"/>
                      <a:pt x="73" y="14"/>
                      <a:pt x="67" y="12"/>
                    </a:cubicBezTo>
                    <a:cubicBezTo>
                      <a:pt x="68" y="2"/>
                      <a:pt x="68" y="2"/>
                      <a:pt x="68" y="2"/>
                    </a:cubicBezTo>
                    <a:cubicBezTo>
                      <a:pt x="51" y="0"/>
                      <a:pt x="51" y="0"/>
                      <a:pt x="51" y="0"/>
                    </a:cubicBezTo>
                    <a:cubicBezTo>
                      <a:pt x="50" y="10"/>
                      <a:pt x="50" y="10"/>
                      <a:pt x="50" y="10"/>
                    </a:cubicBezTo>
                    <a:cubicBezTo>
                      <a:pt x="44" y="11"/>
                      <a:pt x="39" y="13"/>
                      <a:pt x="33" y="16"/>
                    </a:cubicBezTo>
                    <a:cubicBezTo>
                      <a:pt x="27" y="7"/>
                      <a:pt x="27" y="7"/>
                      <a:pt x="27" y="7"/>
                    </a:cubicBezTo>
                    <a:cubicBezTo>
                      <a:pt x="13" y="19"/>
                      <a:pt x="13" y="19"/>
                      <a:pt x="13" y="19"/>
                    </a:cubicBezTo>
                    <a:cubicBezTo>
                      <a:pt x="20" y="27"/>
                      <a:pt x="20" y="27"/>
                      <a:pt x="20" y="27"/>
                    </a:cubicBezTo>
                    <a:cubicBezTo>
                      <a:pt x="16" y="31"/>
                      <a:pt x="13" y="37"/>
                      <a:pt x="12" y="42"/>
                    </a:cubicBezTo>
                    <a:cubicBezTo>
                      <a:pt x="1" y="41"/>
                      <a:pt x="1" y="41"/>
                      <a:pt x="1" y="41"/>
                    </a:cubicBezTo>
                    <a:cubicBezTo>
                      <a:pt x="0" y="59"/>
                      <a:pt x="0" y="59"/>
                      <a:pt x="0" y="59"/>
                    </a:cubicBezTo>
                    <a:cubicBezTo>
                      <a:pt x="10" y="60"/>
                      <a:pt x="10" y="60"/>
                      <a:pt x="10" y="60"/>
                    </a:cubicBezTo>
                    <a:cubicBezTo>
                      <a:pt x="11" y="65"/>
                      <a:pt x="12" y="71"/>
                      <a:pt x="15" y="76"/>
                    </a:cubicBezTo>
                    <a:cubicBezTo>
                      <a:pt x="7" y="83"/>
                      <a:pt x="7" y="83"/>
                      <a:pt x="7" y="83"/>
                    </a:cubicBezTo>
                    <a:cubicBezTo>
                      <a:pt x="18" y="96"/>
                      <a:pt x="18" y="96"/>
                      <a:pt x="18" y="96"/>
                    </a:cubicBezTo>
                    <a:cubicBezTo>
                      <a:pt x="26" y="90"/>
                      <a:pt x="26" y="90"/>
                      <a:pt x="26" y="90"/>
                    </a:cubicBezTo>
                    <a:cubicBezTo>
                      <a:pt x="31" y="93"/>
                      <a:pt x="36" y="96"/>
                      <a:pt x="42" y="98"/>
                    </a:cubicBezTo>
                    <a:cubicBezTo>
                      <a:pt x="41" y="108"/>
                      <a:pt x="41" y="108"/>
                      <a:pt x="41" y="108"/>
                    </a:cubicBezTo>
                    <a:cubicBezTo>
                      <a:pt x="58" y="110"/>
                      <a:pt x="58" y="110"/>
                      <a:pt x="58" y="110"/>
                    </a:cubicBezTo>
                    <a:cubicBezTo>
                      <a:pt x="59" y="100"/>
                      <a:pt x="59" y="100"/>
                      <a:pt x="59" y="100"/>
                    </a:cubicBezTo>
                    <a:cubicBezTo>
                      <a:pt x="65" y="99"/>
                      <a:pt x="71" y="97"/>
                      <a:pt x="76" y="94"/>
                    </a:cubicBezTo>
                    <a:cubicBezTo>
                      <a:pt x="82" y="102"/>
                      <a:pt x="82" y="102"/>
                      <a:pt x="82" y="102"/>
                    </a:cubicBezTo>
                    <a:cubicBezTo>
                      <a:pt x="96" y="91"/>
                      <a:pt x="96" y="91"/>
                      <a:pt x="96" y="91"/>
                    </a:cubicBezTo>
                    <a:cubicBezTo>
                      <a:pt x="89" y="83"/>
                      <a:pt x="89" y="83"/>
                      <a:pt x="89" y="83"/>
                    </a:cubicBezTo>
                    <a:cubicBezTo>
                      <a:pt x="93" y="79"/>
                      <a:pt x="96" y="73"/>
                      <a:pt x="98" y="68"/>
                    </a:cubicBezTo>
                    <a:cubicBezTo>
                      <a:pt x="108" y="69"/>
                      <a:pt x="108" y="69"/>
                      <a:pt x="108" y="69"/>
                    </a:cubicBezTo>
                    <a:cubicBezTo>
                      <a:pt x="109" y="51"/>
                      <a:pt x="109" y="51"/>
                      <a:pt x="109" y="51"/>
                    </a:cubicBezTo>
                    <a:lnTo>
                      <a:pt x="99" y="50"/>
                    </a:lnTo>
                    <a:close/>
                    <a:moveTo>
                      <a:pt x="83" y="58"/>
                    </a:moveTo>
                    <a:cubicBezTo>
                      <a:pt x="83" y="65"/>
                      <a:pt x="79" y="72"/>
                      <a:pt x="73" y="77"/>
                    </a:cubicBezTo>
                    <a:cubicBezTo>
                      <a:pt x="67" y="82"/>
                      <a:pt x="59" y="84"/>
                      <a:pt x="52" y="84"/>
                    </a:cubicBezTo>
                    <a:cubicBezTo>
                      <a:pt x="45" y="83"/>
                      <a:pt x="37" y="80"/>
                      <a:pt x="32" y="73"/>
                    </a:cubicBezTo>
                    <a:cubicBezTo>
                      <a:pt x="27" y="67"/>
                      <a:pt x="25" y="60"/>
                      <a:pt x="26" y="52"/>
                    </a:cubicBezTo>
                    <a:cubicBezTo>
                      <a:pt x="27" y="45"/>
                      <a:pt x="30" y="38"/>
                      <a:pt x="36" y="33"/>
                    </a:cubicBezTo>
                    <a:cubicBezTo>
                      <a:pt x="42" y="28"/>
                      <a:pt x="50" y="26"/>
                      <a:pt x="57" y="26"/>
                    </a:cubicBezTo>
                    <a:cubicBezTo>
                      <a:pt x="65" y="27"/>
                      <a:pt x="72" y="30"/>
                      <a:pt x="77" y="37"/>
                    </a:cubicBezTo>
                    <a:cubicBezTo>
                      <a:pt x="82" y="43"/>
                      <a:pt x="84" y="50"/>
                      <a:pt x="83" y="58"/>
                    </a:cubicBezTo>
                    <a:close/>
                  </a:path>
                </a:pathLst>
              </a:custGeom>
              <a:grpFill/>
              <a:ln>
                <a:noFill/>
              </a:ln>
            </p:spPr>
            <p:txBody>
              <a:bodyPr/>
              <a:lstStyle/>
              <a:p>
                <a:pPr>
                  <a:defRPr/>
                </a:pPr>
                <a:endParaRPr lang="zh-CN" altLang="en-US"/>
              </a:p>
            </p:txBody>
          </p:sp>
        </p:grpSp>
      </p:grpSp>
      <p:grpSp>
        <p:nvGrpSpPr>
          <p:cNvPr id="56327" name="组合 35"/>
          <p:cNvGrpSpPr>
            <a:grpSpLocks noChangeAspect="1"/>
          </p:cNvGrpSpPr>
          <p:nvPr/>
        </p:nvGrpSpPr>
        <p:grpSpPr bwMode="auto">
          <a:xfrm>
            <a:off x="6792913" y="2501900"/>
            <a:ext cx="790575" cy="792163"/>
            <a:chOff x="7391400" y="3699263"/>
            <a:chExt cx="1276350" cy="1276350"/>
          </a:xfrm>
        </p:grpSpPr>
        <p:sp>
          <p:nvSpPr>
            <p:cNvPr id="37" name="椭圆 36"/>
            <p:cNvSpPr/>
            <p:nvPr/>
          </p:nvSpPr>
          <p:spPr>
            <a:xfrm>
              <a:off x="7391400" y="3699263"/>
              <a:ext cx="1276350" cy="1276350"/>
            </a:xfrm>
            <a:prstGeom prst="ellipse">
              <a:avLst/>
            </a:prstGeom>
            <a:solidFill>
              <a:srgbClr val="00B0F0"/>
            </a:solidFill>
            <a:ln>
              <a:noFill/>
            </a:ln>
            <a:effectLst>
              <a:outerShdw blurRad="254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600" b="1">
                <a:latin typeface="微软雅黑" panose="020B0503020204020204" pitchFamily="34" charset="-122"/>
                <a:ea typeface="微软雅黑" panose="020B0503020204020204" pitchFamily="34" charset="-122"/>
              </a:endParaRPr>
            </a:p>
          </p:txBody>
        </p:sp>
        <p:grpSp>
          <p:nvGrpSpPr>
            <p:cNvPr id="19" name="组合 37"/>
            <p:cNvGrpSpPr>
              <a:grpSpLocks noChangeAspect="1"/>
            </p:cNvGrpSpPr>
            <p:nvPr/>
          </p:nvGrpSpPr>
          <p:grpSpPr>
            <a:xfrm>
              <a:off x="7609863" y="3839275"/>
              <a:ext cx="839423" cy="936000"/>
              <a:chOff x="5443538" y="2711450"/>
              <a:chExt cx="1296988" cy="1446213"/>
            </a:xfrm>
            <a:solidFill>
              <a:schemeClr val="tx1">
                <a:lumMod val="95000"/>
                <a:lumOff val="5000"/>
              </a:schemeClr>
            </a:solidFill>
          </p:grpSpPr>
          <p:sp>
            <p:nvSpPr>
              <p:cNvPr id="39" name="Freeform 100"/>
              <p:cNvSpPr/>
              <p:nvPr/>
            </p:nvSpPr>
            <p:spPr bwMode="auto">
              <a:xfrm>
                <a:off x="5980113" y="2711450"/>
                <a:ext cx="514350" cy="601663"/>
              </a:xfrm>
              <a:custGeom>
                <a:avLst/>
                <a:gdLst>
                  <a:gd name="T0" fmla="*/ 15 w 136"/>
                  <a:gd name="T1" fmla="*/ 103 h 159"/>
                  <a:gd name="T2" fmla="*/ 69 w 136"/>
                  <a:gd name="T3" fmla="*/ 159 h 159"/>
                  <a:gd name="T4" fmla="*/ 123 w 136"/>
                  <a:gd name="T5" fmla="*/ 103 h 159"/>
                  <a:gd name="T6" fmla="*/ 135 w 136"/>
                  <a:gd name="T7" fmla="*/ 77 h 159"/>
                  <a:gd name="T8" fmla="*/ 127 w 136"/>
                  <a:gd name="T9" fmla="*/ 66 h 159"/>
                  <a:gd name="T10" fmla="*/ 69 w 136"/>
                  <a:gd name="T11" fmla="*/ 0 h 159"/>
                  <a:gd name="T12" fmla="*/ 11 w 136"/>
                  <a:gd name="T13" fmla="*/ 65 h 159"/>
                  <a:gd name="T14" fmla="*/ 1 w 136"/>
                  <a:gd name="T15" fmla="*/ 77 h 159"/>
                  <a:gd name="T16" fmla="*/ 15 w 136"/>
                  <a:gd name="T17" fmla="*/ 10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159">
                    <a:moveTo>
                      <a:pt x="15" y="103"/>
                    </a:moveTo>
                    <a:cubicBezTo>
                      <a:pt x="22" y="133"/>
                      <a:pt x="40" y="159"/>
                      <a:pt x="69" y="159"/>
                    </a:cubicBezTo>
                    <a:cubicBezTo>
                      <a:pt x="98" y="159"/>
                      <a:pt x="115" y="132"/>
                      <a:pt x="123" y="103"/>
                    </a:cubicBezTo>
                    <a:cubicBezTo>
                      <a:pt x="131" y="99"/>
                      <a:pt x="136" y="86"/>
                      <a:pt x="135" y="77"/>
                    </a:cubicBezTo>
                    <a:cubicBezTo>
                      <a:pt x="134" y="71"/>
                      <a:pt x="131" y="67"/>
                      <a:pt x="127" y="66"/>
                    </a:cubicBezTo>
                    <a:cubicBezTo>
                      <a:pt x="125" y="29"/>
                      <a:pt x="103" y="0"/>
                      <a:pt x="69" y="0"/>
                    </a:cubicBezTo>
                    <a:cubicBezTo>
                      <a:pt x="35" y="0"/>
                      <a:pt x="13" y="29"/>
                      <a:pt x="11" y="65"/>
                    </a:cubicBezTo>
                    <a:cubicBezTo>
                      <a:pt x="6" y="67"/>
                      <a:pt x="2" y="70"/>
                      <a:pt x="1" y="77"/>
                    </a:cubicBezTo>
                    <a:cubicBezTo>
                      <a:pt x="0" y="87"/>
                      <a:pt x="6" y="101"/>
                      <a:pt x="15" y="103"/>
                    </a:cubicBezTo>
                    <a:close/>
                  </a:path>
                </a:pathLst>
              </a:custGeom>
              <a:grpFill/>
              <a:ln>
                <a:noFill/>
              </a:ln>
            </p:spPr>
            <p:txBody>
              <a:bodyPr/>
              <a:lstStyle/>
              <a:p>
                <a:pPr>
                  <a:defRPr/>
                </a:pPr>
                <a:endParaRPr lang="zh-CN" altLang="en-US"/>
              </a:p>
            </p:txBody>
          </p:sp>
          <p:sp>
            <p:nvSpPr>
              <p:cNvPr id="40" name="Freeform 101"/>
              <p:cNvSpPr/>
              <p:nvPr/>
            </p:nvSpPr>
            <p:spPr bwMode="auto">
              <a:xfrm>
                <a:off x="5734050" y="3471863"/>
                <a:ext cx="196850" cy="336550"/>
              </a:xfrm>
              <a:custGeom>
                <a:avLst/>
                <a:gdLst>
                  <a:gd name="T0" fmla="*/ 18 w 52"/>
                  <a:gd name="T1" fmla="*/ 0 h 89"/>
                  <a:gd name="T2" fmla="*/ 1 w 52"/>
                  <a:gd name="T3" fmla="*/ 53 h 89"/>
                  <a:gd name="T4" fmla="*/ 0 w 52"/>
                  <a:gd name="T5" fmla="*/ 89 h 89"/>
                  <a:gd name="T6" fmla="*/ 5 w 52"/>
                  <a:gd name="T7" fmla="*/ 89 h 89"/>
                  <a:gd name="T8" fmla="*/ 29 w 52"/>
                  <a:gd name="T9" fmla="*/ 82 h 89"/>
                  <a:gd name="T10" fmla="*/ 49 w 52"/>
                  <a:gd name="T11" fmla="*/ 53 h 89"/>
                  <a:gd name="T12" fmla="*/ 43 w 52"/>
                  <a:gd name="T13" fmla="*/ 19 h 89"/>
                  <a:gd name="T14" fmla="*/ 18 w 52"/>
                  <a:gd name="T15" fmla="*/ 0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89">
                    <a:moveTo>
                      <a:pt x="18" y="0"/>
                    </a:moveTo>
                    <a:cubicBezTo>
                      <a:pt x="11" y="7"/>
                      <a:pt x="3" y="22"/>
                      <a:pt x="1" y="53"/>
                    </a:cubicBezTo>
                    <a:cubicBezTo>
                      <a:pt x="1" y="55"/>
                      <a:pt x="0" y="71"/>
                      <a:pt x="0" y="89"/>
                    </a:cubicBezTo>
                    <a:cubicBezTo>
                      <a:pt x="2" y="89"/>
                      <a:pt x="3" y="89"/>
                      <a:pt x="5" y="89"/>
                    </a:cubicBezTo>
                    <a:cubicBezTo>
                      <a:pt x="13" y="89"/>
                      <a:pt x="22" y="87"/>
                      <a:pt x="29" y="82"/>
                    </a:cubicBezTo>
                    <a:cubicBezTo>
                      <a:pt x="39" y="75"/>
                      <a:pt x="46" y="65"/>
                      <a:pt x="49" y="53"/>
                    </a:cubicBezTo>
                    <a:cubicBezTo>
                      <a:pt x="52" y="41"/>
                      <a:pt x="50" y="29"/>
                      <a:pt x="43" y="19"/>
                    </a:cubicBezTo>
                    <a:cubicBezTo>
                      <a:pt x="37" y="9"/>
                      <a:pt x="28" y="3"/>
                      <a:pt x="18" y="0"/>
                    </a:cubicBezTo>
                    <a:close/>
                  </a:path>
                </a:pathLst>
              </a:custGeom>
              <a:grpFill/>
              <a:ln>
                <a:noFill/>
              </a:ln>
            </p:spPr>
            <p:txBody>
              <a:bodyPr/>
              <a:lstStyle/>
              <a:p>
                <a:pPr>
                  <a:defRPr/>
                </a:pPr>
                <a:endParaRPr lang="zh-CN" altLang="en-US"/>
              </a:p>
            </p:txBody>
          </p:sp>
          <p:sp>
            <p:nvSpPr>
              <p:cNvPr id="41" name="Freeform 102"/>
              <p:cNvSpPr/>
              <p:nvPr/>
            </p:nvSpPr>
            <p:spPr bwMode="auto">
              <a:xfrm>
                <a:off x="5976938" y="3351213"/>
                <a:ext cx="763588" cy="593725"/>
              </a:xfrm>
              <a:custGeom>
                <a:avLst/>
                <a:gdLst>
                  <a:gd name="T0" fmla="*/ 201 w 202"/>
                  <a:gd name="T1" fmla="*/ 85 h 157"/>
                  <a:gd name="T2" fmla="*/ 179 w 202"/>
                  <a:gd name="T3" fmla="*/ 26 h 157"/>
                  <a:gd name="T4" fmla="*/ 112 w 202"/>
                  <a:gd name="T5" fmla="*/ 0 h 157"/>
                  <a:gd name="T6" fmla="*/ 111 w 202"/>
                  <a:gd name="T7" fmla="*/ 0 h 157"/>
                  <a:gd name="T8" fmla="*/ 110 w 202"/>
                  <a:gd name="T9" fmla="*/ 0 h 157"/>
                  <a:gd name="T10" fmla="*/ 89 w 202"/>
                  <a:gd name="T11" fmla="*/ 100 h 157"/>
                  <a:gd name="T12" fmla="*/ 77 w 202"/>
                  <a:gd name="T13" fmla="*/ 32 h 157"/>
                  <a:gd name="T14" fmla="*/ 84 w 202"/>
                  <a:gd name="T15" fmla="*/ 16 h 157"/>
                  <a:gd name="T16" fmla="*/ 73 w 202"/>
                  <a:gd name="T17" fmla="*/ 5 h 157"/>
                  <a:gd name="T18" fmla="*/ 70 w 202"/>
                  <a:gd name="T19" fmla="*/ 5 h 157"/>
                  <a:gd name="T20" fmla="*/ 69 w 202"/>
                  <a:gd name="T21" fmla="*/ 5 h 157"/>
                  <a:gd name="T22" fmla="*/ 65 w 202"/>
                  <a:gd name="T23" fmla="*/ 5 h 157"/>
                  <a:gd name="T24" fmla="*/ 54 w 202"/>
                  <a:gd name="T25" fmla="*/ 16 h 157"/>
                  <a:gd name="T26" fmla="*/ 61 w 202"/>
                  <a:gd name="T27" fmla="*/ 32 h 157"/>
                  <a:gd name="T28" fmla="*/ 49 w 202"/>
                  <a:gd name="T29" fmla="*/ 100 h 157"/>
                  <a:gd name="T30" fmla="*/ 28 w 202"/>
                  <a:gd name="T31" fmla="*/ 0 h 157"/>
                  <a:gd name="T32" fmla="*/ 28 w 202"/>
                  <a:gd name="T33" fmla="*/ 0 h 157"/>
                  <a:gd name="T34" fmla="*/ 26 w 202"/>
                  <a:gd name="T35" fmla="*/ 0 h 157"/>
                  <a:gd name="T36" fmla="*/ 0 w 202"/>
                  <a:gd name="T37" fmla="*/ 9 h 157"/>
                  <a:gd name="T38" fmla="*/ 16 w 202"/>
                  <a:gd name="T39" fmla="*/ 28 h 157"/>
                  <a:gd name="T40" fmla="*/ 28 w 202"/>
                  <a:gd name="T41" fmla="*/ 95 h 157"/>
                  <a:gd name="T42" fmla="*/ 6 w 202"/>
                  <a:gd name="T43" fmla="*/ 135 h 157"/>
                  <a:gd name="T44" fmla="*/ 20 w 202"/>
                  <a:gd name="T45" fmla="*/ 156 h 157"/>
                  <a:gd name="T46" fmla="*/ 69 w 202"/>
                  <a:gd name="T47" fmla="*/ 157 h 157"/>
                  <a:gd name="T48" fmla="*/ 148 w 202"/>
                  <a:gd name="T49" fmla="*/ 155 h 157"/>
                  <a:gd name="T50" fmla="*/ 148 w 202"/>
                  <a:gd name="T51" fmla="*/ 79 h 157"/>
                  <a:gd name="T52" fmla="*/ 153 w 202"/>
                  <a:gd name="T53" fmla="*/ 100 h 157"/>
                  <a:gd name="T54" fmla="*/ 154 w 202"/>
                  <a:gd name="T55" fmla="*/ 154 h 157"/>
                  <a:gd name="T56" fmla="*/ 202 w 202"/>
                  <a:gd name="T57" fmla="*/ 149 h 157"/>
                  <a:gd name="T58" fmla="*/ 201 w 202"/>
                  <a:gd name="T59" fmla="*/ 8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2" h="157">
                    <a:moveTo>
                      <a:pt x="201" y="85"/>
                    </a:moveTo>
                    <a:cubicBezTo>
                      <a:pt x="198" y="45"/>
                      <a:pt x="186" y="33"/>
                      <a:pt x="179" y="26"/>
                    </a:cubicBezTo>
                    <a:cubicBezTo>
                      <a:pt x="161" y="16"/>
                      <a:pt x="125" y="5"/>
                      <a:pt x="112" y="0"/>
                    </a:cubicBezTo>
                    <a:cubicBezTo>
                      <a:pt x="111" y="0"/>
                      <a:pt x="111" y="0"/>
                      <a:pt x="111" y="0"/>
                    </a:cubicBezTo>
                    <a:cubicBezTo>
                      <a:pt x="110" y="0"/>
                      <a:pt x="110" y="0"/>
                      <a:pt x="110" y="0"/>
                    </a:cubicBezTo>
                    <a:cubicBezTo>
                      <a:pt x="109" y="14"/>
                      <a:pt x="89" y="100"/>
                      <a:pt x="89" y="100"/>
                    </a:cubicBezTo>
                    <a:cubicBezTo>
                      <a:pt x="77" y="32"/>
                      <a:pt x="77" y="32"/>
                      <a:pt x="77" y="32"/>
                    </a:cubicBezTo>
                    <a:cubicBezTo>
                      <a:pt x="84" y="16"/>
                      <a:pt x="84" y="16"/>
                      <a:pt x="84" y="16"/>
                    </a:cubicBezTo>
                    <a:cubicBezTo>
                      <a:pt x="73" y="5"/>
                      <a:pt x="73" y="5"/>
                      <a:pt x="73" y="5"/>
                    </a:cubicBezTo>
                    <a:cubicBezTo>
                      <a:pt x="70" y="5"/>
                      <a:pt x="70" y="5"/>
                      <a:pt x="70" y="5"/>
                    </a:cubicBezTo>
                    <a:cubicBezTo>
                      <a:pt x="69" y="5"/>
                      <a:pt x="69" y="5"/>
                      <a:pt x="69" y="5"/>
                    </a:cubicBezTo>
                    <a:cubicBezTo>
                      <a:pt x="65" y="5"/>
                      <a:pt x="65" y="5"/>
                      <a:pt x="65" y="5"/>
                    </a:cubicBezTo>
                    <a:cubicBezTo>
                      <a:pt x="54" y="16"/>
                      <a:pt x="54" y="16"/>
                      <a:pt x="54" y="16"/>
                    </a:cubicBezTo>
                    <a:cubicBezTo>
                      <a:pt x="61" y="32"/>
                      <a:pt x="61" y="32"/>
                      <a:pt x="61" y="32"/>
                    </a:cubicBezTo>
                    <a:cubicBezTo>
                      <a:pt x="49" y="100"/>
                      <a:pt x="49" y="100"/>
                      <a:pt x="49" y="100"/>
                    </a:cubicBezTo>
                    <a:cubicBezTo>
                      <a:pt x="49" y="100"/>
                      <a:pt x="29" y="14"/>
                      <a:pt x="28" y="0"/>
                    </a:cubicBezTo>
                    <a:cubicBezTo>
                      <a:pt x="28" y="0"/>
                      <a:pt x="28" y="0"/>
                      <a:pt x="28" y="0"/>
                    </a:cubicBezTo>
                    <a:cubicBezTo>
                      <a:pt x="27" y="0"/>
                      <a:pt x="27" y="0"/>
                      <a:pt x="26" y="0"/>
                    </a:cubicBezTo>
                    <a:cubicBezTo>
                      <a:pt x="21" y="2"/>
                      <a:pt x="11" y="5"/>
                      <a:pt x="0" y="9"/>
                    </a:cubicBezTo>
                    <a:cubicBezTo>
                      <a:pt x="6" y="14"/>
                      <a:pt x="12" y="21"/>
                      <a:pt x="16" y="28"/>
                    </a:cubicBezTo>
                    <a:cubicBezTo>
                      <a:pt x="29" y="48"/>
                      <a:pt x="33" y="72"/>
                      <a:pt x="28" y="95"/>
                    </a:cubicBezTo>
                    <a:cubicBezTo>
                      <a:pt x="24" y="110"/>
                      <a:pt x="17" y="124"/>
                      <a:pt x="6" y="135"/>
                    </a:cubicBezTo>
                    <a:cubicBezTo>
                      <a:pt x="20" y="156"/>
                      <a:pt x="20" y="156"/>
                      <a:pt x="20" y="156"/>
                    </a:cubicBezTo>
                    <a:cubicBezTo>
                      <a:pt x="36" y="157"/>
                      <a:pt x="53" y="157"/>
                      <a:pt x="69" y="157"/>
                    </a:cubicBezTo>
                    <a:cubicBezTo>
                      <a:pt x="95" y="157"/>
                      <a:pt x="124" y="156"/>
                      <a:pt x="148" y="155"/>
                    </a:cubicBezTo>
                    <a:cubicBezTo>
                      <a:pt x="148" y="79"/>
                      <a:pt x="148" y="79"/>
                      <a:pt x="148" y="79"/>
                    </a:cubicBezTo>
                    <a:cubicBezTo>
                      <a:pt x="151" y="84"/>
                      <a:pt x="153" y="91"/>
                      <a:pt x="153" y="100"/>
                    </a:cubicBezTo>
                    <a:cubicBezTo>
                      <a:pt x="153" y="106"/>
                      <a:pt x="153" y="135"/>
                      <a:pt x="154" y="154"/>
                    </a:cubicBezTo>
                    <a:cubicBezTo>
                      <a:pt x="171" y="152"/>
                      <a:pt x="186" y="151"/>
                      <a:pt x="202" y="149"/>
                    </a:cubicBezTo>
                    <a:cubicBezTo>
                      <a:pt x="202" y="123"/>
                      <a:pt x="202" y="89"/>
                      <a:pt x="201" y="85"/>
                    </a:cubicBezTo>
                    <a:close/>
                  </a:path>
                </a:pathLst>
              </a:custGeom>
              <a:grpFill/>
              <a:ln>
                <a:noFill/>
              </a:ln>
            </p:spPr>
            <p:txBody>
              <a:bodyPr/>
              <a:lstStyle/>
              <a:p>
                <a:pPr>
                  <a:defRPr/>
                </a:pPr>
                <a:endParaRPr lang="zh-CN" altLang="en-US"/>
              </a:p>
            </p:txBody>
          </p:sp>
          <p:sp>
            <p:nvSpPr>
              <p:cNvPr id="42" name="Freeform 103"/>
              <p:cNvSpPr>
                <a:spLocks noEditPoints="1"/>
              </p:cNvSpPr>
              <p:nvPr/>
            </p:nvSpPr>
            <p:spPr bwMode="auto">
              <a:xfrm>
                <a:off x="5443538" y="3328988"/>
                <a:ext cx="658813" cy="828675"/>
              </a:xfrm>
              <a:custGeom>
                <a:avLst/>
                <a:gdLst>
                  <a:gd name="T0" fmla="*/ 134 w 174"/>
                  <a:gd name="T1" fmla="*/ 140 h 219"/>
                  <a:gd name="T2" fmla="*/ 158 w 174"/>
                  <a:gd name="T3" fmla="*/ 99 h 219"/>
                  <a:gd name="T4" fmla="*/ 148 w 174"/>
                  <a:gd name="T5" fmla="*/ 39 h 219"/>
                  <a:gd name="T6" fmla="*/ 99 w 174"/>
                  <a:gd name="T7" fmla="*/ 5 h 219"/>
                  <a:gd name="T8" fmla="*/ 40 w 174"/>
                  <a:gd name="T9" fmla="*/ 15 h 219"/>
                  <a:gd name="T10" fmla="*/ 5 w 174"/>
                  <a:gd name="T11" fmla="*/ 64 h 219"/>
                  <a:gd name="T12" fmla="*/ 15 w 174"/>
                  <a:gd name="T13" fmla="*/ 123 h 219"/>
                  <a:gd name="T14" fmla="*/ 64 w 174"/>
                  <a:gd name="T15" fmla="*/ 158 h 219"/>
                  <a:gd name="T16" fmla="*/ 112 w 174"/>
                  <a:gd name="T17" fmla="*/ 154 h 219"/>
                  <a:gd name="T18" fmla="*/ 148 w 174"/>
                  <a:gd name="T19" fmla="*/ 211 h 219"/>
                  <a:gd name="T20" fmla="*/ 166 w 174"/>
                  <a:gd name="T21" fmla="*/ 215 h 219"/>
                  <a:gd name="T22" fmla="*/ 170 w 174"/>
                  <a:gd name="T23" fmla="*/ 197 h 219"/>
                  <a:gd name="T24" fmla="*/ 134 w 174"/>
                  <a:gd name="T25" fmla="*/ 140 h 219"/>
                  <a:gd name="T26" fmla="*/ 112 w 174"/>
                  <a:gd name="T27" fmla="*/ 129 h 219"/>
                  <a:gd name="T28" fmla="*/ 69 w 174"/>
                  <a:gd name="T29" fmla="*/ 136 h 219"/>
                  <a:gd name="T30" fmla="*/ 34 w 174"/>
                  <a:gd name="T31" fmla="*/ 111 h 219"/>
                  <a:gd name="T32" fmla="*/ 27 w 174"/>
                  <a:gd name="T33" fmla="*/ 69 h 219"/>
                  <a:gd name="T34" fmla="*/ 52 w 174"/>
                  <a:gd name="T35" fmla="*/ 34 h 219"/>
                  <a:gd name="T36" fmla="*/ 94 w 174"/>
                  <a:gd name="T37" fmla="*/ 26 h 219"/>
                  <a:gd name="T38" fmla="*/ 129 w 174"/>
                  <a:gd name="T39" fmla="*/ 51 h 219"/>
                  <a:gd name="T40" fmla="*/ 136 w 174"/>
                  <a:gd name="T41" fmla="*/ 94 h 219"/>
                  <a:gd name="T42" fmla="*/ 112 w 174"/>
                  <a:gd name="T43" fmla="*/ 12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4" h="219">
                    <a:moveTo>
                      <a:pt x="134" y="140"/>
                    </a:moveTo>
                    <a:cubicBezTo>
                      <a:pt x="147" y="129"/>
                      <a:pt x="155" y="114"/>
                      <a:pt x="158" y="99"/>
                    </a:cubicBezTo>
                    <a:cubicBezTo>
                      <a:pt x="163" y="79"/>
                      <a:pt x="160" y="58"/>
                      <a:pt x="148" y="39"/>
                    </a:cubicBezTo>
                    <a:cubicBezTo>
                      <a:pt x="137" y="21"/>
                      <a:pt x="119" y="9"/>
                      <a:pt x="99" y="5"/>
                    </a:cubicBezTo>
                    <a:cubicBezTo>
                      <a:pt x="79" y="0"/>
                      <a:pt x="58" y="3"/>
                      <a:pt x="40" y="15"/>
                    </a:cubicBezTo>
                    <a:cubicBezTo>
                      <a:pt x="21" y="26"/>
                      <a:pt x="9" y="44"/>
                      <a:pt x="5" y="64"/>
                    </a:cubicBezTo>
                    <a:cubicBezTo>
                      <a:pt x="0" y="84"/>
                      <a:pt x="4" y="105"/>
                      <a:pt x="15" y="123"/>
                    </a:cubicBezTo>
                    <a:cubicBezTo>
                      <a:pt x="27" y="142"/>
                      <a:pt x="45" y="154"/>
                      <a:pt x="64" y="158"/>
                    </a:cubicBezTo>
                    <a:cubicBezTo>
                      <a:pt x="80" y="162"/>
                      <a:pt x="97" y="160"/>
                      <a:pt x="112" y="154"/>
                    </a:cubicBezTo>
                    <a:cubicBezTo>
                      <a:pt x="148" y="211"/>
                      <a:pt x="148" y="211"/>
                      <a:pt x="148" y="211"/>
                    </a:cubicBezTo>
                    <a:cubicBezTo>
                      <a:pt x="152" y="217"/>
                      <a:pt x="160" y="219"/>
                      <a:pt x="166" y="215"/>
                    </a:cubicBezTo>
                    <a:cubicBezTo>
                      <a:pt x="172" y="211"/>
                      <a:pt x="174" y="203"/>
                      <a:pt x="170" y="197"/>
                    </a:cubicBezTo>
                    <a:lnTo>
                      <a:pt x="134" y="140"/>
                    </a:lnTo>
                    <a:close/>
                    <a:moveTo>
                      <a:pt x="112" y="129"/>
                    </a:moveTo>
                    <a:cubicBezTo>
                      <a:pt x="98" y="137"/>
                      <a:pt x="83" y="139"/>
                      <a:pt x="69" y="136"/>
                    </a:cubicBezTo>
                    <a:cubicBezTo>
                      <a:pt x="55" y="133"/>
                      <a:pt x="42" y="124"/>
                      <a:pt x="34" y="111"/>
                    </a:cubicBezTo>
                    <a:cubicBezTo>
                      <a:pt x="26" y="98"/>
                      <a:pt x="24" y="83"/>
                      <a:pt x="27" y="69"/>
                    </a:cubicBezTo>
                    <a:cubicBezTo>
                      <a:pt x="30" y="55"/>
                      <a:pt x="38" y="42"/>
                      <a:pt x="52" y="34"/>
                    </a:cubicBezTo>
                    <a:cubicBezTo>
                      <a:pt x="65" y="25"/>
                      <a:pt x="80" y="23"/>
                      <a:pt x="94" y="26"/>
                    </a:cubicBezTo>
                    <a:cubicBezTo>
                      <a:pt x="108" y="30"/>
                      <a:pt x="121" y="38"/>
                      <a:pt x="129" y="51"/>
                    </a:cubicBezTo>
                    <a:cubicBezTo>
                      <a:pt x="137" y="64"/>
                      <a:pt x="140" y="80"/>
                      <a:pt x="136" y="94"/>
                    </a:cubicBezTo>
                    <a:cubicBezTo>
                      <a:pt x="133" y="108"/>
                      <a:pt x="125" y="120"/>
                      <a:pt x="112" y="129"/>
                    </a:cubicBezTo>
                    <a:close/>
                  </a:path>
                </a:pathLst>
              </a:custGeom>
              <a:grpFill/>
              <a:ln>
                <a:noFill/>
              </a:ln>
            </p:spPr>
            <p:txBody>
              <a:bodyPr/>
              <a:lstStyle/>
              <a:p>
                <a:pPr>
                  <a:defRPr/>
                </a:pPr>
                <a:endParaRPr lang="zh-CN" altLang="en-US"/>
              </a:p>
            </p:txBody>
          </p:sp>
          <p:sp>
            <p:nvSpPr>
              <p:cNvPr id="43" name="Freeform 104"/>
              <p:cNvSpPr/>
              <p:nvPr/>
            </p:nvSpPr>
            <p:spPr bwMode="auto">
              <a:xfrm>
                <a:off x="5572125" y="3490913"/>
                <a:ext cx="117475" cy="231775"/>
              </a:xfrm>
              <a:custGeom>
                <a:avLst/>
                <a:gdLst>
                  <a:gd name="T0" fmla="*/ 20 w 31"/>
                  <a:gd name="T1" fmla="*/ 2 h 61"/>
                  <a:gd name="T2" fmla="*/ 4 w 31"/>
                  <a:gd name="T3" fmla="*/ 19 h 61"/>
                  <a:gd name="T4" fmla="*/ 0 w 31"/>
                  <a:gd name="T5" fmla="*/ 36 h 61"/>
                  <a:gd name="T6" fmla="*/ 4 w 31"/>
                  <a:gd name="T7" fmla="*/ 56 h 61"/>
                  <a:gd name="T8" fmla="*/ 13 w 31"/>
                  <a:gd name="T9" fmla="*/ 60 h 61"/>
                  <a:gd name="T10" fmla="*/ 16 w 31"/>
                  <a:gd name="T11" fmla="*/ 51 h 61"/>
                  <a:gd name="T12" fmla="*/ 16 w 31"/>
                  <a:gd name="T13" fmla="*/ 51 h 61"/>
                  <a:gd name="T14" fmla="*/ 13 w 31"/>
                  <a:gd name="T15" fmla="*/ 36 h 61"/>
                  <a:gd name="T16" fmla="*/ 16 w 31"/>
                  <a:gd name="T17" fmla="*/ 24 h 61"/>
                  <a:gd name="T18" fmla="*/ 27 w 31"/>
                  <a:gd name="T19" fmla="*/ 13 h 61"/>
                  <a:gd name="T20" fmla="*/ 29 w 31"/>
                  <a:gd name="T21" fmla="*/ 4 h 61"/>
                  <a:gd name="T22" fmla="*/ 20 w 31"/>
                  <a:gd name="T23" fmla="*/ 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61">
                    <a:moveTo>
                      <a:pt x="20" y="2"/>
                    </a:moveTo>
                    <a:cubicBezTo>
                      <a:pt x="13" y="7"/>
                      <a:pt x="7" y="12"/>
                      <a:pt x="4" y="19"/>
                    </a:cubicBezTo>
                    <a:cubicBezTo>
                      <a:pt x="1" y="25"/>
                      <a:pt x="0" y="31"/>
                      <a:pt x="0" y="36"/>
                    </a:cubicBezTo>
                    <a:cubicBezTo>
                      <a:pt x="0" y="48"/>
                      <a:pt x="4" y="56"/>
                      <a:pt x="4" y="56"/>
                    </a:cubicBezTo>
                    <a:cubicBezTo>
                      <a:pt x="6" y="60"/>
                      <a:pt x="10" y="61"/>
                      <a:pt x="13" y="60"/>
                    </a:cubicBezTo>
                    <a:cubicBezTo>
                      <a:pt x="16" y="58"/>
                      <a:pt x="18" y="54"/>
                      <a:pt x="16" y="51"/>
                    </a:cubicBezTo>
                    <a:cubicBezTo>
                      <a:pt x="16" y="51"/>
                      <a:pt x="16" y="51"/>
                      <a:pt x="16" y="51"/>
                    </a:cubicBezTo>
                    <a:cubicBezTo>
                      <a:pt x="16" y="51"/>
                      <a:pt x="13" y="44"/>
                      <a:pt x="13" y="36"/>
                    </a:cubicBezTo>
                    <a:cubicBezTo>
                      <a:pt x="13" y="32"/>
                      <a:pt x="14" y="28"/>
                      <a:pt x="16" y="24"/>
                    </a:cubicBezTo>
                    <a:cubicBezTo>
                      <a:pt x="18" y="20"/>
                      <a:pt x="21" y="16"/>
                      <a:pt x="27" y="13"/>
                    </a:cubicBezTo>
                    <a:cubicBezTo>
                      <a:pt x="30" y="11"/>
                      <a:pt x="31" y="7"/>
                      <a:pt x="29" y="4"/>
                    </a:cubicBezTo>
                    <a:cubicBezTo>
                      <a:pt x="27" y="1"/>
                      <a:pt x="23" y="0"/>
                      <a:pt x="20" y="2"/>
                    </a:cubicBezTo>
                    <a:close/>
                  </a:path>
                </a:pathLst>
              </a:custGeom>
              <a:grpFill/>
              <a:ln>
                <a:noFill/>
              </a:ln>
            </p:spPr>
            <p:txBody>
              <a:bodyPr/>
              <a:lstStyle/>
              <a:p>
                <a:pPr>
                  <a:defRPr/>
                </a:pPr>
                <a:endParaRPr lang="zh-CN" altLang="en-US"/>
              </a:p>
            </p:txBody>
          </p:sp>
        </p:grpSp>
      </p:grpSp>
      <p:sp>
        <p:nvSpPr>
          <p:cNvPr id="56328" name="矩形 43"/>
          <p:cNvSpPr>
            <a:spLocks noChangeArrowheads="1"/>
          </p:cNvSpPr>
          <p:nvPr/>
        </p:nvSpPr>
        <p:spPr bwMode="auto">
          <a:xfrm>
            <a:off x="814388" y="3573463"/>
            <a:ext cx="2216150"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b="1">
                <a:solidFill>
                  <a:srgbClr val="FF0000"/>
                </a:solidFill>
                <a:latin typeface="微软雅黑" panose="020B0503020204020204" pitchFamily="34" charset="-122"/>
                <a:ea typeface="微软雅黑" panose="020B0503020204020204" pitchFamily="34" charset="-122"/>
              </a:rPr>
              <a:t>高层管理岗位</a:t>
            </a:r>
            <a:endParaRPr lang="en-US" altLang="zh-CN" b="1">
              <a:solidFill>
                <a:srgbClr val="FF0000"/>
              </a:solidFill>
              <a:latin typeface="微软雅黑" panose="020B0503020204020204" pitchFamily="34" charset="-122"/>
              <a:ea typeface="微软雅黑" panose="020B0503020204020204" pitchFamily="34" charset="-122"/>
            </a:endParaRPr>
          </a:p>
          <a:p>
            <a:pPr algn="ctr" eaLnBrk="1" hangingPunct="1">
              <a:lnSpc>
                <a:spcPct val="150000"/>
              </a:lnSpc>
            </a:pPr>
            <a:r>
              <a:rPr lang="zh-CN" altLang="en-US" sz="1600">
                <a:latin typeface="微软雅黑" panose="020B0503020204020204" pitchFamily="34" charset="-122"/>
                <a:ea typeface="微软雅黑" panose="020B0503020204020204" pitchFamily="34" charset="-122"/>
              </a:rPr>
              <a:t>后备人员稀缺</a:t>
            </a:r>
            <a:endParaRPr lang="zh-CN" altLang="en-US" sz="1600">
              <a:latin typeface="微软雅黑" panose="020B0503020204020204" pitchFamily="34" charset="-122"/>
              <a:ea typeface="微软雅黑" panose="020B0503020204020204" pitchFamily="34" charset="-122"/>
            </a:endParaRPr>
          </a:p>
        </p:txBody>
      </p:sp>
      <p:sp>
        <p:nvSpPr>
          <p:cNvPr id="56329" name="矩形 44"/>
          <p:cNvSpPr>
            <a:spLocks noChangeArrowheads="1"/>
          </p:cNvSpPr>
          <p:nvPr/>
        </p:nvSpPr>
        <p:spPr bwMode="auto">
          <a:xfrm>
            <a:off x="3503613" y="3514725"/>
            <a:ext cx="2078037" cy="124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b="1">
                <a:solidFill>
                  <a:srgbClr val="FF0000"/>
                </a:solidFill>
                <a:latin typeface="微软雅黑" panose="020B0503020204020204" pitchFamily="34" charset="-122"/>
                <a:ea typeface="微软雅黑" panose="020B0503020204020204" pitchFamily="34" charset="-122"/>
              </a:rPr>
              <a:t>中层管理人员</a:t>
            </a:r>
            <a:endParaRPr lang="en-US" altLang="zh-CN" b="1">
              <a:solidFill>
                <a:srgbClr val="FF0000"/>
              </a:solidFill>
              <a:latin typeface="微软雅黑" panose="020B0503020204020204" pitchFamily="34" charset="-122"/>
              <a:ea typeface="微软雅黑" panose="020B0503020204020204" pitchFamily="34" charset="-122"/>
            </a:endParaRPr>
          </a:p>
          <a:p>
            <a:pPr algn="ctr" eaLnBrk="1" hangingPunct="1">
              <a:lnSpc>
                <a:spcPct val="150000"/>
              </a:lnSpc>
            </a:pPr>
            <a:r>
              <a:rPr lang="zh-CN" altLang="en-US" sz="1600">
                <a:latin typeface="微软雅黑" panose="020B0503020204020204" pitchFamily="34" charset="-122"/>
                <a:ea typeface="微软雅黑" panose="020B0503020204020204" pitchFamily="34" charset="-122"/>
              </a:rPr>
              <a:t>经验、综合素质和管理能力不足</a:t>
            </a:r>
            <a:endParaRPr lang="zh-CN" altLang="en-US" sz="1600">
              <a:latin typeface="微软雅黑" panose="020B0503020204020204" pitchFamily="34" charset="-122"/>
              <a:ea typeface="微软雅黑" panose="020B0503020204020204" pitchFamily="34" charset="-122"/>
            </a:endParaRPr>
          </a:p>
        </p:txBody>
      </p:sp>
      <p:sp>
        <p:nvSpPr>
          <p:cNvPr id="56330" name="矩形 45"/>
          <p:cNvSpPr>
            <a:spLocks noChangeArrowheads="1"/>
          </p:cNvSpPr>
          <p:nvPr/>
        </p:nvSpPr>
        <p:spPr bwMode="auto">
          <a:xfrm>
            <a:off x="5942013" y="3514725"/>
            <a:ext cx="223837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b="1">
                <a:solidFill>
                  <a:srgbClr val="FF0000"/>
                </a:solidFill>
                <a:latin typeface="微软雅黑" panose="020B0503020204020204" pitchFamily="34" charset="-122"/>
                <a:ea typeface="微软雅黑" panose="020B0503020204020204" pitchFamily="34" charset="-122"/>
              </a:rPr>
              <a:t>基层主管人员</a:t>
            </a:r>
            <a:endParaRPr lang="zh-CN" altLang="en-US" b="1">
              <a:solidFill>
                <a:srgbClr val="FF0000"/>
              </a:solidFill>
              <a:latin typeface="微软雅黑" panose="020B0503020204020204" pitchFamily="34" charset="-122"/>
              <a:ea typeface="微软雅黑" panose="020B0503020204020204" pitchFamily="34" charset="-122"/>
            </a:endParaRPr>
          </a:p>
          <a:p>
            <a:pPr algn="ctr" eaLnBrk="1" hangingPunct="1">
              <a:lnSpc>
                <a:spcPct val="150000"/>
              </a:lnSpc>
            </a:pPr>
            <a:r>
              <a:rPr lang="zh-CN" altLang="en-US" sz="1600">
                <a:latin typeface="微软雅黑" panose="020B0503020204020204" pitchFamily="34" charset="-122"/>
                <a:ea typeface="微软雅黑" panose="020B0503020204020204" pitchFamily="34" charset="-122"/>
              </a:rPr>
              <a:t>缺少提升空间，稳定性差；缺乏个人担当意识，提升潜力不足</a:t>
            </a:r>
            <a:endParaRPr lang="zh-CN" altLang="en-US" sz="1600">
              <a:latin typeface="微软雅黑" panose="020B0503020204020204" pitchFamily="34" charset="-122"/>
              <a:ea typeface="微软雅黑" panose="020B0503020204020204" pitchFamily="34" charset="-122"/>
            </a:endParaRPr>
          </a:p>
        </p:txBody>
      </p:sp>
      <p:sp>
        <p:nvSpPr>
          <p:cNvPr id="56331" name="矩形 46"/>
          <p:cNvSpPr>
            <a:spLocks noChangeArrowheads="1"/>
          </p:cNvSpPr>
          <p:nvPr/>
        </p:nvSpPr>
        <p:spPr bwMode="auto">
          <a:xfrm>
            <a:off x="8678863" y="3514725"/>
            <a:ext cx="238442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b="1">
                <a:solidFill>
                  <a:srgbClr val="FF0000"/>
                </a:solidFill>
                <a:latin typeface="微软雅黑" panose="020B0503020204020204" pitchFamily="34" charset="-122"/>
                <a:ea typeface="微软雅黑" panose="020B0503020204020204" pitchFamily="34" charset="-122"/>
              </a:rPr>
              <a:t>基层员工</a:t>
            </a:r>
            <a:endParaRPr lang="zh-CN" altLang="en-US" b="1">
              <a:solidFill>
                <a:srgbClr val="FF0000"/>
              </a:solidFill>
              <a:latin typeface="微软雅黑" panose="020B0503020204020204" pitchFamily="34" charset="-122"/>
              <a:ea typeface="微软雅黑" panose="020B0503020204020204" pitchFamily="34" charset="-122"/>
            </a:endParaRPr>
          </a:p>
          <a:p>
            <a:pPr algn="ctr" eaLnBrk="1" hangingPunct="1">
              <a:lnSpc>
                <a:spcPct val="150000"/>
              </a:lnSpc>
            </a:pPr>
            <a:r>
              <a:rPr lang="zh-CN" altLang="en-US" sz="1600">
                <a:latin typeface="微软雅黑" panose="020B0503020204020204" pitchFamily="34" charset="-122"/>
                <a:ea typeface="微软雅黑" panose="020B0503020204020204" pitchFamily="34" charset="-122"/>
              </a:rPr>
              <a:t>企业认同度不高；对上级管理者认同度不高；稳定性差</a:t>
            </a:r>
            <a:endParaRPr lang="zh-CN" altLang="en-US" sz="1600">
              <a:latin typeface="微软雅黑" panose="020B0503020204020204" pitchFamily="34" charset="-122"/>
              <a:ea typeface="微软雅黑" panose="020B0503020204020204" pitchFamily="34" charset="-122"/>
            </a:endParaRPr>
          </a:p>
        </p:txBody>
      </p:sp>
      <p:cxnSp>
        <p:nvCxnSpPr>
          <p:cNvPr id="48" name="直接连接符 47"/>
          <p:cNvCxnSpPr/>
          <p:nvPr/>
        </p:nvCxnSpPr>
        <p:spPr>
          <a:xfrm>
            <a:off x="3313113" y="3644900"/>
            <a:ext cx="0" cy="1438275"/>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5672138" y="3644900"/>
            <a:ext cx="0" cy="1438275"/>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8489950" y="3678238"/>
            <a:ext cx="0" cy="1438275"/>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6335" name="标题 50"/>
          <p:cNvSpPr>
            <a:spLocks noGrp="1"/>
          </p:cNvSpPr>
          <p:nvPr>
            <p:ph type="title"/>
          </p:nvPr>
        </p:nvSpPr>
        <p:spPr>
          <a:xfrm>
            <a:off x="1690688" y="1125538"/>
            <a:ext cx="8010525" cy="522287"/>
          </a:xfrm>
        </p:spPr>
        <p:txBody>
          <a:bodyPr>
            <a:spAutoFit/>
          </a:bodyPr>
          <a:lstStyle/>
          <a:p>
            <a:pPr marL="342900" indent="-342900"/>
            <a:r>
              <a:rPr lang="zh-CN" altLang="en-US" sz="2800" b="1" smtClean="0">
                <a:solidFill>
                  <a:srgbClr val="FF0000"/>
                </a:solidFill>
                <a:latin typeface="微软雅黑" panose="020B0503020204020204" pitchFamily="34" charset="-122"/>
                <a:ea typeface="微软雅黑" panose="020B0503020204020204" pitchFamily="34" charset="-122"/>
              </a:rPr>
              <a:t>年度核心人才变化情况</a:t>
            </a:r>
            <a:endParaRPr lang="zh-CN" altLang="en-US" sz="2800" b="1" smtClean="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2269173"/>
            <a:ext cx="12192000" cy="211296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8" name="等腰三角形 7"/>
          <p:cNvSpPr/>
          <p:nvPr/>
        </p:nvSpPr>
        <p:spPr>
          <a:xfrm rot="5400000">
            <a:off x="-514985" y="514985"/>
            <a:ext cx="6867525" cy="5837555"/>
          </a:xfrm>
          <a:custGeom>
            <a:avLst/>
            <a:gdLst>
              <a:gd name="connsiteX0" fmla="*/ 0 w 6746236"/>
              <a:gd name="connsiteY0" fmla="*/ 5165237 h 5165237"/>
              <a:gd name="connsiteX1" fmla="*/ 3373118 w 6746236"/>
              <a:gd name="connsiteY1" fmla="*/ 0 h 5165237"/>
              <a:gd name="connsiteX2" fmla="*/ 6746236 w 6746236"/>
              <a:gd name="connsiteY2" fmla="*/ 5165237 h 5165237"/>
              <a:gd name="connsiteX3" fmla="*/ 0 w 6746236"/>
              <a:gd name="connsiteY3" fmla="*/ 5165237 h 5165237"/>
              <a:gd name="connsiteX0-1" fmla="*/ 0 w 6746236"/>
              <a:gd name="connsiteY0-2" fmla="*/ 5705565 h 5705565"/>
              <a:gd name="connsiteX1-3" fmla="*/ 2181631 w 6746236"/>
              <a:gd name="connsiteY1-4" fmla="*/ 0 h 5705565"/>
              <a:gd name="connsiteX2-5" fmla="*/ 6746236 w 6746236"/>
              <a:gd name="connsiteY2-6" fmla="*/ 5705565 h 5705565"/>
              <a:gd name="connsiteX3-7" fmla="*/ 0 w 6746236"/>
              <a:gd name="connsiteY3-8" fmla="*/ 5705565 h 5705565"/>
              <a:gd name="connsiteX0-9" fmla="*/ 0 w 6746236"/>
              <a:gd name="connsiteY0-10" fmla="*/ 5359201 h 5359201"/>
              <a:gd name="connsiteX1-11" fmla="*/ 2112362 w 6746236"/>
              <a:gd name="connsiteY1-12" fmla="*/ 0 h 5359201"/>
              <a:gd name="connsiteX2-13" fmla="*/ 6746236 w 6746236"/>
              <a:gd name="connsiteY2-14" fmla="*/ 5359201 h 5359201"/>
              <a:gd name="connsiteX3-15" fmla="*/ 0 w 6746236"/>
              <a:gd name="connsiteY3-16" fmla="*/ 5359201 h 5359201"/>
              <a:gd name="connsiteX0-17" fmla="*/ 0 w 6746236"/>
              <a:gd name="connsiteY0-18" fmla="*/ 5359201 h 5359201"/>
              <a:gd name="connsiteX1-19" fmla="*/ 2112362 w 6746236"/>
              <a:gd name="connsiteY1-20" fmla="*/ 0 h 5359201"/>
              <a:gd name="connsiteX2-21" fmla="*/ 6746236 w 6746236"/>
              <a:gd name="connsiteY2-22" fmla="*/ 5359201 h 5359201"/>
              <a:gd name="connsiteX3-23" fmla="*/ 0 w 6746236"/>
              <a:gd name="connsiteY3-24" fmla="*/ 5359201 h 5359201"/>
              <a:gd name="connsiteX0-25" fmla="*/ 0 w 6746236"/>
              <a:gd name="connsiteY0-26" fmla="*/ 5359201 h 5359201"/>
              <a:gd name="connsiteX1-27" fmla="*/ 2112362 w 6746236"/>
              <a:gd name="connsiteY1-28" fmla="*/ 0 h 5359201"/>
              <a:gd name="connsiteX2-29" fmla="*/ 6746236 w 6746236"/>
              <a:gd name="connsiteY2-30" fmla="*/ 5359201 h 5359201"/>
              <a:gd name="connsiteX3-31" fmla="*/ 0 w 6746236"/>
              <a:gd name="connsiteY3-32" fmla="*/ 5359201 h 5359201"/>
              <a:gd name="connsiteX0-33" fmla="*/ 0 w 6746236"/>
              <a:gd name="connsiteY0-34" fmla="*/ 5115225 h 5115225"/>
              <a:gd name="connsiteX1-35" fmla="*/ 2322389 w 6746236"/>
              <a:gd name="connsiteY1-36" fmla="*/ 0 h 5115225"/>
              <a:gd name="connsiteX2-37" fmla="*/ 6746236 w 6746236"/>
              <a:gd name="connsiteY2-38" fmla="*/ 5115225 h 5115225"/>
              <a:gd name="connsiteX3-39" fmla="*/ 0 w 6746236"/>
              <a:gd name="connsiteY3-40" fmla="*/ 5115225 h 5115225"/>
              <a:gd name="connsiteX0-41" fmla="*/ 0 w 6746236"/>
              <a:gd name="connsiteY0-42" fmla="*/ 5139623 h 5139623"/>
              <a:gd name="connsiteX1-43" fmla="*/ 2335582 w 6746236"/>
              <a:gd name="connsiteY1-44" fmla="*/ 0 h 5139623"/>
              <a:gd name="connsiteX2-45" fmla="*/ 6746236 w 6746236"/>
              <a:gd name="connsiteY2-46" fmla="*/ 5139623 h 5139623"/>
              <a:gd name="connsiteX3-47" fmla="*/ 0 w 6746236"/>
              <a:gd name="connsiteY3-48" fmla="*/ 5139623 h 5139623"/>
            </a:gdLst>
            <a:ahLst/>
            <a:cxnLst>
              <a:cxn ang="0">
                <a:pos x="connsiteX0-1" y="connsiteY0-2"/>
              </a:cxn>
              <a:cxn ang="0">
                <a:pos x="connsiteX1-3" y="connsiteY1-4"/>
              </a:cxn>
              <a:cxn ang="0">
                <a:pos x="connsiteX2-5" y="connsiteY2-6"/>
              </a:cxn>
              <a:cxn ang="0">
                <a:pos x="connsiteX3-7" y="connsiteY3-8"/>
              </a:cxn>
            </a:cxnLst>
            <a:rect l="l" t="t" r="r" b="b"/>
            <a:pathLst>
              <a:path w="6746236" h="5139623">
                <a:moveTo>
                  <a:pt x="0" y="5139623"/>
                </a:moveTo>
                <a:lnTo>
                  <a:pt x="2335582" y="0"/>
                </a:lnTo>
                <a:cubicBezTo>
                  <a:pt x="4032607" y="1938800"/>
                  <a:pt x="5201611" y="3353223"/>
                  <a:pt x="6746236" y="5139623"/>
                </a:cubicBezTo>
                <a:lnTo>
                  <a:pt x="0" y="5139623"/>
                </a:lnTo>
                <a:close/>
              </a:path>
            </a:pathLst>
          </a:cu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57348" name="矩形 1"/>
          <p:cNvSpPr>
            <a:spLocks noChangeArrowheads="1"/>
          </p:cNvSpPr>
          <p:nvPr/>
        </p:nvSpPr>
        <p:spPr bwMode="auto">
          <a:xfrm>
            <a:off x="693738" y="2289175"/>
            <a:ext cx="361950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spcBef>
                <a:spcPts val="300"/>
              </a:spcBef>
              <a:buClr>
                <a:srgbClr val="0070C0"/>
              </a:buClr>
            </a:pPr>
            <a:r>
              <a:rPr lang="zh-CN" altLang="en-US" sz="6000" b="1" dirty="0" smtClean="0">
                <a:solidFill>
                  <a:schemeClr val="bg1"/>
                </a:solidFill>
                <a:latin typeface="DFPLiJinHeiW8-GB"/>
                <a:sym typeface="微软雅黑" panose="020B0503020204020204" pitchFamily="34" charset="-122"/>
              </a:rPr>
              <a:t>第</a:t>
            </a:r>
            <a:r>
              <a:rPr lang="en-US" altLang="zh-CN" sz="6000" b="1" dirty="0" smtClean="0">
                <a:solidFill>
                  <a:schemeClr val="bg1"/>
                </a:solidFill>
                <a:latin typeface="宋体" panose="02010600030101010101" pitchFamily="2" charset="-122"/>
                <a:sym typeface="微软雅黑" panose="020B0503020204020204" pitchFamily="34" charset="-122"/>
              </a:rPr>
              <a:t>5</a:t>
            </a:r>
            <a:r>
              <a:rPr lang="zh-CN" altLang="en-US" sz="6000" b="1" dirty="0" smtClean="0">
                <a:solidFill>
                  <a:schemeClr val="bg1"/>
                </a:solidFill>
                <a:latin typeface="DFPLiJinHeiW8-GB"/>
                <a:sym typeface="微软雅黑" panose="020B0503020204020204" pitchFamily="34" charset="-122"/>
              </a:rPr>
              <a:t>部分</a:t>
            </a:r>
            <a:endParaRPr lang="zh-CN" altLang="en-US" sz="6000" b="1" dirty="0">
              <a:solidFill>
                <a:schemeClr val="bg1"/>
              </a:solidFill>
              <a:latin typeface="DFPLiJinHeiW8-GB"/>
              <a:sym typeface="微软雅黑" panose="020B0503020204020204" pitchFamily="34" charset="-122"/>
            </a:endParaRPr>
          </a:p>
        </p:txBody>
      </p:sp>
      <p:cxnSp>
        <p:nvCxnSpPr>
          <p:cNvPr id="11" name="直接连接符 10"/>
          <p:cNvCxnSpPr/>
          <p:nvPr/>
        </p:nvCxnSpPr>
        <p:spPr>
          <a:xfrm>
            <a:off x="266700" y="3325813"/>
            <a:ext cx="370205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7350" name="矩形 229"/>
          <p:cNvSpPr>
            <a:spLocks noChangeArrowheads="1"/>
          </p:cNvSpPr>
          <p:nvPr/>
        </p:nvSpPr>
        <p:spPr bwMode="auto">
          <a:xfrm>
            <a:off x="5704205" y="2941320"/>
            <a:ext cx="52641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spcBef>
                <a:spcPts val="300"/>
              </a:spcBef>
              <a:buClr>
                <a:srgbClr val="0070C0"/>
              </a:buClr>
            </a:pPr>
            <a:r>
              <a:rPr lang="zh-CN" altLang="en-US" sz="4400" b="1">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怎么做人才梯队建设</a:t>
            </a:r>
            <a:endParaRPr lang="zh-CN" altLang="en-US" sz="4400" b="1">
              <a:solidFill>
                <a:srgbClr val="FF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5" name="标题 2"/>
          <p:cNvSpPr>
            <a:spLocks noGrp="1" noChangeArrowheads="1"/>
          </p:cNvSpPr>
          <p:nvPr>
            <p:ph type="title" idx="4294967295"/>
          </p:nvPr>
        </p:nvSpPr>
        <p:spPr>
          <a:xfrm>
            <a:off x="695325" y="620713"/>
            <a:ext cx="10183813" cy="850900"/>
          </a:xfrm>
        </p:spPr>
        <p:txBody>
          <a:bodyPr anchor="ctr"/>
          <a:lstStyle/>
          <a:p>
            <a:pPr eaLnBrk="1" hangingPunct="1"/>
            <a:r>
              <a:rPr lang="zh-CN" altLang="en-US" sz="2400" b="1" smtClean="0">
                <a:solidFill>
                  <a:srgbClr val="FF0000"/>
                </a:solidFill>
                <a:latin typeface="微软雅黑" panose="020B0503020204020204" pitchFamily="34" charset="-122"/>
                <a:ea typeface="微软雅黑" panose="020B0503020204020204" pitchFamily="34" charset="-122"/>
              </a:rPr>
              <a:t>当企业发展迅猛时，人才与业务发展的差距通常是企业发展的主要瓶颈</a:t>
            </a:r>
            <a:endParaRPr lang="zh-CN" altLang="en-US" sz="2400" b="1" smtClean="0">
              <a:solidFill>
                <a:srgbClr val="FF0000"/>
              </a:solidFill>
              <a:latin typeface="微软雅黑" panose="020B0503020204020204" pitchFamily="34" charset="-122"/>
              <a:ea typeface="微软雅黑" panose="020B0503020204020204" pitchFamily="34" charset="-122"/>
            </a:endParaRPr>
          </a:p>
        </p:txBody>
      </p:sp>
      <p:sp>
        <p:nvSpPr>
          <p:cNvPr id="23555" name="Line 2"/>
          <p:cNvSpPr>
            <a:spLocks noChangeShapeType="1"/>
          </p:cNvSpPr>
          <p:nvPr/>
        </p:nvSpPr>
        <p:spPr bwMode="auto">
          <a:xfrm>
            <a:off x="8104188" y="2703513"/>
            <a:ext cx="0" cy="12192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56" name="Rectangle 3"/>
          <p:cNvSpPr>
            <a:spLocks noChangeArrowheads="1"/>
          </p:cNvSpPr>
          <p:nvPr/>
        </p:nvSpPr>
        <p:spPr bwMode="auto">
          <a:xfrm>
            <a:off x="7797800" y="3160713"/>
            <a:ext cx="7112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sz="3200">
              <a:latin typeface="黑体" panose="02010609060101010101" pitchFamily="49" charset="-122"/>
              <a:ea typeface="黑体" panose="02010609060101010101" pitchFamily="49" charset="-122"/>
            </a:endParaRPr>
          </a:p>
        </p:txBody>
      </p:sp>
      <p:sp>
        <p:nvSpPr>
          <p:cNvPr id="23557" name="Freeform 4"/>
          <p:cNvSpPr>
            <a:spLocks noChangeArrowheads="1"/>
          </p:cNvSpPr>
          <p:nvPr/>
        </p:nvSpPr>
        <p:spPr bwMode="auto">
          <a:xfrm>
            <a:off x="2006600" y="1985963"/>
            <a:ext cx="6419850" cy="2813050"/>
          </a:xfrm>
          <a:custGeom>
            <a:avLst/>
            <a:gdLst>
              <a:gd name="T0" fmla="*/ 0 w 2928"/>
              <a:gd name="T1" fmla="*/ 2147483647 h 1440"/>
              <a:gd name="T2" fmla="*/ 2147483647 w 2928"/>
              <a:gd name="T3" fmla="*/ 2147483647 h 1440"/>
              <a:gd name="T4" fmla="*/ 2147483647 w 2928"/>
              <a:gd name="T5" fmla="*/ 0 h 1440"/>
              <a:gd name="T6" fmla="*/ 0 60000 65536"/>
              <a:gd name="T7" fmla="*/ 0 60000 65536"/>
              <a:gd name="T8" fmla="*/ 0 60000 65536"/>
              <a:gd name="T9" fmla="*/ 0 w 2928"/>
              <a:gd name="T10" fmla="*/ 0 h 1440"/>
              <a:gd name="T11" fmla="*/ 2928 w 2928"/>
              <a:gd name="T12" fmla="*/ 1440 h 1440"/>
            </a:gdLst>
            <a:ahLst/>
            <a:cxnLst>
              <a:cxn ang="T6">
                <a:pos x="T0" y="T1"/>
              </a:cxn>
              <a:cxn ang="T7">
                <a:pos x="T2" y="T3"/>
              </a:cxn>
              <a:cxn ang="T8">
                <a:pos x="T4" y="T5"/>
              </a:cxn>
            </a:cxnLst>
            <a:rect l="T9" t="T10" r="T11" b="T12"/>
            <a:pathLst>
              <a:path w="2928" h="1440">
                <a:moveTo>
                  <a:pt x="0" y="1440"/>
                </a:moveTo>
                <a:cubicBezTo>
                  <a:pt x="692" y="1368"/>
                  <a:pt x="1384" y="1296"/>
                  <a:pt x="1872" y="1056"/>
                </a:cubicBezTo>
                <a:cubicBezTo>
                  <a:pt x="2360" y="816"/>
                  <a:pt x="2644" y="408"/>
                  <a:pt x="2928" y="0"/>
                </a:cubicBezTo>
              </a:path>
            </a:pathLst>
          </a:custGeom>
          <a:noFill/>
          <a:ln w="38100">
            <a:solidFill>
              <a:srgbClr val="3333CC"/>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58" name="Line 5"/>
          <p:cNvSpPr>
            <a:spLocks noChangeShapeType="1"/>
          </p:cNvSpPr>
          <p:nvPr/>
        </p:nvSpPr>
        <p:spPr bwMode="auto">
          <a:xfrm flipV="1">
            <a:off x="2108200" y="4113213"/>
            <a:ext cx="6199188" cy="99060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59" name="Text Box 6"/>
          <p:cNvSpPr txBox="1">
            <a:spLocks noChangeArrowheads="1"/>
          </p:cNvSpPr>
          <p:nvPr/>
        </p:nvSpPr>
        <p:spPr bwMode="auto">
          <a:xfrm>
            <a:off x="5156200" y="3178175"/>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a:latin typeface="黑体" panose="02010609060101010101" pitchFamily="49" charset="-122"/>
                <a:ea typeface="黑体" panose="02010609060101010101" pitchFamily="49" charset="-122"/>
              </a:rPr>
              <a:t>业务发展</a:t>
            </a:r>
            <a:endParaRPr lang="zh-CN" altLang="en-US" sz="2400">
              <a:latin typeface="黑体" panose="02010609060101010101" pitchFamily="49" charset="-122"/>
              <a:ea typeface="黑体" panose="02010609060101010101" pitchFamily="49" charset="-122"/>
            </a:endParaRPr>
          </a:p>
        </p:txBody>
      </p:sp>
      <p:sp>
        <p:nvSpPr>
          <p:cNvPr id="23560" name="Text Box 7"/>
          <p:cNvSpPr txBox="1">
            <a:spLocks noChangeArrowheads="1"/>
          </p:cNvSpPr>
          <p:nvPr/>
        </p:nvSpPr>
        <p:spPr bwMode="auto">
          <a:xfrm>
            <a:off x="6437313" y="4548188"/>
            <a:ext cx="14144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a:solidFill>
                  <a:srgbClr val="FF0000"/>
                </a:solidFill>
                <a:latin typeface="黑体" panose="02010609060101010101" pitchFamily="49" charset="-122"/>
                <a:ea typeface="黑体" panose="02010609060101010101" pitchFamily="49" charset="-122"/>
              </a:rPr>
              <a:t>人才发展</a:t>
            </a:r>
            <a:endParaRPr lang="zh-CN" altLang="en-US" sz="2400">
              <a:solidFill>
                <a:srgbClr val="FF0000"/>
              </a:solidFill>
              <a:latin typeface="黑体" panose="02010609060101010101" pitchFamily="49" charset="-122"/>
              <a:ea typeface="黑体" panose="02010609060101010101" pitchFamily="49" charset="-122"/>
            </a:endParaRPr>
          </a:p>
        </p:txBody>
      </p:sp>
      <p:sp>
        <p:nvSpPr>
          <p:cNvPr id="11" name="Text Box 8"/>
          <p:cNvSpPr txBox="1">
            <a:spLocks noChangeArrowheads="1"/>
          </p:cNvSpPr>
          <p:nvPr/>
        </p:nvSpPr>
        <p:spPr bwMode="auto">
          <a:xfrm>
            <a:off x="9266238" y="5724525"/>
            <a:ext cx="1174750" cy="407988"/>
          </a:xfrm>
          <a:prstGeom prst="rect">
            <a:avLst/>
          </a:prstGeom>
          <a:noFill/>
          <a:ln>
            <a:noFill/>
          </a:ln>
        </p:spPr>
        <p:txBody>
          <a:bodyPr>
            <a:spAutoFit/>
          </a:bodyPr>
          <a:lstStyle>
            <a:lvl1pPr eaLnBrk="0" hangingPunct="0">
              <a:defRPr sz="3200">
                <a:solidFill>
                  <a:schemeClr val="tx1"/>
                </a:solidFill>
                <a:latin typeface="Arial" panose="020B0604020202020204" pitchFamily="34" charset="0"/>
                <a:ea typeface="宋体" panose="02010600030101010101" pitchFamily="2" charset="-122"/>
              </a:defRPr>
            </a:lvl1pPr>
            <a:lvl2pPr marL="742950" indent="-285750" eaLnBrk="0" hangingPunct="0">
              <a:defRPr sz="3200">
                <a:solidFill>
                  <a:schemeClr val="tx1"/>
                </a:solidFill>
                <a:latin typeface="Arial" panose="020B0604020202020204" pitchFamily="34" charset="0"/>
                <a:ea typeface="宋体" panose="02010600030101010101" pitchFamily="2" charset="-122"/>
              </a:defRPr>
            </a:lvl2pPr>
            <a:lvl3pPr marL="1143000" indent="-228600" eaLnBrk="0" hangingPunct="0">
              <a:defRPr sz="3200">
                <a:solidFill>
                  <a:schemeClr val="tx1"/>
                </a:solidFill>
                <a:latin typeface="Arial" panose="020B0604020202020204" pitchFamily="34" charset="0"/>
                <a:ea typeface="宋体" panose="02010600030101010101" pitchFamily="2" charset="-122"/>
              </a:defRPr>
            </a:lvl3pPr>
            <a:lvl4pPr marL="1600200" indent="-228600" eaLnBrk="0" hangingPunct="0">
              <a:defRPr sz="3200">
                <a:solidFill>
                  <a:schemeClr val="tx1"/>
                </a:solidFill>
                <a:latin typeface="Arial" panose="020B0604020202020204" pitchFamily="34" charset="0"/>
                <a:ea typeface="宋体" panose="02010600030101010101" pitchFamily="2" charset="-122"/>
              </a:defRPr>
            </a:lvl4pPr>
            <a:lvl5pPr marL="2057400" indent="-228600" eaLnBrk="0" hangingPunct="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zh-CN" altLang="en-US" sz="2000">
                <a:effectLst>
                  <a:outerShdw blurRad="38100" dist="38100" dir="2700000" algn="tl">
                    <a:srgbClr val="C0C0C0"/>
                  </a:outerShdw>
                </a:effectLst>
                <a:latin typeface="黑体" panose="02010609060101010101" pitchFamily="49" charset="-122"/>
                <a:ea typeface="黑体" panose="02010609060101010101" pitchFamily="49" charset="-122"/>
                <a:cs typeface="黑体" panose="02010609060101010101" pitchFamily="49" charset="-122"/>
              </a:rPr>
              <a:t>时间</a:t>
            </a:r>
            <a:endParaRPr lang="zh-CN" altLang="en-US" sz="2000">
              <a:effectLst>
                <a:outerShdw blurRad="38100" dist="38100" dir="2700000" algn="tl">
                  <a:srgbClr val="C0C0C0"/>
                </a:outerShdw>
              </a:effectLst>
              <a:latin typeface="黑体" panose="02010609060101010101" pitchFamily="49" charset="-122"/>
              <a:ea typeface="黑体" panose="02010609060101010101" pitchFamily="49" charset="-122"/>
              <a:cs typeface="黑体" panose="02010609060101010101" pitchFamily="49" charset="-122"/>
            </a:endParaRPr>
          </a:p>
        </p:txBody>
      </p:sp>
      <p:sp>
        <p:nvSpPr>
          <p:cNvPr id="12" name="Text Box 9"/>
          <p:cNvSpPr txBox="1">
            <a:spLocks noChangeArrowheads="1"/>
          </p:cNvSpPr>
          <p:nvPr/>
        </p:nvSpPr>
        <p:spPr bwMode="auto">
          <a:xfrm rot="10800000" flipH="1" flipV="1">
            <a:off x="857250" y="1935163"/>
            <a:ext cx="492125" cy="1117600"/>
          </a:xfrm>
          <a:prstGeom prst="rect">
            <a:avLst/>
          </a:prstGeom>
          <a:noFill/>
          <a:ln>
            <a:noFill/>
          </a:ln>
        </p:spPr>
        <p:txBody>
          <a:bodyPr vert="eaVert" wrap="none">
            <a:spAutoFit/>
          </a:bodyPr>
          <a:lstStyle>
            <a:lvl1pPr eaLnBrk="0" hangingPunct="0">
              <a:defRPr sz="3200">
                <a:solidFill>
                  <a:schemeClr val="tx1"/>
                </a:solidFill>
                <a:latin typeface="Arial" panose="020B0604020202020204" pitchFamily="34" charset="0"/>
                <a:ea typeface="宋体" panose="02010600030101010101" pitchFamily="2" charset="-122"/>
              </a:defRPr>
            </a:lvl1pPr>
            <a:lvl2pPr marL="742950" indent="-285750" eaLnBrk="0" hangingPunct="0">
              <a:defRPr sz="3200">
                <a:solidFill>
                  <a:schemeClr val="tx1"/>
                </a:solidFill>
                <a:latin typeface="Arial" panose="020B0604020202020204" pitchFamily="34" charset="0"/>
                <a:ea typeface="宋体" panose="02010600030101010101" pitchFamily="2" charset="-122"/>
              </a:defRPr>
            </a:lvl2pPr>
            <a:lvl3pPr marL="1143000" indent="-228600" eaLnBrk="0" hangingPunct="0">
              <a:defRPr sz="3200">
                <a:solidFill>
                  <a:schemeClr val="tx1"/>
                </a:solidFill>
                <a:latin typeface="Arial" panose="020B0604020202020204" pitchFamily="34" charset="0"/>
                <a:ea typeface="宋体" panose="02010600030101010101" pitchFamily="2" charset="-122"/>
              </a:defRPr>
            </a:lvl3pPr>
            <a:lvl4pPr marL="1600200" indent="-228600" eaLnBrk="0" hangingPunct="0">
              <a:defRPr sz="3200">
                <a:solidFill>
                  <a:schemeClr val="tx1"/>
                </a:solidFill>
                <a:latin typeface="Arial" panose="020B0604020202020204" pitchFamily="34" charset="0"/>
                <a:ea typeface="宋体" panose="02010600030101010101" pitchFamily="2" charset="-122"/>
              </a:defRPr>
            </a:lvl4pPr>
            <a:lvl5pPr marL="2057400" indent="-228600" eaLnBrk="0" hangingPunct="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fontAlgn="auto">
              <a:spcBef>
                <a:spcPts val="0"/>
              </a:spcBef>
              <a:spcAft>
                <a:spcPts val="0"/>
              </a:spcAft>
              <a:defRPr/>
            </a:pPr>
            <a:r>
              <a:rPr lang="zh-CN" altLang="en-US" sz="2000">
                <a:effectLst>
                  <a:outerShdw blurRad="38100" dist="38100" dir="2700000" algn="tl">
                    <a:srgbClr val="C0C0C0"/>
                  </a:outerShdw>
                </a:effectLst>
                <a:latin typeface="黑体" panose="02010609060101010101" pitchFamily="49" charset="-122"/>
                <a:ea typeface="黑体" panose="02010609060101010101" pitchFamily="49" charset="-122"/>
                <a:cs typeface="黑体" panose="02010609060101010101" pitchFamily="49" charset="-122"/>
              </a:rPr>
              <a:t>发展状况</a:t>
            </a:r>
            <a:endParaRPr lang="zh-CN" altLang="en-US" sz="2000">
              <a:effectLst>
                <a:outerShdw blurRad="38100" dist="38100" dir="2700000" algn="tl">
                  <a:srgbClr val="C0C0C0"/>
                </a:outerShdw>
              </a:effectLst>
              <a:latin typeface="黑体" panose="02010609060101010101" pitchFamily="49" charset="-122"/>
              <a:ea typeface="黑体" panose="02010609060101010101" pitchFamily="49" charset="-122"/>
              <a:cs typeface="黑体" panose="02010609060101010101" pitchFamily="49" charset="-122"/>
            </a:endParaRPr>
          </a:p>
        </p:txBody>
      </p:sp>
      <p:sp>
        <p:nvSpPr>
          <p:cNvPr id="23563" name="AutoShape 10"/>
          <p:cNvSpPr>
            <a:spLocks noChangeArrowheads="1"/>
          </p:cNvSpPr>
          <p:nvPr/>
        </p:nvSpPr>
        <p:spPr bwMode="auto">
          <a:xfrm>
            <a:off x="8002588" y="3236913"/>
            <a:ext cx="201612" cy="152400"/>
          </a:xfrm>
          <a:prstGeom prst="triangle">
            <a:avLst>
              <a:gd name="adj" fmla="val 50000"/>
            </a:avLst>
          </a:prstGeom>
          <a:solidFill>
            <a:srgbClr val="FFCC66"/>
          </a:solidFill>
          <a:ln w="12700">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sz="3200">
              <a:latin typeface="黑体" panose="02010609060101010101" pitchFamily="49" charset="-122"/>
              <a:ea typeface="黑体" panose="02010609060101010101" pitchFamily="49" charset="-122"/>
            </a:endParaRPr>
          </a:p>
        </p:txBody>
      </p:sp>
      <p:sp>
        <p:nvSpPr>
          <p:cNvPr id="23564" name="Text Box 11"/>
          <p:cNvSpPr txBox="1">
            <a:spLocks noChangeArrowheads="1"/>
          </p:cNvSpPr>
          <p:nvPr/>
        </p:nvSpPr>
        <p:spPr bwMode="auto">
          <a:xfrm>
            <a:off x="8821738" y="2722563"/>
            <a:ext cx="2174875" cy="708025"/>
          </a:xfrm>
          <a:prstGeom prst="rect">
            <a:avLst/>
          </a:prstGeom>
          <a:solidFill>
            <a:schemeClr val="bg1"/>
          </a:solidFill>
          <a:ln w="25400">
            <a:solidFill>
              <a:schemeClr val="accent2"/>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a:latin typeface="黑体" panose="02010609060101010101" pitchFamily="49" charset="-122"/>
                <a:ea typeface="黑体" panose="02010609060101010101" pitchFamily="49" charset="-122"/>
              </a:rPr>
              <a:t>人才</a:t>
            </a:r>
            <a:r>
              <a:rPr lang="zh-CN" altLang="en-US" sz="2000">
                <a:solidFill>
                  <a:srgbClr val="000000"/>
                </a:solidFill>
                <a:latin typeface="黑体" panose="02010609060101010101" pitchFamily="49" charset="-122"/>
                <a:ea typeface="黑体" panose="02010609060101010101" pitchFamily="49" charset="-122"/>
              </a:rPr>
              <a:t>与</a:t>
            </a:r>
            <a:r>
              <a:rPr lang="zh-CN" altLang="en-US" sz="2000">
                <a:latin typeface="黑体" panose="02010609060101010101" pitchFamily="49" charset="-122"/>
                <a:ea typeface="黑体" panose="02010609060101010101" pitchFamily="49" charset="-122"/>
              </a:rPr>
              <a:t>业务发展差距</a:t>
            </a:r>
            <a:endParaRPr lang="zh-CN" altLang="en-US" sz="2000">
              <a:latin typeface="黑体" panose="02010609060101010101" pitchFamily="49" charset="-122"/>
              <a:ea typeface="黑体" panose="02010609060101010101" pitchFamily="49" charset="-122"/>
            </a:endParaRPr>
          </a:p>
        </p:txBody>
      </p:sp>
      <p:sp>
        <p:nvSpPr>
          <p:cNvPr id="23565" name="Line 12"/>
          <p:cNvSpPr>
            <a:spLocks noChangeShapeType="1"/>
          </p:cNvSpPr>
          <p:nvPr/>
        </p:nvSpPr>
        <p:spPr bwMode="auto">
          <a:xfrm flipH="1">
            <a:off x="8274050" y="3198813"/>
            <a:ext cx="508000" cy="7620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66" name="Line 14"/>
          <p:cNvSpPr>
            <a:spLocks noChangeShapeType="1"/>
          </p:cNvSpPr>
          <p:nvPr/>
        </p:nvSpPr>
        <p:spPr bwMode="auto">
          <a:xfrm flipV="1">
            <a:off x="1662113" y="1836738"/>
            <a:ext cx="0" cy="37211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67" name="Line 15"/>
          <p:cNvSpPr>
            <a:spLocks noChangeShapeType="1"/>
          </p:cNvSpPr>
          <p:nvPr/>
        </p:nvSpPr>
        <p:spPr bwMode="auto">
          <a:xfrm>
            <a:off x="1638300" y="5568950"/>
            <a:ext cx="8802688"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quarter" idx="10"/>
          </p:nvPr>
        </p:nvSpPr>
        <p:spPr/>
        <p:txBody>
          <a:bodyPr/>
          <a:lstStyle/>
          <a:p>
            <a:pPr>
              <a:defRPr/>
            </a:pPr>
            <a:fld id="{EFE07BBE-8B1E-4944-A86F-AD7468EB07D5}" type="datetime1">
              <a:rPr lang="zh-CN" altLang="en-US"/>
            </a:fld>
            <a:endParaRPr lang="en-US" altLang="zh-CN"/>
          </a:p>
        </p:txBody>
      </p:sp>
      <p:sp>
        <p:nvSpPr>
          <p:cNvPr id="23569" name="灯片编号占位符 2"/>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01EBA75B-FEAC-4C70-8E41-0A606FC2989B}" type="slidenum">
              <a:rPr lang="zh-CN" altLang="en-US" smtClean="0">
                <a:latin typeface="Tahoma" panose="020B0604030504040204" pitchFamily="34" charset="0"/>
              </a:rPr>
            </a:fld>
            <a:endParaRPr lang="zh-CN" altLang="en-US" smtClean="0">
              <a:latin typeface="Tahoma" panose="020B060403050404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505"/>
                                        </p:tgtEl>
                                        <p:attrNameLst>
                                          <p:attrName>style.visibility</p:attrName>
                                        </p:attrNameLst>
                                      </p:cBhvr>
                                      <p:to>
                                        <p:strVal val="visible"/>
                                      </p:to>
                                    </p:set>
                                    <p:anim calcmode="lin" valueType="num">
                                      <p:cBhvr additive="base">
                                        <p:cTn id="7" dur="500" fill="hold"/>
                                        <p:tgtEl>
                                          <p:spTgt spid="21505"/>
                                        </p:tgtEl>
                                        <p:attrNameLst>
                                          <p:attrName>ppt_x</p:attrName>
                                        </p:attrNameLst>
                                      </p:cBhvr>
                                      <p:tavLst>
                                        <p:tav tm="0">
                                          <p:val>
                                            <p:strVal val="0-#ppt_w/2"/>
                                          </p:val>
                                        </p:tav>
                                        <p:tav tm="100000">
                                          <p:val>
                                            <p:strVal val="#ppt_x"/>
                                          </p:val>
                                        </p:tav>
                                      </p:tavLst>
                                    </p:anim>
                                    <p:anim calcmode="lin" valueType="num">
                                      <p:cBhvr additive="base">
                                        <p:cTn id="8" dur="500" fill="hold"/>
                                        <p:tgtEl>
                                          <p:spTgt spid="215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1868488" y="1077913"/>
            <a:ext cx="68484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3200" b="1">
                <a:solidFill>
                  <a:srgbClr val="FF0000"/>
                </a:solidFill>
                <a:latin typeface="微软雅黑" panose="020B0503020204020204" pitchFamily="34" charset="-122"/>
                <a:ea typeface="微软雅黑" panose="020B0503020204020204" pitchFamily="34" charset="-122"/>
              </a:rPr>
              <a:t>梯队人才库的管理与更新</a:t>
            </a:r>
            <a:endParaRPr lang="zh-CN" altLang="zh-CN" sz="3200" b="1">
              <a:solidFill>
                <a:srgbClr val="FF0000"/>
              </a:solidFill>
              <a:latin typeface="微软雅黑" panose="020B0503020204020204" pitchFamily="34" charset="-122"/>
              <a:ea typeface="微软雅黑" panose="020B0503020204020204" pitchFamily="34" charset="-122"/>
            </a:endParaRPr>
          </a:p>
        </p:txBody>
      </p:sp>
      <p:sp>
        <p:nvSpPr>
          <p:cNvPr id="58371" name="AutoShape 41"/>
          <p:cNvSpPr>
            <a:spLocks noChangeArrowheads="1"/>
          </p:cNvSpPr>
          <p:nvPr/>
        </p:nvSpPr>
        <p:spPr bwMode="auto">
          <a:xfrm>
            <a:off x="2025650" y="3140075"/>
            <a:ext cx="5029200" cy="1619250"/>
          </a:xfrm>
          <a:prstGeom prst="cube">
            <a:avLst>
              <a:gd name="adj" fmla="val 25000"/>
            </a:avLst>
          </a:prstGeom>
          <a:solidFill>
            <a:srgbClr val="FFFF99"/>
          </a:solidFill>
          <a:ln w="9525">
            <a:solidFill>
              <a:srgbClr val="FFCC99"/>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t>                    梯队人才库</a:t>
            </a:r>
            <a:endParaRPr lang="zh-CN" altLang="en-US" sz="2400" b="1"/>
          </a:p>
        </p:txBody>
      </p:sp>
      <p:sp>
        <p:nvSpPr>
          <p:cNvPr id="58372" name="AutoShape 42"/>
          <p:cNvSpPr>
            <a:spLocks noChangeArrowheads="1"/>
          </p:cNvSpPr>
          <p:nvPr/>
        </p:nvSpPr>
        <p:spPr bwMode="auto">
          <a:xfrm>
            <a:off x="2927350" y="2708275"/>
            <a:ext cx="215900" cy="407988"/>
          </a:xfrm>
          <a:prstGeom prst="downArrow">
            <a:avLst>
              <a:gd name="adj1" fmla="val 50000"/>
              <a:gd name="adj2" fmla="val 25012"/>
            </a:avLst>
          </a:prstGeom>
          <a:solidFill>
            <a:srgbClr val="993300"/>
          </a:solidFill>
          <a:ln w="9525">
            <a:solidFill>
              <a:schemeClr val="tx1"/>
            </a:solidFill>
            <a:miter lim="800000"/>
          </a:ln>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98389" name="Rectangle 21"/>
          <p:cNvSpPr>
            <a:spLocks noChangeArrowheads="1"/>
          </p:cNvSpPr>
          <p:nvPr/>
        </p:nvSpPr>
        <p:spPr bwMode="auto">
          <a:xfrm>
            <a:off x="2208213" y="1844675"/>
            <a:ext cx="3070225" cy="838200"/>
          </a:xfrm>
          <a:prstGeom prst="rect">
            <a:avLst/>
          </a:prstGeom>
          <a:noFill/>
          <a:ln w="12700">
            <a:solidFill>
              <a:srgbClr val="C0C0C0"/>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b="1">
                <a:solidFill>
                  <a:srgbClr val="FF0000"/>
                </a:solidFill>
                <a:latin typeface="微软雅黑" panose="020B0503020204020204" pitchFamily="34" charset="-122"/>
                <a:ea typeface="微软雅黑" panose="020B0503020204020204" pitchFamily="34" charset="-122"/>
              </a:rPr>
              <a:t>输入</a:t>
            </a:r>
            <a:r>
              <a:rPr lang="zh-CN" altLang="en-US" sz="1600" b="1">
                <a:latin typeface="宋体" panose="02010600030101010101" pitchFamily="2" charset="-122"/>
              </a:rPr>
              <a:t>    </a:t>
            </a:r>
            <a:r>
              <a:rPr lang="zh-CN" altLang="en-US" sz="1200" b="1">
                <a:solidFill>
                  <a:srgbClr val="FF0000"/>
                </a:solidFill>
                <a:latin typeface="宋体" panose="02010600030101010101" pitchFamily="2" charset="-122"/>
              </a:rPr>
              <a:t>每年一次</a:t>
            </a:r>
            <a:endParaRPr lang="zh-CN" altLang="en-US" sz="1200" b="1">
              <a:solidFill>
                <a:srgbClr val="FF0000"/>
              </a:solidFill>
              <a:latin typeface="宋体" panose="02010600030101010101" pitchFamily="2" charset="-122"/>
            </a:endParaRPr>
          </a:p>
          <a:p>
            <a:pPr eaLnBrk="1" hangingPunct="1">
              <a:spcBef>
                <a:spcPct val="50000"/>
              </a:spcBef>
            </a:pPr>
            <a:r>
              <a:rPr lang="zh-CN" altLang="en-US" sz="1300" b="1">
                <a:latin typeface="宋体" panose="02010600030101010101" pitchFamily="2" charset="-122"/>
              </a:rPr>
              <a:t>年度人才盘点，选拔潜力人员进行梯队人才库</a:t>
            </a:r>
            <a:endParaRPr lang="zh-CN" altLang="en-US" sz="1600" b="1">
              <a:latin typeface="宋体" panose="02010600030101010101" pitchFamily="2" charset="-122"/>
            </a:endParaRPr>
          </a:p>
        </p:txBody>
      </p:sp>
      <p:sp>
        <p:nvSpPr>
          <p:cNvPr id="58374" name="AutoShape 44"/>
          <p:cNvSpPr>
            <a:spLocks noChangeArrowheads="1"/>
          </p:cNvSpPr>
          <p:nvPr/>
        </p:nvSpPr>
        <p:spPr bwMode="auto">
          <a:xfrm>
            <a:off x="4656138" y="4581525"/>
            <a:ext cx="647700" cy="649288"/>
          </a:xfrm>
          <a:prstGeom prst="downArrow">
            <a:avLst>
              <a:gd name="adj1" fmla="val 50000"/>
              <a:gd name="adj2" fmla="val 24982"/>
            </a:avLst>
          </a:prstGeom>
          <a:solidFill>
            <a:srgbClr val="993300"/>
          </a:solidFill>
          <a:ln w="9525">
            <a:solidFill>
              <a:schemeClr val="tx1"/>
            </a:solidFill>
            <a:miter lim="800000"/>
          </a:ln>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 name="Rectangle 21"/>
          <p:cNvSpPr>
            <a:spLocks noChangeArrowheads="1"/>
          </p:cNvSpPr>
          <p:nvPr/>
        </p:nvSpPr>
        <p:spPr bwMode="auto">
          <a:xfrm>
            <a:off x="3600450" y="5264150"/>
            <a:ext cx="3071813" cy="838200"/>
          </a:xfrm>
          <a:prstGeom prst="rect">
            <a:avLst/>
          </a:prstGeom>
          <a:noFill/>
          <a:ln w="12700">
            <a:solidFill>
              <a:srgbClr val="C0C0C0"/>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b="1">
                <a:solidFill>
                  <a:srgbClr val="FF0000"/>
                </a:solidFill>
                <a:latin typeface="微软雅黑" panose="020B0503020204020204" pitchFamily="34" charset="-122"/>
                <a:ea typeface="微软雅黑" panose="020B0503020204020204" pitchFamily="34" charset="-122"/>
              </a:rPr>
              <a:t>输出</a:t>
            </a:r>
            <a:r>
              <a:rPr lang="zh-CN" altLang="en-US" sz="1600" b="1">
                <a:latin typeface="宋体" panose="02010600030101010101" pitchFamily="2" charset="-122"/>
              </a:rPr>
              <a:t>     </a:t>
            </a:r>
            <a:r>
              <a:rPr lang="zh-CN" altLang="en-US" sz="1200" b="1">
                <a:solidFill>
                  <a:srgbClr val="FF0000"/>
                </a:solidFill>
                <a:latin typeface="宋体" panose="02010600030101010101" pitchFamily="2" charset="-122"/>
              </a:rPr>
              <a:t>每年一次</a:t>
            </a:r>
            <a:endParaRPr lang="zh-CN" altLang="en-US" sz="1600" b="1">
              <a:solidFill>
                <a:srgbClr val="CC3300"/>
              </a:solidFill>
              <a:latin typeface="宋体" panose="02010600030101010101" pitchFamily="2" charset="-122"/>
            </a:endParaRPr>
          </a:p>
          <a:p>
            <a:pPr eaLnBrk="1" hangingPunct="1">
              <a:spcBef>
                <a:spcPct val="50000"/>
              </a:spcBef>
            </a:pPr>
            <a:r>
              <a:rPr lang="zh-CN" altLang="en-US" sz="1300" b="1">
                <a:latin typeface="宋体" panose="02010600030101010101" pitchFamily="2" charset="-122"/>
              </a:rPr>
              <a:t>年度人才盘点，评估人才库中员工的培养效果及成长情况，不符合要求者淘汰</a:t>
            </a:r>
            <a:endParaRPr lang="zh-CN" altLang="en-US" sz="1600" b="1">
              <a:latin typeface="宋体" panose="02010600030101010101" pitchFamily="2" charset="-122"/>
            </a:endParaRPr>
          </a:p>
        </p:txBody>
      </p:sp>
      <p:sp>
        <p:nvSpPr>
          <p:cNvPr id="58376" name="AutoShape 46"/>
          <p:cNvSpPr>
            <a:spLocks noChangeArrowheads="1"/>
          </p:cNvSpPr>
          <p:nvPr/>
        </p:nvSpPr>
        <p:spPr bwMode="auto">
          <a:xfrm>
            <a:off x="6816725" y="3573463"/>
            <a:ext cx="1055688" cy="395287"/>
          </a:xfrm>
          <a:prstGeom prst="rightArrow">
            <a:avLst>
              <a:gd name="adj1" fmla="val 50000"/>
              <a:gd name="adj2" fmla="val 30552"/>
            </a:avLst>
          </a:prstGeom>
          <a:solidFill>
            <a:srgbClr val="993300"/>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 name="Rectangle 21"/>
          <p:cNvSpPr>
            <a:spLocks noChangeArrowheads="1"/>
          </p:cNvSpPr>
          <p:nvPr/>
        </p:nvSpPr>
        <p:spPr bwMode="auto">
          <a:xfrm>
            <a:off x="7824788" y="3140075"/>
            <a:ext cx="3071812" cy="838200"/>
          </a:xfrm>
          <a:prstGeom prst="rect">
            <a:avLst/>
          </a:prstGeom>
          <a:noFill/>
          <a:ln w="12700">
            <a:solidFill>
              <a:srgbClr val="C0C0C0"/>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b="1">
                <a:solidFill>
                  <a:srgbClr val="FF0000"/>
                </a:solidFill>
                <a:latin typeface="微软雅黑" panose="020B0503020204020204" pitchFamily="34" charset="-122"/>
                <a:ea typeface="微软雅黑" panose="020B0503020204020204" pitchFamily="34" charset="-122"/>
              </a:rPr>
              <a:t>输出</a:t>
            </a:r>
            <a:r>
              <a:rPr lang="zh-CN" altLang="en-US" sz="1600" b="1">
                <a:latin typeface="宋体" panose="02010600030101010101" pitchFamily="2" charset="-122"/>
              </a:rPr>
              <a:t>      </a:t>
            </a:r>
            <a:r>
              <a:rPr lang="zh-CN" altLang="en-US" sz="1200" b="1">
                <a:solidFill>
                  <a:srgbClr val="FF0000"/>
                </a:solidFill>
                <a:latin typeface="宋体" panose="02010600030101010101" pitchFamily="2" charset="-122"/>
              </a:rPr>
              <a:t>随  时</a:t>
            </a:r>
            <a:endParaRPr lang="zh-CN" altLang="en-US" sz="1600" b="1">
              <a:solidFill>
                <a:srgbClr val="CC3300"/>
              </a:solidFill>
              <a:latin typeface="宋体" panose="02010600030101010101" pitchFamily="2" charset="-122"/>
            </a:endParaRPr>
          </a:p>
          <a:p>
            <a:pPr eaLnBrk="1" hangingPunct="1">
              <a:spcBef>
                <a:spcPct val="50000"/>
              </a:spcBef>
            </a:pPr>
            <a:r>
              <a:rPr lang="zh-CN" altLang="en-US" sz="1300" b="1">
                <a:latin typeface="宋体" panose="02010600030101010101" pitchFamily="2" charset="-122"/>
              </a:rPr>
              <a:t>梯队人才经过培养达到担任更高级别职位的要求，经考核后晋升</a:t>
            </a:r>
            <a:endParaRPr lang="zh-CN" altLang="en-US" sz="1600" b="1">
              <a:latin typeface="宋体" panose="02010600030101010101" pitchFamily="2" charset="-122"/>
            </a:endParaRPr>
          </a:p>
        </p:txBody>
      </p:sp>
      <p:pic>
        <p:nvPicPr>
          <p:cNvPr id="58378" name="Picture 48" descr="MCj04371130000[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68488" y="3103563"/>
            <a:ext cx="1922462"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59" name="Text Box 51"/>
          <p:cNvSpPr txBox="1">
            <a:spLocks noChangeArrowheads="1"/>
          </p:cNvSpPr>
          <p:nvPr/>
        </p:nvSpPr>
        <p:spPr bwMode="auto">
          <a:xfrm>
            <a:off x="7535863" y="4652963"/>
            <a:ext cx="35337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      </a:t>
            </a:r>
            <a:r>
              <a:rPr lang="zh-CN" altLang="en-US" sz="1600" b="1">
                <a:latin typeface="仿宋_GB2312"/>
                <a:ea typeface="仿宋_GB2312"/>
                <a:cs typeface="仿宋_GB2312"/>
              </a:rPr>
              <a:t>各级人力资源部门为梯队人才建立培养档案，记录在人才库中的成长轨迹，并根据盘点结果和晋升情况对梯队人才库进行实时的更新与维护。</a:t>
            </a:r>
            <a:endParaRPr lang="zh-CN" altLang="en-US" sz="1600" b="1">
              <a:latin typeface="仿宋_GB2312"/>
              <a:ea typeface="仿宋_GB2312"/>
              <a:cs typeface="仿宋_GB231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98389"/>
                                        </p:tgtEl>
                                        <p:attrNameLst>
                                          <p:attrName>style.visibility</p:attrName>
                                        </p:attrNameLst>
                                      </p:cBhvr>
                                      <p:to>
                                        <p:strVal val="visible"/>
                                      </p:to>
                                    </p:set>
                                    <p:anim calcmode="lin" valueType="num">
                                      <p:cBhvr>
                                        <p:cTn id="7" dur="500" fill="hold"/>
                                        <p:tgtEl>
                                          <p:spTgt spid="698389"/>
                                        </p:tgtEl>
                                        <p:attrNameLst>
                                          <p:attrName>ppt_x</p:attrName>
                                        </p:attrNameLst>
                                      </p:cBhvr>
                                      <p:tavLst>
                                        <p:tav tm="0">
                                          <p:val>
                                            <p:strVal val="#ppt_x"/>
                                          </p:val>
                                        </p:tav>
                                        <p:tav tm="100000">
                                          <p:val>
                                            <p:strVal val="#ppt_x"/>
                                          </p:val>
                                        </p:tav>
                                      </p:tavLst>
                                    </p:anim>
                                    <p:anim calcmode="lin" valueType="num">
                                      <p:cBhvr>
                                        <p:cTn id="8" dur="500" fill="hold"/>
                                        <p:tgtEl>
                                          <p:spTgt spid="69838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ppt_x</p:attrName>
                                        </p:attrNameLst>
                                      </p:cBhvr>
                                      <p:tavLst>
                                        <p:tav tm="0">
                                          <p:val>
                                            <p:strVal val="#ppt_x"/>
                                          </p:val>
                                        </p:tav>
                                        <p:tav tm="100000">
                                          <p:val>
                                            <p:strVal val="#ppt_x"/>
                                          </p:val>
                                        </p:tav>
                                      </p:tavLst>
                                    </p:anim>
                                    <p:anim calcmode="lin" valueType="num">
                                      <p:cBhvr>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4259"/>
                                        </p:tgtEl>
                                        <p:attrNameLst>
                                          <p:attrName>style.visibility</p:attrName>
                                        </p:attrNameLst>
                                      </p:cBhvr>
                                      <p:to>
                                        <p:strVal val="visible"/>
                                      </p:to>
                                    </p:set>
                                    <p:anim calcmode="lin" valueType="num">
                                      <p:cBhvr>
                                        <p:cTn id="25" dur="500" fill="hold"/>
                                        <p:tgtEl>
                                          <p:spTgt spid="94259"/>
                                        </p:tgtEl>
                                        <p:attrNameLst>
                                          <p:attrName>ppt_x</p:attrName>
                                        </p:attrNameLst>
                                      </p:cBhvr>
                                      <p:tavLst>
                                        <p:tav tm="0">
                                          <p:val>
                                            <p:strVal val="#ppt_x"/>
                                          </p:val>
                                        </p:tav>
                                        <p:tav tm="100000">
                                          <p:val>
                                            <p:strVal val="#ppt_x"/>
                                          </p:val>
                                        </p:tav>
                                      </p:tavLst>
                                    </p:anim>
                                    <p:anim calcmode="lin" valueType="num">
                                      <p:cBhvr>
                                        <p:cTn id="26" dur="500" fill="hold"/>
                                        <p:tgtEl>
                                          <p:spTgt spid="942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389" grpId="0" bldLvl="0" animBg="1"/>
      <p:bldP spid="2" grpId="0" bldLvl="0" animBg="1"/>
      <p:bldP spid="3" grpId="0" bldLvl="0" animBg="1"/>
      <p:bldP spid="9425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矩形 4"/>
          <p:cNvSpPr>
            <a:spLocks noChangeArrowheads="1"/>
          </p:cNvSpPr>
          <p:nvPr/>
        </p:nvSpPr>
        <p:spPr bwMode="auto">
          <a:xfrm>
            <a:off x="338138" y="6197600"/>
            <a:ext cx="9940925" cy="50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4291" tIns="32146" rIns="35717" bIns="32146" anchor="ctr"/>
          <a:lstStyle>
            <a:lvl1pPr marL="903605" indent="-56070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SzPct val="120000"/>
              <a:buFont typeface="American Typewriter Light" pitchFamily="1" charset="0"/>
              <a:buNone/>
            </a:pPr>
            <a:r>
              <a:rPr lang="zh-CN" altLang="en-US" sz="1200">
                <a:latin typeface="American Typewriter Light" pitchFamily="1" charset="0"/>
                <a:ea typeface="黑体" panose="02010609060101010101" pitchFamily="49" charset="-122"/>
                <a:sym typeface="American Typewriter Light" pitchFamily="1" charset="0"/>
              </a:rPr>
              <a:t>注 ：具体岗位用</a:t>
            </a:r>
            <a:r>
              <a:rPr lang="en-US" altLang="zh-CN" sz="1200">
                <a:latin typeface="American Typewriter Light" pitchFamily="1" charset="0"/>
                <a:ea typeface="黑体" panose="02010609060101010101" pitchFamily="49" charset="-122"/>
                <a:sym typeface="American Typewriter Light" pitchFamily="1" charset="0"/>
              </a:rPr>
              <a:t>XX</a:t>
            </a:r>
            <a:r>
              <a:rPr lang="zh-CN" altLang="en-US" sz="1200">
                <a:latin typeface="American Typewriter Light" pitchFamily="1" charset="0"/>
                <a:ea typeface="黑体" panose="02010609060101010101" pitchFamily="49" charset="-122"/>
                <a:sym typeface="American Typewriter Light" pitchFamily="1" charset="0"/>
              </a:rPr>
              <a:t>岗位代替。</a:t>
            </a:r>
            <a:r>
              <a:rPr lang="en-US" altLang="zh-CN" sz="1200">
                <a:latin typeface="American Typewriter Light" pitchFamily="1" charset="0"/>
                <a:ea typeface="黑体" panose="02010609060101010101" pitchFamily="49" charset="-122"/>
                <a:sym typeface="American Typewriter Light" pitchFamily="1" charset="0"/>
              </a:rPr>
              <a:t> </a:t>
            </a:r>
            <a:endParaRPr lang="zh-CN" altLang="en-US" sz="1200">
              <a:latin typeface="American Typewriter Light" pitchFamily="1" charset="0"/>
              <a:ea typeface="黑体" panose="02010609060101010101" pitchFamily="49" charset="-122"/>
              <a:sym typeface="American Typewriter Light" pitchFamily="1" charset="0"/>
            </a:endParaRPr>
          </a:p>
        </p:txBody>
      </p:sp>
      <p:sp>
        <p:nvSpPr>
          <p:cNvPr id="59395" name="矩形 7"/>
          <p:cNvSpPr>
            <a:spLocks noChangeArrowheads="1"/>
          </p:cNvSpPr>
          <p:nvPr/>
        </p:nvSpPr>
        <p:spPr bwMode="auto">
          <a:xfrm>
            <a:off x="7823200" y="1536700"/>
            <a:ext cx="914400" cy="1676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ndParaRPr>
          </a:p>
        </p:txBody>
      </p:sp>
      <p:sp>
        <p:nvSpPr>
          <p:cNvPr id="55300" name="矩形 12"/>
          <p:cNvSpPr>
            <a:spLocks noChangeArrowheads="1"/>
          </p:cNvSpPr>
          <p:nvPr/>
        </p:nvSpPr>
        <p:spPr bwMode="auto">
          <a:xfrm>
            <a:off x="508000" y="3771900"/>
            <a:ext cx="914400" cy="1752600"/>
          </a:xfrm>
          <a:prstGeom prst="rect">
            <a:avLst/>
          </a:prstGeom>
        </p:spPr>
        <p:style>
          <a:lnRef idx="2">
            <a:schemeClr val="accent2"/>
          </a:lnRef>
          <a:fillRef idx="1">
            <a:schemeClr val="lt1"/>
          </a:fillRef>
          <a:effectRef idx="0">
            <a:schemeClr val="accent2"/>
          </a:effectRef>
          <a:fontRef idx="minor">
            <a:schemeClr val="dk1"/>
          </a:fontRef>
        </p:style>
        <p:txBody>
          <a:bodyPr wrap="none" anchor="ctr"/>
          <a:lstStyle/>
          <a:p>
            <a:pPr algn="ctr">
              <a:defRPr/>
            </a:pPr>
            <a:r>
              <a:rPr lang="zh-CN" altLang="en-US" dirty="0">
                <a:ea typeface="黑体" panose="02010609060101010101" pitchFamily="49" charset="-122"/>
              </a:rPr>
              <a:t>人</a:t>
            </a:r>
            <a:endParaRPr lang="zh-CN" altLang="en-US" dirty="0">
              <a:ea typeface="黑体" panose="02010609060101010101" pitchFamily="49" charset="-122"/>
            </a:endParaRPr>
          </a:p>
          <a:p>
            <a:pPr algn="ctr">
              <a:defRPr/>
            </a:pPr>
            <a:r>
              <a:rPr lang="zh-CN" altLang="en-US" dirty="0">
                <a:ea typeface="黑体" panose="02010609060101010101" pitchFamily="49" charset="-122"/>
              </a:rPr>
              <a:t>才</a:t>
            </a:r>
            <a:endParaRPr lang="zh-CN" altLang="en-US" dirty="0">
              <a:ea typeface="黑体" panose="02010609060101010101" pitchFamily="49" charset="-122"/>
            </a:endParaRPr>
          </a:p>
          <a:p>
            <a:pPr algn="ctr">
              <a:defRPr/>
            </a:pPr>
            <a:r>
              <a:rPr lang="zh-CN" altLang="en-US" dirty="0">
                <a:ea typeface="黑体" panose="02010609060101010101" pitchFamily="49" charset="-122"/>
              </a:rPr>
              <a:t>梯</a:t>
            </a:r>
            <a:endParaRPr lang="zh-CN" altLang="en-US" dirty="0">
              <a:ea typeface="黑体" panose="02010609060101010101" pitchFamily="49" charset="-122"/>
            </a:endParaRPr>
          </a:p>
          <a:p>
            <a:pPr algn="ctr">
              <a:defRPr/>
            </a:pPr>
            <a:r>
              <a:rPr lang="zh-CN" altLang="en-US" dirty="0">
                <a:ea typeface="黑体" panose="02010609060101010101" pitchFamily="49" charset="-122"/>
              </a:rPr>
              <a:t>队</a:t>
            </a:r>
            <a:endParaRPr lang="zh-CN" altLang="en-US" dirty="0">
              <a:ea typeface="黑体" panose="02010609060101010101" pitchFamily="49" charset="-122"/>
            </a:endParaRPr>
          </a:p>
          <a:p>
            <a:pPr algn="ctr">
              <a:defRPr/>
            </a:pPr>
            <a:r>
              <a:rPr lang="zh-CN" altLang="en-US" dirty="0">
                <a:ea typeface="黑体" panose="02010609060101010101" pitchFamily="49" charset="-122"/>
              </a:rPr>
              <a:t>体</a:t>
            </a:r>
            <a:endParaRPr lang="en-US" altLang="zh-CN" dirty="0">
              <a:ea typeface="黑体" panose="02010609060101010101" pitchFamily="49" charset="-122"/>
            </a:endParaRPr>
          </a:p>
          <a:p>
            <a:pPr algn="ctr">
              <a:defRPr/>
            </a:pPr>
            <a:r>
              <a:rPr lang="zh-CN" altLang="en-US" dirty="0">
                <a:ea typeface="黑体" panose="02010609060101010101" pitchFamily="49" charset="-122"/>
              </a:rPr>
              <a:t>系</a:t>
            </a:r>
            <a:endParaRPr lang="zh-CN" altLang="en-US" dirty="0">
              <a:ea typeface="黑体" panose="02010609060101010101" pitchFamily="49" charset="-122"/>
            </a:endParaRPr>
          </a:p>
        </p:txBody>
      </p:sp>
      <p:sp>
        <p:nvSpPr>
          <p:cNvPr id="55301" name="矩形 13"/>
          <p:cNvSpPr>
            <a:spLocks noChangeArrowheads="1"/>
          </p:cNvSpPr>
          <p:nvPr/>
        </p:nvSpPr>
        <p:spPr bwMode="auto">
          <a:xfrm>
            <a:off x="2590800" y="2489200"/>
            <a:ext cx="2336800" cy="457200"/>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p>
            <a:pPr algn="ctr">
              <a:defRPr/>
            </a:pPr>
            <a:r>
              <a:rPr lang="zh-CN" altLang="en-US" dirty="0">
                <a:ea typeface="黑体" panose="02010609060101010101" pitchFamily="49" charset="-122"/>
              </a:rPr>
              <a:t>高层管理</a:t>
            </a:r>
            <a:endParaRPr lang="zh-CN" altLang="en-US" dirty="0">
              <a:ea typeface="黑体" panose="02010609060101010101" pitchFamily="49" charset="-122"/>
            </a:endParaRPr>
          </a:p>
        </p:txBody>
      </p:sp>
      <p:sp>
        <p:nvSpPr>
          <p:cNvPr id="55302" name="矩形 14"/>
          <p:cNvSpPr>
            <a:spLocks noChangeArrowheads="1"/>
          </p:cNvSpPr>
          <p:nvPr/>
        </p:nvSpPr>
        <p:spPr bwMode="auto">
          <a:xfrm>
            <a:off x="2405063" y="5842000"/>
            <a:ext cx="2674937" cy="457200"/>
          </a:xfrm>
          <a:prstGeom prst="rect">
            <a:avLst/>
          </a:prstGeom>
        </p:spPr>
        <p:style>
          <a:lnRef idx="2">
            <a:schemeClr val="accent2"/>
          </a:lnRef>
          <a:fillRef idx="1">
            <a:schemeClr val="lt1"/>
          </a:fillRef>
          <a:effectRef idx="0">
            <a:schemeClr val="accent2"/>
          </a:effectRef>
          <a:fontRef idx="minor">
            <a:schemeClr val="dk1"/>
          </a:fontRef>
        </p:style>
        <p:txBody>
          <a:bodyPr wrap="none" anchor="ctr"/>
          <a:lstStyle/>
          <a:p>
            <a:pPr algn="ctr">
              <a:defRPr/>
            </a:pPr>
            <a:r>
              <a:rPr lang="zh-CN" altLang="en-US" dirty="0">
                <a:ea typeface="黑体" panose="02010609060101010101" pitchFamily="49" charset="-122"/>
              </a:rPr>
              <a:t>天才计划（大学生）</a:t>
            </a:r>
            <a:endParaRPr lang="zh-CN" altLang="en-US" dirty="0">
              <a:ea typeface="黑体" panose="02010609060101010101" pitchFamily="49" charset="-122"/>
            </a:endParaRPr>
          </a:p>
        </p:txBody>
      </p:sp>
      <p:sp>
        <p:nvSpPr>
          <p:cNvPr id="55303" name="矩形 17"/>
          <p:cNvSpPr>
            <a:spLocks noChangeArrowheads="1"/>
          </p:cNvSpPr>
          <p:nvPr/>
        </p:nvSpPr>
        <p:spPr bwMode="auto">
          <a:xfrm>
            <a:off x="6113463" y="2438400"/>
            <a:ext cx="2641600" cy="457200"/>
          </a:xfrm>
          <a:prstGeom prst="rect">
            <a:avLst/>
          </a:prstGeom>
        </p:spPr>
        <p:style>
          <a:lnRef idx="2">
            <a:schemeClr val="accent2"/>
          </a:lnRef>
          <a:fillRef idx="1">
            <a:schemeClr val="lt1"/>
          </a:fillRef>
          <a:effectRef idx="0">
            <a:schemeClr val="accent2"/>
          </a:effectRef>
          <a:fontRef idx="minor">
            <a:schemeClr val="dk1"/>
          </a:fontRef>
        </p:style>
        <p:txBody>
          <a:bodyPr wrap="none" anchor="ctr"/>
          <a:lstStyle/>
          <a:p>
            <a:pPr algn="ctr">
              <a:defRPr/>
            </a:pPr>
            <a:r>
              <a:rPr lang="en-US" altLang="zh-CN" dirty="0">
                <a:ea typeface="黑体" panose="02010609060101010101" pitchFamily="49" charset="-122"/>
              </a:rPr>
              <a:t>XX</a:t>
            </a:r>
            <a:r>
              <a:rPr lang="zh-CN" altLang="en-US" dirty="0">
                <a:ea typeface="黑体" panose="02010609060101010101" pitchFamily="49" charset="-122"/>
              </a:rPr>
              <a:t>、</a:t>
            </a:r>
            <a:r>
              <a:rPr lang="en-US" altLang="zh-CN" dirty="0">
                <a:ea typeface="黑体" panose="02010609060101010101" pitchFamily="49" charset="-122"/>
              </a:rPr>
              <a:t>XX</a:t>
            </a:r>
            <a:r>
              <a:rPr lang="zh-CN" altLang="en-US" dirty="0">
                <a:ea typeface="黑体" panose="02010609060101010101" pitchFamily="49" charset="-122"/>
              </a:rPr>
              <a:t>岗位</a:t>
            </a:r>
            <a:endParaRPr lang="zh-CN" altLang="en-US" dirty="0">
              <a:ea typeface="黑体" panose="02010609060101010101" pitchFamily="49" charset="-122"/>
            </a:endParaRPr>
          </a:p>
        </p:txBody>
      </p:sp>
      <p:sp>
        <p:nvSpPr>
          <p:cNvPr id="55304" name="矩形 18"/>
          <p:cNvSpPr>
            <a:spLocks noChangeArrowheads="1"/>
          </p:cNvSpPr>
          <p:nvPr/>
        </p:nvSpPr>
        <p:spPr bwMode="auto">
          <a:xfrm>
            <a:off x="6113463" y="5076825"/>
            <a:ext cx="2540000" cy="457200"/>
          </a:xfrm>
          <a:prstGeom prst="rect">
            <a:avLst/>
          </a:prstGeom>
        </p:spPr>
        <p:style>
          <a:lnRef idx="2">
            <a:schemeClr val="accent2"/>
          </a:lnRef>
          <a:fillRef idx="1">
            <a:schemeClr val="lt1"/>
          </a:fillRef>
          <a:effectRef idx="0">
            <a:schemeClr val="accent2"/>
          </a:effectRef>
          <a:fontRef idx="minor">
            <a:schemeClr val="dk1"/>
          </a:fontRef>
        </p:style>
        <p:txBody>
          <a:bodyPr wrap="none" anchor="ctr"/>
          <a:lstStyle/>
          <a:p>
            <a:pPr algn="ctr">
              <a:defRPr/>
            </a:pPr>
            <a:r>
              <a:rPr lang="en-US" altLang="zh-CN" dirty="0">
                <a:ea typeface="黑体" panose="02010609060101010101" pitchFamily="49" charset="-122"/>
              </a:rPr>
              <a:t>XX</a:t>
            </a:r>
            <a:r>
              <a:rPr lang="zh-CN" altLang="en-US" dirty="0">
                <a:ea typeface="黑体" panose="02010609060101010101" pitchFamily="49" charset="-122"/>
              </a:rPr>
              <a:t>、</a:t>
            </a:r>
            <a:r>
              <a:rPr lang="en-US" altLang="zh-CN" dirty="0">
                <a:ea typeface="黑体" panose="02010609060101010101" pitchFamily="49" charset="-122"/>
              </a:rPr>
              <a:t>XX</a:t>
            </a:r>
            <a:r>
              <a:rPr lang="zh-CN" altLang="en-US" dirty="0">
                <a:ea typeface="黑体" panose="02010609060101010101" pitchFamily="49" charset="-122"/>
              </a:rPr>
              <a:t>岗位</a:t>
            </a:r>
            <a:endParaRPr lang="zh-CN" altLang="en-US" dirty="0">
              <a:ea typeface="黑体" panose="02010609060101010101" pitchFamily="49" charset="-122"/>
            </a:endParaRPr>
          </a:p>
        </p:txBody>
      </p:sp>
      <p:sp>
        <p:nvSpPr>
          <p:cNvPr id="55305" name="矩形 19"/>
          <p:cNvSpPr>
            <a:spLocks noChangeArrowheads="1"/>
          </p:cNvSpPr>
          <p:nvPr/>
        </p:nvSpPr>
        <p:spPr bwMode="auto">
          <a:xfrm>
            <a:off x="6062663" y="4229100"/>
            <a:ext cx="2641600" cy="457200"/>
          </a:xfrm>
          <a:prstGeom prst="rect">
            <a:avLst/>
          </a:prstGeom>
        </p:spPr>
        <p:style>
          <a:lnRef idx="2">
            <a:schemeClr val="accent2"/>
          </a:lnRef>
          <a:fillRef idx="1">
            <a:schemeClr val="lt1"/>
          </a:fillRef>
          <a:effectRef idx="0">
            <a:schemeClr val="accent2"/>
          </a:effectRef>
          <a:fontRef idx="minor">
            <a:schemeClr val="dk1"/>
          </a:fontRef>
        </p:style>
        <p:txBody>
          <a:bodyPr wrap="none" anchor="ctr"/>
          <a:lstStyle/>
          <a:p>
            <a:pPr algn="ctr">
              <a:defRPr/>
            </a:pPr>
            <a:r>
              <a:rPr lang="en-US" altLang="zh-CN" dirty="0">
                <a:ea typeface="黑体" panose="02010609060101010101" pitchFamily="49" charset="-122"/>
              </a:rPr>
              <a:t>XX</a:t>
            </a:r>
            <a:r>
              <a:rPr lang="zh-CN" altLang="en-US" dirty="0">
                <a:ea typeface="黑体" panose="02010609060101010101" pitchFamily="49" charset="-122"/>
              </a:rPr>
              <a:t>、</a:t>
            </a:r>
            <a:r>
              <a:rPr lang="en-US" altLang="zh-CN" dirty="0">
                <a:ea typeface="黑体" panose="02010609060101010101" pitchFamily="49" charset="-122"/>
              </a:rPr>
              <a:t>XX</a:t>
            </a:r>
            <a:r>
              <a:rPr lang="zh-CN" altLang="en-US" dirty="0">
                <a:ea typeface="黑体" panose="02010609060101010101" pitchFamily="49" charset="-122"/>
              </a:rPr>
              <a:t>岗位</a:t>
            </a:r>
            <a:endParaRPr lang="zh-CN" altLang="en-US" dirty="0">
              <a:ea typeface="黑体" panose="02010609060101010101" pitchFamily="49" charset="-122"/>
            </a:endParaRPr>
          </a:p>
        </p:txBody>
      </p:sp>
      <p:sp>
        <p:nvSpPr>
          <p:cNvPr id="55306" name="矩形 20"/>
          <p:cNvSpPr>
            <a:spLocks noChangeArrowheads="1"/>
          </p:cNvSpPr>
          <p:nvPr/>
        </p:nvSpPr>
        <p:spPr bwMode="auto">
          <a:xfrm>
            <a:off x="6215063" y="5854700"/>
            <a:ext cx="2489200" cy="457200"/>
          </a:xfrm>
          <a:prstGeom prst="rect">
            <a:avLst/>
          </a:prstGeom>
        </p:spPr>
        <p:style>
          <a:lnRef idx="2">
            <a:schemeClr val="accent2"/>
          </a:lnRef>
          <a:fillRef idx="1">
            <a:schemeClr val="lt1"/>
          </a:fillRef>
          <a:effectRef idx="0">
            <a:schemeClr val="accent2"/>
          </a:effectRef>
          <a:fontRef idx="minor">
            <a:schemeClr val="dk1"/>
          </a:fontRef>
        </p:style>
        <p:txBody>
          <a:bodyPr wrap="none" anchor="ctr"/>
          <a:lstStyle/>
          <a:p>
            <a:pPr algn="ctr">
              <a:defRPr/>
            </a:pPr>
            <a:r>
              <a:rPr lang="zh-CN" altLang="en-US" dirty="0">
                <a:ea typeface="黑体" panose="02010609060101010101" pitchFamily="49" charset="-122"/>
              </a:rPr>
              <a:t>管理培训生</a:t>
            </a:r>
            <a:endParaRPr lang="zh-CN" altLang="en-US" dirty="0">
              <a:ea typeface="黑体" panose="02010609060101010101" pitchFamily="49" charset="-122"/>
            </a:endParaRPr>
          </a:p>
        </p:txBody>
      </p:sp>
      <p:sp>
        <p:nvSpPr>
          <p:cNvPr id="59403" name="直线 26"/>
          <p:cNvSpPr>
            <a:spLocks noChangeShapeType="1"/>
          </p:cNvSpPr>
          <p:nvPr/>
        </p:nvSpPr>
        <p:spPr bwMode="auto">
          <a:xfrm>
            <a:off x="2151063" y="2654300"/>
            <a:ext cx="0" cy="34163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404" name="直线 27"/>
          <p:cNvSpPr>
            <a:spLocks noChangeShapeType="1"/>
          </p:cNvSpPr>
          <p:nvPr/>
        </p:nvSpPr>
        <p:spPr bwMode="auto">
          <a:xfrm>
            <a:off x="2151063" y="3543300"/>
            <a:ext cx="5080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405" name="直线 28"/>
          <p:cNvSpPr>
            <a:spLocks noChangeShapeType="1"/>
          </p:cNvSpPr>
          <p:nvPr/>
        </p:nvSpPr>
        <p:spPr bwMode="auto">
          <a:xfrm>
            <a:off x="2151063" y="6070600"/>
            <a:ext cx="5080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311" name="矩形 44"/>
          <p:cNvSpPr>
            <a:spLocks noChangeArrowheads="1"/>
          </p:cNvSpPr>
          <p:nvPr/>
        </p:nvSpPr>
        <p:spPr bwMode="auto">
          <a:xfrm>
            <a:off x="2566988" y="1993900"/>
            <a:ext cx="2336800" cy="304800"/>
          </a:xfrm>
          <a:prstGeom prst="rect">
            <a:avLst/>
          </a:prstGeom>
        </p:spPr>
        <p:style>
          <a:lnRef idx="2">
            <a:schemeClr val="dk1"/>
          </a:lnRef>
          <a:fillRef idx="1">
            <a:schemeClr val="lt1"/>
          </a:fillRef>
          <a:effectRef idx="0">
            <a:schemeClr val="dk1"/>
          </a:effectRef>
          <a:fontRef idx="minor">
            <a:schemeClr val="dk1"/>
          </a:fontRef>
        </p:style>
        <p:txBody>
          <a:bodyPr wrap="none" anchor="ctr"/>
          <a:lstStyle/>
          <a:p>
            <a:pPr algn="ctr">
              <a:defRPr/>
            </a:pPr>
            <a:r>
              <a:rPr lang="zh-CN" altLang="en-US" sz="2000" dirty="0">
                <a:solidFill>
                  <a:srgbClr val="FF0000"/>
                </a:solidFill>
                <a:ea typeface="黑体" panose="02010609060101010101" pitchFamily="49" charset="-122"/>
              </a:rPr>
              <a:t>类      别</a:t>
            </a:r>
            <a:endParaRPr lang="zh-CN" altLang="en-US" sz="2000" dirty="0">
              <a:solidFill>
                <a:srgbClr val="FF0000"/>
              </a:solidFill>
              <a:ea typeface="黑体" panose="02010609060101010101" pitchFamily="49" charset="-122"/>
            </a:endParaRPr>
          </a:p>
        </p:txBody>
      </p:sp>
      <p:sp>
        <p:nvSpPr>
          <p:cNvPr id="55312" name="矩形 45"/>
          <p:cNvSpPr>
            <a:spLocks noChangeArrowheads="1"/>
          </p:cNvSpPr>
          <p:nvPr/>
        </p:nvSpPr>
        <p:spPr bwMode="auto">
          <a:xfrm>
            <a:off x="6062663" y="1981200"/>
            <a:ext cx="2336800" cy="304800"/>
          </a:xfrm>
          <a:prstGeom prst="rect">
            <a:avLst/>
          </a:prstGeom>
        </p:spPr>
        <p:style>
          <a:lnRef idx="2">
            <a:schemeClr val="dk1"/>
          </a:lnRef>
          <a:fillRef idx="1">
            <a:schemeClr val="lt1"/>
          </a:fillRef>
          <a:effectRef idx="0">
            <a:schemeClr val="dk1"/>
          </a:effectRef>
          <a:fontRef idx="minor">
            <a:schemeClr val="dk1"/>
          </a:fontRef>
        </p:style>
        <p:txBody>
          <a:bodyPr wrap="none" anchor="ctr"/>
          <a:lstStyle/>
          <a:p>
            <a:pPr algn="ctr">
              <a:defRPr/>
            </a:pPr>
            <a:r>
              <a:rPr lang="zh-CN" altLang="en-US" sz="2000" dirty="0">
                <a:solidFill>
                  <a:srgbClr val="FF0000"/>
                </a:solidFill>
                <a:ea typeface="黑体" panose="02010609060101010101" pitchFamily="49" charset="-122"/>
              </a:rPr>
              <a:t>对应岗位序列</a:t>
            </a:r>
            <a:endParaRPr lang="zh-CN" altLang="en-US" sz="2000" dirty="0">
              <a:solidFill>
                <a:srgbClr val="FF0000"/>
              </a:solidFill>
              <a:ea typeface="黑体" panose="02010609060101010101" pitchFamily="49" charset="-122"/>
            </a:endParaRPr>
          </a:p>
        </p:txBody>
      </p:sp>
      <p:sp>
        <p:nvSpPr>
          <p:cNvPr id="55313" name="矩形 46"/>
          <p:cNvSpPr>
            <a:spLocks noChangeArrowheads="1"/>
          </p:cNvSpPr>
          <p:nvPr/>
        </p:nvSpPr>
        <p:spPr bwMode="auto">
          <a:xfrm>
            <a:off x="8980488" y="1938338"/>
            <a:ext cx="2336800" cy="304800"/>
          </a:xfrm>
          <a:prstGeom prst="rect">
            <a:avLst/>
          </a:prstGeom>
        </p:spPr>
        <p:style>
          <a:lnRef idx="2">
            <a:schemeClr val="dk1"/>
          </a:lnRef>
          <a:fillRef idx="1">
            <a:schemeClr val="lt1"/>
          </a:fillRef>
          <a:effectRef idx="0">
            <a:schemeClr val="dk1"/>
          </a:effectRef>
          <a:fontRef idx="minor">
            <a:schemeClr val="dk1"/>
          </a:fontRef>
        </p:style>
        <p:txBody>
          <a:bodyPr wrap="none" anchor="ctr"/>
          <a:lstStyle/>
          <a:p>
            <a:pPr algn="ctr">
              <a:defRPr/>
            </a:pPr>
            <a:r>
              <a:rPr lang="zh-CN" altLang="en-US" sz="2000" dirty="0">
                <a:solidFill>
                  <a:srgbClr val="FF0000"/>
                </a:solidFill>
                <a:ea typeface="黑体" panose="02010609060101010101" pitchFamily="49" charset="-122"/>
              </a:rPr>
              <a:t>梯队来源</a:t>
            </a:r>
            <a:endParaRPr lang="zh-CN" altLang="en-US" sz="2000" dirty="0">
              <a:solidFill>
                <a:srgbClr val="FF0000"/>
              </a:solidFill>
              <a:ea typeface="黑体" panose="02010609060101010101" pitchFamily="49" charset="-122"/>
            </a:endParaRPr>
          </a:p>
        </p:txBody>
      </p:sp>
      <p:sp>
        <p:nvSpPr>
          <p:cNvPr id="59409" name="矩形 51"/>
          <p:cNvSpPr>
            <a:spLocks noChangeArrowheads="1"/>
          </p:cNvSpPr>
          <p:nvPr/>
        </p:nvSpPr>
        <p:spPr bwMode="auto">
          <a:xfrm>
            <a:off x="9517063" y="4978400"/>
            <a:ext cx="22352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t>内部潜力人才</a:t>
            </a:r>
            <a:endParaRPr lang="en-US" altLang="zh-CN" sz="1200"/>
          </a:p>
          <a:p>
            <a:pPr eaLnBrk="1" hangingPunct="1"/>
            <a:r>
              <a:rPr lang="zh-CN" altLang="en-US" sz="1200"/>
              <a:t>内部退出人才</a:t>
            </a:r>
            <a:endParaRPr lang="en-US" altLang="zh-CN" sz="1200"/>
          </a:p>
          <a:p>
            <a:pPr eaLnBrk="1" hangingPunct="1"/>
            <a:r>
              <a:rPr lang="zh-CN" altLang="en-US" sz="1200"/>
              <a:t>外部成熟人才</a:t>
            </a:r>
            <a:endParaRPr lang="en-US" altLang="zh-CN" sz="1200"/>
          </a:p>
          <a:p>
            <a:pPr eaLnBrk="1" hangingPunct="1"/>
            <a:r>
              <a:rPr lang="zh-CN" altLang="en-US" sz="1200"/>
              <a:t>应届大学生</a:t>
            </a:r>
            <a:endParaRPr lang="zh-CN" altLang="en-US" sz="1200"/>
          </a:p>
        </p:txBody>
      </p:sp>
      <p:sp>
        <p:nvSpPr>
          <p:cNvPr id="59410" name="矩形 52"/>
          <p:cNvSpPr>
            <a:spLocks noChangeArrowheads="1"/>
          </p:cNvSpPr>
          <p:nvPr/>
        </p:nvSpPr>
        <p:spPr bwMode="auto">
          <a:xfrm>
            <a:off x="9313863" y="5613400"/>
            <a:ext cx="22352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t>高校潜质毕业生</a:t>
            </a:r>
            <a:endParaRPr lang="zh-CN" altLang="en-US" sz="1200"/>
          </a:p>
        </p:txBody>
      </p:sp>
      <p:sp>
        <p:nvSpPr>
          <p:cNvPr id="59411" name="矩形 53"/>
          <p:cNvSpPr>
            <a:spLocks noChangeArrowheads="1"/>
          </p:cNvSpPr>
          <p:nvPr/>
        </p:nvSpPr>
        <p:spPr bwMode="auto">
          <a:xfrm>
            <a:off x="9567863" y="4179888"/>
            <a:ext cx="22352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t>内部潜力人才</a:t>
            </a:r>
            <a:endParaRPr lang="en-US" altLang="zh-CN" sz="1200"/>
          </a:p>
          <a:p>
            <a:pPr eaLnBrk="1" hangingPunct="1"/>
            <a:r>
              <a:rPr lang="zh-CN" altLang="en-US" sz="1200"/>
              <a:t>中层退出人才</a:t>
            </a:r>
            <a:endParaRPr lang="en-US" altLang="zh-CN" sz="1200"/>
          </a:p>
          <a:p>
            <a:pPr eaLnBrk="1" hangingPunct="1"/>
            <a:r>
              <a:rPr lang="zh-CN" altLang="en-US" sz="1200"/>
              <a:t>外部成熟人才</a:t>
            </a:r>
            <a:endParaRPr lang="en-US" altLang="zh-CN" sz="1200"/>
          </a:p>
          <a:p>
            <a:pPr eaLnBrk="1" hangingPunct="1"/>
            <a:r>
              <a:rPr lang="zh-CN" altLang="en-US" sz="1200"/>
              <a:t> 大学生</a:t>
            </a:r>
            <a:endParaRPr lang="zh-CN" altLang="en-US" sz="1200"/>
          </a:p>
        </p:txBody>
      </p:sp>
      <p:sp>
        <p:nvSpPr>
          <p:cNvPr id="59412" name="矩形 54"/>
          <p:cNvSpPr>
            <a:spLocks noChangeArrowheads="1"/>
          </p:cNvSpPr>
          <p:nvPr/>
        </p:nvSpPr>
        <p:spPr bwMode="auto">
          <a:xfrm>
            <a:off x="9567863" y="3276600"/>
            <a:ext cx="1436687" cy="584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t>内部潜力人才</a:t>
            </a:r>
            <a:endParaRPr lang="en-US" altLang="zh-CN" sz="1200"/>
          </a:p>
          <a:p>
            <a:pPr eaLnBrk="1" hangingPunct="1"/>
            <a:r>
              <a:rPr lang="zh-CN" altLang="en-US" sz="1200"/>
              <a:t>高层退出人才</a:t>
            </a:r>
            <a:endParaRPr lang="en-US" altLang="zh-CN" sz="1200"/>
          </a:p>
          <a:p>
            <a:pPr eaLnBrk="1" hangingPunct="1"/>
            <a:r>
              <a:rPr lang="zh-CN" altLang="en-US" sz="1200"/>
              <a:t>外部成熟人才</a:t>
            </a:r>
            <a:endParaRPr lang="zh-CN" altLang="en-US" sz="1200"/>
          </a:p>
        </p:txBody>
      </p:sp>
      <p:sp>
        <p:nvSpPr>
          <p:cNvPr id="59413" name="矩形 55"/>
          <p:cNvSpPr>
            <a:spLocks noChangeArrowheads="1"/>
          </p:cNvSpPr>
          <p:nvPr/>
        </p:nvSpPr>
        <p:spPr bwMode="auto">
          <a:xfrm>
            <a:off x="9567863" y="2438400"/>
            <a:ext cx="1436687"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t>内部潜力人才</a:t>
            </a:r>
            <a:endParaRPr lang="en-US" altLang="zh-CN" sz="1200"/>
          </a:p>
          <a:p>
            <a:pPr eaLnBrk="1" hangingPunct="1"/>
            <a:r>
              <a:rPr lang="zh-CN" altLang="en-US" sz="1200"/>
              <a:t>外部成熟人才</a:t>
            </a:r>
            <a:endParaRPr lang="zh-CN" altLang="en-US" sz="1200"/>
          </a:p>
        </p:txBody>
      </p:sp>
      <p:sp>
        <p:nvSpPr>
          <p:cNvPr id="59414" name="自选图形 63"/>
          <p:cNvSpPr/>
          <p:nvPr/>
        </p:nvSpPr>
        <p:spPr bwMode="auto">
          <a:xfrm>
            <a:off x="9448800" y="4135438"/>
            <a:ext cx="101600" cy="533400"/>
          </a:xfrm>
          <a:prstGeom prst="leftBrace">
            <a:avLst>
              <a:gd name="adj1" fmla="val 58139"/>
              <a:gd name="adj2" fmla="val 50000"/>
            </a:avLst>
          </a:pr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ndParaRPr>
          </a:p>
        </p:txBody>
      </p:sp>
      <p:sp>
        <p:nvSpPr>
          <p:cNvPr id="59415" name="自选图形 64"/>
          <p:cNvSpPr/>
          <p:nvPr/>
        </p:nvSpPr>
        <p:spPr bwMode="auto">
          <a:xfrm>
            <a:off x="9466263" y="3187700"/>
            <a:ext cx="101600" cy="533400"/>
          </a:xfrm>
          <a:prstGeom prst="leftBrace">
            <a:avLst>
              <a:gd name="adj1" fmla="val 58139"/>
              <a:gd name="adj2" fmla="val 50000"/>
            </a:avLst>
          </a:pr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ndParaRPr>
          </a:p>
        </p:txBody>
      </p:sp>
      <p:sp>
        <p:nvSpPr>
          <p:cNvPr id="59416" name="自选图形 65"/>
          <p:cNvSpPr/>
          <p:nvPr/>
        </p:nvSpPr>
        <p:spPr bwMode="auto">
          <a:xfrm>
            <a:off x="9550400" y="5575300"/>
            <a:ext cx="101600" cy="533400"/>
          </a:xfrm>
          <a:prstGeom prst="leftBrace">
            <a:avLst>
              <a:gd name="adj1" fmla="val 58139"/>
              <a:gd name="adj2" fmla="val 50000"/>
            </a:avLst>
          </a:pr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ndParaRPr>
          </a:p>
        </p:txBody>
      </p:sp>
      <p:sp>
        <p:nvSpPr>
          <p:cNvPr id="59417" name="自选图形 66"/>
          <p:cNvSpPr/>
          <p:nvPr/>
        </p:nvSpPr>
        <p:spPr bwMode="auto">
          <a:xfrm>
            <a:off x="9499600" y="5038725"/>
            <a:ext cx="101600" cy="533400"/>
          </a:xfrm>
          <a:prstGeom prst="leftBrace">
            <a:avLst>
              <a:gd name="adj1" fmla="val 58139"/>
              <a:gd name="adj2" fmla="val 50000"/>
            </a:avLst>
          </a:pr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ndParaRPr>
          </a:p>
        </p:txBody>
      </p:sp>
      <p:sp>
        <p:nvSpPr>
          <p:cNvPr id="59418" name="Text Box 45"/>
          <p:cNvSpPr txBox="1">
            <a:spLocks noChangeArrowheads="1"/>
          </p:cNvSpPr>
          <p:nvPr/>
        </p:nvSpPr>
        <p:spPr bwMode="auto">
          <a:xfrm>
            <a:off x="1776413" y="1052513"/>
            <a:ext cx="61087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800" b="1">
                <a:solidFill>
                  <a:srgbClr val="FF0000"/>
                </a:solidFill>
                <a:latin typeface="微软雅黑" panose="020B0503020204020204" pitchFamily="34" charset="-122"/>
                <a:ea typeface="微软雅黑" panose="020B0503020204020204" pitchFamily="34" charset="-122"/>
              </a:rPr>
              <a:t>人才梯队建库标准及类型</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55326" name="矩形 13"/>
          <p:cNvSpPr>
            <a:spLocks noChangeArrowheads="1"/>
          </p:cNvSpPr>
          <p:nvPr/>
        </p:nvSpPr>
        <p:spPr bwMode="auto">
          <a:xfrm>
            <a:off x="2659063" y="3327400"/>
            <a:ext cx="2336800" cy="457200"/>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p>
            <a:pPr algn="ctr">
              <a:defRPr/>
            </a:pPr>
            <a:r>
              <a:rPr lang="zh-CN" altLang="en-US" dirty="0">
                <a:ea typeface="黑体" panose="02010609060101010101" pitchFamily="49" charset="-122"/>
              </a:rPr>
              <a:t>中层管理</a:t>
            </a:r>
            <a:endParaRPr lang="zh-CN" altLang="en-US" dirty="0">
              <a:ea typeface="黑体" panose="02010609060101010101" pitchFamily="49" charset="-122"/>
            </a:endParaRPr>
          </a:p>
        </p:txBody>
      </p:sp>
      <p:sp>
        <p:nvSpPr>
          <p:cNvPr id="55327" name="矩形 13"/>
          <p:cNvSpPr>
            <a:spLocks noChangeArrowheads="1"/>
          </p:cNvSpPr>
          <p:nvPr/>
        </p:nvSpPr>
        <p:spPr bwMode="auto">
          <a:xfrm>
            <a:off x="2659063" y="4203700"/>
            <a:ext cx="2336800" cy="457200"/>
          </a:xfrm>
          <a:prstGeom prst="rect">
            <a:avLst/>
          </a:prstGeom>
        </p:spPr>
        <p:style>
          <a:lnRef idx="2">
            <a:schemeClr val="accent2"/>
          </a:lnRef>
          <a:fillRef idx="1">
            <a:schemeClr val="lt1"/>
          </a:fillRef>
          <a:effectRef idx="0">
            <a:schemeClr val="accent2"/>
          </a:effectRef>
          <a:fontRef idx="minor">
            <a:schemeClr val="dk1"/>
          </a:fontRef>
        </p:style>
        <p:txBody>
          <a:bodyPr wrap="none" anchor="ctr"/>
          <a:lstStyle/>
          <a:p>
            <a:pPr algn="ctr">
              <a:defRPr/>
            </a:pPr>
            <a:r>
              <a:rPr lang="zh-CN" altLang="en-US" dirty="0">
                <a:ea typeface="黑体" panose="02010609060101010101" pitchFamily="49" charset="-122"/>
              </a:rPr>
              <a:t>基层管理</a:t>
            </a:r>
            <a:endParaRPr lang="zh-CN" altLang="en-US" dirty="0">
              <a:ea typeface="黑体" panose="02010609060101010101" pitchFamily="49" charset="-122"/>
            </a:endParaRPr>
          </a:p>
        </p:txBody>
      </p:sp>
      <p:sp>
        <p:nvSpPr>
          <p:cNvPr id="55328" name="矩形 13"/>
          <p:cNvSpPr>
            <a:spLocks noChangeArrowheads="1"/>
          </p:cNvSpPr>
          <p:nvPr/>
        </p:nvSpPr>
        <p:spPr bwMode="auto">
          <a:xfrm>
            <a:off x="2674938" y="5041900"/>
            <a:ext cx="2336800" cy="500063"/>
          </a:xfrm>
          <a:prstGeom prst="rect">
            <a:avLst/>
          </a:prstGeom>
        </p:spPr>
        <p:style>
          <a:lnRef idx="2">
            <a:schemeClr val="accent2"/>
          </a:lnRef>
          <a:fillRef idx="1">
            <a:schemeClr val="lt1"/>
          </a:fillRef>
          <a:effectRef idx="0">
            <a:schemeClr val="accent2"/>
          </a:effectRef>
          <a:fontRef idx="minor">
            <a:schemeClr val="dk1"/>
          </a:fontRef>
        </p:style>
        <p:txBody>
          <a:bodyPr wrap="none" anchor="ctr"/>
          <a:lstStyle/>
          <a:p>
            <a:pPr algn="ctr">
              <a:defRPr/>
            </a:pPr>
            <a:r>
              <a:rPr lang="zh-CN" altLang="en-US" dirty="0">
                <a:ea typeface="黑体" panose="02010609060101010101" pitchFamily="49" charset="-122"/>
              </a:rPr>
              <a:t>工艺技术</a:t>
            </a:r>
            <a:endParaRPr lang="zh-CN" altLang="en-US" dirty="0">
              <a:ea typeface="黑体" panose="02010609060101010101" pitchFamily="49" charset="-122"/>
            </a:endParaRPr>
          </a:p>
        </p:txBody>
      </p:sp>
      <p:sp>
        <p:nvSpPr>
          <p:cNvPr id="59422" name="直线 25"/>
          <p:cNvSpPr>
            <a:spLocks noChangeShapeType="1"/>
          </p:cNvSpPr>
          <p:nvPr/>
        </p:nvSpPr>
        <p:spPr bwMode="auto">
          <a:xfrm>
            <a:off x="2151063" y="2641600"/>
            <a:ext cx="508000" cy="127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423" name="直线 25"/>
          <p:cNvSpPr>
            <a:spLocks noChangeShapeType="1"/>
          </p:cNvSpPr>
          <p:nvPr/>
        </p:nvSpPr>
        <p:spPr bwMode="auto">
          <a:xfrm>
            <a:off x="2151063" y="5283200"/>
            <a:ext cx="7112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331" name="矩形 17"/>
          <p:cNvSpPr>
            <a:spLocks noChangeArrowheads="1"/>
          </p:cNvSpPr>
          <p:nvPr/>
        </p:nvSpPr>
        <p:spPr bwMode="auto">
          <a:xfrm>
            <a:off x="6062663" y="3327400"/>
            <a:ext cx="2641600" cy="457200"/>
          </a:xfrm>
          <a:prstGeom prst="rect">
            <a:avLst/>
          </a:prstGeom>
        </p:spPr>
        <p:style>
          <a:lnRef idx="2">
            <a:schemeClr val="accent2"/>
          </a:lnRef>
          <a:fillRef idx="1">
            <a:schemeClr val="lt1"/>
          </a:fillRef>
          <a:effectRef idx="0">
            <a:schemeClr val="accent2"/>
          </a:effectRef>
          <a:fontRef idx="minor">
            <a:schemeClr val="dk1"/>
          </a:fontRef>
        </p:style>
        <p:txBody>
          <a:bodyPr wrap="none" anchor="ctr"/>
          <a:lstStyle/>
          <a:p>
            <a:pPr algn="ctr">
              <a:defRPr/>
            </a:pPr>
            <a:r>
              <a:rPr lang="en-US" altLang="zh-CN" dirty="0">
                <a:ea typeface="黑体" panose="02010609060101010101" pitchFamily="49" charset="-122"/>
              </a:rPr>
              <a:t>XX</a:t>
            </a:r>
            <a:r>
              <a:rPr lang="zh-CN" altLang="en-US" dirty="0">
                <a:ea typeface="黑体" panose="02010609060101010101" pitchFamily="49" charset="-122"/>
              </a:rPr>
              <a:t>、</a:t>
            </a:r>
            <a:r>
              <a:rPr lang="en-US" altLang="zh-CN" dirty="0">
                <a:ea typeface="黑体" panose="02010609060101010101" pitchFamily="49" charset="-122"/>
              </a:rPr>
              <a:t>XX</a:t>
            </a:r>
            <a:r>
              <a:rPr lang="zh-CN" altLang="en-US" dirty="0">
                <a:ea typeface="黑体" panose="02010609060101010101" pitchFamily="49" charset="-122"/>
              </a:rPr>
              <a:t>岗位</a:t>
            </a:r>
            <a:endParaRPr lang="zh-CN" altLang="en-US" dirty="0">
              <a:ea typeface="黑体" panose="02010609060101010101" pitchFamily="49" charset="-122"/>
            </a:endParaRPr>
          </a:p>
        </p:txBody>
      </p:sp>
      <p:sp>
        <p:nvSpPr>
          <p:cNvPr id="59425" name="下箭头​​ 2"/>
          <p:cNvSpPr>
            <a:spLocks noChangeArrowheads="1"/>
          </p:cNvSpPr>
          <p:nvPr/>
        </p:nvSpPr>
        <p:spPr bwMode="auto">
          <a:xfrm rot="5218583">
            <a:off x="8839200" y="3213100"/>
            <a:ext cx="444500" cy="711200"/>
          </a:xfrm>
          <a:prstGeom prst="downArrow">
            <a:avLst>
              <a:gd name="adj1" fmla="val 50000"/>
              <a:gd name="adj2" fmla="val 49963"/>
            </a:avLst>
          </a:prstGeom>
          <a:solidFill>
            <a:schemeClr val="accent1"/>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i="1"/>
          </a:p>
        </p:txBody>
      </p:sp>
      <p:sp>
        <p:nvSpPr>
          <p:cNvPr id="59426" name="下箭头​​ 58"/>
          <p:cNvSpPr>
            <a:spLocks noChangeArrowheads="1"/>
          </p:cNvSpPr>
          <p:nvPr/>
        </p:nvSpPr>
        <p:spPr bwMode="auto">
          <a:xfrm rot="5218583">
            <a:off x="8873331" y="2369344"/>
            <a:ext cx="442913" cy="708025"/>
          </a:xfrm>
          <a:prstGeom prst="downArrow">
            <a:avLst>
              <a:gd name="adj1" fmla="val 50000"/>
              <a:gd name="adj2" fmla="val 49918"/>
            </a:avLst>
          </a:prstGeom>
          <a:solidFill>
            <a:schemeClr val="accent1"/>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i="1"/>
          </a:p>
        </p:txBody>
      </p:sp>
      <p:sp>
        <p:nvSpPr>
          <p:cNvPr id="59427" name="下箭头​​ 59"/>
          <p:cNvSpPr>
            <a:spLocks noChangeArrowheads="1"/>
          </p:cNvSpPr>
          <p:nvPr/>
        </p:nvSpPr>
        <p:spPr bwMode="auto">
          <a:xfrm rot="5218583">
            <a:off x="8788400" y="4076700"/>
            <a:ext cx="444500" cy="711200"/>
          </a:xfrm>
          <a:prstGeom prst="downArrow">
            <a:avLst>
              <a:gd name="adj1" fmla="val 50000"/>
              <a:gd name="adj2" fmla="val 49963"/>
            </a:avLst>
          </a:prstGeom>
          <a:solidFill>
            <a:schemeClr val="accent1"/>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i="1"/>
          </a:p>
        </p:txBody>
      </p:sp>
      <p:sp>
        <p:nvSpPr>
          <p:cNvPr id="59428" name="下箭头​​ 60"/>
          <p:cNvSpPr>
            <a:spLocks noChangeArrowheads="1"/>
          </p:cNvSpPr>
          <p:nvPr/>
        </p:nvSpPr>
        <p:spPr bwMode="auto">
          <a:xfrm rot="5218583">
            <a:off x="8856663" y="4949825"/>
            <a:ext cx="444500" cy="711200"/>
          </a:xfrm>
          <a:prstGeom prst="downArrow">
            <a:avLst>
              <a:gd name="adj1" fmla="val 50000"/>
              <a:gd name="adj2" fmla="val 49963"/>
            </a:avLst>
          </a:prstGeom>
          <a:solidFill>
            <a:schemeClr val="accent1"/>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i="1"/>
          </a:p>
        </p:txBody>
      </p:sp>
      <p:sp>
        <p:nvSpPr>
          <p:cNvPr id="59429" name="下箭头​​ 61"/>
          <p:cNvSpPr>
            <a:spLocks noChangeArrowheads="1"/>
          </p:cNvSpPr>
          <p:nvPr/>
        </p:nvSpPr>
        <p:spPr bwMode="auto">
          <a:xfrm rot="5218583">
            <a:off x="8939213" y="5478463"/>
            <a:ext cx="444500" cy="711200"/>
          </a:xfrm>
          <a:prstGeom prst="downArrow">
            <a:avLst>
              <a:gd name="adj1" fmla="val 50000"/>
              <a:gd name="adj2" fmla="val 49963"/>
            </a:avLst>
          </a:prstGeom>
          <a:solidFill>
            <a:schemeClr val="accent1"/>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i="1"/>
          </a:p>
        </p:txBody>
      </p:sp>
      <p:cxnSp>
        <p:nvCxnSpPr>
          <p:cNvPr id="59430" name="直接箭头​​连接符 4"/>
          <p:cNvCxnSpPr>
            <a:cxnSpLocks noChangeShapeType="1"/>
          </p:cNvCxnSpPr>
          <p:nvPr/>
        </p:nvCxnSpPr>
        <p:spPr bwMode="auto">
          <a:xfrm flipH="1">
            <a:off x="1422400" y="4483100"/>
            <a:ext cx="1439863" cy="0"/>
          </a:xfrm>
          <a:prstGeom prst="straightConnector1">
            <a:avLst/>
          </a:prstGeom>
          <a:noFill/>
          <a:ln w="19050">
            <a:solidFill>
              <a:schemeClr val="tx1"/>
            </a:solidFill>
            <a:round/>
            <a:tailEnd type="arrow" w="med" len="med"/>
          </a:ln>
          <a:extLst>
            <a:ext uri="{909E8E84-426E-40DD-AFC4-6F175D3DCCD1}">
              <a14:hiddenFill xmlns:a14="http://schemas.microsoft.com/office/drawing/2010/main">
                <a:noFill/>
              </a14:hiddenFill>
            </a:ext>
          </a:extLst>
        </p:spPr>
      </p:cxnSp>
      <p:cxnSp>
        <p:nvCxnSpPr>
          <p:cNvPr id="59431" name="直接箭头​​连接符 71"/>
          <p:cNvCxnSpPr>
            <a:cxnSpLocks noChangeShapeType="1"/>
          </p:cNvCxnSpPr>
          <p:nvPr/>
        </p:nvCxnSpPr>
        <p:spPr bwMode="auto">
          <a:xfrm flipH="1">
            <a:off x="5046663" y="2724150"/>
            <a:ext cx="1082675" cy="0"/>
          </a:xfrm>
          <a:prstGeom prst="straightConnector1">
            <a:avLst/>
          </a:prstGeom>
          <a:noFill/>
          <a:ln w="19050">
            <a:solidFill>
              <a:schemeClr val="tx1"/>
            </a:solidFill>
            <a:round/>
            <a:tailEnd type="arrow" w="med" len="med"/>
          </a:ln>
          <a:extLst>
            <a:ext uri="{909E8E84-426E-40DD-AFC4-6F175D3DCCD1}">
              <a14:hiddenFill xmlns:a14="http://schemas.microsoft.com/office/drawing/2010/main">
                <a:noFill/>
              </a14:hiddenFill>
            </a:ext>
          </a:extLst>
        </p:spPr>
      </p:cxnSp>
      <p:cxnSp>
        <p:nvCxnSpPr>
          <p:cNvPr id="59432" name="直接箭头​​连接符 75"/>
          <p:cNvCxnSpPr>
            <a:cxnSpLocks noChangeShapeType="1"/>
          </p:cNvCxnSpPr>
          <p:nvPr/>
        </p:nvCxnSpPr>
        <p:spPr bwMode="auto">
          <a:xfrm flipH="1">
            <a:off x="5080000" y="3606800"/>
            <a:ext cx="931863" cy="0"/>
          </a:xfrm>
          <a:prstGeom prst="straightConnector1">
            <a:avLst/>
          </a:prstGeom>
          <a:noFill/>
          <a:ln w="19050">
            <a:solidFill>
              <a:schemeClr val="tx1"/>
            </a:solidFill>
            <a:round/>
            <a:tailEnd type="arrow" w="med" len="med"/>
          </a:ln>
          <a:extLst>
            <a:ext uri="{909E8E84-426E-40DD-AFC4-6F175D3DCCD1}">
              <a14:hiddenFill xmlns:a14="http://schemas.microsoft.com/office/drawing/2010/main">
                <a:noFill/>
              </a14:hiddenFill>
            </a:ext>
          </a:extLst>
        </p:spPr>
      </p:cxnSp>
      <p:cxnSp>
        <p:nvCxnSpPr>
          <p:cNvPr id="59433" name="直接箭头​​连接符 76"/>
          <p:cNvCxnSpPr>
            <a:cxnSpLocks noChangeShapeType="1"/>
          </p:cNvCxnSpPr>
          <p:nvPr/>
        </p:nvCxnSpPr>
        <p:spPr bwMode="auto">
          <a:xfrm flipH="1">
            <a:off x="5059363" y="4445000"/>
            <a:ext cx="1143000" cy="0"/>
          </a:xfrm>
          <a:prstGeom prst="straightConnector1">
            <a:avLst/>
          </a:prstGeom>
          <a:noFill/>
          <a:ln w="19050">
            <a:solidFill>
              <a:schemeClr val="tx1"/>
            </a:solidFill>
            <a:round/>
            <a:tailEnd type="arrow" w="med" len="med"/>
          </a:ln>
          <a:extLst>
            <a:ext uri="{909E8E84-426E-40DD-AFC4-6F175D3DCCD1}">
              <a14:hiddenFill xmlns:a14="http://schemas.microsoft.com/office/drawing/2010/main">
                <a:noFill/>
              </a14:hiddenFill>
            </a:ext>
          </a:extLst>
        </p:spPr>
      </p:cxnSp>
      <p:cxnSp>
        <p:nvCxnSpPr>
          <p:cNvPr id="59434" name="直接箭头​​连接符 77"/>
          <p:cNvCxnSpPr>
            <a:cxnSpLocks noChangeShapeType="1"/>
            <a:endCxn id="55328" idx="3"/>
          </p:cNvCxnSpPr>
          <p:nvPr/>
        </p:nvCxnSpPr>
        <p:spPr bwMode="auto">
          <a:xfrm flipH="1">
            <a:off x="5011738" y="5270500"/>
            <a:ext cx="1000125" cy="20638"/>
          </a:xfrm>
          <a:prstGeom prst="straightConnector1">
            <a:avLst/>
          </a:prstGeom>
          <a:noFill/>
          <a:ln w="19050">
            <a:solidFill>
              <a:schemeClr val="tx1"/>
            </a:solidFill>
            <a:round/>
            <a:tailEnd type="arrow" w="med" len="med"/>
          </a:ln>
          <a:extLst>
            <a:ext uri="{909E8E84-426E-40DD-AFC4-6F175D3DCCD1}">
              <a14:hiddenFill xmlns:a14="http://schemas.microsoft.com/office/drawing/2010/main">
                <a:noFill/>
              </a14:hiddenFill>
            </a:ext>
          </a:extLst>
        </p:spPr>
      </p:cxnSp>
      <p:cxnSp>
        <p:nvCxnSpPr>
          <p:cNvPr id="59435" name="直接箭头​​连接符 78"/>
          <p:cNvCxnSpPr>
            <a:cxnSpLocks noChangeShapeType="1"/>
            <a:endCxn id="55328" idx="3"/>
          </p:cNvCxnSpPr>
          <p:nvPr/>
        </p:nvCxnSpPr>
        <p:spPr bwMode="auto">
          <a:xfrm flipH="1">
            <a:off x="5080000" y="6108700"/>
            <a:ext cx="931863" cy="0"/>
          </a:xfrm>
          <a:prstGeom prst="straightConnector1">
            <a:avLst/>
          </a:prstGeom>
          <a:noFill/>
          <a:ln w="19050">
            <a:solidFill>
              <a:schemeClr val="tx1"/>
            </a:solidFill>
            <a:round/>
            <a:tailEnd type="arrow" w="med" len="med"/>
          </a:ln>
          <a:extLst>
            <a:ext uri="{909E8E84-426E-40DD-AFC4-6F175D3DCCD1}">
              <a14:hiddenFill xmlns:a14="http://schemas.microsoft.com/office/drawing/2010/main">
                <a:noFill/>
              </a14:hiddenFill>
            </a:ext>
          </a:extLst>
        </p:spPr>
      </p:cxnSp>
      <p:sp>
        <p:nvSpPr>
          <p:cNvPr id="59436" name="自选图形 64"/>
          <p:cNvSpPr/>
          <p:nvPr/>
        </p:nvSpPr>
        <p:spPr bwMode="auto">
          <a:xfrm>
            <a:off x="9532938" y="2501900"/>
            <a:ext cx="101600" cy="533400"/>
          </a:xfrm>
          <a:prstGeom prst="leftBrace">
            <a:avLst>
              <a:gd name="adj1" fmla="val 58139"/>
              <a:gd name="adj2" fmla="val 50000"/>
            </a:avLst>
          </a:pr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ndParaRPr>
          </a:p>
        </p:txBody>
      </p:sp>
      <p:sp>
        <p:nvSpPr>
          <p:cNvPr id="46" name="日期占位符 45"/>
          <p:cNvSpPr>
            <a:spLocks noGrp="1"/>
          </p:cNvSpPr>
          <p:nvPr>
            <p:ph type="dt" sz="quarter" idx="10"/>
          </p:nvPr>
        </p:nvSpPr>
        <p:spPr/>
        <p:txBody>
          <a:bodyPr/>
          <a:lstStyle/>
          <a:p>
            <a:pPr>
              <a:defRPr/>
            </a:pPr>
            <a:fld id="{3AEB4AE7-8F7F-4099-A2C5-204DE092FC23}" type="datetime1">
              <a:rPr lang="zh-CN" altLang="en-US"/>
            </a:fld>
            <a:endParaRPr lang="en-US" altLang="zh-CN"/>
          </a:p>
        </p:txBody>
      </p:sp>
      <p:sp>
        <p:nvSpPr>
          <p:cNvPr id="59438" name="灯片编号占位符 46"/>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A13E19C6-9621-4400-A31A-C75DD8FD7DAC}" type="slidenum">
              <a:rPr lang="zh-CN" altLang="en-US" smtClean="0">
                <a:latin typeface="Tahoma" panose="020B0604030504040204" pitchFamily="34" charset="0"/>
              </a:rPr>
            </a:fld>
            <a:endParaRPr lang="zh-CN" altLang="en-US" smtClean="0">
              <a:latin typeface="Tahoma" panose="020B0604030504040204"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45"/>
          <p:cNvSpPr txBox="1">
            <a:spLocks noChangeArrowheads="1"/>
          </p:cNvSpPr>
          <p:nvPr/>
        </p:nvSpPr>
        <p:spPr bwMode="auto">
          <a:xfrm>
            <a:off x="1811338" y="1196975"/>
            <a:ext cx="7010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3200" b="1">
                <a:solidFill>
                  <a:srgbClr val="FF0000"/>
                </a:solidFill>
                <a:latin typeface="微软雅黑" panose="020B0503020204020204" pitchFamily="34" charset="-122"/>
                <a:ea typeface="微软雅黑" panose="020B0503020204020204" pitchFamily="34" charset="-122"/>
              </a:rPr>
              <a:t>人才梯队建库标准及类型</a:t>
            </a:r>
            <a:endParaRPr lang="zh-CN" altLang="zh-CN" sz="3200" b="1">
              <a:solidFill>
                <a:srgbClr val="FF0000"/>
              </a:solidFill>
              <a:latin typeface="微软雅黑" panose="020B0503020204020204" pitchFamily="34" charset="-122"/>
              <a:ea typeface="微软雅黑" panose="020B0503020204020204" pitchFamily="34" charset="-122"/>
            </a:endParaRPr>
          </a:p>
        </p:txBody>
      </p:sp>
      <p:sp>
        <p:nvSpPr>
          <p:cNvPr id="60419" name="矩形 9"/>
          <p:cNvSpPr>
            <a:spLocks noChangeArrowheads="1"/>
          </p:cNvSpPr>
          <p:nvPr/>
        </p:nvSpPr>
        <p:spPr bwMode="auto">
          <a:xfrm>
            <a:off x="5265738" y="1993900"/>
            <a:ext cx="1828800" cy="3048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ndParaRPr>
          </a:p>
        </p:txBody>
      </p:sp>
      <p:sp>
        <p:nvSpPr>
          <p:cNvPr id="60420" name="矩形 11"/>
          <p:cNvSpPr>
            <a:spLocks noChangeArrowheads="1"/>
          </p:cNvSpPr>
          <p:nvPr/>
        </p:nvSpPr>
        <p:spPr bwMode="auto">
          <a:xfrm>
            <a:off x="5265738" y="2298700"/>
            <a:ext cx="1828800" cy="3048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ndParaRPr>
          </a:p>
        </p:txBody>
      </p:sp>
      <p:sp>
        <p:nvSpPr>
          <p:cNvPr id="60421" name="矩形 12"/>
          <p:cNvSpPr>
            <a:spLocks noChangeArrowheads="1"/>
          </p:cNvSpPr>
          <p:nvPr/>
        </p:nvSpPr>
        <p:spPr bwMode="auto">
          <a:xfrm>
            <a:off x="6281738" y="2794000"/>
            <a:ext cx="1524000" cy="3810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a:latin typeface="微软雅黑" panose="020B0503020204020204" pitchFamily="34" charset="-122"/>
                <a:ea typeface="微软雅黑" panose="020B0503020204020204" pitchFamily="34" charset="-122"/>
              </a:rPr>
              <a:t>职   位</a:t>
            </a:r>
            <a:endParaRPr lang="zh-CN" altLang="en-US" sz="1600" b="1">
              <a:latin typeface="微软雅黑" panose="020B0503020204020204" pitchFamily="34" charset="-122"/>
              <a:ea typeface="微软雅黑" panose="020B0503020204020204" pitchFamily="34" charset="-122"/>
            </a:endParaRPr>
          </a:p>
        </p:txBody>
      </p:sp>
      <p:sp>
        <p:nvSpPr>
          <p:cNvPr id="60422" name="矩形 13"/>
          <p:cNvSpPr>
            <a:spLocks noChangeArrowheads="1"/>
          </p:cNvSpPr>
          <p:nvPr/>
        </p:nvSpPr>
        <p:spPr bwMode="auto">
          <a:xfrm>
            <a:off x="6281738" y="3175000"/>
            <a:ext cx="1524000" cy="3810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ndParaRPr>
          </a:p>
        </p:txBody>
      </p:sp>
      <p:sp>
        <p:nvSpPr>
          <p:cNvPr id="60423" name="矩形 14"/>
          <p:cNvSpPr>
            <a:spLocks noChangeArrowheads="1"/>
          </p:cNvSpPr>
          <p:nvPr/>
        </p:nvSpPr>
        <p:spPr bwMode="auto">
          <a:xfrm>
            <a:off x="4757738" y="2794000"/>
            <a:ext cx="1524000" cy="3810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a:latin typeface="微软雅黑" panose="020B0503020204020204" pitchFamily="34" charset="-122"/>
                <a:ea typeface="微软雅黑" panose="020B0503020204020204" pitchFamily="34" charset="-122"/>
              </a:rPr>
              <a:t>姓   名</a:t>
            </a:r>
            <a:endParaRPr lang="zh-CN" altLang="en-US" sz="1600" b="1">
              <a:latin typeface="微软雅黑" panose="020B0503020204020204" pitchFamily="34" charset="-122"/>
              <a:ea typeface="微软雅黑" panose="020B0503020204020204" pitchFamily="34" charset="-122"/>
            </a:endParaRPr>
          </a:p>
        </p:txBody>
      </p:sp>
      <p:sp>
        <p:nvSpPr>
          <p:cNvPr id="60424" name="矩形 15"/>
          <p:cNvSpPr>
            <a:spLocks noChangeArrowheads="1"/>
          </p:cNvSpPr>
          <p:nvPr/>
        </p:nvSpPr>
        <p:spPr bwMode="auto">
          <a:xfrm>
            <a:off x="4757738" y="3175000"/>
            <a:ext cx="1524000" cy="3810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ndParaRPr>
          </a:p>
        </p:txBody>
      </p:sp>
      <p:sp>
        <p:nvSpPr>
          <p:cNvPr id="60425" name="矩形 18"/>
          <p:cNvSpPr>
            <a:spLocks noChangeArrowheads="1"/>
          </p:cNvSpPr>
          <p:nvPr/>
        </p:nvSpPr>
        <p:spPr bwMode="auto">
          <a:xfrm>
            <a:off x="4046538" y="5962650"/>
            <a:ext cx="1524000" cy="2413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ndParaRPr>
          </a:p>
        </p:txBody>
      </p:sp>
      <p:sp>
        <p:nvSpPr>
          <p:cNvPr id="60426" name="矩形 19"/>
          <p:cNvSpPr>
            <a:spLocks noChangeArrowheads="1"/>
          </p:cNvSpPr>
          <p:nvPr/>
        </p:nvSpPr>
        <p:spPr bwMode="auto">
          <a:xfrm>
            <a:off x="4046538" y="6197600"/>
            <a:ext cx="1524000" cy="2667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ndParaRPr>
          </a:p>
        </p:txBody>
      </p:sp>
      <p:sp>
        <p:nvSpPr>
          <p:cNvPr id="60427" name="矩形 20"/>
          <p:cNvSpPr>
            <a:spLocks noChangeArrowheads="1"/>
          </p:cNvSpPr>
          <p:nvPr/>
        </p:nvSpPr>
        <p:spPr bwMode="auto">
          <a:xfrm>
            <a:off x="4775200" y="3924300"/>
            <a:ext cx="1524000" cy="3810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ndParaRPr>
          </a:p>
        </p:txBody>
      </p:sp>
      <p:sp>
        <p:nvSpPr>
          <p:cNvPr id="60428" name="矩形 21"/>
          <p:cNvSpPr>
            <a:spLocks noChangeArrowheads="1"/>
          </p:cNvSpPr>
          <p:nvPr/>
        </p:nvSpPr>
        <p:spPr bwMode="auto">
          <a:xfrm>
            <a:off x="6299200" y="3924300"/>
            <a:ext cx="1524000" cy="3810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ndParaRPr>
          </a:p>
        </p:txBody>
      </p:sp>
      <p:sp>
        <p:nvSpPr>
          <p:cNvPr id="60429" name="矩形 22"/>
          <p:cNvSpPr>
            <a:spLocks noChangeArrowheads="1"/>
          </p:cNvSpPr>
          <p:nvPr/>
        </p:nvSpPr>
        <p:spPr bwMode="auto">
          <a:xfrm>
            <a:off x="4775200" y="3543300"/>
            <a:ext cx="1524000" cy="3810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ndParaRPr>
          </a:p>
        </p:txBody>
      </p:sp>
      <p:sp>
        <p:nvSpPr>
          <p:cNvPr id="60430" name="矩形 23"/>
          <p:cNvSpPr>
            <a:spLocks noChangeArrowheads="1"/>
          </p:cNvSpPr>
          <p:nvPr/>
        </p:nvSpPr>
        <p:spPr bwMode="auto">
          <a:xfrm>
            <a:off x="6299200" y="3543300"/>
            <a:ext cx="1524000" cy="3810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ndParaRPr>
          </a:p>
        </p:txBody>
      </p:sp>
      <p:sp>
        <p:nvSpPr>
          <p:cNvPr id="60431" name="直线 24"/>
          <p:cNvSpPr>
            <a:spLocks noChangeShapeType="1"/>
          </p:cNvSpPr>
          <p:nvPr/>
        </p:nvSpPr>
        <p:spPr bwMode="auto">
          <a:xfrm>
            <a:off x="2624138" y="4419600"/>
            <a:ext cx="8534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0432" name="矩形 25"/>
          <p:cNvSpPr>
            <a:spLocks noChangeArrowheads="1"/>
          </p:cNvSpPr>
          <p:nvPr/>
        </p:nvSpPr>
        <p:spPr bwMode="auto">
          <a:xfrm>
            <a:off x="1912938" y="4876800"/>
            <a:ext cx="1828800" cy="2413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ndParaRPr>
          </a:p>
        </p:txBody>
      </p:sp>
      <p:sp>
        <p:nvSpPr>
          <p:cNvPr id="60433" name="矩形 26"/>
          <p:cNvSpPr>
            <a:spLocks noChangeArrowheads="1"/>
          </p:cNvSpPr>
          <p:nvPr/>
        </p:nvSpPr>
        <p:spPr bwMode="auto">
          <a:xfrm>
            <a:off x="1912938" y="5118100"/>
            <a:ext cx="1828800" cy="2413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ndParaRPr>
          </a:p>
        </p:txBody>
      </p:sp>
      <p:sp>
        <p:nvSpPr>
          <p:cNvPr id="60434" name="矩形 27"/>
          <p:cNvSpPr>
            <a:spLocks noChangeArrowheads="1"/>
          </p:cNvSpPr>
          <p:nvPr/>
        </p:nvSpPr>
        <p:spPr bwMode="auto">
          <a:xfrm>
            <a:off x="7399338" y="5118100"/>
            <a:ext cx="1828800" cy="2413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ndParaRPr>
          </a:p>
        </p:txBody>
      </p:sp>
      <p:sp>
        <p:nvSpPr>
          <p:cNvPr id="60435" name="矩形 28"/>
          <p:cNvSpPr>
            <a:spLocks noChangeArrowheads="1"/>
          </p:cNvSpPr>
          <p:nvPr/>
        </p:nvSpPr>
        <p:spPr bwMode="auto">
          <a:xfrm>
            <a:off x="4757738" y="4876800"/>
            <a:ext cx="1828800" cy="2413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ndParaRPr>
          </a:p>
        </p:txBody>
      </p:sp>
      <p:sp>
        <p:nvSpPr>
          <p:cNvPr id="60436" name="矩形 29"/>
          <p:cNvSpPr>
            <a:spLocks noChangeArrowheads="1"/>
          </p:cNvSpPr>
          <p:nvPr/>
        </p:nvSpPr>
        <p:spPr bwMode="auto">
          <a:xfrm>
            <a:off x="7399338" y="4876800"/>
            <a:ext cx="1828800" cy="2413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ndParaRPr>
          </a:p>
        </p:txBody>
      </p:sp>
      <p:sp>
        <p:nvSpPr>
          <p:cNvPr id="60437" name="矩形 30"/>
          <p:cNvSpPr>
            <a:spLocks noChangeArrowheads="1"/>
          </p:cNvSpPr>
          <p:nvPr/>
        </p:nvSpPr>
        <p:spPr bwMode="auto">
          <a:xfrm>
            <a:off x="4757738" y="5118100"/>
            <a:ext cx="1828800" cy="2413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ndParaRPr>
          </a:p>
        </p:txBody>
      </p:sp>
      <p:sp>
        <p:nvSpPr>
          <p:cNvPr id="60438" name="矩形 31"/>
          <p:cNvSpPr>
            <a:spLocks noChangeArrowheads="1"/>
          </p:cNvSpPr>
          <p:nvPr/>
        </p:nvSpPr>
        <p:spPr bwMode="auto">
          <a:xfrm>
            <a:off x="10142538" y="4806950"/>
            <a:ext cx="1828800" cy="31115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ndParaRPr>
          </a:p>
        </p:txBody>
      </p:sp>
      <p:sp>
        <p:nvSpPr>
          <p:cNvPr id="60439" name="矩形 32"/>
          <p:cNvSpPr>
            <a:spLocks noChangeArrowheads="1"/>
          </p:cNvSpPr>
          <p:nvPr/>
        </p:nvSpPr>
        <p:spPr bwMode="auto">
          <a:xfrm>
            <a:off x="10142538" y="5118100"/>
            <a:ext cx="1828800" cy="2413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ndParaRPr>
          </a:p>
        </p:txBody>
      </p:sp>
      <p:sp>
        <p:nvSpPr>
          <p:cNvPr id="60440" name="矩形 33"/>
          <p:cNvSpPr>
            <a:spLocks noChangeArrowheads="1"/>
          </p:cNvSpPr>
          <p:nvPr/>
        </p:nvSpPr>
        <p:spPr bwMode="auto">
          <a:xfrm>
            <a:off x="8415338" y="5930900"/>
            <a:ext cx="1524000" cy="2413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ndParaRPr>
          </a:p>
        </p:txBody>
      </p:sp>
      <p:sp>
        <p:nvSpPr>
          <p:cNvPr id="60441" name="矩形 34"/>
          <p:cNvSpPr>
            <a:spLocks noChangeArrowheads="1"/>
          </p:cNvSpPr>
          <p:nvPr/>
        </p:nvSpPr>
        <p:spPr bwMode="auto">
          <a:xfrm>
            <a:off x="8466138" y="6216650"/>
            <a:ext cx="1524000" cy="2413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ndParaRPr>
          </a:p>
        </p:txBody>
      </p:sp>
      <p:sp>
        <p:nvSpPr>
          <p:cNvPr id="60442" name="矩形 35"/>
          <p:cNvSpPr>
            <a:spLocks noChangeArrowheads="1"/>
          </p:cNvSpPr>
          <p:nvPr/>
        </p:nvSpPr>
        <p:spPr bwMode="auto">
          <a:xfrm>
            <a:off x="6281738" y="5930900"/>
            <a:ext cx="1524000" cy="2413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ndParaRPr>
          </a:p>
        </p:txBody>
      </p:sp>
      <p:sp>
        <p:nvSpPr>
          <p:cNvPr id="60443" name="矩形 36"/>
          <p:cNvSpPr>
            <a:spLocks noChangeArrowheads="1"/>
          </p:cNvSpPr>
          <p:nvPr/>
        </p:nvSpPr>
        <p:spPr bwMode="auto">
          <a:xfrm>
            <a:off x="6299200" y="6210300"/>
            <a:ext cx="1524000" cy="2413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ndParaRPr>
          </a:p>
        </p:txBody>
      </p:sp>
      <p:sp>
        <p:nvSpPr>
          <p:cNvPr id="60444" name="直线 37"/>
          <p:cNvSpPr>
            <a:spLocks noChangeShapeType="1"/>
          </p:cNvSpPr>
          <p:nvPr/>
        </p:nvSpPr>
        <p:spPr bwMode="auto">
          <a:xfrm>
            <a:off x="2624138" y="4419600"/>
            <a:ext cx="0" cy="2889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0445" name="直线 39"/>
          <p:cNvSpPr>
            <a:spLocks noChangeShapeType="1"/>
          </p:cNvSpPr>
          <p:nvPr/>
        </p:nvSpPr>
        <p:spPr bwMode="auto">
          <a:xfrm>
            <a:off x="8212138" y="4419600"/>
            <a:ext cx="0" cy="2889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0446" name="直线 40"/>
          <p:cNvSpPr>
            <a:spLocks noChangeShapeType="1"/>
          </p:cNvSpPr>
          <p:nvPr/>
        </p:nvSpPr>
        <p:spPr bwMode="auto">
          <a:xfrm>
            <a:off x="5773738" y="4419600"/>
            <a:ext cx="0" cy="2889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0447" name="直线 41"/>
          <p:cNvSpPr>
            <a:spLocks noChangeShapeType="1"/>
          </p:cNvSpPr>
          <p:nvPr/>
        </p:nvSpPr>
        <p:spPr bwMode="auto">
          <a:xfrm>
            <a:off x="11158538" y="4419600"/>
            <a:ext cx="0" cy="2889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0448" name="矩形 42"/>
          <p:cNvSpPr>
            <a:spLocks noChangeArrowheads="1"/>
          </p:cNvSpPr>
          <p:nvPr/>
        </p:nvSpPr>
        <p:spPr bwMode="auto">
          <a:xfrm>
            <a:off x="2895600" y="2819400"/>
            <a:ext cx="14224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a:latin typeface="微软雅黑" panose="020B0503020204020204" pitchFamily="34" charset="-122"/>
                <a:ea typeface="微软雅黑" panose="020B0503020204020204" pitchFamily="34" charset="-122"/>
              </a:rPr>
              <a:t>继任人选</a:t>
            </a:r>
            <a:endParaRPr lang="zh-CN" altLang="en-US" sz="1600" b="1">
              <a:latin typeface="微软雅黑" panose="020B0503020204020204" pitchFamily="34" charset="-122"/>
              <a:ea typeface="微软雅黑" panose="020B0503020204020204" pitchFamily="34" charset="-122"/>
            </a:endParaRPr>
          </a:p>
        </p:txBody>
      </p:sp>
      <p:sp>
        <p:nvSpPr>
          <p:cNvPr id="60449" name="矩形 44"/>
          <p:cNvSpPr>
            <a:spLocks noChangeArrowheads="1"/>
          </p:cNvSpPr>
          <p:nvPr/>
        </p:nvSpPr>
        <p:spPr bwMode="auto">
          <a:xfrm>
            <a:off x="1811338" y="5892800"/>
            <a:ext cx="14224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a:latin typeface="微软雅黑" panose="020B0503020204020204" pitchFamily="34" charset="-122"/>
                <a:ea typeface="微软雅黑" panose="020B0503020204020204" pitchFamily="34" charset="-122"/>
              </a:rPr>
              <a:t>随时可接任</a:t>
            </a:r>
            <a:endParaRPr lang="zh-CN" altLang="en-US" sz="1600" b="1">
              <a:latin typeface="微软雅黑" panose="020B0503020204020204" pitchFamily="34" charset="-122"/>
              <a:ea typeface="微软雅黑" panose="020B0503020204020204" pitchFamily="34" charset="-122"/>
            </a:endParaRPr>
          </a:p>
        </p:txBody>
      </p:sp>
      <p:sp>
        <p:nvSpPr>
          <p:cNvPr id="60450" name="矩形 45"/>
          <p:cNvSpPr>
            <a:spLocks noChangeArrowheads="1"/>
          </p:cNvSpPr>
          <p:nvPr/>
        </p:nvSpPr>
        <p:spPr bwMode="auto">
          <a:xfrm>
            <a:off x="468313" y="4708525"/>
            <a:ext cx="14224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a:latin typeface="微软雅黑" panose="020B0503020204020204" pitchFamily="34" charset="-122"/>
                <a:ea typeface="微软雅黑" panose="020B0503020204020204" pitchFamily="34" charset="-122"/>
              </a:rPr>
              <a:t>直接下属</a:t>
            </a:r>
            <a:endParaRPr lang="zh-CN" altLang="en-US" sz="1600" b="1">
              <a:latin typeface="微软雅黑" panose="020B0503020204020204" pitchFamily="34" charset="-122"/>
              <a:ea typeface="微软雅黑" panose="020B0503020204020204" pitchFamily="34" charset="-122"/>
            </a:endParaRPr>
          </a:p>
        </p:txBody>
      </p:sp>
      <p:sp>
        <p:nvSpPr>
          <p:cNvPr id="60451" name="矩形 46"/>
          <p:cNvSpPr>
            <a:spLocks noChangeArrowheads="1"/>
          </p:cNvSpPr>
          <p:nvPr/>
        </p:nvSpPr>
        <p:spPr bwMode="auto">
          <a:xfrm rot="10800000" flipV="1">
            <a:off x="3640138" y="2374900"/>
            <a:ext cx="1422400" cy="228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a:latin typeface="微软雅黑" panose="020B0503020204020204" pitchFamily="34" charset="-122"/>
                <a:ea typeface="微软雅黑" panose="020B0503020204020204" pitchFamily="34" charset="-122"/>
              </a:rPr>
              <a:t>现任员工</a:t>
            </a:r>
            <a:endParaRPr lang="zh-CN" altLang="en-US" sz="1600" b="1">
              <a:latin typeface="微软雅黑" panose="020B0503020204020204" pitchFamily="34" charset="-122"/>
              <a:ea typeface="微软雅黑" panose="020B0503020204020204" pitchFamily="34" charset="-122"/>
            </a:endParaRPr>
          </a:p>
        </p:txBody>
      </p:sp>
      <p:sp>
        <p:nvSpPr>
          <p:cNvPr id="60452" name="矩形 47"/>
          <p:cNvSpPr>
            <a:spLocks noChangeArrowheads="1"/>
          </p:cNvSpPr>
          <p:nvPr/>
        </p:nvSpPr>
        <p:spPr bwMode="auto">
          <a:xfrm>
            <a:off x="3690938" y="1993900"/>
            <a:ext cx="11176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a:latin typeface="微软雅黑" panose="020B0503020204020204" pitchFamily="34" charset="-122"/>
                <a:ea typeface="微软雅黑" panose="020B0503020204020204" pitchFamily="34" charset="-122"/>
              </a:rPr>
              <a:t>岗  位</a:t>
            </a:r>
            <a:endParaRPr lang="zh-CN" altLang="en-US" sz="1600" b="1">
              <a:latin typeface="微软雅黑" panose="020B0503020204020204" pitchFamily="34" charset="-122"/>
              <a:ea typeface="微软雅黑" panose="020B0503020204020204" pitchFamily="34" charset="-122"/>
            </a:endParaRPr>
          </a:p>
        </p:txBody>
      </p:sp>
      <p:sp>
        <p:nvSpPr>
          <p:cNvPr id="60453" name="矩形 48"/>
          <p:cNvSpPr>
            <a:spLocks noChangeArrowheads="1"/>
          </p:cNvSpPr>
          <p:nvPr/>
        </p:nvSpPr>
        <p:spPr bwMode="auto">
          <a:xfrm rot="10800000" flipV="1">
            <a:off x="363538" y="5086350"/>
            <a:ext cx="1711325"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a:latin typeface="微软雅黑" panose="020B0503020204020204" pitchFamily="34" charset="-122"/>
                <a:ea typeface="微软雅黑" panose="020B0503020204020204" pitchFamily="34" charset="-122"/>
              </a:rPr>
              <a:t>现任员工</a:t>
            </a:r>
            <a:endParaRPr lang="zh-CN" altLang="en-US" sz="1600" b="1">
              <a:latin typeface="微软雅黑" panose="020B0503020204020204" pitchFamily="34" charset="-122"/>
              <a:ea typeface="微软雅黑" panose="020B0503020204020204" pitchFamily="34" charset="-122"/>
            </a:endParaRPr>
          </a:p>
        </p:txBody>
      </p:sp>
      <p:sp>
        <p:nvSpPr>
          <p:cNvPr id="60454" name="直线 49"/>
          <p:cNvSpPr>
            <a:spLocks noChangeShapeType="1"/>
          </p:cNvSpPr>
          <p:nvPr/>
        </p:nvSpPr>
        <p:spPr bwMode="auto">
          <a:xfrm>
            <a:off x="3944938" y="5702300"/>
            <a:ext cx="5791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0455" name="矩形 50"/>
          <p:cNvSpPr>
            <a:spLocks noChangeArrowheads="1"/>
          </p:cNvSpPr>
          <p:nvPr/>
        </p:nvSpPr>
        <p:spPr bwMode="auto">
          <a:xfrm>
            <a:off x="5875338" y="5473700"/>
            <a:ext cx="1422400" cy="228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a:latin typeface="微软雅黑" panose="020B0503020204020204" pitchFamily="34" charset="-122"/>
                <a:ea typeface="微软雅黑" panose="020B0503020204020204" pitchFamily="34" charset="-122"/>
              </a:rPr>
              <a:t>梯队人选</a:t>
            </a:r>
            <a:endParaRPr lang="zh-CN" altLang="en-US" sz="1600" b="1">
              <a:latin typeface="微软雅黑" panose="020B0503020204020204" pitchFamily="34" charset="-122"/>
              <a:ea typeface="微软雅黑" panose="020B0503020204020204" pitchFamily="34" charset="-122"/>
            </a:endParaRPr>
          </a:p>
        </p:txBody>
      </p:sp>
      <p:sp>
        <p:nvSpPr>
          <p:cNvPr id="60456" name="矩形 51"/>
          <p:cNvSpPr>
            <a:spLocks noChangeArrowheads="1"/>
          </p:cNvSpPr>
          <p:nvPr/>
        </p:nvSpPr>
        <p:spPr bwMode="auto">
          <a:xfrm>
            <a:off x="1598613" y="6184900"/>
            <a:ext cx="2014537"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a:latin typeface="微软雅黑" panose="020B0503020204020204" pitchFamily="34" charset="-122"/>
                <a:ea typeface="微软雅黑" panose="020B0503020204020204" pitchFamily="34" charset="-122"/>
              </a:rPr>
              <a:t>6-12</a:t>
            </a:r>
            <a:r>
              <a:rPr lang="zh-CN" altLang="en-US" sz="1600" b="1">
                <a:latin typeface="微软雅黑" panose="020B0503020204020204" pitchFamily="34" charset="-122"/>
                <a:ea typeface="微软雅黑" panose="020B0503020204020204" pitchFamily="34" charset="-122"/>
              </a:rPr>
              <a:t>个月后可接任</a:t>
            </a:r>
            <a:endParaRPr lang="zh-CN" altLang="en-US" sz="1600" b="1">
              <a:latin typeface="微软雅黑" panose="020B0503020204020204" pitchFamily="34" charset="-122"/>
              <a:ea typeface="微软雅黑" panose="020B0503020204020204" pitchFamily="34" charset="-122"/>
            </a:endParaRPr>
          </a:p>
        </p:txBody>
      </p:sp>
      <p:sp>
        <p:nvSpPr>
          <p:cNvPr id="60457" name="直线 53"/>
          <p:cNvSpPr>
            <a:spLocks noChangeShapeType="1"/>
          </p:cNvSpPr>
          <p:nvPr/>
        </p:nvSpPr>
        <p:spPr bwMode="auto">
          <a:xfrm>
            <a:off x="1608138" y="5702300"/>
            <a:ext cx="1930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 name="日期占位符 41"/>
          <p:cNvSpPr>
            <a:spLocks noGrp="1"/>
          </p:cNvSpPr>
          <p:nvPr>
            <p:ph type="dt" sz="quarter" idx="10"/>
          </p:nvPr>
        </p:nvSpPr>
        <p:spPr/>
        <p:txBody>
          <a:bodyPr/>
          <a:lstStyle/>
          <a:p>
            <a:pPr>
              <a:defRPr/>
            </a:pPr>
            <a:fld id="{11850A7C-A652-4A24-BDB4-C3C0C5FB0997}" type="datetime1">
              <a:rPr lang="zh-CN" altLang="en-US"/>
            </a:fld>
            <a:endParaRPr lang="en-US" altLang="zh-CN"/>
          </a:p>
        </p:txBody>
      </p:sp>
      <p:sp>
        <p:nvSpPr>
          <p:cNvPr id="60459" name="灯片编号占位符 42"/>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67CF49EE-7FF3-4D13-B7AE-24B29B1D38CA}" type="slidenum">
              <a:rPr lang="zh-CN" altLang="en-US" smtClean="0">
                <a:latin typeface="Tahoma" panose="020B0604030504040204" pitchFamily="34" charset="0"/>
              </a:rPr>
            </a:fld>
            <a:endParaRPr lang="zh-CN" altLang="en-US" smtClean="0">
              <a:latin typeface="Tahoma" panose="020B0604030504040204" pitchFamily="34" charset="0"/>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4CE9E9B4-C385-438D-89C1-0E5558D64216}" type="datetime1">
              <a:rPr lang="zh-CN" altLang="en-US"/>
            </a:fld>
            <a:endParaRPr lang="en-US" altLang="zh-CN"/>
          </a:p>
        </p:txBody>
      </p:sp>
      <p:sp>
        <p:nvSpPr>
          <p:cNvPr id="61443" name="灯片编号占位符 2"/>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D577A1AF-A145-43F6-AEF9-2A6FF5F2DC19}" type="slidenum">
              <a:rPr lang="zh-CN" altLang="en-US" smtClean="0">
                <a:latin typeface="Tahoma" panose="020B0604030504040204" pitchFamily="34" charset="0"/>
              </a:rPr>
            </a:fld>
            <a:endParaRPr lang="zh-CN" altLang="en-US" smtClean="0">
              <a:latin typeface="Tahoma" panose="020B0604030504040204" pitchFamily="34" charset="0"/>
            </a:endParaRPr>
          </a:p>
        </p:txBody>
      </p:sp>
      <p:sp>
        <p:nvSpPr>
          <p:cNvPr id="61444" name="矩形 23"/>
          <p:cNvSpPr>
            <a:spLocks noChangeArrowheads="1"/>
          </p:cNvSpPr>
          <p:nvPr/>
        </p:nvSpPr>
        <p:spPr bwMode="auto">
          <a:xfrm>
            <a:off x="1776413" y="1125538"/>
            <a:ext cx="69421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solidFill>
                  <a:srgbClr val="FF0000"/>
                </a:solidFill>
                <a:latin typeface="微软雅黑" panose="020B0503020204020204" pitchFamily="34" charset="-122"/>
                <a:ea typeface="微软雅黑" panose="020B0503020204020204" pitchFamily="34" charset="-122"/>
              </a:rPr>
              <a:t>梯队人才的满足方式</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61445" name="矩形 78"/>
          <p:cNvSpPr>
            <a:spLocks noChangeArrowheads="1"/>
          </p:cNvSpPr>
          <p:nvPr/>
        </p:nvSpPr>
        <p:spPr bwMode="auto">
          <a:xfrm>
            <a:off x="6354763" y="4984750"/>
            <a:ext cx="1008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FFFFFF"/>
                </a:solidFill>
              </a:rPr>
              <a:t>文本</a:t>
            </a:r>
            <a:endParaRPr lang="zh-CN" altLang="en-US" sz="3200" b="1">
              <a:solidFill>
                <a:srgbClr val="FFFFFF"/>
              </a:solidFill>
            </a:endParaRPr>
          </a:p>
        </p:txBody>
      </p:sp>
      <p:sp>
        <p:nvSpPr>
          <p:cNvPr id="61446" name="矩形 27"/>
          <p:cNvSpPr>
            <a:spLocks noChangeArrowheads="1"/>
          </p:cNvSpPr>
          <p:nvPr/>
        </p:nvSpPr>
        <p:spPr bwMode="auto">
          <a:xfrm>
            <a:off x="6324600" y="2671763"/>
            <a:ext cx="1008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FFFFFF"/>
                </a:solidFill>
              </a:rPr>
              <a:t>文本</a:t>
            </a:r>
            <a:endParaRPr lang="zh-CN" altLang="en-US" sz="3200" b="1">
              <a:solidFill>
                <a:srgbClr val="FFFFFF"/>
              </a:solidFill>
            </a:endParaRPr>
          </a:p>
        </p:txBody>
      </p:sp>
      <p:sp>
        <p:nvSpPr>
          <p:cNvPr id="61447" name="矩形 29"/>
          <p:cNvSpPr>
            <a:spLocks noChangeArrowheads="1"/>
          </p:cNvSpPr>
          <p:nvPr/>
        </p:nvSpPr>
        <p:spPr bwMode="auto">
          <a:xfrm>
            <a:off x="9043988" y="4970463"/>
            <a:ext cx="10096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FFFFFF"/>
                </a:solidFill>
              </a:rPr>
              <a:t>文本</a:t>
            </a:r>
            <a:endParaRPr lang="zh-CN" altLang="en-US" sz="3200" b="1">
              <a:solidFill>
                <a:srgbClr val="FFFFFF"/>
              </a:solidFill>
            </a:endParaRPr>
          </a:p>
        </p:txBody>
      </p:sp>
      <p:grpSp>
        <p:nvGrpSpPr>
          <p:cNvPr id="61448" name="组合 1"/>
          <p:cNvGrpSpPr/>
          <p:nvPr/>
        </p:nvGrpSpPr>
        <p:grpSpPr bwMode="auto">
          <a:xfrm>
            <a:off x="1455738" y="1935163"/>
            <a:ext cx="9136062" cy="4230687"/>
            <a:chOff x="914400" y="1555626"/>
            <a:chExt cx="7848600" cy="3094604"/>
          </a:xfrm>
        </p:grpSpPr>
        <p:sp>
          <p:nvSpPr>
            <p:cNvPr id="61449" name="Text Box 7"/>
            <p:cNvSpPr txBox="1">
              <a:spLocks noChangeArrowheads="1"/>
            </p:cNvSpPr>
            <p:nvPr/>
          </p:nvSpPr>
          <p:spPr bwMode="auto">
            <a:xfrm>
              <a:off x="4191005" y="1555626"/>
              <a:ext cx="687491" cy="24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微软雅黑" panose="020B0503020204020204" pitchFamily="34" charset="-122"/>
                  <a:ea typeface="微软雅黑" panose="020B0503020204020204" pitchFamily="34" charset="-122"/>
                </a:rPr>
                <a:t>替补图</a:t>
              </a:r>
              <a:endParaRPr lang="zh-CN" altLang="en-US" sz="1600" b="1">
                <a:latin typeface="微软雅黑" panose="020B0503020204020204" pitchFamily="34" charset="-122"/>
                <a:ea typeface="微软雅黑" panose="020B0503020204020204" pitchFamily="34" charset="-122"/>
              </a:endParaRPr>
            </a:p>
          </p:txBody>
        </p:sp>
        <p:sp>
          <p:nvSpPr>
            <p:cNvPr id="61450" name="Text Box 8"/>
            <p:cNvSpPr txBox="1">
              <a:spLocks noChangeArrowheads="1"/>
            </p:cNvSpPr>
            <p:nvPr/>
          </p:nvSpPr>
          <p:spPr bwMode="auto">
            <a:xfrm>
              <a:off x="4114800" y="1849517"/>
              <a:ext cx="990600" cy="337760"/>
            </a:xfrm>
            <a:prstGeom prst="rect">
              <a:avLst/>
            </a:prstGeom>
            <a:solidFill>
              <a:srgbClr val="C4392A"/>
            </a:solidFill>
            <a:ln w="9525">
              <a:solidFill>
                <a:srgbClr val="C4392A"/>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a:solidFill>
                    <a:schemeClr val="bg1"/>
                  </a:solidFill>
                  <a:latin typeface="微软雅黑" panose="020B0503020204020204" pitchFamily="34" charset="-122"/>
                  <a:ea typeface="微软雅黑" panose="020B0503020204020204" pitchFamily="34" charset="-122"/>
                </a:rPr>
                <a:t>总经理</a:t>
              </a:r>
              <a:endParaRPr lang="zh-CN" altLang="en-US" sz="1200" b="1">
                <a:solidFill>
                  <a:schemeClr val="bg1"/>
                </a:solidFill>
                <a:latin typeface="微软雅黑" panose="020B0503020204020204" pitchFamily="34" charset="-122"/>
                <a:ea typeface="微软雅黑" panose="020B0503020204020204" pitchFamily="34" charset="-122"/>
              </a:endParaRPr>
            </a:p>
            <a:p>
              <a:pPr eaLnBrk="1" hangingPunct="1"/>
              <a:r>
                <a:rPr lang="en-US" altLang="zh-CN" sz="1200" b="1">
                  <a:solidFill>
                    <a:schemeClr val="bg1"/>
                  </a:solidFill>
                  <a:latin typeface="微软雅黑" panose="020B0503020204020204" pitchFamily="34" charset="-122"/>
                  <a:ea typeface="微软雅黑" panose="020B0503020204020204" pitchFamily="34" charset="-122"/>
                </a:rPr>
                <a:t>A </a:t>
              </a:r>
              <a:r>
                <a:rPr lang="zh-CN" altLang="en-US" sz="1200" b="1">
                  <a:solidFill>
                    <a:schemeClr val="bg1"/>
                  </a:solidFill>
                  <a:latin typeface="微软雅黑" panose="020B0503020204020204" pitchFamily="34" charset="-122"/>
                  <a:ea typeface="微软雅黑" panose="020B0503020204020204" pitchFamily="34" charset="-122"/>
                </a:rPr>
                <a:t>（</a:t>
              </a:r>
              <a:r>
                <a:rPr lang="en-US" altLang="zh-CN" sz="1200" b="1">
                  <a:solidFill>
                    <a:schemeClr val="bg1"/>
                  </a:solidFill>
                  <a:latin typeface="微软雅黑" panose="020B0503020204020204" pitchFamily="34" charset="-122"/>
                  <a:ea typeface="微软雅黑" panose="020B0503020204020204" pitchFamily="34" charset="-122"/>
                </a:rPr>
                <a:t>61</a:t>
              </a:r>
              <a:r>
                <a:rPr lang="zh-CN" altLang="en-US" sz="1200" b="1">
                  <a:solidFill>
                    <a:schemeClr val="bg1"/>
                  </a:solidFill>
                  <a:latin typeface="微软雅黑" panose="020B0503020204020204" pitchFamily="34" charset="-122"/>
                  <a:ea typeface="微软雅黑" panose="020B0503020204020204" pitchFamily="34" charset="-122"/>
                </a:rPr>
                <a:t>岁）</a:t>
              </a:r>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61451" name="Text Box 9"/>
            <p:cNvSpPr txBox="1">
              <a:spLocks noChangeArrowheads="1"/>
            </p:cNvSpPr>
            <p:nvPr/>
          </p:nvSpPr>
          <p:spPr bwMode="auto">
            <a:xfrm>
              <a:off x="1524000" y="2992011"/>
              <a:ext cx="990600" cy="33776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a:solidFill>
                    <a:schemeClr val="bg1"/>
                  </a:solidFill>
                  <a:latin typeface="微软雅黑" panose="020B0503020204020204" pitchFamily="34" charset="-122"/>
                  <a:ea typeface="微软雅黑" panose="020B0503020204020204" pitchFamily="34" charset="-122"/>
                </a:rPr>
                <a:t>主管</a:t>
              </a:r>
              <a:endParaRPr lang="zh-CN" altLang="en-US" sz="1200" b="1">
                <a:solidFill>
                  <a:schemeClr val="bg1"/>
                </a:solidFill>
                <a:latin typeface="微软雅黑" panose="020B0503020204020204" pitchFamily="34" charset="-122"/>
                <a:ea typeface="微软雅黑" panose="020B0503020204020204" pitchFamily="34" charset="-122"/>
              </a:endParaRPr>
            </a:p>
            <a:p>
              <a:pPr eaLnBrk="1" hangingPunct="1"/>
              <a:r>
                <a:rPr lang="en-US" altLang="zh-CN" sz="1200" b="1">
                  <a:solidFill>
                    <a:schemeClr val="bg1"/>
                  </a:solidFill>
                  <a:latin typeface="微软雅黑" panose="020B0503020204020204" pitchFamily="34" charset="-122"/>
                  <a:ea typeface="微软雅黑" panose="020B0503020204020204" pitchFamily="34" charset="-122"/>
                </a:rPr>
                <a:t>E </a:t>
              </a:r>
              <a:r>
                <a:rPr lang="zh-CN" altLang="en-US" sz="1200" b="1">
                  <a:solidFill>
                    <a:schemeClr val="bg1"/>
                  </a:solidFill>
                  <a:latin typeface="微软雅黑" panose="020B0503020204020204" pitchFamily="34" charset="-122"/>
                  <a:ea typeface="微软雅黑" panose="020B0503020204020204" pitchFamily="34" charset="-122"/>
                </a:rPr>
                <a:t>（</a:t>
              </a:r>
              <a:r>
                <a:rPr lang="en-US" altLang="zh-CN" sz="1200" b="1">
                  <a:solidFill>
                    <a:schemeClr val="bg1"/>
                  </a:solidFill>
                  <a:latin typeface="微软雅黑" panose="020B0503020204020204" pitchFamily="34" charset="-122"/>
                  <a:ea typeface="微软雅黑" panose="020B0503020204020204" pitchFamily="34" charset="-122"/>
                </a:rPr>
                <a:t>40</a:t>
              </a:r>
              <a:r>
                <a:rPr lang="zh-CN" altLang="en-US" sz="1200" b="1">
                  <a:solidFill>
                    <a:schemeClr val="bg1"/>
                  </a:solidFill>
                  <a:latin typeface="微软雅黑" panose="020B0503020204020204" pitchFamily="34" charset="-122"/>
                  <a:ea typeface="微软雅黑" panose="020B0503020204020204" pitchFamily="34" charset="-122"/>
                </a:rPr>
                <a:t>岁）</a:t>
              </a:r>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61452" name="Text Box 10"/>
            <p:cNvSpPr txBox="1">
              <a:spLocks noChangeArrowheads="1"/>
            </p:cNvSpPr>
            <p:nvPr/>
          </p:nvSpPr>
          <p:spPr bwMode="auto">
            <a:xfrm>
              <a:off x="2667000" y="2992011"/>
              <a:ext cx="1066800" cy="337760"/>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a:solidFill>
                    <a:schemeClr val="bg1"/>
                  </a:solidFill>
                  <a:latin typeface="微软雅黑" panose="020B0503020204020204" pitchFamily="34" charset="-122"/>
                  <a:ea typeface="微软雅黑" panose="020B0503020204020204" pitchFamily="34" charset="-122"/>
                </a:rPr>
                <a:t>主管</a:t>
              </a:r>
              <a:endParaRPr lang="zh-CN" altLang="en-US" sz="1200" b="1">
                <a:solidFill>
                  <a:schemeClr val="bg1"/>
                </a:solidFill>
                <a:latin typeface="微软雅黑" panose="020B0503020204020204" pitchFamily="34" charset="-122"/>
                <a:ea typeface="微软雅黑" panose="020B0503020204020204" pitchFamily="34" charset="-122"/>
              </a:endParaRPr>
            </a:p>
            <a:p>
              <a:pPr eaLnBrk="1" hangingPunct="1"/>
              <a:r>
                <a:rPr lang="en-US" altLang="zh-CN" sz="1200" b="1">
                  <a:solidFill>
                    <a:schemeClr val="bg1"/>
                  </a:solidFill>
                  <a:latin typeface="微软雅黑" panose="020B0503020204020204" pitchFamily="34" charset="-122"/>
                  <a:ea typeface="微软雅黑" panose="020B0503020204020204" pitchFamily="34" charset="-122"/>
                </a:rPr>
                <a:t>F </a:t>
              </a:r>
              <a:r>
                <a:rPr lang="zh-CN" altLang="en-US" sz="1200" b="1">
                  <a:solidFill>
                    <a:schemeClr val="bg1"/>
                  </a:solidFill>
                  <a:latin typeface="微软雅黑" panose="020B0503020204020204" pitchFamily="34" charset="-122"/>
                  <a:ea typeface="微软雅黑" panose="020B0503020204020204" pitchFamily="34" charset="-122"/>
                </a:rPr>
                <a:t>（</a:t>
              </a:r>
              <a:r>
                <a:rPr lang="en-US" altLang="zh-CN" sz="1200" b="1">
                  <a:solidFill>
                    <a:schemeClr val="bg1"/>
                  </a:solidFill>
                  <a:latin typeface="微软雅黑" panose="020B0503020204020204" pitchFamily="34" charset="-122"/>
                  <a:ea typeface="微软雅黑" panose="020B0503020204020204" pitchFamily="34" charset="-122"/>
                </a:rPr>
                <a:t>38</a:t>
              </a:r>
              <a:r>
                <a:rPr lang="zh-CN" altLang="en-US" sz="1200" b="1">
                  <a:solidFill>
                    <a:schemeClr val="bg1"/>
                  </a:solidFill>
                  <a:latin typeface="微软雅黑" panose="020B0503020204020204" pitchFamily="34" charset="-122"/>
                  <a:ea typeface="微软雅黑" panose="020B0503020204020204" pitchFamily="34" charset="-122"/>
                </a:rPr>
                <a:t>岁）</a:t>
              </a:r>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61453" name="Text Box 11"/>
            <p:cNvSpPr txBox="1">
              <a:spLocks noChangeArrowheads="1"/>
            </p:cNvSpPr>
            <p:nvPr/>
          </p:nvSpPr>
          <p:spPr bwMode="auto">
            <a:xfrm>
              <a:off x="3733800" y="2992011"/>
              <a:ext cx="990600" cy="33776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a:solidFill>
                    <a:schemeClr val="bg1"/>
                  </a:solidFill>
                  <a:latin typeface="微软雅黑" panose="020B0503020204020204" pitchFamily="34" charset="-122"/>
                  <a:ea typeface="微软雅黑" panose="020B0503020204020204" pitchFamily="34" charset="-122"/>
                </a:rPr>
                <a:t>主管</a:t>
              </a:r>
              <a:endParaRPr lang="zh-CN" altLang="en-US" sz="1200" b="1">
                <a:solidFill>
                  <a:schemeClr val="bg1"/>
                </a:solidFill>
                <a:latin typeface="微软雅黑" panose="020B0503020204020204" pitchFamily="34" charset="-122"/>
                <a:ea typeface="微软雅黑" panose="020B0503020204020204" pitchFamily="34" charset="-122"/>
              </a:endParaRPr>
            </a:p>
            <a:p>
              <a:pPr eaLnBrk="1" hangingPunct="1"/>
              <a:r>
                <a:rPr lang="en-US" altLang="zh-CN" sz="1200" b="1">
                  <a:solidFill>
                    <a:schemeClr val="bg1"/>
                  </a:solidFill>
                  <a:latin typeface="微软雅黑" panose="020B0503020204020204" pitchFamily="34" charset="-122"/>
                  <a:ea typeface="微软雅黑" panose="020B0503020204020204" pitchFamily="34" charset="-122"/>
                </a:rPr>
                <a:t>G </a:t>
              </a:r>
              <a:r>
                <a:rPr lang="zh-CN" altLang="en-US" sz="1200" b="1">
                  <a:solidFill>
                    <a:schemeClr val="bg1"/>
                  </a:solidFill>
                  <a:latin typeface="微软雅黑" panose="020B0503020204020204" pitchFamily="34" charset="-122"/>
                  <a:ea typeface="微软雅黑" panose="020B0503020204020204" pitchFamily="34" charset="-122"/>
                </a:rPr>
                <a:t>（</a:t>
              </a:r>
              <a:r>
                <a:rPr lang="en-US" altLang="zh-CN" sz="1200" b="1">
                  <a:solidFill>
                    <a:schemeClr val="bg1"/>
                  </a:solidFill>
                  <a:latin typeface="微软雅黑" panose="020B0503020204020204" pitchFamily="34" charset="-122"/>
                  <a:ea typeface="微软雅黑" panose="020B0503020204020204" pitchFamily="34" charset="-122"/>
                </a:rPr>
                <a:t>41</a:t>
              </a:r>
              <a:r>
                <a:rPr lang="zh-CN" altLang="en-US" sz="1200" b="1">
                  <a:solidFill>
                    <a:schemeClr val="bg1"/>
                  </a:solidFill>
                  <a:latin typeface="微软雅黑" panose="020B0503020204020204" pitchFamily="34" charset="-122"/>
                  <a:ea typeface="微软雅黑" panose="020B0503020204020204" pitchFamily="34" charset="-122"/>
                </a:rPr>
                <a:t>岁）</a:t>
              </a:r>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61454" name="Text Box 12"/>
            <p:cNvSpPr txBox="1">
              <a:spLocks noChangeArrowheads="1"/>
            </p:cNvSpPr>
            <p:nvPr/>
          </p:nvSpPr>
          <p:spPr bwMode="auto">
            <a:xfrm>
              <a:off x="4800600" y="2992011"/>
              <a:ext cx="1065632" cy="337760"/>
            </a:xfrm>
            <a:prstGeom prst="rect">
              <a:avLst/>
            </a:prstGeom>
            <a:solidFill>
              <a:srgbClr val="00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a:solidFill>
                    <a:schemeClr val="bg1"/>
                  </a:solidFill>
                  <a:latin typeface="微软雅黑" panose="020B0503020204020204" pitchFamily="34" charset="-122"/>
                  <a:ea typeface="微软雅黑" panose="020B0503020204020204" pitchFamily="34" charset="-122"/>
                </a:rPr>
                <a:t>主管</a:t>
              </a:r>
              <a:endParaRPr lang="zh-CN" altLang="en-US" sz="1200" b="1">
                <a:solidFill>
                  <a:schemeClr val="bg1"/>
                </a:solidFill>
                <a:latin typeface="微软雅黑" panose="020B0503020204020204" pitchFamily="34" charset="-122"/>
                <a:ea typeface="微软雅黑" panose="020B0503020204020204" pitchFamily="34" charset="-122"/>
              </a:endParaRPr>
            </a:p>
            <a:p>
              <a:pPr eaLnBrk="1" hangingPunct="1"/>
              <a:r>
                <a:rPr lang="en-US" altLang="zh-CN" sz="1200" b="1">
                  <a:solidFill>
                    <a:schemeClr val="bg1"/>
                  </a:solidFill>
                  <a:latin typeface="微软雅黑" panose="020B0503020204020204" pitchFamily="34" charset="-122"/>
                  <a:ea typeface="微软雅黑" panose="020B0503020204020204" pitchFamily="34" charset="-122"/>
                </a:rPr>
                <a:t>H </a:t>
              </a:r>
              <a:r>
                <a:rPr lang="zh-CN" altLang="en-US" sz="1200" b="1">
                  <a:solidFill>
                    <a:schemeClr val="bg1"/>
                  </a:solidFill>
                  <a:latin typeface="微软雅黑" panose="020B0503020204020204" pitchFamily="34" charset="-122"/>
                  <a:ea typeface="微软雅黑" panose="020B0503020204020204" pitchFamily="34" charset="-122"/>
                </a:rPr>
                <a:t>（</a:t>
              </a:r>
              <a:r>
                <a:rPr lang="en-US" altLang="zh-CN" sz="1200" b="1">
                  <a:solidFill>
                    <a:schemeClr val="bg1"/>
                  </a:solidFill>
                  <a:latin typeface="微软雅黑" panose="020B0503020204020204" pitchFamily="34" charset="-122"/>
                  <a:ea typeface="微软雅黑" panose="020B0503020204020204" pitchFamily="34" charset="-122"/>
                </a:rPr>
                <a:t>40</a:t>
              </a:r>
              <a:r>
                <a:rPr lang="zh-CN" altLang="en-US" sz="1200" b="1">
                  <a:solidFill>
                    <a:schemeClr val="bg1"/>
                  </a:solidFill>
                  <a:latin typeface="微软雅黑" panose="020B0503020204020204" pitchFamily="34" charset="-122"/>
                  <a:ea typeface="微软雅黑" panose="020B0503020204020204" pitchFamily="34" charset="-122"/>
                </a:rPr>
                <a:t>岁）</a:t>
              </a:r>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61455" name="Text Box 13"/>
            <p:cNvSpPr txBox="1">
              <a:spLocks noChangeArrowheads="1"/>
            </p:cNvSpPr>
            <p:nvPr/>
          </p:nvSpPr>
          <p:spPr bwMode="auto">
            <a:xfrm>
              <a:off x="5867400" y="2992011"/>
              <a:ext cx="914400" cy="337760"/>
            </a:xfrm>
            <a:prstGeom prst="rect">
              <a:avLst/>
            </a:prstGeom>
            <a:solidFill>
              <a:srgbClr val="6666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a:solidFill>
                    <a:schemeClr val="bg1"/>
                  </a:solidFill>
                  <a:latin typeface="微软雅黑" panose="020B0503020204020204" pitchFamily="34" charset="-122"/>
                  <a:ea typeface="微软雅黑" panose="020B0503020204020204" pitchFamily="34" charset="-122"/>
                </a:rPr>
                <a:t>主管</a:t>
              </a:r>
              <a:endParaRPr lang="zh-CN" altLang="en-US" sz="1200" b="1">
                <a:solidFill>
                  <a:schemeClr val="bg1"/>
                </a:solidFill>
                <a:latin typeface="微软雅黑" panose="020B0503020204020204" pitchFamily="34" charset="-122"/>
                <a:ea typeface="微软雅黑" panose="020B0503020204020204" pitchFamily="34" charset="-122"/>
              </a:endParaRPr>
            </a:p>
            <a:p>
              <a:pPr eaLnBrk="1" hangingPunct="1"/>
              <a:r>
                <a:rPr lang="en-US" altLang="zh-CN" sz="1200" b="1">
                  <a:solidFill>
                    <a:schemeClr val="bg1"/>
                  </a:solidFill>
                  <a:latin typeface="微软雅黑" panose="020B0503020204020204" pitchFamily="34" charset="-122"/>
                  <a:ea typeface="微软雅黑" panose="020B0503020204020204" pitchFamily="34" charset="-122"/>
                </a:rPr>
                <a:t>I </a:t>
              </a:r>
              <a:r>
                <a:rPr lang="zh-CN" altLang="en-US" sz="1200" b="1">
                  <a:solidFill>
                    <a:schemeClr val="bg1"/>
                  </a:solidFill>
                  <a:latin typeface="微软雅黑" panose="020B0503020204020204" pitchFamily="34" charset="-122"/>
                  <a:ea typeface="微软雅黑" panose="020B0503020204020204" pitchFamily="34" charset="-122"/>
                </a:rPr>
                <a:t>（</a:t>
              </a:r>
              <a:r>
                <a:rPr lang="en-US" altLang="zh-CN" sz="1200" b="1">
                  <a:solidFill>
                    <a:schemeClr val="bg1"/>
                  </a:solidFill>
                  <a:latin typeface="微软雅黑" panose="020B0503020204020204" pitchFamily="34" charset="-122"/>
                  <a:ea typeface="微软雅黑" panose="020B0503020204020204" pitchFamily="34" charset="-122"/>
                </a:rPr>
                <a:t>55</a:t>
              </a:r>
              <a:r>
                <a:rPr lang="zh-CN" altLang="en-US" sz="1200" b="1">
                  <a:solidFill>
                    <a:schemeClr val="bg1"/>
                  </a:solidFill>
                  <a:latin typeface="微软雅黑" panose="020B0503020204020204" pitchFamily="34" charset="-122"/>
                  <a:ea typeface="微软雅黑" panose="020B0503020204020204" pitchFamily="34" charset="-122"/>
                </a:rPr>
                <a:t>岁</a:t>
              </a:r>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61456" name="Text Box 14"/>
            <p:cNvSpPr txBox="1">
              <a:spLocks noChangeArrowheads="1"/>
            </p:cNvSpPr>
            <p:nvPr/>
          </p:nvSpPr>
          <p:spPr bwMode="auto">
            <a:xfrm>
              <a:off x="6934200" y="2992011"/>
              <a:ext cx="914400" cy="33776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a:solidFill>
                    <a:schemeClr val="bg1"/>
                  </a:solidFill>
                  <a:latin typeface="微软雅黑" panose="020B0503020204020204" pitchFamily="34" charset="-122"/>
                  <a:ea typeface="微软雅黑" panose="020B0503020204020204" pitchFamily="34" charset="-122"/>
                </a:rPr>
                <a:t>主管</a:t>
              </a:r>
              <a:endParaRPr lang="zh-CN" altLang="en-US" sz="1200" b="1">
                <a:solidFill>
                  <a:schemeClr val="bg1"/>
                </a:solidFill>
                <a:latin typeface="微软雅黑" panose="020B0503020204020204" pitchFamily="34" charset="-122"/>
                <a:ea typeface="微软雅黑" panose="020B0503020204020204" pitchFamily="34" charset="-122"/>
              </a:endParaRPr>
            </a:p>
            <a:p>
              <a:pPr eaLnBrk="1" hangingPunct="1"/>
              <a:r>
                <a:rPr lang="en-US" altLang="zh-CN" sz="1200" b="1">
                  <a:solidFill>
                    <a:schemeClr val="bg1"/>
                  </a:solidFill>
                  <a:latin typeface="微软雅黑" panose="020B0503020204020204" pitchFamily="34" charset="-122"/>
                  <a:ea typeface="微软雅黑" panose="020B0503020204020204" pitchFamily="34" charset="-122"/>
                </a:rPr>
                <a:t>J </a:t>
              </a:r>
              <a:r>
                <a:rPr lang="zh-CN" altLang="en-US" sz="1200" b="1">
                  <a:solidFill>
                    <a:schemeClr val="bg1"/>
                  </a:solidFill>
                  <a:latin typeface="微软雅黑" panose="020B0503020204020204" pitchFamily="34" charset="-122"/>
                  <a:ea typeface="微软雅黑" panose="020B0503020204020204" pitchFamily="34" charset="-122"/>
                </a:rPr>
                <a:t>（</a:t>
              </a:r>
              <a:r>
                <a:rPr lang="en-US" altLang="zh-CN" sz="1200" b="1">
                  <a:solidFill>
                    <a:schemeClr val="bg1"/>
                  </a:solidFill>
                  <a:latin typeface="微软雅黑" panose="020B0503020204020204" pitchFamily="34" charset="-122"/>
                  <a:ea typeface="微软雅黑" panose="020B0503020204020204" pitchFamily="34" charset="-122"/>
                </a:rPr>
                <a:t>37</a:t>
              </a:r>
              <a:r>
                <a:rPr lang="zh-CN" altLang="en-US" sz="1200" b="1">
                  <a:solidFill>
                    <a:schemeClr val="bg1"/>
                  </a:solidFill>
                  <a:latin typeface="微软雅黑" panose="020B0503020204020204" pitchFamily="34" charset="-122"/>
                  <a:ea typeface="微软雅黑" panose="020B0503020204020204" pitchFamily="34" charset="-122"/>
                </a:rPr>
                <a:t>岁）</a:t>
              </a:r>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61457" name="Line 15"/>
            <p:cNvSpPr>
              <a:spLocks noChangeShapeType="1"/>
            </p:cNvSpPr>
            <p:nvPr/>
          </p:nvSpPr>
          <p:spPr bwMode="auto">
            <a:xfrm>
              <a:off x="3048000" y="2404830"/>
              <a:ext cx="3124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458" name="Line 16"/>
            <p:cNvSpPr>
              <a:spLocks noChangeShapeType="1"/>
            </p:cNvSpPr>
            <p:nvPr/>
          </p:nvSpPr>
          <p:spPr bwMode="auto">
            <a:xfrm>
              <a:off x="4648200" y="2348131"/>
              <a:ext cx="0" cy="1146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459" name="Line 17"/>
            <p:cNvSpPr>
              <a:spLocks noChangeShapeType="1"/>
            </p:cNvSpPr>
            <p:nvPr/>
          </p:nvSpPr>
          <p:spPr bwMode="auto">
            <a:xfrm>
              <a:off x="6172200" y="2421211"/>
              <a:ext cx="0" cy="11340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460" name="Line 18"/>
            <p:cNvSpPr>
              <a:spLocks noChangeShapeType="1"/>
            </p:cNvSpPr>
            <p:nvPr/>
          </p:nvSpPr>
          <p:spPr bwMode="auto">
            <a:xfrm>
              <a:off x="3048000" y="2421211"/>
              <a:ext cx="0" cy="11340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461" name="Line 19"/>
            <p:cNvSpPr>
              <a:spLocks noChangeShapeType="1"/>
            </p:cNvSpPr>
            <p:nvPr/>
          </p:nvSpPr>
          <p:spPr bwMode="auto">
            <a:xfrm>
              <a:off x="1981200" y="2935309"/>
              <a:ext cx="5410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462" name="Line 20"/>
            <p:cNvSpPr>
              <a:spLocks noChangeShapeType="1"/>
            </p:cNvSpPr>
            <p:nvPr/>
          </p:nvSpPr>
          <p:spPr bwMode="auto">
            <a:xfrm>
              <a:off x="1981200" y="2935309"/>
              <a:ext cx="0" cy="5670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463" name="Line 21"/>
            <p:cNvSpPr>
              <a:spLocks noChangeShapeType="1"/>
            </p:cNvSpPr>
            <p:nvPr/>
          </p:nvSpPr>
          <p:spPr bwMode="auto">
            <a:xfrm>
              <a:off x="3124200" y="2935309"/>
              <a:ext cx="0" cy="5670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464" name="Line 22"/>
            <p:cNvSpPr>
              <a:spLocks noChangeShapeType="1"/>
            </p:cNvSpPr>
            <p:nvPr/>
          </p:nvSpPr>
          <p:spPr bwMode="auto">
            <a:xfrm>
              <a:off x="4191000" y="2935309"/>
              <a:ext cx="0" cy="5670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465" name="Line 23"/>
            <p:cNvSpPr>
              <a:spLocks noChangeShapeType="1"/>
            </p:cNvSpPr>
            <p:nvPr/>
          </p:nvSpPr>
          <p:spPr bwMode="auto">
            <a:xfrm>
              <a:off x="5257800" y="2935309"/>
              <a:ext cx="0" cy="5670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466" name="Line 24"/>
            <p:cNvSpPr>
              <a:spLocks noChangeShapeType="1"/>
            </p:cNvSpPr>
            <p:nvPr/>
          </p:nvSpPr>
          <p:spPr bwMode="auto">
            <a:xfrm>
              <a:off x="6324600" y="2935309"/>
              <a:ext cx="0" cy="5670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467" name="Line 25"/>
            <p:cNvSpPr>
              <a:spLocks noChangeShapeType="1"/>
            </p:cNvSpPr>
            <p:nvPr/>
          </p:nvSpPr>
          <p:spPr bwMode="auto">
            <a:xfrm>
              <a:off x="7391400" y="2935309"/>
              <a:ext cx="0" cy="5670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468" name="Line 26"/>
            <p:cNvSpPr>
              <a:spLocks noChangeShapeType="1"/>
            </p:cNvSpPr>
            <p:nvPr/>
          </p:nvSpPr>
          <p:spPr bwMode="auto">
            <a:xfrm>
              <a:off x="3124200" y="2820646"/>
              <a:ext cx="0" cy="17136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469" name="Line 27"/>
            <p:cNvSpPr>
              <a:spLocks noChangeShapeType="1"/>
            </p:cNvSpPr>
            <p:nvPr/>
          </p:nvSpPr>
          <p:spPr bwMode="auto">
            <a:xfrm>
              <a:off x="4724400" y="2763943"/>
              <a:ext cx="0" cy="17136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470" name="Line 28"/>
            <p:cNvSpPr>
              <a:spLocks noChangeShapeType="1"/>
            </p:cNvSpPr>
            <p:nvPr/>
          </p:nvSpPr>
          <p:spPr bwMode="auto">
            <a:xfrm>
              <a:off x="6172200" y="2763943"/>
              <a:ext cx="0" cy="17136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471" name="Text Box 29"/>
            <p:cNvSpPr txBox="1">
              <a:spLocks noChangeArrowheads="1"/>
            </p:cNvSpPr>
            <p:nvPr/>
          </p:nvSpPr>
          <p:spPr bwMode="auto">
            <a:xfrm>
              <a:off x="5638800" y="2477913"/>
              <a:ext cx="990600" cy="33776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a:solidFill>
                    <a:schemeClr val="bg1"/>
                  </a:solidFill>
                  <a:latin typeface="微软雅黑" panose="020B0503020204020204" pitchFamily="34" charset="-122"/>
                  <a:ea typeface="微软雅黑" panose="020B0503020204020204" pitchFamily="34" charset="-122"/>
                </a:rPr>
                <a:t>部门经理</a:t>
              </a:r>
              <a:endParaRPr lang="zh-CN" altLang="en-US" sz="1200" b="1">
                <a:solidFill>
                  <a:schemeClr val="bg1"/>
                </a:solidFill>
                <a:latin typeface="微软雅黑" panose="020B0503020204020204" pitchFamily="34" charset="-122"/>
                <a:ea typeface="微软雅黑" panose="020B0503020204020204" pitchFamily="34" charset="-122"/>
              </a:endParaRPr>
            </a:p>
            <a:p>
              <a:pPr eaLnBrk="1" hangingPunct="1"/>
              <a:r>
                <a:rPr lang="en-US" altLang="zh-CN" sz="1200" b="1">
                  <a:solidFill>
                    <a:schemeClr val="bg1"/>
                  </a:solidFill>
                  <a:latin typeface="微软雅黑" panose="020B0503020204020204" pitchFamily="34" charset="-122"/>
                  <a:ea typeface="微软雅黑" panose="020B0503020204020204" pitchFamily="34" charset="-122"/>
                </a:rPr>
                <a:t>D </a:t>
              </a:r>
              <a:r>
                <a:rPr lang="zh-CN" altLang="en-US" sz="1200" b="1">
                  <a:solidFill>
                    <a:schemeClr val="bg1"/>
                  </a:solidFill>
                  <a:latin typeface="微软雅黑" panose="020B0503020204020204" pitchFamily="34" charset="-122"/>
                  <a:ea typeface="微软雅黑" panose="020B0503020204020204" pitchFamily="34" charset="-122"/>
                </a:rPr>
                <a:t>（</a:t>
              </a:r>
              <a:r>
                <a:rPr lang="en-US" altLang="zh-CN" sz="1200" b="1">
                  <a:solidFill>
                    <a:schemeClr val="bg1"/>
                  </a:solidFill>
                  <a:latin typeface="微软雅黑" panose="020B0503020204020204" pitchFamily="34" charset="-122"/>
                  <a:ea typeface="微软雅黑" panose="020B0503020204020204" pitchFamily="34" charset="-122"/>
                </a:rPr>
                <a:t>49</a:t>
              </a:r>
              <a:r>
                <a:rPr lang="zh-CN" altLang="en-US" sz="1200" b="1">
                  <a:solidFill>
                    <a:schemeClr val="bg1"/>
                  </a:solidFill>
                  <a:latin typeface="微软雅黑" panose="020B0503020204020204" pitchFamily="34" charset="-122"/>
                  <a:ea typeface="微软雅黑" panose="020B0503020204020204" pitchFamily="34" charset="-122"/>
                </a:rPr>
                <a:t>岁）</a:t>
              </a:r>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61472" name="Text Box 30"/>
            <p:cNvSpPr txBox="1">
              <a:spLocks noChangeArrowheads="1"/>
            </p:cNvSpPr>
            <p:nvPr/>
          </p:nvSpPr>
          <p:spPr bwMode="auto">
            <a:xfrm>
              <a:off x="4114800" y="2477913"/>
              <a:ext cx="990600" cy="337760"/>
            </a:xfrm>
            <a:prstGeom prst="rect">
              <a:avLst/>
            </a:prstGeom>
            <a:solidFill>
              <a:srgbClr val="6666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a:solidFill>
                    <a:schemeClr val="bg1"/>
                  </a:solidFill>
                  <a:latin typeface="微软雅黑" panose="020B0503020204020204" pitchFamily="34" charset="-122"/>
                  <a:ea typeface="微软雅黑" panose="020B0503020204020204" pitchFamily="34" charset="-122"/>
                </a:rPr>
                <a:t>部门经理</a:t>
              </a:r>
              <a:endParaRPr lang="zh-CN" altLang="en-US" sz="1200" b="1">
                <a:solidFill>
                  <a:schemeClr val="bg1"/>
                </a:solidFill>
                <a:latin typeface="微软雅黑" panose="020B0503020204020204" pitchFamily="34" charset="-122"/>
                <a:ea typeface="微软雅黑" panose="020B0503020204020204" pitchFamily="34" charset="-122"/>
              </a:endParaRPr>
            </a:p>
            <a:p>
              <a:pPr eaLnBrk="1" hangingPunct="1"/>
              <a:r>
                <a:rPr lang="en-US" altLang="zh-CN" sz="1200" b="1">
                  <a:solidFill>
                    <a:schemeClr val="bg1"/>
                  </a:solidFill>
                  <a:latin typeface="微软雅黑" panose="020B0503020204020204" pitchFamily="34" charset="-122"/>
                  <a:ea typeface="微软雅黑" panose="020B0503020204020204" pitchFamily="34" charset="-122"/>
                </a:rPr>
                <a:t>C </a:t>
              </a:r>
              <a:r>
                <a:rPr lang="zh-CN" altLang="en-US" sz="1200" b="1">
                  <a:solidFill>
                    <a:schemeClr val="bg1"/>
                  </a:solidFill>
                  <a:latin typeface="微软雅黑" panose="020B0503020204020204" pitchFamily="34" charset="-122"/>
                  <a:ea typeface="微软雅黑" panose="020B0503020204020204" pitchFamily="34" charset="-122"/>
                </a:rPr>
                <a:t>（</a:t>
              </a:r>
              <a:r>
                <a:rPr lang="en-US" altLang="zh-CN" sz="1200" b="1">
                  <a:solidFill>
                    <a:schemeClr val="bg1"/>
                  </a:solidFill>
                  <a:latin typeface="微软雅黑" panose="020B0503020204020204" pitchFamily="34" charset="-122"/>
                  <a:ea typeface="微软雅黑" panose="020B0503020204020204" pitchFamily="34" charset="-122"/>
                </a:rPr>
                <a:t>55</a:t>
              </a:r>
              <a:r>
                <a:rPr lang="zh-CN" altLang="en-US" sz="1200" b="1">
                  <a:solidFill>
                    <a:schemeClr val="bg1"/>
                  </a:solidFill>
                  <a:latin typeface="微软雅黑" panose="020B0503020204020204" pitchFamily="34" charset="-122"/>
                  <a:ea typeface="微软雅黑" panose="020B0503020204020204" pitchFamily="34" charset="-122"/>
                </a:rPr>
                <a:t>岁）</a:t>
              </a:r>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61473" name="Text Box 31"/>
            <p:cNvSpPr txBox="1">
              <a:spLocks noChangeArrowheads="1"/>
            </p:cNvSpPr>
            <p:nvPr/>
          </p:nvSpPr>
          <p:spPr bwMode="auto">
            <a:xfrm>
              <a:off x="2514600" y="2477913"/>
              <a:ext cx="990600" cy="33776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a:solidFill>
                    <a:schemeClr val="bg1"/>
                  </a:solidFill>
                  <a:latin typeface="微软雅黑" panose="020B0503020204020204" pitchFamily="34" charset="-122"/>
                  <a:ea typeface="微软雅黑" panose="020B0503020204020204" pitchFamily="34" charset="-122"/>
                </a:rPr>
                <a:t>部门经理</a:t>
              </a:r>
              <a:endParaRPr lang="zh-CN" altLang="en-US" sz="1200" b="1">
                <a:solidFill>
                  <a:schemeClr val="bg1"/>
                </a:solidFill>
                <a:latin typeface="微软雅黑" panose="020B0503020204020204" pitchFamily="34" charset="-122"/>
                <a:ea typeface="微软雅黑" panose="020B0503020204020204" pitchFamily="34" charset="-122"/>
              </a:endParaRPr>
            </a:p>
            <a:p>
              <a:pPr eaLnBrk="1" hangingPunct="1"/>
              <a:r>
                <a:rPr lang="en-US" altLang="zh-CN" sz="1200" b="1">
                  <a:solidFill>
                    <a:schemeClr val="bg1"/>
                  </a:solidFill>
                  <a:latin typeface="微软雅黑" panose="020B0503020204020204" pitchFamily="34" charset="-122"/>
                  <a:ea typeface="微软雅黑" panose="020B0503020204020204" pitchFamily="34" charset="-122"/>
                </a:rPr>
                <a:t>B </a:t>
              </a:r>
              <a:r>
                <a:rPr lang="zh-CN" altLang="en-US" sz="1200" b="1">
                  <a:solidFill>
                    <a:schemeClr val="bg1"/>
                  </a:solidFill>
                  <a:latin typeface="微软雅黑" panose="020B0503020204020204" pitchFamily="34" charset="-122"/>
                  <a:ea typeface="微软雅黑" panose="020B0503020204020204" pitchFamily="34" charset="-122"/>
                </a:rPr>
                <a:t>（</a:t>
              </a:r>
              <a:r>
                <a:rPr lang="en-US" altLang="zh-CN" sz="1200" b="1">
                  <a:solidFill>
                    <a:schemeClr val="bg1"/>
                  </a:solidFill>
                  <a:latin typeface="微软雅黑" panose="020B0503020204020204" pitchFamily="34" charset="-122"/>
                  <a:ea typeface="微软雅黑" panose="020B0503020204020204" pitchFamily="34" charset="-122"/>
                </a:rPr>
                <a:t>44</a:t>
              </a:r>
              <a:r>
                <a:rPr lang="zh-CN" altLang="en-US" sz="1200" b="1">
                  <a:solidFill>
                    <a:schemeClr val="bg1"/>
                  </a:solidFill>
                  <a:latin typeface="微软雅黑" panose="020B0503020204020204" pitchFamily="34" charset="-122"/>
                  <a:ea typeface="微软雅黑" panose="020B0503020204020204" pitchFamily="34" charset="-122"/>
                </a:rPr>
                <a:t>岁）</a:t>
              </a:r>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61474" name="Rectangle 32"/>
            <p:cNvSpPr>
              <a:spLocks noChangeArrowheads="1"/>
            </p:cNvSpPr>
            <p:nvPr/>
          </p:nvSpPr>
          <p:spPr bwMode="auto">
            <a:xfrm>
              <a:off x="914400" y="3678736"/>
              <a:ext cx="533400" cy="228068"/>
            </a:xfrm>
            <a:prstGeom prst="rect">
              <a:avLst/>
            </a:prstGeom>
            <a:solidFill>
              <a:srgbClr val="FF6600"/>
            </a:solidFill>
            <a:ln w="12700" cap="sq">
              <a:solidFill>
                <a:srgbClr val="FF6600"/>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61475" name="Rectangle 33"/>
            <p:cNvSpPr>
              <a:spLocks noChangeArrowheads="1"/>
            </p:cNvSpPr>
            <p:nvPr/>
          </p:nvSpPr>
          <p:spPr bwMode="auto">
            <a:xfrm>
              <a:off x="914400" y="4078169"/>
              <a:ext cx="533400" cy="229328"/>
            </a:xfrm>
            <a:prstGeom prst="rect">
              <a:avLst/>
            </a:prstGeom>
            <a:solidFill>
              <a:srgbClr val="0070C0"/>
            </a:solidFill>
            <a:ln w="12700" cap="sq">
              <a:solidFill>
                <a:srgbClr val="0070C0"/>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61476" name="Rectangle 34"/>
            <p:cNvSpPr>
              <a:spLocks noChangeArrowheads="1"/>
            </p:cNvSpPr>
            <p:nvPr/>
          </p:nvSpPr>
          <p:spPr bwMode="auto">
            <a:xfrm>
              <a:off x="914400" y="4420902"/>
              <a:ext cx="533400" cy="229328"/>
            </a:xfrm>
            <a:prstGeom prst="rect">
              <a:avLst/>
            </a:prstGeom>
            <a:solidFill>
              <a:srgbClr val="009900"/>
            </a:solidFill>
            <a:ln w="12700" cap="sq">
              <a:solidFill>
                <a:srgbClr val="009900"/>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61477" name="Rectangle 35"/>
            <p:cNvSpPr>
              <a:spLocks noChangeArrowheads="1"/>
            </p:cNvSpPr>
            <p:nvPr/>
          </p:nvSpPr>
          <p:spPr bwMode="auto">
            <a:xfrm>
              <a:off x="4876800" y="4078168"/>
              <a:ext cx="533399" cy="270208"/>
            </a:xfrm>
            <a:prstGeom prst="rect">
              <a:avLst/>
            </a:prstGeom>
            <a:solidFill>
              <a:srgbClr val="C4392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61478" name="Rectangle 36"/>
            <p:cNvSpPr>
              <a:spLocks noChangeArrowheads="1"/>
            </p:cNvSpPr>
            <p:nvPr/>
          </p:nvSpPr>
          <p:spPr bwMode="auto">
            <a:xfrm>
              <a:off x="4876800" y="3678734"/>
              <a:ext cx="533399" cy="270208"/>
            </a:xfrm>
            <a:prstGeom prst="rect">
              <a:avLst/>
            </a:prstGeom>
            <a:solidFill>
              <a:srgbClr val="6666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61479" name="Text Box 37"/>
            <p:cNvSpPr txBox="1">
              <a:spLocks noChangeArrowheads="1"/>
            </p:cNvSpPr>
            <p:nvPr/>
          </p:nvSpPr>
          <p:spPr bwMode="auto">
            <a:xfrm>
              <a:off x="1600200" y="3620775"/>
              <a:ext cx="3124200" cy="382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TW" altLang="en-US" sz="1400" b="1">
                  <a:latin typeface="微软雅黑" panose="020B0503020204020204" pitchFamily="34" charset="-122"/>
                  <a:ea typeface="微软雅黑" panose="020B0503020204020204" pitchFamily="34" charset="-122"/>
                </a:rPr>
                <a:t>具有</a:t>
              </a:r>
              <a:r>
                <a:rPr lang="zh-CN" altLang="en-US" sz="1400" b="1">
                  <a:latin typeface="微软雅黑" panose="020B0503020204020204" pitchFamily="34" charset="-122"/>
                  <a:ea typeface="微软雅黑" panose="020B0503020204020204" pitchFamily="34" charset="-122"/>
                </a:rPr>
                <a:t>优异的潜能，为将来的接班人，晋升的机会大</a:t>
              </a:r>
              <a:endParaRPr lang="zh-TW" altLang="en-US" sz="1400" b="1">
                <a:latin typeface="微软雅黑" panose="020B0503020204020204" pitchFamily="34" charset="-122"/>
                <a:ea typeface="微软雅黑" panose="020B0503020204020204" pitchFamily="34" charset="-122"/>
              </a:endParaRPr>
            </a:p>
          </p:txBody>
        </p:sp>
        <p:sp>
          <p:nvSpPr>
            <p:cNvPr id="61480" name="Text Box 38"/>
            <p:cNvSpPr txBox="1">
              <a:spLocks noChangeArrowheads="1"/>
            </p:cNvSpPr>
            <p:nvPr/>
          </p:nvSpPr>
          <p:spPr bwMode="auto">
            <a:xfrm>
              <a:off x="1600200" y="4112190"/>
              <a:ext cx="3124200" cy="225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400" b="1">
                  <a:latin typeface="微软雅黑" panose="020B0503020204020204" pitchFamily="34" charset="-122"/>
                  <a:ea typeface="微软雅黑" panose="020B0503020204020204" pitchFamily="34" charset="-122"/>
                </a:rPr>
                <a:t>有良好的潜能，有晋升的可能</a:t>
              </a:r>
              <a:endParaRPr lang="zh-TW" altLang="en-US" sz="1400" b="1">
                <a:latin typeface="微软雅黑" panose="020B0503020204020204" pitchFamily="34" charset="-122"/>
                <a:ea typeface="微软雅黑" panose="020B0503020204020204" pitchFamily="34" charset="-122"/>
              </a:endParaRPr>
            </a:p>
          </p:txBody>
        </p:sp>
        <p:sp>
          <p:nvSpPr>
            <p:cNvPr id="61481" name="Text Box 39"/>
            <p:cNvSpPr txBox="1">
              <a:spLocks noChangeArrowheads="1"/>
            </p:cNvSpPr>
            <p:nvPr/>
          </p:nvSpPr>
          <p:spPr bwMode="auto">
            <a:xfrm>
              <a:off x="1524000" y="4420901"/>
              <a:ext cx="3429001" cy="225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400" b="1">
                  <a:latin typeface="微软雅黑" panose="020B0503020204020204" pitchFamily="34" charset="-122"/>
                  <a:ea typeface="微软雅黑" panose="020B0503020204020204" pitchFamily="34" charset="-122"/>
                </a:rPr>
                <a:t>具有发展的潜能，尚无晋升的可能</a:t>
              </a:r>
              <a:endParaRPr lang="zh-TW" altLang="en-US" sz="1400" b="1">
                <a:latin typeface="微软雅黑" panose="020B0503020204020204" pitchFamily="34" charset="-122"/>
                <a:ea typeface="微软雅黑" panose="020B0503020204020204" pitchFamily="34" charset="-122"/>
              </a:endParaRPr>
            </a:p>
          </p:txBody>
        </p:sp>
        <p:sp>
          <p:nvSpPr>
            <p:cNvPr id="61482" name="Text Box 40"/>
            <p:cNvSpPr txBox="1">
              <a:spLocks noChangeArrowheads="1"/>
            </p:cNvSpPr>
            <p:nvPr/>
          </p:nvSpPr>
          <p:spPr bwMode="auto">
            <a:xfrm>
              <a:off x="5638800" y="3654793"/>
              <a:ext cx="3124200" cy="225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400" b="1">
                  <a:latin typeface="微软雅黑" panose="020B0503020204020204" pitchFamily="34" charset="-122"/>
                  <a:ea typeface="微软雅黑" panose="020B0503020204020204" pitchFamily="34" charset="-122"/>
                </a:rPr>
                <a:t>尚可维持现状</a:t>
              </a:r>
              <a:endParaRPr lang="zh-TW" altLang="en-US" sz="1400" b="1">
                <a:latin typeface="微软雅黑" panose="020B0503020204020204" pitchFamily="34" charset="-122"/>
                <a:ea typeface="微软雅黑" panose="020B0503020204020204" pitchFamily="34" charset="-122"/>
              </a:endParaRPr>
            </a:p>
          </p:txBody>
        </p:sp>
        <p:sp>
          <p:nvSpPr>
            <p:cNvPr id="61483" name="Text Box 41"/>
            <p:cNvSpPr txBox="1">
              <a:spLocks noChangeArrowheads="1"/>
            </p:cNvSpPr>
            <p:nvPr/>
          </p:nvSpPr>
          <p:spPr bwMode="auto">
            <a:xfrm>
              <a:off x="5638800" y="4041627"/>
              <a:ext cx="3124200" cy="382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400" b="1">
                  <a:latin typeface="微软雅黑" panose="020B0503020204020204" pitchFamily="34" charset="-122"/>
                  <a:ea typeface="微软雅黑" panose="020B0503020204020204" pitchFamily="34" charset="-122"/>
                </a:rPr>
                <a:t>年龄或健康情况不允许，须在三年内调职或退休</a:t>
              </a:r>
              <a:endParaRPr lang="zh-TW" altLang="en-US" sz="1400" b="1">
                <a:latin typeface="微软雅黑" panose="020B0503020204020204" pitchFamily="34" charset="-122"/>
                <a:ea typeface="微软雅黑" panose="020B0503020204020204" pitchFamily="34" charset="-122"/>
              </a:endParaRPr>
            </a:p>
          </p:txBody>
        </p:sp>
        <p:sp>
          <p:nvSpPr>
            <p:cNvPr id="61484" name="Text Box 14"/>
            <p:cNvSpPr txBox="1">
              <a:spLocks noChangeArrowheads="1"/>
            </p:cNvSpPr>
            <p:nvPr/>
          </p:nvSpPr>
          <p:spPr bwMode="auto">
            <a:xfrm>
              <a:off x="4818043" y="4386474"/>
              <a:ext cx="577399" cy="20261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61485" name="Text Box 40"/>
            <p:cNvSpPr txBox="1">
              <a:spLocks noChangeArrowheads="1"/>
            </p:cNvSpPr>
            <p:nvPr/>
          </p:nvSpPr>
          <p:spPr bwMode="auto">
            <a:xfrm>
              <a:off x="5560413" y="4386474"/>
              <a:ext cx="3124200" cy="225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400" b="1">
                  <a:latin typeface="微软雅黑" panose="020B0503020204020204" pitchFamily="34" charset="-122"/>
                  <a:ea typeface="微软雅黑" panose="020B0503020204020204" pitchFamily="34" charset="-122"/>
                </a:rPr>
                <a:t>业绩不佳</a:t>
              </a:r>
              <a:endParaRPr lang="zh-TW" altLang="en-US" sz="1400" b="1">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677988" y="1125538"/>
            <a:ext cx="8807450" cy="501650"/>
          </a:xfrm>
        </p:spPr>
        <p:txBody>
          <a:bodyPr/>
          <a:lstStyle/>
          <a:p>
            <a:r>
              <a:rPr lang="zh-CN" altLang="en-US" sz="2800" b="1" smtClean="0">
                <a:solidFill>
                  <a:srgbClr val="FF0000"/>
                </a:solidFill>
                <a:latin typeface="微软雅黑" panose="020B0503020204020204" pitchFamily="34" charset="-122"/>
                <a:ea typeface="微软雅黑" panose="020B0503020204020204" pitchFamily="34" charset="-122"/>
              </a:rPr>
              <a:t>梯队人才培养的</a:t>
            </a:r>
            <a:r>
              <a:rPr lang="zh-CN" altLang="en-US" sz="2800" b="1" smtClean="0">
                <a:solidFill>
                  <a:srgbClr val="00B050"/>
                </a:solidFill>
                <a:latin typeface="微软雅黑" panose="020B0503020204020204" pitchFamily="34" charset="-122"/>
                <a:ea typeface="微软雅黑" panose="020B0503020204020204" pitchFamily="34" charset="-122"/>
              </a:rPr>
              <a:t>生态系统</a:t>
            </a:r>
            <a:endParaRPr lang="zh-CN" altLang="en-US" sz="2800" b="1" smtClean="0">
              <a:solidFill>
                <a:srgbClr val="00B050"/>
              </a:solidFill>
              <a:latin typeface="微软雅黑" panose="020B0503020204020204" pitchFamily="34" charset="-122"/>
              <a:ea typeface="微软雅黑" panose="020B0503020204020204" pitchFamily="34" charset="-122"/>
            </a:endParaRPr>
          </a:p>
        </p:txBody>
      </p:sp>
      <p:graphicFrame>
        <p:nvGraphicFramePr>
          <p:cNvPr id="62467" name="Object 3"/>
          <p:cNvGraphicFramePr/>
          <p:nvPr/>
        </p:nvGraphicFramePr>
        <p:xfrm>
          <a:off x="4198938" y="1789113"/>
          <a:ext cx="481012" cy="573087"/>
        </p:xfrm>
        <a:graphic>
          <a:graphicData uri="http://schemas.openxmlformats.org/presentationml/2006/ole">
            <mc:AlternateContent xmlns:mc="http://schemas.openxmlformats.org/markup-compatibility/2006">
              <mc:Choice xmlns:v="urn:schemas-microsoft-com:vml" Requires="v">
                <p:oleObj spid="_x0000_s62554" name="" r:id="rId1" imgW="424180" imgH="1557020" progId="">
                  <p:embed/>
                </p:oleObj>
              </mc:Choice>
              <mc:Fallback>
                <p:oleObj name="" r:id="rId1" imgW="424180" imgH="1557020" progId="">
                  <p:embed/>
                  <p:pic>
                    <p:nvPicPr>
                      <p:cNvPr id="0" name="Object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8938" y="1789113"/>
                        <a:ext cx="481012"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2468" name="Object 4"/>
          <p:cNvGraphicFramePr/>
          <p:nvPr/>
        </p:nvGraphicFramePr>
        <p:xfrm>
          <a:off x="4235450" y="3214688"/>
          <a:ext cx="481013" cy="574675"/>
        </p:xfrm>
        <a:graphic>
          <a:graphicData uri="http://schemas.openxmlformats.org/presentationml/2006/ole">
            <mc:AlternateContent xmlns:mc="http://schemas.openxmlformats.org/markup-compatibility/2006">
              <mc:Choice xmlns:v="urn:schemas-microsoft-com:vml" Requires="v">
                <p:oleObj spid="_x0000_s62555" name="" r:id="rId3" imgW="424180" imgH="1557020" progId="">
                  <p:embed/>
                </p:oleObj>
              </mc:Choice>
              <mc:Fallback>
                <p:oleObj name="" r:id="rId3" imgW="424180" imgH="1557020" progId="">
                  <p:embed/>
                  <p:pic>
                    <p:nvPicPr>
                      <p:cNvPr id="0" name="Object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5450" y="3214688"/>
                        <a:ext cx="481013"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2469" name="Object 5"/>
          <p:cNvGraphicFramePr/>
          <p:nvPr/>
        </p:nvGraphicFramePr>
        <p:xfrm>
          <a:off x="3829050" y="4459288"/>
          <a:ext cx="481013" cy="573087"/>
        </p:xfrm>
        <a:graphic>
          <a:graphicData uri="http://schemas.openxmlformats.org/presentationml/2006/ole">
            <mc:AlternateContent xmlns:mc="http://schemas.openxmlformats.org/markup-compatibility/2006">
              <mc:Choice xmlns:v="urn:schemas-microsoft-com:vml" Requires="v">
                <p:oleObj spid="_x0000_s62556" name="" r:id="rId4" imgW="424180" imgH="1557020" progId="">
                  <p:embed/>
                </p:oleObj>
              </mc:Choice>
              <mc:Fallback>
                <p:oleObj name="" r:id="rId4" imgW="424180" imgH="1557020" progId="">
                  <p:embed/>
                  <p:pic>
                    <p:nvPicPr>
                      <p:cNvPr id="0" name="Object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9050" y="4459288"/>
                        <a:ext cx="481013"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2470" name="Object 6"/>
          <p:cNvGraphicFramePr/>
          <p:nvPr/>
        </p:nvGraphicFramePr>
        <p:xfrm>
          <a:off x="4516438" y="4459288"/>
          <a:ext cx="481012" cy="573087"/>
        </p:xfrm>
        <a:graphic>
          <a:graphicData uri="http://schemas.openxmlformats.org/presentationml/2006/ole">
            <mc:AlternateContent xmlns:mc="http://schemas.openxmlformats.org/markup-compatibility/2006">
              <mc:Choice xmlns:v="urn:schemas-microsoft-com:vml" Requires="v">
                <p:oleObj spid="_x0000_s62557" name="" r:id="rId5" imgW="424180" imgH="1557020" progId="">
                  <p:embed/>
                </p:oleObj>
              </mc:Choice>
              <mc:Fallback>
                <p:oleObj name="" r:id="rId5" imgW="424180" imgH="1557020" progId="">
                  <p:embed/>
                  <p:pic>
                    <p:nvPicPr>
                      <p:cNvPr id="0" name="Object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6438" y="4459288"/>
                        <a:ext cx="481012"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2471" name="Object 7"/>
          <p:cNvGraphicFramePr/>
          <p:nvPr/>
        </p:nvGraphicFramePr>
        <p:xfrm>
          <a:off x="2984500" y="5443538"/>
          <a:ext cx="482600" cy="573087"/>
        </p:xfrm>
        <a:graphic>
          <a:graphicData uri="http://schemas.openxmlformats.org/presentationml/2006/ole">
            <mc:AlternateContent xmlns:mc="http://schemas.openxmlformats.org/markup-compatibility/2006">
              <mc:Choice xmlns:v="urn:schemas-microsoft-com:vml" Requires="v">
                <p:oleObj spid="_x0000_s62558" name="" r:id="rId6" imgW="424180" imgH="1557020" progId="">
                  <p:embed/>
                </p:oleObj>
              </mc:Choice>
              <mc:Fallback>
                <p:oleObj name="" r:id="rId6" imgW="424180" imgH="1557020" progId="">
                  <p:embed/>
                  <p:pic>
                    <p:nvPicPr>
                      <p:cNvPr id="0" name="Object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4500" y="5443538"/>
                        <a:ext cx="4826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2472" name="Object 8"/>
          <p:cNvGraphicFramePr/>
          <p:nvPr/>
        </p:nvGraphicFramePr>
        <p:xfrm>
          <a:off x="3643313" y="5432425"/>
          <a:ext cx="479425" cy="573088"/>
        </p:xfrm>
        <a:graphic>
          <a:graphicData uri="http://schemas.openxmlformats.org/presentationml/2006/ole">
            <mc:AlternateContent xmlns:mc="http://schemas.openxmlformats.org/markup-compatibility/2006">
              <mc:Choice xmlns:v="urn:schemas-microsoft-com:vml" Requires="v">
                <p:oleObj spid="_x0000_s62559" name="" r:id="rId7" imgW="424180" imgH="1557020" progId="">
                  <p:embed/>
                </p:oleObj>
              </mc:Choice>
              <mc:Fallback>
                <p:oleObj name="" r:id="rId7" imgW="424180" imgH="1557020" progId="">
                  <p:embed/>
                  <p:pic>
                    <p:nvPicPr>
                      <p:cNvPr id="0" name="Object 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3313" y="5432425"/>
                        <a:ext cx="47942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2473" name="Object 9"/>
          <p:cNvGraphicFramePr/>
          <p:nvPr/>
        </p:nvGraphicFramePr>
        <p:xfrm>
          <a:off x="4751388" y="5419725"/>
          <a:ext cx="481012" cy="574675"/>
        </p:xfrm>
        <a:graphic>
          <a:graphicData uri="http://schemas.openxmlformats.org/presentationml/2006/ole">
            <mc:AlternateContent xmlns:mc="http://schemas.openxmlformats.org/markup-compatibility/2006">
              <mc:Choice xmlns:v="urn:schemas-microsoft-com:vml" Requires="v">
                <p:oleObj spid="_x0000_s62560" name="" r:id="rId8" imgW="424180" imgH="1557020" progId="">
                  <p:embed/>
                </p:oleObj>
              </mc:Choice>
              <mc:Fallback>
                <p:oleObj name="" r:id="rId8" imgW="424180" imgH="1557020" progId="">
                  <p:embed/>
                  <p:pic>
                    <p:nvPicPr>
                      <p:cNvPr id="0" name="Object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1388" y="5419725"/>
                        <a:ext cx="481012"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2474" name="Object 10"/>
          <p:cNvGraphicFramePr/>
          <p:nvPr/>
        </p:nvGraphicFramePr>
        <p:xfrm>
          <a:off x="5376863" y="5419725"/>
          <a:ext cx="479425" cy="574675"/>
        </p:xfrm>
        <a:graphic>
          <a:graphicData uri="http://schemas.openxmlformats.org/presentationml/2006/ole">
            <mc:AlternateContent xmlns:mc="http://schemas.openxmlformats.org/markup-compatibility/2006">
              <mc:Choice xmlns:v="urn:schemas-microsoft-com:vml" Requires="v">
                <p:oleObj spid="_x0000_s62561" name="" r:id="rId9" imgW="424180" imgH="1557020" progId="">
                  <p:embed/>
                </p:oleObj>
              </mc:Choice>
              <mc:Fallback>
                <p:oleObj name="" r:id="rId9" imgW="424180" imgH="1557020" progId="">
                  <p:embed/>
                  <p:pic>
                    <p:nvPicPr>
                      <p:cNvPr id="0" name="Object 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6863" y="5419725"/>
                        <a:ext cx="47942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2475" name="Line 11"/>
          <p:cNvSpPr>
            <a:spLocks noChangeShapeType="1"/>
          </p:cNvSpPr>
          <p:nvPr/>
        </p:nvSpPr>
        <p:spPr bwMode="auto">
          <a:xfrm>
            <a:off x="4440238" y="2400300"/>
            <a:ext cx="0" cy="809625"/>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62476" name="Line 12"/>
          <p:cNvSpPr>
            <a:spLocks noChangeShapeType="1"/>
          </p:cNvSpPr>
          <p:nvPr/>
        </p:nvSpPr>
        <p:spPr bwMode="auto">
          <a:xfrm flipH="1">
            <a:off x="4165600" y="3848100"/>
            <a:ext cx="252413" cy="531813"/>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7" name="Line 13"/>
          <p:cNvSpPr>
            <a:spLocks noChangeShapeType="1"/>
          </p:cNvSpPr>
          <p:nvPr/>
        </p:nvSpPr>
        <p:spPr bwMode="auto">
          <a:xfrm>
            <a:off x="4514850" y="3844925"/>
            <a:ext cx="246063" cy="53498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8" name="Line 14"/>
          <p:cNvSpPr>
            <a:spLocks noChangeShapeType="1"/>
          </p:cNvSpPr>
          <p:nvPr/>
        </p:nvSpPr>
        <p:spPr bwMode="auto">
          <a:xfrm flipH="1">
            <a:off x="3367088" y="5100638"/>
            <a:ext cx="609600" cy="28575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9" name="Line 15"/>
          <p:cNvSpPr>
            <a:spLocks noChangeShapeType="1"/>
          </p:cNvSpPr>
          <p:nvPr/>
        </p:nvSpPr>
        <p:spPr bwMode="auto">
          <a:xfrm flipH="1">
            <a:off x="3948113" y="5100638"/>
            <a:ext cx="92075" cy="274637"/>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0" name="Line 16"/>
          <p:cNvSpPr>
            <a:spLocks noChangeShapeType="1"/>
          </p:cNvSpPr>
          <p:nvPr/>
        </p:nvSpPr>
        <p:spPr bwMode="auto">
          <a:xfrm>
            <a:off x="4821238" y="5111750"/>
            <a:ext cx="125412" cy="27463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1" name="Line 17"/>
          <p:cNvSpPr>
            <a:spLocks noChangeShapeType="1"/>
          </p:cNvSpPr>
          <p:nvPr/>
        </p:nvSpPr>
        <p:spPr bwMode="auto">
          <a:xfrm>
            <a:off x="4900613" y="5087938"/>
            <a:ext cx="719137" cy="274637"/>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2" name="Text Box 18"/>
          <p:cNvSpPr txBox="1">
            <a:spLocks noChangeArrowheads="1"/>
          </p:cNvSpPr>
          <p:nvPr/>
        </p:nvSpPr>
        <p:spPr bwMode="auto">
          <a:xfrm>
            <a:off x="6221413" y="5127625"/>
            <a:ext cx="48387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solidFill>
                  <a:srgbClr val="FF0000"/>
                </a:solidFill>
                <a:latin typeface="微软雅黑" panose="020B0503020204020204" pitchFamily="34" charset="-122"/>
                <a:ea typeface="微软雅黑" panose="020B0503020204020204" pitchFamily="34" charset="-122"/>
              </a:rPr>
              <a:t>员工本人：</a:t>
            </a:r>
            <a:r>
              <a:rPr lang="zh-CN" altLang="en-US" sz="1600" b="1"/>
              <a:t>对个人的能力与发展承担责任，包括：正确自我认知、管理自我期望；明确各人发展方向；为自己建立反馈渠道和机制；借助、利用内外部资源，创造学习机会；寻求帮助。</a:t>
            </a:r>
            <a:endParaRPr lang="zh-CN" altLang="en-US" sz="1600" b="1"/>
          </a:p>
        </p:txBody>
      </p:sp>
      <p:sp>
        <p:nvSpPr>
          <p:cNvPr id="62483" name="Text Box 19"/>
          <p:cNvSpPr txBox="1">
            <a:spLocks noChangeArrowheads="1"/>
          </p:cNvSpPr>
          <p:nvPr/>
        </p:nvSpPr>
        <p:spPr bwMode="auto">
          <a:xfrm>
            <a:off x="6173788" y="1897063"/>
            <a:ext cx="50530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13000"/>
              </a:lnSpc>
              <a:spcBef>
                <a:spcPct val="50000"/>
              </a:spcBef>
            </a:pPr>
            <a:r>
              <a:rPr lang="zh-CN" altLang="en-US" sz="1600" b="1">
                <a:solidFill>
                  <a:srgbClr val="FF0000"/>
                </a:solidFill>
                <a:latin typeface="微软雅黑" panose="020B0503020204020204" pitchFamily="34" charset="-122"/>
                <a:ea typeface="微软雅黑" panose="020B0503020204020204" pitchFamily="34" charset="-122"/>
              </a:rPr>
              <a:t>总经理：</a:t>
            </a:r>
            <a:r>
              <a:rPr lang="zh-CN" altLang="en-US" sz="1600" b="1"/>
              <a:t>推动创造公司内部培训发展的氛围，成为培训发展的“总教练”。明确标准；确保高潜力人员得到正确对待。</a:t>
            </a:r>
            <a:endParaRPr lang="zh-CN" altLang="en-US" sz="1600" b="1"/>
          </a:p>
        </p:txBody>
      </p:sp>
      <p:sp>
        <p:nvSpPr>
          <p:cNvPr id="62484" name="Text Box 20"/>
          <p:cNvSpPr txBox="1">
            <a:spLocks noChangeArrowheads="1"/>
          </p:cNvSpPr>
          <p:nvPr/>
        </p:nvSpPr>
        <p:spPr bwMode="auto">
          <a:xfrm>
            <a:off x="6221413" y="2805113"/>
            <a:ext cx="48355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solidFill>
                  <a:srgbClr val="FF0000"/>
                </a:solidFill>
                <a:latin typeface="微软雅黑" panose="020B0503020204020204" pitchFamily="34" charset="-122"/>
                <a:ea typeface="微软雅黑" panose="020B0503020204020204" pitchFamily="34" charset="-122"/>
              </a:rPr>
              <a:t>再上级：</a:t>
            </a:r>
            <a:r>
              <a:rPr lang="zh-CN" altLang="en-US" sz="1600" b="1"/>
              <a:t>解决直接上级不能够解决的职业发展中的困惑，能力提升中的难题；确保标准、要求与公司的一致性。</a:t>
            </a:r>
            <a:endParaRPr lang="zh-CN" altLang="en-US" sz="1600" b="1"/>
          </a:p>
        </p:txBody>
      </p:sp>
      <p:sp>
        <p:nvSpPr>
          <p:cNvPr id="62485" name="Text Box 21"/>
          <p:cNvSpPr txBox="1">
            <a:spLocks noChangeArrowheads="1"/>
          </p:cNvSpPr>
          <p:nvPr/>
        </p:nvSpPr>
        <p:spPr bwMode="auto">
          <a:xfrm>
            <a:off x="6221413" y="3930650"/>
            <a:ext cx="500538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solidFill>
                  <a:srgbClr val="FF0000"/>
                </a:solidFill>
                <a:latin typeface="微软雅黑" panose="020B0503020204020204" pitchFamily="34" charset="-122"/>
                <a:ea typeface="微软雅黑" panose="020B0503020204020204" pitchFamily="34" charset="-122"/>
              </a:rPr>
              <a:t>直接上级：</a:t>
            </a:r>
            <a:r>
              <a:rPr lang="zh-CN" altLang="en-US" sz="1600" b="1"/>
              <a:t>及时给予下属工作中的指导和帮助；将工作与发展有机地结合；对下属员工绩效做出评估并与上级达成一致；了解员工的思想动态</a:t>
            </a:r>
            <a:r>
              <a:rPr lang="zh-CN" altLang="en-US" sz="1600" b="1">
                <a:solidFill>
                  <a:srgbClr val="FF0000"/>
                </a:solidFill>
              </a:rPr>
              <a:t>（俄罗斯套娃）</a:t>
            </a:r>
            <a:endParaRPr lang="zh-CN" altLang="en-US" sz="1600" b="1">
              <a:solidFill>
                <a:srgbClr val="FF0000"/>
              </a:solidFill>
            </a:endParaRPr>
          </a:p>
        </p:txBody>
      </p:sp>
      <p:sp>
        <p:nvSpPr>
          <p:cNvPr id="62486" name="Text Box 22"/>
          <p:cNvSpPr txBox="1">
            <a:spLocks noChangeArrowheads="1"/>
          </p:cNvSpPr>
          <p:nvPr/>
        </p:nvSpPr>
        <p:spPr bwMode="auto">
          <a:xfrm>
            <a:off x="817563" y="4643438"/>
            <a:ext cx="2090737"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solidFill>
                  <a:srgbClr val="FF0000"/>
                </a:solidFill>
                <a:latin typeface="微软雅黑" panose="020B0503020204020204" pitchFamily="34" charset="-122"/>
                <a:ea typeface="微软雅黑" panose="020B0503020204020204" pitchFamily="34" charset="-122"/>
              </a:rPr>
              <a:t>同级：</a:t>
            </a:r>
            <a:r>
              <a:rPr lang="zh-CN" altLang="en-US" sz="1600" b="1"/>
              <a:t>在工作中坦诚、开放地沟通，及时提供有建设性反馈意见。在他人困难时提供安慰理解。</a:t>
            </a:r>
            <a:endParaRPr lang="zh-CN" altLang="en-US" sz="1600" b="1"/>
          </a:p>
        </p:txBody>
      </p:sp>
      <p:sp>
        <p:nvSpPr>
          <p:cNvPr id="62487" name="Text Box 24"/>
          <p:cNvSpPr txBox="1">
            <a:spLocks noChangeArrowheads="1"/>
          </p:cNvSpPr>
          <p:nvPr/>
        </p:nvSpPr>
        <p:spPr bwMode="auto">
          <a:xfrm>
            <a:off x="909638" y="2805113"/>
            <a:ext cx="19050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solidFill>
                  <a:srgbClr val="FF0000"/>
                </a:solidFill>
                <a:latin typeface="微软雅黑" panose="020B0503020204020204" pitchFamily="34" charset="-122"/>
                <a:ea typeface="微软雅黑" panose="020B0503020204020204" pitchFamily="34" charset="-122"/>
              </a:rPr>
              <a:t>导师：</a:t>
            </a:r>
            <a:r>
              <a:rPr lang="zh-CN" altLang="en-US" sz="1600" b="1"/>
              <a:t>提供职业发展方面的指导，主要是从阅历和智慧方面</a:t>
            </a:r>
            <a:endParaRPr lang="zh-CN" altLang="en-US" sz="1600" b="1"/>
          </a:p>
        </p:txBody>
      </p:sp>
      <p:sp>
        <p:nvSpPr>
          <p:cNvPr id="2" name="日期占位符 1"/>
          <p:cNvSpPr>
            <a:spLocks noGrp="1"/>
          </p:cNvSpPr>
          <p:nvPr>
            <p:ph type="dt" sz="quarter" idx="10"/>
          </p:nvPr>
        </p:nvSpPr>
        <p:spPr/>
        <p:txBody>
          <a:bodyPr/>
          <a:lstStyle/>
          <a:p>
            <a:pPr>
              <a:defRPr/>
            </a:pPr>
            <a:fld id="{40A81F10-149B-4D9D-84BD-8CCDC15A4180}" type="datetime1">
              <a:rPr lang="zh-CN" altLang="en-US"/>
            </a:fld>
            <a:endParaRPr lang="en-US" altLang="zh-CN"/>
          </a:p>
        </p:txBody>
      </p:sp>
      <p:sp>
        <p:nvSpPr>
          <p:cNvPr id="62489" name="灯片编号占位符 2"/>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2325B25D-42EB-49C1-986B-71970C758E81}" type="slidenum">
              <a:rPr lang="zh-CN" altLang="en-US" smtClean="0">
                <a:latin typeface="Tahoma" panose="020B0604030504040204" pitchFamily="34" charset="0"/>
              </a:rPr>
            </a:fld>
            <a:endParaRPr lang="zh-CN" altLang="en-US" smtClean="0">
              <a:latin typeface="Tahoma" panose="020B0604030504040204" pitchFamily="34"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774950"/>
            <a:ext cx="12192000" cy="1763713"/>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grpSp>
        <p:nvGrpSpPr>
          <p:cNvPr id="63491" name="组合 2"/>
          <p:cNvGrpSpPr/>
          <p:nvPr/>
        </p:nvGrpSpPr>
        <p:grpSpPr bwMode="auto">
          <a:xfrm>
            <a:off x="0" y="1706563"/>
            <a:ext cx="4092575" cy="3071812"/>
            <a:chOff x="-4440" y="1"/>
            <a:chExt cx="5912209" cy="7120310"/>
          </a:xfrm>
        </p:grpSpPr>
        <p:sp>
          <p:nvSpPr>
            <p:cNvPr id="4" name="等腰三角形 12"/>
            <p:cNvSpPr/>
            <p:nvPr/>
          </p:nvSpPr>
          <p:spPr>
            <a:xfrm rot="2219977">
              <a:off x="5148677" y="2388156"/>
              <a:ext cx="759092" cy="1195919"/>
            </a:xfrm>
            <a:custGeom>
              <a:avLst/>
              <a:gdLst>
                <a:gd name="connsiteX0" fmla="*/ 0 w 2058690"/>
                <a:gd name="connsiteY0" fmla="*/ 1576231 h 1576231"/>
                <a:gd name="connsiteX1" fmla="*/ 1029345 w 2058690"/>
                <a:gd name="connsiteY1" fmla="*/ 0 h 1576231"/>
                <a:gd name="connsiteX2" fmla="*/ 2058690 w 2058690"/>
                <a:gd name="connsiteY2" fmla="*/ 1576231 h 1576231"/>
                <a:gd name="connsiteX3" fmla="*/ 0 w 2058690"/>
                <a:gd name="connsiteY3" fmla="*/ 1576231 h 1576231"/>
                <a:gd name="connsiteX0-1" fmla="*/ 0 w 1686630"/>
                <a:gd name="connsiteY0-2" fmla="*/ 2144237 h 2144237"/>
                <a:gd name="connsiteX1-3" fmla="*/ 657285 w 1686630"/>
                <a:gd name="connsiteY1-4" fmla="*/ 0 h 2144237"/>
                <a:gd name="connsiteX2-5" fmla="*/ 1686630 w 1686630"/>
                <a:gd name="connsiteY2-6" fmla="*/ 1576231 h 2144237"/>
                <a:gd name="connsiteX3-7" fmla="*/ 0 w 1686630"/>
                <a:gd name="connsiteY3-8" fmla="*/ 2144237 h 2144237"/>
                <a:gd name="connsiteX0-9" fmla="*/ 0 w 1651287"/>
                <a:gd name="connsiteY0-10" fmla="*/ 2252880 h 2252880"/>
                <a:gd name="connsiteX1-11" fmla="*/ 621942 w 1651287"/>
                <a:gd name="connsiteY1-12" fmla="*/ 0 h 2252880"/>
                <a:gd name="connsiteX2-13" fmla="*/ 1651287 w 1651287"/>
                <a:gd name="connsiteY2-14" fmla="*/ 1576231 h 2252880"/>
                <a:gd name="connsiteX3-15" fmla="*/ 0 w 1651287"/>
                <a:gd name="connsiteY3-16" fmla="*/ 2252880 h 2252880"/>
                <a:gd name="connsiteX0-17" fmla="*/ 0 w 1673829"/>
                <a:gd name="connsiteY0-18" fmla="*/ 2252880 h 2252880"/>
                <a:gd name="connsiteX1-19" fmla="*/ 621942 w 1673829"/>
                <a:gd name="connsiteY1-20" fmla="*/ 0 h 2252880"/>
                <a:gd name="connsiteX2-21" fmla="*/ 1673829 w 1673829"/>
                <a:gd name="connsiteY2-22" fmla="*/ 1560117 h 2252880"/>
                <a:gd name="connsiteX3-23" fmla="*/ 0 w 1673829"/>
                <a:gd name="connsiteY3-24" fmla="*/ 2252880 h 2252880"/>
                <a:gd name="connsiteX0-25" fmla="*/ 0 w 1688313"/>
                <a:gd name="connsiteY0-26" fmla="*/ 2252880 h 2252880"/>
                <a:gd name="connsiteX1-27" fmla="*/ 621942 w 1688313"/>
                <a:gd name="connsiteY1-28" fmla="*/ 0 h 2252880"/>
                <a:gd name="connsiteX2-29" fmla="*/ 1688313 w 1688313"/>
                <a:gd name="connsiteY2-30" fmla="*/ 1532732 h 2252880"/>
                <a:gd name="connsiteX3-31" fmla="*/ 0 w 1688313"/>
                <a:gd name="connsiteY3-32" fmla="*/ 2252880 h 2252880"/>
                <a:gd name="connsiteX0-33" fmla="*/ 0 w 1064868"/>
                <a:gd name="connsiteY0-34" fmla="*/ 2252880 h 2252880"/>
                <a:gd name="connsiteX1-35" fmla="*/ 621942 w 1064868"/>
                <a:gd name="connsiteY1-36" fmla="*/ 0 h 2252880"/>
                <a:gd name="connsiteX2-37" fmla="*/ 1064868 w 1064868"/>
                <a:gd name="connsiteY2-38" fmla="*/ 656236 h 2252880"/>
                <a:gd name="connsiteX3-39" fmla="*/ 0 w 1064868"/>
                <a:gd name="connsiteY3-40" fmla="*/ 2252880 h 2252880"/>
                <a:gd name="connsiteX0-41" fmla="*/ 0 w 788472"/>
                <a:gd name="connsiteY0-42" fmla="*/ 1333684 h 1333684"/>
                <a:gd name="connsiteX1-43" fmla="*/ 345546 w 788472"/>
                <a:gd name="connsiteY1-44" fmla="*/ 0 h 1333684"/>
                <a:gd name="connsiteX2-45" fmla="*/ 788472 w 788472"/>
                <a:gd name="connsiteY2-46" fmla="*/ 656236 h 1333684"/>
                <a:gd name="connsiteX3-47" fmla="*/ 0 w 788472"/>
                <a:gd name="connsiteY3-48" fmla="*/ 1333684 h 1333684"/>
                <a:gd name="connsiteX0-49" fmla="*/ 0 w 731710"/>
                <a:gd name="connsiteY0-50" fmla="*/ 1195521 h 1195521"/>
                <a:gd name="connsiteX1-51" fmla="*/ 288784 w 731710"/>
                <a:gd name="connsiteY1-52" fmla="*/ 0 h 1195521"/>
                <a:gd name="connsiteX2-53" fmla="*/ 731710 w 731710"/>
                <a:gd name="connsiteY2-54" fmla="*/ 656236 h 1195521"/>
                <a:gd name="connsiteX3-55" fmla="*/ 0 w 731710"/>
                <a:gd name="connsiteY3-56" fmla="*/ 1195521 h 1195521"/>
                <a:gd name="connsiteX0-57" fmla="*/ 0 w 749307"/>
                <a:gd name="connsiteY0-58" fmla="*/ 1195521 h 1195521"/>
                <a:gd name="connsiteX1-59" fmla="*/ 288784 w 749307"/>
                <a:gd name="connsiteY1-60" fmla="*/ 0 h 1195521"/>
                <a:gd name="connsiteX2-61" fmla="*/ 749307 w 749307"/>
                <a:gd name="connsiteY2-62" fmla="*/ 642911 h 1195521"/>
                <a:gd name="connsiteX3-63" fmla="*/ 0 w 749307"/>
                <a:gd name="connsiteY3-64" fmla="*/ 1195521 h 1195521"/>
                <a:gd name="connsiteX0-65" fmla="*/ 0 w 758105"/>
                <a:gd name="connsiteY0-66" fmla="*/ 1195521 h 1195521"/>
                <a:gd name="connsiteX1-67" fmla="*/ 288784 w 758105"/>
                <a:gd name="connsiteY1-68" fmla="*/ 0 h 1195521"/>
                <a:gd name="connsiteX2-69" fmla="*/ 758105 w 758105"/>
                <a:gd name="connsiteY2-70" fmla="*/ 636248 h 1195521"/>
                <a:gd name="connsiteX3-71" fmla="*/ 0 w 758105"/>
                <a:gd name="connsiteY3-72" fmla="*/ 1195521 h 1195521"/>
              </a:gdLst>
              <a:ahLst/>
              <a:cxnLst>
                <a:cxn ang="0">
                  <a:pos x="connsiteX0-1" y="connsiteY0-2"/>
                </a:cxn>
                <a:cxn ang="0">
                  <a:pos x="connsiteX1-3" y="connsiteY1-4"/>
                </a:cxn>
                <a:cxn ang="0">
                  <a:pos x="connsiteX2-5" y="connsiteY2-6"/>
                </a:cxn>
                <a:cxn ang="0">
                  <a:pos x="connsiteX3-7" y="connsiteY3-8"/>
                </a:cxn>
              </a:cxnLst>
              <a:rect l="l" t="t" r="r" b="b"/>
              <a:pathLst>
                <a:path w="758105" h="1195521">
                  <a:moveTo>
                    <a:pt x="0" y="1195521"/>
                  </a:moveTo>
                  <a:lnTo>
                    <a:pt x="288784" y="0"/>
                  </a:lnTo>
                  <a:lnTo>
                    <a:pt x="758105" y="636248"/>
                  </a:lnTo>
                  <a:lnTo>
                    <a:pt x="0" y="1195521"/>
                  </a:lnTo>
                  <a:close/>
                </a:path>
              </a:pathLst>
            </a:custGeom>
            <a:solidFill>
              <a:srgbClr val="006C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5" name="等腰三角形 7"/>
            <p:cNvSpPr/>
            <p:nvPr/>
          </p:nvSpPr>
          <p:spPr>
            <a:xfrm rot="5400000">
              <a:off x="-646330" y="641891"/>
              <a:ext cx="7120310" cy="5836530"/>
            </a:xfrm>
            <a:custGeom>
              <a:avLst/>
              <a:gdLst>
                <a:gd name="connsiteX0" fmla="*/ 0 w 6746236"/>
                <a:gd name="connsiteY0" fmla="*/ 5165237 h 5165237"/>
                <a:gd name="connsiteX1" fmla="*/ 3373118 w 6746236"/>
                <a:gd name="connsiteY1" fmla="*/ 0 h 5165237"/>
                <a:gd name="connsiteX2" fmla="*/ 6746236 w 6746236"/>
                <a:gd name="connsiteY2" fmla="*/ 5165237 h 5165237"/>
                <a:gd name="connsiteX3" fmla="*/ 0 w 6746236"/>
                <a:gd name="connsiteY3" fmla="*/ 5165237 h 5165237"/>
                <a:gd name="connsiteX0-1" fmla="*/ 0 w 6746236"/>
                <a:gd name="connsiteY0-2" fmla="*/ 5705565 h 5705565"/>
                <a:gd name="connsiteX1-3" fmla="*/ 2181631 w 6746236"/>
                <a:gd name="connsiteY1-4" fmla="*/ 0 h 5705565"/>
                <a:gd name="connsiteX2-5" fmla="*/ 6746236 w 6746236"/>
                <a:gd name="connsiteY2-6" fmla="*/ 5705565 h 5705565"/>
                <a:gd name="connsiteX3-7" fmla="*/ 0 w 6746236"/>
                <a:gd name="connsiteY3-8" fmla="*/ 5705565 h 5705565"/>
                <a:gd name="connsiteX0-9" fmla="*/ 0 w 6746236"/>
                <a:gd name="connsiteY0-10" fmla="*/ 5359201 h 5359201"/>
                <a:gd name="connsiteX1-11" fmla="*/ 2112362 w 6746236"/>
                <a:gd name="connsiteY1-12" fmla="*/ 0 h 5359201"/>
                <a:gd name="connsiteX2-13" fmla="*/ 6746236 w 6746236"/>
                <a:gd name="connsiteY2-14" fmla="*/ 5359201 h 5359201"/>
                <a:gd name="connsiteX3-15" fmla="*/ 0 w 6746236"/>
                <a:gd name="connsiteY3-16" fmla="*/ 5359201 h 5359201"/>
                <a:gd name="connsiteX0-17" fmla="*/ 0 w 6746236"/>
                <a:gd name="connsiteY0-18" fmla="*/ 5359201 h 5359201"/>
                <a:gd name="connsiteX1-19" fmla="*/ 2112362 w 6746236"/>
                <a:gd name="connsiteY1-20" fmla="*/ 0 h 5359201"/>
                <a:gd name="connsiteX2-21" fmla="*/ 6746236 w 6746236"/>
                <a:gd name="connsiteY2-22" fmla="*/ 5359201 h 5359201"/>
                <a:gd name="connsiteX3-23" fmla="*/ 0 w 6746236"/>
                <a:gd name="connsiteY3-24" fmla="*/ 5359201 h 5359201"/>
                <a:gd name="connsiteX0-25" fmla="*/ 0 w 6746236"/>
                <a:gd name="connsiteY0-26" fmla="*/ 5359201 h 5359201"/>
                <a:gd name="connsiteX1-27" fmla="*/ 2112362 w 6746236"/>
                <a:gd name="connsiteY1-28" fmla="*/ 0 h 5359201"/>
                <a:gd name="connsiteX2-29" fmla="*/ 6746236 w 6746236"/>
                <a:gd name="connsiteY2-30" fmla="*/ 5359201 h 5359201"/>
                <a:gd name="connsiteX3-31" fmla="*/ 0 w 6746236"/>
                <a:gd name="connsiteY3-32" fmla="*/ 5359201 h 5359201"/>
                <a:gd name="connsiteX0-33" fmla="*/ 0 w 6746236"/>
                <a:gd name="connsiteY0-34" fmla="*/ 5115225 h 5115225"/>
                <a:gd name="connsiteX1-35" fmla="*/ 2322389 w 6746236"/>
                <a:gd name="connsiteY1-36" fmla="*/ 0 h 5115225"/>
                <a:gd name="connsiteX2-37" fmla="*/ 6746236 w 6746236"/>
                <a:gd name="connsiteY2-38" fmla="*/ 5115225 h 5115225"/>
                <a:gd name="connsiteX3-39" fmla="*/ 0 w 6746236"/>
                <a:gd name="connsiteY3-40" fmla="*/ 5115225 h 5115225"/>
                <a:gd name="connsiteX0-41" fmla="*/ 0 w 6746236"/>
                <a:gd name="connsiteY0-42" fmla="*/ 5139623 h 5139623"/>
                <a:gd name="connsiteX1-43" fmla="*/ 2335582 w 6746236"/>
                <a:gd name="connsiteY1-44" fmla="*/ 0 h 5139623"/>
                <a:gd name="connsiteX2-45" fmla="*/ 6746236 w 6746236"/>
                <a:gd name="connsiteY2-46" fmla="*/ 5139623 h 5139623"/>
                <a:gd name="connsiteX3-47" fmla="*/ 0 w 6746236"/>
                <a:gd name="connsiteY3-48" fmla="*/ 5139623 h 5139623"/>
              </a:gdLst>
              <a:ahLst/>
              <a:cxnLst>
                <a:cxn ang="0">
                  <a:pos x="connsiteX0-1" y="connsiteY0-2"/>
                </a:cxn>
                <a:cxn ang="0">
                  <a:pos x="connsiteX1-3" y="connsiteY1-4"/>
                </a:cxn>
                <a:cxn ang="0">
                  <a:pos x="connsiteX2-5" y="connsiteY2-6"/>
                </a:cxn>
                <a:cxn ang="0">
                  <a:pos x="connsiteX3-7" y="connsiteY3-8"/>
                </a:cxn>
              </a:cxnLst>
              <a:rect l="l" t="t" r="r" b="b"/>
              <a:pathLst>
                <a:path w="6746236" h="5139623">
                  <a:moveTo>
                    <a:pt x="0" y="5139623"/>
                  </a:moveTo>
                  <a:lnTo>
                    <a:pt x="2335582" y="0"/>
                  </a:lnTo>
                  <a:cubicBezTo>
                    <a:pt x="4032607" y="1938800"/>
                    <a:pt x="5201611" y="3353223"/>
                    <a:pt x="6746236" y="5139623"/>
                  </a:cubicBezTo>
                  <a:lnTo>
                    <a:pt x="0" y="513962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grpSp>
      <p:sp>
        <p:nvSpPr>
          <p:cNvPr id="63492" name="矩形 109"/>
          <p:cNvSpPr>
            <a:spLocks noChangeArrowheads="1"/>
          </p:cNvSpPr>
          <p:nvPr/>
        </p:nvSpPr>
        <p:spPr bwMode="auto">
          <a:xfrm>
            <a:off x="4194810" y="3216593"/>
            <a:ext cx="5616575"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a:solidFill>
                  <a:srgbClr val="FF0000"/>
                </a:solidFill>
                <a:latin typeface="微软雅黑" panose="020B0503020204020204" pitchFamily="34" charset="-122"/>
                <a:ea typeface="微软雅黑" panose="020B0503020204020204" pitchFamily="34" charset="-122"/>
              </a:rPr>
              <a:t>人才梯队建设案例解析</a:t>
            </a:r>
            <a:endParaRPr lang="zh-CN" altLang="en-US" sz="4000">
              <a:solidFill>
                <a:srgbClr val="FF0000"/>
              </a:solidFill>
              <a:latin typeface="微软雅黑" panose="020B0503020204020204" pitchFamily="34" charset="-122"/>
              <a:ea typeface="微软雅黑" panose="020B0503020204020204" pitchFamily="34" charset="-122"/>
            </a:endParaRPr>
          </a:p>
          <a:p>
            <a:pPr eaLnBrk="1" hangingPunct="1"/>
            <a:endParaRPr lang="zh-CN" altLang="en-US" sz="4000">
              <a:solidFill>
                <a:schemeClr val="bg1"/>
              </a:solidFill>
            </a:endParaRPr>
          </a:p>
        </p:txBody>
      </p:sp>
      <p:sp>
        <p:nvSpPr>
          <p:cNvPr id="63493" name="矩形 1"/>
          <p:cNvSpPr>
            <a:spLocks noChangeArrowheads="1"/>
          </p:cNvSpPr>
          <p:nvPr/>
        </p:nvSpPr>
        <p:spPr bwMode="auto">
          <a:xfrm>
            <a:off x="-68263" y="2324100"/>
            <a:ext cx="3619501"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spcBef>
                <a:spcPts val="300"/>
              </a:spcBef>
              <a:buClr>
                <a:srgbClr val="0070C0"/>
              </a:buClr>
            </a:pPr>
            <a:r>
              <a:rPr lang="zh-CN" altLang="en-US" sz="6000" b="1" dirty="0" smtClean="0">
                <a:solidFill>
                  <a:schemeClr val="bg1"/>
                </a:solidFill>
                <a:latin typeface="DFPLiJinHeiW8-GB"/>
                <a:sym typeface="微软雅黑" panose="020B0503020204020204" pitchFamily="34" charset="-122"/>
              </a:rPr>
              <a:t>第</a:t>
            </a:r>
            <a:r>
              <a:rPr lang="en-US" altLang="zh-CN" sz="6000" b="1" dirty="0" smtClean="0">
                <a:solidFill>
                  <a:schemeClr val="bg1"/>
                </a:solidFill>
                <a:latin typeface="宋体" panose="02010600030101010101" pitchFamily="2" charset="-122"/>
                <a:sym typeface="微软雅黑" panose="020B0503020204020204" pitchFamily="34" charset="-122"/>
              </a:rPr>
              <a:t>6</a:t>
            </a:r>
            <a:r>
              <a:rPr lang="zh-CN" altLang="en-US" sz="6000" b="1" dirty="0" smtClean="0">
                <a:solidFill>
                  <a:schemeClr val="bg1"/>
                </a:solidFill>
                <a:latin typeface="DFPLiJinHeiW8-GB"/>
                <a:sym typeface="微软雅黑" panose="020B0503020204020204" pitchFamily="34" charset="-122"/>
              </a:rPr>
              <a:t>部分</a:t>
            </a:r>
            <a:endParaRPr lang="zh-CN" altLang="en-US" sz="6000" b="1" dirty="0">
              <a:solidFill>
                <a:schemeClr val="bg1"/>
              </a:solidFill>
              <a:latin typeface="DFPLiJinHeiW8-GB"/>
              <a:sym typeface="微软雅黑" panose="020B0503020204020204" pitchFamily="34" charset="-122"/>
            </a:endParaRPr>
          </a:p>
        </p:txBody>
      </p:sp>
      <p:sp>
        <p:nvSpPr>
          <p:cNvPr id="41" name="日期占位符 40"/>
          <p:cNvSpPr>
            <a:spLocks noGrp="1"/>
          </p:cNvSpPr>
          <p:nvPr>
            <p:ph type="dt" sz="quarter" idx="10"/>
          </p:nvPr>
        </p:nvSpPr>
        <p:spPr/>
        <p:txBody>
          <a:bodyPr/>
          <a:lstStyle/>
          <a:p>
            <a:pPr>
              <a:defRPr/>
            </a:pPr>
            <a:fld id="{AD2617FD-9C20-409C-9B32-675B9F3B034A}" type="datetime1">
              <a:rPr lang="zh-CN" altLang="en-US"/>
            </a:fld>
            <a:endParaRPr lang="en-US" altLang="zh-CN"/>
          </a:p>
        </p:txBody>
      </p:sp>
      <p:sp>
        <p:nvSpPr>
          <p:cNvPr id="63495" name="灯片编号占位符 41"/>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FCA321C0-1EAA-4012-AECA-681556EB7EB7}" type="slidenum">
              <a:rPr lang="zh-CN" altLang="en-US" smtClean="0">
                <a:latin typeface="Tahoma" panose="020B0604030504040204" pitchFamily="34" charset="0"/>
              </a:rPr>
            </a:fld>
            <a:endParaRPr lang="zh-CN" altLang="en-US" smtClean="0">
              <a:latin typeface="Tahoma" panose="020B0604030504040204" pitchFamily="34" charset="0"/>
            </a:endParaRPr>
          </a:p>
        </p:txBody>
      </p:sp>
    </p:spTree>
  </p:cSld>
  <p:clrMapOvr>
    <a:masterClrMapping/>
  </p:clrMapOvr>
  <p:transition spd="med">
    <p:pull/>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Text Box 7"/>
          <p:cNvSpPr txBox="1">
            <a:spLocks noChangeArrowheads="1"/>
          </p:cNvSpPr>
          <p:nvPr/>
        </p:nvSpPr>
        <p:spPr bwMode="auto">
          <a:xfrm>
            <a:off x="1335088" y="3886200"/>
            <a:ext cx="10131425" cy="877888"/>
          </a:xfrm>
          <a:prstGeom prst="rect">
            <a:avLst/>
          </a:prstGeom>
        </p:spPr>
        <p:style>
          <a:lnRef idx="2">
            <a:schemeClr val="accent4"/>
          </a:lnRef>
          <a:fillRef idx="1">
            <a:schemeClr val="lt1"/>
          </a:fillRef>
          <a:effectRef idx="0">
            <a:schemeClr val="accent4"/>
          </a:effectRef>
          <a:fontRef idx="minor">
            <a:schemeClr val="dk1"/>
          </a:fontRef>
        </p:style>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600" dirty="0" smtClean="0">
                <a:latin typeface="楷体_GB2312" pitchFamily="49" charset="-122"/>
              </a:rPr>
              <a:t>　</a:t>
            </a:r>
            <a:r>
              <a:rPr lang="zh-CN" altLang="en-US" sz="1600" b="1" dirty="0" smtClean="0">
                <a:solidFill>
                  <a:srgbClr val="FF0000"/>
                </a:solidFill>
                <a:latin typeface="微软雅黑" panose="020B0503020204020204" pitchFamily="34" charset="-122"/>
                <a:ea typeface="微软雅黑" panose="020B0503020204020204" pitchFamily="34" charset="-122"/>
              </a:rPr>
              <a:t>三梯队、</a:t>
            </a:r>
            <a:r>
              <a:rPr lang="en-US" altLang="zh-CN" sz="1600" b="1" dirty="0" smtClean="0">
                <a:solidFill>
                  <a:srgbClr val="FF0000"/>
                </a:solidFill>
                <a:latin typeface="微软雅黑" panose="020B0503020204020204" pitchFamily="34" charset="-122"/>
                <a:ea typeface="微软雅黑" panose="020B0503020204020204" pitchFamily="34" charset="-122"/>
              </a:rPr>
              <a:t>C</a:t>
            </a:r>
            <a:r>
              <a:rPr lang="zh-CN" altLang="en-US" sz="1600" b="1" dirty="0" smtClean="0">
                <a:solidFill>
                  <a:srgbClr val="FF0000"/>
                </a:solidFill>
                <a:latin typeface="微软雅黑" panose="020B0503020204020204" pitchFamily="34" charset="-122"/>
                <a:ea typeface="微软雅黑" panose="020B0503020204020204" pitchFamily="34" charset="-122"/>
              </a:rPr>
              <a:t>库：</a:t>
            </a:r>
            <a:r>
              <a:rPr lang="zh-CN" altLang="en-US" sz="1600" dirty="0" smtClean="0">
                <a:latin typeface="微软雅黑" panose="020B0503020204020204" pitchFamily="34" charset="-122"/>
                <a:ea typeface="微软雅黑" panose="020B0503020204020204" pitchFamily="34" charset="-122"/>
              </a:rPr>
              <a:t>行政职务为主管、</a:t>
            </a:r>
            <a:r>
              <a:rPr lang="zh-CN" altLang="en-US" sz="1600" u="sng" dirty="0" smtClean="0">
                <a:latin typeface="微软雅黑" panose="020B0503020204020204" pitchFamily="34" charset="-122"/>
                <a:ea typeface="微软雅黑" panose="020B0503020204020204" pitchFamily="34" charset="-122"/>
              </a:rPr>
              <a:t>各专业的骨干人员</a:t>
            </a:r>
            <a:r>
              <a:rPr lang="zh-CN" altLang="en-US" sz="1600" dirty="0" smtClean="0">
                <a:latin typeface="微软雅黑" panose="020B0503020204020204" pitchFamily="34" charset="-122"/>
                <a:ea typeface="微软雅黑" panose="020B0503020204020204" pitchFamily="34" charset="-122"/>
              </a:rPr>
              <a:t>为三梯队人才；凡是有潜力在</a:t>
            </a:r>
            <a:r>
              <a:rPr lang="en-US" altLang="zh-CN" sz="1600" dirty="0" smtClean="0">
                <a:latin typeface="微软雅黑" panose="020B0503020204020204" pitchFamily="34" charset="-122"/>
                <a:ea typeface="微软雅黑" panose="020B0503020204020204" pitchFamily="34" charset="-122"/>
              </a:rPr>
              <a:t>1-3</a:t>
            </a:r>
            <a:r>
              <a:rPr lang="zh-CN" altLang="en-US" sz="1600" dirty="0" smtClean="0">
                <a:latin typeface="微软雅黑" panose="020B0503020204020204" pitchFamily="34" charset="-122"/>
                <a:ea typeface="微软雅黑" panose="020B0503020204020204" pitchFamily="34" charset="-122"/>
              </a:rPr>
              <a:t>年内发展为三梯队的人才、年龄在</a:t>
            </a:r>
            <a:r>
              <a:rPr lang="en-US" altLang="zh-CN" sz="1600" dirty="0" smtClean="0">
                <a:latin typeface="微软雅黑" panose="020B0503020204020204" pitchFamily="34" charset="-122"/>
                <a:ea typeface="微软雅黑" panose="020B0503020204020204" pitchFamily="34" charset="-122"/>
              </a:rPr>
              <a:t>30</a:t>
            </a:r>
            <a:r>
              <a:rPr lang="zh-CN" altLang="en-US" sz="1600" dirty="0" smtClean="0">
                <a:latin typeface="微软雅黑" panose="020B0503020204020204" pitchFamily="34" charset="-122"/>
                <a:ea typeface="微软雅黑" panose="020B0503020204020204" pitchFamily="34" charset="-122"/>
              </a:rPr>
              <a:t>岁以下，本科学历以上称为</a:t>
            </a:r>
            <a:r>
              <a:rPr lang="en-US" altLang="zh-CN" sz="1600" dirty="0" smtClean="0">
                <a:latin typeface="微软雅黑" panose="020B0503020204020204" pitchFamily="34" charset="-122"/>
                <a:ea typeface="微软雅黑" panose="020B0503020204020204" pitchFamily="34" charset="-122"/>
              </a:rPr>
              <a:t>C</a:t>
            </a:r>
            <a:r>
              <a:rPr lang="zh-CN" altLang="en-US" sz="1600" dirty="0" smtClean="0">
                <a:latin typeface="微软雅黑" panose="020B0503020204020204" pitchFamily="34" charset="-122"/>
                <a:ea typeface="微软雅黑" panose="020B0503020204020204" pitchFamily="34" charset="-122"/>
              </a:rPr>
              <a:t>库人才。</a:t>
            </a:r>
            <a:endParaRPr lang="zh-CN" altLang="en-US" sz="1600" dirty="0" smtClean="0">
              <a:latin typeface="微软雅黑" panose="020B0503020204020204" pitchFamily="34" charset="-122"/>
              <a:ea typeface="微软雅黑" panose="020B0503020204020204" pitchFamily="34" charset="-122"/>
            </a:endParaRPr>
          </a:p>
        </p:txBody>
      </p:sp>
      <p:sp>
        <p:nvSpPr>
          <p:cNvPr id="38920" name="Text Box 11"/>
          <p:cNvSpPr txBox="1">
            <a:spLocks noChangeArrowheads="1"/>
          </p:cNvSpPr>
          <p:nvPr/>
        </p:nvSpPr>
        <p:spPr bwMode="auto">
          <a:xfrm>
            <a:off x="1312863" y="4868863"/>
            <a:ext cx="10147300" cy="868362"/>
          </a:xfrm>
          <a:prstGeom prst="rect">
            <a:avLst/>
          </a:prstGeom>
        </p:spPr>
        <p:style>
          <a:lnRef idx="2">
            <a:schemeClr val="accent4"/>
          </a:lnRef>
          <a:fillRef idx="1">
            <a:schemeClr val="lt1"/>
          </a:fillRef>
          <a:effectRef idx="0">
            <a:schemeClr val="accent4"/>
          </a:effectRef>
          <a:fontRef idx="minor">
            <a:schemeClr val="dk1"/>
          </a:fontRef>
        </p:style>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600" dirty="0" smtClean="0">
                <a:latin typeface="楷体_GB2312" pitchFamily="49" charset="-122"/>
              </a:rPr>
              <a:t>　</a:t>
            </a:r>
            <a:r>
              <a:rPr lang="zh-CN" altLang="en-US" sz="1600" b="1" dirty="0" smtClean="0">
                <a:solidFill>
                  <a:srgbClr val="FF0000"/>
                </a:solidFill>
                <a:latin typeface="微软雅黑" panose="020B0503020204020204" pitchFamily="34" charset="-122"/>
                <a:ea typeface="微软雅黑" panose="020B0503020204020204" pitchFamily="34" charset="-122"/>
              </a:rPr>
              <a:t>关键岗位：</a:t>
            </a:r>
            <a:r>
              <a:rPr lang="zh-CN" altLang="en-US" sz="1600" dirty="0" smtClean="0">
                <a:latin typeface="楷体_GB2312" pitchFamily="49" charset="-122"/>
              </a:rPr>
              <a:t>是除管理岗位以外，对集团发展起重要作用或者市场紧缺的专业性岗位，每年初子公司根据公司发展和市场情况向集团人力资源中心申报，经确认后，公司将在薪酬、激励、发展等方面予以重点关注和投入的岗位。</a:t>
            </a:r>
            <a:endParaRPr lang="zh-CN" altLang="en-US" sz="1600" dirty="0" smtClean="0">
              <a:latin typeface="楷体_GB2312" pitchFamily="49" charset="-122"/>
            </a:endParaRPr>
          </a:p>
        </p:txBody>
      </p:sp>
      <p:sp>
        <p:nvSpPr>
          <p:cNvPr id="38922" name="Text Box 13"/>
          <p:cNvSpPr txBox="1">
            <a:spLocks noChangeArrowheads="1"/>
          </p:cNvSpPr>
          <p:nvPr/>
        </p:nvSpPr>
        <p:spPr bwMode="auto">
          <a:xfrm>
            <a:off x="1335088" y="2824163"/>
            <a:ext cx="10131425" cy="954087"/>
          </a:xfrm>
          <a:prstGeom prst="rect">
            <a:avLst/>
          </a:prstGeom>
        </p:spPr>
        <p:style>
          <a:lnRef idx="2">
            <a:schemeClr val="accent4"/>
          </a:lnRef>
          <a:fillRef idx="1">
            <a:schemeClr val="lt1"/>
          </a:fillRef>
          <a:effectRef idx="0">
            <a:schemeClr val="accent4"/>
          </a:effectRef>
          <a:fontRef idx="minor">
            <a:schemeClr val="dk1"/>
          </a:fontRef>
        </p:style>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600" dirty="0" smtClean="0">
                <a:latin typeface="楷体_GB2312" pitchFamily="49" charset="-122"/>
              </a:rPr>
              <a:t>　</a:t>
            </a:r>
            <a:endParaRPr lang="zh-CN" altLang="en-US" sz="1600" dirty="0" smtClean="0">
              <a:latin typeface="楷体_GB2312" pitchFamily="49" charset="-122"/>
            </a:endParaRPr>
          </a:p>
          <a:p>
            <a:pPr eaLnBrk="1" hangingPunct="1">
              <a:defRPr/>
            </a:pPr>
            <a:endParaRPr lang="zh-CN" altLang="en-US" sz="1600" dirty="0" smtClean="0">
              <a:latin typeface="楷体_GB2312" pitchFamily="49" charset="-122"/>
            </a:endParaRPr>
          </a:p>
          <a:p>
            <a:pPr eaLnBrk="1" hangingPunct="1">
              <a:defRPr/>
            </a:pPr>
            <a:endParaRPr lang="zh-CN" altLang="en-US" sz="1600" dirty="0" smtClean="0">
              <a:latin typeface="楷体_GB2312" pitchFamily="49" charset="-122"/>
            </a:endParaRPr>
          </a:p>
          <a:p>
            <a:pPr eaLnBrk="1" hangingPunct="1">
              <a:defRPr/>
            </a:pPr>
            <a:r>
              <a:rPr lang="zh-CN" altLang="en-US" sz="1600" dirty="0" smtClean="0"/>
              <a:t>  </a:t>
            </a:r>
            <a:r>
              <a:rPr lang="zh-CN" altLang="en-US" sz="1600" b="1" dirty="0" smtClean="0">
                <a:solidFill>
                  <a:srgbClr val="FF0000"/>
                </a:solidFill>
                <a:latin typeface="微软雅黑" panose="020B0503020204020204" pitchFamily="34" charset="-122"/>
                <a:ea typeface="微软雅黑" panose="020B0503020204020204" pitchFamily="34" charset="-122"/>
              </a:rPr>
              <a:t>二梯队、</a:t>
            </a:r>
            <a:r>
              <a:rPr lang="en-US" altLang="zh-CN" sz="1600" b="1" dirty="0" smtClean="0">
                <a:solidFill>
                  <a:srgbClr val="FF0000"/>
                </a:solidFill>
                <a:latin typeface="微软雅黑" panose="020B0503020204020204" pitchFamily="34" charset="-122"/>
                <a:ea typeface="微软雅黑" panose="020B0503020204020204" pitchFamily="34" charset="-122"/>
              </a:rPr>
              <a:t>B</a:t>
            </a:r>
            <a:r>
              <a:rPr lang="zh-CN" altLang="en-US" sz="1600" b="1" dirty="0" smtClean="0">
                <a:solidFill>
                  <a:srgbClr val="FF0000"/>
                </a:solidFill>
                <a:latin typeface="微软雅黑" panose="020B0503020204020204" pitchFamily="34" charset="-122"/>
                <a:ea typeface="微软雅黑" panose="020B0503020204020204" pitchFamily="34" charset="-122"/>
              </a:rPr>
              <a:t>库：</a:t>
            </a:r>
            <a:r>
              <a:rPr lang="zh-CN" altLang="en-US" sz="1600" dirty="0" smtClean="0">
                <a:latin typeface="微软雅黑" panose="020B0503020204020204" pitchFamily="34" charset="-122"/>
                <a:ea typeface="微软雅黑" panose="020B0503020204020204" pitchFamily="34" charset="-122"/>
              </a:rPr>
              <a:t>集团各中心副总监、中层干部；各项目总工、子公司高层副职、中层干部；集团内各专业的高级在职人员均为二梯队；凡是有潜力在</a:t>
            </a:r>
            <a:r>
              <a:rPr lang="en-US" altLang="zh-CN" sz="1600" dirty="0" smtClean="0">
                <a:latin typeface="微软雅黑" panose="020B0503020204020204" pitchFamily="34" charset="-122"/>
                <a:ea typeface="微软雅黑" panose="020B0503020204020204" pitchFamily="34" charset="-122"/>
              </a:rPr>
              <a:t>1-3</a:t>
            </a:r>
            <a:r>
              <a:rPr lang="zh-CN" altLang="en-US" sz="1600" dirty="0" smtClean="0">
                <a:latin typeface="微软雅黑" panose="020B0503020204020204" pitchFamily="34" charset="-122"/>
                <a:ea typeface="微软雅黑" panose="020B0503020204020204" pitchFamily="34" charset="-122"/>
              </a:rPr>
              <a:t>年内发展为二梯队的人才称为</a:t>
            </a:r>
            <a:r>
              <a:rPr lang="en-US" altLang="zh-CN" sz="1600" dirty="0" smtClean="0">
                <a:latin typeface="微软雅黑" panose="020B0503020204020204" pitchFamily="34" charset="-122"/>
                <a:ea typeface="微软雅黑" panose="020B0503020204020204" pitchFamily="34" charset="-122"/>
              </a:rPr>
              <a:t> B</a:t>
            </a:r>
            <a:r>
              <a:rPr lang="zh-CN" altLang="en-US" sz="1600" dirty="0" smtClean="0">
                <a:latin typeface="微软雅黑" panose="020B0503020204020204" pitchFamily="34" charset="-122"/>
                <a:ea typeface="微软雅黑" panose="020B0503020204020204" pitchFamily="34" charset="-122"/>
              </a:rPr>
              <a:t>库人才。</a:t>
            </a:r>
            <a:endParaRPr lang="en-US" altLang="zh-CN" sz="1600" dirty="0" smtClean="0">
              <a:latin typeface="微软雅黑" panose="020B0503020204020204" pitchFamily="34" charset="-122"/>
              <a:ea typeface="微软雅黑" panose="020B0503020204020204" pitchFamily="34" charset="-122"/>
            </a:endParaRPr>
          </a:p>
          <a:p>
            <a:pPr eaLnBrk="1" hangingPunct="1">
              <a:defRPr/>
            </a:pPr>
            <a:endParaRPr lang="zh-CN" altLang="en-US" sz="1600" dirty="0" smtClean="0"/>
          </a:p>
          <a:p>
            <a:pPr eaLnBrk="1" hangingPunct="1">
              <a:defRPr/>
            </a:pPr>
            <a:endParaRPr lang="zh-CN" altLang="en-US" sz="1600" dirty="0" smtClean="0">
              <a:solidFill>
                <a:srgbClr val="FF0000"/>
              </a:solidFill>
              <a:latin typeface="微软雅黑" panose="020B0503020204020204" pitchFamily="34" charset="-122"/>
              <a:ea typeface="微软雅黑" panose="020B0503020204020204" pitchFamily="34" charset="-122"/>
            </a:endParaRPr>
          </a:p>
          <a:p>
            <a:pPr eaLnBrk="1" hangingPunct="1">
              <a:defRPr/>
            </a:pPr>
            <a:endParaRPr lang="zh-CN" altLang="en-US" sz="1600" dirty="0" smtClean="0"/>
          </a:p>
        </p:txBody>
      </p:sp>
      <p:sp>
        <p:nvSpPr>
          <p:cNvPr id="64517" name="Line 15"/>
          <p:cNvSpPr>
            <a:spLocks noChangeShapeType="1"/>
          </p:cNvSpPr>
          <p:nvPr/>
        </p:nvSpPr>
        <p:spPr bwMode="auto">
          <a:xfrm flipV="1">
            <a:off x="1843088" y="812800"/>
            <a:ext cx="0" cy="5562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14:hiddenLine>
            </a:ext>
          </a:extLst>
        </p:spPr>
        <p:txBody>
          <a:bodyPr/>
          <a:lstStyle/>
          <a:p>
            <a:endParaRPr lang="zh-CN" altLang="en-US"/>
          </a:p>
        </p:txBody>
      </p:sp>
      <p:sp>
        <p:nvSpPr>
          <p:cNvPr id="64518" name="Line 16"/>
          <p:cNvSpPr>
            <a:spLocks noChangeShapeType="1"/>
          </p:cNvSpPr>
          <p:nvPr/>
        </p:nvSpPr>
        <p:spPr bwMode="auto">
          <a:xfrm flipV="1">
            <a:off x="10145713" y="842963"/>
            <a:ext cx="0" cy="5562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14:hiddenLine>
            </a:ext>
          </a:extLst>
        </p:spPr>
        <p:txBody>
          <a:bodyPr/>
          <a:lstStyle/>
          <a:p>
            <a:endParaRPr lang="zh-CN" altLang="en-US"/>
          </a:p>
        </p:txBody>
      </p:sp>
      <p:sp>
        <p:nvSpPr>
          <p:cNvPr id="2791443" name="Text Box 19"/>
          <p:cNvSpPr txBox="1">
            <a:spLocks noChangeArrowheads="1"/>
          </p:cNvSpPr>
          <p:nvPr/>
        </p:nvSpPr>
        <p:spPr bwMode="auto">
          <a:xfrm>
            <a:off x="1258888" y="5902325"/>
            <a:ext cx="10309225" cy="487363"/>
          </a:xfrm>
          <a:prstGeom prst="rect">
            <a:avLst/>
          </a:prstGeom>
        </p:spPr>
        <p:style>
          <a:lnRef idx="2">
            <a:schemeClr val="accent4"/>
          </a:lnRef>
          <a:fillRef idx="1">
            <a:schemeClr val="lt1"/>
          </a:fillRef>
          <a:effectRef idx="0">
            <a:schemeClr val="accent4"/>
          </a:effectRef>
          <a:fontRef idx="minor">
            <a:schemeClr val="dk1"/>
          </a:fontRef>
        </p:style>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600" b="1" dirty="0" smtClean="0">
                <a:solidFill>
                  <a:srgbClr val="FF3300"/>
                </a:solidFill>
                <a:latin typeface="微软雅黑" panose="020B0503020204020204" pitchFamily="34" charset="-122"/>
                <a:ea typeface="微软雅黑" panose="020B0503020204020204" pitchFamily="34" charset="-122"/>
              </a:rPr>
              <a:t>一二三梯队是针对目前在岗情况区分，</a:t>
            </a:r>
            <a:r>
              <a:rPr lang="en-US" altLang="zh-CN" sz="1600" b="1" dirty="0" smtClean="0">
                <a:solidFill>
                  <a:srgbClr val="FF3300"/>
                </a:solidFill>
                <a:latin typeface="微软雅黑" panose="020B0503020204020204" pitchFamily="34" charset="-122"/>
                <a:ea typeface="微软雅黑" panose="020B0503020204020204" pitchFamily="34" charset="-122"/>
              </a:rPr>
              <a:t>ABC</a:t>
            </a:r>
            <a:r>
              <a:rPr lang="zh-CN" altLang="en-US" sz="1600" b="1" dirty="0" smtClean="0">
                <a:solidFill>
                  <a:srgbClr val="FF3300"/>
                </a:solidFill>
                <a:latin typeface="微软雅黑" panose="020B0503020204020204" pitchFamily="34" charset="-122"/>
                <a:ea typeface="微软雅黑" panose="020B0503020204020204" pitchFamily="34" charset="-122"/>
              </a:rPr>
              <a:t>库是针对个人潜力，以未来发展区分人才！</a:t>
            </a:r>
            <a:endParaRPr lang="zh-CN" altLang="en-US" sz="1600" b="1" dirty="0" smtClean="0">
              <a:latin typeface="微软雅黑" panose="020B0503020204020204" pitchFamily="34" charset="-122"/>
              <a:ea typeface="微软雅黑" panose="020B0503020204020204" pitchFamily="34" charset="-122"/>
            </a:endParaRPr>
          </a:p>
        </p:txBody>
      </p:sp>
      <p:sp>
        <p:nvSpPr>
          <p:cNvPr id="14" name="Text Box 13"/>
          <p:cNvSpPr txBox="1">
            <a:spLocks noChangeArrowheads="1"/>
          </p:cNvSpPr>
          <p:nvPr/>
        </p:nvSpPr>
        <p:spPr bwMode="auto">
          <a:xfrm>
            <a:off x="1371600" y="1831975"/>
            <a:ext cx="10129838" cy="844550"/>
          </a:xfrm>
          <a:prstGeom prst="rect">
            <a:avLst/>
          </a:prstGeom>
        </p:spPr>
        <p:style>
          <a:lnRef idx="2">
            <a:schemeClr val="accent4"/>
          </a:lnRef>
          <a:fillRef idx="1">
            <a:schemeClr val="lt1"/>
          </a:fillRef>
          <a:effectRef idx="0">
            <a:schemeClr val="accent4"/>
          </a:effectRef>
          <a:fontRef idx="minor">
            <a:schemeClr val="dk1"/>
          </a:fontRef>
        </p:style>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600" dirty="0" smtClean="0">
                <a:latin typeface="楷体_GB2312" pitchFamily="49" charset="-122"/>
              </a:rPr>
              <a:t>　</a:t>
            </a:r>
            <a:endParaRPr lang="zh-CN" altLang="en-US" sz="1600" dirty="0" smtClean="0">
              <a:latin typeface="楷体_GB2312" pitchFamily="49" charset="-122"/>
            </a:endParaRPr>
          </a:p>
          <a:p>
            <a:pPr eaLnBrk="1" hangingPunct="1">
              <a:defRPr/>
            </a:pPr>
            <a:endParaRPr lang="zh-CN" altLang="en-US" sz="1600" dirty="0" smtClean="0">
              <a:latin typeface="楷体_GB2312" pitchFamily="49" charset="-122"/>
            </a:endParaRPr>
          </a:p>
          <a:p>
            <a:pPr eaLnBrk="1" hangingPunct="1">
              <a:defRPr/>
            </a:pPr>
            <a:endParaRPr lang="zh-CN" altLang="en-US" sz="1600" dirty="0" smtClean="0">
              <a:latin typeface="楷体_GB2312" pitchFamily="49" charset="-122"/>
            </a:endParaRPr>
          </a:p>
          <a:p>
            <a:pPr eaLnBrk="1" hangingPunct="1">
              <a:defRPr/>
            </a:pPr>
            <a:r>
              <a:rPr lang="zh-CN" altLang="en-US" sz="1600" b="1" dirty="0" smtClean="0"/>
              <a:t>  </a:t>
            </a:r>
            <a:r>
              <a:rPr lang="zh-CN" altLang="en-US" sz="1600" b="1" dirty="0" smtClean="0">
                <a:solidFill>
                  <a:srgbClr val="FF0000"/>
                </a:solidFill>
                <a:latin typeface="微软雅黑" panose="020B0503020204020204" pitchFamily="34" charset="-122"/>
                <a:ea typeface="微软雅黑" panose="020B0503020204020204" pitchFamily="34" charset="-122"/>
              </a:rPr>
              <a:t>一梯队、</a:t>
            </a:r>
            <a:r>
              <a:rPr lang="en-US" altLang="zh-CN" sz="1600" b="1" dirty="0" smtClean="0">
                <a:solidFill>
                  <a:srgbClr val="FF0000"/>
                </a:solidFill>
                <a:latin typeface="微软雅黑" panose="020B0503020204020204" pitchFamily="34" charset="-122"/>
                <a:ea typeface="微软雅黑" panose="020B0503020204020204" pitchFamily="34" charset="-122"/>
              </a:rPr>
              <a:t>A</a:t>
            </a:r>
            <a:r>
              <a:rPr lang="zh-CN" altLang="en-US" sz="1600" b="1" dirty="0" smtClean="0">
                <a:solidFill>
                  <a:srgbClr val="FF0000"/>
                </a:solidFill>
                <a:latin typeface="微软雅黑" panose="020B0503020204020204" pitchFamily="34" charset="-122"/>
                <a:ea typeface="微软雅黑" panose="020B0503020204020204" pitchFamily="34" charset="-122"/>
              </a:rPr>
              <a:t>库：</a:t>
            </a:r>
            <a:r>
              <a:rPr lang="zh-CN" altLang="en-US" sz="1600" dirty="0" smtClean="0">
                <a:latin typeface="微软雅黑" panose="020B0503020204020204" pitchFamily="34" charset="-122"/>
                <a:ea typeface="微软雅黑" panose="020B0503020204020204" pitchFamily="34" charset="-122"/>
              </a:rPr>
              <a:t>集团各中心总监及以上职位、集团内三总师（总工程师、总会计师、总经济师）、子公司总经理、项目经理等；凡是有潜力在</a:t>
            </a:r>
            <a:r>
              <a:rPr lang="en-US" altLang="zh-CN" sz="1600" dirty="0" smtClean="0">
                <a:latin typeface="微软雅黑" panose="020B0503020204020204" pitchFamily="34" charset="-122"/>
                <a:ea typeface="微软雅黑" panose="020B0503020204020204" pitchFamily="34" charset="-122"/>
              </a:rPr>
              <a:t>1-3</a:t>
            </a:r>
            <a:r>
              <a:rPr lang="zh-CN" altLang="en-US" sz="1600" dirty="0" smtClean="0">
                <a:latin typeface="微软雅黑" panose="020B0503020204020204" pitchFamily="34" charset="-122"/>
                <a:ea typeface="微软雅黑" panose="020B0503020204020204" pitchFamily="34" charset="-122"/>
              </a:rPr>
              <a:t>年内发展为一梯队的人才称为</a:t>
            </a:r>
            <a:r>
              <a:rPr lang="en-US" altLang="zh-CN" sz="1600" dirty="0" smtClean="0">
                <a:latin typeface="微软雅黑" panose="020B0503020204020204" pitchFamily="34" charset="-122"/>
                <a:ea typeface="微软雅黑" panose="020B0503020204020204" pitchFamily="34" charset="-122"/>
              </a:rPr>
              <a:t> A</a:t>
            </a:r>
            <a:r>
              <a:rPr lang="zh-CN" altLang="en-US" sz="1600" dirty="0" smtClean="0">
                <a:latin typeface="微软雅黑" panose="020B0503020204020204" pitchFamily="34" charset="-122"/>
                <a:ea typeface="微软雅黑" panose="020B0503020204020204" pitchFamily="34" charset="-122"/>
              </a:rPr>
              <a:t>库人才。</a:t>
            </a:r>
            <a:endParaRPr lang="en-US" altLang="zh-CN" sz="1600" dirty="0" smtClean="0">
              <a:latin typeface="微软雅黑" panose="020B0503020204020204" pitchFamily="34" charset="-122"/>
              <a:ea typeface="微软雅黑" panose="020B0503020204020204" pitchFamily="34" charset="-122"/>
            </a:endParaRPr>
          </a:p>
          <a:p>
            <a:pPr eaLnBrk="1" hangingPunct="1">
              <a:defRPr/>
            </a:pPr>
            <a:endParaRPr lang="zh-CN" altLang="en-US" sz="1600" dirty="0" smtClean="0"/>
          </a:p>
          <a:p>
            <a:pPr eaLnBrk="1" hangingPunct="1">
              <a:defRPr/>
            </a:pPr>
            <a:endParaRPr lang="zh-CN" altLang="en-US" sz="1600" dirty="0" smtClean="0"/>
          </a:p>
          <a:p>
            <a:pPr eaLnBrk="1" hangingPunct="1">
              <a:defRPr/>
            </a:pPr>
            <a:endParaRPr lang="zh-CN" altLang="en-US" sz="1600" dirty="0" smtClean="0"/>
          </a:p>
        </p:txBody>
      </p:sp>
      <p:sp>
        <p:nvSpPr>
          <p:cNvPr id="64521" name="标题 50"/>
          <p:cNvSpPr txBox="1">
            <a:spLocks noChangeArrowheads="1"/>
          </p:cNvSpPr>
          <p:nvPr/>
        </p:nvSpPr>
        <p:spPr bwMode="auto">
          <a:xfrm>
            <a:off x="1871663" y="908050"/>
            <a:ext cx="508793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solidFill>
                  <a:srgbClr val="FF0000"/>
                </a:solidFill>
                <a:latin typeface="微软雅黑" panose="020B0503020204020204" pitchFamily="34" charset="-122"/>
                <a:ea typeface="微软雅黑" panose="020B0503020204020204" pitchFamily="34" charset="-122"/>
              </a:rPr>
              <a:t>梯队人才的入库</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11" name="日期占位符 10"/>
          <p:cNvSpPr>
            <a:spLocks noGrp="1"/>
          </p:cNvSpPr>
          <p:nvPr>
            <p:ph type="dt" sz="quarter" idx="10"/>
          </p:nvPr>
        </p:nvSpPr>
        <p:spPr/>
        <p:txBody>
          <a:bodyPr/>
          <a:lstStyle/>
          <a:p>
            <a:pPr>
              <a:defRPr/>
            </a:pPr>
            <a:fld id="{34E93BA3-DEE3-45D7-9EFC-3AD185F80EE8}" type="datetime1">
              <a:rPr lang="zh-CN" altLang="en-US"/>
            </a:fld>
            <a:endParaRPr lang="en-US" altLang="zh-CN"/>
          </a:p>
        </p:txBody>
      </p:sp>
      <p:sp>
        <p:nvSpPr>
          <p:cNvPr id="64523" name="灯片编号占位符 11"/>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D2ABAEFF-6AE7-4D5F-B673-54C68D2F5B74}" type="slidenum">
              <a:rPr lang="zh-CN" altLang="en-US" smtClean="0">
                <a:latin typeface="Tahoma" panose="020B0604030504040204" pitchFamily="34" charset="0"/>
              </a:rPr>
            </a:fld>
            <a:endParaRPr lang="zh-CN" altLang="en-US" smtClean="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791443"/>
                                        </p:tgtEl>
                                        <p:attrNameLst>
                                          <p:attrName>style.visibility</p:attrName>
                                        </p:attrNameLst>
                                      </p:cBhvr>
                                      <p:to>
                                        <p:strVal val="visible"/>
                                      </p:to>
                                    </p:set>
                                    <p:animEffect transition="in" filter="checkerboard(across)">
                                      <p:cBhvr>
                                        <p:cTn id="7" dur="500"/>
                                        <p:tgtEl>
                                          <p:spTgt spid="2791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144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776413" y="1052513"/>
            <a:ext cx="7285037" cy="660400"/>
          </a:xfrm>
        </p:spPr>
        <p:txBody>
          <a:bodyPr/>
          <a:lstStyle/>
          <a:p>
            <a:pPr>
              <a:defRPr/>
            </a:pPr>
            <a:r>
              <a:rPr lang="zh-CN" altLang="en-US" sz="2800" b="1" kern="1200" dirty="0">
                <a:solidFill>
                  <a:srgbClr val="FF0000"/>
                </a:solidFill>
                <a:latin typeface="微软雅黑" panose="020B0503020204020204" pitchFamily="34" charset="-122"/>
                <a:ea typeface="微软雅黑" panose="020B0503020204020204" pitchFamily="34" charset="-122"/>
                <a:cs typeface="+mn-cs"/>
              </a:rPr>
              <a:t>确定后备库人才名单</a:t>
            </a:r>
            <a:endParaRPr lang="zh-CN" altLang="en-US" sz="2800" b="1" kern="1200" dirty="0">
              <a:solidFill>
                <a:srgbClr val="FF0000"/>
              </a:solidFill>
              <a:latin typeface="微软雅黑" panose="020B0503020204020204" pitchFamily="34" charset="-122"/>
              <a:ea typeface="微软雅黑" panose="020B0503020204020204" pitchFamily="34" charset="-122"/>
              <a:cs typeface="+mn-cs"/>
            </a:endParaRPr>
          </a:p>
        </p:txBody>
      </p:sp>
      <p:sp>
        <p:nvSpPr>
          <p:cNvPr id="65539" name="Freeform 23"/>
          <p:cNvSpPr>
            <a:spLocks noChangeArrowheads="1"/>
          </p:cNvSpPr>
          <p:nvPr/>
        </p:nvSpPr>
        <p:spPr bwMode="auto">
          <a:xfrm>
            <a:off x="2298700" y="1914525"/>
            <a:ext cx="3081338" cy="3676650"/>
          </a:xfrm>
          <a:custGeom>
            <a:avLst/>
            <a:gdLst>
              <a:gd name="T0" fmla="*/ 0 w 1853"/>
              <a:gd name="T1" fmla="*/ 0 h 2303"/>
              <a:gd name="T2" fmla="*/ 2147483647 w 1853"/>
              <a:gd name="T3" fmla="*/ 0 h 2303"/>
              <a:gd name="T4" fmla="*/ 2147483647 w 1853"/>
              <a:gd name="T5" fmla="*/ 2147483647 h 2303"/>
              <a:gd name="T6" fmla="*/ 2147483647 w 1853"/>
              <a:gd name="T7" fmla="*/ 2147483647 h 2303"/>
              <a:gd name="T8" fmla="*/ 2147483647 w 1853"/>
              <a:gd name="T9" fmla="*/ 2147483647 h 2303"/>
              <a:gd name="T10" fmla="*/ 0 60000 65536"/>
              <a:gd name="T11" fmla="*/ 0 60000 65536"/>
              <a:gd name="T12" fmla="*/ 0 60000 65536"/>
              <a:gd name="T13" fmla="*/ 0 60000 65536"/>
              <a:gd name="T14" fmla="*/ 0 60000 65536"/>
              <a:gd name="T15" fmla="*/ 0 w 1853"/>
              <a:gd name="T16" fmla="*/ 0 h 2303"/>
              <a:gd name="T17" fmla="*/ 1853 w 1853"/>
              <a:gd name="T18" fmla="*/ 2303 h 2303"/>
            </a:gdLst>
            <a:ahLst/>
            <a:cxnLst>
              <a:cxn ang="T10">
                <a:pos x="T0" y="T1"/>
              </a:cxn>
              <a:cxn ang="T11">
                <a:pos x="T2" y="T3"/>
              </a:cxn>
              <a:cxn ang="T12">
                <a:pos x="T4" y="T5"/>
              </a:cxn>
              <a:cxn ang="T13">
                <a:pos x="T6" y="T7"/>
              </a:cxn>
              <a:cxn ang="T14">
                <a:pos x="T8" y="T9"/>
              </a:cxn>
            </a:cxnLst>
            <a:rect l="T15" t="T16" r="T17" b="T18"/>
            <a:pathLst>
              <a:path w="1853" h="2303">
                <a:moveTo>
                  <a:pt x="0" y="0"/>
                </a:moveTo>
                <a:lnTo>
                  <a:pt x="1747" y="0"/>
                </a:lnTo>
                <a:lnTo>
                  <a:pt x="1853" y="200"/>
                </a:lnTo>
                <a:lnTo>
                  <a:pt x="1740" y="371"/>
                </a:lnTo>
                <a:lnTo>
                  <a:pt x="1738" y="2303"/>
                </a:lnTo>
              </a:path>
            </a:pathLst>
          </a:custGeom>
          <a:noFill/>
          <a:ln w="22225">
            <a:solidFill>
              <a:schemeClr val="hlink"/>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40" name="Text Box 24"/>
          <p:cNvSpPr txBox="1">
            <a:spLocks noChangeArrowheads="1"/>
          </p:cNvSpPr>
          <p:nvPr/>
        </p:nvSpPr>
        <p:spPr bwMode="auto">
          <a:xfrm>
            <a:off x="2360613" y="2087563"/>
            <a:ext cx="2713037" cy="246062"/>
          </a:xfrm>
          <a:prstGeom prst="rect">
            <a:avLst/>
          </a:prstGeom>
          <a:solidFill>
            <a:srgbClr val="B0D2DE"/>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楷体_GB2312" pitchFamily="49" charset="-122"/>
              </a:rPr>
              <a:t>       </a:t>
            </a:r>
            <a:r>
              <a:rPr lang="zh-CN" altLang="en-US" sz="1600" b="1">
                <a:latin typeface="微软雅黑" panose="020B0503020204020204" pitchFamily="34" charset="-122"/>
                <a:ea typeface="微软雅黑" panose="020B0503020204020204" pitchFamily="34" charset="-122"/>
              </a:rPr>
              <a:t>提  名</a:t>
            </a:r>
            <a:endParaRPr lang="zh-CN" altLang="en-US" sz="1600" b="1">
              <a:latin typeface="微软雅黑" panose="020B0503020204020204" pitchFamily="34" charset="-122"/>
              <a:ea typeface="微软雅黑" panose="020B0503020204020204" pitchFamily="34" charset="-122"/>
            </a:endParaRPr>
          </a:p>
        </p:txBody>
      </p:sp>
      <p:sp>
        <p:nvSpPr>
          <p:cNvPr id="65541" name="Text Box 25"/>
          <p:cNvSpPr txBox="1">
            <a:spLocks noChangeArrowheads="1"/>
          </p:cNvSpPr>
          <p:nvPr/>
        </p:nvSpPr>
        <p:spPr bwMode="auto">
          <a:xfrm>
            <a:off x="5530850" y="2087563"/>
            <a:ext cx="2713038" cy="246062"/>
          </a:xfrm>
          <a:prstGeom prst="rect">
            <a:avLst/>
          </a:prstGeom>
          <a:solidFill>
            <a:srgbClr val="B0D2DE"/>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楷体_GB2312" pitchFamily="49" charset="-122"/>
              </a:rPr>
              <a:t>       </a:t>
            </a:r>
            <a:r>
              <a:rPr lang="zh-CN" altLang="en-US" sz="1600" b="1">
                <a:latin typeface="微软雅黑" panose="020B0503020204020204" pitchFamily="34" charset="-122"/>
                <a:ea typeface="微软雅黑" panose="020B0503020204020204" pitchFamily="34" charset="-122"/>
              </a:rPr>
              <a:t>初  审</a:t>
            </a:r>
            <a:endParaRPr lang="zh-CN" altLang="en-US" sz="1600" b="1">
              <a:latin typeface="微软雅黑" panose="020B0503020204020204" pitchFamily="34" charset="-122"/>
              <a:ea typeface="微软雅黑" panose="020B0503020204020204" pitchFamily="34" charset="-122"/>
            </a:endParaRPr>
          </a:p>
        </p:txBody>
      </p:sp>
      <p:sp>
        <p:nvSpPr>
          <p:cNvPr id="65542" name="Text Box 26"/>
          <p:cNvSpPr txBox="1">
            <a:spLocks noChangeArrowheads="1"/>
          </p:cNvSpPr>
          <p:nvPr/>
        </p:nvSpPr>
        <p:spPr bwMode="auto">
          <a:xfrm>
            <a:off x="8739188" y="2087563"/>
            <a:ext cx="2716212" cy="246062"/>
          </a:xfrm>
          <a:prstGeom prst="rect">
            <a:avLst/>
          </a:prstGeom>
          <a:solidFill>
            <a:srgbClr val="B0D2DE"/>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楷体_GB2312" pitchFamily="49" charset="-122"/>
              </a:rPr>
              <a:t>       </a:t>
            </a:r>
            <a:r>
              <a:rPr lang="zh-CN" altLang="en-US" sz="1600" b="1">
                <a:latin typeface="微软雅黑" panose="020B0503020204020204" pitchFamily="34" charset="-122"/>
                <a:ea typeface="微软雅黑" panose="020B0503020204020204" pitchFamily="34" charset="-122"/>
              </a:rPr>
              <a:t>确  定</a:t>
            </a:r>
            <a:endParaRPr lang="zh-CN" altLang="en-US" sz="1600" b="1">
              <a:latin typeface="微软雅黑" panose="020B0503020204020204" pitchFamily="34" charset="-122"/>
              <a:ea typeface="微软雅黑" panose="020B0503020204020204" pitchFamily="34" charset="-122"/>
            </a:endParaRPr>
          </a:p>
        </p:txBody>
      </p:sp>
      <p:sp>
        <p:nvSpPr>
          <p:cNvPr id="39949" name="Text12"/>
          <p:cNvSpPr>
            <a:spLocks noChangeArrowheads="1"/>
          </p:cNvSpPr>
          <p:nvPr/>
        </p:nvSpPr>
        <p:spPr bwMode="auto">
          <a:xfrm>
            <a:off x="2393950" y="2628900"/>
            <a:ext cx="2768600" cy="492125"/>
          </a:xfrm>
          <a:prstGeom prst="rect">
            <a:avLst/>
          </a:prstGeom>
          <a:noFill/>
          <a:ln>
            <a:noFill/>
          </a:ln>
          <a:effectLst/>
        </p:spPr>
        <p:txBody>
          <a:bodyPr lIns="0" tIns="0" rIns="0" bIns="0">
            <a:spAutoFit/>
          </a:bodyPr>
          <a:lstStyle/>
          <a:p>
            <a:pPr marL="168275" lvl="1" indent="-167005" defTabSz="330200">
              <a:buFontTx/>
              <a:buChar char="•"/>
              <a:defRPr/>
            </a:pPr>
            <a:r>
              <a:rPr lang="zh-CN" altLang="en-US" sz="1600" dirty="0">
                <a:latin typeface="微软雅黑" panose="020B0503020204020204" pitchFamily="34" charset="-122"/>
                <a:ea typeface="微软雅黑" panose="020B0503020204020204" pitchFamily="34" charset="-122"/>
              </a:rPr>
              <a:t>由各中心总监或</a:t>
            </a:r>
            <a:endParaRPr lang="en-US" altLang="zh-CN" sz="1600" dirty="0">
              <a:latin typeface="微软雅黑" panose="020B0503020204020204" pitchFamily="34" charset="-122"/>
              <a:ea typeface="微软雅黑" panose="020B0503020204020204" pitchFamily="34" charset="-122"/>
            </a:endParaRPr>
          </a:p>
          <a:p>
            <a:pPr marL="1270" lvl="1" defTabSz="330200">
              <a:defRPr/>
            </a:pPr>
            <a:r>
              <a:rPr lang="zh-CN" altLang="en-US" sz="1600" dirty="0">
                <a:latin typeface="微软雅黑" panose="020B0503020204020204" pitchFamily="34" charset="-122"/>
                <a:ea typeface="微软雅黑" panose="020B0503020204020204" pitchFamily="34" charset="-122"/>
              </a:rPr>
              <a:t>   子公司总经理提名</a:t>
            </a:r>
            <a:endParaRPr lang="zh-CN" altLang="en-US" sz="1600" dirty="0">
              <a:latin typeface="微软雅黑" panose="020B0503020204020204" pitchFamily="34" charset="-122"/>
              <a:ea typeface="微软雅黑" panose="020B0503020204020204" pitchFamily="34" charset="-122"/>
            </a:endParaRPr>
          </a:p>
        </p:txBody>
      </p:sp>
      <p:sp>
        <p:nvSpPr>
          <p:cNvPr id="39950" name="Text12"/>
          <p:cNvSpPr>
            <a:spLocks noChangeArrowheads="1"/>
          </p:cNvSpPr>
          <p:nvPr/>
        </p:nvSpPr>
        <p:spPr bwMode="auto">
          <a:xfrm>
            <a:off x="5557838" y="2628900"/>
            <a:ext cx="2771775" cy="492125"/>
          </a:xfrm>
          <a:prstGeom prst="rect">
            <a:avLst/>
          </a:prstGeom>
          <a:noFill/>
          <a:ln>
            <a:noFill/>
          </a:ln>
          <a:effectLst/>
        </p:spPr>
        <p:txBody>
          <a:bodyPr lIns="0" tIns="0" rIns="0" bIns="0">
            <a:spAutoFit/>
          </a:bodyPr>
          <a:lstStyle/>
          <a:p>
            <a:pPr marL="168275" lvl="1" indent="-167005" defTabSz="330200">
              <a:buFontTx/>
              <a:buChar char="•"/>
              <a:defRPr/>
            </a:pPr>
            <a:r>
              <a:rPr lang="zh-CN" altLang="en-US" sz="1600" dirty="0">
                <a:latin typeface="微软雅黑" panose="020B0503020204020204" pitchFamily="34" charset="-122"/>
                <a:ea typeface="微软雅黑" panose="020B0503020204020204" pitchFamily="34" charset="-122"/>
              </a:rPr>
              <a:t>集团人力资源中心</a:t>
            </a:r>
            <a:endParaRPr lang="en-US" altLang="zh-CN" sz="1600" dirty="0">
              <a:latin typeface="微软雅黑" panose="020B0503020204020204" pitchFamily="34" charset="-122"/>
              <a:ea typeface="微软雅黑" panose="020B0503020204020204" pitchFamily="34" charset="-122"/>
            </a:endParaRPr>
          </a:p>
          <a:p>
            <a:pPr marL="1270" lvl="1" defTabSz="330200">
              <a:defRPr/>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初审</a:t>
            </a:r>
            <a:endParaRPr lang="zh-CN" altLang="en-US" sz="1600" dirty="0">
              <a:latin typeface="微软雅黑" panose="020B0503020204020204" pitchFamily="34" charset="-122"/>
              <a:ea typeface="微软雅黑" panose="020B0503020204020204" pitchFamily="34" charset="-122"/>
            </a:endParaRPr>
          </a:p>
        </p:txBody>
      </p:sp>
      <p:sp>
        <p:nvSpPr>
          <p:cNvPr id="65545" name="Text12"/>
          <p:cNvSpPr>
            <a:spLocks noChangeArrowheads="1"/>
          </p:cNvSpPr>
          <p:nvPr/>
        </p:nvSpPr>
        <p:spPr bwMode="auto">
          <a:xfrm>
            <a:off x="8801100" y="2628900"/>
            <a:ext cx="27686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spAutoFit/>
          </a:bodyPr>
          <a:lstStyle>
            <a:lvl1pPr marL="342900" indent="-342900" defTabSz="330200" eaLnBrk="0" hangingPunct="0">
              <a:defRPr>
                <a:solidFill>
                  <a:schemeClr val="tx1"/>
                </a:solidFill>
                <a:latin typeface="Arial" panose="020B0604020202020204" pitchFamily="34" charset="0"/>
                <a:ea typeface="宋体" panose="02010600030101010101" pitchFamily="2" charset="-122"/>
              </a:defRPr>
            </a:lvl1pPr>
            <a:lvl2pPr marL="168275" indent="-167005" defTabSz="330200" eaLnBrk="0" hangingPunct="0">
              <a:defRPr>
                <a:solidFill>
                  <a:schemeClr val="tx1"/>
                </a:solidFill>
                <a:latin typeface="Arial" panose="020B0604020202020204" pitchFamily="34" charset="0"/>
                <a:ea typeface="宋体" panose="02010600030101010101" pitchFamily="2" charset="-122"/>
              </a:defRPr>
            </a:lvl2pPr>
            <a:lvl3pPr marL="1143000" indent="-228600" defTabSz="330200" eaLnBrk="0" hangingPunct="0">
              <a:defRPr>
                <a:solidFill>
                  <a:schemeClr val="tx1"/>
                </a:solidFill>
                <a:latin typeface="Arial" panose="020B0604020202020204" pitchFamily="34" charset="0"/>
                <a:ea typeface="宋体" panose="02010600030101010101" pitchFamily="2" charset="-122"/>
              </a:defRPr>
            </a:lvl3pPr>
            <a:lvl4pPr marL="1600200" indent="-228600" defTabSz="330200" eaLnBrk="0" hangingPunct="0">
              <a:defRPr>
                <a:solidFill>
                  <a:schemeClr val="tx1"/>
                </a:solidFill>
                <a:latin typeface="Arial" panose="020B0604020202020204" pitchFamily="34" charset="0"/>
                <a:ea typeface="宋体" panose="02010600030101010101" pitchFamily="2" charset="-122"/>
              </a:defRPr>
            </a:lvl4pPr>
            <a:lvl5pPr marL="2057400" indent="-228600" defTabSz="330200" eaLnBrk="0" hangingPunct="0">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1" eaLnBrk="1" hangingPunct="1">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集团人才发展委员会按照程序评审</a:t>
            </a:r>
            <a:endParaRPr lang="zh-CN" altLang="en-US" sz="1600">
              <a:latin typeface="微软雅黑" panose="020B0503020204020204" pitchFamily="34" charset="-122"/>
              <a:ea typeface="微软雅黑" panose="020B0503020204020204" pitchFamily="34" charset="-122"/>
            </a:endParaRPr>
          </a:p>
        </p:txBody>
      </p:sp>
      <p:sp>
        <p:nvSpPr>
          <p:cNvPr id="65546" name="Freeform 30"/>
          <p:cNvSpPr>
            <a:spLocks noChangeArrowheads="1"/>
          </p:cNvSpPr>
          <p:nvPr/>
        </p:nvSpPr>
        <p:spPr bwMode="auto">
          <a:xfrm>
            <a:off x="5484813" y="1914525"/>
            <a:ext cx="3082925" cy="3676650"/>
          </a:xfrm>
          <a:custGeom>
            <a:avLst/>
            <a:gdLst>
              <a:gd name="T0" fmla="*/ 0 w 1853"/>
              <a:gd name="T1" fmla="*/ 0 h 2303"/>
              <a:gd name="T2" fmla="*/ 2147483647 w 1853"/>
              <a:gd name="T3" fmla="*/ 0 h 2303"/>
              <a:gd name="T4" fmla="*/ 2147483647 w 1853"/>
              <a:gd name="T5" fmla="*/ 2147483647 h 2303"/>
              <a:gd name="T6" fmla="*/ 2147483647 w 1853"/>
              <a:gd name="T7" fmla="*/ 2147483647 h 2303"/>
              <a:gd name="T8" fmla="*/ 2147483647 w 1853"/>
              <a:gd name="T9" fmla="*/ 2147483647 h 2303"/>
              <a:gd name="T10" fmla="*/ 0 60000 65536"/>
              <a:gd name="T11" fmla="*/ 0 60000 65536"/>
              <a:gd name="T12" fmla="*/ 0 60000 65536"/>
              <a:gd name="T13" fmla="*/ 0 60000 65536"/>
              <a:gd name="T14" fmla="*/ 0 60000 65536"/>
              <a:gd name="T15" fmla="*/ 0 w 1853"/>
              <a:gd name="T16" fmla="*/ 0 h 2303"/>
              <a:gd name="T17" fmla="*/ 1853 w 1853"/>
              <a:gd name="T18" fmla="*/ 2303 h 2303"/>
            </a:gdLst>
            <a:ahLst/>
            <a:cxnLst>
              <a:cxn ang="T10">
                <a:pos x="T0" y="T1"/>
              </a:cxn>
              <a:cxn ang="T11">
                <a:pos x="T2" y="T3"/>
              </a:cxn>
              <a:cxn ang="T12">
                <a:pos x="T4" y="T5"/>
              </a:cxn>
              <a:cxn ang="T13">
                <a:pos x="T6" y="T7"/>
              </a:cxn>
              <a:cxn ang="T14">
                <a:pos x="T8" y="T9"/>
              </a:cxn>
            </a:cxnLst>
            <a:rect l="T15" t="T16" r="T17" b="T18"/>
            <a:pathLst>
              <a:path w="1853" h="2303">
                <a:moveTo>
                  <a:pt x="0" y="0"/>
                </a:moveTo>
                <a:lnTo>
                  <a:pt x="1747" y="0"/>
                </a:lnTo>
                <a:lnTo>
                  <a:pt x="1853" y="200"/>
                </a:lnTo>
                <a:lnTo>
                  <a:pt x="1740" y="371"/>
                </a:lnTo>
                <a:lnTo>
                  <a:pt x="1738" y="2303"/>
                </a:lnTo>
              </a:path>
            </a:pathLst>
          </a:custGeom>
          <a:noFill/>
          <a:ln w="22225">
            <a:solidFill>
              <a:schemeClr val="hlink"/>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47" name="Freeform 31"/>
          <p:cNvSpPr>
            <a:spLocks noChangeArrowheads="1"/>
          </p:cNvSpPr>
          <p:nvPr/>
        </p:nvSpPr>
        <p:spPr bwMode="auto">
          <a:xfrm>
            <a:off x="8667750" y="1914525"/>
            <a:ext cx="3081338" cy="3676650"/>
          </a:xfrm>
          <a:custGeom>
            <a:avLst/>
            <a:gdLst>
              <a:gd name="T0" fmla="*/ 0 w 1853"/>
              <a:gd name="T1" fmla="*/ 0 h 2303"/>
              <a:gd name="T2" fmla="*/ 2147483647 w 1853"/>
              <a:gd name="T3" fmla="*/ 0 h 2303"/>
              <a:gd name="T4" fmla="*/ 2147483647 w 1853"/>
              <a:gd name="T5" fmla="*/ 2147483647 h 2303"/>
              <a:gd name="T6" fmla="*/ 2147483647 w 1853"/>
              <a:gd name="T7" fmla="*/ 2147483647 h 2303"/>
              <a:gd name="T8" fmla="*/ 2147483647 w 1853"/>
              <a:gd name="T9" fmla="*/ 2147483647 h 2303"/>
              <a:gd name="T10" fmla="*/ 0 60000 65536"/>
              <a:gd name="T11" fmla="*/ 0 60000 65536"/>
              <a:gd name="T12" fmla="*/ 0 60000 65536"/>
              <a:gd name="T13" fmla="*/ 0 60000 65536"/>
              <a:gd name="T14" fmla="*/ 0 60000 65536"/>
              <a:gd name="T15" fmla="*/ 0 w 1853"/>
              <a:gd name="T16" fmla="*/ 0 h 2303"/>
              <a:gd name="T17" fmla="*/ 1853 w 1853"/>
              <a:gd name="T18" fmla="*/ 2303 h 2303"/>
            </a:gdLst>
            <a:ahLst/>
            <a:cxnLst>
              <a:cxn ang="T10">
                <a:pos x="T0" y="T1"/>
              </a:cxn>
              <a:cxn ang="T11">
                <a:pos x="T2" y="T3"/>
              </a:cxn>
              <a:cxn ang="T12">
                <a:pos x="T4" y="T5"/>
              </a:cxn>
              <a:cxn ang="T13">
                <a:pos x="T6" y="T7"/>
              </a:cxn>
              <a:cxn ang="T14">
                <a:pos x="T8" y="T9"/>
              </a:cxn>
            </a:cxnLst>
            <a:rect l="T15" t="T16" r="T17" b="T18"/>
            <a:pathLst>
              <a:path w="1853" h="2303">
                <a:moveTo>
                  <a:pt x="0" y="0"/>
                </a:moveTo>
                <a:lnTo>
                  <a:pt x="1747" y="0"/>
                </a:lnTo>
                <a:lnTo>
                  <a:pt x="1853" y="200"/>
                </a:lnTo>
                <a:lnTo>
                  <a:pt x="1740" y="371"/>
                </a:lnTo>
                <a:lnTo>
                  <a:pt x="1738" y="2303"/>
                </a:lnTo>
              </a:path>
            </a:pathLst>
          </a:custGeom>
          <a:noFill/>
          <a:ln w="22225">
            <a:solidFill>
              <a:schemeClr val="hlink"/>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48" name="Line 32"/>
          <p:cNvSpPr>
            <a:spLocks noChangeShapeType="1"/>
          </p:cNvSpPr>
          <p:nvPr/>
        </p:nvSpPr>
        <p:spPr bwMode="auto">
          <a:xfrm flipH="1">
            <a:off x="2319338" y="2462213"/>
            <a:ext cx="2686050" cy="1587"/>
          </a:xfrm>
          <a:prstGeom prst="line">
            <a:avLst/>
          </a:prstGeom>
          <a:noFill/>
          <a:ln w="22225">
            <a:solidFill>
              <a:schemeClr va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49" name="Line 33"/>
          <p:cNvSpPr>
            <a:spLocks noChangeShapeType="1"/>
          </p:cNvSpPr>
          <p:nvPr/>
        </p:nvSpPr>
        <p:spPr bwMode="auto">
          <a:xfrm flipH="1">
            <a:off x="5505450" y="2462213"/>
            <a:ext cx="2686050" cy="1587"/>
          </a:xfrm>
          <a:prstGeom prst="line">
            <a:avLst/>
          </a:prstGeom>
          <a:noFill/>
          <a:ln w="22225">
            <a:solidFill>
              <a:schemeClr va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50" name="Line 34"/>
          <p:cNvSpPr>
            <a:spLocks noChangeShapeType="1"/>
          </p:cNvSpPr>
          <p:nvPr/>
        </p:nvSpPr>
        <p:spPr bwMode="auto">
          <a:xfrm flipH="1">
            <a:off x="8718550" y="2462213"/>
            <a:ext cx="2686050" cy="1587"/>
          </a:xfrm>
          <a:prstGeom prst="line">
            <a:avLst/>
          </a:prstGeom>
          <a:noFill/>
          <a:ln w="22225">
            <a:solidFill>
              <a:schemeClr va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51" name="Rectangle 35"/>
          <p:cNvSpPr>
            <a:spLocks noChangeArrowheads="1"/>
          </p:cNvSpPr>
          <p:nvPr/>
        </p:nvSpPr>
        <p:spPr bwMode="auto">
          <a:xfrm>
            <a:off x="620713" y="2690813"/>
            <a:ext cx="1684337" cy="522287"/>
          </a:xfrm>
          <a:prstGeom prst="rect">
            <a:avLst/>
          </a:prstGeom>
          <a:solidFill>
            <a:schemeClr val="hlink"/>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552" name="Rectangle 36"/>
          <p:cNvSpPr>
            <a:spLocks noChangeArrowheads="1"/>
          </p:cNvSpPr>
          <p:nvPr/>
        </p:nvSpPr>
        <p:spPr bwMode="auto">
          <a:xfrm>
            <a:off x="749300" y="2884488"/>
            <a:ext cx="147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defTabSz="330200" eaLnBrk="0" hangingPunct="0">
              <a:tabLst>
                <a:tab pos="8521700" algn="r"/>
              </a:tabLst>
              <a:defRPr>
                <a:solidFill>
                  <a:schemeClr val="tx1"/>
                </a:solidFill>
                <a:latin typeface="Arial" panose="020B0604020202020204" pitchFamily="34" charset="0"/>
                <a:ea typeface="宋体" panose="02010600030101010101" pitchFamily="2" charset="-122"/>
              </a:defRPr>
            </a:lvl1pPr>
            <a:lvl2pPr marL="742950" indent="-285750" defTabSz="330200" eaLnBrk="0" hangingPunct="0">
              <a:tabLst>
                <a:tab pos="8521700" algn="r"/>
              </a:tabLst>
              <a:defRPr>
                <a:solidFill>
                  <a:schemeClr val="tx1"/>
                </a:solidFill>
                <a:latin typeface="Arial" panose="020B0604020202020204" pitchFamily="34" charset="0"/>
                <a:ea typeface="宋体" panose="02010600030101010101" pitchFamily="2" charset="-122"/>
              </a:defRPr>
            </a:lvl2pPr>
            <a:lvl3pPr marL="1143000" indent="-228600" defTabSz="330200" eaLnBrk="0" hangingPunct="0">
              <a:tabLst>
                <a:tab pos="8521700" algn="r"/>
              </a:tabLst>
              <a:defRPr>
                <a:solidFill>
                  <a:schemeClr val="tx1"/>
                </a:solidFill>
                <a:latin typeface="Arial" panose="020B0604020202020204" pitchFamily="34" charset="0"/>
                <a:ea typeface="宋体" panose="02010600030101010101" pitchFamily="2" charset="-122"/>
              </a:defRPr>
            </a:lvl3pPr>
            <a:lvl4pPr marL="1600200" indent="-228600" defTabSz="330200" eaLnBrk="0" hangingPunct="0">
              <a:tabLst>
                <a:tab pos="8521700" algn="r"/>
              </a:tabLst>
              <a:defRPr>
                <a:solidFill>
                  <a:schemeClr val="tx1"/>
                </a:solidFill>
                <a:latin typeface="Arial" panose="020B0604020202020204" pitchFamily="34" charset="0"/>
                <a:ea typeface="宋体" panose="02010600030101010101" pitchFamily="2" charset="-122"/>
              </a:defRPr>
            </a:lvl4pPr>
            <a:lvl5pPr marL="2057400" indent="-228600" defTabSz="330200" eaLnBrk="0" hangingPunct="0">
              <a:tabLst>
                <a:tab pos="8521700" algn="r"/>
              </a:tabLst>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buFont typeface="Arial" panose="020B0604020202020204" pitchFamily="34" charset="0"/>
              <a:tabLst>
                <a:tab pos="8521700" algn="r"/>
              </a:tabLs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buFont typeface="Arial" panose="020B0604020202020204" pitchFamily="34" charset="0"/>
              <a:tabLst>
                <a:tab pos="8521700" algn="r"/>
              </a:tabLs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buFont typeface="Arial" panose="020B0604020202020204" pitchFamily="34" charset="0"/>
              <a:tabLst>
                <a:tab pos="8521700" algn="r"/>
              </a:tabLs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buFont typeface="Arial" panose="020B0604020202020204" pitchFamily="34" charset="0"/>
              <a:tabLst>
                <a:tab pos="8521700" algn="r"/>
              </a:tabLs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a:solidFill>
                  <a:schemeClr val="bg1"/>
                </a:solidFill>
                <a:latin typeface="微软雅黑" panose="020B0503020204020204" pitchFamily="34" charset="-122"/>
                <a:ea typeface="微软雅黑" panose="020B0503020204020204" pitchFamily="34" charset="-122"/>
              </a:rPr>
              <a:t>A</a:t>
            </a:r>
            <a:r>
              <a:rPr lang="zh-CN" altLang="en-US" sz="1600" b="1">
                <a:solidFill>
                  <a:schemeClr val="bg1"/>
                </a:solidFill>
                <a:latin typeface="微软雅黑" panose="020B0503020204020204" pitchFamily="34" charset="-122"/>
                <a:ea typeface="微软雅黑" panose="020B0503020204020204" pitchFamily="34" charset="-122"/>
              </a:rPr>
              <a:t>库人才</a:t>
            </a:r>
            <a:endParaRPr lang="zh-CN" altLang="en-US" sz="1600" b="1">
              <a:solidFill>
                <a:schemeClr val="bg1"/>
              </a:solidFill>
              <a:latin typeface="微软雅黑" panose="020B0503020204020204" pitchFamily="34" charset="-122"/>
              <a:ea typeface="微软雅黑" panose="020B0503020204020204" pitchFamily="34" charset="-122"/>
            </a:endParaRPr>
          </a:p>
        </p:txBody>
      </p:sp>
      <p:sp>
        <p:nvSpPr>
          <p:cNvPr id="65553" name="Rectangle 37"/>
          <p:cNvSpPr>
            <a:spLocks noChangeArrowheads="1"/>
          </p:cNvSpPr>
          <p:nvPr/>
        </p:nvSpPr>
        <p:spPr bwMode="auto">
          <a:xfrm>
            <a:off x="620713" y="3854450"/>
            <a:ext cx="1684337" cy="523875"/>
          </a:xfrm>
          <a:prstGeom prst="rect">
            <a:avLst/>
          </a:prstGeom>
          <a:solidFill>
            <a:schemeClr val="hlink"/>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554" name="Rectangle 38"/>
          <p:cNvSpPr>
            <a:spLocks noChangeArrowheads="1"/>
          </p:cNvSpPr>
          <p:nvPr/>
        </p:nvSpPr>
        <p:spPr bwMode="auto">
          <a:xfrm>
            <a:off x="749300" y="4011613"/>
            <a:ext cx="147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defTabSz="330200" eaLnBrk="0" hangingPunct="0">
              <a:tabLst>
                <a:tab pos="8521700" algn="r"/>
              </a:tabLst>
              <a:defRPr>
                <a:solidFill>
                  <a:schemeClr val="tx1"/>
                </a:solidFill>
                <a:latin typeface="Arial" panose="020B0604020202020204" pitchFamily="34" charset="0"/>
                <a:ea typeface="宋体" panose="02010600030101010101" pitchFamily="2" charset="-122"/>
              </a:defRPr>
            </a:lvl1pPr>
            <a:lvl2pPr marL="742950" indent="-285750" defTabSz="330200" eaLnBrk="0" hangingPunct="0">
              <a:tabLst>
                <a:tab pos="8521700" algn="r"/>
              </a:tabLst>
              <a:defRPr>
                <a:solidFill>
                  <a:schemeClr val="tx1"/>
                </a:solidFill>
                <a:latin typeface="Arial" panose="020B0604020202020204" pitchFamily="34" charset="0"/>
                <a:ea typeface="宋体" panose="02010600030101010101" pitchFamily="2" charset="-122"/>
              </a:defRPr>
            </a:lvl2pPr>
            <a:lvl3pPr marL="1143000" indent="-228600" defTabSz="330200" eaLnBrk="0" hangingPunct="0">
              <a:tabLst>
                <a:tab pos="8521700" algn="r"/>
              </a:tabLst>
              <a:defRPr>
                <a:solidFill>
                  <a:schemeClr val="tx1"/>
                </a:solidFill>
                <a:latin typeface="Arial" panose="020B0604020202020204" pitchFamily="34" charset="0"/>
                <a:ea typeface="宋体" panose="02010600030101010101" pitchFamily="2" charset="-122"/>
              </a:defRPr>
            </a:lvl3pPr>
            <a:lvl4pPr marL="1600200" indent="-228600" defTabSz="330200" eaLnBrk="0" hangingPunct="0">
              <a:tabLst>
                <a:tab pos="8521700" algn="r"/>
              </a:tabLst>
              <a:defRPr>
                <a:solidFill>
                  <a:schemeClr val="tx1"/>
                </a:solidFill>
                <a:latin typeface="Arial" panose="020B0604020202020204" pitchFamily="34" charset="0"/>
                <a:ea typeface="宋体" panose="02010600030101010101" pitchFamily="2" charset="-122"/>
              </a:defRPr>
            </a:lvl4pPr>
            <a:lvl5pPr marL="2057400" indent="-228600" defTabSz="330200" eaLnBrk="0" hangingPunct="0">
              <a:tabLst>
                <a:tab pos="8521700" algn="r"/>
              </a:tabLst>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buFont typeface="Arial" panose="020B0604020202020204" pitchFamily="34" charset="0"/>
              <a:tabLst>
                <a:tab pos="8521700" algn="r"/>
              </a:tabLs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buFont typeface="Arial" panose="020B0604020202020204" pitchFamily="34" charset="0"/>
              <a:tabLst>
                <a:tab pos="8521700" algn="r"/>
              </a:tabLs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buFont typeface="Arial" panose="020B0604020202020204" pitchFamily="34" charset="0"/>
              <a:tabLst>
                <a:tab pos="8521700" algn="r"/>
              </a:tabLs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buFont typeface="Arial" panose="020B0604020202020204" pitchFamily="34" charset="0"/>
              <a:tabLst>
                <a:tab pos="8521700" algn="r"/>
              </a:tabLs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a:solidFill>
                  <a:schemeClr val="bg1"/>
                </a:solidFill>
                <a:latin typeface="微软雅黑" panose="020B0503020204020204" pitchFamily="34" charset="-122"/>
                <a:ea typeface="微软雅黑" panose="020B0503020204020204" pitchFamily="34" charset="-122"/>
              </a:rPr>
              <a:t>B</a:t>
            </a:r>
            <a:r>
              <a:rPr lang="zh-CN" altLang="en-US" sz="1600" b="1">
                <a:solidFill>
                  <a:schemeClr val="bg1"/>
                </a:solidFill>
                <a:latin typeface="微软雅黑" panose="020B0503020204020204" pitchFamily="34" charset="-122"/>
                <a:ea typeface="微软雅黑" panose="020B0503020204020204" pitchFamily="34" charset="-122"/>
              </a:rPr>
              <a:t>库人才</a:t>
            </a:r>
            <a:endParaRPr lang="zh-CN" altLang="en-US" sz="1600" b="1">
              <a:solidFill>
                <a:schemeClr val="bg1"/>
              </a:solidFill>
              <a:latin typeface="微软雅黑" panose="020B0503020204020204" pitchFamily="34" charset="-122"/>
              <a:ea typeface="微软雅黑" panose="020B0503020204020204" pitchFamily="34" charset="-122"/>
            </a:endParaRPr>
          </a:p>
        </p:txBody>
      </p:sp>
      <p:sp>
        <p:nvSpPr>
          <p:cNvPr id="65555" name="Rectangle 39"/>
          <p:cNvSpPr>
            <a:spLocks noChangeArrowheads="1"/>
          </p:cNvSpPr>
          <p:nvPr/>
        </p:nvSpPr>
        <p:spPr bwMode="auto">
          <a:xfrm>
            <a:off x="620713" y="4964113"/>
            <a:ext cx="1684337" cy="523875"/>
          </a:xfrm>
          <a:prstGeom prst="rect">
            <a:avLst/>
          </a:prstGeom>
          <a:solidFill>
            <a:schemeClr val="hlink"/>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556" name="Rectangle 40"/>
          <p:cNvSpPr>
            <a:spLocks noChangeArrowheads="1"/>
          </p:cNvSpPr>
          <p:nvPr/>
        </p:nvSpPr>
        <p:spPr bwMode="auto">
          <a:xfrm>
            <a:off x="749300" y="5133975"/>
            <a:ext cx="147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defTabSz="330200" eaLnBrk="0" hangingPunct="0">
              <a:tabLst>
                <a:tab pos="8521700" algn="r"/>
              </a:tabLst>
              <a:defRPr>
                <a:solidFill>
                  <a:schemeClr val="tx1"/>
                </a:solidFill>
                <a:latin typeface="Arial" panose="020B0604020202020204" pitchFamily="34" charset="0"/>
                <a:ea typeface="宋体" panose="02010600030101010101" pitchFamily="2" charset="-122"/>
              </a:defRPr>
            </a:lvl1pPr>
            <a:lvl2pPr marL="742950" indent="-285750" defTabSz="330200" eaLnBrk="0" hangingPunct="0">
              <a:tabLst>
                <a:tab pos="8521700" algn="r"/>
              </a:tabLst>
              <a:defRPr>
                <a:solidFill>
                  <a:schemeClr val="tx1"/>
                </a:solidFill>
                <a:latin typeface="Arial" panose="020B0604020202020204" pitchFamily="34" charset="0"/>
                <a:ea typeface="宋体" panose="02010600030101010101" pitchFamily="2" charset="-122"/>
              </a:defRPr>
            </a:lvl2pPr>
            <a:lvl3pPr marL="1143000" indent="-228600" defTabSz="330200" eaLnBrk="0" hangingPunct="0">
              <a:tabLst>
                <a:tab pos="8521700" algn="r"/>
              </a:tabLst>
              <a:defRPr>
                <a:solidFill>
                  <a:schemeClr val="tx1"/>
                </a:solidFill>
                <a:latin typeface="Arial" panose="020B0604020202020204" pitchFamily="34" charset="0"/>
                <a:ea typeface="宋体" panose="02010600030101010101" pitchFamily="2" charset="-122"/>
              </a:defRPr>
            </a:lvl3pPr>
            <a:lvl4pPr marL="1600200" indent="-228600" defTabSz="330200" eaLnBrk="0" hangingPunct="0">
              <a:tabLst>
                <a:tab pos="8521700" algn="r"/>
              </a:tabLst>
              <a:defRPr>
                <a:solidFill>
                  <a:schemeClr val="tx1"/>
                </a:solidFill>
                <a:latin typeface="Arial" panose="020B0604020202020204" pitchFamily="34" charset="0"/>
                <a:ea typeface="宋体" panose="02010600030101010101" pitchFamily="2" charset="-122"/>
              </a:defRPr>
            </a:lvl4pPr>
            <a:lvl5pPr marL="2057400" indent="-228600" defTabSz="330200" eaLnBrk="0" hangingPunct="0">
              <a:tabLst>
                <a:tab pos="8521700" algn="r"/>
              </a:tabLst>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buFont typeface="Arial" panose="020B0604020202020204" pitchFamily="34" charset="0"/>
              <a:tabLst>
                <a:tab pos="8521700" algn="r"/>
              </a:tabLs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buFont typeface="Arial" panose="020B0604020202020204" pitchFamily="34" charset="0"/>
              <a:tabLst>
                <a:tab pos="8521700" algn="r"/>
              </a:tabLs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buFont typeface="Arial" panose="020B0604020202020204" pitchFamily="34" charset="0"/>
              <a:tabLst>
                <a:tab pos="8521700" algn="r"/>
              </a:tabLs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buFont typeface="Arial" panose="020B0604020202020204" pitchFamily="34" charset="0"/>
              <a:tabLst>
                <a:tab pos="8521700" algn="r"/>
              </a:tabLs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a:solidFill>
                  <a:schemeClr val="bg1"/>
                </a:solidFill>
                <a:latin typeface="微软雅黑" panose="020B0503020204020204" pitchFamily="34" charset="-122"/>
                <a:ea typeface="微软雅黑" panose="020B0503020204020204" pitchFamily="34" charset="-122"/>
              </a:rPr>
              <a:t>C</a:t>
            </a:r>
            <a:r>
              <a:rPr lang="zh-CN" altLang="en-US" sz="1600" b="1">
                <a:solidFill>
                  <a:schemeClr val="bg1"/>
                </a:solidFill>
                <a:latin typeface="微软雅黑" panose="020B0503020204020204" pitchFamily="34" charset="-122"/>
                <a:ea typeface="微软雅黑" panose="020B0503020204020204" pitchFamily="34" charset="-122"/>
              </a:rPr>
              <a:t>库人才</a:t>
            </a:r>
            <a:endParaRPr lang="zh-CN" altLang="en-US" sz="1600" b="1">
              <a:solidFill>
                <a:schemeClr val="bg1"/>
              </a:solidFill>
              <a:latin typeface="微软雅黑" panose="020B0503020204020204" pitchFamily="34" charset="-122"/>
              <a:ea typeface="微软雅黑" panose="020B0503020204020204" pitchFamily="34" charset="-122"/>
            </a:endParaRPr>
          </a:p>
        </p:txBody>
      </p:sp>
      <p:sp>
        <p:nvSpPr>
          <p:cNvPr id="65557" name="Text12"/>
          <p:cNvSpPr>
            <a:spLocks noChangeArrowheads="1"/>
          </p:cNvSpPr>
          <p:nvPr/>
        </p:nvSpPr>
        <p:spPr bwMode="auto">
          <a:xfrm>
            <a:off x="2393950" y="3822700"/>
            <a:ext cx="27686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spAutoFit/>
          </a:bodyPr>
          <a:lstStyle>
            <a:lvl1pPr marL="342900" indent="-342900" defTabSz="330200" eaLnBrk="0" hangingPunct="0">
              <a:defRPr>
                <a:solidFill>
                  <a:schemeClr val="tx1"/>
                </a:solidFill>
                <a:latin typeface="Arial" panose="020B0604020202020204" pitchFamily="34" charset="0"/>
                <a:ea typeface="宋体" panose="02010600030101010101" pitchFamily="2" charset="-122"/>
              </a:defRPr>
            </a:lvl1pPr>
            <a:lvl2pPr marL="168275" indent="-167005" defTabSz="330200" eaLnBrk="0" hangingPunct="0">
              <a:defRPr>
                <a:solidFill>
                  <a:schemeClr val="tx1"/>
                </a:solidFill>
                <a:latin typeface="Arial" panose="020B0604020202020204" pitchFamily="34" charset="0"/>
                <a:ea typeface="宋体" panose="02010600030101010101" pitchFamily="2" charset="-122"/>
              </a:defRPr>
            </a:lvl2pPr>
            <a:lvl3pPr marL="1143000" indent="-228600" defTabSz="330200" eaLnBrk="0" hangingPunct="0">
              <a:defRPr>
                <a:solidFill>
                  <a:schemeClr val="tx1"/>
                </a:solidFill>
                <a:latin typeface="Arial" panose="020B0604020202020204" pitchFamily="34" charset="0"/>
                <a:ea typeface="宋体" panose="02010600030101010101" pitchFamily="2" charset="-122"/>
              </a:defRPr>
            </a:lvl3pPr>
            <a:lvl4pPr marL="1600200" indent="-228600" defTabSz="330200" eaLnBrk="0" hangingPunct="0">
              <a:defRPr>
                <a:solidFill>
                  <a:schemeClr val="tx1"/>
                </a:solidFill>
                <a:latin typeface="Arial" panose="020B0604020202020204" pitchFamily="34" charset="0"/>
                <a:ea typeface="宋体" panose="02010600030101010101" pitchFamily="2" charset="-122"/>
              </a:defRPr>
            </a:lvl4pPr>
            <a:lvl5pPr marL="2057400" indent="-228600" defTabSz="330200" eaLnBrk="0" hangingPunct="0">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1" eaLnBrk="1" hangingPunct="1">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由各中心中层或子公司部门经理提名</a:t>
            </a:r>
            <a:endParaRPr lang="zh-CN" altLang="en-US" sz="1600">
              <a:latin typeface="微软雅黑" panose="020B0503020204020204" pitchFamily="34" charset="-122"/>
              <a:ea typeface="微软雅黑" panose="020B0503020204020204" pitchFamily="34" charset="-122"/>
            </a:endParaRPr>
          </a:p>
        </p:txBody>
      </p:sp>
      <p:sp>
        <p:nvSpPr>
          <p:cNvPr id="65558" name="Text12"/>
          <p:cNvSpPr>
            <a:spLocks noChangeArrowheads="1"/>
          </p:cNvSpPr>
          <p:nvPr/>
        </p:nvSpPr>
        <p:spPr bwMode="auto">
          <a:xfrm>
            <a:off x="5448300" y="3784600"/>
            <a:ext cx="277018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spAutoFit/>
          </a:bodyPr>
          <a:lstStyle>
            <a:lvl1pPr marL="342900" indent="-342900" defTabSz="330200" eaLnBrk="0" hangingPunct="0">
              <a:defRPr>
                <a:solidFill>
                  <a:schemeClr val="tx1"/>
                </a:solidFill>
                <a:latin typeface="Arial" panose="020B0604020202020204" pitchFamily="34" charset="0"/>
                <a:ea typeface="宋体" panose="02010600030101010101" pitchFamily="2" charset="-122"/>
              </a:defRPr>
            </a:lvl1pPr>
            <a:lvl2pPr marL="168275" indent="-167005" defTabSz="330200" eaLnBrk="0" hangingPunct="0">
              <a:defRPr>
                <a:solidFill>
                  <a:schemeClr val="tx1"/>
                </a:solidFill>
                <a:latin typeface="Arial" panose="020B0604020202020204" pitchFamily="34" charset="0"/>
                <a:ea typeface="宋体" panose="02010600030101010101" pitchFamily="2" charset="-122"/>
              </a:defRPr>
            </a:lvl2pPr>
            <a:lvl3pPr marL="1143000" indent="-228600" defTabSz="330200" eaLnBrk="0" hangingPunct="0">
              <a:defRPr>
                <a:solidFill>
                  <a:schemeClr val="tx1"/>
                </a:solidFill>
                <a:latin typeface="Arial" panose="020B0604020202020204" pitchFamily="34" charset="0"/>
                <a:ea typeface="宋体" panose="02010600030101010101" pitchFamily="2" charset="-122"/>
              </a:defRPr>
            </a:lvl3pPr>
            <a:lvl4pPr marL="1600200" indent="-228600" defTabSz="330200" eaLnBrk="0" hangingPunct="0">
              <a:defRPr>
                <a:solidFill>
                  <a:schemeClr val="tx1"/>
                </a:solidFill>
                <a:latin typeface="Arial" panose="020B0604020202020204" pitchFamily="34" charset="0"/>
                <a:ea typeface="宋体" panose="02010600030101010101" pitchFamily="2" charset="-122"/>
              </a:defRPr>
            </a:lvl4pPr>
            <a:lvl5pPr marL="2057400" indent="-228600" defTabSz="330200" eaLnBrk="0" hangingPunct="0">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1" eaLnBrk="1" hangingPunct="1">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各中心总监或子公司总经理初审</a:t>
            </a:r>
            <a:endParaRPr lang="en-US" altLang="zh-CN" sz="1600">
              <a:latin typeface="微软雅黑" panose="020B0503020204020204" pitchFamily="34" charset="-122"/>
              <a:ea typeface="微软雅黑" panose="020B0503020204020204" pitchFamily="34" charset="-122"/>
            </a:endParaRPr>
          </a:p>
        </p:txBody>
      </p:sp>
      <p:sp>
        <p:nvSpPr>
          <p:cNvPr id="65559" name="Text12"/>
          <p:cNvSpPr>
            <a:spLocks noChangeArrowheads="1"/>
          </p:cNvSpPr>
          <p:nvPr/>
        </p:nvSpPr>
        <p:spPr bwMode="auto">
          <a:xfrm>
            <a:off x="8674100" y="3784600"/>
            <a:ext cx="277018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spAutoFit/>
          </a:bodyPr>
          <a:lstStyle>
            <a:lvl1pPr marL="342900" indent="-342900" defTabSz="330200" eaLnBrk="0" hangingPunct="0">
              <a:defRPr>
                <a:solidFill>
                  <a:schemeClr val="tx1"/>
                </a:solidFill>
                <a:latin typeface="Arial" panose="020B0604020202020204" pitchFamily="34" charset="0"/>
                <a:ea typeface="宋体" panose="02010600030101010101" pitchFamily="2" charset="-122"/>
              </a:defRPr>
            </a:lvl1pPr>
            <a:lvl2pPr marL="168275" indent="-167005" defTabSz="330200" eaLnBrk="0" hangingPunct="0">
              <a:defRPr>
                <a:solidFill>
                  <a:schemeClr val="tx1"/>
                </a:solidFill>
                <a:latin typeface="Arial" panose="020B0604020202020204" pitchFamily="34" charset="0"/>
                <a:ea typeface="宋体" panose="02010600030101010101" pitchFamily="2" charset="-122"/>
              </a:defRPr>
            </a:lvl2pPr>
            <a:lvl3pPr marL="1143000" indent="-228600" defTabSz="330200" eaLnBrk="0" hangingPunct="0">
              <a:defRPr>
                <a:solidFill>
                  <a:schemeClr val="tx1"/>
                </a:solidFill>
                <a:latin typeface="Arial" panose="020B0604020202020204" pitchFamily="34" charset="0"/>
                <a:ea typeface="宋体" panose="02010600030101010101" pitchFamily="2" charset="-122"/>
              </a:defRPr>
            </a:lvl3pPr>
            <a:lvl4pPr marL="1600200" indent="-228600" defTabSz="330200" eaLnBrk="0" hangingPunct="0">
              <a:defRPr>
                <a:solidFill>
                  <a:schemeClr val="tx1"/>
                </a:solidFill>
                <a:latin typeface="Arial" panose="020B0604020202020204" pitchFamily="34" charset="0"/>
                <a:ea typeface="宋体" panose="02010600030101010101" pitchFamily="2" charset="-122"/>
              </a:defRPr>
            </a:lvl4pPr>
            <a:lvl5pPr marL="2057400" indent="-228600" defTabSz="330200" eaLnBrk="0" hangingPunct="0">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1" eaLnBrk="1" hangingPunct="1">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人力资源中心与管理副总裁按照程序评审</a:t>
            </a:r>
            <a:endParaRPr lang="zh-CN" altLang="en-US" sz="1600">
              <a:latin typeface="微软雅黑" panose="020B0503020204020204" pitchFamily="34" charset="-122"/>
              <a:ea typeface="微软雅黑" panose="020B0503020204020204" pitchFamily="34" charset="-122"/>
            </a:endParaRPr>
          </a:p>
        </p:txBody>
      </p:sp>
      <p:sp>
        <p:nvSpPr>
          <p:cNvPr id="65560" name="Text12"/>
          <p:cNvSpPr>
            <a:spLocks noChangeArrowheads="1"/>
          </p:cNvSpPr>
          <p:nvPr/>
        </p:nvSpPr>
        <p:spPr bwMode="auto">
          <a:xfrm>
            <a:off x="2455863" y="4965700"/>
            <a:ext cx="27686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spAutoFit/>
          </a:bodyPr>
          <a:lstStyle>
            <a:lvl1pPr marL="342900" indent="-342900" defTabSz="330200" eaLnBrk="0" hangingPunct="0">
              <a:defRPr>
                <a:solidFill>
                  <a:schemeClr val="tx1"/>
                </a:solidFill>
                <a:latin typeface="Arial" panose="020B0604020202020204" pitchFamily="34" charset="0"/>
                <a:ea typeface="宋体" panose="02010600030101010101" pitchFamily="2" charset="-122"/>
              </a:defRPr>
            </a:lvl1pPr>
            <a:lvl2pPr marL="168275" indent="-167005" defTabSz="330200" eaLnBrk="0" hangingPunct="0">
              <a:defRPr>
                <a:solidFill>
                  <a:schemeClr val="tx1"/>
                </a:solidFill>
                <a:latin typeface="Arial" panose="020B0604020202020204" pitchFamily="34" charset="0"/>
                <a:ea typeface="宋体" panose="02010600030101010101" pitchFamily="2" charset="-122"/>
              </a:defRPr>
            </a:lvl2pPr>
            <a:lvl3pPr marL="1143000" indent="-228600" defTabSz="330200" eaLnBrk="0" hangingPunct="0">
              <a:defRPr>
                <a:solidFill>
                  <a:schemeClr val="tx1"/>
                </a:solidFill>
                <a:latin typeface="Arial" panose="020B0604020202020204" pitchFamily="34" charset="0"/>
                <a:ea typeface="宋体" panose="02010600030101010101" pitchFamily="2" charset="-122"/>
              </a:defRPr>
            </a:lvl3pPr>
            <a:lvl4pPr marL="1600200" indent="-228600" defTabSz="330200" eaLnBrk="0" hangingPunct="0">
              <a:defRPr>
                <a:solidFill>
                  <a:schemeClr val="tx1"/>
                </a:solidFill>
                <a:latin typeface="Arial" panose="020B0604020202020204" pitchFamily="34" charset="0"/>
                <a:ea typeface="宋体" panose="02010600030101010101" pitchFamily="2" charset="-122"/>
              </a:defRPr>
            </a:lvl4pPr>
            <a:lvl5pPr marL="2057400" indent="-228600" defTabSz="330200" eaLnBrk="0" hangingPunct="0">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1" eaLnBrk="1" hangingPunct="1">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由各中心中层或子公司部门经理提名</a:t>
            </a:r>
            <a:endParaRPr lang="zh-CN" altLang="en-US" sz="1600">
              <a:latin typeface="微软雅黑" panose="020B0503020204020204" pitchFamily="34" charset="-122"/>
              <a:ea typeface="微软雅黑" panose="020B0503020204020204" pitchFamily="34" charset="-122"/>
            </a:endParaRPr>
          </a:p>
        </p:txBody>
      </p:sp>
      <p:sp>
        <p:nvSpPr>
          <p:cNvPr id="65561" name="Text12"/>
          <p:cNvSpPr>
            <a:spLocks noChangeArrowheads="1"/>
          </p:cNvSpPr>
          <p:nvPr/>
        </p:nvSpPr>
        <p:spPr bwMode="auto">
          <a:xfrm>
            <a:off x="5448300" y="4953000"/>
            <a:ext cx="277018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spAutoFit/>
          </a:bodyPr>
          <a:lstStyle>
            <a:lvl1pPr marL="342900" indent="-342900" defTabSz="330200" eaLnBrk="0" hangingPunct="0">
              <a:defRPr>
                <a:solidFill>
                  <a:schemeClr val="tx1"/>
                </a:solidFill>
                <a:latin typeface="Arial" panose="020B0604020202020204" pitchFamily="34" charset="0"/>
                <a:ea typeface="宋体" panose="02010600030101010101" pitchFamily="2" charset="-122"/>
              </a:defRPr>
            </a:lvl1pPr>
            <a:lvl2pPr marL="168275" indent="-167005" defTabSz="330200" eaLnBrk="0" hangingPunct="0">
              <a:defRPr>
                <a:solidFill>
                  <a:schemeClr val="tx1"/>
                </a:solidFill>
                <a:latin typeface="Arial" panose="020B0604020202020204" pitchFamily="34" charset="0"/>
                <a:ea typeface="宋体" panose="02010600030101010101" pitchFamily="2" charset="-122"/>
              </a:defRPr>
            </a:lvl2pPr>
            <a:lvl3pPr marL="1143000" indent="-228600" defTabSz="330200" eaLnBrk="0" hangingPunct="0">
              <a:defRPr>
                <a:solidFill>
                  <a:schemeClr val="tx1"/>
                </a:solidFill>
                <a:latin typeface="Arial" panose="020B0604020202020204" pitchFamily="34" charset="0"/>
                <a:ea typeface="宋体" panose="02010600030101010101" pitchFamily="2" charset="-122"/>
              </a:defRPr>
            </a:lvl3pPr>
            <a:lvl4pPr marL="1600200" indent="-228600" defTabSz="330200" eaLnBrk="0" hangingPunct="0">
              <a:defRPr>
                <a:solidFill>
                  <a:schemeClr val="tx1"/>
                </a:solidFill>
                <a:latin typeface="Arial" panose="020B0604020202020204" pitchFamily="34" charset="0"/>
                <a:ea typeface="宋体" panose="02010600030101010101" pitchFamily="2" charset="-122"/>
              </a:defRPr>
            </a:lvl4pPr>
            <a:lvl5pPr marL="2057400" indent="-228600" defTabSz="330200" eaLnBrk="0" hangingPunct="0">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1" eaLnBrk="1" hangingPunct="1">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由各中心总监或子公司副总经理初审</a:t>
            </a:r>
            <a:endParaRPr lang="en-US" altLang="zh-CN" sz="1600">
              <a:latin typeface="微软雅黑" panose="020B0503020204020204" pitchFamily="34" charset="-122"/>
              <a:ea typeface="微软雅黑" panose="020B0503020204020204" pitchFamily="34" charset="-122"/>
            </a:endParaRPr>
          </a:p>
        </p:txBody>
      </p:sp>
      <p:sp>
        <p:nvSpPr>
          <p:cNvPr id="65562" name="Text12"/>
          <p:cNvSpPr>
            <a:spLocks noChangeArrowheads="1"/>
          </p:cNvSpPr>
          <p:nvPr/>
        </p:nvSpPr>
        <p:spPr bwMode="auto">
          <a:xfrm>
            <a:off x="8691563" y="4914900"/>
            <a:ext cx="277018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spAutoFit/>
          </a:bodyPr>
          <a:lstStyle>
            <a:lvl1pPr marL="342900" indent="-342900" defTabSz="330200" eaLnBrk="0" hangingPunct="0">
              <a:defRPr>
                <a:solidFill>
                  <a:schemeClr val="tx1"/>
                </a:solidFill>
                <a:latin typeface="Arial" panose="020B0604020202020204" pitchFamily="34" charset="0"/>
                <a:ea typeface="宋体" panose="02010600030101010101" pitchFamily="2" charset="-122"/>
              </a:defRPr>
            </a:lvl1pPr>
            <a:lvl2pPr marL="168275" indent="-167005" defTabSz="330200" eaLnBrk="0" hangingPunct="0">
              <a:defRPr>
                <a:solidFill>
                  <a:schemeClr val="tx1"/>
                </a:solidFill>
                <a:latin typeface="Arial" panose="020B0604020202020204" pitchFamily="34" charset="0"/>
                <a:ea typeface="宋体" panose="02010600030101010101" pitchFamily="2" charset="-122"/>
              </a:defRPr>
            </a:lvl2pPr>
            <a:lvl3pPr marL="1143000" indent="-228600" defTabSz="330200" eaLnBrk="0" hangingPunct="0">
              <a:defRPr>
                <a:solidFill>
                  <a:schemeClr val="tx1"/>
                </a:solidFill>
                <a:latin typeface="Arial" panose="020B0604020202020204" pitchFamily="34" charset="0"/>
                <a:ea typeface="宋体" panose="02010600030101010101" pitchFamily="2" charset="-122"/>
              </a:defRPr>
            </a:lvl3pPr>
            <a:lvl4pPr marL="1600200" indent="-228600" defTabSz="330200" eaLnBrk="0" hangingPunct="0">
              <a:defRPr>
                <a:solidFill>
                  <a:schemeClr val="tx1"/>
                </a:solidFill>
                <a:latin typeface="Arial" panose="020B0604020202020204" pitchFamily="34" charset="0"/>
                <a:ea typeface="宋体" panose="02010600030101010101" pitchFamily="2" charset="-122"/>
              </a:defRPr>
            </a:lvl4pPr>
            <a:lvl5pPr marL="2057400" indent="-228600" defTabSz="330200" eaLnBrk="0" hangingPunct="0">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1" eaLnBrk="1" hangingPunct="1">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人力资源中心组织评审</a:t>
            </a:r>
            <a:endParaRPr lang="zh-CN" altLang="en-US" sz="1600">
              <a:latin typeface="微软雅黑" panose="020B0503020204020204" pitchFamily="34" charset="-122"/>
              <a:ea typeface="微软雅黑" panose="020B0503020204020204" pitchFamily="34" charset="-122"/>
            </a:endParaRPr>
          </a:p>
        </p:txBody>
      </p:sp>
      <p:sp>
        <p:nvSpPr>
          <p:cNvPr id="65563" name="Line 47"/>
          <p:cNvSpPr>
            <a:spLocks noChangeShapeType="1"/>
          </p:cNvSpPr>
          <p:nvPr/>
        </p:nvSpPr>
        <p:spPr bwMode="auto">
          <a:xfrm flipV="1">
            <a:off x="623888" y="3492500"/>
            <a:ext cx="10944225" cy="12700"/>
          </a:xfrm>
          <a:prstGeom prst="line">
            <a:avLst/>
          </a:prstGeom>
          <a:noFill/>
          <a:ln w="19050">
            <a:solidFill>
              <a:srgbClr val="448BA4"/>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64" name="Line 48"/>
          <p:cNvSpPr>
            <a:spLocks noChangeShapeType="1"/>
          </p:cNvSpPr>
          <p:nvPr/>
        </p:nvSpPr>
        <p:spPr bwMode="auto">
          <a:xfrm flipV="1">
            <a:off x="655638" y="4635500"/>
            <a:ext cx="10941050" cy="12700"/>
          </a:xfrm>
          <a:prstGeom prst="line">
            <a:avLst/>
          </a:prstGeom>
          <a:noFill/>
          <a:ln w="19050">
            <a:solidFill>
              <a:srgbClr val="448BA4"/>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65" name="Line 49"/>
          <p:cNvSpPr>
            <a:spLocks noChangeShapeType="1"/>
          </p:cNvSpPr>
          <p:nvPr/>
        </p:nvSpPr>
        <p:spPr bwMode="auto">
          <a:xfrm flipV="1">
            <a:off x="655638" y="5600700"/>
            <a:ext cx="10941050" cy="12700"/>
          </a:xfrm>
          <a:prstGeom prst="line">
            <a:avLst/>
          </a:prstGeom>
          <a:noFill/>
          <a:ln w="19050">
            <a:solidFill>
              <a:srgbClr val="448BA4"/>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66" name="Line 50"/>
          <p:cNvSpPr>
            <a:spLocks noChangeShapeType="1"/>
          </p:cNvSpPr>
          <p:nvPr/>
        </p:nvSpPr>
        <p:spPr bwMode="auto">
          <a:xfrm>
            <a:off x="2312988" y="1930400"/>
            <a:ext cx="15875" cy="3683000"/>
          </a:xfrm>
          <a:prstGeom prst="line">
            <a:avLst/>
          </a:prstGeom>
          <a:noFill/>
          <a:ln w="12700">
            <a:solidFill>
              <a:srgbClr val="448BA4"/>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 name="日期占位符 30"/>
          <p:cNvSpPr>
            <a:spLocks noGrp="1"/>
          </p:cNvSpPr>
          <p:nvPr>
            <p:ph type="dt" sz="quarter" idx="10"/>
          </p:nvPr>
        </p:nvSpPr>
        <p:spPr/>
        <p:txBody>
          <a:bodyPr/>
          <a:lstStyle/>
          <a:p>
            <a:pPr>
              <a:defRPr/>
            </a:pPr>
            <a:fld id="{B25EE47A-D123-4372-BD20-E73E4F2CC831}" type="datetime1">
              <a:rPr lang="zh-CN" altLang="en-US"/>
            </a:fld>
            <a:endParaRPr lang="en-US" altLang="zh-CN"/>
          </a:p>
        </p:txBody>
      </p:sp>
      <p:sp>
        <p:nvSpPr>
          <p:cNvPr id="65568" name="灯片编号占位符 31"/>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719CAF5E-2B19-4927-9DD0-EC92CBE22AD6}" type="slidenum">
              <a:rPr lang="zh-CN" altLang="en-US" smtClean="0">
                <a:latin typeface="Tahoma" panose="020B0604030504040204" pitchFamily="34" charset="0"/>
              </a:rPr>
            </a:fld>
            <a:endParaRPr lang="zh-CN" altLang="en-US" smtClean="0">
              <a:latin typeface="Tahoma" panose="020B0604030504040204" pitchFamily="34"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5" name="标题 1"/>
          <p:cNvSpPr>
            <a:spLocks noGrp="1" noChangeArrowheads="1"/>
          </p:cNvSpPr>
          <p:nvPr>
            <p:ph type="title" idx="4294967295"/>
          </p:nvPr>
        </p:nvSpPr>
        <p:spPr>
          <a:xfrm>
            <a:off x="1504950" y="2654300"/>
            <a:ext cx="1601788" cy="1128713"/>
          </a:xfrm>
          <a:solidFill>
            <a:srgbClr val="FFFF00"/>
          </a:solidFill>
          <a:ln w="12700">
            <a:solidFill>
              <a:srgbClr val="000000"/>
            </a:solidFill>
            <a:miter lim="800000"/>
          </a:ln>
        </p:spPr>
        <p:txBody>
          <a:bodyPr anchor="ctr" anchorCtr="1"/>
          <a:lstStyle/>
          <a:p>
            <a:pPr algn="ctr">
              <a:lnSpc>
                <a:spcPts val="2000"/>
              </a:lnSpc>
            </a:pPr>
            <a:r>
              <a:rPr lang="zh-CN" altLang="en-US" sz="1800" b="1" smtClean="0">
                <a:solidFill>
                  <a:srgbClr val="000000"/>
                </a:solidFill>
                <a:latin typeface="微软雅黑" panose="020B0503020204020204" pitchFamily="34" charset="-122"/>
                <a:ea typeface="微软雅黑" panose="020B0503020204020204" pitchFamily="34" charset="-122"/>
              </a:rPr>
              <a:t>关键岗位</a:t>
            </a:r>
            <a:endParaRPr lang="zh-CN" altLang="en-US" sz="1800" b="1" smtClean="0">
              <a:solidFill>
                <a:srgbClr val="000000"/>
              </a:solidFill>
              <a:latin typeface="微软雅黑" panose="020B0503020204020204" pitchFamily="34" charset="-122"/>
              <a:ea typeface="微软雅黑" panose="020B0503020204020204" pitchFamily="34" charset="-122"/>
            </a:endParaRPr>
          </a:p>
        </p:txBody>
      </p:sp>
      <p:sp>
        <p:nvSpPr>
          <p:cNvPr id="66563" name="日期占位符 3"/>
          <p:cNvSpPr txBox="1">
            <a:spLocks noGrp="1" noChangeArrowheads="1"/>
          </p:cNvSpPr>
          <p:nvPr/>
        </p:nvSpPr>
        <p:spPr bwMode="auto">
          <a:xfrm>
            <a:off x="1219200" y="6324600"/>
            <a:ext cx="254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2E654C01-45E2-471E-9261-8BD7B0B76904}" type="datetime1">
              <a:rPr lang="zh-CN" altLang="en-US" sz="1400">
                <a:latin typeface="Tahoma" panose="020B0604030504040204" pitchFamily="34" charset="0"/>
              </a:rPr>
            </a:fld>
            <a:endParaRPr lang="zh-CN" altLang="en-US" sz="1400">
              <a:latin typeface="Tahoma" panose="020B0604030504040204" pitchFamily="34" charset="0"/>
            </a:endParaRPr>
          </a:p>
        </p:txBody>
      </p:sp>
      <p:sp>
        <p:nvSpPr>
          <p:cNvPr id="66564" name="灯片编号占位符 4"/>
          <p:cNvSpPr txBox="1">
            <a:spLocks noGrp="1" noChangeArrowheads="1"/>
          </p:cNvSpPr>
          <p:nvPr/>
        </p:nvSpPr>
        <p:spPr bwMode="auto">
          <a:xfrm>
            <a:off x="9042400" y="6324600"/>
            <a:ext cx="254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fld id="{683ED448-BD6E-4F51-B6E6-16D076A120A7}" type="slidenum">
              <a:rPr lang="zh-CN" altLang="en-US" sz="1400">
                <a:latin typeface="Tahoma" panose="020B0604030504040204" pitchFamily="34" charset="0"/>
              </a:rPr>
            </a:fld>
            <a:endParaRPr lang="zh-CN" altLang="en-US" sz="1400">
              <a:latin typeface="Tahoma" panose="020B0604030504040204" pitchFamily="34" charset="0"/>
            </a:endParaRPr>
          </a:p>
        </p:txBody>
      </p:sp>
      <p:sp>
        <p:nvSpPr>
          <p:cNvPr id="66565" name="AutoShape 2" descr="data:image/jpeg;base64,/9j/4AAQSkZJRgABAQEAAQABAAD/2wBDAAMCAgMCAgMDAwMEAwMEBQgFBQQEBQoHBwYIDAoMDAsKCwsNDhIQDQ4RDgsLEBYQERMUFRUVDA8XGBYUGBIUFRT/2wBDAQMEBAUEBQkFBQkUDQsNFBQUFBQUFBQUFBQUFBQUFBQUFBQUFBQUFBQUFBQUFBQUFBQUFBQUFBQUFBQUFBQUFBT/wAARCADcAX4DASIAAhEBAxEB/8QAHQABAAEEAwEAAAAAAAAAAAAAAAgFBgcJAQIEA//EAE8QAAEDAwIEAgcEBAcNCQEAAAEAAgMEBREGEgcIITETQRRRYXGBkaEiI0KxCRUyghYkM1JyksE0Q2Jjc4OToqOkssLRJTU3RVNVlLO08P/EABsBAQACAwEBAAAAAAAAAAAAAAADBQIEBgEH/8QAMxEAAgEDAQQIBQQDAQAAAAAAAAECAwQRBRIhMTITQUJRcYGRsRQiM2GhBiPB4RVS0fD/2gAMAwEAAhEDEQA/ANqaIiAIiIAiIgCIiAIiIAiIgCIiAIiIAiIgCIiAIiIAiIgCIiAIiIAiIgCIiAIiIAiIgCIiAIiIAiIgCIiAIiIAiIgCIiAIiIAiIgCIiAIiIAi6Oc1gJccD1lUiz6tseoppYrVeKG5SwtDpGUdSyUsBzjIaTjOD8ljlcD3BWkRFkeBERAEREAREQBERAEREAREQBERAEREAREQBERAEREAREQBERAEREAREQBERAEREAREQBERAEREB1+C5JwsZcZOYLSXAsWz+FE1ZD+sRIYBS0zpciPbuzjt+21eOHmZ0FUwMmjuk7o3tD2n0KbqCMj8KglWp0388kiSNKc1mKMsBwK89XVw0NNLPNIyKGNpe+SRwa1rQMkknoAAO6tzTnEfT2qrFU3mhuDRbaQvFTPUAwtgDWhzi/fjaA05yemFE7jJxuqOM89TbrXLVWvh/SSlktS1u2e8SNw4MaCOjf2SAejQ5rnjc5kahrXVOlT285zw+5nToynLZ4FT418ep+KL7lp+wVb7ZoilPg3W7hhMlZnI8GJuRuDsYDcjcMlxawFYTZqy5Wmvt9TY5pbILW/db200mXwH8Ti4jEj34AkLm4eBsLfDDWN+l2nNb4EEcTaagpW7Kakjz4cQ8z16knoS45JI9ipUsPdctVuZ1J7eToaVCEI7LROngPx6t/Fy3PoqkQ2/VVHH4tZQMedsjMgePDnqYySAW5JjJDXEgsc/L3dauLfcq2x3OkuNtrJaC4UcniQVUBw+M9jjORgglpBBBDiCCCQpx8B+PtHxVoPQa8xUGp4Ggy0rDiOduP5SHJyW9Mlp6t9o6noLO9VX5J83uVF1aOk9qHL7GZUXA7LlWxXBERAEREAREQBERAEREAREQBERAEREAREQBERAEREBx0KBcdgrd1ZqqPT9OWRjxax7SWR+TR23O9mfifLsSI5zjTjtSe49ScnhFemqI4I3SSPayNoy57jgAe9WZNxw4dwVvocuvdMR1e/w/R33mnEm71bd+c+xQp5ouLNHU3x9qb6PqS+08rjUyV8YnorXJ1BiigdmN8uA0P3NLWgFrg+QkxRmqJ5auXxZ5Hzy7Wt8SRxc7DQA0ZPXAAAHqAAVU9QWd0dxZU7FzWWzdBTVcNXCyWCVk0Txlskbg5rvcR3X36LT5w64maj4TahZeNNXOS3TlwdPCCTBVAZG2aPs8Yc4DPVuctIIBWyrl5470PHPR7q5jG0l5o3CK4UIcD4bjkte3z2OAOCfMOHXaStyhcxrPHBkFe1nRWeKMtIiLdNMIiIAiIgCIiAIiICBv6T92JuGbcDJbdD8jR/8AVWxYKYu0/a34yH0sRB9f2Arm/SgNJqOGbvwhl1b8SaPH5FUfSce/SFjJz1oID1P+LC5nU+dF7ZfTR5rxJdLxZmaakrpaPS3iOr66mpHbZa6QbRHCXYO3G0OBcNrcOftkexjF5qmPeGMbDHTxRN2RQQZbFE3r9ljSScZJJySS4uc4uc4uNelp8Ajy814J4Ohz+aqHJtYZvqKTzgoEsPU9Oi8M0O3IVdng6YwvBND0UXAkKNNDnsvjT1NTa66Ktop30lZA4SRVERw+Nw7EEEEfAqoyRH2BeGaMdeiyjLBnzLDJn8vvMdS8RWxaevXh0Gpoox4XQNjuDQ0kmPHQSANcXM8wC5vQPEed3YI9i1US+NA5j6eeWlnjeJIpoJDHJFIDlr2vaQWuBAIcCCCAQeimny2cyMfESnj0zqWdsWrYI8Mq3NEUdzaBkuYBgNlABLoxgEAvYANzI+msr5Vf26nN7lBd2jpfPDh7Eh0XAOVyroqwiIgCIiAIiIAiIgCIiAIiIAiIgCIiAIiIAiIgKVqK90unbNV3KtkENNTRl73bgD7AMkDJOABnqSB5qJPGjjlUaV0nV3ejqI/19dZnU9EDhzYHBoMkmBgZjY6MNz1L5I3fa2vVd52eMD9MMsWj7dM419bur6uKAuMghadsTNvZwe/cQAc5h9qh1xW1Cb5qg0zKqOporTC23QSwv8SOTYSZZWP/ABMkldLI3PUNe1vZoAoL+b21HO5FpZ01LLZZZJJJJyT5rqWkDOCQpEctvKdWcYoW3+91E1s0nlzI3QtxPWuHQ+GSMNYDnL+vUbQO5bMSl5W+GdFa20NPpiGFjSCZo55mzOx65A8OOfMZx7Fr07SrUjmK3fc3ql1Spy2eJqx7rIHATilPwe4pWm/+M9ttLvRbjE2PfvpXkeJgAbiRhrwAermNzkZCz/xv5WaHR0YqIY3VNnlJZHXRRNjqaaTv95sAbJnHRxHX7Q+wcExV1Ppuq0td5KGqAdgB8UzQdsrPJwz8veCPJacakqdXYktmS/8AbjZezWp7Ud8Wbj4KiOqijlieJI3gOa9py1wIyCD5hfdYN5OddjXXAex75WyVdmLrROGM2hnggeE32nwXQ5PmSVnHK6+nNTipLrOWnFwk4vqOURFIYhERAEREBwVRdVapteidP118vddFbrVQs8SeplP2WDOB0HUkkgBoySSAASQF01dq+0aEsFXe79XRW21UjDJNUTZw31AAAkuJwA0ZJJAAJKg7rDiDfuZXUtPc66lntWg6R7pLRaDNtdWEbmGpn2O/ZyHMy0990UZBE8zNK5uY0I56yelRlVeOo8fFC+1XNbquhut0oHW/RdodKy3QEmOola9zWvke4O7uMbQe7W42tLiHuVyQ22lt1LDS0cRhoqdjYoI95fsY0YaNxJJwAOpPVVSnomUlO2JnUNAbkANGB0AAAAaAAAGgAAAAAAADpK3r2965OrVnWltSZ0FOCprZSKRLBkHzVOqITnqq5OzHXyKp1QwZOOuVATFDmhz8FTZ4iCenQqtVMfU9MKnVDeiwMyiSs6uXinZjKq87MEqnTNyF43glKNUN7rwOlkpaqCpglfBUU72yxTRPLHxvactc0jqCCAc+xVSqblxVNmZu6Dsm11mSWSZPLxzSM1eKbTurZxDfS4RU9wcGsirHH9ljsYDZTg4wA1xwBgkAyVByAVqVngbI0tc0Oae7T2I9RUvOWjmgdcp6LRmtqwOrZCIbVepnH+MHs2mncevjeTJP750a4+JtM3S2N/0mKdV7+p9/9lDeWWx+5TW7rXcSxRcBwPZcq/KYIiIAiIgCIiAIiIAiIgCIiAIiIAiIgCIrX4masOguHOqNStg9LfZ7ZU17afdt8Z0UTnhmfLcWgfFeN4WQawOOvEqq1pzW6muzKirZT2StkpqN0Em/0d1JmOF7c9NjqhrZCB0Pin1r6cCOGE3FniXZ9PbJHUJd49fO0EmKmZgvOe4LshgODhz256ZWG9EU7nVNZUve4yBgYXZ/bDjuOfX1a0rYV+j70ayn05qbVMwa6oqqptugDoQHRxxtD3lr+5a90jQQOmYfPAxz8odPdbLLqMnQtnJcSVtst9NarfTUNHBHS0lNE2CGnhaGsiY0Ya1oHYAAADywvY1uTnyQM69V3ADRgLoSlKRqXT9LqeyV1srWb6ephdE7oCW57OGQQHAgEHHQgFa6+L2kJH2i6UlQxrrnY5pSGxO3A7XbZgDgZGG7s4/vftK2VOKh1zC2OOi4r10dSWmiusMT3MAxiN7PBf29ZY8+8lcxrNPEYV48Yv8ADLrTJvblT70Uv9HVqgtn1jpyWqcQ5sFwpqUjoMbmTPz8acfBTZ/EtbvIzfRY+P8ATUcseJLrb6qgAPdrgGzn6QEfFbIiehVvYy2qKNK8js1n9zsi4XKsDSCIiA6/BWxxA4hWPhnpqpvt/rG0dFTjPXq958msaOrifUPecAEi6MFY3458Hrbxn0Y+010URqYH+kUc0wOI5QCOpHUAgkHHsPXCiqOSi3FZZlBJySk9xErU+qb9zGX6O93+CW36Jppc2uwuc4elncW+NLgg7B9prnDG4h0cRB8SWO8IoGwty1jGgYA2NDWtAAa1rQ0BrWtaA1rWgANa1oAAAVMslvvFnq4rJdbTXUlziIpmQzMc98ob9luw9d4AaACCRgDB2luMZVWtr0/mKbpWvYykp7S6eLwIX53SeE7JcR0J+17h7e54yrKrWcptPdxz1HSU6cY7sr7GY18ZG4z7V9T6wvm/sFrZJzwTjdnHReCdmcnGFUJxgFeGc9HJk9RSqhvQqmTt6dlVqgDCp87SPUsG8EiRT3W+onYXx08srBn7TGEgfFUupo52hx8F4aASTtPQKc3Ly1juEtmdtG9xn3Oxgu++kxn4YVQ45gDglxAwO2nrgR/8aRXNPTHUpqe3xWeH9lXO/wBmbhs8H3/0a8aqF4YJC0+G5xaH46EjBIz6xkdPaPWqdM3p2VF4fjNtqhgYbIOwwP2VX5WZ7etUtSHRzcM8C7h80UynvYSBjJPnhei52ARUlNUua2ppp4mvduaDs3AZac9PPGfd2yF3NO178EZWwDhlwx0pe+GOiK2t0/QVFV+qaKZ07oGh73eAzJeR+3nzDsg+antbSd1JqMsYNe5uo2yW0s5PXy8Qapg4VWUauq5K24vi3xSTgmdsBx4bZnEnfJjqXHBwQHZcHOdk72rhoDBgfRd13NOOxBRznByE5bUnLGMhERSmIREQBERAEREAREQBERAEREAREQHCjxz46kbYOWvUEDZ3wVVznpaKDwzgvPjNkew+wxRSg+9SIUM/0meoaen4d6QsTi4VdZdn10eO2yCFzH5+NSxR1HiDZJTjtTSIM6QpzHbHy7T97ISMeoAD88raryqafn05wD0nT1O3xZoZKzc3zbNM+Vmf3HsHwWsCyUgjs1KxwONmTj2nP9q2y8EwG8G9CAdv1FQ//nYqOwe3XnIt75bFKEUXuiIugKQ698qDvOzqY2DjDbGGTa19kp3Aeo+kVGT+SnF5LW3+kcqCeOtmjjkDtun6ZpZn9l3pNSfy2qvv6Sq0XFm7ZScayaKTy53CG2cz+nKktaGm5VMMbj5GSOWIfSTC2ct8uufatUHB2Ut426KmH49QUYz/AEqhg/tW19vb4LW01/tOP3/g2NRWKqf2O6IiuSqCIiAIiID5uYHDz+C1p8XWi1c9l7iaBg1MTzj1yUUbz/xLZd5BayuPspj5770R0/jlCPnbqdV999CRv2X1TMxkI8l8nv8ANfHxT610dIRnzXE7TOh2cnWeU4PqXhmdnOAvQ89CSvHK/I6eaxbyZKJ5JR1yqfMc5C98xwF4J8DPXCwM0iXfLc7PCq3MP97lmb/rk/2qq8fHbeBfEV3q05cT/usixdwL4waW0hollru1zc24+lSOZRU1NNVTlrg0g7ImOdgnOOi9nHPjvpWt4T6xs7W32KuudnrKGmjqtN3GnD5ZYHsaN0sDW4y4ea7i3qwVvHaaW5HL1qcumlhdZAzhq/fQVoHk9v5FXTIzPYKhaAsVfbKCpnq4WwwVDh4P3rC8lud2Wg7mjqMEgZ64zg4uWSMYJAXIXMk60sHV0U3BHgLMDtj2rZFwdGOEuiR1/wC5KLv/AJBi1zmHdgdAMrY3wjBbws0cD1Is9GP9gxW+jvM5+BU6qsKJd6Ii6s50IiIAiIgCIiAIiIAiLgkBAcouocCcL5SVMUMb3ySNYxgy5ziAGj1n1ID7orFreOnDi21L6ar1/pimqY87oJbzTNkGO/2S/KsvUPOhwZ0vUeDXa7onux1NFT1FWB8YY3j6rzKPcMzZ8FyoxXz9IjwftRaKCru+oS4/+W217f8A7vDVHrf0hliqrf4un+HmrrhUeTa+CKkhx/lA+T8lBO4pQ55JeZNChVnyxb8iWhK18fpBZ75xF4r6R0tY6Jk1HbaZxlr5HlkcE07gZfFJb9iOOKGOR78kNaXEgbSVUdYfpBtX19jqaaz6MtGlLm8FjK253+KsEQPQuETWs+0PLJIB7hwyFg7WHMQ+k0tDa6L0W63Gua43a5R1UjZ3Elpc1rzGRh53F78uc/O04bvElVcXqk1To/Nnu3r1N6lZzhmdVYS79z9Cg0tKYqSCIE5YxrPtDB6DC2j8BLhFcuC+ipYjlrLVTwH+lGwRuHzaVqGp9d3O5z7aampIdoy4v3y4HtwWraZybTVFRy4aSlqXB0rhVk7Rgf3ZPjp18sKLToThWltdaJ7+UZ0ouPDJm1ERdEUZwey1Uc6FwnunNjqKCY74aR1BBC4HIEfo0L3N/rvkW1Z/Y+5akuLtPW3vmK1zWVYc8R3mvYHkdNsb5I2fINaFX3tRU6W8sLGLlU3Ho4QMc3i7oTHU/wAILd/+qNbZW+a1U8HKcv4vaHAB6X2gd29VRGVtWZ0GFp6XyS8SfUvqR8DsiIrwqAiIgCIiALWTzH0z6bnluEhG1s9Vb5Gk+f8AE4Wn/hWzZa4eb2lFBzh2qcdPHioZj9Wf8i0L36EjesvrIvouGOi6Odnp6l8vFXV8vbC4M6jBzIcD2epeWQkZXd8hJ9vqXnmkJ9gXjZ7g+Mzl4Z+gXpldjqF45nE9PP1KNyJIo8NTG2RwLmtcWjAJGcBeR7dxOfNe98bnZw09FTq2upqItbUTxQPJxtkeGn5FebWTLCXE+D4z0GOgXwkiLieiuGl0verlRel0VkulfTntJRUMs4Pu2NOV66Hhtqe5tcYLHVxvbjMVa0UT/dicsUbbXE9U4J8S0fBPqWxHhP8A+GGkcf8AtFIP9ixQutXBnV1bIfSbYy3x4z4ktVDM0H/MvkP0WV7frzjRarPRWPTmkbPDTW2FtJHcLgJ6htQ1jQGyBhdA5oOOx6j29zd6Tc0qE5Oo+oqNRj00Y7HeSlwuN2FGma6cxF+pBG+p05YXnoZqKh6/KWWYfQrys0JxxuNM6G58VJYoXd/RqSkicPc6OnY4fNdFLVLePe/Ip1Z1Otr1JRZC4JAHU4CifFy+6mJ3XDizqybqcsjvNW1vX2eNjHwVFq+UXQEtWKy9VtTdKrO501ZIx7nH2ucCfqtGeu0I8Ismjp85dpEnb/xa0PpSbwr3rKwWaT+ZcLnBAf8AXcFat75quE+n4vEn11aatuAR+q5TXk57fyAesGO4NcH9NgmSGDI6nNQWj5AgKl1994J6ca4ej2pxafxASH65Ws9f2vp02zZjpf8AtMy9c+ebhJQ0plpbvcrrL+GnpbPVMe72AysY0fEhW6OfzS9XGf1fobWlVMRljXUdOGu+LZ3Y+SxHXcxHDOztLbbQxPx5U9L/ANArYunNbQuJFvsFRJ6sxhoWP+Xu58lLHiSrTqS4zMxnno1dVVRbRcGK19Pj7MlReTC/4tNMQPL8SoNfzccc6upLrfojTNsp/JleZp3ge0tmZ+SwfcOY/U1wyKOzwwg+cjxn6BW/V8ROIN7JERjhz5RwlxWD1C9lx2Y+ZIrG3XezNeoOYPmFvmww3yxaXx1cLZQMkB/07ZfzVn6g4pca7vT+FdeK88A6gm3wxUbj+9E1hWN36f4gX3Jmqa1wP81gaF3g4GanuZzUGpOe/izYyvHe1e3WS8EZKzpdmHqztedQ6mnoZKO78V9S3Clecvp6q9zysJ9z3lY7q7dpqGV0jq6aqkcSS7cST7ysr0fLPWOGZ3ws9rnlyr9Hy20seDNWRj17IgsXqFNc02yT4NvhBIj1M+yNGIaOWf3joujKgk/xa0sA9b4935qUdHwGsVN/KzzyY8gQ0fQKrQcJ9LUgG6lMmOv235UctVpJbot+LMo2Uu9LwRFKKq1CGbadzqRvqiIj+gXV9iv10P39TJMT/Pc5/wD1UwItKabt7cx26Dp/i9y91CyjlqBTW61vqZ+wipqfc75d1rf5PLzTp/gl+E3fNN+pDyl4U3itcPuKh4P8yE4VdoOAd4qQM0M+P8M7VL3+DuriXNp9EXlwDC/c6mLAQBnoT3PqA6nyBVgwcRKysp6mWG3MhZTvDJPFl+00nzIA6DPTJ6Z6ZyvJ6jdxWdhpeBlTs6M84kn5oj7V6Ofo+rkt80HgzNw5wznuOnX/APvNbOOTvaOXTSIacgCqH+9zKD+pqin1k+KS5QCGqhaWMmp/Nnfac9MZ69s+0ZOdgvL/AGSHT3BfR1JAMRut0VR+9KPFd9XlXOkVp16jlPjgrdUpxpUowi1x6jIiLgdlyusObOr+xWuHidp9rOIGu59mJH3C4yZI7ffSO/JbHXdQoLcc6Flt4mavptwe97JpDgfilp9//OFzmt5VGLXeXOlY6Vp9xjnl1tfp/G3R7CMllaJsf0Gl/wDyrZdGcsafWAteXKnSSy8edMOZGXNi9JkkJGdrfRpQD7PtOath58lPpK/Zb+/8Iw1P6yX2OyIivCpCIiA4HUK3tS6707o70UX6+2+zPq9wpo66pZE+ctALhG1xBeQCMgA4yrhPZakeavV9Trzjvq6aqMvg0FZJaqaF0xcIoqdzoxtPkHOD5MeuR3rWvWqqksk9Gl0ssGxKo5qeGlNUmH9eVU5H46Wz107D++yAtPzUKeO+tKLj7zTWf+A2Lj6HFS0zjUPbSmfw3PllfGJC3O1rsbTh2WnDSOqztyqaX0Zxp4QUVzvdufcLzb5XWy5+PPP4Uk0YaWybXOw4vjfE9xA273PAwBgZ9sHDnRGiIybRYrTZ/Iup4GRk+8gLn69zcVYuElFJ/c36apUZZjlvwI2O4earE8cQsMj2vPWYV1GGsHrLTNv+G1VSbg3qctZ6PJaZHH9ps1TO0j4sgePqpF1mr9L2hhdUXO3U4HfdK0f2q2bpzCcPLPkS6ioi4fhicHn6Kk+Ggnvmvy/bBufE1pcIsxnFy+3Wrpsuu8dJU56tZQuqYz7nGSI/RVG3ctbmxObX3Kpqnu6eJSRMpSPg8yhe+485XD+g3CGeqriP/QgJz8Valz56bNFuFv07cKl3kX7WZToqK7Tfgv8Ap7t3MnuX5Lxs/LNbbe4uqai4XNmOkddUx4HxhiiP1VSpeXDTNJOJ2W5rZwc5kraqVnxY+Yt+iwlcOdzUtZkWzSQjHkZ5S78grdrOZvi7eSfRKKmomntsgLiPmVi40F3+qXsZqncy61+SVDeCOlzMyWaz2UTN7SMtFK1/v3eHn6qv0+nbbaoPD9NmjiHaNsxYwfBpAUHqvWvGu/ZEl9npmu8omtZ/ZlUmbRHEK9k/rHVVc8O7h1U/H0wonOhHqXm2yRWtWXNL0SJ011fpC2ZfV1lE0t7umnB/Mq2rlxy4ZafBMt7tUbx0+w9pP0UNmcBJ6o7q+8STE99zy7PzKqNJwDslPgyzySHzwMKN3FKO+KS8ETKzb5m35ki7tzmcObdlsFwdVuHYU0DnfkFZ1258bFFkW+yXGrPkXMDB9Vj2m4RaZpQM05kP+GVU4NF6doyPDtsGR5uGVG7tNYTfsSxsorqRxcueLUNYXNtmlQ3PYzTZ+gCtqt5muLF8JFLbqekae2yF7z8yr1ZT2qjwI6enZnoA1oC5N0pafsGt9W0YUHxCfYz4tsnVvGPD2MXVereMmos+Jcqmna7yijaxU6Xh7xBvnW4X6uIPk+qI+gWZKS6OuNX6PRQy1VQT/IwML3/IdVWaPSerbrUshptMXMPd+KopnQM/rPAb9VLCVeXJTXkjyXRx55fkwBFy91lUd1dc958y5znn6lVaj5drXDjxqxzv6MYCkNR8FNe11QY5LbBQR9hNU1UZb8mFx+irls5bdS1BLbleLdSNz0dSB8xx7nNZ+a3IW+oVNyi1+CB3NrDjJe5Hil4KacpRh4llx6zgfRVWn4caZoiMUEbiPN/X81JC2cr9NG8m56jq6weQpYWwdc+e4vyq5beW7SFF4npQr7pv8qqpLdvu8IM/tU8dJv6nM8eL/wCEEtRto8qz5EZobNY6Jv3VDSt/cC+za2ggadjIWBvfa0KWts4N6NtcZji09RTM9VWw1B+chcrktenrZY6fwLbbqW3wE58OlhbE3PuaAtqGgVX9SovQ13q8VywIcUVFdbnT+Nb7Nca+HOPEpKSSVo+LWlVyk4Ya3uEXiQacnDDjHjSxQn29Huafp5qXeB5BMexbkP0/RXPJv8GtLVqr5YpEYqbgBrWrpg9z7ZRyEfyU9Q8kdfMsY4fIqu0vLPXSCJ9RqSOF2PvI46LePbtcZB9WqQGVxtW9DRrSHGOfFmtLUrmXax5GHI+WSwvbGZ7xd3uGC9rJImNd7P5MkfAq5IuA+iYXRuNndI5gwDJVzEH3jfg/JZBQnC3YWFtT5YL0NWV1Xnxm/Ut2j4eaZoJ2zU+nrVDM3tKyijD/AOtjKr7YmtaAGjA7AL6LqR7VtxpwhyrBA5SlxZwWjPYKEHMTpKh0vx5lnpGCGnu9JFWVcTGNYzdI6SKTAAwS7wy8k9dzie/VTg7lRd5vrPGL9p25Y+9kp5Yc58mODh0/zh+aq9VS+Fk/AsNPeLhLvItVNKKR8rZB/JEh3wPVbNdNWePT2nrZa4j91Q0sVMw/4LGBo/Ja49QwMZcbiXDDXSyOOfUSVsuZjYMdlW6Hv234G/q/YXj/AAdkRF1Zzx1d2K138x+qhBzG6nt4cHBxgZlp7H0KIEfPK2Hk9CtS2vrv/CrmI1JcIakVtNUXmtfDOw5a+FrniMg+raGqn1OmqlDf1byy06WzW8d35JIcl9Fu4qXCbwyWRWmXD8dA4yxADPu3KbXfKjDyUWSWno9U3J0X3E8sFPG/b+JjXueM+6SNSez5LLS47NtF9+8xv5bVw8dR2REVsV4REQHXC0+ca6UxcZdetcwtIv8AX43A9vSH4PX1jB+K3CZytefPVwprLBxKbrGOKSS03yONss2CWQ1MbAzw+gw0OYxrhk5cfE/mlV16n0al3FhZSUamH1mLOC9NrNtBc2aavFVbKOWVnjthkLWucGnB9+D+SyG7hxqy7n/tLUlZKT3D6l5H5r6cIqN2lNHwsqWmKpqJDM+MjBbno0EHzwAr2p7zJXVAp6WJ9TORnwom73fIL59WuKs6sthfg6uEIRinIsiHgZTOOaqvfIfPqTn5qq0vBmwUwbvdI8+/Cvyh0nq261Ihg07c2OOTmelfCw/vvAb9VXLfwU15cZ9klvhtrMZEtVVRlufUfDLj9FlGld1OWMvQwlVt4c0l6mPKfh1pykH9yB5Hm45VQhsNlpB93RQD90LJtv5bdS1Eh/WN4t9LH66XfOfk4M/NV22cr9K0uFz1DVVWejTRwNgx/WL8qZaXe1OKa8WQu/todrPkYbE1DTj7EcLAPUAurrzA0YDh+6FIi18uOkreH+kenXTcMA1NSWlvu8IMVet3BvRdriMcOnqOVh7iqZ6Rn/Sbltw0C4lzyS9Wa0tVpLlTZFKS/RNG7PQr1UlLe7rTiegslyrIHHAlgpJJGk+rLWkKY9rsVussIgt9BTUUQ/BTQtjb8mgBVDYFuw/T0e3P0RrS1aXZh+SIFNw013cqds0GnKgNJwWzSRwvHtLZHtP0VfpuXvW1VCx7pbXSlw6snqHl7f6rHA/NSgwmVvw0K2jzZfma0tVrvhhEfKflerpGRGo1SyN342RURd8A4yD8lXablg0/HLFJUXO6zlv7cYkjbG/4eGXD+ssyjK5I9n1W7DSrOHCGfHf7mtK+uJdv+DHVLwC0NSyRP/UxlfGcgzVUzgT7W79p7+pXHT8PdLUUrZafTtqhlb+zIyijDm+47eiuLumFuQtqMOWCXkjWlWqT5pN+Z1bE1oAAxjsu+AuUWwopcCIIiLIBERAEREAREQHGFyiIAiIgCIiA4WA+bS0sn0/YrmXnxKaqfTBmO4kZuJ+Hgj5rPZ7LHHMBZP1xwwuhbT+kz0ZZVxtzjbscN7vhGXquv6fSWs4ruNq1n0deEvuQuvVKJ61xc0FssTCenrYM/XK2Dadu0WoLDbbnA1zIa2mjqGNd3DXtDgD8CoDVzC+mpJSA4hrone9pz+TwpZct+qo7/wAP4aGSoEtdanejyNLm7hEcuhO0HIaGnYCQMmJ3fGVzOhVsVJU31r2LzVqbdOM11P3Mtoi6ucGNJJwAu3OZLL4wa1PDvhrqLUEbg2qo6N5pfEjc9jqh32IWuDeu0yOYCfIHuFrI0HpeSGq/WMwiaAx0UUX2hIBkDfgjG04c0HJ6seOmFPLj8+LW0cdkE0TLfQvdUVE75MRiRrXAuc7HRsbd5cckD7WR9hRip7Ubxd6a22qJ8Ec8zKWhppnEbA9wazc0Oc1rnOO94aS3e9+3oQFyup3SlmjT48C70+h83SS4LeS95YtNjT3Ca3vdA6CouM0tdK15/a3Haxw9hjZGfistNXgstqp7DaKK3UjSylo4GU8Tc5wxjQ1o+QC94XRUKfRUow7kVFSfSTlPvZyiItgjCIiALw3O1Ud4opaOupYayllGHwVEYex4znq09D1APwXtKdl40nuY4by26Xh3pejlZLBpy1QysILZGUMQcCOxB25Vw+E0fgHq7LuEOVhGEY8FgycpPixtHqTAXKKQxOMBcoiAIiIAiIgCIiAIiIAiIgCIiAIiIAiIgCIiAIiIAiIgCIiAIiIDgHK8F5tcF5tdZQVTDJTVcL4JWgkZY5pDhkdexK95CLCUVJYZ6njeiAlzs9RbKi5Wuq2iroqhzXtYcjLSWu8vXg/BVPhvriu4damhuNK6SSmf93U0gfiOaPIJ6HpuGMtd0IyeuHOByTzK6Vdp7UUGp4mZoq8CnqeoAEobgD1/aYD2HTYST1Cw3JFg5aQ9hG5rx2cD1BXzKvGpYXL2dzT3Hb0pQu6C2t+eJLOLmQ4dtsj7lV6noraI2udJSVkgjqmYJBzCftHqDgtBDsZaXAgnEesudvS91rnWXS0tXOZWEmvZC9r3sABJhjxv7HqSA4bSA3OHDEFRRxVcfhzwRzx/zJWBw+RXSjttNb4vCpoI6eP+ZE0NHyCtp65UnDZ2cM0Y6VTjLOcor+rddVOp6cUkUPodBlofCRgylpaRkA4DA4fZb1ztDzg7WRXzyyaMdedayXmVoFLa4yW9vtTPBaOhHXDS8+w7VjW32qa7V9PRUsXjVNQ8Rxxj8TicAeoe89FM/hhoeHQOk6W2R4dUdZaqQOzvmd+11wMgYDQcZw0Z6qPS6E7uuqs+WPv3C+qQtqPRw4yLyREXfHKhERAEREAREQBERAEREAREQBERAEREAREQBERAEREAREQBERAEREAREQBERAEREAREQBERAEREBRtTact+q7HWWu50zaqiqYzHLE7pkdwQe4IIBBHUEAjqAoga04M6p4bXSohZRVN+0ySX0two4zLLCMkls0bRkAAdXAbeoI7lomtn4rgtB6kAn2quu7GldxxPj3m3b3VS2eY8O4gDC5k8QkjIew/iCqdj0xctSVbaa20E9bMcZETejQexcezR7SQPaps3DTdpu72yV1roq2RvZ9RTskI+JC9lPSQ0kLYoIWQxN/ZZG0NaPcAufj+n/m+ae7w3ltLV3j5Y7/Exhwk4L0+hw253DZV3stwHt6sp2kdWsz3J83dOhwOhduyuBgJlcdxhdTQoQt6apwWEiiq1Z1ZOc3lnZERbBGEREAREQBERAEREAREQBERAEREAREQBERAEREAREQBERAEREAREQBERAEREAREQBERAEREAREQBERAEREAREQBERAEREAREQBERAEREAREQBERAEREAREQBERAEREAREQBERAEREAREQBERAEREAREQBERAEREAREQBERAEREAREQBERAEREB//2Q=="/>
          <p:cNvSpPr>
            <a:spLocks noChangeAspect="1" noChangeArrowheads="1"/>
          </p:cNvSpPr>
          <p:nvPr/>
        </p:nvSpPr>
        <p:spPr bwMode="auto">
          <a:xfrm>
            <a:off x="207963" y="-144463"/>
            <a:ext cx="4064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标题 1"/>
          <p:cNvSpPr txBox="1">
            <a:spLocks noChangeArrowheads="1"/>
          </p:cNvSpPr>
          <p:nvPr/>
        </p:nvSpPr>
        <p:spPr bwMode="auto">
          <a:xfrm>
            <a:off x="1504950" y="3927475"/>
            <a:ext cx="1582738" cy="660400"/>
          </a:xfrm>
          <a:prstGeom prst="rect">
            <a:avLst/>
          </a:prstGeom>
          <a:solidFill>
            <a:srgbClr val="FFFF00"/>
          </a:solidFill>
          <a:ln w="12700">
            <a:solidFill>
              <a:srgbClr val="000000"/>
            </a:solidFill>
            <a:miter lim="800000"/>
          </a:ln>
        </p:spPr>
        <p:txBody>
          <a:bodyPr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ts val="2000"/>
              </a:lnSpc>
            </a:pPr>
            <a:r>
              <a:rPr lang="zh-CN" altLang="en-US" b="1">
                <a:solidFill>
                  <a:srgbClr val="000000"/>
                </a:solidFill>
                <a:latin typeface="微软雅黑" panose="020B0503020204020204" pitchFamily="34" charset="-122"/>
                <a:ea typeface="微软雅黑" panose="020B0503020204020204" pitchFamily="34" charset="-122"/>
              </a:rPr>
              <a:t>重点培养</a:t>
            </a:r>
            <a:endParaRPr lang="zh-CN" altLang="en-US" b="1">
              <a:solidFill>
                <a:srgbClr val="000000"/>
              </a:solidFill>
              <a:latin typeface="微软雅黑" panose="020B0503020204020204" pitchFamily="34" charset="-122"/>
              <a:ea typeface="微软雅黑" panose="020B0503020204020204" pitchFamily="34" charset="-122"/>
            </a:endParaRPr>
          </a:p>
        </p:txBody>
      </p:sp>
      <p:sp>
        <p:nvSpPr>
          <p:cNvPr id="8" name="标题 1"/>
          <p:cNvSpPr txBox="1">
            <a:spLocks noChangeArrowheads="1"/>
          </p:cNvSpPr>
          <p:nvPr/>
        </p:nvSpPr>
        <p:spPr bwMode="auto">
          <a:xfrm>
            <a:off x="1524000" y="4700588"/>
            <a:ext cx="1582738" cy="1273175"/>
          </a:xfrm>
          <a:prstGeom prst="rect">
            <a:avLst/>
          </a:prstGeom>
          <a:solidFill>
            <a:srgbClr val="FFFF00"/>
          </a:solidFill>
          <a:ln w="12700">
            <a:solidFill>
              <a:srgbClr val="000000"/>
            </a:solidFill>
            <a:miter lim="800000"/>
          </a:ln>
        </p:spPr>
        <p:txBody>
          <a:bodyPr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ts val="2000"/>
              </a:lnSpc>
            </a:pPr>
            <a:r>
              <a:rPr lang="zh-CN" altLang="en-US" b="1">
                <a:solidFill>
                  <a:srgbClr val="000000"/>
                </a:solidFill>
                <a:latin typeface="微软雅黑" panose="020B0503020204020204" pitchFamily="34" charset="-122"/>
                <a:ea typeface="微软雅黑" panose="020B0503020204020204" pitchFamily="34" charset="-122"/>
              </a:rPr>
              <a:t>高潜力</a:t>
            </a:r>
            <a:endParaRPr lang="en-US" altLang="zh-CN" b="1">
              <a:solidFill>
                <a:srgbClr val="000000"/>
              </a:solidFill>
              <a:latin typeface="微软雅黑" panose="020B0503020204020204" pitchFamily="34" charset="-122"/>
              <a:ea typeface="微软雅黑" panose="020B0503020204020204" pitchFamily="34" charset="-122"/>
            </a:endParaRPr>
          </a:p>
          <a:p>
            <a:pPr algn="ctr">
              <a:lnSpc>
                <a:spcPts val="2000"/>
              </a:lnSpc>
            </a:pPr>
            <a:r>
              <a:rPr lang="zh-CN" altLang="en-US" b="1">
                <a:solidFill>
                  <a:srgbClr val="000000"/>
                </a:solidFill>
                <a:latin typeface="微软雅黑" panose="020B0503020204020204" pitchFamily="34" charset="-122"/>
                <a:ea typeface="微软雅黑" panose="020B0503020204020204" pitchFamily="34" charset="-122"/>
              </a:rPr>
              <a:t>人 才</a:t>
            </a:r>
            <a:endParaRPr lang="zh-CN" altLang="en-US" b="1">
              <a:solidFill>
                <a:srgbClr val="000000"/>
              </a:solidFill>
              <a:latin typeface="微软雅黑" panose="020B0503020204020204" pitchFamily="34" charset="-122"/>
              <a:ea typeface="微软雅黑" panose="020B0503020204020204" pitchFamily="34" charset="-122"/>
            </a:endParaRPr>
          </a:p>
        </p:txBody>
      </p:sp>
      <p:sp>
        <p:nvSpPr>
          <p:cNvPr id="9" name="标题 1"/>
          <p:cNvSpPr txBox="1">
            <a:spLocks noChangeArrowheads="1"/>
          </p:cNvSpPr>
          <p:nvPr/>
        </p:nvSpPr>
        <p:spPr bwMode="auto">
          <a:xfrm>
            <a:off x="3328988" y="2690813"/>
            <a:ext cx="1603375" cy="1127125"/>
          </a:xfrm>
          <a:prstGeom prst="rect">
            <a:avLst/>
          </a:prstGeom>
          <a:solidFill>
            <a:srgbClr val="00B0F0"/>
          </a:solidFill>
          <a:ln w="12700">
            <a:solidFill>
              <a:srgbClr val="000000"/>
            </a:solidFill>
            <a:miter lim="800000"/>
          </a:ln>
        </p:spPr>
        <p:txBody>
          <a:bodyPr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ts val="2000"/>
              </a:lnSpc>
            </a:pPr>
            <a:r>
              <a:rPr lang="zh-CN" altLang="en-US" b="1">
                <a:solidFill>
                  <a:schemeClr val="bg1"/>
                </a:solidFill>
                <a:latin typeface="微软雅黑" panose="020B0503020204020204" pitchFamily="34" charset="-122"/>
                <a:ea typeface="微软雅黑" panose="020B0503020204020204" pitchFamily="34" charset="-122"/>
              </a:rPr>
              <a:t>当 前</a:t>
            </a:r>
            <a:endParaRPr lang="en-US" altLang="zh-CN" b="1">
              <a:solidFill>
                <a:schemeClr val="bg1"/>
              </a:solidFill>
              <a:latin typeface="微软雅黑" panose="020B0503020204020204" pitchFamily="34" charset="-122"/>
              <a:ea typeface="微软雅黑" panose="020B0503020204020204" pitchFamily="34" charset="-122"/>
            </a:endParaRPr>
          </a:p>
          <a:p>
            <a:pPr algn="ctr">
              <a:lnSpc>
                <a:spcPts val="2000"/>
              </a:lnSpc>
            </a:pPr>
            <a:r>
              <a:rPr lang="zh-CN" altLang="en-US" b="1">
                <a:solidFill>
                  <a:schemeClr val="bg1"/>
                </a:solidFill>
                <a:latin typeface="微软雅黑" panose="020B0503020204020204" pitchFamily="34" charset="-122"/>
                <a:ea typeface="微软雅黑" panose="020B0503020204020204" pitchFamily="34" charset="-122"/>
              </a:rPr>
              <a:t>任职者</a:t>
            </a: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10" name="标题 1"/>
          <p:cNvSpPr txBox="1">
            <a:spLocks noChangeArrowheads="1"/>
          </p:cNvSpPr>
          <p:nvPr/>
        </p:nvSpPr>
        <p:spPr bwMode="auto">
          <a:xfrm>
            <a:off x="5110163" y="2681288"/>
            <a:ext cx="2012950" cy="539750"/>
          </a:xfrm>
          <a:prstGeom prst="rect">
            <a:avLst/>
          </a:prstGeom>
          <a:solidFill>
            <a:srgbClr val="00B0F0"/>
          </a:solidFill>
          <a:ln w="12700">
            <a:solidFill>
              <a:srgbClr val="000000"/>
            </a:solidFill>
            <a:miter lim="800000"/>
          </a:ln>
        </p:spPr>
        <p:txBody>
          <a:bodyPr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ts val="2000"/>
              </a:lnSpc>
            </a:pPr>
            <a:r>
              <a:rPr lang="zh-CN" altLang="en-US" b="1">
                <a:solidFill>
                  <a:schemeClr val="bg1"/>
                </a:solidFill>
                <a:latin typeface="微软雅黑" panose="020B0503020204020204" pitchFamily="34" charset="-122"/>
                <a:ea typeface="微软雅黑" panose="020B0503020204020204" pitchFamily="34" charset="-122"/>
              </a:rPr>
              <a:t>职位名称</a:t>
            </a: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11" name="标题 1"/>
          <p:cNvSpPr txBox="1">
            <a:spLocks noChangeArrowheads="1"/>
          </p:cNvSpPr>
          <p:nvPr/>
        </p:nvSpPr>
        <p:spPr bwMode="auto">
          <a:xfrm>
            <a:off x="5110163" y="3246438"/>
            <a:ext cx="2012950" cy="571500"/>
          </a:xfrm>
          <a:prstGeom prst="rect">
            <a:avLst/>
          </a:prstGeom>
          <a:solidFill>
            <a:srgbClr val="00B0F0"/>
          </a:solidFill>
          <a:ln w="12700">
            <a:solidFill>
              <a:srgbClr val="000000"/>
            </a:solidFill>
            <a:miter lim="800000"/>
          </a:ln>
        </p:spPr>
        <p:txBody>
          <a:bodyPr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ts val="2000"/>
              </a:lnSpc>
            </a:pPr>
            <a:r>
              <a:rPr lang="zh-CN" altLang="en-US" b="1">
                <a:solidFill>
                  <a:schemeClr val="bg1"/>
                </a:solidFill>
                <a:latin typeface="微软雅黑" panose="020B0503020204020204" pitchFamily="34" charset="-122"/>
                <a:ea typeface="微软雅黑" panose="020B0503020204020204" pitchFamily="34" charset="-122"/>
              </a:rPr>
              <a:t>当前任职者</a:t>
            </a:r>
            <a:endParaRPr lang="en-US" altLang="zh-CN" b="1">
              <a:solidFill>
                <a:schemeClr val="bg1"/>
              </a:solidFill>
              <a:latin typeface="微软雅黑" panose="020B0503020204020204" pitchFamily="34" charset="-122"/>
              <a:ea typeface="微软雅黑" panose="020B0503020204020204" pitchFamily="34" charset="-122"/>
            </a:endParaRPr>
          </a:p>
          <a:p>
            <a:pPr algn="ctr">
              <a:lnSpc>
                <a:spcPts val="2000"/>
              </a:lnSpc>
            </a:pPr>
            <a:r>
              <a:rPr lang="zh-CN" altLang="en-US" b="1">
                <a:solidFill>
                  <a:schemeClr val="bg1"/>
                </a:solidFill>
                <a:latin typeface="微软雅黑" panose="020B0503020204020204" pitchFamily="34" charset="-122"/>
                <a:ea typeface="微软雅黑" panose="020B0503020204020204" pitchFamily="34" charset="-122"/>
              </a:rPr>
              <a:t>姓 名</a:t>
            </a: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12" name="标题 1"/>
          <p:cNvSpPr txBox="1">
            <a:spLocks noChangeArrowheads="1"/>
          </p:cNvSpPr>
          <p:nvPr/>
        </p:nvSpPr>
        <p:spPr bwMode="auto">
          <a:xfrm>
            <a:off x="7219950" y="2681288"/>
            <a:ext cx="1982788" cy="539750"/>
          </a:xfrm>
          <a:prstGeom prst="rect">
            <a:avLst/>
          </a:prstGeom>
          <a:solidFill>
            <a:srgbClr val="00B0F0"/>
          </a:solidFill>
          <a:ln w="12700">
            <a:solidFill>
              <a:srgbClr val="000000"/>
            </a:solidFill>
            <a:miter lim="800000"/>
          </a:ln>
        </p:spPr>
        <p:txBody>
          <a:bodyPr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ts val="2000"/>
              </a:lnSpc>
            </a:pPr>
            <a:r>
              <a:rPr lang="zh-CN" altLang="en-US" b="1">
                <a:solidFill>
                  <a:schemeClr val="bg1"/>
                </a:solidFill>
                <a:latin typeface="微软雅黑" panose="020B0503020204020204" pitchFamily="34" charset="-122"/>
                <a:ea typeface="微软雅黑" panose="020B0503020204020204" pitchFamily="34" charset="-122"/>
              </a:rPr>
              <a:t>职位名称</a:t>
            </a: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13" name="标题 1"/>
          <p:cNvSpPr txBox="1">
            <a:spLocks noChangeArrowheads="1"/>
          </p:cNvSpPr>
          <p:nvPr/>
        </p:nvSpPr>
        <p:spPr bwMode="auto">
          <a:xfrm>
            <a:off x="7219950" y="3246438"/>
            <a:ext cx="1982788" cy="571500"/>
          </a:xfrm>
          <a:prstGeom prst="rect">
            <a:avLst/>
          </a:prstGeom>
          <a:solidFill>
            <a:srgbClr val="00B0F0"/>
          </a:solidFill>
          <a:ln w="12700">
            <a:solidFill>
              <a:srgbClr val="000000"/>
            </a:solidFill>
            <a:miter lim="800000"/>
          </a:ln>
        </p:spPr>
        <p:txBody>
          <a:bodyPr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ts val="2000"/>
              </a:lnSpc>
            </a:pPr>
            <a:r>
              <a:rPr lang="zh-CN" altLang="en-US" b="1">
                <a:solidFill>
                  <a:schemeClr val="bg1"/>
                </a:solidFill>
                <a:latin typeface="微软雅黑" panose="020B0503020204020204" pitchFamily="34" charset="-122"/>
                <a:ea typeface="微软雅黑" panose="020B0503020204020204" pitchFamily="34" charset="-122"/>
              </a:rPr>
              <a:t>当前任职者</a:t>
            </a:r>
            <a:endParaRPr lang="en-US" altLang="zh-CN" b="1">
              <a:solidFill>
                <a:schemeClr val="bg1"/>
              </a:solidFill>
              <a:latin typeface="微软雅黑" panose="020B0503020204020204" pitchFamily="34" charset="-122"/>
              <a:ea typeface="微软雅黑" panose="020B0503020204020204" pitchFamily="34" charset="-122"/>
            </a:endParaRPr>
          </a:p>
          <a:p>
            <a:pPr algn="ctr">
              <a:lnSpc>
                <a:spcPts val="2000"/>
              </a:lnSpc>
            </a:pPr>
            <a:r>
              <a:rPr lang="zh-CN" altLang="en-US" b="1">
                <a:solidFill>
                  <a:schemeClr val="bg1"/>
                </a:solidFill>
                <a:latin typeface="微软雅黑" panose="020B0503020204020204" pitchFamily="34" charset="-122"/>
                <a:ea typeface="微软雅黑" panose="020B0503020204020204" pitchFamily="34" charset="-122"/>
              </a:rPr>
              <a:t>姓 名</a:t>
            </a: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14" name="标题 1"/>
          <p:cNvSpPr txBox="1">
            <a:spLocks noChangeArrowheads="1"/>
          </p:cNvSpPr>
          <p:nvPr/>
        </p:nvSpPr>
        <p:spPr bwMode="auto">
          <a:xfrm>
            <a:off x="9421813" y="2670175"/>
            <a:ext cx="1943100" cy="539750"/>
          </a:xfrm>
          <a:prstGeom prst="rect">
            <a:avLst/>
          </a:prstGeom>
          <a:solidFill>
            <a:srgbClr val="00B0F0"/>
          </a:solidFill>
          <a:ln w="12700">
            <a:solidFill>
              <a:srgbClr val="000000"/>
            </a:solidFill>
            <a:miter lim="800000"/>
          </a:ln>
        </p:spPr>
        <p:txBody>
          <a:bodyPr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ts val="2000"/>
              </a:lnSpc>
            </a:pPr>
            <a:r>
              <a:rPr lang="zh-CN" altLang="en-US" b="1">
                <a:solidFill>
                  <a:schemeClr val="bg1"/>
                </a:solidFill>
                <a:latin typeface="微软雅黑" panose="020B0503020204020204" pitchFamily="34" charset="-122"/>
                <a:ea typeface="微软雅黑" panose="020B0503020204020204" pitchFamily="34" charset="-122"/>
              </a:rPr>
              <a:t>职位名称</a:t>
            </a: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15" name="标题 1"/>
          <p:cNvSpPr txBox="1">
            <a:spLocks noChangeArrowheads="1"/>
          </p:cNvSpPr>
          <p:nvPr/>
        </p:nvSpPr>
        <p:spPr bwMode="auto">
          <a:xfrm>
            <a:off x="9421813" y="3271838"/>
            <a:ext cx="1920875" cy="571500"/>
          </a:xfrm>
          <a:prstGeom prst="rect">
            <a:avLst/>
          </a:prstGeom>
          <a:solidFill>
            <a:srgbClr val="00B0F0"/>
          </a:solidFill>
          <a:ln w="12700">
            <a:solidFill>
              <a:srgbClr val="000000"/>
            </a:solidFill>
            <a:miter lim="800000"/>
          </a:ln>
        </p:spPr>
        <p:txBody>
          <a:bodyPr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ts val="2000"/>
              </a:lnSpc>
            </a:pPr>
            <a:r>
              <a:rPr lang="zh-CN" altLang="en-US" b="1">
                <a:solidFill>
                  <a:schemeClr val="bg1"/>
                </a:solidFill>
                <a:latin typeface="微软雅黑" panose="020B0503020204020204" pitchFamily="34" charset="-122"/>
                <a:ea typeface="微软雅黑" panose="020B0503020204020204" pitchFamily="34" charset="-122"/>
              </a:rPr>
              <a:t>当前任职者</a:t>
            </a:r>
            <a:endParaRPr lang="en-US" altLang="zh-CN" b="1">
              <a:solidFill>
                <a:schemeClr val="bg1"/>
              </a:solidFill>
              <a:latin typeface="微软雅黑" panose="020B0503020204020204" pitchFamily="34" charset="-122"/>
              <a:ea typeface="微软雅黑" panose="020B0503020204020204" pitchFamily="34" charset="-122"/>
            </a:endParaRPr>
          </a:p>
          <a:p>
            <a:pPr algn="ctr">
              <a:lnSpc>
                <a:spcPts val="2000"/>
              </a:lnSpc>
            </a:pPr>
            <a:r>
              <a:rPr lang="zh-CN" altLang="en-US" b="1">
                <a:solidFill>
                  <a:schemeClr val="bg1"/>
                </a:solidFill>
                <a:latin typeface="微软雅黑" panose="020B0503020204020204" pitchFamily="34" charset="-122"/>
                <a:ea typeface="微软雅黑" panose="020B0503020204020204" pitchFamily="34" charset="-122"/>
              </a:rPr>
              <a:t>姓 名</a:t>
            </a: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16" name="标题 1"/>
          <p:cNvSpPr txBox="1">
            <a:spLocks noChangeArrowheads="1"/>
          </p:cNvSpPr>
          <p:nvPr/>
        </p:nvSpPr>
        <p:spPr bwMode="auto">
          <a:xfrm>
            <a:off x="3328988" y="3927475"/>
            <a:ext cx="1584325" cy="660400"/>
          </a:xfrm>
          <a:prstGeom prst="rect">
            <a:avLst/>
          </a:prstGeom>
          <a:solidFill>
            <a:srgbClr val="F2F2F2"/>
          </a:solidFill>
          <a:ln w="12700">
            <a:solidFill>
              <a:srgbClr val="000000"/>
            </a:solidFill>
            <a:miter lim="800000"/>
          </a:ln>
        </p:spPr>
        <p:txBody>
          <a:bodyPr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ts val="2000"/>
              </a:lnSpc>
            </a:pPr>
            <a:r>
              <a:rPr lang="zh-CN" altLang="en-US" b="1">
                <a:solidFill>
                  <a:schemeClr val="bg2"/>
                </a:solidFill>
                <a:latin typeface="微软雅黑" panose="020B0503020204020204" pitchFamily="34" charset="-122"/>
                <a:ea typeface="微软雅黑" panose="020B0503020204020204" pitchFamily="34" charset="-122"/>
              </a:rPr>
              <a:t>当  前</a:t>
            </a:r>
            <a:endParaRPr lang="en-US" altLang="zh-CN" b="1">
              <a:solidFill>
                <a:schemeClr val="bg2"/>
              </a:solidFill>
              <a:latin typeface="微软雅黑" panose="020B0503020204020204" pitchFamily="34" charset="-122"/>
              <a:ea typeface="微软雅黑" panose="020B0503020204020204" pitchFamily="34" charset="-122"/>
            </a:endParaRPr>
          </a:p>
          <a:p>
            <a:pPr algn="ctr">
              <a:lnSpc>
                <a:spcPts val="2000"/>
              </a:lnSpc>
            </a:pPr>
            <a:r>
              <a:rPr lang="zh-CN" altLang="en-US" b="1">
                <a:solidFill>
                  <a:schemeClr val="bg2"/>
                </a:solidFill>
                <a:latin typeface="微软雅黑" panose="020B0503020204020204" pitchFamily="34" charset="-122"/>
                <a:ea typeface="微软雅黑" panose="020B0503020204020204" pitchFamily="34" charset="-122"/>
              </a:rPr>
              <a:t>可接替者</a:t>
            </a:r>
            <a:endParaRPr lang="zh-CN" altLang="en-US" b="1">
              <a:solidFill>
                <a:schemeClr val="bg2"/>
              </a:solidFill>
              <a:latin typeface="微软雅黑" panose="020B0503020204020204" pitchFamily="34" charset="-122"/>
              <a:ea typeface="微软雅黑" panose="020B0503020204020204" pitchFamily="34" charset="-122"/>
            </a:endParaRPr>
          </a:p>
        </p:txBody>
      </p:sp>
      <p:sp>
        <p:nvSpPr>
          <p:cNvPr id="17" name="标题 1"/>
          <p:cNvSpPr txBox="1">
            <a:spLocks noChangeArrowheads="1"/>
          </p:cNvSpPr>
          <p:nvPr/>
        </p:nvSpPr>
        <p:spPr bwMode="auto">
          <a:xfrm>
            <a:off x="5110163" y="4010025"/>
            <a:ext cx="2016125" cy="539750"/>
          </a:xfrm>
          <a:prstGeom prst="rect">
            <a:avLst/>
          </a:prstGeom>
          <a:solidFill>
            <a:srgbClr val="F2F2F2"/>
          </a:solidFill>
          <a:ln w="12700">
            <a:solidFill>
              <a:srgbClr val="000000"/>
            </a:solidFill>
            <a:miter lim="800000"/>
          </a:ln>
        </p:spPr>
        <p:txBody>
          <a:bodyPr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ts val="2000"/>
              </a:lnSpc>
            </a:pPr>
            <a:r>
              <a:rPr lang="zh-CN" altLang="en-US" b="1">
                <a:solidFill>
                  <a:schemeClr val="bg2"/>
                </a:solidFill>
                <a:latin typeface="微软雅黑" panose="020B0503020204020204" pitchFamily="34" charset="-122"/>
                <a:ea typeface="微软雅黑" panose="020B0503020204020204" pitchFamily="34" charset="-122"/>
              </a:rPr>
              <a:t>姓 名</a:t>
            </a:r>
            <a:endParaRPr lang="en-US" altLang="zh-CN" b="1">
              <a:solidFill>
                <a:schemeClr val="bg2"/>
              </a:solidFill>
              <a:latin typeface="微软雅黑" panose="020B0503020204020204" pitchFamily="34" charset="-122"/>
              <a:ea typeface="微软雅黑" panose="020B0503020204020204" pitchFamily="34" charset="-122"/>
            </a:endParaRPr>
          </a:p>
          <a:p>
            <a:pPr algn="ctr">
              <a:lnSpc>
                <a:spcPts val="2000"/>
              </a:lnSpc>
            </a:pPr>
            <a:r>
              <a:rPr lang="zh-CN" altLang="en-US" sz="1600" b="1">
                <a:solidFill>
                  <a:schemeClr val="bg2"/>
                </a:solidFill>
                <a:latin typeface="微软雅黑" panose="020B0503020204020204" pitchFamily="34" charset="-122"/>
                <a:ea typeface="微软雅黑" panose="020B0503020204020204" pitchFamily="34" charset="-122"/>
              </a:rPr>
              <a:t>（当前职位）</a:t>
            </a:r>
            <a:endParaRPr lang="zh-CN" altLang="en-US" sz="1600" b="1">
              <a:solidFill>
                <a:schemeClr val="bg2"/>
              </a:solidFill>
              <a:latin typeface="微软雅黑" panose="020B0503020204020204" pitchFamily="34" charset="-122"/>
              <a:ea typeface="微软雅黑" panose="020B0503020204020204" pitchFamily="34" charset="-122"/>
            </a:endParaRPr>
          </a:p>
        </p:txBody>
      </p:sp>
      <p:sp>
        <p:nvSpPr>
          <p:cNvPr id="19" name="标题 1"/>
          <p:cNvSpPr txBox="1">
            <a:spLocks noChangeArrowheads="1"/>
          </p:cNvSpPr>
          <p:nvPr/>
        </p:nvSpPr>
        <p:spPr bwMode="auto">
          <a:xfrm>
            <a:off x="7307263" y="3989388"/>
            <a:ext cx="1919287" cy="539750"/>
          </a:xfrm>
          <a:prstGeom prst="rect">
            <a:avLst/>
          </a:prstGeom>
          <a:solidFill>
            <a:srgbClr val="FFCC99"/>
          </a:solidFill>
          <a:ln w="12700">
            <a:solidFill>
              <a:srgbClr val="000000"/>
            </a:solidFill>
            <a:miter lim="800000"/>
          </a:ln>
        </p:spPr>
        <p:txBody>
          <a:bodyPr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ts val="2000"/>
              </a:lnSpc>
            </a:pPr>
            <a:r>
              <a:rPr lang="zh-CN" altLang="en-US" b="1">
                <a:solidFill>
                  <a:schemeClr val="bg2"/>
                </a:solidFill>
                <a:latin typeface="微软雅黑" panose="020B0503020204020204" pitchFamily="34" charset="-122"/>
                <a:ea typeface="微软雅黑" panose="020B0503020204020204" pitchFamily="34" charset="-122"/>
              </a:rPr>
              <a:t>姓 名</a:t>
            </a:r>
            <a:endParaRPr lang="en-US" altLang="zh-CN" b="1">
              <a:solidFill>
                <a:schemeClr val="bg2"/>
              </a:solidFill>
              <a:latin typeface="微软雅黑" panose="020B0503020204020204" pitchFamily="34" charset="-122"/>
              <a:ea typeface="微软雅黑" panose="020B0503020204020204" pitchFamily="34" charset="-122"/>
            </a:endParaRPr>
          </a:p>
          <a:p>
            <a:pPr algn="ctr">
              <a:lnSpc>
                <a:spcPts val="2000"/>
              </a:lnSpc>
            </a:pPr>
            <a:r>
              <a:rPr lang="zh-CN" altLang="en-US" sz="1600" b="1">
                <a:solidFill>
                  <a:schemeClr val="bg2"/>
                </a:solidFill>
                <a:latin typeface="微软雅黑" panose="020B0503020204020204" pitchFamily="34" charset="-122"/>
                <a:ea typeface="微软雅黑" panose="020B0503020204020204" pitchFamily="34" charset="-122"/>
              </a:rPr>
              <a:t>（当前职位）</a:t>
            </a:r>
            <a:endParaRPr lang="zh-CN" altLang="en-US" sz="1600" b="1">
              <a:solidFill>
                <a:schemeClr val="bg2"/>
              </a:solidFill>
              <a:latin typeface="微软雅黑" panose="020B0503020204020204" pitchFamily="34" charset="-122"/>
              <a:ea typeface="微软雅黑" panose="020B0503020204020204" pitchFamily="34" charset="-122"/>
            </a:endParaRPr>
          </a:p>
        </p:txBody>
      </p:sp>
      <p:sp>
        <p:nvSpPr>
          <p:cNvPr id="20" name="标题 1"/>
          <p:cNvSpPr txBox="1">
            <a:spLocks noChangeArrowheads="1"/>
          </p:cNvSpPr>
          <p:nvPr/>
        </p:nvSpPr>
        <p:spPr bwMode="auto">
          <a:xfrm>
            <a:off x="9421813" y="3987800"/>
            <a:ext cx="1920875" cy="539750"/>
          </a:xfrm>
          <a:prstGeom prst="rect">
            <a:avLst/>
          </a:prstGeom>
          <a:solidFill>
            <a:srgbClr val="FFCC99"/>
          </a:solidFill>
          <a:ln w="12700">
            <a:solidFill>
              <a:srgbClr val="000000"/>
            </a:solidFill>
            <a:miter lim="800000"/>
          </a:ln>
        </p:spPr>
        <p:txBody>
          <a:bodyPr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ts val="2000"/>
              </a:lnSpc>
            </a:pPr>
            <a:r>
              <a:rPr lang="zh-CN" altLang="en-US" b="1">
                <a:solidFill>
                  <a:schemeClr val="bg2"/>
                </a:solidFill>
                <a:latin typeface="微软雅黑" panose="020B0503020204020204" pitchFamily="34" charset="-122"/>
                <a:ea typeface="微软雅黑" panose="020B0503020204020204" pitchFamily="34" charset="-122"/>
              </a:rPr>
              <a:t>姓 名</a:t>
            </a:r>
            <a:endParaRPr lang="en-US" altLang="zh-CN" b="1">
              <a:solidFill>
                <a:schemeClr val="bg2"/>
              </a:solidFill>
              <a:latin typeface="微软雅黑" panose="020B0503020204020204" pitchFamily="34" charset="-122"/>
              <a:ea typeface="微软雅黑" panose="020B0503020204020204" pitchFamily="34" charset="-122"/>
            </a:endParaRPr>
          </a:p>
          <a:p>
            <a:pPr algn="ctr">
              <a:lnSpc>
                <a:spcPts val="2000"/>
              </a:lnSpc>
            </a:pPr>
            <a:r>
              <a:rPr lang="zh-CN" altLang="en-US" sz="1600" b="1">
                <a:solidFill>
                  <a:schemeClr val="bg2"/>
                </a:solidFill>
                <a:latin typeface="微软雅黑" panose="020B0503020204020204" pitchFamily="34" charset="-122"/>
                <a:ea typeface="微软雅黑" panose="020B0503020204020204" pitchFamily="34" charset="-122"/>
              </a:rPr>
              <a:t>（当前职位）</a:t>
            </a:r>
            <a:endParaRPr lang="zh-CN" altLang="en-US" sz="1600" b="1">
              <a:solidFill>
                <a:schemeClr val="bg2"/>
              </a:solidFill>
              <a:latin typeface="微软雅黑" panose="020B0503020204020204" pitchFamily="34" charset="-122"/>
              <a:ea typeface="微软雅黑" panose="020B0503020204020204" pitchFamily="34" charset="-122"/>
            </a:endParaRPr>
          </a:p>
        </p:txBody>
      </p:sp>
      <p:sp>
        <p:nvSpPr>
          <p:cNvPr id="22" name="标题 1"/>
          <p:cNvSpPr txBox="1">
            <a:spLocks noChangeArrowheads="1"/>
          </p:cNvSpPr>
          <p:nvPr/>
        </p:nvSpPr>
        <p:spPr bwMode="auto">
          <a:xfrm>
            <a:off x="3333750" y="5434013"/>
            <a:ext cx="1582738" cy="519112"/>
          </a:xfrm>
          <a:prstGeom prst="rect">
            <a:avLst/>
          </a:prstGeom>
          <a:solidFill>
            <a:srgbClr val="F2F2F2"/>
          </a:solidFill>
          <a:ln w="12700">
            <a:solidFill>
              <a:srgbClr val="000000"/>
            </a:solidFill>
            <a:miter lim="800000"/>
          </a:ln>
        </p:spPr>
        <p:txBody>
          <a:bodyPr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ts val="2000"/>
              </a:lnSpc>
            </a:pPr>
            <a:r>
              <a:rPr lang="zh-CN" altLang="en-US" b="1">
                <a:solidFill>
                  <a:schemeClr val="bg2"/>
                </a:solidFill>
                <a:latin typeface="微软雅黑" panose="020B0503020204020204" pitchFamily="34" charset="-122"/>
                <a:ea typeface="微软雅黑" panose="020B0503020204020204" pitchFamily="34" charset="-122"/>
              </a:rPr>
              <a:t>需长期</a:t>
            </a:r>
            <a:endParaRPr lang="en-US" altLang="zh-CN" b="1">
              <a:solidFill>
                <a:schemeClr val="bg2"/>
              </a:solidFill>
              <a:latin typeface="微软雅黑" panose="020B0503020204020204" pitchFamily="34" charset="-122"/>
              <a:ea typeface="微软雅黑" panose="020B0503020204020204" pitchFamily="34" charset="-122"/>
            </a:endParaRPr>
          </a:p>
          <a:p>
            <a:pPr algn="ctr">
              <a:lnSpc>
                <a:spcPts val="2000"/>
              </a:lnSpc>
            </a:pPr>
            <a:r>
              <a:rPr lang="zh-CN" altLang="en-US" b="1">
                <a:solidFill>
                  <a:schemeClr val="bg2"/>
                </a:solidFill>
                <a:latin typeface="微软雅黑" panose="020B0503020204020204" pitchFamily="34" charset="-122"/>
                <a:ea typeface="微软雅黑" panose="020B0503020204020204" pitchFamily="34" charset="-122"/>
              </a:rPr>
              <a:t>培 养</a:t>
            </a:r>
            <a:endParaRPr lang="zh-CN" altLang="en-US" b="1">
              <a:solidFill>
                <a:schemeClr val="bg2"/>
              </a:solidFill>
              <a:latin typeface="微软雅黑" panose="020B0503020204020204" pitchFamily="34" charset="-122"/>
              <a:ea typeface="微软雅黑" panose="020B0503020204020204" pitchFamily="34" charset="-122"/>
            </a:endParaRPr>
          </a:p>
        </p:txBody>
      </p:sp>
      <p:sp>
        <p:nvSpPr>
          <p:cNvPr id="23" name="标题 1"/>
          <p:cNvSpPr txBox="1">
            <a:spLocks noChangeArrowheads="1"/>
          </p:cNvSpPr>
          <p:nvPr/>
        </p:nvSpPr>
        <p:spPr bwMode="auto">
          <a:xfrm>
            <a:off x="5110163" y="4784725"/>
            <a:ext cx="2012950" cy="539750"/>
          </a:xfrm>
          <a:prstGeom prst="rect">
            <a:avLst/>
          </a:prstGeom>
          <a:solidFill>
            <a:srgbClr val="BFBFBF"/>
          </a:solidFill>
          <a:ln w="12700">
            <a:solidFill>
              <a:srgbClr val="000000"/>
            </a:solidFill>
            <a:miter lim="800000"/>
          </a:ln>
        </p:spPr>
        <p:txBody>
          <a:bodyPr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ts val="2000"/>
              </a:lnSpc>
            </a:pPr>
            <a:r>
              <a:rPr lang="zh-CN" altLang="en-US" b="1">
                <a:solidFill>
                  <a:schemeClr val="bg2"/>
                </a:solidFill>
                <a:latin typeface="微软雅黑" panose="020B0503020204020204" pitchFamily="34" charset="-122"/>
                <a:ea typeface="微软雅黑" panose="020B0503020204020204" pitchFamily="34" charset="-122"/>
              </a:rPr>
              <a:t>姓 名</a:t>
            </a:r>
            <a:endParaRPr lang="en-US" altLang="zh-CN" b="1">
              <a:solidFill>
                <a:schemeClr val="bg2"/>
              </a:solidFill>
              <a:latin typeface="微软雅黑" panose="020B0503020204020204" pitchFamily="34" charset="-122"/>
              <a:ea typeface="微软雅黑" panose="020B0503020204020204" pitchFamily="34" charset="-122"/>
            </a:endParaRPr>
          </a:p>
          <a:p>
            <a:pPr algn="ctr">
              <a:lnSpc>
                <a:spcPts val="2000"/>
              </a:lnSpc>
            </a:pPr>
            <a:r>
              <a:rPr lang="zh-CN" altLang="en-US" sz="1600" b="1">
                <a:solidFill>
                  <a:schemeClr val="bg2"/>
                </a:solidFill>
                <a:latin typeface="微软雅黑" panose="020B0503020204020204" pitchFamily="34" charset="-122"/>
                <a:ea typeface="微软雅黑" panose="020B0503020204020204" pitchFamily="34" charset="-122"/>
              </a:rPr>
              <a:t>（当前职位）</a:t>
            </a:r>
            <a:endParaRPr lang="zh-CN" altLang="en-US" sz="1600" b="1">
              <a:solidFill>
                <a:schemeClr val="bg2"/>
              </a:solidFill>
              <a:latin typeface="微软雅黑" panose="020B0503020204020204" pitchFamily="34" charset="-122"/>
              <a:ea typeface="微软雅黑" panose="020B0503020204020204" pitchFamily="34" charset="-122"/>
            </a:endParaRPr>
          </a:p>
        </p:txBody>
      </p:sp>
      <p:sp>
        <p:nvSpPr>
          <p:cNvPr id="24" name="标题 1"/>
          <p:cNvSpPr txBox="1">
            <a:spLocks noChangeArrowheads="1"/>
          </p:cNvSpPr>
          <p:nvPr/>
        </p:nvSpPr>
        <p:spPr bwMode="auto">
          <a:xfrm>
            <a:off x="7283450" y="4786313"/>
            <a:ext cx="1919288" cy="539750"/>
          </a:xfrm>
          <a:prstGeom prst="rect">
            <a:avLst/>
          </a:prstGeom>
          <a:solidFill>
            <a:srgbClr val="BFBFBF"/>
          </a:solidFill>
          <a:ln w="12700">
            <a:solidFill>
              <a:srgbClr val="000000"/>
            </a:solidFill>
            <a:miter lim="800000"/>
          </a:ln>
        </p:spPr>
        <p:txBody>
          <a:bodyPr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ts val="2000"/>
              </a:lnSpc>
            </a:pPr>
            <a:r>
              <a:rPr lang="zh-CN" altLang="en-US" b="1">
                <a:solidFill>
                  <a:schemeClr val="bg2"/>
                </a:solidFill>
                <a:latin typeface="微软雅黑" panose="020B0503020204020204" pitchFamily="34" charset="-122"/>
                <a:ea typeface="微软雅黑" panose="020B0503020204020204" pitchFamily="34" charset="-122"/>
              </a:rPr>
              <a:t>姓 名</a:t>
            </a:r>
            <a:endParaRPr lang="en-US" altLang="zh-CN" b="1">
              <a:solidFill>
                <a:schemeClr val="bg2"/>
              </a:solidFill>
              <a:latin typeface="微软雅黑" panose="020B0503020204020204" pitchFamily="34" charset="-122"/>
              <a:ea typeface="微软雅黑" panose="020B0503020204020204" pitchFamily="34" charset="-122"/>
            </a:endParaRPr>
          </a:p>
          <a:p>
            <a:pPr algn="ctr">
              <a:lnSpc>
                <a:spcPts val="2000"/>
              </a:lnSpc>
            </a:pPr>
            <a:r>
              <a:rPr lang="zh-CN" altLang="en-US" sz="1600" b="1">
                <a:solidFill>
                  <a:schemeClr val="bg2"/>
                </a:solidFill>
                <a:latin typeface="微软雅黑" panose="020B0503020204020204" pitchFamily="34" charset="-122"/>
                <a:ea typeface="微软雅黑" panose="020B0503020204020204" pitchFamily="34" charset="-122"/>
              </a:rPr>
              <a:t>（当前职位）</a:t>
            </a:r>
            <a:endParaRPr lang="zh-CN" altLang="en-US" sz="1600" b="1">
              <a:solidFill>
                <a:schemeClr val="bg2"/>
              </a:solidFill>
              <a:latin typeface="微软雅黑" panose="020B0503020204020204" pitchFamily="34" charset="-122"/>
              <a:ea typeface="微软雅黑" panose="020B0503020204020204" pitchFamily="34" charset="-122"/>
            </a:endParaRPr>
          </a:p>
        </p:txBody>
      </p:sp>
      <p:sp>
        <p:nvSpPr>
          <p:cNvPr id="25" name="标题 1"/>
          <p:cNvSpPr txBox="1">
            <a:spLocks noChangeArrowheads="1"/>
          </p:cNvSpPr>
          <p:nvPr/>
        </p:nvSpPr>
        <p:spPr bwMode="auto">
          <a:xfrm>
            <a:off x="9421813" y="4770438"/>
            <a:ext cx="1920875" cy="539750"/>
          </a:xfrm>
          <a:prstGeom prst="rect">
            <a:avLst/>
          </a:prstGeom>
          <a:solidFill>
            <a:srgbClr val="FFCC99"/>
          </a:solidFill>
          <a:ln w="12700">
            <a:solidFill>
              <a:srgbClr val="000000"/>
            </a:solidFill>
            <a:miter lim="800000"/>
          </a:ln>
        </p:spPr>
        <p:txBody>
          <a:bodyPr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ts val="2000"/>
              </a:lnSpc>
            </a:pPr>
            <a:r>
              <a:rPr lang="zh-CN" altLang="en-US" b="1">
                <a:solidFill>
                  <a:schemeClr val="bg2"/>
                </a:solidFill>
                <a:latin typeface="微软雅黑" panose="020B0503020204020204" pitchFamily="34" charset="-122"/>
                <a:ea typeface="微软雅黑" panose="020B0503020204020204" pitchFamily="34" charset="-122"/>
              </a:rPr>
              <a:t>姓 名</a:t>
            </a:r>
            <a:endParaRPr lang="en-US" altLang="zh-CN" b="1">
              <a:solidFill>
                <a:schemeClr val="bg2"/>
              </a:solidFill>
              <a:latin typeface="微软雅黑" panose="020B0503020204020204" pitchFamily="34" charset="-122"/>
              <a:ea typeface="微软雅黑" panose="020B0503020204020204" pitchFamily="34" charset="-122"/>
            </a:endParaRPr>
          </a:p>
          <a:p>
            <a:pPr algn="ctr">
              <a:lnSpc>
                <a:spcPts val="2000"/>
              </a:lnSpc>
            </a:pPr>
            <a:r>
              <a:rPr lang="zh-CN" altLang="en-US" sz="1600" b="1">
                <a:solidFill>
                  <a:schemeClr val="bg2"/>
                </a:solidFill>
                <a:latin typeface="微软雅黑" panose="020B0503020204020204" pitchFamily="34" charset="-122"/>
                <a:ea typeface="微软雅黑" panose="020B0503020204020204" pitchFamily="34" charset="-122"/>
              </a:rPr>
              <a:t>（当前职位）</a:t>
            </a:r>
            <a:endParaRPr lang="zh-CN" altLang="en-US" sz="1600" b="1">
              <a:solidFill>
                <a:schemeClr val="bg2"/>
              </a:solidFill>
              <a:latin typeface="微软雅黑" panose="020B0503020204020204" pitchFamily="34" charset="-122"/>
              <a:ea typeface="微软雅黑" panose="020B0503020204020204" pitchFamily="34" charset="-122"/>
            </a:endParaRPr>
          </a:p>
        </p:txBody>
      </p:sp>
      <p:sp>
        <p:nvSpPr>
          <p:cNvPr id="27" name="标题 1"/>
          <p:cNvSpPr txBox="1">
            <a:spLocks noChangeArrowheads="1"/>
          </p:cNvSpPr>
          <p:nvPr/>
        </p:nvSpPr>
        <p:spPr bwMode="auto">
          <a:xfrm>
            <a:off x="7308850" y="5434013"/>
            <a:ext cx="1919288" cy="539750"/>
          </a:xfrm>
          <a:prstGeom prst="rect">
            <a:avLst/>
          </a:prstGeom>
          <a:solidFill>
            <a:srgbClr val="F2F2F2"/>
          </a:solidFill>
          <a:ln w="12700">
            <a:solidFill>
              <a:srgbClr val="000000"/>
            </a:solidFill>
            <a:miter lim="800000"/>
          </a:ln>
        </p:spPr>
        <p:txBody>
          <a:bodyPr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ts val="2000"/>
              </a:lnSpc>
            </a:pPr>
            <a:r>
              <a:rPr lang="zh-CN" altLang="en-US" b="1">
                <a:solidFill>
                  <a:schemeClr val="bg2"/>
                </a:solidFill>
                <a:latin typeface="微软雅黑" panose="020B0503020204020204" pitchFamily="34" charset="-122"/>
                <a:ea typeface="微软雅黑" panose="020B0503020204020204" pitchFamily="34" charset="-122"/>
              </a:rPr>
              <a:t>姓 名</a:t>
            </a:r>
            <a:endParaRPr lang="en-US" altLang="zh-CN" b="1">
              <a:solidFill>
                <a:schemeClr val="bg2"/>
              </a:solidFill>
              <a:latin typeface="微软雅黑" panose="020B0503020204020204" pitchFamily="34" charset="-122"/>
              <a:ea typeface="微软雅黑" panose="020B0503020204020204" pitchFamily="34" charset="-122"/>
            </a:endParaRPr>
          </a:p>
          <a:p>
            <a:pPr algn="ctr">
              <a:lnSpc>
                <a:spcPts val="2000"/>
              </a:lnSpc>
            </a:pPr>
            <a:r>
              <a:rPr lang="zh-CN" altLang="en-US" sz="1600" b="1">
                <a:solidFill>
                  <a:schemeClr val="bg2"/>
                </a:solidFill>
                <a:latin typeface="微软雅黑" panose="020B0503020204020204" pitchFamily="34" charset="-122"/>
                <a:ea typeface="微软雅黑" panose="020B0503020204020204" pitchFamily="34" charset="-122"/>
              </a:rPr>
              <a:t>（当前职位）</a:t>
            </a:r>
            <a:endParaRPr lang="zh-CN" altLang="en-US" sz="1600" b="1">
              <a:solidFill>
                <a:schemeClr val="bg2"/>
              </a:solidFill>
              <a:latin typeface="微软雅黑" panose="020B0503020204020204" pitchFamily="34" charset="-122"/>
              <a:ea typeface="微软雅黑" panose="020B0503020204020204" pitchFamily="34" charset="-122"/>
            </a:endParaRPr>
          </a:p>
        </p:txBody>
      </p:sp>
      <p:sp>
        <p:nvSpPr>
          <p:cNvPr id="28" name="标题 1"/>
          <p:cNvSpPr txBox="1">
            <a:spLocks noChangeArrowheads="1"/>
          </p:cNvSpPr>
          <p:nvPr/>
        </p:nvSpPr>
        <p:spPr bwMode="auto">
          <a:xfrm>
            <a:off x="9421813" y="5434013"/>
            <a:ext cx="2008187" cy="539750"/>
          </a:xfrm>
          <a:prstGeom prst="rect">
            <a:avLst/>
          </a:prstGeom>
          <a:solidFill>
            <a:srgbClr val="C00000"/>
          </a:solidFill>
          <a:ln w="12700">
            <a:solidFill>
              <a:srgbClr val="000000"/>
            </a:solidFill>
            <a:miter lim="800000"/>
          </a:ln>
        </p:spPr>
        <p:txBody>
          <a:bodyPr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ts val="2000"/>
              </a:lnSpc>
            </a:pPr>
            <a:r>
              <a:rPr lang="zh-CN" altLang="en-US" sz="1600" b="1">
                <a:solidFill>
                  <a:schemeClr val="bg1"/>
                </a:solidFill>
                <a:latin typeface="微软雅黑" panose="020B0503020204020204" pitchFamily="34" charset="-122"/>
                <a:ea typeface="微软雅黑" panose="020B0503020204020204" pitchFamily="34" charset="-122"/>
              </a:rPr>
              <a:t>空  缺</a:t>
            </a:r>
            <a:endParaRPr lang="zh-CN" altLang="en-US" sz="1600" b="1">
              <a:solidFill>
                <a:schemeClr val="bg1"/>
              </a:solidFill>
              <a:latin typeface="微软雅黑" panose="020B0503020204020204" pitchFamily="34" charset="-122"/>
              <a:ea typeface="微软雅黑" panose="020B0503020204020204" pitchFamily="34" charset="-122"/>
            </a:endParaRPr>
          </a:p>
        </p:txBody>
      </p:sp>
      <p:sp>
        <p:nvSpPr>
          <p:cNvPr id="29" name="标题 1"/>
          <p:cNvSpPr txBox="1">
            <a:spLocks noChangeArrowheads="1"/>
          </p:cNvSpPr>
          <p:nvPr/>
        </p:nvSpPr>
        <p:spPr bwMode="auto">
          <a:xfrm>
            <a:off x="5110163" y="5413375"/>
            <a:ext cx="2033587" cy="539750"/>
          </a:xfrm>
          <a:prstGeom prst="rect">
            <a:avLst/>
          </a:prstGeom>
          <a:solidFill>
            <a:srgbClr val="FFCC99"/>
          </a:solidFill>
          <a:ln w="12700">
            <a:solidFill>
              <a:srgbClr val="000000"/>
            </a:solidFill>
            <a:miter lim="800000"/>
          </a:ln>
        </p:spPr>
        <p:txBody>
          <a:bodyPr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ts val="2000"/>
              </a:lnSpc>
            </a:pPr>
            <a:r>
              <a:rPr lang="zh-CN" altLang="en-US" b="1">
                <a:solidFill>
                  <a:schemeClr val="bg2"/>
                </a:solidFill>
                <a:latin typeface="微软雅黑" panose="020B0503020204020204" pitchFamily="34" charset="-122"/>
                <a:ea typeface="微软雅黑" panose="020B0503020204020204" pitchFamily="34" charset="-122"/>
              </a:rPr>
              <a:t>姓 名</a:t>
            </a:r>
            <a:endParaRPr lang="en-US" altLang="zh-CN" b="1">
              <a:solidFill>
                <a:schemeClr val="bg2"/>
              </a:solidFill>
              <a:latin typeface="微软雅黑" panose="020B0503020204020204" pitchFamily="34" charset="-122"/>
              <a:ea typeface="微软雅黑" panose="020B0503020204020204" pitchFamily="34" charset="-122"/>
            </a:endParaRPr>
          </a:p>
          <a:p>
            <a:pPr algn="ctr">
              <a:lnSpc>
                <a:spcPts val="2000"/>
              </a:lnSpc>
            </a:pPr>
            <a:r>
              <a:rPr lang="zh-CN" altLang="en-US" sz="1600" b="1">
                <a:solidFill>
                  <a:schemeClr val="bg2"/>
                </a:solidFill>
                <a:latin typeface="微软雅黑" panose="020B0503020204020204" pitchFamily="34" charset="-122"/>
                <a:ea typeface="微软雅黑" panose="020B0503020204020204" pitchFamily="34" charset="-122"/>
              </a:rPr>
              <a:t>（当前职位）</a:t>
            </a:r>
            <a:endParaRPr lang="zh-CN" altLang="en-US" sz="1600" b="1">
              <a:solidFill>
                <a:schemeClr val="bg2"/>
              </a:solidFill>
              <a:latin typeface="微软雅黑" panose="020B0503020204020204" pitchFamily="34" charset="-122"/>
              <a:ea typeface="微软雅黑" panose="020B0503020204020204" pitchFamily="34" charset="-122"/>
            </a:endParaRPr>
          </a:p>
        </p:txBody>
      </p:sp>
      <p:sp>
        <p:nvSpPr>
          <p:cNvPr id="31" name="标题 1"/>
          <p:cNvSpPr txBox="1">
            <a:spLocks noChangeArrowheads="1"/>
          </p:cNvSpPr>
          <p:nvPr/>
        </p:nvSpPr>
        <p:spPr bwMode="auto">
          <a:xfrm>
            <a:off x="1636713" y="2095500"/>
            <a:ext cx="1438275" cy="344488"/>
          </a:xfrm>
          <a:prstGeom prst="rect">
            <a:avLst/>
          </a:prstGeom>
          <a:solidFill>
            <a:srgbClr val="FFCC99"/>
          </a:solidFill>
          <a:ln w="12700">
            <a:solidFill>
              <a:srgbClr val="000000"/>
            </a:solidFill>
            <a:miter lim="800000"/>
          </a:ln>
        </p:spPr>
        <p:txBody>
          <a:bodyPr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ts val="2000"/>
              </a:lnSpc>
            </a:pPr>
            <a:endParaRPr lang="zh-CN" altLang="en-US" sz="1600" b="1">
              <a:solidFill>
                <a:schemeClr val="bg2"/>
              </a:solidFill>
              <a:latin typeface="微软雅黑" panose="020B0503020204020204" pitchFamily="34" charset="-122"/>
              <a:ea typeface="微软雅黑" panose="020B0503020204020204" pitchFamily="34" charset="-122"/>
            </a:endParaRPr>
          </a:p>
        </p:txBody>
      </p:sp>
      <p:sp>
        <p:nvSpPr>
          <p:cNvPr id="32" name="标题 1"/>
          <p:cNvSpPr txBox="1">
            <a:spLocks noChangeArrowheads="1"/>
          </p:cNvSpPr>
          <p:nvPr/>
        </p:nvSpPr>
        <p:spPr bwMode="auto">
          <a:xfrm>
            <a:off x="3106738" y="2095500"/>
            <a:ext cx="1344612" cy="431800"/>
          </a:xfrm>
          <a:prstGeom prst="rect">
            <a:avLst/>
          </a:prstGeom>
        </p:spPr>
        <p:style>
          <a:lnRef idx="2">
            <a:schemeClr val="accent3"/>
          </a:lnRef>
          <a:fillRef idx="1">
            <a:schemeClr val="lt1"/>
          </a:fillRef>
          <a:effectRef idx="0">
            <a:schemeClr val="accent3"/>
          </a:effectRef>
          <a:fontRef idx="minor">
            <a:schemeClr val="dk1"/>
          </a:fontRef>
        </p:style>
        <p:txBody>
          <a:bodyPr anchor="ctr" anchorCtr="1"/>
          <a:lstStyle/>
          <a:p>
            <a:pPr algn="ctr" eaLnBrk="0" hangingPunct="0">
              <a:lnSpc>
                <a:spcPts val="2000"/>
              </a:lnSpc>
              <a:defRPr/>
            </a:pPr>
            <a:r>
              <a:rPr lang="zh-CN" altLang="en-US" sz="1600" b="1" kern="0" dirty="0">
                <a:solidFill>
                  <a:schemeClr val="bg2"/>
                </a:solidFill>
                <a:latin typeface="微软雅黑" panose="020B0503020204020204" pitchFamily="34" charset="-122"/>
                <a:ea typeface="微软雅黑" panose="020B0503020204020204" pitchFamily="34" charset="-122"/>
                <a:cs typeface="+mj-cs"/>
              </a:rPr>
              <a:t>外部招聘</a:t>
            </a:r>
            <a:endParaRPr lang="zh-CN" altLang="en-US" sz="1600" b="1" kern="0" dirty="0">
              <a:solidFill>
                <a:schemeClr val="bg2"/>
              </a:solidFill>
              <a:latin typeface="微软雅黑" panose="020B0503020204020204" pitchFamily="34" charset="-122"/>
              <a:ea typeface="微软雅黑" panose="020B0503020204020204" pitchFamily="34" charset="-122"/>
              <a:cs typeface="+mj-cs"/>
            </a:endParaRPr>
          </a:p>
        </p:txBody>
      </p:sp>
      <p:sp>
        <p:nvSpPr>
          <p:cNvPr id="33" name="标题 1"/>
          <p:cNvSpPr txBox="1">
            <a:spLocks noChangeArrowheads="1"/>
          </p:cNvSpPr>
          <p:nvPr/>
        </p:nvSpPr>
        <p:spPr bwMode="auto">
          <a:xfrm>
            <a:off x="5073650" y="2095500"/>
            <a:ext cx="1439863" cy="344488"/>
          </a:xfrm>
          <a:prstGeom prst="rect">
            <a:avLst/>
          </a:prstGeom>
          <a:solidFill>
            <a:srgbClr val="BFBFBF"/>
          </a:solidFill>
          <a:ln w="12700">
            <a:solidFill>
              <a:srgbClr val="000000"/>
            </a:solidFill>
            <a:miter lim="800000"/>
          </a:ln>
        </p:spPr>
        <p:txBody>
          <a:bodyPr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ts val="2000"/>
              </a:lnSpc>
            </a:pPr>
            <a:endParaRPr lang="zh-CN" altLang="en-US" sz="1600" b="1">
              <a:solidFill>
                <a:schemeClr val="bg2"/>
              </a:solidFill>
              <a:latin typeface="微软雅黑" panose="020B0503020204020204" pitchFamily="34" charset="-122"/>
              <a:ea typeface="微软雅黑" panose="020B0503020204020204" pitchFamily="34" charset="-122"/>
            </a:endParaRPr>
          </a:p>
        </p:txBody>
      </p:sp>
      <p:sp>
        <p:nvSpPr>
          <p:cNvPr id="34" name="标题 1"/>
          <p:cNvSpPr txBox="1">
            <a:spLocks noChangeArrowheads="1"/>
          </p:cNvSpPr>
          <p:nvPr/>
        </p:nvSpPr>
        <p:spPr bwMode="auto">
          <a:xfrm>
            <a:off x="6500813" y="2008188"/>
            <a:ext cx="1343025" cy="431800"/>
          </a:xfrm>
          <a:prstGeom prst="rect">
            <a:avLst/>
          </a:prstGeom>
        </p:spPr>
        <p:style>
          <a:lnRef idx="2">
            <a:schemeClr val="accent3"/>
          </a:lnRef>
          <a:fillRef idx="1">
            <a:schemeClr val="lt1"/>
          </a:fillRef>
          <a:effectRef idx="0">
            <a:schemeClr val="accent3"/>
          </a:effectRef>
          <a:fontRef idx="minor">
            <a:schemeClr val="dk1"/>
          </a:fontRef>
        </p:style>
        <p:txBody>
          <a:bodyPr anchor="ctr" anchorCtr="1"/>
          <a:lstStyle/>
          <a:p>
            <a:pPr algn="ctr" eaLnBrk="0" hangingPunct="0">
              <a:lnSpc>
                <a:spcPts val="2000"/>
              </a:lnSpc>
              <a:defRPr/>
            </a:pPr>
            <a:r>
              <a:rPr lang="zh-CN" altLang="en-US" sz="1600" b="1" kern="0" dirty="0">
                <a:solidFill>
                  <a:schemeClr val="bg2"/>
                </a:solidFill>
                <a:latin typeface="微软雅黑" panose="020B0503020204020204" pitchFamily="34" charset="-122"/>
                <a:ea typeface="微软雅黑" panose="020B0503020204020204" pitchFamily="34" charset="-122"/>
                <a:cs typeface="+mj-cs"/>
              </a:rPr>
              <a:t>内部调动</a:t>
            </a:r>
            <a:endParaRPr lang="zh-CN" altLang="en-US" sz="1600" b="1" kern="0" dirty="0">
              <a:solidFill>
                <a:schemeClr val="bg2"/>
              </a:solidFill>
              <a:latin typeface="微软雅黑" panose="020B0503020204020204" pitchFamily="34" charset="-122"/>
              <a:ea typeface="微软雅黑" panose="020B0503020204020204" pitchFamily="34" charset="-122"/>
              <a:cs typeface="+mj-cs"/>
            </a:endParaRPr>
          </a:p>
        </p:txBody>
      </p:sp>
      <p:sp>
        <p:nvSpPr>
          <p:cNvPr id="35" name="标题 1"/>
          <p:cNvSpPr txBox="1">
            <a:spLocks noChangeArrowheads="1"/>
          </p:cNvSpPr>
          <p:nvPr/>
        </p:nvSpPr>
        <p:spPr bwMode="auto">
          <a:xfrm>
            <a:off x="7764463" y="2095500"/>
            <a:ext cx="1438275" cy="312738"/>
          </a:xfrm>
          <a:prstGeom prst="rect">
            <a:avLst/>
          </a:prstGeom>
          <a:solidFill>
            <a:srgbClr val="C00000"/>
          </a:solidFill>
          <a:ln w="12700">
            <a:solidFill>
              <a:srgbClr val="000000"/>
            </a:solidFill>
            <a:miter lim="800000"/>
          </a:ln>
        </p:spPr>
        <p:txBody>
          <a:bodyPr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ts val="2000"/>
              </a:lnSpc>
            </a:pPr>
            <a:endParaRPr lang="zh-CN" altLang="en-US" sz="1600" b="1">
              <a:solidFill>
                <a:schemeClr val="bg2"/>
              </a:solidFill>
              <a:latin typeface="微软雅黑" panose="020B0503020204020204" pitchFamily="34" charset="-122"/>
              <a:ea typeface="微软雅黑" panose="020B0503020204020204" pitchFamily="34" charset="-122"/>
            </a:endParaRPr>
          </a:p>
        </p:txBody>
      </p:sp>
      <p:sp>
        <p:nvSpPr>
          <p:cNvPr id="36" name="标题 1"/>
          <p:cNvSpPr txBox="1">
            <a:spLocks noChangeArrowheads="1"/>
          </p:cNvSpPr>
          <p:nvPr/>
        </p:nvSpPr>
        <p:spPr bwMode="auto">
          <a:xfrm>
            <a:off x="9269413" y="2008188"/>
            <a:ext cx="2160587" cy="431800"/>
          </a:xfrm>
          <a:prstGeom prst="rect">
            <a:avLst/>
          </a:prstGeom>
        </p:spPr>
        <p:style>
          <a:lnRef idx="2">
            <a:schemeClr val="accent3"/>
          </a:lnRef>
          <a:fillRef idx="1">
            <a:schemeClr val="lt1"/>
          </a:fillRef>
          <a:effectRef idx="0">
            <a:schemeClr val="accent3"/>
          </a:effectRef>
          <a:fontRef idx="minor">
            <a:schemeClr val="dk1"/>
          </a:fontRef>
        </p:style>
        <p:txBody>
          <a:bodyPr anchor="ctr" anchorCtr="1"/>
          <a:lstStyle/>
          <a:p>
            <a:pPr algn="ctr" eaLnBrk="0" hangingPunct="0">
              <a:lnSpc>
                <a:spcPts val="2000"/>
              </a:lnSpc>
              <a:defRPr/>
            </a:pPr>
            <a:r>
              <a:rPr lang="zh-CN" altLang="en-US" sz="1600" b="1" kern="0" dirty="0">
                <a:solidFill>
                  <a:schemeClr val="bg2"/>
                </a:solidFill>
                <a:latin typeface="微软雅黑" panose="020B0503020204020204" pitchFamily="34" charset="-122"/>
                <a:ea typeface="微软雅黑" panose="020B0503020204020204" pitchFamily="34" charset="-122"/>
                <a:cs typeface="+mj-cs"/>
              </a:rPr>
              <a:t>空缺，尽快弥补</a:t>
            </a:r>
            <a:endParaRPr lang="zh-CN" altLang="en-US" sz="1600" b="1" kern="0" dirty="0">
              <a:solidFill>
                <a:schemeClr val="bg2"/>
              </a:solidFill>
              <a:latin typeface="微软雅黑" panose="020B0503020204020204" pitchFamily="34" charset="-122"/>
              <a:ea typeface="微软雅黑" panose="020B0503020204020204" pitchFamily="34" charset="-122"/>
              <a:cs typeface="+mj-cs"/>
            </a:endParaRPr>
          </a:p>
        </p:txBody>
      </p:sp>
      <p:sp>
        <p:nvSpPr>
          <p:cNvPr id="37" name="标题 1"/>
          <p:cNvSpPr txBox="1">
            <a:spLocks noChangeArrowheads="1"/>
          </p:cNvSpPr>
          <p:nvPr/>
        </p:nvSpPr>
        <p:spPr bwMode="auto">
          <a:xfrm>
            <a:off x="3328988" y="4779963"/>
            <a:ext cx="1603375" cy="519112"/>
          </a:xfrm>
          <a:prstGeom prst="rect">
            <a:avLst/>
          </a:prstGeom>
          <a:solidFill>
            <a:srgbClr val="F2F2F2"/>
          </a:solidFill>
          <a:ln w="12700">
            <a:solidFill>
              <a:srgbClr val="000000"/>
            </a:solidFill>
            <a:miter lim="800000"/>
          </a:ln>
        </p:spPr>
        <p:txBody>
          <a:bodyPr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ts val="2000"/>
              </a:lnSpc>
            </a:pPr>
            <a:r>
              <a:rPr lang="zh-CN" altLang="en-US" b="1">
                <a:solidFill>
                  <a:schemeClr val="bg2"/>
                </a:solidFill>
                <a:latin typeface="微软雅黑" panose="020B0503020204020204" pitchFamily="34" charset="-122"/>
                <a:ea typeface="微软雅黑" panose="020B0503020204020204" pitchFamily="34" charset="-122"/>
              </a:rPr>
              <a:t>需短期</a:t>
            </a:r>
            <a:endParaRPr lang="en-US" altLang="zh-CN" b="1">
              <a:solidFill>
                <a:schemeClr val="bg2"/>
              </a:solidFill>
              <a:latin typeface="微软雅黑" panose="020B0503020204020204" pitchFamily="34" charset="-122"/>
              <a:ea typeface="微软雅黑" panose="020B0503020204020204" pitchFamily="34" charset="-122"/>
            </a:endParaRPr>
          </a:p>
          <a:p>
            <a:pPr algn="ctr">
              <a:lnSpc>
                <a:spcPts val="2000"/>
              </a:lnSpc>
            </a:pPr>
            <a:r>
              <a:rPr lang="zh-CN" altLang="en-US" b="1">
                <a:solidFill>
                  <a:schemeClr val="bg2"/>
                </a:solidFill>
                <a:latin typeface="微软雅黑" panose="020B0503020204020204" pitchFamily="34" charset="-122"/>
                <a:ea typeface="微软雅黑" panose="020B0503020204020204" pitchFamily="34" charset="-122"/>
              </a:rPr>
              <a:t>培 养</a:t>
            </a:r>
            <a:endParaRPr lang="zh-CN" altLang="en-US" b="1">
              <a:solidFill>
                <a:schemeClr val="bg2"/>
              </a:solidFill>
              <a:latin typeface="微软雅黑" panose="020B0503020204020204" pitchFamily="34" charset="-122"/>
              <a:ea typeface="微软雅黑" panose="020B0503020204020204" pitchFamily="34" charset="-122"/>
            </a:endParaRPr>
          </a:p>
        </p:txBody>
      </p:sp>
      <p:sp>
        <p:nvSpPr>
          <p:cNvPr id="38" name="矩形 37"/>
          <p:cNvSpPr/>
          <p:nvPr/>
        </p:nvSpPr>
        <p:spPr bwMode="auto">
          <a:xfrm>
            <a:off x="1684338" y="1031875"/>
            <a:ext cx="8521700" cy="5715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wrap="none" anchor="ctr"/>
          <a:lstStyle/>
          <a:p>
            <a:pPr eaLnBrk="0" hangingPunct="0">
              <a:buFontTx/>
              <a:buNone/>
              <a:defRPr/>
            </a:pPr>
            <a:r>
              <a:rPr lang="zh-CN" altLang="en-US" sz="2800" b="1" dirty="0">
                <a:solidFill>
                  <a:srgbClr val="FF0000"/>
                </a:solidFill>
                <a:latin typeface="微软雅黑" panose="020B0503020204020204" pitchFamily="34" charset="-122"/>
                <a:ea typeface="微软雅黑" panose="020B0503020204020204" pitchFamily="34" charset="-122"/>
              </a:rPr>
              <a:t>梯队人才的满足方式</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39" name="日期占位符 38"/>
          <p:cNvSpPr>
            <a:spLocks noGrp="1"/>
          </p:cNvSpPr>
          <p:nvPr>
            <p:ph type="dt" sz="quarter" idx="10"/>
          </p:nvPr>
        </p:nvSpPr>
        <p:spPr/>
        <p:txBody>
          <a:bodyPr/>
          <a:lstStyle/>
          <a:p>
            <a:pPr>
              <a:defRPr/>
            </a:pPr>
            <a:fld id="{F453E9F0-C47C-4A87-89C9-E4C950A71230}" type="datetime1">
              <a:rPr lang="zh-CN" altLang="en-US"/>
            </a:fld>
            <a:endParaRPr lang="en-US" altLang="zh-CN"/>
          </a:p>
        </p:txBody>
      </p:sp>
      <p:sp>
        <p:nvSpPr>
          <p:cNvPr id="66595" name="灯片编号占位符 39"/>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E1B620DB-72CA-49B3-9C03-48D6CA38D1B0}" type="slidenum">
              <a:rPr lang="zh-CN" altLang="en-US" smtClean="0">
                <a:latin typeface="Tahoma" panose="020B0604030504040204" pitchFamily="34" charset="0"/>
              </a:rPr>
            </a:fld>
            <a:endParaRPr lang="zh-CN" altLang="en-US" smtClean="0">
              <a:latin typeface="Tahoma" panose="020B060403050404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145"/>
                                        </p:tgtEl>
                                        <p:attrNameLst>
                                          <p:attrName>style.visibility</p:attrName>
                                        </p:attrNameLst>
                                      </p:cBhvr>
                                      <p:to>
                                        <p:strVal val="visible"/>
                                      </p:to>
                                    </p:set>
                                    <p:anim calcmode="lin" valueType="num">
                                      <p:cBhvr additive="base">
                                        <p:cTn id="7" dur="500" fill="hold"/>
                                        <p:tgtEl>
                                          <p:spTgt spid="6145"/>
                                        </p:tgtEl>
                                        <p:attrNameLst>
                                          <p:attrName>ppt_x</p:attrName>
                                        </p:attrNameLst>
                                      </p:cBhvr>
                                      <p:tavLst>
                                        <p:tav tm="0">
                                          <p:val>
                                            <p:strVal val="0-#ppt_w/2"/>
                                          </p:val>
                                        </p:tav>
                                        <p:tav tm="100000">
                                          <p:val>
                                            <p:strVal val="#ppt_x"/>
                                          </p:val>
                                        </p:tav>
                                      </p:tavLst>
                                    </p:anim>
                                    <p:anim calcmode="lin" valueType="num">
                                      <p:cBhvr additive="base">
                                        <p:cTn id="8" dur="500" fill="hold"/>
                                        <p:tgtEl>
                                          <p:spTgt spid="614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0-#ppt_w/2"/>
                                          </p:val>
                                        </p:tav>
                                        <p:tav tm="100000">
                                          <p:val>
                                            <p:strVal val="#ppt_x"/>
                                          </p:val>
                                        </p:tav>
                                      </p:tavLst>
                                    </p:anim>
                                    <p:anim calcmode="lin" valueType="num">
                                      <p:cBhvr additive="base">
                                        <p:cTn id="23" dur="5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0-#ppt_w/2"/>
                                          </p:val>
                                        </p:tav>
                                        <p:tav tm="100000">
                                          <p:val>
                                            <p:strVal val="#ppt_x"/>
                                          </p:val>
                                        </p:tav>
                                      </p:tavLst>
                                    </p:anim>
                                    <p:anim calcmode="lin" valueType="num">
                                      <p:cBhvr additive="base">
                                        <p:cTn id="33" dur="500" fill="hold"/>
                                        <p:tgtEl>
                                          <p:spTgt spid="11"/>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0-#ppt_w/2"/>
                                          </p:val>
                                        </p:tav>
                                        <p:tav tm="100000">
                                          <p:val>
                                            <p:strVal val="#ppt_x"/>
                                          </p:val>
                                        </p:tav>
                                      </p:tavLst>
                                    </p:anim>
                                    <p:anim calcmode="lin" valueType="num">
                                      <p:cBhvr additive="base">
                                        <p:cTn id="38" dur="500" fill="hold"/>
                                        <p:tgtEl>
                                          <p:spTgt spid="12"/>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8" fill="hold" grpId="0" nodeType="after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additive="base">
                                        <p:cTn id="42" dur="500" fill="hold"/>
                                        <p:tgtEl>
                                          <p:spTgt spid="13"/>
                                        </p:tgtEl>
                                        <p:attrNameLst>
                                          <p:attrName>ppt_x</p:attrName>
                                        </p:attrNameLst>
                                      </p:cBhvr>
                                      <p:tavLst>
                                        <p:tav tm="0">
                                          <p:val>
                                            <p:strVal val="0-#ppt_w/2"/>
                                          </p:val>
                                        </p:tav>
                                        <p:tav tm="100000">
                                          <p:val>
                                            <p:strVal val="#ppt_x"/>
                                          </p:val>
                                        </p:tav>
                                      </p:tavLst>
                                    </p:anim>
                                    <p:anim calcmode="lin" valueType="num">
                                      <p:cBhvr additive="base">
                                        <p:cTn id="43" dur="500" fill="hold"/>
                                        <p:tgtEl>
                                          <p:spTgt spid="13"/>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8"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0-#ppt_w/2"/>
                                          </p:val>
                                        </p:tav>
                                        <p:tav tm="100000">
                                          <p:val>
                                            <p:strVal val="#ppt_x"/>
                                          </p:val>
                                        </p:tav>
                                      </p:tavLst>
                                    </p:anim>
                                    <p:anim calcmode="lin" valueType="num">
                                      <p:cBhvr additive="base">
                                        <p:cTn id="48" dur="500" fill="hold"/>
                                        <p:tgtEl>
                                          <p:spTgt spid="14"/>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 presetClass="entr" presetSubtype="8" fill="hold" grpId="0" nodeType="after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500" fill="hold"/>
                                        <p:tgtEl>
                                          <p:spTgt spid="15"/>
                                        </p:tgtEl>
                                        <p:attrNameLst>
                                          <p:attrName>ppt_x</p:attrName>
                                        </p:attrNameLst>
                                      </p:cBhvr>
                                      <p:tavLst>
                                        <p:tav tm="0">
                                          <p:val>
                                            <p:strVal val="0-#ppt_w/2"/>
                                          </p:val>
                                        </p:tav>
                                        <p:tav tm="100000">
                                          <p:val>
                                            <p:strVal val="#ppt_x"/>
                                          </p:val>
                                        </p:tav>
                                      </p:tavLst>
                                    </p:anim>
                                    <p:anim calcmode="lin" valueType="num">
                                      <p:cBhvr additive="base">
                                        <p:cTn id="53" dur="500" fill="hold"/>
                                        <p:tgtEl>
                                          <p:spTgt spid="15"/>
                                        </p:tgtEl>
                                        <p:attrNameLst>
                                          <p:attrName>ppt_y</p:attrName>
                                        </p:attrNameLst>
                                      </p:cBhvr>
                                      <p:tavLst>
                                        <p:tav tm="0">
                                          <p:val>
                                            <p:strVal val="#ppt_y"/>
                                          </p:val>
                                        </p:tav>
                                        <p:tav tm="100000">
                                          <p:val>
                                            <p:strVal val="#ppt_y"/>
                                          </p:val>
                                        </p:tav>
                                      </p:tavLst>
                                    </p:anim>
                                  </p:childTnLst>
                                </p:cTn>
                              </p:par>
                            </p:childTnLst>
                          </p:cTn>
                        </p:par>
                        <p:par>
                          <p:cTn id="54" fill="hold">
                            <p:stCondLst>
                              <p:cond delay="5000"/>
                            </p:stCondLst>
                            <p:childTnLst>
                              <p:par>
                                <p:cTn id="55" presetID="2" presetClass="entr" presetSubtype="8"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fill="hold"/>
                                        <p:tgtEl>
                                          <p:spTgt spid="16"/>
                                        </p:tgtEl>
                                        <p:attrNameLst>
                                          <p:attrName>ppt_x</p:attrName>
                                        </p:attrNameLst>
                                      </p:cBhvr>
                                      <p:tavLst>
                                        <p:tav tm="0">
                                          <p:val>
                                            <p:strVal val="0-#ppt_w/2"/>
                                          </p:val>
                                        </p:tav>
                                        <p:tav tm="100000">
                                          <p:val>
                                            <p:strVal val="#ppt_x"/>
                                          </p:val>
                                        </p:tav>
                                      </p:tavLst>
                                    </p:anim>
                                    <p:anim calcmode="lin" valueType="num">
                                      <p:cBhvr additive="base">
                                        <p:cTn id="58" dur="500" fill="hold"/>
                                        <p:tgtEl>
                                          <p:spTgt spid="16"/>
                                        </p:tgtEl>
                                        <p:attrNameLst>
                                          <p:attrName>ppt_y</p:attrName>
                                        </p:attrNameLst>
                                      </p:cBhvr>
                                      <p:tavLst>
                                        <p:tav tm="0">
                                          <p:val>
                                            <p:strVal val="#ppt_y"/>
                                          </p:val>
                                        </p:tav>
                                        <p:tav tm="100000">
                                          <p:val>
                                            <p:strVal val="#ppt_y"/>
                                          </p:val>
                                        </p:tav>
                                      </p:tavLst>
                                    </p:anim>
                                  </p:childTnLst>
                                </p:cTn>
                              </p:par>
                            </p:childTnLst>
                          </p:cTn>
                        </p:par>
                        <p:par>
                          <p:cTn id="59" fill="hold">
                            <p:stCondLst>
                              <p:cond delay="5500"/>
                            </p:stCondLst>
                            <p:childTnLst>
                              <p:par>
                                <p:cTn id="60" presetID="2" presetClass="entr" presetSubtype="8" fill="hold" grpId="0" nodeType="afterEffect">
                                  <p:stCondLst>
                                    <p:cond delay="0"/>
                                  </p:stCondLst>
                                  <p:childTnLst>
                                    <p:set>
                                      <p:cBhvr>
                                        <p:cTn id="61" dur="1" fill="hold">
                                          <p:stCondLst>
                                            <p:cond delay="0"/>
                                          </p:stCondLst>
                                        </p:cTn>
                                        <p:tgtEl>
                                          <p:spTgt spid="17"/>
                                        </p:tgtEl>
                                        <p:attrNameLst>
                                          <p:attrName>style.visibility</p:attrName>
                                        </p:attrNameLst>
                                      </p:cBhvr>
                                      <p:to>
                                        <p:strVal val="visible"/>
                                      </p:to>
                                    </p:set>
                                    <p:anim calcmode="lin" valueType="num">
                                      <p:cBhvr additive="base">
                                        <p:cTn id="62" dur="500" fill="hold"/>
                                        <p:tgtEl>
                                          <p:spTgt spid="17"/>
                                        </p:tgtEl>
                                        <p:attrNameLst>
                                          <p:attrName>ppt_x</p:attrName>
                                        </p:attrNameLst>
                                      </p:cBhvr>
                                      <p:tavLst>
                                        <p:tav tm="0">
                                          <p:val>
                                            <p:strVal val="0-#ppt_w/2"/>
                                          </p:val>
                                        </p:tav>
                                        <p:tav tm="100000">
                                          <p:val>
                                            <p:strVal val="#ppt_x"/>
                                          </p:val>
                                        </p:tav>
                                      </p:tavLst>
                                    </p:anim>
                                    <p:anim calcmode="lin" valueType="num">
                                      <p:cBhvr additive="base">
                                        <p:cTn id="63" dur="500" fill="hold"/>
                                        <p:tgtEl>
                                          <p:spTgt spid="17"/>
                                        </p:tgtEl>
                                        <p:attrNameLst>
                                          <p:attrName>ppt_y</p:attrName>
                                        </p:attrNameLst>
                                      </p:cBhvr>
                                      <p:tavLst>
                                        <p:tav tm="0">
                                          <p:val>
                                            <p:strVal val="#ppt_y"/>
                                          </p:val>
                                        </p:tav>
                                        <p:tav tm="100000">
                                          <p:val>
                                            <p:strVal val="#ppt_y"/>
                                          </p:val>
                                        </p:tav>
                                      </p:tavLst>
                                    </p:anim>
                                  </p:childTnLst>
                                </p:cTn>
                              </p:par>
                            </p:childTnLst>
                          </p:cTn>
                        </p:par>
                        <p:par>
                          <p:cTn id="64" fill="hold">
                            <p:stCondLst>
                              <p:cond delay="6000"/>
                            </p:stCondLst>
                            <p:childTnLst>
                              <p:par>
                                <p:cTn id="65" presetID="2" presetClass="entr" presetSubtype="8" fill="hold" grpId="0" nodeType="after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0-#ppt_w/2"/>
                                          </p:val>
                                        </p:tav>
                                        <p:tav tm="100000">
                                          <p:val>
                                            <p:strVal val="#ppt_x"/>
                                          </p:val>
                                        </p:tav>
                                      </p:tavLst>
                                    </p:anim>
                                    <p:anim calcmode="lin" valueType="num">
                                      <p:cBhvr additive="base">
                                        <p:cTn id="68" dur="500" fill="hold"/>
                                        <p:tgtEl>
                                          <p:spTgt spid="19"/>
                                        </p:tgtEl>
                                        <p:attrNameLst>
                                          <p:attrName>ppt_y</p:attrName>
                                        </p:attrNameLst>
                                      </p:cBhvr>
                                      <p:tavLst>
                                        <p:tav tm="0">
                                          <p:val>
                                            <p:strVal val="#ppt_y"/>
                                          </p:val>
                                        </p:tav>
                                        <p:tav tm="100000">
                                          <p:val>
                                            <p:strVal val="#ppt_y"/>
                                          </p:val>
                                        </p:tav>
                                      </p:tavLst>
                                    </p:anim>
                                  </p:childTnLst>
                                </p:cTn>
                              </p:par>
                            </p:childTnLst>
                          </p:cTn>
                        </p:par>
                        <p:par>
                          <p:cTn id="69" fill="hold">
                            <p:stCondLst>
                              <p:cond delay="6500"/>
                            </p:stCondLst>
                            <p:childTnLst>
                              <p:par>
                                <p:cTn id="70" presetID="2" presetClass="entr" presetSubtype="8" fill="hold" grpId="0" nodeType="afterEffect">
                                  <p:stCondLst>
                                    <p:cond delay="0"/>
                                  </p:stCondLst>
                                  <p:childTnLst>
                                    <p:set>
                                      <p:cBhvr>
                                        <p:cTn id="71" dur="1" fill="hold">
                                          <p:stCondLst>
                                            <p:cond delay="0"/>
                                          </p:stCondLst>
                                        </p:cTn>
                                        <p:tgtEl>
                                          <p:spTgt spid="20"/>
                                        </p:tgtEl>
                                        <p:attrNameLst>
                                          <p:attrName>style.visibility</p:attrName>
                                        </p:attrNameLst>
                                      </p:cBhvr>
                                      <p:to>
                                        <p:strVal val="visible"/>
                                      </p:to>
                                    </p:set>
                                    <p:anim calcmode="lin" valueType="num">
                                      <p:cBhvr additive="base">
                                        <p:cTn id="72" dur="500" fill="hold"/>
                                        <p:tgtEl>
                                          <p:spTgt spid="20"/>
                                        </p:tgtEl>
                                        <p:attrNameLst>
                                          <p:attrName>ppt_x</p:attrName>
                                        </p:attrNameLst>
                                      </p:cBhvr>
                                      <p:tavLst>
                                        <p:tav tm="0">
                                          <p:val>
                                            <p:strVal val="0-#ppt_w/2"/>
                                          </p:val>
                                        </p:tav>
                                        <p:tav tm="100000">
                                          <p:val>
                                            <p:strVal val="#ppt_x"/>
                                          </p:val>
                                        </p:tav>
                                      </p:tavLst>
                                    </p:anim>
                                    <p:anim calcmode="lin" valueType="num">
                                      <p:cBhvr additive="base">
                                        <p:cTn id="73" dur="500" fill="hold"/>
                                        <p:tgtEl>
                                          <p:spTgt spid="20"/>
                                        </p:tgtEl>
                                        <p:attrNameLst>
                                          <p:attrName>ppt_y</p:attrName>
                                        </p:attrNameLst>
                                      </p:cBhvr>
                                      <p:tavLst>
                                        <p:tav tm="0">
                                          <p:val>
                                            <p:strVal val="#ppt_y"/>
                                          </p:val>
                                        </p:tav>
                                        <p:tav tm="100000">
                                          <p:val>
                                            <p:strVal val="#ppt_y"/>
                                          </p:val>
                                        </p:tav>
                                      </p:tavLst>
                                    </p:anim>
                                  </p:childTnLst>
                                </p:cTn>
                              </p:par>
                            </p:childTnLst>
                          </p:cTn>
                        </p:par>
                        <p:par>
                          <p:cTn id="74" fill="hold">
                            <p:stCondLst>
                              <p:cond delay="7000"/>
                            </p:stCondLst>
                            <p:childTnLst>
                              <p:par>
                                <p:cTn id="75" presetID="2" presetClass="entr" presetSubtype="8" fill="hold" grpId="0" nodeType="after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additive="base">
                                        <p:cTn id="77" dur="500" fill="hold"/>
                                        <p:tgtEl>
                                          <p:spTgt spid="22"/>
                                        </p:tgtEl>
                                        <p:attrNameLst>
                                          <p:attrName>ppt_x</p:attrName>
                                        </p:attrNameLst>
                                      </p:cBhvr>
                                      <p:tavLst>
                                        <p:tav tm="0">
                                          <p:val>
                                            <p:strVal val="0-#ppt_w/2"/>
                                          </p:val>
                                        </p:tav>
                                        <p:tav tm="100000">
                                          <p:val>
                                            <p:strVal val="#ppt_x"/>
                                          </p:val>
                                        </p:tav>
                                      </p:tavLst>
                                    </p:anim>
                                    <p:anim calcmode="lin" valueType="num">
                                      <p:cBhvr additive="base">
                                        <p:cTn id="78" dur="500" fill="hold"/>
                                        <p:tgtEl>
                                          <p:spTgt spid="22"/>
                                        </p:tgtEl>
                                        <p:attrNameLst>
                                          <p:attrName>ppt_y</p:attrName>
                                        </p:attrNameLst>
                                      </p:cBhvr>
                                      <p:tavLst>
                                        <p:tav tm="0">
                                          <p:val>
                                            <p:strVal val="#ppt_y"/>
                                          </p:val>
                                        </p:tav>
                                        <p:tav tm="100000">
                                          <p:val>
                                            <p:strVal val="#ppt_y"/>
                                          </p:val>
                                        </p:tav>
                                      </p:tavLst>
                                    </p:anim>
                                  </p:childTnLst>
                                </p:cTn>
                              </p:par>
                            </p:childTnLst>
                          </p:cTn>
                        </p:par>
                        <p:par>
                          <p:cTn id="79" fill="hold">
                            <p:stCondLst>
                              <p:cond delay="7500"/>
                            </p:stCondLst>
                            <p:childTnLst>
                              <p:par>
                                <p:cTn id="80" presetID="2" presetClass="entr" presetSubtype="8" fill="hold" grpId="0" nodeType="after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additive="base">
                                        <p:cTn id="82" dur="500" fill="hold"/>
                                        <p:tgtEl>
                                          <p:spTgt spid="23"/>
                                        </p:tgtEl>
                                        <p:attrNameLst>
                                          <p:attrName>ppt_x</p:attrName>
                                        </p:attrNameLst>
                                      </p:cBhvr>
                                      <p:tavLst>
                                        <p:tav tm="0">
                                          <p:val>
                                            <p:strVal val="0-#ppt_w/2"/>
                                          </p:val>
                                        </p:tav>
                                        <p:tav tm="100000">
                                          <p:val>
                                            <p:strVal val="#ppt_x"/>
                                          </p:val>
                                        </p:tav>
                                      </p:tavLst>
                                    </p:anim>
                                    <p:anim calcmode="lin" valueType="num">
                                      <p:cBhvr additive="base">
                                        <p:cTn id="83" dur="500" fill="hold"/>
                                        <p:tgtEl>
                                          <p:spTgt spid="23"/>
                                        </p:tgtEl>
                                        <p:attrNameLst>
                                          <p:attrName>ppt_y</p:attrName>
                                        </p:attrNameLst>
                                      </p:cBhvr>
                                      <p:tavLst>
                                        <p:tav tm="0">
                                          <p:val>
                                            <p:strVal val="#ppt_y"/>
                                          </p:val>
                                        </p:tav>
                                        <p:tav tm="100000">
                                          <p:val>
                                            <p:strVal val="#ppt_y"/>
                                          </p:val>
                                        </p:tav>
                                      </p:tavLst>
                                    </p:anim>
                                  </p:childTnLst>
                                </p:cTn>
                              </p:par>
                            </p:childTnLst>
                          </p:cTn>
                        </p:par>
                        <p:par>
                          <p:cTn id="84" fill="hold">
                            <p:stCondLst>
                              <p:cond delay="8000"/>
                            </p:stCondLst>
                            <p:childTnLst>
                              <p:par>
                                <p:cTn id="85" presetID="2" presetClass="entr" presetSubtype="8" fill="hold" grpId="0" nodeType="afterEffect">
                                  <p:stCondLst>
                                    <p:cond delay="0"/>
                                  </p:stCondLst>
                                  <p:childTnLst>
                                    <p:set>
                                      <p:cBhvr>
                                        <p:cTn id="86" dur="1" fill="hold">
                                          <p:stCondLst>
                                            <p:cond delay="0"/>
                                          </p:stCondLst>
                                        </p:cTn>
                                        <p:tgtEl>
                                          <p:spTgt spid="24"/>
                                        </p:tgtEl>
                                        <p:attrNameLst>
                                          <p:attrName>style.visibility</p:attrName>
                                        </p:attrNameLst>
                                      </p:cBhvr>
                                      <p:to>
                                        <p:strVal val="visible"/>
                                      </p:to>
                                    </p:set>
                                    <p:anim calcmode="lin" valueType="num">
                                      <p:cBhvr additive="base">
                                        <p:cTn id="87" dur="500" fill="hold"/>
                                        <p:tgtEl>
                                          <p:spTgt spid="24"/>
                                        </p:tgtEl>
                                        <p:attrNameLst>
                                          <p:attrName>ppt_x</p:attrName>
                                        </p:attrNameLst>
                                      </p:cBhvr>
                                      <p:tavLst>
                                        <p:tav tm="0">
                                          <p:val>
                                            <p:strVal val="0-#ppt_w/2"/>
                                          </p:val>
                                        </p:tav>
                                        <p:tav tm="100000">
                                          <p:val>
                                            <p:strVal val="#ppt_x"/>
                                          </p:val>
                                        </p:tav>
                                      </p:tavLst>
                                    </p:anim>
                                    <p:anim calcmode="lin" valueType="num">
                                      <p:cBhvr additive="base">
                                        <p:cTn id="88" dur="500" fill="hold"/>
                                        <p:tgtEl>
                                          <p:spTgt spid="24"/>
                                        </p:tgtEl>
                                        <p:attrNameLst>
                                          <p:attrName>ppt_y</p:attrName>
                                        </p:attrNameLst>
                                      </p:cBhvr>
                                      <p:tavLst>
                                        <p:tav tm="0">
                                          <p:val>
                                            <p:strVal val="#ppt_y"/>
                                          </p:val>
                                        </p:tav>
                                        <p:tav tm="100000">
                                          <p:val>
                                            <p:strVal val="#ppt_y"/>
                                          </p:val>
                                        </p:tav>
                                      </p:tavLst>
                                    </p:anim>
                                  </p:childTnLst>
                                </p:cTn>
                              </p:par>
                            </p:childTnLst>
                          </p:cTn>
                        </p:par>
                        <p:par>
                          <p:cTn id="89" fill="hold">
                            <p:stCondLst>
                              <p:cond delay="8500"/>
                            </p:stCondLst>
                            <p:childTnLst>
                              <p:par>
                                <p:cTn id="90" presetID="2" presetClass="entr" presetSubtype="8" fill="hold" grpId="0" nodeType="afterEffect">
                                  <p:stCondLst>
                                    <p:cond delay="0"/>
                                  </p:stCondLst>
                                  <p:childTnLst>
                                    <p:set>
                                      <p:cBhvr>
                                        <p:cTn id="91" dur="1" fill="hold">
                                          <p:stCondLst>
                                            <p:cond delay="0"/>
                                          </p:stCondLst>
                                        </p:cTn>
                                        <p:tgtEl>
                                          <p:spTgt spid="25"/>
                                        </p:tgtEl>
                                        <p:attrNameLst>
                                          <p:attrName>style.visibility</p:attrName>
                                        </p:attrNameLst>
                                      </p:cBhvr>
                                      <p:to>
                                        <p:strVal val="visible"/>
                                      </p:to>
                                    </p:set>
                                    <p:anim calcmode="lin" valueType="num">
                                      <p:cBhvr additive="base">
                                        <p:cTn id="92" dur="500" fill="hold"/>
                                        <p:tgtEl>
                                          <p:spTgt spid="25"/>
                                        </p:tgtEl>
                                        <p:attrNameLst>
                                          <p:attrName>ppt_x</p:attrName>
                                        </p:attrNameLst>
                                      </p:cBhvr>
                                      <p:tavLst>
                                        <p:tav tm="0">
                                          <p:val>
                                            <p:strVal val="0-#ppt_w/2"/>
                                          </p:val>
                                        </p:tav>
                                        <p:tav tm="100000">
                                          <p:val>
                                            <p:strVal val="#ppt_x"/>
                                          </p:val>
                                        </p:tav>
                                      </p:tavLst>
                                    </p:anim>
                                    <p:anim calcmode="lin" valueType="num">
                                      <p:cBhvr additive="base">
                                        <p:cTn id="93" dur="500" fill="hold"/>
                                        <p:tgtEl>
                                          <p:spTgt spid="25"/>
                                        </p:tgtEl>
                                        <p:attrNameLst>
                                          <p:attrName>ppt_y</p:attrName>
                                        </p:attrNameLst>
                                      </p:cBhvr>
                                      <p:tavLst>
                                        <p:tav tm="0">
                                          <p:val>
                                            <p:strVal val="#ppt_y"/>
                                          </p:val>
                                        </p:tav>
                                        <p:tav tm="100000">
                                          <p:val>
                                            <p:strVal val="#ppt_y"/>
                                          </p:val>
                                        </p:tav>
                                      </p:tavLst>
                                    </p:anim>
                                  </p:childTnLst>
                                </p:cTn>
                              </p:par>
                            </p:childTnLst>
                          </p:cTn>
                        </p:par>
                        <p:par>
                          <p:cTn id="94" fill="hold">
                            <p:stCondLst>
                              <p:cond delay="9000"/>
                            </p:stCondLst>
                            <p:childTnLst>
                              <p:par>
                                <p:cTn id="95" presetID="2" presetClass="entr" presetSubtype="8" fill="hold" grpId="0" nodeType="after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additive="base">
                                        <p:cTn id="97" dur="500" fill="hold"/>
                                        <p:tgtEl>
                                          <p:spTgt spid="27"/>
                                        </p:tgtEl>
                                        <p:attrNameLst>
                                          <p:attrName>ppt_x</p:attrName>
                                        </p:attrNameLst>
                                      </p:cBhvr>
                                      <p:tavLst>
                                        <p:tav tm="0">
                                          <p:val>
                                            <p:strVal val="0-#ppt_w/2"/>
                                          </p:val>
                                        </p:tav>
                                        <p:tav tm="100000">
                                          <p:val>
                                            <p:strVal val="#ppt_x"/>
                                          </p:val>
                                        </p:tav>
                                      </p:tavLst>
                                    </p:anim>
                                    <p:anim calcmode="lin" valueType="num">
                                      <p:cBhvr additive="base">
                                        <p:cTn id="98" dur="500" fill="hold"/>
                                        <p:tgtEl>
                                          <p:spTgt spid="27"/>
                                        </p:tgtEl>
                                        <p:attrNameLst>
                                          <p:attrName>ppt_y</p:attrName>
                                        </p:attrNameLst>
                                      </p:cBhvr>
                                      <p:tavLst>
                                        <p:tav tm="0">
                                          <p:val>
                                            <p:strVal val="#ppt_y"/>
                                          </p:val>
                                        </p:tav>
                                        <p:tav tm="100000">
                                          <p:val>
                                            <p:strVal val="#ppt_y"/>
                                          </p:val>
                                        </p:tav>
                                      </p:tavLst>
                                    </p:anim>
                                  </p:childTnLst>
                                </p:cTn>
                              </p:par>
                            </p:childTnLst>
                          </p:cTn>
                        </p:par>
                        <p:par>
                          <p:cTn id="99" fill="hold">
                            <p:stCondLst>
                              <p:cond delay="9500"/>
                            </p:stCondLst>
                            <p:childTnLst>
                              <p:par>
                                <p:cTn id="100" presetID="2" presetClass="entr" presetSubtype="8" fill="hold" grpId="0" nodeType="afterEffect">
                                  <p:stCondLst>
                                    <p:cond delay="0"/>
                                  </p:stCondLst>
                                  <p:childTnLst>
                                    <p:set>
                                      <p:cBhvr>
                                        <p:cTn id="101" dur="1" fill="hold">
                                          <p:stCondLst>
                                            <p:cond delay="0"/>
                                          </p:stCondLst>
                                        </p:cTn>
                                        <p:tgtEl>
                                          <p:spTgt spid="28"/>
                                        </p:tgtEl>
                                        <p:attrNameLst>
                                          <p:attrName>style.visibility</p:attrName>
                                        </p:attrNameLst>
                                      </p:cBhvr>
                                      <p:to>
                                        <p:strVal val="visible"/>
                                      </p:to>
                                    </p:set>
                                    <p:anim calcmode="lin" valueType="num">
                                      <p:cBhvr additive="base">
                                        <p:cTn id="102" dur="500" fill="hold"/>
                                        <p:tgtEl>
                                          <p:spTgt spid="28"/>
                                        </p:tgtEl>
                                        <p:attrNameLst>
                                          <p:attrName>ppt_x</p:attrName>
                                        </p:attrNameLst>
                                      </p:cBhvr>
                                      <p:tavLst>
                                        <p:tav tm="0">
                                          <p:val>
                                            <p:strVal val="0-#ppt_w/2"/>
                                          </p:val>
                                        </p:tav>
                                        <p:tav tm="100000">
                                          <p:val>
                                            <p:strVal val="#ppt_x"/>
                                          </p:val>
                                        </p:tav>
                                      </p:tavLst>
                                    </p:anim>
                                    <p:anim calcmode="lin" valueType="num">
                                      <p:cBhvr additive="base">
                                        <p:cTn id="103" dur="500" fill="hold"/>
                                        <p:tgtEl>
                                          <p:spTgt spid="28"/>
                                        </p:tgtEl>
                                        <p:attrNameLst>
                                          <p:attrName>ppt_y</p:attrName>
                                        </p:attrNameLst>
                                      </p:cBhvr>
                                      <p:tavLst>
                                        <p:tav tm="0">
                                          <p:val>
                                            <p:strVal val="#ppt_y"/>
                                          </p:val>
                                        </p:tav>
                                        <p:tav tm="100000">
                                          <p:val>
                                            <p:strVal val="#ppt_y"/>
                                          </p:val>
                                        </p:tav>
                                      </p:tavLst>
                                    </p:anim>
                                  </p:childTnLst>
                                </p:cTn>
                              </p:par>
                            </p:childTnLst>
                          </p:cTn>
                        </p:par>
                        <p:par>
                          <p:cTn id="104" fill="hold">
                            <p:stCondLst>
                              <p:cond delay="10000"/>
                            </p:stCondLst>
                            <p:childTnLst>
                              <p:par>
                                <p:cTn id="105" presetID="2" presetClass="entr" presetSubtype="8" fill="hold" grpId="0" nodeType="afterEffect">
                                  <p:stCondLst>
                                    <p:cond delay="0"/>
                                  </p:stCondLst>
                                  <p:childTnLst>
                                    <p:set>
                                      <p:cBhvr>
                                        <p:cTn id="106" dur="1" fill="hold">
                                          <p:stCondLst>
                                            <p:cond delay="0"/>
                                          </p:stCondLst>
                                        </p:cTn>
                                        <p:tgtEl>
                                          <p:spTgt spid="29"/>
                                        </p:tgtEl>
                                        <p:attrNameLst>
                                          <p:attrName>style.visibility</p:attrName>
                                        </p:attrNameLst>
                                      </p:cBhvr>
                                      <p:to>
                                        <p:strVal val="visible"/>
                                      </p:to>
                                    </p:set>
                                    <p:anim calcmode="lin" valueType="num">
                                      <p:cBhvr additive="base">
                                        <p:cTn id="107" dur="500" fill="hold"/>
                                        <p:tgtEl>
                                          <p:spTgt spid="29"/>
                                        </p:tgtEl>
                                        <p:attrNameLst>
                                          <p:attrName>ppt_x</p:attrName>
                                        </p:attrNameLst>
                                      </p:cBhvr>
                                      <p:tavLst>
                                        <p:tav tm="0">
                                          <p:val>
                                            <p:strVal val="0-#ppt_w/2"/>
                                          </p:val>
                                        </p:tav>
                                        <p:tav tm="100000">
                                          <p:val>
                                            <p:strVal val="#ppt_x"/>
                                          </p:val>
                                        </p:tav>
                                      </p:tavLst>
                                    </p:anim>
                                    <p:anim calcmode="lin" valueType="num">
                                      <p:cBhvr additive="base">
                                        <p:cTn id="108" dur="500" fill="hold"/>
                                        <p:tgtEl>
                                          <p:spTgt spid="29"/>
                                        </p:tgtEl>
                                        <p:attrNameLst>
                                          <p:attrName>ppt_y</p:attrName>
                                        </p:attrNameLst>
                                      </p:cBhvr>
                                      <p:tavLst>
                                        <p:tav tm="0">
                                          <p:val>
                                            <p:strVal val="#ppt_y"/>
                                          </p:val>
                                        </p:tav>
                                        <p:tav tm="100000">
                                          <p:val>
                                            <p:strVal val="#ppt_y"/>
                                          </p:val>
                                        </p:tav>
                                      </p:tavLst>
                                    </p:anim>
                                  </p:childTnLst>
                                </p:cTn>
                              </p:par>
                            </p:childTnLst>
                          </p:cTn>
                        </p:par>
                        <p:par>
                          <p:cTn id="109" fill="hold">
                            <p:stCondLst>
                              <p:cond delay="10500"/>
                            </p:stCondLst>
                            <p:childTnLst>
                              <p:par>
                                <p:cTn id="110" presetID="2" presetClass="entr" presetSubtype="8" fill="hold" grpId="0" nodeType="afterEffect">
                                  <p:stCondLst>
                                    <p:cond delay="0"/>
                                  </p:stCondLst>
                                  <p:childTnLst>
                                    <p:set>
                                      <p:cBhvr>
                                        <p:cTn id="111" dur="1" fill="hold">
                                          <p:stCondLst>
                                            <p:cond delay="0"/>
                                          </p:stCondLst>
                                        </p:cTn>
                                        <p:tgtEl>
                                          <p:spTgt spid="31"/>
                                        </p:tgtEl>
                                        <p:attrNameLst>
                                          <p:attrName>style.visibility</p:attrName>
                                        </p:attrNameLst>
                                      </p:cBhvr>
                                      <p:to>
                                        <p:strVal val="visible"/>
                                      </p:to>
                                    </p:set>
                                    <p:anim calcmode="lin" valueType="num">
                                      <p:cBhvr additive="base">
                                        <p:cTn id="112" dur="500" fill="hold"/>
                                        <p:tgtEl>
                                          <p:spTgt spid="31"/>
                                        </p:tgtEl>
                                        <p:attrNameLst>
                                          <p:attrName>ppt_x</p:attrName>
                                        </p:attrNameLst>
                                      </p:cBhvr>
                                      <p:tavLst>
                                        <p:tav tm="0">
                                          <p:val>
                                            <p:strVal val="0-#ppt_w/2"/>
                                          </p:val>
                                        </p:tav>
                                        <p:tav tm="100000">
                                          <p:val>
                                            <p:strVal val="#ppt_x"/>
                                          </p:val>
                                        </p:tav>
                                      </p:tavLst>
                                    </p:anim>
                                    <p:anim calcmode="lin" valueType="num">
                                      <p:cBhvr additive="base">
                                        <p:cTn id="113" dur="500" fill="hold"/>
                                        <p:tgtEl>
                                          <p:spTgt spid="31"/>
                                        </p:tgtEl>
                                        <p:attrNameLst>
                                          <p:attrName>ppt_y</p:attrName>
                                        </p:attrNameLst>
                                      </p:cBhvr>
                                      <p:tavLst>
                                        <p:tav tm="0">
                                          <p:val>
                                            <p:strVal val="#ppt_y"/>
                                          </p:val>
                                        </p:tav>
                                        <p:tav tm="100000">
                                          <p:val>
                                            <p:strVal val="#ppt_y"/>
                                          </p:val>
                                        </p:tav>
                                      </p:tavLst>
                                    </p:anim>
                                  </p:childTnLst>
                                </p:cTn>
                              </p:par>
                            </p:childTnLst>
                          </p:cTn>
                        </p:par>
                        <p:par>
                          <p:cTn id="114" fill="hold">
                            <p:stCondLst>
                              <p:cond delay="11000"/>
                            </p:stCondLst>
                            <p:childTnLst>
                              <p:par>
                                <p:cTn id="115" presetID="2" presetClass="entr" presetSubtype="8" fill="hold" grpId="0" nodeType="afterEffect">
                                  <p:stCondLst>
                                    <p:cond delay="0"/>
                                  </p:stCondLst>
                                  <p:childTnLst>
                                    <p:set>
                                      <p:cBhvr>
                                        <p:cTn id="116" dur="1" fill="hold">
                                          <p:stCondLst>
                                            <p:cond delay="0"/>
                                          </p:stCondLst>
                                        </p:cTn>
                                        <p:tgtEl>
                                          <p:spTgt spid="32"/>
                                        </p:tgtEl>
                                        <p:attrNameLst>
                                          <p:attrName>style.visibility</p:attrName>
                                        </p:attrNameLst>
                                      </p:cBhvr>
                                      <p:to>
                                        <p:strVal val="visible"/>
                                      </p:to>
                                    </p:set>
                                    <p:anim calcmode="lin" valueType="num">
                                      <p:cBhvr additive="base">
                                        <p:cTn id="117" dur="500" fill="hold"/>
                                        <p:tgtEl>
                                          <p:spTgt spid="32"/>
                                        </p:tgtEl>
                                        <p:attrNameLst>
                                          <p:attrName>ppt_x</p:attrName>
                                        </p:attrNameLst>
                                      </p:cBhvr>
                                      <p:tavLst>
                                        <p:tav tm="0">
                                          <p:val>
                                            <p:strVal val="0-#ppt_w/2"/>
                                          </p:val>
                                        </p:tav>
                                        <p:tav tm="100000">
                                          <p:val>
                                            <p:strVal val="#ppt_x"/>
                                          </p:val>
                                        </p:tav>
                                      </p:tavLst>
                                    </p:anim>
                                    <p:anim calcmode="lin" valueType="num">
                                      <p:cBhvr additive="base">
                                        <p:cTn id="118" dur="500" fill="hold"/>
                                        <p:tgtEl>
                                          <p:spTgt spid="32"/>
                                        </p:tgtEl>
                                        <p:attrNameLst>
                                          <p:attrName>ppt_y</p:attrName>
                                        </p:attrNameLst>
                                      </p:cBhvr>
                                      <p:tavLst>
                                        <p:tav tm="0">
                                          <p:val>
                                            <p:strVal val="#ppt_y"/>
                                          </p:val>
                                        </p:tav>
                                        <p:tav tm="100000">
                                          <p:val>
                                            <p:strVal val="#ppt_y"/>
                                          </p:val>
                                        </p:tav>
                                      </p:tavLst>
                                    </p:anim>
                                  </p:childTnLst>
                                </p:cTn>
                              </p:par>
                            </p:childTnLst>
                          </p:cTn>
                        </p:par>
                        <p:par>
                          <p:cTn id="119" fill="hold">
                            <p:stCondLst>
                              <p:cond delay="11500"/>
                            </p:stCondLst>
                            <p:childTnLst>
                              <p:par>
                                <p:cTn id="120" presetID="2" presetClass="entr" presetSubtype="8" fill="hold" grpId="0" nodeType="afterEffect">
                                  <p:stCondLst>
                                    <p:cond delay="0"/>
                                  </p:stCondLst>
                                  <p:childTnLst>
                                    <p:set>
                                      <p:cBhvr>
                                        <p:cTn id="121" dur="1" fill="hold">
                                          <p:stCondLst>
                                            <p:cond delay="0"/>
                                          </p:stCondLst>
                                        </p:cTn>
                                        <p:tgtEl>
                                          <p:spTgt spid="33"/>
                                        </p:tgtEl>
                                        <p:attrNameLst>
                                          <p:attrName>style.visibility</p:attrName>
                                        </p:attrNameLst>
                                      </p:cBhvr>
                                      <p:to>
                                        <p:strVal val="visible"/>
                                      </p:to>
                                    </p:set>
                                    <p:anim calcmode="lin" valueType="num">
                                      <p:cBhvr additive="base">
                                        <p:cTn id="122" dur="500" fill="hold"/>
                                        <p:tgtEl>
                                          <p:spTgt spid="33"/>
                                        </p:tgtEl>
                                        <p:attrNameLst>
                                          <p:attrName>ppt_x</p:attrName>
                                        </p:attrNameLst>
                                      </p:cBhvr>
                                      <p:tavLst>
                                        <p:tav tm="0">
                                          <p:val>
                                            <p:strVal val="0-#ppt_w/2"/>
                                          </p:val>
                                        </p:tav>
                                        <p:tav tm="100000">
                                          <p:val>
                                            <p:strVal val="#ppt_x"/>
                                          </p:val>
                                        </p:tav>
                                      </p:tavLst>
                                    </p:anim>
                                    <p:anim calcmode="lin" valueType="num">
                                      <p:cBhvr additive="base">
                                        <p:cTn id="123" dur="500" fill="hold"/>
                                        <p:tgtEl>
                                          <p:spTgt spid="33"/>
                                        </p:tgtEl>
                                        <p:attrNameLst>
                                          <p:attrName>ppt_y</p:attrName>
                                        </p:attrNameLst>
                                      </p:cBhvr>
                                      <p:tavLst>
                                        <p:tav tm="0">
                                          <p:val>
                                            <p:strVal val="#ppt_y"/>
                                          </p:val>
                                        </p:tav>
                                        <p:tav tm="100000">
                                          <p:val>
                                            <p:strVal val="#ppt_y"/>
                                          </p:val>
                                        </p:tav>
                                      </p:tavLst>
                                    </p:anim>
                                  </p:childTnLst>
                                </p:cTn>
                              </p:par>
                            </p:childTnLst>
                          </p:cTn>
                        </p:par>
                        <p:par>
                          <p:cTn id="124" fill="hold">
                            <p:stCondLst>
                              <p:cond delay="12000"/>
                            </p:stCondLst>
                            <p:childTnLst>
                              <p:par>
                                <p:cTn id="125" presetID="2" presetClass="entr" presetSubtype="8" fill="hold" grpId="0" nodeType="afterEffect">
                                  <p:stCondLst>
                                    <p:cond delay="0"/>
                                  </p:stCondLst>
                                  <p:childTnLst>
                                    <p:set>
                                      <p:cBhvr>
                                        <p:cTn id="126" dur="1" fill="hold">
                                          <p:stCondLst>
                                            <p:cond delay="0"/>
                                          </p:stCondLst>
                                        </p:cTn>
                                        <p:tgtEl>
                                          <p:spTgt spid="34"/>
                                        </p:tgtEl>
                                        <p:attrNameLst>
                                          <p:attrName>style.visibility</p:attrName>
                                        </p:attrNameLst>
                                      </p:cBhvr>
                                      <p:to>
                                        <p:strVal val="visible"/>
                                      </p:to>
                                    </p:set>
                                    <p:anim calcmode="lin" valueType="num">
                                      <p:cBhvr additive="base">
                                        <p:cTn id="127" dur="500" fill="hold"/>
                                        <p:tgtEl>
                                          <p:spTgt spid="34"/>
                                        </p:tgtEl>
                                        <p:attrNameLst>
                                          <p:attrName>ppt_x</p:attrName>
                                        </p:attrNameLst>
                                      </p:cBhvr>
                                      <p:tavLst>
                                        <p:tav tm="0">
                                          <p:val>
                                            <p:strVal val="0-#ppt_w/2"/>
                                          </p:val>
                                        </p:tav>
                                        <p:tav tm="100000">
                                          <p:val>
                                            <p:strVal val="#ppt_x"/>
                                          </p:val>
                                        </p:tav>
                                      </p:tavLst>
                                    </p:anim>
                                    <p:anim calcmode="lin" valueType="num">
                                      <p:cBhvr additive="base">
                                        <p:cTn id="128" dur="500" fill="hold"/>
                                        <p:tgtEl>
                                          <p:spTgt spid="34"/>
                                        </p:tgtEl>
                                        <p:attrNameLst>
                                          <p:attrName>ppt_y</p:attrName>
                                        </p:attrNameLst>
                                      </p:cBhvr>
                                      <p:tavLst>
                                        <p:tav tm="0">
                                          <p:val>
                                            <p:strVal val="#ppt_y"/>
                                          </p:val>
                                        </p:tav>
                                        <p:tav tm="100000">
                                          <p:val>
                                            <p:strVal val="#ppt_y"/>
                                          </p:val>
                                        </p:tav>
                                      </p:tavLst>
                                    </p:anim>
                                  </p:childTnLst>
                                </p:cTn>
                              </p:par>
                            </p:childTnLst>
                          </p:cTn>
                        </p:par>
                        <p:par>
                          <p:cTn id="129" fill="hold">
                            <p:stCondLst>
                              <p:cond delay="12500"/>
                            </p:stCondLst>
                            <p:childTnLst>
                              <p:par>
                                <p:cTn id="130" presetID="2" presetClass="entr" presetSubtype="8" fill="hold" grpId="0" nodeType="afterEffect">
                                  <p:stCondLst>
                                    <p:cond delay="0"/>
                                  </p:stCondLst>
                                  <p:childTnLst>
                                    <p:set>
                                      <p:cBhvr>
                                        <p:cTn id="131" dur="1" fill="hold">
                                          <p:stCondLst>
                                            <p:cond delay="0"/>
                                          </p:stCondLst>
                                        </p:cTn>
                                        <p:tgtEl>
                                          <p:spTgt spid="35"/>
                                        </p:tgtEl>
                                        <p:attrNameLst>
                                          <p:attrName>style.visibility</p:attrName>
                                        </p:attrNameLst>
                                      </p:cBhvr>
                                      <p:to>
                                        <p:strVal val="visible"/>
                                      </p:to>
                                    </p:set>
                                    <p:anim calcmode="lin" valueType="num">
                                      <p:cBhvr additive="base">
                                        <p:cTn id="132" dur="500" fill="hold"/>
                                        <p:tgtEl>
                                          <p:spTgt spid="35"/>
                                        </p:tgtEl>
                                        <p:attrNameLst>
                                          <p:attrName>ppt_x</p:attrName>
                                        </p:attrNameLst>
                                      </p:cBhvr>
                                      <p:tavLst>
                                        <p:tav tm="0">
                                          <p:val>
                                            <p:strVal val="0-#ppt_w/2"/>
                                          </p:val>
                                        </p:tav>
                                        <p:tav tm="100000">
                                          <p:val>
                                            <p:strVal val="#ppt_x"/>
                                          </p:val>
                                        </p:tav>
                                      </p:tavLst>
                                    </p:anim>
                                    <p:anim calcmode="lin" valueType="num">
                                      <p:cBhvr additive="base">
                                        <p:cTn id="133" dur="500" fill="hold"/>
                                        <p:tgtEl>
                                          <p:spTgt spid="35"/>
                                        </p:tgtEl>
                                        <p:attrNameLst>
                                          <p:attrName>ppt_y</p:attrName>
                                        </p:attrNameLst>
                                      </p:cBhvr>
                                      <p:tavLst>
                                        <p:tav tm="0">
                                          <p:val>
                                            <p:strVal val="#ppt_y"/>
                                          </p:val>
                                        </p:tav>
                                        <p:tav tm="100000">
                                          <p:val>
                                            <p:strVal val="#ppt_y"/>
                                          </p:val>
                                        </p:tav>
                                      </p:tavLst>
                                    </p:anim>
                                  </p:childTnLst>
                                </p:cTn>
                              </p:par>
                            </p:childTnLst>
                          </p:cTn>
                        </p:par>
                        <p:par>
                          <p:cTn id="134" fill="hold">
                            <p:stCondLst>
                              <p:cond delay="13000"/>
                            </p:stCondLst>
                            <p:childTnLst>
                              <p:par>
                                <p:cTn id="135" presetID="2" presetClass="entr" presetSubtype="8" fill="hold" grpId="0" nodeType="afterEffect">
                                  <p:stCondLst>
                                    <p:cond delay="0"/>
                                  </p:stCondLst>
                                  <p:childTnLst>
                                    <p:set>
                                      <p:cBhvr>
                                        <p:cTn id="136" dur="1" fill="hold">
                                          <p:stCondLst>
                                            <p:cond delay="0"/>
                                          </p:stCondLst>
                                        </p:cTn>
                                        <p:tgtEl>
                                          <p:spTgt spid="36"/>
                                        </p:tgtEl>
                                        <p:attrNameLst>
                                          <p:attrName>style.visibility</p:attrName>
                                        </p:attrNameLst>
                                      </p:cBhvr>
                                      <p:to>
                                        <p:strVal val="visible"/>
                                      </p:to>
                                    </p:set>
                                    <p:anim calcmode="lin" valueType="num">
                                      <p:cBhvr additive="base">
                                        <p:cTn id="137" dur="500" fill="hold"/>
                                        <p:tgtEl>
                                          <p:spTgt spid="36"/>
                                        </p:tgtEl>
                                        <p:attrNameLst>
                                          <p:attrName>ppt_x</p:attrName>
                                        </p:attrNameLst>
                                      </p:cBhvr>
                                      <p:tavLst>
                                        <p:tav tm="0">
                                          <p:val>
                                            <p:strVal val="0-#ppt_w/2"/>
                                          </p:val>
                                        </p:tav>
                                        <p:tav tm="100000">
                                          <p:val>
                                            <p:strVal val="#ppt_x"/>
                                          </p:val>
                                        </p:tav>
                                      </p:tavLst>
                                    </p:anim>
                                    <p:anim calcmode="lin" valueType="num">
                                      <p:cBhvr additive="base">
                                        <p:cTn id="138" dur="500" fill="hold"/>
                                        <p:tgtEl>
                                          <p:spTgt spid="36"/>
                                        </p:tgtEl>
                                        <p:attrNameLst>
                                          <p:attrName>ppt_y</p:attrName>
                                        </p:attrNameLst>
                                      </p:cBhvr>
                                      <p:tavLst>
                                        <p:tav tm="0">
                                          <p:val>
                                            <p:strVal val="#ppt_y"/>
                                          </p:val>
                                        </p:tav>
                                        <p:tav tm="100000">
                                          <p:val>
                                            <p:strVal val="#ppt_y"/>
                                          </p:val>
                                        </p:tav>
                                      </p:tavLst>
                                    </p:anim>
                                  </p:childTnLst>
                                </p:cTn>
                              </p:par>
                            </p:childTnLst>
                          </p:cTn>
                        </p:par>
                        <p:par>
                          <p:cTn id="139" fill="hold">
                            <p:stCondLst>
                              <p:cond delay="13500"/>
                            </p:stCondLst>
                            <p:childTnLst>
                              <p:par>
                                <p:cTn id="140" presetID="2" presetClass="entr" presetSubtype="8" fill="hold" grpId="0" nodeType="afterEffect">
                                  <p:stCondLst>
                                    <p:cond delay="0"/>
                                  </p:stCondLst>
                                  <p:childTnLst>
                                    <p:set>
                                      <p:cBhvr>
                                        <p:cTn id="141" dur="1" fill="hold">
                                          <p:stCondLst>
                                            <p:cond delay="0"/>
                                          </p:stCondLst>
                                        </p:cTn>
                                        <p:tgtEl>
                                          <p:spTgt spid="37"/>
                                        </p:tgtEl>
                                        <p:attrNameLst>
                                          <p:attrName>style.visibility</p:attrName>
                                        </p:attrNameLst>
                                      </p:cBhvr>
                                      <p:to>
                                        <p:strVal val="visible"/>
                                      </p:to>
                                    </p:set>
                                    <p:anim calcmode="lin" valueType="num">
                                      <p:cBhvr additive="base">
                                        <p:cTn id="142" dur="500" fill="hold"/>
                                        <p:tgtEl>
                                          <p:spTgt spid="37"/>
                                        </p:tgtEl>
                                        <p:attrNameLst>
                                          <p:attrName>ppt_x</p:attrName>
                                        </p:attrNameLst>
                                      </p:cBhvr>
                                      <p:tavLst>
                                        <p:tav tm="0">
                                          <p:val>
                                            <p:strVal val="0-#ppt_w/2"/>
                                          </p:val>
                                        </p:tav>
                                        <p:tav tm="100000">
                                          <p:val>
                                            <p:strVal val="#ppt_x"/>
                                          </p:val>
                                        </p:tav>
                                      </p:tavLst>
                                    </p:anim>
                                    <p:anim calcmode="lin" valueType="num">
                                      <p:cBhvr additive="base">
                                        <p:cTn id="143"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9" grpId="0" animBg="1"/>
      <p:bldP spid="20" grpId="0" animBg="1"/>
      <p:bldP spid="22" grpId="0" animBg="1"/>
      <p:bldP spid="23" grpId="0" animBg="1"/>
      <p:bldP spid="24" grpId="0" animBg="1"/>
      <p:bldP spid="25" grpId="0" animBg="1"/>
      <p:bldP spid="27" grpId="0" animBg="1"/>
      <p:bldP spid="28" grpId="0" animBg="1"/>
      <p:bldP spid="29" grpId="0" animBg="1"/>
      <p:bldP spid="31" grpId="0" animBg="1"/>
      <p:bldP spid="32" grpId="0" animBg="1"/>
      <p:bldP spid="33" grpId="0" animBg="1"/>
      <p:bldP spid="34" grpId="0" animBg="1"/>
      <p:bldP spid="35" grpId="0" animBg="1"/>
      <p:bldP spid="36" grpId="0" animBg="1"/>
      <p:bldP spid="3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文本框 7172"/>
          <p:cNvSpPr txBox="1"/>
          <p:nvPr/>
        </p:nvSpPr>
        <p:spPr>
          <a:xfrm>
            <a:off x="889773" y="1095941"/>
            <a:ext cx="4775200" cy="507831"/>
          </a:xfrm>
          <a:prstGeom prst="rect">
            <a:avLst/>
          </a:prstGeom>
          <a:noFill/>
          <a:ln w="9525">
            <a:noFill/>
          </a:ln>
        </p:spPr>
        <p:txBody>
          <a:bodyPr lIns="0" tIns="0" rIns="0" bIns="0" anchor="t">
            <a:spAutoFit/>
          </a:bodyPr>
          <a:lstStyle/>
          <a:p>
            <a:pPr>
              <a:spcBef>
                <a:spcPct val="50000"/>
              </a:spcBef>
            </a:pPr>
            <a:r>
              <a:rPr lang="zh-CN" altLang="en-US" sz="3300" dirty="0">
                <a:solidFill>
                  <a:srgbClr val="FF0000"/>
                </a:solidFill>
                <a:latin typeface="微软雅黑" panose="020B0503020204020204" pitchFamily="34" charset="-122"/>
                <a:ea typeface="微软雅黑" panose="020B0503020204020204" pitchFamily="34" charset="-122"/>
                <a:cs typeface="+mj-cs"/>
              </a:rPr>
              <a:t>打通职业生涯通道</a:t>
            </a:r>
            <a:endParaRPr lang="zh-CN" altLang="en-US" sz="3300" dirty="0">
              <a:solidFill>
                <a:srgbClr val="FF0000"/>
              </a:solidFill>
              <a:latin typeface="微软雅黑" panose="020B0503020204020204" pitchFamily="34" charset="-122"/>
              <a:ea typeface="微软雅黑" panose="020B0503020204020204" pitchFamily="34" charset="-122"/>
              <a:cs typeface="+mj-cs"/>
            </a:endParaRPr>
          </a:p>
        </p:txBody>
      </p:sp>
      <p:grpSp>
        <p:nvGrpSpPr>
          <p:cNvPr id="10242" name="组合 7173"/>
          <p:cNvGrpSpPr/>
          <p:nvPr/>
        </p:nvGrpSpPr>
        <p:grpSpPr>
          <a:xfrm>
            <a:off x="2181059" y="1977876"/>
            <a:ext cx="6900333" cy="4530725"/>
            <a:chOff x="2074" y="754"/>
            <a:chExt cx="3210" cy="2854"/>
          </a:xfrm>
        </p:grpSpPr>
        <p:sp>
          <p:nvSpPr>
            <p:cNvPr id="10243" name="矩形 7174"/>
            <p:cNvSpPr/>
            <p:nvPr/>
          </p:nvSpPr>
          <p:spPr>
            <a:xfrm>
              <a:off x="2084" y="754"/>
              <a:ext cx="846" cy="204"/>
            </a:xfrm>
            <a:prstGeom prst="rect">
              <a:avLst/>
            </a:prstGeom>
            <a:solidFill>
              <a:srgbClr val="CC6600"/>
            </a:solidFill>
            <a:ln w="9525" cap="flat" cmpd="sng">
              <a:solidFill>
                <a:schemeClr val="tx1"/>
              </a:solidFill>
              <a:prstDash val="solid"/>
              <a:miter/>
              <a:headEnd type="none" w="med" len="med"/>
              <a:tailEnd type="none" w="med" len="med"/>
            </a:ln>
          </p:spPr>
          <p:txBody>
            <a:bodyPr lIns="0" tIns="0" rIns="0" bIns="0" anchor="t">
              <a:spAutoFit/>
            </a:bodyPr>
            <a:lstStyle/>
            <a:p>
              <a:pPr algn="ctr"/>
              <a:r>
                <a:rPr lang="zh-CN" altLang="en-US" sz="2100" b="1" dirty="0">
                  <a:solidFill>
                    <a:schemeClr val="bg1"/>
                  </a:solidFill>
                  <a:latin typeface="华文新魏" panose="02010800040101010101" pitchFamily="2" charset="-122"/>
                  <a:ea typeface="黑体" panose="02010609060101010101" pitchFamily="49" charset="-122"/>
                </a:rPr>
                <a:t>操作维护系列</a:t>
              </a:r>
              <a:endParaRPr lang="zh-CN" altLang="en-US" sz="2100" b="1" dirty="0">
                <a:solidFill>
                  <a:schemeClr val="bg1"/>
                </a:solidFill>
                <a:latin typeface="华文新魏" panose="02010800040101010101" pitchFamily="2" charset="-122"/>
                <a:ea typeface="黑体" panose="02010609060101010101" pitchFamily="49" charset="-122"/>
              </a:endParaRPr>
            </a:p>
          </p:txBody>
        </p:sp>
        <p:sp>
          <p:nvSpPr>
            <p:cNvPr id="10244" name="矩形 7175"/>
            <p:cNvSpPr/>
            <p:nvPr/>
          </p:nvSpPr>
          <p:spPr>
            <a:xfrm>
              <a:off x="3212" y="754"/>
              <a:ext cx="937" cy="204"/>
            </a:xfrm>
            <a:prstGeom prst="rect">
              <a:avLst/>
            </a:prstGeom>
            <a:solidFill>
              <a:srgbClr val="CC6600"/>
            </a:solidFill>
            <a:ln w="9525" cap="flat" cmpd="sng">
              <a:solidFill>
                <a:schemeClr val="tx1"/>
              </a:solidFill>
              <a:prstDash val="solid"/>
              <a:miter/>
              <a:headEnd type="none" w="med" len="med"/>
              <a:tailEnd type="none" w="med" len="med"/>
            </a:ln>
          </p:spPr>
          <p:txBody>
            <a:bodyPr lIns="0" tIns="0" rIns="0" bIns="0" anchor="t">
              <a:spAutoFit/>
            </a:bodyPr>
            <a:lstStyle/>
            <a:p>
              <a:pPr algn="ctr"/>
              <a:r>
                <a:rPr lang="zh-CN" altLang="en-US" sz="2100" b="1" dirty="0">
                  <a:solidFill>
                    <a:schemeClr val="bg1"/>
                  </a:solidFill>
                  <a:latin typeface="华文新魏" panose="02010800040101010101" pitchFamily="2" charset="-122"/>
                  <a:ea typeface="黑体" panose="02010609060101010101" pitchFamily="49" charset="-122"/>
                </a:rPr>
                <a:t>管理系列</a:t>
              </a:r>
              <a:endParaRPr lang="zh-CN" altLang="en-US" sz="2100" b="1" dirty="0">
                <a:solidFill>
                  <a:schemeClr val="bg1"/>
                </a:solidFill>
                <a:latin typeface="华文新魏" panose="02010800040101010101" pitchFamily="2" charset="-122"/>
                <a:ea typeface="黑体" panose="02010609060101010101" pitchFamily="49" charset="-122"/>
              </a:endParaRPr>
            </a:p>
          </p:txBody>
        </p:sp>
        <p:sp>
          <p:nvSpPr>
            <p:cNvPr id="10245" name="矩形 7176"/>
            <p:cNvSpPr/>
            <p:nvPr/>
          </p:nvSpPr>
          <p:spPr>
            <a:xfrm>
              <a:off x="4375" y="758"/>
              <a:ext cx="909" cy="204"/>
            </a:xfrm>
            <a:prstGeom prst="rect">
              <a:avLst/>
            </a:prstGeom>
            <a:solidFill>
              <a:srgbClr val="CC6600"/>
            </a:solidFill>
            <a:ln w="9525" cap="flat" cmpd="sng">
              <a:solidFill>
                <a:schemeClr val="tx1"/>
              </a:solidFill>
              <a:prstDash val="solid"/>
              <a:miter/>
              <a:headEnd type="none" w="med" len="med"/>
              <a:tailEnd type="none" w="med" len="med"/>
            </a:ln>
          </p:spPr>
          <p:txBody>
            <a:bodyPr lIns="0" tIns="0" rIns="0" bIns="0" anchor="t">
              <a:spAutoFit/>
            </a:bodyPr>
            <a:lstStyle/>
            <a:p>
              <a:pPr algn="ctr"/>
              <a:r>
                <a:rPr lang="zh-CN" altLang="en-US" sz="2100" b="1" dirty="0">
                  <a:solidFill>
                    <a:schemeClr val="bg1"/>
                  </a:solidFill>
                  <a:latin typeface="华文新魏" panose="02010800040101010101" pitchFamily="2" charset="-122"/>
                  <a:ea typeface="黑体" panose="02010609060101010101" pitchFamily="49" charset="-122"/>
                </a:rPr>
                <a:t>技术业务系列</a:t>
              </a:r>
              <a:endParaRPr lang="zh-CN" altLang="en-US" sz="2100" b="1" dirty="0">
                <a:solidFill>
                  <a:schemeClr val="bg1"/>
                </a:solidFill>
                <a:latin typeface="华文新魏" panose="02010800040101010101" pitchFamily="2" charset="-122"/>
                <a:ea typeface="黑体" panose="02010609060101010101" pitchFamily="49" charset="-122"/>
              </a:endParaRPr>
            </a:p>
          </p:txBody>
        </p:sp>
        <p:sp>
          <p:nvSpPr>
            <p:cNvPr id="10246" name="任意多边形 7177"/>
            <p:cNvSpPr/>
            <p:nvPr/>
          </p:nvSpPr>
          <p:spPr>
            <a:xfrm>
              <a:off x="2436" y="2457"/>
              <a:ext cx="148" cy="111"/>
            </a:xfrm>
            <a:custGeom>
              <a:avLst/>
              <a:gdLst/>
              <a:ahLst/>
              <a:cxnLst/>
              <a:rect l="0" t="0" r="0" b="0"/>
              <a:pathLst>
                <a:path w="212" h="96">
                  <a:moveTo>
                    <a:pt x="0" y="24"/>
                  </a:moveTo>
                  <a:lnTo>
                    <a:pt x="53" y="24"/>
                  </a:lnTo>
                  <a:lnTo>
                    <a:pt x="53" y="96"/>
                  </a:lnTo>
                  <a:lnTo>
                    <a:pt x="158" y="96"/>
                  </a:lnTo>
                  <a:lnTo>
                    <a:pt x="158" y="24"/>
                  </a:lnTo>
                  <a:lnTo>
                    <a:pt x="212" y="24"/>
                  </a:lnTo>
                  <a:lnTo>
                    <a:pt x="105" y="0"/>
                  </a:lnTo>
                  <a:lnTo>
                    <a:pt x="0" y="24"/>
                  </a:lnTo>
                  <a:close/>
                </a:path>
              </a:pathLst>
            </a:custGeom>
            <a:solidFill>
              <a:srgbClr val="C0C0C0"/>
            </a:solidFill>
            <a:ln w="12700" cap="flat" cmpd="sng">
              <a:solidFill>
                <a:srgbClr val="000000"/>
              </a:solidFill>
              <a:prstDash val="solid"/>
              <a:round/>
              <a:headEnd type="none" w="med" len="med"/>
              <a:tailEnd type="none" w="med" len="med"/>
            </a:ln>
          </p:spPr>
          <p:txBody>
            <a:bodyPr/>
            <a:lstStyle/>
            <a:p>
              <a:endParaRPr lang="zh-CN" altLang="en-US"/>
            </a:p>
          </p:txBody>
        </p:sp>
        <p:sp>
          <p:nvSpPr>
            <p:cNvPr id="10247" name="椭圆 7178"/>
            <p:cNvSpPr/>
            <p:nvPr/>
          </p:nvSpPr>
          <p:spPr>
            <a:xfrm>
              <a:off x="3292" y="2682"/>
              <a:ext cx="708" cy="510"/>
            </a:xfrm>
            <a:prstGeom prst="ellipse">
              <a:avLst/>
            </a:prstGeom>
            <a:solidFill>
              <a:srgbClr val="FFFF99"/>
            </a:solidFill>
            <a:ln w="12700">
              <a:noFill/>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7180" name="矩形 7179"/>
            <p:cNvSpPr/>
            <p:nvPr/>
          </p:nvSpPr>
          <p:spPr>
            <a:xfrm>
              <a:off x="3431" y="2823"/>
              <a:ext cx="465" cy="252"/>
            </a:xfrm>
            <a:prstGeom prst="rect">
              <a:avLst/>
            </a:prstGeom>
            <a:noFill/>
            <a:ln w="9525">
              <a:noFill/>
            </a:ln>
          </p:spPr>
          <p:txBody>
            <a:bodyPr wrap="none" lIns="0" tIns="0" rIns="0" bIns="0">
              <a:spAutoFit/>
            </a:bodyPr>
            <a:lstStyle/>
            <a:p>
              <a:pPr algn="ctr" fontAlgn="base"/>
              <a:r>
                <a:rPr lang="zh-CN" altLang="en-US" sz="2600" b="1" u="sng" noProof="1">
                  <a:solidFill>
                    <a:srgbClr val="FF0000"/>
                  </a:solidFill>
                  <a:effectLst>
                    <a:outerShdw blurRad="38100" dist="38100" dir="2700000">
                      <a:srgbClr val="FFFFFF"/>
                    </a:outerShdw>
                  </a:effectLst>
                  <a:latin typeface="微软雅黑" panose="020B0503020204020204" pitchFamily="34" charset="-122"/>
                  <a:ea typeface="微软雅黑" panose="020B0503020204020204" pitchFamily="34" charset="-122"/>
                </a:rPr>
                <a:t>作业长</a:t>
              </a:r>
              <a:endParaRPr lang="zh-CN" altLang="en-US" sz="2600" b="1" u="sng" noProof="1">
                <a:solidFill>
                  <a:srgbClr val="FF0000"/>
                </a:solidFill>
                <a:effectLst>
                  <a:outerShdw blurRad="38100" dist="38100" dir="2700000">
                    <a:srgbClr val="FFFFFF"/>
                  </a:outerShdw>
                </a:effectLst>
                <a:latin typeface="微软雅黑" panose="020B0503020204020204" pitchFamily="34" charset="-122"/>
                <a:ea typeface="微软雅黑" panose="020B0503020204020204" pitchFamily="34" charset="-122"/>
              </a:endParaRPr>
            </a:p>
          </p:txBody>
        </p:sp>
        <p:sp>
          <p:nvSpPr>
            <p:cNvPr id="10249" name="任意多边形 7180"/>
            <p:cNvSpPr/>
            <p:nvPr/>
          </p:nvSpPr>
          <p:spPr>
            <a:xfrm>
              <a:off x="4793" y="1600"/>
              <a:ext cx="147" cy="210"/>
            </a:xfrm>
            <a:custGeom>
              <a:avLst/>
              <a:gdLst/>
              <a:ahLst/>
              <a:cxnLst/>
              <a:rect l="0" t="0" r="0" b="0"/>
              <a:pathLst>
                <a:path w="210" h="178">
                  <a:moveTo>
                    <a:pt x="0" y="44"/>
                  </a:moveTo>
                  <a:lnTo>
                    <a:pt x="53" y="44"/>
                  </a:lnTo>
                  <a:lnTo>
                    <a:pt x="53" y="178"/>
                  </a:lnTo>
                  <a:lnTo>
                    <a:pt x="158" y="178"/>
                  </a:lnTo>
                  <a:lnTo>
                    <a:pt x="158" y="44"/>
                  </a:lnTo>
                  <a:lnTo>
                    <a:pt x="210" y="44"/>
                  </a:lnTo>
                  <a:lnTo>
                    <a:pt x="105" y="0"/>
                  </a:lnTo>
                  <a:lnTo>
                    <a:pt x="0" y="44"/>
                  </a:lnTo>
                  <a:close/>
                </a:path>
              </a:pathLst>
            </a:custGeom>
            <a:solidFill>
              <a:srgbClr val="C0C0C0"/>
            </a:solidFill>
            <a:ln w="12700" cap="flat" cmpd="sng">
              <a:solidFill>
                <a:srgbClr val="000000"/>
              </a:solidFill>
              <a:prstDash val="solid"/>
              <a:round/>
              <a:headEnd type="none" w="med" len="med"/>
              <a:tailEnd type="none" w="med" len="med"/>
            </a:ln>
          </p:spPr>
          <p:txBody>
            <a:bodyPr/>
            <a:lstStyle/>
            <a:p>
              <a:endParaRPr lang="zh-CN" altLang="en-US"/>
            </a:p>
          </p:txBody>
        </p:sp>
        <p:sp>
          <p:nvSpPr>
            <p:cNvPr id="10250" name="任意多边形 7181"/>
            <p:cNvSpPr/>
            <p:nvPr/>
          </p:nvSpPr>
          <p:spPr>
            <a:xfrm>
              <a:off x="4793" y="3365"/>
              <a:ext cx="147" cy="182"/>
            </a:xfrm>
            <a:custGeom>
              <a:avLst/>
              <a:gdLst/>
              <a:ahLst/>
              <a:cxnLst/>
              <a:rect l="0" t="0" r="0" b="0"/>
              <a:pathLst>
                <a:path w="210" h="154">
                  <a:moveTo>
                    <a:pt x="0" y="40"/>
                  </a:moveTo>
                  <a:lnTo>
                    <a:pt x="53" y="40"/>
                  </a:lnTo>
                  <a:lnTo>
                    <a:pt x="53" y="154"/>
                  </a:lnTo>
                  <a:lnTo>
                    <a:pt x="158" y="154"/>
                  </a:lnTo>
                  <a:lnTo>
                    <a:pt x="158" y="40"/>
                  </a:lnTo>
                  <a:lnTo>
                    <a:pt x="210" y="40"/>
                  </a:lnTo>
                  <a:lnTo>
                    <a:pt x="105" y="0"/>
                  </a:lnTo>
                  <a:lnTo>
                    <a:pt x="0" y="40"/>
                  </a:lnTo>
                  <a:close/>
                </a:path>
              </a:pathLst>
            </a:custGeom>
            <a:solidFill>
              <a:srgbClr val="C0C0C0"/>
            </a:solidFill>
            <a:ln w="12700" cap="flat" cmpd="sng">
              <a:solidFill>
                <a:srgbClr val="000000"/>
              </a:solidFill>
              <a:prstDash val="solid"/>
              <a:round/>
              <a:headEnd type="none" w="med" len="med"/>
              <a:tailEnd type="none" w="med" len="med"/>
            </a:ln>
          </p:spPr>
          <p:txBody>
            <a:bodyPr/>
            <a:lstStyle/>
            <a:p>
              <a:endParaRPr lang="zh-CN" altLang="en-US"/>
            </a:p>
          </p:txBody>
        </p:sp>
        <p:sp>
          <p:nvSpPr>
            <p:cNvPr id="10251" name="椭圆 7182"/>
            <p:cNvSpPr/>
            <p:nvPr/>
          </p:nvSpPr>
          <p:spPr>
            <a:xfrm>
              <a:off x="4452" y="1180"/>
              <a:ext cx="811" cy="372"/>
            </a:xfrm>
            <a:prstGeom prst="ellipse">
              <a:avLst/>
            </a:prstGeom>
            <a:solidFill>
              <a:srgbClr val="D6ADFF"/>
            </a:solidFill>
            <a:ln w="12700">
              <a:noFill/>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0252" name="矩形 7183"/>
            <p:cNvSpPr/>
            <p:nvPr/>
          </p:nvSpPr>
          <p:spPr>
            <a:xfrm>
              <a:off x="4533" y="1278"/>
              <a:ext cx="630" cy="204"/>
            </a:xfrm>
            <a:prstGeom prst="rect">
              <a:avLst/>
            </a:prstGeom>
            <a:noFill/>
            <a:ln w="9525">
              <a:noFill/>
            </a:ln>
          </p:spPr>
          <p:txBody>
            <a:bodyPr wrap="none" lIns="0" tIns="0" rIns="0" bIns="0" anchor="t">
              <a:spAutoFit/>
            </a:bodyPr>
            <a:lstStyle/>
            <a:p>
              <a:r>
                <a:rPr lang="zh-CN" altLang="en-US" sz="2100" b="1" i="1" dirty="0">
                  <a:solidFill>
                    <a:schemeClr val="bg2"/>
                  </a:solidFill>
                  <a:latin typeface="华文新魏" panose="02010800040101010101" pitchFamily="2" charset="-122"/>
                  <a:ea typeface="黑体" panose="02010609060101010101" pitchFamily="49" charset="-122"/>
                </a:rPr>
                <a:t>首席工程师</a:t>
              </a:r>
              <a:endParaRPr lang="zh-CN" altLang="en-US" sz="2100" b="1" i="1" dirty="0">
                <a:solidFill>
                  <a:schemeClr val="bg2"/>
                </a:solidFill>
                <a:latin typeface="华文新魏" panose="02010800040101010101" pitchFamily="2" charset="-122"/>
                <a:ea typeface="黑体" panose="02010609060101010101" pitchFamily="49" charset="-122"/>
              </a:endParaRPr>
            </a:p>
          </p:txBody>
        </p:sp>
        <p:grpSp>
          <p:nvGrpSpPr>
            <p:cNvPr id="10253" name="组合 7184"/>
            <p:cNvGrpSpPr/>
            <p:nvPr/>
          </p:nvGrpSpPr>
          <p:grpSpPr>
            <a:xfrm>
              <a:off x="4028" y="1372"/>
              <a:ext cx="455" cy="221"/>
              <a:chOff x="3435" y="1385"/>
              <a:chExt cx="578" cy="171"/>
            </a:xfrm>
          </p:grpSpPr>
          <p:sp>
            <p:nvSpPr>
              <p:cNvPr id="10254" name="任意多边形 7185"/>
              <p:cNvSpPr/>
              <p:nvPr/>
            </p:nvSpPr>
            <p:spPr>
              <a:xfrm>
                <a:off x="3513" y="1501"/>
                <a:ext cx="41" cy="15"/>
              </a:xfrm>
              <a:custGeom>
                <a:avLst/>
                <a:gdLst/>
                <a:ahLst/>
                <a:cxnLst/>
                <a:rect l="0" t="0" r="0" b="0"/>
                <a:pathLst>
                  <a:path w="41" h="15">
                    <a:moveTo>
                      <a:pt x="5" y="7"/>
                    </a:moveTo>
                    <a:lnTo>
                      <a:pt x="3" y="8"/>
                    </a:lnTo>
                    <a:lnTo>
                      <a:pt x="2" y="9"/>
                    </a:lnTo>
                    <a:lnTo>
                      <a:pt x="0" y="11"/>
                    </a:lnTo>
                    <a:lnTo>
                      <a:pt x="0" y="11"/>
                    </a:lnTo>
                    <a:lnTo>
                      <a:pt x="2" y="12"/>
                    </a:lnTo>
                    <a:lnTo>
                      <a:pt x="3" y="13"/>
                    </a:lnTo>
                    <a:lnTo>
                      <a:pt x="5" y="15"/>
                    </a:lnTo>
                    <a:lnTo>
                      <a:pt x="6" y="15"/>
                    </a:lnTo>
                    <a:lnTo>
                      <a:pt x="37" y="8"/>
                    </a:lnTo>
                    <a:lnTo>
                      <a:pt x="38" y="8"/>
                    </a:lnTo>
                    <a:lnTo>
                      <a:pt x="40" y="7"/>
                    </a:lnTo>
                    <a:lnTo>
                      <a:pt x="41" y="5"/>
                    </a:lnTo>
                    <a:lnTo>
                      <a:pt x="41" y="4"/>
                    </a:lnTo>
                    <a:lnTo>
                      <a:pt x="40" y="3"/>
                    </a:lnTo>
                    <a:lnTo>
                      <a:pt x="38" y="1"/>
                    </a:lnTo>
                    <a:lnTo>
                      <a:pt x="37" y="0"/>
                    </a:lnTo>
                    <a:lnTo>
                      <a:pt x="36" y="0"/>
                    </a:lnTo>
                    <a:lnTo>
                      <a:pt x="5" y="7"/>
                    </a:lnTo>
                    <a:close/>
                  </a:path>
                </a:pathLst>
              </a:custGeom>
              <a:solidFill>
                <a:srgbClr val="000000"/>
              </a:solidFill>
              <a:ln w="9525">
                <a:noFill/>
              </a:ln>
            </p:spPr>
            <p:txBody>
              <a:bodyPr/>
              <a:lstStyle/>
              <a:p>
                <a:endParaRPr lang="zh-CN" altLang="en-US"/>
              </a:p>
            </p:txBody>
          </p:sp>
          <p:sp>
            <p:nvSpPr>
              <p:cNvPr id="10255" name="任意多边形 7186"/>
              <p:cNvSpPr/>
              <p:nvPr/>
            </p:nvSpPr>
            <p:spPr>
              <a:xfrm>
                <a:off x="3569" y="1490"/>
                <a:ext cx="40" cy="15"/>
              </a:xfrm>
              <a:custGeom>
                <a:avLst/>
                <a:gdLst/>
                <a:ahLst/>
                <a:cxnLst/>
                <a:rect l="0" t="0" r="0" b="0"/>
                <a:pathLst>
                  <a:path w="40" h="15">
                    <a:moveTo>
                      <a:pt x="4" y="7"/>
                    </a:moveTo>
                    <a:lnTo>
                      <a:pt x="2" y="7"/>
                    </a:lnTo>
                    <a:lnTo>
                      <a:pt x="1" y="8"/>
                    </a:lnTo>
                    <a:lnTo>
                      <a:pt x="0" y="10"/>
                    </a:lnTo>
                    <a:lnTo>
                      <a:pt x="0" y="11"/>
                    </a:lnTo>
                    <a:lnTo>
                      <a:pt x="1" y="12"/>
                    </a:lnTo>
                    <a:lnTo>
                      <a:pt x="2" y="14"/>
                    </a:lnTo>
                    <a:lnTo>
                      <a:pt x="4" y="15"/>
                    </a:lnTo>
                    <a:lnTo>
                      <a:pt x="5" y="15"/>
                    </a:lnTo>
                    <a:lnTo>
                      <a:pt x="36" y="8"/>
                    </a:lnTo>
                    <a:lnTo>
                      <a:pt x="38" y="7"/>
                    </a:lnTo>
                    <a:lnTo>
                      <a:pt x="39" y="6"/>
                    </a:lnTo>
                    <a:lnTo>
                      <a:pt x="40" y="4"/>
                    </a:lnTo>
                    <a:lnTo>
                      <a:pt x="40" y="3"/>
                    </a:lnTo>
                    <a:lnTo>
                      <a:pt x="39" y="2"/>
                    </a:lnTo>
                    <a:lnTo>
                      <a:pt x="38" y="0"/>
                    </a:lnTo>
                    <a:lnTo>
                      <a:pt x="36" y="0"/>
                    </a:lnTo>
                    <a:lnTo>
                      <a:pt x="35" y="0"/>
                    </a:lnTo>
                    <a:lnTo>
                      <a:pt x="4" y="7"/>
                    </a:lnTo>
                    <a:close/>
                  </a:path>
                </a:pathLst>
              </a:custGeom>
              <a:solidFill>
                <a:srgbClr val="000000"/>
              </a:solidFill>
              <a:ln w="9525">
                <a:noFill/>
              </a:ln>
            </p:spPr>
            <p:txBody>
              <a:bodyPr/>
              <a:lstStyle/>
              <a:p>
                <a:endParaRPr lang="zh-CN" altLang="en-US"/>
              </a:p>
            </p:txBody>
          </p:sp>
          <p:sp>
            <p:nvSpPr>
              <p:cNvPr id="10256" name="任意多边形 7187"/>
              <p:cNvSpPr/>
              <p:nvPr/>
            </p:nvSpPr>
            <p:spPr>
              <a:xfrm>
                <a:off x="3624" y="1478"/>
                <a:ext cx="41" cy="15"/>
              </a:xfrm>
              <a:custGeom>
                <a:avLst/>
                <a:gdLst/>
                <a:ahLst/>
                <a:cxnLst/>
                <a:rect l="0" t="0" r="0" b="0"/>
                <a:pathLst>
                  <a:path w="41" h="15">
                    <a:moveTo>
                      <a:pt x="4" y="7"/>
                    </a:moveTo>
                    <a:lnTo>
                      <a:pt x="3" y="8"/>
                    </a:lnTo>
                    <a:lnTo>
                      <a:pt x="1" y="9"/>
                    </a:lnTo>
                    <a:lnTo>
                      <a:pt x="0" y="11"/>
                    </a:lnTo>
                    <a:lnTo>
                      <a:pt x="0" y="12"/>
                    </a:lnTo>
                    <a:lnTo>
                      <a:pt x="1" y="14"/>
                    </a:lnTo>
                    <a:lnTo>
                      <a:pt x="3" y="15"/>
                    </a:lnTo>
                    <a:lnTo>
                      <a:pt x="4" y="15"/>
                    </a:lnTo>
                    <a:lnTo>
                      <a:pt x="5" y="15"/>
                    </a:lnTo>
                    <a:lnTo>
                      <a:pt x="37" y="8"/>
                    </a:lnTo>
                    <a:lnTo>
                      <a:pt x="38" y="8"/>
                    </a:lnTo>
                    <a:lnTo>
                      <a:pt x="39" y="7"/>
                    </a:lnTo>
                    <a:lnTo>
                      <a:pt x="41" y="5"/>
                    </a:lnTo>
                    <a:lnTo>
                      <a:pt x="41" y="4"/>
                    </a:lnTo>
                    <a:lnTo>
                      <a:pt x="39" y="3"/>
                    </a:lnTo>
                    <a:lnTo>
                      <a:pt x="38" y="1"/>
                    </a:lnTo>
                    <a:lnTo>
                      <a:pt x="37" y="0"/>
                    </a:lnTo>
                    <a:lnTo>
                      <a:pt x="35" y="0"/>
                    </a:lnTo>
                    <a:lnTo>
                      <a:pt x="4" y="7"/>
                    </a:lnTo>
                    <a:close/>
                  </a:path>
                </a:pathLst>
              </a:custGeom>
              <a:solidFill>
                <a:srgbClr val="000000"/>
              </a:solidFill>
              <a:ln w="9525">
                <a:noFill/>
              </a:ln>
            </p:spPr>
            <p:txBody>
              <a:bodyPr/>
              <a:lstStyle/>
              <a:p>
                <a:endParaRPr lang="zh-CN" altLang="en-US"/>
              </a:p>
            </p:txBody>
          </p:sp>
          <p:sp>
            <p:nvSpPr>
              <p:cNvPr id="10257" name="任意多边形 7188"/>
              <p:cNvSpPr/>
              <p:nvPr/>
            </p:nvSpPr>
            <p:spPr>
              <a:xfrm>
                <a:off x="3679" y="1467"/>
                <a:ext cx="41" cy="15"/>
              </a:xfrm>
              <a:custGeom>
                <a:avLst/>
                <a:gdLst/>
                <a:ahLst/>
                <a:cxnLst/>
                <a:rect l="0" t="0" r="0" b="0"/>
                <a:pathLst>
                  <a:path w="41" h="15">
                    <a:moveTo>
                      <a:pt x="4" y="7"/>
                    </a:moveTo>
                    <a:lnTo>
                      <a:pt x="3" y="7"/>
                    </a:lnTo>
                    <a:lnTo>
                      <a:pt x="2" y="8"/>
                    </a:lnTo>
                    <a:lnTo>
                      <a:pt x="0" y="10"/>
                    </a:lnTo>
                    <a:lnTo>
                      <a:pt x="0" y="11"/>
                    </a:lnTo>
                    <a:lnTo>
                      <a:pt x="2" y="12"/>
                    </a:lnTo>
                    <a:lnTo>
                      <a:pt x="3" y="14"/>
                    </a:lnTo>
                    <a:lnTo>
                      <a:pt x="4" y="15"/>
                    </a:lnTo>
                    <a:lnTo>
                      <a:pt x="6" y="15"/>
                    </a:lnTo>
                    <a:lnTo>
                      <a:pt x="37" y="8"/>
                    </a:lnTo>
                    <a:lnTo>
                      <a:pt x="38" y="8"/>
                    </a:lnTo>
                    <a:lnTo>
                      <a:pt x="40" y="7"/>
                    </a:lnTo>
                    <a:lnTo>
                      <a:pt x="41" y="6"/>
                    </a:lnTo>
                    <a:lnTo>
                      <a:pt x="41" y="4"/>
                    </a:lnTo>
                    <a:lnTo>
                      <a:pt x="40" y="3"/>
                    </a:lnTo>
                    <a:lnTo>
                      <a:pt x="38" y="2"/>
                    </a:lnTo>
                    <a:lnTo>
                      <a:pt x="37" y="0"/>
                    </a:lnTo>
                    <a:lnTo>
                      <a:pt x="35" y="0"/>
                    </a:lnTo>
                    <a:lnTo>
                      <a:pt x="4" y="7"/>
                    </a:lnTo>
                    <a:close/>
                  </a:path>
                </a:pathLst>
              </a:custGeom>
              <a:solidFill>
                <a:srgbClr val="000000"/>
              </a:solidFill>
              <a:ln w="9525">
                <a:noFill/>
              </a:ln>
            </p:spPr>
            <p:txBody>
              <a:bodyPr/>
              <a:lstStyle/>
              <a:p>
                <a:endParaRPr lang="zh-CN" altLang="en-US"/>
              </a:p>
            </p:txBody>
          </p:sp>
          <p:sp>
            <p:nvSpPr>
              <p:cNvPr id="10258" name="任意多边形 7189"/>
              <p:cNvSpPr/>
              <p:nvPr/>
            </p:nvSpPr>
            <p:spPr>
              <a:xfrm>
                <a:off x="3736" y="1456"/>
                <a:ext cx="39" cy="15"/>
              </a:xfrm>
              <a:custGeom>
                <a:avLst/>
                <a:gdLst/>
                <a:ahLst/>
                <a:cxnLst/>
                <a:rect l="0" t="0" r="0" b="0"/>
                <a:pathLst>
                  <a:path w="39" h="15">
                    <a:moveTo>
                      <a:pt x="3" y="7"/>
                    </a:moveTo>
                    <a:lnTo>
                      <a:pt x="1" y="7"/>
                    </a:lnTo>
                    <a:lnTo>
                      <a:pt x="0" y="9"/>
                    </a:lnTo>
                    <a:lnTo>
                      <a:pt x="0" y="10"/>
                    </a:lnTo>
                    <a:lnTo>
                      <a:pt x="0" y="11"/>
                    </a:lnTo>
                    <a:lnTo>
                      <a:pt x="0" y="13"/>
                    </a:lnTo>
                    <a:lnTo>
                      <a:pt x="1" y="14"/>
                    </a:lnTo>
                    <a:lnTo>
                      <a:pt x="3" y="15"/>
                    </a:lnTo>
                    <a:lnTo>
                      <a:pt x="4" y="15"/>
                    </a:lnTo>
                    <a:lnTo>
                      <a:pt x="36" y="9"/>
                    </a:lnTo>
                    <a:lnTo>
                      <a:pt x="38" y="7"/>
                    </a:lnTo>
                    <a:lnTo>
                      <a:pt x="39" y="6"/>
                    </a:lnTo>
                    <a:lnTo>
                      <a:pt x="39" y="5"/>
                    </a:lnTo>
                    <a:lnTo>
                      <a:pt x="39" y="3"/>
                    </a:lnTo>
                    <a:lnTo>
                      <a:pt x="39" y="2"/>
                    </a:lnTo>
                    <a:lnTo>
                      <a:pt x="38" y="0"/>
                    </a:lnTo>
                    <a:lnTo>
                      <a:pt x="36" y="0"/>
                    </a:lnTo>
                    <a:lnTo>
                      <a:pt x="35" y="0"/>
                    </a:lnTo>
                    <a:lnTo>
                      <a:pt x="3" y="7"/>
                    </a:lnTo>
                    <a:close/>
                  </a:path>
                </a:pathLst>
              </a:custGeom>
              <a:solidFill>
                <a:srgbClr val="000000"/>
              </a:solidFill>
              <a:ln w="9525">
                <a:noFill/>
              </a:ln>
            </p:spPr>
            <p:txBody>
              <a:bodyPr/>
              <a:lstStyle/>
              <a:p>
                <a:endParaRPr lang="zh-CN" altLang="en-US"/>
              </a:p>
            </p:txBody>
          </p:sp>
          <p:sp>
            <p:nvSpPr>
              <p:cNvPr id="10259" name="任意多边形 7190"/>
              <p:cNvSpPr/>
              <p:nvPr/>
            </p:nvSpPr>
            <p:spPr>
              <a:xfrm>
                <a:off x="3791" y="1444"/>
                <a:ext cx="39" cy="15"/>
              </a:xfrm>
              <a:custGeom>
                <a:avLst/>
                <a:gdLst/>
                <a:ahLst/>
                <a:cxnLst/>
                <a:rect l="0" t="0" r="0" b="0"/>
                <a:pathLst>
                  <a:path w="39" h="15">
                    <a:moveTo>
                      <a:pt x="3" y="7"/>
                    </a:moveTo>
                    <a:lnTo>
                      <a:pt x="2" y="8"/>
                    </a:lnTo>
                    <a:lnTo>
                      <a:pt x="0" y="10"/>
                    </a:lnTo>
                    <a:lnTo>
                      <a:pt x="0" y="11"/>
                    </a:lnTo>
                    <a:lnTo>
                      <a:pt x="0" y="12"/>
                    </a:lnTo>
                    <a:lnTo>
                      <a:pt x="0" y="14"/>
                    </a:lnTo>
                    <a:lnTo>
                      <a:pt x="2" y="15"/>
                    </a:lnTo>
                    <a:lnTo>
                      <a:pt x="3" y="15"/>
                    </a:lnTo>
                    <a:lnTo>
                      <a:pt x="4" y="15"/>
                    </a:lnTo>
                    <a:lnTo>
                      <a:pt x="37" y="8"/>
                    </a:lnTo>
                    <a:lnTo>
                      <a:pt x="38" y="8"/>
                    </a:lnTo>
                    <a:lnTo>
                      <a:pt x="39" y="7"/>
                    </a:lnTo>
                    <a:lnTo>
                      <a:pt x="39" y="6"/>
                    </a:lnTo>
                    <a:lnTo>
                      <a:pt x="39" y="4"/>
                    </a:lnTo>
                    <a:lnTo>
                      <a:pt x="39" y="3"/>
                    </a:lnTo>
                    <a:lnTo>
                      <a:pt x="38" y="2"/>
                    </a:lnTo>
                    <a:lnTo>
                      <a:pt x="37" y="0"/>
                    </a:lnTo>
                    <a:lnTo>
                      <a:pt x="35" y="0"/>
                    </a:lnTo>
                    <a:lnTo>
                      <a:pt x="3" y="7"/>
                    </a:lnTo>
                    <a:close/>
                  </a:path>
                </a:pathLst>
              </a:custGeom>
              <a:solidFill>
                <a:srgbClr val="000000"/>
              </a:solidFill>
              <a:ln w="9525">
                <a:noFill/>
              </a:ln>
            </p:spPr>
            <p:txBody>
              <a:bodyPr/>
              <a:lstStyle/>
              <a:p>
                <a:endParaRPr lang="zh-CN" altLang="en-US"/>
              </a:p>
            </p:txBody>
          </p:sp>
          <p:sp>
            <p:nvSpPr>
              <p:cNvPr id="10260" name="任意多边形 7191"/>
              <p:cNvSpPr/>
              <p:nvPr/>
            </p:nvSpPr>
            <p:spPr>
              <a:xfrm>
                <a:off x="3847" y="1434"/>
                <a:ext cx="39" cy="14"/>
              </a:xfrm>
              <a:custGeom>
                <a:avLst/>
                <a:gdLst/>
                <a:ahLst/>
                <a:cxnLst/>
                <a:rect l="0" t="0" r="0" b="0"/>
                <a:pathLst>
                  <a:path w="39" h="14">
                    <a:moveTo>
                      <a:pt x="2" y="6"/>
                    </a:moveTo>
                    <a:lnTo>
                      <a:pt x="1" y="6"/>
                    </a:lnTo>
                    <a:lnTo>
                      <a:pt x="0" y="8"/>
                    </a:lnTo>
                    <a:lnTo>
                      <a:pt x="0" y="9"/>
                    </a:lnTo>
                    <a:lnTo>
                      <a:pt x="0" y="10"/>
                    </a:lnTo>
                    <a:lnTo>
                      <a:pt x="0" y="12"/>
                    </a:lnTo>
                    <a:lnTo>
                      <a:pt x="1" y="13"/>
                    </a:lnTo>
                    <a:lnTo>
                      <a:pt x="2" y="14"/>
                    </a:lnTo>
                    <a:lnTo>
                      <a:pt x="4" y="14"/>
                    </a:lnTo>
                    <a:lnTo>
                      <a:pt x="36" y="8"/>
                    </a:lnTo>
                    <a:lnTo>
                      <a:pt x="37" y="8"/>
                    </a:lnTo>
                    <a:lnTo>
                      <a:pt x="39" y="6"/>
                    </a:lnTo>
                    <a:lnTo>
                      <a:pt x="39" y="5"/>
                    </a:lnTo>
                    <a:lnTo>
                      <a:pt x="39" y="4"/>
                    </a:lnTo>
                    <a:lnTo>
                      <a:pt x="39" y="2"/>
                    </a:lnTo>
                    <a:lnTo>
                      <a:pt x="37" y="1"/>
                    </a:lnTo>
                    <a:lnTo>
                      <a:pt x="36" y="0"/>
                    </a:lnTo>
                    <a:lnTo>
                      <a:pt x="35" y="0"/>
                    </a:lnTo>
                    <a:lnTo>
                      <a:pt x="2" y="6"/>
                    </a:lnTo>
                    <a:close/>
                  </a:path>
                </a:pathLst>
              </a:custGeom>
              <a:solidFill>
                <a:srgbClr val="000000"/>
              </a:solidFill>
              <a:ln w="9525">
                <a:noFill/>
              </a:ln>
            </p:spPr>
            <p:txBody>
              <a:bodyPr/>
              <a:lstStyle/>
              <a:p>
                <a:endParaRPr lang="zh-CN" altLang="en-US"/>
              </a:p>
            </p:txBody>
          </p:sp>
          <p:sp>
            <p:nvSpPr>
              <p:cNvPr id="10261" name="任意多边形 7192"/>
              <p:cNvSpPr/>
              <p:nvPr/>
            </p:nvSpPr>
            <p:spPr>
              <a:xfrm>
                <a:off x="3902" y="1424"/>
                <a:ext cx="31" cy="12"/>
              </a:xfrm>
              <a:custGeom>
                <a:avLst/>
                <a:gdLst/>
                <a:ahLst/>
                <a:cxnLst/>
                <a:rect l="0" t="0" r="0" b="0"/>
                <a:pathLst>
                  <a:path w="31" h="12">
                    <a:moveTo>
                      <a:pt x="4" y="4"/>
                    </a:moveTo>
                    <a:lnTo>
                      <a:pt x="3" y="6"/>
                    </a:lnTo>
                    <a:lnTo>
                      <a:pt x="1" y="7"/>
                    </a:lnTo>
                    <a:lnTo>
                      <a:pt x="0" y="8"/>
                    </a:lnTo>
                    <a:lnTo>
                      <a:pt x="0" y="10"/>
                    </a:lnTo>
                    <a:lnTo>
                      <a:pt x="1" y="11"/>
                    </a:lnTo>
                    <a:lnTo>
                      <a:pt x="3" y="12"/>
                    </a:lnTo>
                    <a:lnTo>
                      <a:pt x="4" y="12"/>
                    </a:lnTo>
                    <a:lnTo>
                      <a:pt x="5" y="12"/>
                    </a:lnTo>
                    <a:lnTo>
                      <a:pt x="28" y="8"/>
                    </a:lnTo>
                    <a:lnTo>
                      <a:pt x="28" y="7"/>
                    </a:lnTo>
                    <a:lnTo>
                      <a:pt x="30" y="6"/>
                    </a:lnTo>
                    <a:lnTo>
                      <a:pt x="31" y="4"/>
                    </a:lnTo>
                    <a:lnTo>
                      <a:pt x="31" y="4"/>
                    </a:lnTo>
                    <a:lnTo>
                      <a:pt x="30" y="3"/>
                    </a:lnTo>
                    <a:lnTo>
                      <a:pt x="28" y="1"/>
                    </a:lnTo>
                    <a:lnTo>
                      <a:pt x="27" y="0"/>
                    </a:lnTo>
                    <a:lnTo>
                      <a:pt x="27" y="0"/>
                    </a:lnTo>
                    <a:lnTo>
                      <a:pt x="4" y="4"/>
                    </a:lnTo>
                    <a:close/>
                  </a:path>
                </a:pathLst>
              </a:custGeom>
              <a:solidFill>
                <a:srgbClr val="000000"/>
              </a:solidFill>
              <a:ln w="9525">
                <a:noFill/>
              </a:ln>
            </p:spPr>
            <p:txBody>
              <a:bodyPr/>
              <a:lstStyle/>
              <a:p>
                <a:endParaRPr lang="zh-CN" altLang="en-US"/>
              </a:p>
            </p:txBody>
          </p:sp>
          <p:sp>
            <p:nvSpPr>
              <p:cNvPr id="10262" name="任意多边形 7193"/>
              <p:cNvSpPr/>
              <p:nvPr/>
            </p:nvSpPr>
            <p:spPr>
              <a:xfrm>
                <a:off x="3435" y="1469"/>
                <a:ext cx="95" cy="87"/>
              </a:xfrm>
              <a:custGeom>
                <a:avLst/>
                <a:gdLst/>
                <a:ahLst/>
                <a:cxnLst/>
                <a:rect l="0" t="0" r="0" b="0"/>
                <a:pathLst>
                  <a:path w="95" h="87">
                    <a:moveTo>
                      <a:pt x="77" y="0"/>
                    </a:moveTo>
                    <a:lnTo>
                      <a:pt x="0" y="60"/>
                    </a:lnTo>
                    <a:lnTo>
                      <a:pt x="95" y="87"/>
                    </a:lnTo>
                    <a:lnTo>
                      <a:pt x="77" y="0"/>
                    </a:lnTo>
                    <a:close/>
                  </a:path>
                </a:pathLst>
              </a:custGeom>
              <a:solidFill>
                <a:srgbClr val="000000"/>
              </a:solidFill>
              <a:ln w="9525">
                <a:noFill/>
              </a:ln>
            </p:spPr>
            <p:txBody>
              <a:bodyPr/>
              <a:lstStyle/>
              <a:p>
                <a:endParaRPr lang="zh-CN" altLang="en-US"/>
              </a:p>
            </p:txBody>
          </p:sp>
          <p:sp>
            <p:nvSpPr>
              <p:cNvPr id="10263" name="任意多边形 7194"/>
              <p:cNvSpPr/>
              <p:nvPr/>
            </p:nvSpPr>
            <p:spPr>
              <a:xfrm>
                <a:off x="3918" y="1385"/>
                <a:ext cx="95" cy="88"/>
              </a:xfrm>
              <a:custGeom>
                <a:avLst/>
                <a:gdLst/>
                <a:ahLst/>
                <a:cxnLst/>
                <a:rect l="0" t="0" r="0" b="0"/>
                <a:pathLst>
                  <a:path w="95" h="88">
                    <a:moveTo>
                      <a:pt x="18" y="88"/>
                    </a:moveTo>
                    <a:lnTo>
                      <a:pt x="95" y="26"/>
                    </a:lnTo>
                    <a:lnTo>
                      <a:pt x="0" y="0"/>
                    </a:lnTo>
                    <a:lnTo>
                      <a:pt x="18" y="88"/>
                    </a:lnTo>
                    <a:close/>
                  </a:path>
                </a:pathLst>
              </a:custGeom>
              <a:solidFill>
                <a:srgbClr val="000000"/>
              </a:solidFill>
              <a:ln w="9525">
                <a:noFill/>
              </a:ln>
            </p:spPr>
            <p:txBody>
              <a:bodyPr/>
              <a:lstStyle/>
              <a:p>
                <a:endParaRPr lang="zh-CN" altLang="en-US"/>
              </a:p>
            </p:txBody>
          </p:sp>
        </p:grpSp>
        <p:grpSp>
          <p:nvGrpSpPr>
            <p:cNvPr id="10264" name="组合 7195"/>
            <p:cNvGrpSpPr/>
            <p:nvPr/>
          </p:nvGrpSpPr>
          <p:grpSpPr>
            <a:xfrm>
              <a:off x="2848" y="2998"/>
              <a:ext cx="412" cy="216"/>
              <a:chOff x="1637" y="2772"/>
              <a:chExt cx="593" cy="183"/>
            </a:xfrm>
          </p:grpSpPr>
          <p:sp>
            <p:nvSpPr>
              <p:cNvPr id="10265" name="直接连接符 7196"/>
              <p:cNvSpPr/>
              <p:nvPr/>
            </p:nvSpPr>
            <p:spPr>
              <a:xfrm flipV="1">
                <a:off x="1637" y="2814"/>
                <a:ext cx="510" cy="141"/>
              </a:xfrm>
              <a:prstGeom prst="line">
                <a:avLst/>
              </a:prstGeom>
              <a:ln w="12700" cap="flat" cmpd="sng">
                <a:solidFill>
                  <a:srgbClr val="000000"/>
                </a:solidFill>
                <a:prstDash val="solid"/>
                <a:round/>
                <a:headEnd type="none" w="med" len="med"/>
                <a:tailEnd type="none" w="med" len="med"/>
              </a:ln>
            </p:spPr>
          </p:sp>
          <p:sp>
            <p:nvSpPr>
              <p:cNvPr id="10266" name="任意多边形 7197"/>
              <p:cNvSpPr/>
              <p:nvPr/>
            </p:nvSpPr>
            <p:spPr>
              <a:xfrm>
                <a:off x="2134" y="2772"/>
                <a:ext cx="96" cy="85"/>
              </a:xfrm>
              <a:custGeom>
                <a:avLst/>
                <a:gdLst/>
                <a:ahLst/>
                <a:cxnLst/>
                <a:rect l="0" t="0" r="0" b="0"/>
                <a:pathLst>
                  <a:path w="96" h="85">
                    <a:moveTo>
                      <a:pt x="23" y="85"/>
                    </a:moveTo>
                    <a:lnTo>
                      <a:pt x="96" y="19"/>
                    </a:lnTo>
                    <a:lnTo>
                      <a:pt x="0" y="0"/>
                    </a:lnTo>
                    <a:lnTo>
                      <a:pt x="23" y="85"/>
                    </a:lnTo>
                    <a:close/>
                  </a:path>
                </a:pathLst>
              </a:custGeom>
              <a:solidFill>
                <a:srgbClr val="000000"/>
              </a:solidFill>
              <a:ln w="9525">
                <a:noFill/>
              </a:ln>
            </p:spPr>
            <p:txBody>
              <a:bodyPr/>
              <a:lstStyle/>
              <a:p>
                <a:endParaRPr lang="zh-CN" altLang="en-US"/>
              </a:p>
            </p:txBody>
          </p:sp>
        </p:grpSp>
        <p:grpSp>
          <p:nvGrpSpPr>
            <p:cNvPr id="10267" name="组合 7198"/>
            <p:cNvGrpSpPr/>
            <p:nvPr/>
          </p:nvGrpSpPr>
          <p:grpSpPr>
            <a:xfrm>
              <a:off x="4008" y="2890"/>
              <a:ext cx="413" cy="189"/>
              <a:chOff x="3330" y="2672"/>
              <a:chExt cx="594" cy="161"/>
            </a:xfrm>
          </p:grpSpPr>
          <p:sp>
            <p:nvSpPr>
              <p:cNvPr id="10268" name="直接连接符 7199"/>
              <p:cNvSpPr/>
              <p:nvPr/>
            </p:nvSpPr>
            <p:spPr>
              <a:xfrm flipH="1" flipV="1">
                <a:off x="3411" y="2714"/>
                <a:ext cx="513" cy="119"/>
              </a:xfrm>
              <a:prstGeom prst="line">
                <a:avLst/>
              </a:prstGeom>
              <a:ln w="12700" cap="flat" cmpd="sng">
                <a:solidFill>
                  <a:srgbClr val="000000"/>
                </a:solidFill>
                <a:prstDash val="solid"/>
                <a:round/>
                <a:headEnd type="none" w="med" len="med"/>
                <a:tailEnd type="none" w="med" len="med"/>
              </a:ln>
            </p:spPr>
          </p:sp>
          <p:sp>
            <p:nvSpPr>
              <p:cNvPr id="10269" name="任意多边形 7200"/>
              <p:cNvSpPr/>
              <p:nvPr/>
            </p:nvSpPr>
            <p:spPr>
              <a:xfrm>
                <a:off x="3330" y="2672"/>
                <a:ext cx="96" cy="86"/>
              </a:xfrm>
              <a:custGeom>
                <a:avLst/>
                <a:gdLst/>
                <a:ahLst/>
                <a:cxnLst/>
                <a:rect l="0" t="0" r="0" b="0"/>
                <a:pathLst>
                  <a:path w="96" h="86">
                    <a:moveTo>
                      <a:pt x="96" y="0"/>
                    </a:moveTo>
                    <a:lnTo>
                      <a:pt x="0" y="22"/>
                    </a:lnTo>
                    <a:lnTo>
                      <a:pt x="76" y="86"/>
                    </a:lnTo>
                    <a:lnTo>
                      <a:pt x="96" y="0"/>
                    </a:lnTo>
                    <a:close/>
                  </a:path>
                </a:pathLst>
              </a:custGeom>
              <a:solidFill>
                <a:srgbClr val="000000"/>
              </a:solidFill>
              <a:ln w="9525">
                <a:noFill/>
              </a:ln>
            </p:spPr>
            <p:txBody>
              <a:bodyPr/>
              <a:lstStyle/>
              <a:p>
                <a:endParaRPr lang="zh-CN" altLang="en-US"/>
              </a:p>
            </p:txBody>
          </p:sp>
        </p:grpSp>
        <p:grpSp>
          <p:nvGrpSpPr>
            <p:cNvPr id="10270" name="组合 7201"/>
            <p:cNvGrpSpPr/>
            <p:nvPr/>
          </p:nvGrpSpPr>
          <p:grpSpPr>
            <a:xfrm>
              <a:off x="2929" y="2729"/>
              <a:ext cx="346" cy="106"/>
              <a:chOff x="1779" y="2536"/>
              <a:chExt cx="496" cy="90"/>
            </a:xfrm>
          </p:grpSpPr>
          <p:sp>
            <p:nvSpPr>
              <p:cNvPr id="10271" name="直接连接符 7202"/>
              <p:cNvSpPr/>
              <p:nvPr/>
            </p:nvSpPr>
            <p:spPr>
              <a:xfrm>
                <a:off x="1864" y="2579"/>
                <a:ext cx="325" cy="3"/>
              </a:xfrm>
              <a:prstGeom prst="line">
                <a:avLst/>
              </a:prstGeom>
              <a:ln w="12700" cap="flat" cmpd="sng">
                <a:solidFill>
                  <a:srgbClr val="000000"/>
                </a:solidFill>
                <a:prstDash val="solid"/>
                <a:round/>
                <a:headEnd type="none" w="med" len="med"/>
                <a:tailEnd type="none" w="med" len="med"/>
              </a:ln>
            </p:spPr>
          </p:sp>
          <p:sp>
            <p:nvSpPr>
              <p:cNvPr id="10272" name="任意多边形 7203"/>
              <p:cNvSpPr/>
              <p:nvPr/>
            </p:nvSpPr>
            <p:spPr>
              <a:xfrm>
                <a:off x="1779" y="2536"/>
                <a:ext cx="90" cy="88"/>
              </a:xfrm>
              <a:custGeom>
                <a:avLst/>
                <a:gdLst/>
                <a:ahLst/>
                <a:cxnLst/>
                <a:rect l="0" t="0" r="0" b="0"/>
                <a:pathLst>
                  <a:path w="90" h="88">
                    <a:moveTo>
                      <a:pt x="90" y="0"/>
                    </a:moveTo>
                    <a:lnTo>
                      <a:pt x="0" y="42"/>
                    </a:lnTo>
                    <a:lnTo>
                      <a:pt x="89" y="88"/>
                    </a:lnTo>
                    <a:lnTo>
                      <a:pt x="90" y="0"/>
                    </a:lnTo>
                    <a:close/>
                  </a:path>
                </a:pathLst>
              </a:custGeom>
              <a:solidFill>
                <a:srgbClr val="000000"/>
              </a:solidFill>
              <a:ln w="9525">
                <a:noFill/>
              </a:ln>
            </p:spPr>
            <p:txBody>
              <a:bodyPr/>
              <a:lstStyle/>
              <a:p>
                <a:endParaRPr lang="zh-CN" altLang="en-US"/>
              </a:p>
            </p:txBody>
          </p:sp>
          <p:sp>
            <p:nvSpPr>
              <p:cNvPr id="10273" name="任意多边形 7204"/>
              <p:cNvSpPr/>
              <p:nvPr/>
            </p:nvSpPr>
            <p:spPr>
              <a:xfrm>
                <a:off x="2186" y="2539"/>
                <a:ext cx="89" cy="87"/>
              </a:xfrm>
              <a:custGeom>
                <a:avLst/>
                <a:gdLst/>
                <a:ahLst/>
                <a:cxnLst/>
                <a:rect l="0" t="0" r="0" b="0"/>
                <a:pathLst>
                  <a:path w="89" h="87">
                    <a:moveTo>
                      <a:pt x="0" y="87"/>
                    </a:moveTo>
                    <a:lnTo>
                      <a:pt x="89" y="44"/>
                    </a:lnTo>
                    <a:lnTo>
                      <a:pt x="0" y="0"/>
                    </a:lnTo>
                    <a:lnTo>
                      <a:pt x="0" y="87"/>
                    </a:lnTo>
                    <a:close/>
                  </a:path>
                </a:pathLst>
              </a:custGeom>
              <a:solidFill>
                <a:srgbClr val="000000"/>
              </a:solidFill>
              <a:ln w="9525">
                <a:noFill/>
              </a:ln>
            </p:spPr>
            <p:txBody>
              <a:bodyPr/>
              <a:lstStyle/>
              <a:p>
                <a:endParaRPr lang="zh-CN" altLang="en-US"/>
              </a:p>
            </p:txBody>
          </p:sp>
        </p:grpSp>
        <p:grpSp>
          <p:nvGrpSpPr>
            <p:cNvPr id="10274" name="组合 7205"/>
            <p:cNvGrpSpPr/>
            <p:nvPr/>
          </p:nvGrpSpPr>
          <p:grpSpPr>
            <a:xfrm>
              <a:off x="2860" y="3208"/>
              <a:ext cx="1698" cy="274"/>
              <a:chOff x="1724" y="2942"/>
              <a:chExt cx="2396" cy="233"/>
            </a:xfrm>
          </p:grpSpPr>
          <p:sp>
            <p:nvSpPr>
              <p:cNvPr id="10275" name="任意多边形 7206"/>
              <p:cNvSpPr/>
              <p:nvPr/>
            </p:nvSpPr>
            <p:spPr>
              <a:xfrm>
                <a:off x="1724" y="2982"/>
                <a:ext cx="2311" cy="193"/>
              </a:xfrm>
              <a:custGeom>
                <a:avLst/>
                <a:gdLst/>
                <a:ahLst/>
                <a:cxnLst/>
                <a:rect l="0" t="0" r="0" b="0"/>
                <a:pathLst>
                  <a:path w="2311" h="193">
                    <a:moveTo>
                      <a:pt x="0" y="105"/>
                    </a:moveTo>
                    <a:lnTo>
                      <a:pt x="159" y="125"/>
                    </a:lnTo>
                    <a:lnTo>
                      <a:pt x="317" y="143"/>
                    </a:lnTo>
                    <a:lnTo>
                      <a:pt x="475" y="161"/>
                    </a:lnTo>
                    <a:lnTo>
                      <a:pt x="632" y="174"/>
                    </a:lnTo>
                    <a:lnTo>
                      <a:pt x="787" y="185"/>
                    </a:lnTo>
                    <a:lnTo>
                      <a:pt x="943" y="192"/>
                    </a:lnTo>
                    <a:lnTo>
                      <a:pt x="1019" y="193"/>
                    </a:lnTo>
                    <a:lnTo>
                      <a:pt x="1095" y="193"/>
                    </a:lnTo>
                    <a:lnTo>
                      <a:pt x="1170" y="192"/>
                    </a:lnTo>
                    <a:lnTo>
                      <a:pt x="1246" y="189"/>
                    </a:lnTo>
                    <a:lnTo>
                      <a:pt x="1315" y="185"/>
                    </a:lnTo>
                    <a:lnTo>
                      <a:pt x="1384" y="179"/>
                    </a:lnTo>
                    <a:lnTo>
                      <a:pt x="1520" y="163"/>
                    </a:lnTo>
                    <a:lnTo>
                      <a:pt x="1653" y="144"/>
                    </a:lnTo>
                    <a:lnTo>
                      <a:pt x="1787" y="120"/>
                    </a:lnTo>
                    <a:lnTo>
                      <a:pt x="1919" y="93"/>
                    </a:lnTo>
                    <a:lnTo>
                      <a:pt x="2050" y="63"/>
                    </a:lnTo>
                    <a:lnTo>
                      <a:pt x="2181" y="32"/>
                    </a:lnTo>
                    <a:lnTo>
                      <a:pt x="2311" y="0"/>
                    </a:lnTo>
                  </a:path>
                </a:pathLst>
              </a:custGeom>
              <a:noFill/>
              <a:ln w="12700" cap="flat" cmpd="sng">
                <a:solidFill>
                  <a:srgbClr val="000000"/>
                </a:solidFill>
                <a:prstDash val="dash"/>
                <a:round/>
                <a:headEnd type="none" w="med" len="med"/>
                <a:tailEnd type="none" w="med" len="med"/>
              </a:ln>
            </p:spPr>
            <p:txBody>
              <a:bodyPr/>
              <a:lstStyle/>
              <a:p>
                <a:endParaRPr lang="zh-CN" altLang="en-US"/>
              </a:p>
            </p:txBody>
          </p:sp>
          <p:sp>
            <p:nvSpPr>
              <p:cNvPr id="10276" name="任意多边形 7207"/>
              <p:cNvSpPr/>
              <p:nvPr/>
            </p:nvSpPr>
            <p:spPr>
              <a:xfrm>
                <a:off x="4023" y="2942"/>
                <a:ext cx="97" cy="86"/>
              </a:xfrm>
              <a:custGeom>
                <a:avLst/>
                <a:gdLst/>
                <a:ahLst/>
                <a:cxnLst/>
                <a:rect l="0" t="0" r="0" b="0"/>
                <a:pathLst>
                  <a:path w="97" h="86">
                    <a:moveTo>
                      <a:pt x="22" y="86"/>
                    </a:moveTo>
                    <a:lnTo>
                      <a:pt x="97" y="21"/>
                    </a:lnTo>
                    <a:lnTo>
                      <a:pt x="0" y="0"/>
                    </a:lnTo>
                    <a:lnTo>
                      <a:pt x="22" y="86"/>
                    </a:lnTo>
                    <a:close/>
                  </a:path>
                </a:pathLst>
              </a:custGeom>
              <a:solidFill>
                <a:srgbClr val="000000"/>
              </a:solidFill>
              <a:ln w="9525">
                <a:noFill/>
              </a:ln>
            </p:spPr>
            <p:txBody>
              <a:bodyPr/>
              <a:lstStyle/>
              <a:p>
                <a:endParaRPr lang="zh-CN" altLang="en-US"/>
              </a:p>
            </p:txBody>
          </p:sp>
        </p:grpSp>
        <p:sp>
          <p:nvSpPr>
            <p:cNvPr id="10277" name="任意多边形 7208"/>
            <p:cNvSpPr/>
            <p:nvPr/>
          </p:nvSpPr>
          <p:spPr>
            <a:xfrm>
              <a:off x="2439" y="3501"/>
              <a:ext cx="141" cy="107"/>
            </a:xfrm>
            <a:custGeom>
              <a:avLst/>
              <a:gdLst/>
              <a:ahLst/>
              <a:cxnLst/>
              <a:rect l="0" t="0" r="0" b="0"/>
              <a:pathLst>
                <a:path w="203" h="90">
                  <a:moveTo>
                    <a:pt x="0" y="23"/>
                  </a:moveTo>
                  <a:lnTo>
                    <a:pt x="51" y="23"/>
                  </a:lnTo>
                  <a:lnTo>
                    <a:pt x="51" y="90"/>
                  </a:lnTo>
                  <a:lnTo>
                    <a:pt x="152" y="90"/>
                  </a:lnTo>
                  <a:lnTo>
                    <a:pt x="152" y="23"/>
                  </a:lnTo>
                  <a:lnTo>
                    <a:pt x="203" y="23"/>
                  </a:lnTo>
                  <a:lnTo>
                    <a:pt x="102" y="0"/>
                  </a:lnTo>
                  <a:lnTo>
                    <a:pt x="0" y="23"/>
                  </a:lnTo>
                  <a:close/>
                </a:path>
              </a:pathLst>
            </a:custGeom>
            <a:solidFill>
              <a:srgbClr val="C0C0C0"/>
            </a:solidFill>
            <a:ln w="12700" cap="flat" cmpd="sng">
              <a:solidFill>
                <a:srgbClr val="000000"/>
              </a:solidFill>
              <a:prstDash val="solid"/>
              <a:round/>
              <a:headEnd type="none" w="med" len="med"/>
              <a:tailEnd type="none" w="med" len="med"/>
            </a:ln>
          </p:spPr>
          <p:txBody>
            <a:bodyPr/>
            <a:lstStyle/>
            <a:p>
              <a:endParaRPr lang="zh-CN" altLang="en-US"/>
            </a:p>
          </p:txBody>
        </p:sp>
        <p:sp>
          <p:nvSpPr>
            <p:cNvPr id="10278" name="椭圆 7209"/>
            <p:cNvSpPr/>
            <p:nvPr/>
          </p:nvSpPr>
          <p:spPr>
            <a:xfrm>
              <a:off x="3205" y="1494"/>
              <a:ext cx="883" cy="338"/>
            </a:xfrm>
            <a:prstGeom prst="ellipse">
              <a:avLst/>
            </a:prstGeom>
            <a:solidFill>
              <a:srgbClr val="FFFF99"/>
            </a:solidFill>
            <a:ln w="12700">
              <a:noFill/>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0279" name="矩形 7210"/>
            <p:cNvSpPr/>
            <p:nvPr/>
          </p:nvSpPr>
          <p:spPr>
            <a:xfrm>
              <a:off x="3267" y="1594"/>
              <a:ext cx="626" cy="204"/>
            </a:xfrm>
            <a:prstGeom prst="rect">
              <a:avLst/>
            </a:prstGeom>
            <a:noFill/>
            <a:ln w="9525">
              <a:noFill/>
            </a:ln>
          </p:spPr>
          <p:txBody>
            <a:bodyPr wrap="none" lIns="0" tIns="0" rIns="0" bIns="0" anchor="t">
              <a:spAutoFit/>
            </a:bodyPr>
            <a:lstStyle/>
            <a:p>
              <a:r>
                <a:rPr lang="en-US" altLang="zh-CN" sz="2100" b="1" dirty="0">
                  <a:solidFill>
                    <a:srgbClr val="000000"/>
                  </a:solidFill>
                  <a:latin typeface="华文新魏" panose="02010800040101010101" pitchFamily="2" charset="-122"/>
                  <a:ea typeface="黑体" panose="02010609060101010101" pitchFamily="49" charset="-122"/>
                </a:rPr>
                <a:t>    </a:t>
              </a:r>
              <a:r>
                <a:rPr lang="zh-CN" altLang="en-US" sz="2100" b="1" dirty="0">
                  <a:solidFill>
                    <a:srgbClr val="000000"/>
                  </a:solidFill>
                  <a:latin typeface="华文新魏" panose="02010800040101010101" pitchFamily="2" charset="-122"/>
                  <a:ea typeface="黑体" panose="02010609060101010101" pitchFamily="49" charset="-122"/>
                </a:rPr>
                <a:t>集团领导</a:t>
              </a:r>
              <a:endParaRPr lang="zh-CN" altLang="en-US" sz="2100" b="1" dirty="0">
                <a:solidFill>
                  <a:srgbClr val="000000"/>
                </a:solidFill>
                <a:latin typeface="华文新魏" panose="02010800040101010101" pitchFamily="2" charset="-122"/>
                <a:ea typeface="黑体" panose="02010609060101010101" pitchFamily="49" charset="-122"/>
              </a:endParaRPr>
            </a:p>
          </p:txBody>
        </p:sp>
        <p:sp>
          <p:nvSpPr>
            <p:cNvPr id="10280" name="椭圆 7211"/>
            <p:cNvSpPr/>
            <p:nvPr/>
          </p:nvSpPr>
          <p:spPr>
            <a:xfrm>
              <a:off x="3222" y="2004"/>
              <a:ext cx="883" cy="417"/>
            </a:xfrm>
            <a:prstGeom prst="ellipse">
              <a:avLst/>
            </a:prstGeom>
            <a:solidFill>
              <a:srgbClr val="FFFF99"/>
            </a:solidFill>
            <a:ln w="12700">
              <a:noFill/>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0281" name="矩形 7212"/>
            <p:cNvSpPr/>
            <p:nvPr/>
          </p:nvSpPr>
          <p:spPr>
            <a:xfrm>
              <a:off x="3391" y="2134"/>
              <a:ext cx="520" cy="204"/>
            </a:xfrm>
            <a:prstGeom prst="rect">
              <a:avLst/>
            </a:prstGeom>
            <a:noFill/>
            <a:ln w="9525">
              <a:noFill/>
            </a:ln>
          </p:spPr>
          <p:txBody>
            <a:bodyPr lIns="0" tIns="0" rIns="0" bIns="0" anchor="t">
              <a:spAutoFit/>
            </a:bodyPr>
            <a:lstStyle/>
            <a:p>
              <a:r>
                <a:rPr lang="zh-CN" altLang="en-US" sz="2100" b="1" dirty="0">
                  <a:solidFill>
                    <a:srgbClr val="000000"/>
                  </a:solidFill>
                  <a:latin typeface="华文新魏" panose="02010800040101010101" pitchFamily="2" charset="-122"/>
                  <a:ea typeface="黑体" panose="02010609060101010101" pitchFamily="49" charset="-122"/>
                </a:rPr>
                <a:t>分厂领导</a:t>
              </a:r>
              <a:endParaRPr lang="zh-CN" altLang="en-US" sz="2100" b="1" dirty="0">
                <a:solidFill>
                  <a:srgbClr val="000000"/>
                </a:solidFill>
                <a:latin typeface="华文新魏" panose="02010800040101010101" pitchFamily="2" charset="-122"/>
                <a:ea typeface="黑体" panose="02010609060101010101" pitchFamily="49" charset="-122"/>
              </a:endParaRPr>
            </a:p>
          </p:txBody>
        </p:sp>
        <p:sp>
          <p:nvSpPr>
            <p:cNvPr id="10282" name="椭圆 7213"/>
            <p:cNvSpPr/>
            <p:nvPr/>
          </p:nvSpPr>
          <p:spPr>
            <a:xfrm>
              <a:off x="4448" y="2943"/>
              <a:ext cx="812" cy="339"/>
            </a:xfrm>
            <a:prstGeom prst="ellipse">
              <a:avLst/>
            </a:prstGeom>
            <a:solidFill>
              <a:srgbClr val="D6ADFF"/>
            </a:solidFill>
            <a:ln w="12700">
              <a:noFill/>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0283" name="矩形 7214"/>
            <p:cNvSpPr/>
            <p:nvPr/>
          </p:nvSpPr>
          <p:spPr>
            <a:xfrm>
              <a:off x="4598" y="3032"/>
              <a:ext cx="504" cy="204"/>
            </a:xfrm>
            <a:prstGeom prst="rect">
              <a:avLst/>
            </a:prstGeom>
            <a:noFill/>
            <a:ln w="9525">
              <a:noFill/>
            </a:ln>
          </p:spPr>
          <p:txBody>
            <a:bodyPr wrap="none" lIns="0" tIns="0" rIns="0" bIns="0" anchor="t">
              <a:spAutoFit/>
            </a:bodyPr>
            <a:lstStyle/>
            <a:p>
              <a:r>
                <a:rPr lang="zh-CN" altLang="en-US" sz="2100" b="1" dirty="0">
                  <a:solidFill>
                    <a:srgbClr val="000000"/>
                  </a:solidFill>
                  <a:latin typeface="华文新魏" panose="02010800040101010101" pitchFamily="2" charset="-122"/>
                  <a:ea typeface="黑体" panose="02010609060101010101" pitchFamily="49" charset="-122"/>
                </a:rPr>
                <a:t>技术协理</a:t>
              </a:r>
              <a:endParaRPr lang="zh-CN" altLang="en-US" sz="2100" b="1" dirty="0">
                <a:solidFill>
                  <a:srgbClr val="000000"/>
                </a:solidFill>
                <a:latin typeface="华文新魏" panose="02010800040101010101" pitchFamily="2" charset="-122"/>
                <a:ea typeface="黑体" panose="02010609060101010101" pitchFamily="49" charset="-122"/>
              </a:endParaRPr>
            </a:p>
          </p:txBody>
        </p:sp>
        <p:sp>
          <p:nvSpPr>
            <p:cNvPr id="10284" name="椭圆 7215"/>
            <p:cNvSpPr/>
            <p:nvPr/>
          </p:nvSpPr>
          <p:spPr>
            <a:xfrm>
              <a:off x="4448" y="2410"/>
              <a:ext cx="812" cy="339"/>
            </a:xfrm>
            <a:prstGeom prst="ellipse">
              <a:avLst/>
            </a:prstGeom>
            <a:solidFill>
              <a:srgbClr val="D6ADFF"/>
            </a:solidFill>
            <a:ln w="12700">
              <a:noFill/>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0285" name="矩形 7216"/>
            <p:cNvSpPr/>
            <p:nvPr/>
          </p:nvSpPr>
          <p:spPr>
            <a:xfrm>
              <a:off x="4540" y="2506"/>
              <a:ext cx="630" cy="204"/>
            </a:xfrm>
            <a:prstGeom prst="rect">
              <a:avLst/>
            </a:prstGeom>
            <a:noFill/>
            <a:ln w="9525">
              <a:noFill/>
            </a:ln>
          </p:spPr>
          <p:txBody>
            <a:bodyPr wrap="none" lIns="0" tIns="0" rIns="0" bIns="0" anchor="t">
              <a:spAutoFit/>
            </a:bodyPr>
            <a:lstStyle/>
            <a:p>
              <a:r>
                <a:rPr lang="zh-CN" altLang="en-US" sz="2100" b="1" dirty="0">
                  <a:solidFill>
                    <a:srgbClr val="000000"/>
                  </a:solidFill>
                  <a:latin typeface="华文新魏" panose="02010800040101010101" pitchFamily="2" charset="-122"/>
                  <a:ea typeface="黑体" panose="02010609060101010101" pitchFamily="49" charset="-122"/>
                </a:rPr>
                <a:t>区域工程师</a:t>
              </a:r>
              <a:endParaRPr lang="zh-CN" altLang="en-US" sz="2100" b="1" dirty="0">
                <a:solidFill>
                  <a:srgbClr val="000000"/>
                </a:solidFill>
                <a:latin typeface="华文新魏" panose="02010800040101010101" pitchFamily="2" charset="-122"/>
                <a:ea typeface="黑体" panose="02010609060101010101" pitchFamily="49" charset="-122"/>
              </a:endParaRPr>
            </a:p>
          </p:txBody>
        </p:sp>
        <p:sp>
          <p:nvSpPr>
            <p:cNvPr id="10286" name="椭圆 7217"/>
            <p:cNvSpPr/>
            <p:nvPr/>
          </p:nvSpPr>
          <p:spPr>
            <a:xfrm>
              <a:off x="4448" y="1851"/>
              <a:ext cx="812" cy="338"/>
            </a:xfrm>
            <a:prstGeom prst="ellipse">
              <a:avLst/>
            </a:prstGeom>
            <a:solidFill>
              <a:srgbClr val="D6ADFF"/>
            </a:solidFill>
            <a:ln w="12700">
              <a:noFill/>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0287" name="矩形 7218"/>
            <p:cNvSpPr/>
            <p:nvPr/>
          </p:nvSpPr>
          <p:spPr>
            <a:xfrm>
              <a:off x="4533" y="1934"/>
              <a:ext cx="630" cy="204"/>
            </a:xfrm>
            <a:prstGeom prst="rect">
              <a:avLst/>
            </a:prstGeom>
            <a:noFill/>
            <a:ln w="9525">
              <a:noFill/>
            </a:ln>
          </p:spPr>
          <p:txBody>
            <a:bodyPr wrap="none" lIns="0" tIns="0" rIns="0" bIns="0" anchor="t">
              <a:spAutoFit/>
            </a:bodyPr>
            <a:lstStyle/>
            <a:p>
              <a:r>
                <a:rPr lang="zh-CN" altLang="en-US" sz="2100" b="1" dirty="0">
                  <a:solidFill>
                    <a:srgbClr val="000000"/>
                  </a:solidFill>
                  <a:latin typeface="华文新魏" panose="02010800040101010101" pitchFamily="2" charset="-122"/>
                  <a:ea typeface="黑体" panose="02010609060101010101" pitchFamily="49" charset="-122"/>
                </a:rPr>
                <a:t>主任工程师</a:t>
              </a:r>
              <a:endParaRPr lang="zh-CN" altLang="en-US" sz="2100" b="1" dirty="0">
                <a:solidFill>
                  <a:srgbClr val="000000"/>
                </a:solidFill>
                <a:latin typeface="华文新魏" panose="02010800040101010101" pitchFamily="2" charset="-122"/>
                <a:ea typeface="黑体" panose="02010609060101010101" pitchFamily="49" charset="-122"/>
              </a:endParaRPr>
            </a:p>
          </p:txBody>
        </p:sp>
        <p:sp>
          <p:nvSpPr>
            <p:cNvPr id="10288" name="椭圆 7219"/>
            <p:cNvSpPr/>
            <p:nvPr/>
          </p:nvSpPr>
          <p:spPr>
            <a:xfrm>
              <a:off x="2095" y="1543"/>
              <a:ext cx="811" cy="337"/>
            </a:xfrm>
            <a:prstGeom prst="ellipse">
              <a:avLst/>
            </a:prstGeom>
            <a:solidFill>
              <a:srgbClr val="00CCFF">
                <a:alpha val="39999"/>
              </a:srgbClr>
            </a:solidFill>
            <a:ln w="12700">
              <a:noFill/>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0289" name="矩形 7220"/>
            <p:cNvSpPr/>
            <p:nvPr/>
          </p:nvSpPr>
          <p:spPr>
            <a:xfrm>
              <a:off x="2074" y="1617"/>
              <a:ext cx="756" cy="204"/>
            </a:xfrm>
            <a:prstGeom prst="rect">
              <a:avLst/>
            </a:prstGeom>
            <a:noFill/>
            <a:ln w="9525">
              <a:noFill/>
            </a:ln>
          </p:spPr>
          <p:txBody>
            <a:bodyPr wrap="none" lIns="0" tIns="0" rIns="0" bIns="0" anchor="t">
              <a:spAutoFit/>
            </a:bodyPr>
            <a:lstStyle/>
            <a:p>
              <a:r>
                <a:rPr lang="zh-CN" altLang="en-US" sz="2100" b="1" i="1" dirty="0">
                  <a:solidFill>
                    <a:schemeClr val="bg2"/>
                  </a:solidFill>
                  <a:latin typeface="华文新魏" panose="02010800040101010101" pitchFamily="2" charset="-122"/>
                  <a:ea typeface="黑体" panose="02010609060101010101" pitchFamily="49" charset="-122"/>
                </a:rPr>
                <a:t>首席操作维护</a:t>
              </a:r>
              <a:endParaRPr lang="zh-CN" altLang="en-US" sz="2100" b="1" i="1" dirty="0">
                <a:solidFill>
                  <a:schemeClr val="bg2"/>
                </a:solidFill>
                <a:latin typeface="华文新魏" panose="02010800040101010101" pitchFamily="2" charset="-122"/>
                <a:ea typeface="黑体" panose="02010609060101010101" pitchFamily="49" charset="-122"/>
              </a:endParaRPr>
            </a:p>
          </p:txBody>
        </p:sp>
        <p:sp>
          <p:nvSpPr>
            <p:cNvPr id="10290" name="椭圆 7221"/>
            <p:cNvSpPr/>
            <p:nvPr/>
          </p:nvSpPr>
          <p:spPr>
            <a:xfrm>
              <a:off x="2095" y="2104"/>
              <a:ext cx="811" cy="337"/>
            </a:xfrm>
            <a:prstGeom prst="ellipse">
              <a:avLst/>
            </a:prstGeom>
            <a:solidFill>
              <a:srgbClr val="00CCFF"/>
            </a:solidFill>
            <a:ln w="12700">
              <a:noFill/>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0291" name="矩形 7222"/>
            <p:cNvSpPr/>
            <p:nvPr/>
          </p:nvSpPr>
          <p:spPr>
            <a:xfrm>
              <a:off x="2120" y="2181"/>
              <a:ext cx="756" cy="204"/>
            </a:xfrm>
            <a:prstGeom prst="rect">
              <a:avLst/>
            </a:prstGeom>
            <a:noFill/>
            <a:ln w="9525">
              <a:noFill/>
            </a:ln>
          </p:spPr>
          <p:txBody>
            <a:bodyPr wrap="none" lIns="0" tIns="0" rIns="0" bIns="0" anchor="t">
              <a:spAutoFit/>
            </a:bodyPr>
            <a:lstStyle/>
            <a:p>
              <a:r>
                <a:rPr lang="zh-CN" altLang="en-US" sz="2100" b="1" dirty="0">
                  <a:solidFill>
                    <a:srgbClr val="000000"/>
                  </a:solidFill>
                  <a:latin typeface="华文新魏" panose="02010800040101010101" pitchFamily="2" charset="-122"/>
                  <a:ea typeface="黑体" panose="02010609060101010101" pitchFamily="49" charset="-122"/>
                </a:rPr>
                <a:t>高级操作维护</a:t>
              </a:r>
              <a:endParaRPr lang="zh-CN" altLang="en-US" sz="2100" b="1" dirty="0">
                <a:solidFill>
                  <a:srgbClr val="000000"/>
                </a:solidFill>
                <a:latin typeface="华文新魏" panose="02010800040101010101" pitchFamily="2" charset="-122"/>
                <a:ea typeface="黑体" panose="02010609060101010101" pitchFamily="49" charset="-122"/>
              </a:endParaRPr>
            </a:p>
          </p:txBody>
        </p:sp>
        <p:sp>
          <p:nvSpPr>
            <p:cNvPr id="10292" name="椭圆 7223"/>
            <p:cNvSpPr/>
            <p:nvPr/>
          </p:nvSpPr>
          <p:spPr>
            <a:xfrm>
              <a:off x="2095" y="2616"/>
              <a:ext cx="811" cy="341"/>
            </a:xfrm>
            <a:prstGeom prst="ellipse">
              <a:avLst/>
            </a:prstGeom>
            <a:solidFill>
              <a:srgbClr val="00CCFF"/>
            </a:solidFill>
            <a:ln w="12700">
              <a:noFill/>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0293" name="矩形 7224"/>
            <p:cNvSpPr/>
            <p:nvPr/>
          </p:nvSpPr>
          <p:spPr>
            <a:xfrm>
              <a:off x="2109" y="2699"/>
              <a:ext cx="779" cy="204"/>
            </a:xfrm>
            <a:prstGeom prst="rect">
              <a:avLst/>
            </a:prstGeom>
            <a:noFill/>
            <a:ln w="9525">
              <a:noFill/>
            </a:ln>
          </p:spPr>
          <p:txBody>
            <a:bodyPr lIns="0" tIns="0" rIns="0" bIns="0" anchor="t">
              <a:spAutoFit/>
            </a:bodyPr>
            <a:lstStyle/>
            <a:p>
              <a:r>
                <a:rPr lang="zh-CN" altLang="en-US" sz="2100" b="1" dirty="0">
                  <a:solidFill>
                    <a:srgbClr val="000000"/>
                  </a:solidFill>
                  <a:latin typeface="华文新魏" panose="02010800040101010101" pitchFamily="2" charset="-122"/>
                  <a:ea typeface="黑体" panose="02010609060101010101" pitchFamily="49" charset="-122"/>
                </a:rPr>
                <a:t>主要操作维护</a:t>
              </a:r>
              <a:endParaRPr lang="zh-CN" altLang="en-US" sz="2100" b="1" dirty="0">
                <a:solidFill>
                  <a:srgbClr val="000000"/>
                </a:solidFill>
                <a:latin typeface="华文新魏" panose="02010800040101010101" pitchFamily="2" charset="-122"/>
                <a:ea typeface="黑体" panose="02010609060101010101" pitchFamily="49" charset="-122"/>
              </a:endParaRPr>
            </a:p>
          </p:txBody>
        </p:sp>
        <p:sp>
          <p:nvSpPr>
            <p:cNvPr id="10294" name="椭圆 7225"/>
            <p:cNvSpPr/>
            <p:nvPr/>
          </p:nvSpPr>
          <p:spPr>
            <a:xfrm>
              <a:off x="2095" y="3134"/>
              <a:ext cx="811" cy="338"/>
            </a:xfrm>
            <a:prstGeom prst="ellipse">
              <a:avLst/>
            </a:prstGeom>
            <a:solidFill>
              <a:srgbClr val="00CCFF"/>
            </a:solidFill>
            <a:ln w="12700">
              <a:noFill/>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0295" name="矩形 7226"/>
            <p:cNvSpPr/>
            <p:nvPr/>
          </p:nvSpPr>
          <p:spPr>
            <a:xfrm>
              <a:off x="2103" y="3224"/>
              <a:ext cx="756" cy="204"/>
            </a:xfrm>
            <a:prstGeom prst="rect">
              <a:avLst/>
            </a:prstGeom>
            <a:noFill/>
            <a:ln w="9525">
              <a:noFill/>
            </a:ln>
          </p:spPr>
          <p:txBody>
            <a:bodyPr wrap="none" lIns="0" tIns="0" rIns="0" bIns="0" anchor="t">
              <a:spAutoFit/>
            </a:bodyPr>
            <a:lstStyle/>
            <a:p>
              <a:r>
                <a:rPr lang="zh-CN" altLang="en-US" sz="2100" b="1" dirty="0">
                  <a:solidFill>
                    <a:srgbClr val="000000"/>
                  </a:solidFill>
                  <a:latin typeface="华文新魏" panose="02010800040101010101" pitchFamily="2" charset="-122"/>
                  <a:ea typeface="黑体" panose="02010609060101010101" pitchFamily="49" charset="-122"/>
                </a:rPr>
                <a:t>一般操作维护</a:t>
              </a:r>
              <a:endParaRPr lang="zh-CN" altLang="en-US" sz="2100" b="1" dirty="0">
                <a:solidFill>
                  <a:srgbClr val="000000"/>
                </a:solidFill>
                <a:latin typeface="华文新魏" panose="02010800040101010101" pitchFamily="2" charset="-122"/>
                <a:ea typeface="黑体" panose="02010609060101010101" pitchFamily="49" charset="-122"/>
              </a:endParaRPr>
            </a:p>
          </p:txBody>
        </p:sp>
        <p:sp>
          <p:nvSpPr>
            <p:cNvPr id="10296" name="任意多边形 7227"/>
            <p:cNvSpPr/>
            <p:nvPr/>
          </p:nvSpPr>
          <p:spPr>
            <a:xfrm>
              <a:off x="3573" y="1854"/>
              <a:ext cx="147" cy="111"/>
            </a:xfrm>
            <a:custGeom>
              <a:avLst/>
              <a:gdLst/>
              <a:ahLst/>
              <a:cxnLst/>
              <a:rect l="0" t="0" r="0" b="0"/>
              <a:pathLst>
                <a:path w="211" h="95">
                  <a:moveTo>
                    <a:pt x="0" y="25"/>
                  </a:moveTo>
                  <a:lnTo>
                    <a:pt x="53" y="25"/>
                  </a:lnTo>
                  <a:lnTo>
                    <a:pt x="53" y="95"/>
                  </a:lnTo>
                  <a:lnTo>
                    <a:pt x="158" y="95"/>
                  </a:lnTo>
                  <a:lnTo>
                    <a:pt x="158" y="25"/>
                  </a:lnTo>
                  <a:lnTo>
                    <a:pt x="211" y="25"/>
                  </a:lnTo>
                  <a:lnTo>
                    <a:pt x="105" y="0"/>
                  </a:lnTo>
                  <a:lnTo>
                    <a:pt x="0" y="25"/>
                  </a:lnTo>
                  <a:close/>
                </a:path>
              </a:pathLst>
            </a:custGeom>
            <a:solidFill>
              <a:srgbClr val="C0C0C0"/>
            </a:solidFill>
            <a:ln w="12700" cap="flat" cmpd="sng">
              <a:solidFill>
                <a:srgbClr val="000000"/>
              </a:solidFill>
              <a:prstDash val="solid"/>
              <a:round/>
              <a:headEnd type="none" w="med" len="med"/>
              <a:tailEnd type="none" w="med" len="med"/>
            </a:ln>
          </p:spPr>
          <p:txBody>
            <a:bodyPr/>
            <a:lstStyle/>
            <a:p>
              <a:endParaRPr lang="zh-CN" altLang="en-US"/>
            </a:p>
          </p:txBody>
        </p:sp>
        <p:sp>
          <p:nvSpPr>
            <p:cNvPr id="10297" name="任意多边形 7228"/>
            <p:cNvSpPr/>
            <p:nvPr/>
          </p:nvSpPr>
          <p:spPr>
            <a:xfrm>
              <a:off x="2439" y="1921"/>
              <a:ext cx="147" cy="111"/>
            </a:xfrm>
            <a:custGeom>
              <a:avLst/>
              <a:gdLst/>
              <a:ahLst/>
              <a:cxnLst/>
              <a:rect l="0" t="0" r="0" b="0"/>
              <a:pathLst>
                <a:path w="211" h="94">
                  <a:moveTo>
                    <a:pt x="0" y="23"/>
                  </a:moveTo>
                  <a:lnTo>
                    <a:pt x="54" y="23"/>
                  </a:lnTo>
                  <a:lnTo>
                    <a:pt x="54" y="94"/>
                  </a:lnTo>
                  <a:lnTo>
                    <a:pt x="159" y="94"/>
                  </a:lnTo>
                  <a:lnTo>
                    <a:pt x="159" y="23"/>
                  </a:lnTo>
                  <a:lnTo>
                    <a:pt x="211" y="23"/>
                  </a:lnTo>
                  <a:lnTo>
                    <a:pt x="106" y="0"/>
                  </a:lnTo>
                  <a:lnTo>
                    <a:pt x="0" y="23"/>
                  </a:lnTo>
                  <a:close/>
                </a:path>
              </a:pathLst>
            </a:custGeom>
            <a:solidFill>
              <a:srgbClr val="C0C0C0"/>
            </a:solidFill>
            <a:ln w="12700" cap="flat" cmpd="sng">
              <a:solidFill>
                <a:srgbClr val="000000"/>
              </a:solidFill>
              <a:prstDash val="solid"/>
              <a:round/>
              <a:headEnd type="none" w="med" len="med"/>
              <a:tailEnd type="none" w="med" len="med"/>
            </a:ln>
          </p:spPr>
          <p:txBody>
            <a:bodyPr/>
            <a:lstStyle/>
            <a:p>
              <a:endParaRPr lang="zh-CN" altLang="en-US"/>
            </a:p>
          </p:txBody>
        </p:sp>
        <p:sp>
          <p:nvSpPr>
            <p:cNvPr id="10298" name="任意多边形 7229"/>
            <p:cNvSpPr/>
            <p:nvPr/>
          </p:nvSpPr>
          <p:spPr>
            <a:xfrm>
              <a:off x="2439" y="2979"/>
              <a:ext cx="147" cy="112"/>
            </a:xfrm>
            <a:custGeom>
              <a:avLst/>
              <a:gdLst/>
              <a:ahLst/>
              <a:cxnLst/>
              <a:rect l="0" t="0" r="0" b="0"/>
              <a:pathLst>
                <a:path w="211" h="96">
                  <a:moveTo>
                    <a:pt x="0" y="25"/>
                  </a:moveTo>
                  <a:lnTo>
                    <a:pt x="54" y="25"/>
                  </a:lnTo>
                  <a:lnTo>
                    <a:pt x="54" y="96"/>
                  </a:lnTo>
                  <a:lnTo>
                    <a:pt x="159" y="96"/>
                  </a:lnTo>
                  <a:lnTo>
                    <a:pt x="159" y="25"/>
                  </a:lnTo>
                  <a:lnTo>
                    <a:pt x="211" y="25"/>
                  </a:lnTo>
                  <a:lnTo>
                    <a:pt x="106" y="0"/>
                  </a:lnTo>
                  <a:lnTo>
                    <a:pt x="0" y="25"/>
                  </a:lnTo>
                  <a:close/>
                </a:path>
              </a:pathLst>
            </a:custGeom>
            <a:solidFill>
              <a:srgbClr val="C0C0C0"/>
            </a:solidFill>
            <a:ln w="12700" cap="flat" cmpd="sng">
              <a:solidFill>
                <a:srgbClr val="000000"/>
              </a:solidFill>
              <a:prstDash val="solid"/>
              <a:round/>
              <a:headEnd type="none" w="med" len="med"/>
              <a:tailEnd type="none" w="med" len="med"/>
            </a:ln>
          </p:spPr>
          <p:txBody>
            <a:bodyPr/>
            <a:lstStyle/>
            <a:p>
              <a:endParaRPr lang="zh-CN" altLang="en-US"/>
            </a:p>
          </p:txBody>
        </p:sp>
        <p:sp>
          <p:nvSpPr>
            <p:cNvPr id="10299" name="任意多边形 7230"/>
            <p:cNvSpPr/>
            <p:nvPr/>
          </p:nvSpPr>
          <p:spPr>
            <a:xfrm>
              <a:off x="4793" y="2243"/>
              <a:ext cx="148" cy="111"/>
            </a:xfrm>
            <a:custGeom>
              <a:avLst/>
              <a:gdLst/>
              <a:ahLst/>
              <a:cxnLst/>
              <a:rect l="0" t="0" r="0" b="0"/>
              <a:pathLst>
                <a:path w="212" h="94">
                  <a:moveTo>
                    <a:pt x="0" y="22"/>
                  </a:moveTo>
                  <a:lnTo>
                    <a:pt x="53" y="22"/>
                  </a:lnTo>
                  <a:lnTo>
                    <a:pt x="53" y="94"/>
                  </a:lnTo>
                  <a:lnTo>
                    <a:pt x="159" y="94"/>
                  </a:lnTo>
                  <a:lnTo>
                    <a:pt x="159" y="22"/>
                  </a:lnTo>
                  <a:lnTo>
                    <a:pt x="212" y="22"/>
                  </a:lnTo>
                  <a:lnTo>
                    <a:pt x="106" y="0"/>
                  </a:lnTo>
                  <a:lnTo>
                    <a:pt x="0" y="22"/>
                  </a:lnTo>
                  <a:close/>
                </a:path>
              </a:pathLst>
            </a:custGeom>
            <a:solidFill>
              <a:srgbClr val="C0C0C0"/>
            </a:solidFill>
            <a:ln w="12700" cap="flat" cmpd="sng">
              <a:solidFill>
                <a:srgbClr val="000000"/>
              </a:solidFill>
              <a:prstDash val="solid"/>
              <a:round/>
              <a:headEnd type="none" w="med" len="med"/>
              <a:tailEnd type="none" w="med" len="med"/>
            </a:ln>
          </p:spPr>
          <p:txBody>
            <a:bodyPr/>
            <a:lstStyle/>
            <a:p>
              <a:endParaRPr lang="zh-CN" altLang="en-US"/>
            </a:p>
          </p:txBody>
        </p:sp>
        <p:sp>
          <p:nvSpPr>
            <p:cNvPr id="10300" name="任意多边形 7231"/>
            <p:cNvSpPr/>
            <p:nvPr/>
          </p:nvSpPr>
          <p:spPr>
            <a:xfrm>
              <a:off x="4793" y="2796"/>
              <a:ext cx="147" cy="110"/>
            </a:xfrm>
            <a:custGeom>
              <a:avLst/>
              <a:gdLst/>
              <a:ahLst/>
              <a:cxnLst/>
              <a:rect l="0" t="0" r="0" b="0"/>
              <a:pathLst>
                <a:path w="210" h="94">
                  <a:moveTo>
                    <a:pt x="0" y="23"/>
                  </a:moveTo>
                  <a:lnTo>
                    <a:pt x="53" y="23"/>
                  </a:lnTo>
                  <a:lnTo>
                    <a:pt x="53" y="94"/>
                  </a:lnTo>
                  <a:lnTo>
                    <a:pt x="158" y="94"/>
                  </a:lnTo>
                  <a:lnTo>
                    <a:pt x="158" y="23"/>
                  </a:lnTo>
                  <a:lnTo>
                    <a:pt x="210" y="23"/>
                  </a:lnTo>
                  <a:lnTo>
                    <a:pt x="105" y="0"/>
                  </a:lnTo>
                  <a:lnTo>
                    <a:pt x="0" y="23"/>
                  </a:lnTo>
                  <a:close/>
                </a:path>
              </a:pathLst>
            </a:custGeom>
            <a:solidFill>
              <a:srgbClr val="C0C0C0"/>
            </a:solidFill>
            <a:ln w="12700" cap="flat" cmpd="sng">
              <a:solidFill>
                <a:srgbClr val="000000"/>
              </a:solidFill>
              <a:prstDash val="solid"/>
              <a:round/>
              <a:headEnd type="none" w="med" len="med"/>
              <a:tailEnd type="none" w="med" len="med"/>
            </a:ln>
          </p:spPr>
          <p:txBody>
            <a:bodyPr/>
            <a:lstStyle/>
            <a:p>
              <a:endParaRPr lang="zh-CN" altLang="en-US"/>
            </a:p>
          </p:txBody>
        </p:sp>
        <p:grpSp>
          <p:nvGrpSpPr>
            <p:cNvPr id="10301" name="组合 7232"/>
            <p:cNvGrpSpPr/>
            <p:nvPr/>
          </p:nvGrpSpPr>
          <p:grpSpPr>
            <a:xfrm>
              <a:off x="4081" y="2217"/>
              <a:ext cx="367" cy="335"/>
              <a:chOff x="3435" y="2101"/>
              <a:chExt cx="529" cy="284"/>
            </a:xfrm>
          </p:grpSpPr>
          <p:sp>
            <p:nvSpPr>
              <p:cNvPr id="10302" name="直接连接符 7233"/>
              <p:cNvSpPr/>
              <p:nvPr/>
            </p:nvSpPr>
            <p:spPr>
              <a:xfrm flipH="1" flipV="1">
                <a:off x="3508" y="2138"/>
                <a:ext cx="456" cy="247"/>
              </a:xfrm>
              <a:prstGeom prst="line">
                <a:avLst/>
              </a:prstGeom>
              <a:ln w="12700" cap="flat" cmpd="sng">
                <a:solidFill>
                  <a:srgbClr val="000000"/>
                </a:solidFill>
                <a:prstDash val="solid"/>
                <a:round/>
                <a:headEnd type="none" w="med" len="med"/>
                <a:tailEnd type="none" w="med" len="med"/>
              </a:ln>
            </p:spPr>
          </p:sp>
          <p:sp>
            <p:nvSpPr>
              <p:cNvPr id="10303" name="任意多边形 7234"/>
              <p:cNvSpPr/>
              <p:nvPr/>
            </p:nvSpPr>
            <p:spPr>
              <a:xfrm>
                <a:off x="3435" y="2101"/>
                <a:ext cx="99" cy="81"/>
              </a:xfrm>
              <a:custGeom>
                <a:avLst/>
                <a:gdLst/>
                <a:ahLst/>
                <a:cxnLst/>
                <a:rect l="0" t="0" r="0" b="0"/>
                <a:pathLst>
                  <a:path w="99" h="81">
                    <a:moveTo>
                      <a:pt x="99" y="2"/>
                    </a:moveTo>
                    <a:lnTo>
                      <a:pt x="0" y="0"/>
                    </a:lnTo>
                    <a:lnTo>
                      <a:pt x="56" y="81"/>
                    </a:lnTo>
                    <a:lnTo>
                      <a:pt x="99" y="2"/>
                    </a:lnTo>
                    <a:close/>
                  </a:path>
                </a:pathLst>
              </a:custGeom>
              <a:solidFill>
                <a:srgbClr val="000000"/>
              </a:solidFill>
              <a:ln w="9525">
                <a:noFill/>
              </a:ln>
            </p:spPr>
            <p:txBody>
              <a:bodyPr/>
              <a:lstStyle/>
              <a:p>
                <a:endParaRPr lang="zh-CN" altLang="en-US"/>
              </a:p>
            </p:txBody>
          </p:sp>
        </p:grpSp>
        <p:grpSp>
          <p:nvGrpSpPr>
            <p:cNvPr id="10304" name="组合 7235"/>
            <p:cNvGrpSpPr/>
            <p:nvPr/>
          </p:nvGrpSpPr>
          <p:grpSpPr>
            <a:xfrm>
              <a:off x="4081" y="1995"/>
              <a:ext cx="367" cy="104"/>
              <a:chOff x="3435" y="1913"/>
              <a:chExt cx="529" cy="88"/>
            </a:xfrm>
          </p:grpSpPr>
          <p:sp>
            <p:nvSpPr>
              <p:cNvPr id="10305" name="直接连接符 7236"/>
              <p:cNvSpPr/>
              <p:nvPr/>
            </p:nvSpPr>
            <p:spPr>
              <a:xfrm>
                <a:off x="3519" y="1956"/>
                <a:ext cx="360" cy="1"/>
              </a:xfrm>
              <a:prstGeom prst="line">
                <a:avLst/>
              </a:prstGeom>
              <a:ln w="12700" cap="flat" cmpd="sng">
                <a:solidFill>
                  <a:srgbClr val="000000"/>
                </a:solidFill>
                <a:prstDash val="solid"/>
                <a:round/>
                <a:headEnd type="none" w="med" len="med"/>
                <a:tailEnd type="none" w="med" len="med"/>
              </a:ln>
            </p:spPr>
          </p:sp>
          <p:sp>
            <p:nvSpPr>
              <p:cNvPr id="10306" name="任意多边形 7237"/>
              <p:cNvSpPr/>
              <p:nvPr/>
            </p:nvSpPr>
            <p:spPr>
              <a:xfrm>
                <a:off x="3435" y="1913"/>
                <a:ext cx="88" cy="88"/>
              </a:xfrm>
              <a:custGeom>
                <a:avLst/>
                <a:gdLst/>
                <a:ahLst/>
                <a:cxnLst/>
                <a:rect l="0" t="0" r="0" b="0"/>
                <a:pathLst>
                  <a:path w="88" h="88">
                    <a:moveTo>
                      <a:pt x="88" y="0"/>
                    </a:moveTo>
                    <a:lnTo>
                      <a:pt x="0" y="45"/>
                    </a:lnTo>
                    <a:lnTo>
                      <a:pt x="88" y="88"/>
                    </a:lnTo>
                    <a:lnTo>
                      <a:pt x="88" y="0"/>
                    </a:lnTo>
                    <a:close/>
                  </a:path>
                </a:pathLst>
              </a:custGeom>
              <a:solidFill>
                <a:srgbClr val="000000"/>
              </a:solidFill>
              <a:ln w="9525">
                <a:noFill/>
              </a:ln>
            </p:spPr>
            <p:txBody>
              <a:bodyPr/>
              <a:lstStyle/>
              <a:p>
                <a:endParaRPr lang="zh-CN" altLang="en-US"/>
              </a:p>
            </p:txBody>
          </p:sp>
          <p:sp>
            <p:nvSpPr>
              <p:cNvPr id="10307" name="任意多边形 7238"/>
              <p:cNvSpPr/>
              <p:nvPr/>
            </p:nvSpPr>
            <p:spPr>
              <a:xfrm>
                <a:off x="3876" y="1913"/>
                <a:ext cx="88" cy="88"/>
              </a:xfrm>
              <a:custGeom>
                <a:avLst/>
                <a:gdLst/>
                <a:ahLst/>
                <a:cxnLst/>
                <a:rect l="0" t="0" r="0" b="0"/>
                <a:pathLst>
                  <a:path w="88" h="88">
                    <a:moveTo>
                      <a:pt x="0" y="88"/>
                    </a:moveTo>
                    <a:lnTo>
                      <a:pt x="88" y="45"/>
                    </a:lnTo>
                    <a:lnTo>
                      <a:pt x="0" y="0"/>
                    </a:lnTo>
                    <a:lnTo>
                      <a:pt x="0" y="88"/>
                    </a:lnTo>
                    <a:close/>
                  </a:path>
                </a:pathLst>
              </a:custGeom>
              <a:solidFill>
                <a:srgbClr val="000000"/>
              </a:solidFill>
              <a:ln w="9525">
                <a:noFill/>
              </a:ln>
            </p:spPr>
            <p:txBody>
              <a:bodyPr/>
              <a:lstStyle/>
              <a:p>
                <a:endParaRPr lang="zh-CN" altLang="en-US"/>
              </a:p>
            </p:txBody>
          </p:sp>
        </p:grpSp>
        <p:grpSp>
          <p:nvGrpSpPr>
            <p:cNvPr id="10308" name="组合 7239"/>
            <p:cNvGrpSpPr/>
            <p:nvPr/>
          </p:nvGrpSpPr>
          <p:grpSpPr>
            <a:xfrm>
              <a:off x="2903" y="2133"/>
              <a:ext cx="296" cy="143"/>
              <a:chOff x="1740" y="2029"/>
              <a:chExt cx="427" cy="122"/>
            </a:xfrm>
          </p:grpSpPr>
          <p:sp>
            <p:nvSpPr>
              <p:cNvPr id="10309" name="任意多边形 7240"/>
              <p:cNvSpPr/>
              <p:nvPr/>
            </p:nvSpPr>
            <p:spPr>
              <a:xfrm>
                <a:off x="1740" y="2136"/>
                <a:ext cx="39" cy="15"/>
              </a:xfrm>
              <a:custGeom>
                <a:avLst/>
                <a:gdLst/>
                <a:ahLst/>
                <a:cxnLst/>
                <a:rect l="0" t="0" r="0" b="0"/>
                <a:pathLst>
                  <a:path w="39" h="15">
                    <a:moveTo>
                      <a:pt x="4" y="6"/>
                    </a:moveTo>
                    <a:lnTo>
                      <a:pt x="3" y="8"/>
                    </a:lnTo>
                    <a:lnTo>
                      <a:pt x="1" y="9"/>
                    </a:lnTo>
                    <a:lnTo>
                      <a:pt x="0" y="11"/>
                    </a:lnTo>
                    <a:lnTo>
                      <a:pt x="0" y="11"/>
                    </a:lnTo>
                    <a:lnTo>
                      <a:pt x="1" y="12"/>
                    </a:lnTo>
                    <a:lnTo>
                      <a:pt x="3" y="13"/>
                    </a:lnTo>
                    <a:lnTo>
                      <a:pt x="4" y="15"/>
                    </a:lnTo>
                    <a:lnTo>
                      <a:pt x="5" y="15"/>
                    </a:lnTo>
                    <a:lnTo>
                      <a:pt x="36" y="8"/>
                    </a:lnTo>
                    <a:lnTo>
                      <a:pt x="38" y="6"/>
                    </a:lnTo>
                    <a:lnTo>
                      <a:pt x="39" y="5"/>
                    </a:lnTo>
                    <a:lnTo>
                      <a:pt x="39" y="4"/>
                    </a:lnTo>
                    <a:lnTo>
                      <a:pt x="39" y="2"/>
                    </a:lnTo>
                    <a:lnTo>
                      <a:pt x="39" y="1"/>
                    </a:lnTo>
                    <a:lnTo>
                      <a:pt x="38" y="0"/>
                    </a:lnTo>
                    <a:lnTo>
                      <a:pt x="36" y="0"/>
                    </a:lnTo>
                    <a:lnTo>
                      <a:pt x="35" y="0"/>
                    </a:lnTo>
                    <a:lnTo>
                      <a:pt x="4" y="6"/>
                    </a:lnTo>
                    <a:close/>
                  </a:path>
                </a:pathLst>
              </a:custGeom>
              <a:solidFill>
                <a:srgbClr val="000000"/>
              </a:solidFill>
              <a:ln w="9525">
                <a:noFill/>
              </a:ln>
            </p:spPr>
            <p:txBody>
              <a:bodyPr/>
              <a:lstStyle/>
              <a:p>
                <a:endParaRPr lang="zh-CN" altLang="en-US"/>
              </a:p>
            </p:txBody>
          </p:sp>
          <p:sp>
            <p:nvSpPr>
              <p:cNvPr id="10310" name="任意多边形 7241"/>
              <p:cNvSpPr/>
              <p:nvPr/>
            </p:nvSpPr>
            <p:spPr>
              <a:xfrm>
                <a:off x="1795" y="2124"/>
                <a:ext cx="39" cy="14"/>
              </a:xfrm>
              <a:custGeom>
                <a:avLst/>
                <a:gdLst/>
                <a:ahLst/>
                <a:cxnLst/>
                <a:rect l="0" t="0" r="0" b="0"/>
                <a:pathLst>
                  <a:path w="39" h="14">
                    <a:moveTo>
                      <a:pt x="3" y="6"/>
                    </a:moveTo>
                    <a:lnTo>
                      <a:pt x="2" y="6"/>
                    </a:lnTo>
                    <a:lnTo>
                      <a:pt x="0" y="8"/>
                    </a:lnTo>
                    <a:lnTo>
                      <a:pt x="0" y="9"/>
                    </a:lnTo>
                    <a:lnTo>
                      <a:pt x="0" y="10"/>
                    </a:lnTo>
                    <a:lnTo>
                      <a:pt x="0" y="12"/>
                    </a:lnTo>
                    <a:lnTo>
                      <a:pt x="2" y="13"/>
                    </a:lnTo>
                    <a:lnTo>
                      <a:pt x="3" y="14"/>
                    </a:lnTo>
                    <a:lnTo>
                      <a:pt x="4" y="14"/>
                    </a:lnTo>
                    <a:lnTo>
                      <a:pt x="37" y="8"/>
                    </a:lnTo>
                    <a:lnTo>
                      <a:pt x="38" y="6"/>
                    </a:lnTo>
                    <a:lnTo>
                      <a:pt x="39" y="5"/>
                    </a:lnTo>
                    <a:lnTo>
                      <a:pt x="39" y="4"/>
                    </a:lnTo>
                    <a:lnTo>
                      <a:pt x="39" y="2"/>
                    </a:lnTo>
                    <a:lnTo>
                      <a:pt x="39" y="1"/>
                    </a:lnTo>
                    <a:lnTo>
                      <a:pt x="38" y="0"/>
                    </a:lnTo>
                    <a:lnTo>
                      <a:pt x="37" y="0"/>
                    </a:lnTo>
                    <a:lnTo>
                      <a:pt x="35" y="0"/>
                    </a:lnTo>
                    <a:lnTo>
                      <a:pt x="3" y="6"/>
                    </a:lnTo>
                    <a:close/>
                  </a:path>
                </a:pathLst>
              </a:custGeom>
              <a:solidFill>
                <a:srgbClr val="000000"/>
              </a:solidFill>
              <a:ln w="9525">
                <a:noFill/>
              </a:ln>
            </p:spPr>
            <p:txBody>
              <a:bodyPr/>
              <a:lstStyle/>
              <a:p>
                <a:endParaRPr lang="zh-CN" altLang="en-US"/>
              </a:p>
            </p:txBody>
          </p:sp>
          <p:sp>
            <p:nvSpPr>
              <p:cNvPr id="10311" name="任意多边形 7242"/>
              <p:cNvSpPr/>
              <p:nvPr/>
            </p:nvSpPr>
            <p:spPr>
              <a:xfrm>
                <a:off x="1851" y="2111"/>
                <a:ext cx="39" cy="15"/>
              </a:xfrm>
              <a:custGeom>
                <a:avLst/>
                <a:gdLst/>
                <a:ahLst/>
                <a:cxnLst/>
                <a:rect l="0" t="0" r="0" b="0"/>
                <a:pathLst>
                  <a:path w="39" h="15">
                    <a:moveTo>
                      <a:pt x="2" y="7"/>
                    </a:moveTo>
                    <a:lnTo>
                      <a:pt x="1" y="7"/>
                    </a:lnTo>
                    <a:lnTo>
                      <a:pt x="0" y="9"/>
                    </a:lnTo>
                    <a:lnTo>
                      <a:pt x="0" y="10"/>
                    </a:lnTo>
                    <a:lnTo>
                      <a:pt x="0" y="11"/>
                    </a:lnTo>
                    <a:lnTo>
                      <a:pt x="0" y="13"/>
                    </a:lnTo>
                    <a:lnTo>
                      <a:pt x="1" y="14"/>
                    </a:lnTo>
                    <a:lnTo>
                      <a:pt x="2" y="15"/>
                    </a:lnTo>
                    <a:lnTo>
                      <a:pt x="4" y="15"/>
                    </a:lnTo>
                    <a:lnTo>
                      <a:pt x="36" y="9"/>
                    </a:lnTo>
                    <a:lnTo>
                      <a:pt x="37" y="7"/>
                    </a:lnTo>
                    <a:lnTo>
                      <a:pt x="39" y="6"/>
                    </a:lnTo>
                    <a:lnTo>
                      <a:pt x="39" y="5"/>
                    </a:lnTo>
                    <a:lnTo>
                      <a:pt x="39" y="3"/>
                    </a:lnTo>
                    <a:lnTo>
                      <a:pt x="39" y="2"/>
                    </a:lnTo>
                    <a:lnTo>
                      <a:pt x="37" y="0"/>
                    </a:lnTo>
                    <a:lnTo>
                      <a:pt x="36" y="0"/>
                    </a:lnTo>
                    <a:lnTo>
                      <a:pt x="35" y="0"/>
                    </a:lnTo>
                    <a:lnTo>
                      <a:pt x="2" y="7"/>
                    </a:lnTo>
                    <a:close/>
                  </a:path>
                </a:pathLst>
              </a:custGeom>
              <a:solidFill>
                <a:srgbClr val="000000"/>
              </a:solidFill>
              <a:ln w="9525">
                <a:noFill/>
              </a:ln>
            </p:spPr>
            <p:txBody>
              <a:bodyPr/>
              <a:lstStyle/>
              <a:p>
                <a:endParaRPr lang="zh-CN" altLang="en-US"/>
              </a:p>
            </p:txBody>
          </p:sp>
          <p:sp>
            <p:nvSpPr>
              <p:cNvPr id="10312" name="任意多边形 7243"/>
              <p:cNvSpPr/>
              <p:nvPr/>
            </p:nvSpPr>
            <p:spPr>
              <a:xfrm>
                <a:off x="1906" y="2098"/>
                <a:ext cx="39" cy="16"/>
              </a:xfrm>
              <a:custGeom>
                <a:avLst/>
                <a:gdLst/>
                <a:ahLst/>
                <a:cxnLst/>
                <a:rect l="0" t="0" r="0" b="0"/>
                <a:pathLst>
                  <a:path w="39" h="16">
                    <a:moveTo>
                      <a:pt x="3" y="8"/>
                    </a:moveTo>
                    <a:lnTo>
                      <a:pt x="1" y="8"/>
                    </a:lnTo>
                    <a:lnTo>
                      <a:pt x="0" y="9"/>
                    </a:lnTo>
                    <a:lnTo>
                      <a:pt x="0" y="11"/>
                    </a:lnTo>
                    <a:lnTo>
                      <a:pt x="0" y="12"/>
                    </a:lnTo>
                    <a:lnTo>
                      <a:pt x="0" y="13"/>
                    </a:lnTo>
                    <a:lnTo>
                      <a:pt x="1" y="15"/>
                    </a:lnTo>
                    <a:lnTo>
                      <a:pt x="3" y="16"/>
                    </a:lnTo>
                    <a:lnTo>
                      <a:pt x="4" y="16"/>
                    </a:lnTo>
                    <a:lnTo>
                      <a:pt x="36" y="8"/>
                    </a:lnTo>
                    <a:lnTo>
                      <a:pt x="38" y="8"/>
                    </a:lnTo>
                    <a:lnTo>
                      <a:pt x="39" y="7"/>
                    </a:lnTo>
                    <a:lnTo>
                      <a:pt x="39" y="5"/>
                    </a:lnTo>
                    <a:lnTo>
                      <a:pt x="39" y="4"/>
                    </a:lnTo>
                    <a:lnTo>
                      <a:pt x="39" y="3"/>
                    </a:lnTo>
                    <a:lnTo>
                      <a:pt x="38" y="1"/>
                    </a:lnTo>
                    <a:lnTo>
                      <a:pt x="36" y="0"/>
                    </a:lnTo>
                    <a:lnTo>
                      <a:pt x="35" y="0"/>
                    </a:lnTo>
                    <a:lnTo>
                      <a:pt x="3" y="8"/>
                    </a:lnTo>
                    <a:close/>
                  </a:path>
                </a:pathLst>
              </a:custGeom>
              <a:solidFill>
                <a:srgbClr val="000000"/>
              </a:solidFill>
              <a:ln w="9525">
                <a:noFill/>
              </a:ln>
            </p:spPr>
            <p:txBody>
              <a:bodyPr/>
              <a:lstStyle/>
              <a:p>
                <a:endParaRPr lang="zh-CN" altLang="en-US"/>
              </a:p>
            </p:txBody>
          </p:sp>
          <p:sp>
            <p:nvSpPr>
              <p:cNvPr id="10313" name="任意多边形 7244"/>
              <p:cNvSpPr/>
              <p:nvPr/>
            </p:nvSpPr>
            <p:spPr>
              <a:xfrm>
                <a:off x="1961" y="2086"/>
                <a:ext cx="39" cy="16"/>
              </a:xfrm>
              <a:custGeom>
                <a:avLst/>
                <a:gdLst/>
                <a:ahLst/>
                <a:cxnLst/>
                <a:rect l="0" t="0" r="0" b="0"/>
                <a:pathLst>
                  <a:path w="39" h="16">
                    <a:moveTo>
                      <a:pt x="3" y="8"/>
                    </a:moveTo>
                    <a:lnTo>
                      <a:pt x="1" y="8"/>
                    </a:lnTo>
                    <a:lnTo>
                      <a:pt x="0" y="9"/>
                    </a:lnTo>
                    <a:lnTo>
                      <a:pt x="0" y="11"/>
                    </a:lnTo>
                    <a:lnTo>
                      <a:pt x="0" y="12"/>
                    </a:lnTo>
                    <a:lnTo>
                      <a:pt x="0" y="13"/>
                    </a:lnTo>
                    <a:lnTo>
                      <a:pt x="1" y="15"/>
                    </a:lnTo>
                    <a:lnTo>
                      <a:pt x="3" y="16"/>
                    </a:lnTo>
                    <a:lnTo>
                      <a:pt x="4" y="16"/>
                    </a:lnTo>
                    <a:lnTo>
                      <a:pt x="37" y="8"/>
                    </a:lnTo>
                    <a:lnTo>
                      <a:pt x="38" y="8"/>
                    </a:lnTo>
                    <a:lnTo>
                      <a:pt x="39" y="7"/>
                    </a:lnTo>
                    <a:lnTo>
                      <a:pt x="39" y="5"/>
                    </a:lnTo>
                    <a:lnTo>
                      <a:pt x="39" y="4"/>
                    </a:lnTo>
                    <a:lnTo>
                      <a:pt x="39" y="3"/>
                    </a:lnTo>
                    <a:lnTo>
                      <a:pt x="38" y="1"/>
                    </a:lnTo>
                    <a:lnTo>
                      <a:pt x="37" y="0"/>
                    </a:lnTo>
                    <a:lnTo>
                      <a:pt x="35" y="0"/>
                    </a:lnTo>
                    <a:lnTo>
                      <a:pt x="3" y="8"/>
                    </a:lnTo>
                    <a:close/>
                  </a:path>
                </a:pathLst>
              </a:custGeom>
              <a:solidFill>
                <a:srgbClr val="000000"/>
              </a:solidFill>
              <a:ln w="9525">
                <a:noFill/>
              </a:ln>
            </p:spPr>
            <p:txBody>
              <a:bodyPr/>
              <a:lstStyle/>
              <a:p>
                <a:endParaRPr lang="zh-CN" altLang="en-US"/>
              </a:p>
            </p:txBody>
          </p:sp>
          <p:sp>
            <p:nvSpPr>
              <p:cNvPr id="10314" name="任意多边形 7245"/>
              <p:cNvSpPr/>
              <p:nvPr/>
            </p:nvSpPr>
            <p:spPr>
              <a:xfrm>
                <a:off x="2016" y="2074"/>
                <a:ext cx="40" cy="15"/>
              </a:xfrm>
              <a:custGeom>
                <a:avLst/>
                <a:gdLst/>
                <a:ahLst/>
                <a:cxnLst/>
                <a:rect l="0" t="0" r="0" b="0"/>
                <a:pathLst>
                  <a:path w="40" h="15">
                    <a:moveTo>
                      <a:pt x="3" y="6"/>
                    </a:moveTo>
                    <a:lnTo>
                      <a:pt x="2" y="8"/>
                    </a:lnTo>
                    <a:lnTo>
                      <a:pt x="0" y="9"/>
                    </a:lnTo>
                    <a:lnTo>
                      <a:pt x="0" y="11"/>
                    </a:lnTo>
                    <a:lnTo>
                      <a:pt x="0" y="12"/>
                    </a:lnTo>
                    <a:lnTo>
                      <a:pt x="0" y="13"/>
                    </a:lnTo>
                    <a:lnTo>
                      <a:pt x="2" y="15"/>
                    </a:lnTo>
                    <a:lnTo>
                      <a:pt x="3" y="15"/>
                    </a:lnTo>
                    <a:lnTo>
                      <a:pt x="4" y="15"/>
                    </a:lnTo>
                    <a:lnTo>
                      <a:pt x="37" y="8"/>
                    </a:lnTo>
                    <a:lnTo>
                      <a:pt x="38" y="8"/>
                    </a:lnTo>
                    <a:lnTo>
                      <a:pt x="40" y="6"/>
                    </a:lnTo>
                    <a:lnTo>
                      <a:pt x="40" y="5"/>
                    </a:lnTo>
                    <a:lnTo>
                      <a:pt x="40" y="4"/>
                    </a:lnTo>
                    <a:lnTo>
                      <a:pt x="40" y="2"/>
                    </a:lnTo>
                    <a:lnTo>
                      <a:pt x="38" y="1"/>
                    </a:lnTo>
                    <a:lnTo>
                      <a:pt x="37" y="0"/>
                    </a:lnTo>
                    <a:lnTo>
                      <a:pt x="35" y="0"/>
                    </a:lnTo>
                    <a:lnTo>
                      <a:pt x="3" y="6"/>
                    </a:lnTo>
                    <a:close/>
                  </a:path>
                </a:pathLst>
              </a:custGeom>
              <a:solidFill>
                <a:srgbClr val="000000"/>
              </a:solidFill>
              <a:ln w="9525">
                <a:noFill/>
              </a:ln>
            </p:spPr>
            <p:txBody>
              <a:bodyPr/>
              <a:lstStyle/>
              <a:p>
                <a:endParaRPr lang="zh-CN" altLang="en-US"/>
              </a:p>
            </p:txBody>
          </p:sp>
          <p:sp>
            <p:nvSpPr>
              <p:cNvPr id="10315" name="任意多边形 7246"/>
              <p:cNvSpPr/>
              <p:nvPr/>
            </p:nvSpPr>
            <p:spPr>
              <a:xfrm>
                <a:off x="2072" y="2067"/>
                <a:ext cx="16" cy="9"/>
              </a:xfrm>
              <a:custGeom>
                <a:avLst/>
                <a:gdLst/>
                <a:ahLst/>
                <a:cxnLst/>
                <a:rect l="0" t="0" r="0" b="0"/>
                <a:pathLst>
                  <a:path w="16" h="9">
                    <a:moveTo>
                      <a:pt x="2" y="1"/>
                    </a:moveTo>
                    <a:lnTo>
                      <a:pt x="1" y="3"/>
                    </a:lnTo>
                    <a:lnTo>
                      <a:pt x="0" y="4"/>
                    </a:lnTo>
                    <a:lnTo>
                      <a:pt x="0" y="5"/>
                    </a:lnTo>
                    <a:lnTo>
                      <a:pt x="0" y="7"/>
                    </a:lnTo>
                    <a:lnTo>
                      <a:pt x="0" y="8"/>
                    </a:lnTo>
                    <a:lnTo>
                      <a:pt x="1" y="9"/>
                    </a:lnTo>
                    <a:lnTo>
                      <a:pt x="2" y="9"/>
                    </a:lnTo>
                    <a:lnTo>
                      <a:pt x="4" y="9"/>
                    </a:lnTo>
                    <a:lnTo>
                      <a:pt x="13" y="8"/>
                    </a:lnTo>
                    <a:lnTo>
                      <a:pt x="13" y="7"/>
                    </a:lnTo>
                    <a:lnTo>
                      <a:pt x="15" y="5"/>
                    </a:lnTo>
                    <a:lnTo>
                      <a:pt x="16" y="4"/>
                    </a:lnTo>
                    <a:lnTo>
                      <a:pt x="16" y="4"/>
                    </a:lnTo>
                    <a:lnTo>
                      <a:pt x="15" y="3"/>
                    </a:lnTo>
                    <a:lnTo>
                      <a:pt x="13" y="1"/>
                    </a:lnTo>
                    <a:lnTo>
                      <a:pt x="12" y="0"/>
                    </a:lnTo>
                    <a:lnTo>
                      <a:pt x="12" y="0"/>
                    </a:lnTo>
                    <a:lnTo>
                      <a:pt x="2" y="1"/>
                    </a:lnTo>
                    <a:close/>
                  </a:path>
                </a:pathLst>
              </a:custGeom>
              <a:solidFill>
                <a:srgbClr val="000000"/>
              </a:solidFill>
              <a:ln w="9525">
                <a:noFill/>
              </a:ln>
            </p:spPr>
            <p:txBody>
              <a:bodyPr/>
              <a:lstStyle/>
              <a:p>
                <a:endParaRPr lang="zh-CN" altLang="en-US"/>
              </a:p>
            </p:txBody>
          </p:sp>
          <p:sp>
            <p:nvSpPr>
              <p:cNvPr id="10316" name="任意多边形 7247"/>
              <p:cNvSpPr/>
              <p:nvPr/>
            </p:nvSpPr>
            <p:spPr>
              <a:xfrm>
                <a:off x="2070" y="2029"/>
                <a:ext cx="97" cy="87"/>
              </a:xfrm>
              <a:custGeom>
                <a:avLst/>
                <a:gdLst/>
                <a:ahLst/>
                <a:cxnLst/>
                <a:rect l="0" t="0" r="0" b="0"/>
                <a:pathLst>
                  <a:path w="97" h="87">
                    <a:moveTo>
                      <a:pt x="21" y="87"/>
                    </a:moveTo>
                    <a:lnTo>
                      <a:pt x="97" y="23"/>
                    </a:lnTo>
                    <a:lnTo>
                      <a:pt x="0" y="0"/>
                    </a:lnTo>
                    <a:lnTo>
                      <a:pt x="21" y="87"/>
                    </a:lnTo>
                    <a:close/>
                  </a:path>
                </a:pathLst>
              </a:custGeom>
              <a:solidFill>
                <a:srgbClr val="000000"/>
              </a:solidFill>
              <a:ln w="9525">
                <a:noFill/>
              </a:ln>
            </p:spPr>
            <p:txBody>
              <a:bodyPr/>
              <a:lstStyle/>
              <a:p>
                <a:endParaRPr lang="zh-CN" altLang="en-US"/>
              </a:p>
            </p:txBody>
          </p:sp>
        </p:grpSp>
        <p:grpSp>
          <p:nvGrpSpPr>
            <p:cNvPr id="10317" name="组合 7248"/>
            <p:cNvGrpSpPr/>
            <p:nvPr/>
          </p:nvGrpSpPr>
          <p:grpSpPr>
            <a:xfrm>
              <a:off x="2906" y="2323"/>
              <a:ext cx="405" cy="322"/>
              <a:chOff x="1744" y="2191"/>
              <a:chExt cx="585" cy="272"/>
            </a:xfrm>
          </p:grpSpPr>
          <p:sp>
            <p:nvSpPr>
              <p:cNvPr id="10318" name="直接连接符 7249"/>
              <p:cNvSpPr/>
              <p:nvPr/>
            </p:nvSpPr>
            <p:spPr>
              <a:xfrm flipH="1" flipV="1">
                <a:off x="1821" y="2230"/>
                <a:ext cx="508" cy="233"/>
              </a:xfrm>
              <a:prstGeom prst="line">
                <a:avLst/>
              </a:prstGeom>
              <a:ln w="12700" cap="flat" cmpd="sng">
                <a:solidFill>
                  <a:srgbClr val="000000"/>
                </a:solidFill>
                <a:prstDash val="solid"/>
                <a:round/>
                <a:headEnd type="none" w="med" len="med"/>
                <a:tailEnd type="none" w="med" len="med"/>
              </a:ln>
            </p:spPr>
          </p:sp>
          <p:sp>
            <p:nvSpPr>
              <p:cNvPr id="10319" name="任意多边形 7250"/>
              <p:cNvSpPr/>
              <p:nvPr/>
            </p:nvSpPr>
            <p:spPr>
              <a:xfrm>
                <a:off x="1744" y="2191"/>
                <a:ext cx="100" cy="81"/>
              </a:xfrm>
              <a:custGeom>
                <a:avLst/>
                <a:gdLst/>
                <a:ahLst/>
                <a:cxnLst/>
                <a:rect l="0" t="0" r="0" b="0"/>
                <a:pathLst>
                  <a:path w="100" h="81">
                    <a:moveTo>
                      <a:pt x="100" y="0"/>
                    </a:moveTo>
                    <a:lnTo>
                      <a:pt x="0" y="4"/>
                    </a:lnTo>
                    <a:lnTo>
                      <a:pt x="63" y="81"/>
                    </a:lnTo>
                    <a:lnTo>
                      <a:pt x="100" y="0"/>
                    </a:lnTo>
                    <a:close/>
                  </a:path>
                </a:pathLst>
              </a:custGeom>
              <a:solidFill>
                <a:srgbClr val="000000"/>
              </a:solidFill>
              <a:ln w="9525">
                <a:noFill/>
              </a:ln>
            </p:spPr>
            <p:txBody>
              <a:bodyPr/>
              <a:lstStyle/>
              <a:p>
                <a:endParaRPr lang="zh-CN" altLang="en-US"/>
              </a:p>
            </p:txBody>
          </p:sp>
        </p:grpSp>
        <p:grpSp>
          <p:nvGrpSpPr>
            <p:cNvPr id="10320" name="组合 7251"/>
            <p:cNvGrpSpPr/>
            <p:nvPr/>
          </p:nvGrpSpPr>
          <p:grpSpPr>
            <a:xfrm>
              <a:off x="4062" y="1720"/>
              <a:ext cx="462" cy="227"/>
              <a:chOff x="3330" y="1620"/>
              <a:chExt cx="741" cy="252"/>
            </a:xfrm>
          </p:grpSpPr>
          <p:sp>
            <p:nvSpPr>
              <p:cNvPr id="10321" name="直接连接符 7252"/>
              <p:cNvSpPr/>
              <p:nvPr/>
            </p:nvSpPr>
            <p:spPr>
              <a:xfrm flipH="1" flipV="1">
                <a:off x="3410" y="1661"/>
                <a:ext cx="661" cy="211"/>
              </a:xfrm>
              <a:prstGeom prst="line">
                <a:avLst/>
              </a:prstGeom>
              <a:ln w="12700" cap="flat" cmpd="sng">
                <a:solidFill>
                  <a:srgbClr val="000000"/>
                </a:solidFill>
                <a:prstDash val="solid"/>
                <a:round/>
                <a:headEnd type="none" w="med" len="med"/>
                <a:tailEnd type="none" w="med" len="med"/>
              </a:ln>
            </p:spPr>
          </p:sp>
          <p:sp>
            <p:nvSpPr>
              <p:cNvPr id="10322" name="任意多边形 7253"/>
              <p:cNvSpPr/>
              <p:nvPr/>
            </p:nvSpPr>
            <p:spPr>
              <a:xfrm>
                <a:off x="3330" y="1620"/>
                <a:ext cx="97" cy="84"/>
              </a:xfrm>
              <a:custGeom>
                <a:avLst/>
                <a:gdLst/>
                <a:ahLst/>
                <a:cxnLst/>
                <a:rect l="0" t="0" r="0" b="0"/>
                <a:pathLst>
                  <a:path w="97" h="84">
                    <a:moveTo>
                      <a:pt x="97" y="0"/>
                    </a:moveTo>
                    <a:lnTo>
                      <a:pt x="0" y="14"/>
                    </a:lnTo>
                    <a:lnTo>
                      <a:pt x="70" y="84"/>
                    </a:lnTo>
                    <a:lnTo>
                      <a:pt x="97" y="0"/>
                    </a:lnTo>
                    <a:close/>
                  </a:path>
                </a:pathLst>
              </a:custGeom>
              <a:solidFill>
                <a:srgbClr val="000000"/>
              </a:solidFill>
              <a:ln w="9525">
                <a:noFill/>
              </a:ln>
            </p:spPr>
            <p:txBody>
              <a:bodyPr/>
              <a:lstStyle/>
              <a:p>
                <a:endParaRPr lang="zh-CN" altLang="en-US"/>
              </a:p>
            </p:txBody>
          </p:sp>
        </p:grpSp>
        <p:grpSp>
          <p:nvGrpSpPr>
            <p:cNvPr id="10323" name="组合 7254"/>
            <p:cNvGrpSpPr/>
            <p:nvPr/>
          </p:nvGrpSpPr>
          <p:grpSpPr>
            <a:xfrm>
              <a:off x="4004" y="1455"/>
              <a:ext cx="573" cy="515"/>
              <a:chOff x="3325" y="1454"/>
              <a:chExt cx="822" cy="438"/>
            </a:xfrm>
          </p:grpSpPr>
          <p:sp>
            <p:nvSpPr>
              <p:cNvPr id="10324" name="任意多边形 7255"/>
              <p:cNvSpPr/>
              <p:nvPr/>
            </p:nvSpPr>
            <p:spPr>
              <a:xfrm>
                <a:off x="3325" y="1869"/>
                <a:ext cx="36" cy="23"/>
              </a:xfrm>
              <a:custGeom>
                <a:avLst/>
                <a:gdLst/>
                <a:ahLst/>
                <a:cxnLst/>
                <a:rect l="0" t="0" r="0" b="0"/>
                <a:pathLst>
                  <a:path w="36" h="23">
                    <a:moveTo>
                      <a:pt x="2" y="16"/>
                    </a:moveTo>
                    <a:lnTo>
                      <a:pt x="1" y="17"/>
                    </a:lnTo>
                    <a:lnTo>
                      <a:pt x="0" y="19"/>
                    </a:lnTo>
                    <a:lnTo>
                      <a:pt x="0" y="19"/>
                    </a:lnTo>
                    <a:lnTo>
                      <a:pt x="1" y="20"/>
                    </a:lnTo>
                    <a:lnTo>
                      <a:pt x="2" y="21"/>
                    </a:lnTo>
                    <a:lnTo>
                      <a:pt x="4" y="23"/>
                    </a:lnTo>
                    <a:lnTo>
                      <a:pt x="4" y="23"/>
                    </a:lnTo>
                    <a:lnTo>
                      <a:pt x="6" y="23"/>
                    </a:lnTo>
                    <a:lnTo>
                      <a:pt x="35" y="7"/>
                    </a:lnTo>
                    <a:lnTo>
                      <a:pt x="36" y="5"/>
                    </a:lnTo>
                    <a:lnTo>
                      <a:pt x="36" y="4"/>
                    </a:lnTo>
                    <a:lnTo>
                      <a:pt x="36" y="3"/>
                    </a:lnTo>
                    <a:lnTo>
                      <a:pt x="36" y="1"/>
                    </a:lnTo>
                    <a:lnTo>
                      <a:pt x="35" y="0"/>
                    </a:lnTo>
                    <a:lnTo>
                      <a:pt x="33" y="0"/>
                    </a:lnTo>
                    <a:lnTo>
                      <a:pt x="32" y="0"/>
                    </a:lnTo>
                    <a:lnTo>
                      <a:pt x="31" y="0"/>
                    </a:lnTo>
                    <a:lnTo>
                      <a:pt x="2" y="16"/>
                    </a:lnTo>
                    <a:close/>
                  </a:path>
                </a:pathLst>
              </a:custGeom>
              <a:solidFill>
                <a:srgbClr val="000000"/>
              </a:solidFill>
              <a:ln w="9525">
                <a:noFill/>
              </a:ln>
            </p:spPr>
            <p:txBody>
              <a:bodyPr/>
              <a:lstStyle/>
              <a:p>
                <a:endParaRPr lang="zh-CN" altLang="en-US"/>
              </a:p>
            </p:txBody>
          </p:sp>
          <p:sp>
            <p:nvSpPr>
              <p:cNvPr id="10325" name="任意多边形 7256"/>
              <p:cNvSpPr/>
              <p:nvPr/>
            </p:nvSpPr>
            <p:spPr>
              <a:xfrm>
                <a:off x="3375" y="1842"/>
                <a:ext cx="36" cy="23"/>
              </a:xfrm>
              <a:custGeom>
                <a:avLst/>
                <a:gdLst/>
                <a:ahLst/>
                <a:cxnLst/>
                <a:rect l="0" t="0" r="0" b="0"/>
                <a:pathLst>
                  <a:path w="36" h="23">
                    <a:moveTo>
                      <a:pt x="2" y="16"/>
                    </a:moveTo>
                    <a:lnTo>
                      <a:pt x="1" y="17"/>
                    </a:lnTo>
                    <a:lnTo>
                      <a:pt x="0" y="19"/>
                    </a:lnTo>
                    <a:lnTo>
                      <a:pt x="0" y="20"/>
                    </a:lnTo>
                    <a:lnTo>
                      <a:pt x="1" y="21"/>
                    </a:lnTo>
                    <a:lnTo>
                      <a:pt x="2" y="23"/>
                    </a:lnTo>
                    <a:lnTo>
                      <a:pt x="4" y="23"/>
                    </a:lnTo>
                    <a:lnTo>
                      <a:pt x="5" y="23"/>
                    </a:lnTo>
                    <a:lnTo>
                      <a:pt x="6" y="23"/>
                    </a:lnTo>
                    <a:lnTo>
                      <a:pt x="35" y="7"/>
                    </a:lnTo>
                    <a:lnTo>
                      <a:pt x="36" y="5"/>
                    </a:lnTo>
                    <a:lnTo>
                      <a:pt x="36" y="4"/>
                    </a:lnTo>
                    <a:lnTo>
                      <a:pt x="36" y="3"/>
                    </a:lnTo>
                    <a:lnTo>
                      <a:pt x="36" y="1"/>
                    </a:lnTo>
                    <a:lnTo>
                      <a:pt x="35" y="0"/>
                    </a:lnTo>
                    <a:lnTo>
                      <a:pt x="33" y="0"/>
                    </a:lnTo>
                    <a:lnTo>
                      <a:pt x="32" y="0"/>
                    </a:lnTo>
                    <a:lnTo>
                      <a:pt x="31" y="0"/>
                    </a:lnTo>
                    <a:lnTo>
                      <a:pt x="2" y="16"/>
                    </a:lnTo>
                    <a:close/>
                  </a:path>
                </a:pathLst>
              </a:custGeom>
              <a:solidFill>
                <a:srgbClr val="000000"/>
              </a:solidFill>
              <a:ln w="9525">
                <a:noFill/>
              </a:ln>
            </p:spPr>
            <p:txBody>
              <a:bodyPr/>
              <a:lstStyle/>
              <a:p>
                <a:endParaRPr lang="zh-CN" altLang="en-US"/>
              </a:p>
            </p:txBody>
          </p:sp>
          <p:sp>
            <p:nvSpPr>
              <p:cNvPr id="10326" name="任意多边形 7257"/>
              <p:cNvSpPr/>
              <p:nvPr/>
            </p:nvSpPr>
            <p:spPr>
              <a:xfrm>
                <a:off x="3424" y="1815"/>
                <a:ext cx="37" cy="23"/>
              </a:xfrm>
              <a:custGeom>
                <a:avLst/>
                <a:gdLst/>
                <a:ahLst/>
                <a:cxnLst/>
                <a:rect l="0" t="0" r="0" b="0"/>
                <a:pathLst>
                  <a:path w="37" h="23">
                    <a:moveTo>
                      <a:pt x="3" y="16"/>
                    </a:moveTo>
                    <a:lnTo>
                      <a:pt x="2" y="17"/>
                    </a:lnTo>
                    <a:lnTo>
                      <a:pt x="0" y="19"/>
                    </a:lnTo>
                    <a:lnTo>
                      <a:pt x="0" y="20"/>
                    </a:lnTo>
                    <a:lnTo>
                      <a:pt x="2" y="22"/>
                    </a:lnTo>
                    <a:lnTo>
                      <a:pt x="3" y="23"/>
                    </a:lnTo>
                    <a:lnTo>
                      <a:pt x="5" y="23"/>
                    </a:lnTo>
                    <a:lnTo>
                      <a:pt x="6" y="23"/>
                    </a:lnTo>
                    <a:lnTo>
                      <a:pt x="7" y="23"/>
                    </a:lnTo>
                    <a:lnTo>
                      <a:pt x="36" y="8"/>
                    </a:lnTo>
                    <a:lnTo>
                      <a:pt x="37" y="7"/>
                    </a:lnTo>
                    <a:lnTo>
                      <a:pt x="37" y="5"/>
                    </a:lnTo>
                    <a:lnTo>
                      <a:pt x="37" y="4"/>
                    </a:lnTo>
                    <a:lnTo>
                      <a:pt x="37" y="3"/>
                    </a:lnTo>
                    <a:lnTo>
                      <a:pt x="36" y="1"/>
                    </a:lnTo>
                    <a:lnTo>
                      <a:pt x="34" y="0"/>
                    </a:lnTo>
                    <a:lnTo>
                      <a:pt x="33" y="0"/>
                    </a:lnTo>
                    <a:lnTo>
                      <a:pt x="32" y="1"/>
                    </a:lnTo>
                    <a:lnTo>
                      <a:pt x="3" y="16"/>
                    </a:lnTo>
                    <a:close/>
                  </a:path>
                </a:pathLst>
              </a:custGeom>
              <a:solidFill>
                <a:srgbClr val="000000"/>
              </a:solidFill>
              <a:ln w="9525">
                <a:noFill/>
              </a:ln>
            </p:spPr>
            <p:txBody>
              <a:bodyPr/>
              <a:lstStyle/>
              <a:p>
                <a:endParaRPr lang="zh-CN" altLang="en-US"/>
              </a:p>
            </p:txBody>
          </p:sp>
          <p:sp>
            <p:nvSpPr>
              <p:cNvPr id="10327" name="任意多边形 7258"/>
              <p:cNvSpPr/>
              <p:nvPr/>
            </p:nvSpPr>
            <p:spPr>
              <a:xfrm>
                <a:off x="3474" y="1788"/>
                <a:ext cx="37" cy="24"/>
              </a:xfrm>
              <a:custGeom>
                <a:avLst/>
                <a:gdLst/>
                <a:ahLst/>
                <a:cxnLst/>
                <a:rect l="0" t="0" r="0" b="0"/>
                <a:pathLst>
                  <a:path w="37" h="24">
                    <a:moveTo>
                      <a:pt x="3" y="16"/>
                    </a:moveTo>
                    <a:lnTo>
                      <a:pt x="2" y="18"/>
                    </a:lnTo>
                    <a:lnTo>
                      <a:pt x="0" y="19"/>
                    </a:lnTo>
                    <a:lnTo>
                      <a:pt x="0" y="20"/>
                    </a:lnTo>
                    <a:lnTo>
                      <a:pt x="2" y="22"/>
                    </a:lnTo>
                    <a:lnTo>
                      <a:pt x="3" y="23"/>
                    </a:lnTo>
                    <a:lnTo>
                      <a:pt x="4" y="24"/>
                    </a:lnTo>
                    <a:lnTo>
                      <a:pt x="6" y="24"/>
                    </a:lnTo>
                    <a:lnTo>
                      <a:pt x="7" y="23"/>
                    </a:lnTo>
                    <a:lnTo>
                      <a:pt x="35" y="8"/>
                    </a:lnTo>
                    <a:lnTo>
                      <a:pt x="37" y="7"/>
                    </a:lnTo>
                    <a:lnTo>
                      <a:pt x="37" y="5"/>
                    </a:lnTo>
                    <a:lnTo>
                      <a:pt x="37" y="4"/>
                    </a:lnTo>
                    <a:lnTo>
                      <a:pt x="37" y="3"/>
                    </a:lnTo>
                    <a:lnTo>
                      <a:pt x="35" y="1"/>
                    </a:lnTo>
                    <a:lnTo>
                      <a:pt x="34" y="0"/>
                    </a:lnTo>
                    <a:lnTo>
                      <a:pt x="33" y="0"/>
                    </a:lnTo>
                    <a:lnTo>
                      <a:pt x="31" y="1"/>
                    </a:lnTo>
                    <a:lnTo>
                      <a:pt x="3" y="16"/>
                    </a:lnTo>
                    <a:close/>
                  </a:path>
                </a:pathLst>
              </a:custGeom>
              <a:solidFill>
                <a:srgbClr val="000000"/>
              </a:solidFill>
              <a:ln w="9525">
                <a:noFill/>
              </a:ln>
            </p:spPr>
            <p:txBody>
              <a:bodyPr/>
              <a:lstStyle/>
              <a:p>
                <a:endParaRPr lang="zh-CN" altLang="en-US"/>
              </a:p>
            </p:txBody>
          </p:sp>
          <p:sp>
            <p:nvSpPr>
              <p:cNvPr id="10328" name="任意多边形 7259"/>
              <p:cNvSpPr/>
              <p:nvPr/>
            </p:nvSpPr>
            <p:spPr>
              <a:xfrm>
                <a:off x="3524" y="1762"/>
                <a:ext cx="37" cy="23"/>
              </a:xfrm>
              <a:custGeom>
                <a:avLst/>
                <a:gdLst/>
                <a:ahLst/>
                <a:cxnLst/>
                <a:rect l="0" t="0" r="0" b="0"/>
                <a:pathLst>
                  <a:path w="37" h="23">
                    <a:moveTo>
                      <a:pt x="3" y="15"/>
                    </a:moveTo>
                    <a:lnTo>
                      <a:pt x="2" y="17"/>
                    </a:lnTo>
                    <a:lnTo>
                      <a:pt x="0" y="18"/>
                    </a:lnTo>
                    <a:lnTo>
                      <a:pt x="0" y="19"/>
                    </a:lnTo>
                    <a:lnTo>
                      <a:pt x="2" y="21"/>
                    </a:lnTo>
                    <a:lnTo>
                      <a:pt x="3" y="22"/>
                    </a:lnTo>
                    <a:lnTo>
                      <a:pt x="4" y="23"/>
                    </a:lnTo>
                    <a:lnTo>
                      <a:pt x="6" y="23"/>
                    </a:lnTo>
                    <a:lnTo>
                      <a:pt x="7" y="22"/>
                    </a:lnTo>
                    <a:lnTo>
                      <a:pt x="35" y="7"/>
                    </a:lnTo>
                    <a:lnTo>
                      <a:pt x="37" y="6"/>
                    </a:lnTo>
                    <a:lnTo>
                      <a:pt x="37" y="4"/>
                    </a:lnTo>
                    <a:lnTo>
                      <a:pt x="37" y="3"/>
                    </a:lnTo>
                    <a:lnTo>
                      <a:pt x="37" y="2"/>
                    </a:lnTo>
                    <a:lnTo>
                      <a:pt x="35" y="0"/>
                    </a:lnTo>
                    <a:lnTo>
                      <a:pt x="34" y="0"/>
                    </a:lnTo>
                    <a:lnTo>
                      <a:pt x="33" y="0"/>
                    </a:lnTo>
                    <a:lnTo>
                      <a:pt x="31" y="0"/>
                    </a:lnTo>
                    <a:lnTo>
                      <a:pt x="3" y="15"/>
                    </a:lnTo>
                    <a:close/>
                  </a:path>
                </a:pathLst>
              </a:custGeom>
              <a:solidFill>
                <a:srgbClr val="000000"/>
              </a:solidFill>
              <a:ln w="9525">
                <a:noFill/>
              </a:ln>
            </p:spPr>
            <p:txBody>
              <a:bodyPr/>
              <a:lstStyle/>
              <a:p>
                <a:endParaRPr lang="zh-CN" altLang="en-US"/>
              </a:p>
            </p:txBody>
          </p:sp>
          <p:sp>
            <p:nvSpPr>
              <p:cNvPr id="10329" name="任意多边形 7260"/>
              <p:cNvSpPr/>
              <p:nvPr/>
            </p:nvSpPr>
            <p:spPr>
              <a:xfrm>
                <a:off x="3574" y="1735"/>
                <a:ext cx="37" cy="23"/>
              </a:xfrm>
              <a:custGeom>
                <a:avLst/>
                <a:gdLst/>
                <a:ahLst/>
                <a:cxnLst/>
                <a:rect l="0" t="0" r="0" b="0"/>
                <a:pathLst>
                  <a:path w="37" h="23">
                    <a:moveTo>
                      <a:pt x="3" y="17"/>
                    </a:moveTo>
                    <a:lnTo>
                      <a:pt x="2" y="18"/>
                    </a:lnTo>
                    <a:lnTo>
                      <a:pt x="0" y="19"/>
                    </a:lnTo>
                    <a:lnTo>
                      <a:pt x="0" y="21"/>
                    </a:lnTo>
                    <a:lnTo>
                      <a:pt x="2" y="22"/>
                    </a:lnTo>
                    <a:lnTo>
                      <a:pt x="3" y="23"/>
                    </a:lnTo>
                    <a:lnTo>
                      <a:pt x="4" y="23"/>
                    </a:lnTo>
                    <a:lnTo>
                      <a:pt x="6" y="23"/>
                    </a:lnTo>
                    <a:lnTo>
                      <a:pt x="7" y="23"/>
                    </a:lnTo>
                    <a:lnTo>
                      <a:pt x="35" y="7"/>
                    </a:lnTo>
                    <a:lnTo>
                      <a:pt x="37" y="6"/>
                    </a:lnTo>
                    <a:lnTo>
                      <a:pt x="37" y="5"/>
                    </a:lnTo>
                    <a:lnTo>
                      <a:pt x="37" y="3"/>
                    </a:lnTo>
                    <a:lnTo>
                      <a:pt x="37" y="2"/>
                    </a:lnTo>
                    <a:lnTo>
                      <a:pt x="35" y="0"/>
                    </a:lnTo>
                    <a:lnTo>
                      <a:pt x="34" y="0"/>
                    </a:lnTo>
                    <a:lnTo>
                      <a:pt x="33" y="0"/>
                    </a:lnTo>
                    <a:lnTo>
                      <a:pt x="31" y="0"/>
                    </a:lnTo>
                    <a:lnTo>
                      <a:pt x="3" y="17"/>
                    </a:lnTo>
                    <a:close/>
                  </a:path>
                </a:pathLst>
              </a:custGeom>
              <a:solidFill>
                <a:srgbClr val="000000"/>
              </a:solidFill>
              <a:ln w="9525">
                <a:noFill/>
              </a:ln>
            </p:spPr>
            <p:txBody>
              <a:bodyPr/>
              <a:lstStyle/>
              <a:p>
                <a:endParaRPr lang="zh-CN" altLang="en-US"/>
              </a:p>
            </p:txBody>
          </p:sp>
          <p:sp>
            <p:nvSpPr>
              <p:cNvPr id="10330" name="任意多边形 7261"/>
              <p:cNvSpPr/>
              <p:nvPr/>
            </p:nvSpPr>
            <p:spPr>
              <a:xfrm>
                <a:off x="3624" y="1709"/>
                <a:ext cx="38" cy="22"/>
              </a:xfrm>
              <a:custGeom>
                <a:avLst/>
                <a:gdLst/>
                <a:ahLst/>
                <a:cxnLst/>
                <a:rect l="0" t="0" r="0" b="0"/>
                <a:pathLst>
                  <a:path w="38" h="22">
                    <a:moveTo>
                      <a:pt x="3" y="16"/>
                    </a:moveTo>
                    <a:lnTo>
                      <a:pt x="1" y="17"/>
                    </a:lnTo>
                    <a:lnTo>
                      <a:pt x="0" y="18"/>
                    </a:lnTo>
                    <a:lnTo>
                      <a:pt x="0" y="20"/>
                    </a:lnTo>
                    <a:lnTo>
                      <a:pt x="1" y="21"/>
                    </a:lnTo>
                    <a:lnTo>
                      <a:pt x="3" y="22"/>
                    </a:lnTo>
                    <a:lnTo>
                      <a:pt x="4" y="22"/>
                    </a:lnTo>
                    <a:lnTo>
                      <a:pt x="5" y="22"/>
                    </a:lnTo>
                    <a:lnTo>
                      <a:pt x="7" y="22"/>
                    </a:lnTo>
                    <a:lnTo>
                      <a:pt x="35" y="8"/>
                    </a:lnTo>
                    <a:lnTo>
                      <a:pt x="37" y="6"/>
                    </a:lnTo>
                    <a:lnTo>
                      <a:pt x="38" y="5"/>
                    </a:lnTo>
                    <a:lnTo>
                      <a:pt x="38" y="4"/>
                    </a:lnTo>
                    <a:lnTo>
                      <a:pt x="37" y="2"/>
                    </a:lnTo>
                    <a:lnTo>
                      <a:pt x="35" y="1"/>
                    </a:lnTo>
                    <a:lnTo>
                      <a:pt x="34" y="0"/>
                    </a:lnTo>
                    <a:lnTo>
                      <a:pt x="32" y="0"/>
                    </a:lnTo>
                    <a:lnTo>
                      <a:pt x="31" y="1"/>
                    </a:lnTo>
                    <a:lnTo>
                      <a:pt x="3" y="16"/>
                    </a:lnTo>
                    <a:close/>
                  </a:path>
                </a:pathLst>
              </a:custGeom>
              <a:solidFill>
                <a:srgbClr val="000000"/>
              </a:solidFill>
              <a:ln w="9525">
                <a:noFill/>
              </a:ln>
            </p:spPr>
            <p:txBody>
              <a:bodyPr/>
              <a:lstStyle/>
              <a:p>
                <a:endParaRPr lang="zh-CN" altLang="en-US"/>
              </a:p>
            </p:txBody>
          </p:sp>
          <p:sp>
            <p:nvSpPr>
              <p:cNvPr id="10331" name="任意多边形 7262"/>
              <p:cNvSpPr/>
              <p:nvPr/>
            </p:nvSpPr>
            <p:spPr>
              <a:xfrm>
                <a:off x="3674" y="1682"/>
                <a:ext cx="38" cy="24"/>
              </a:xfrm>
              <a:custGeom>
                <a:avLst/>
                <a:gdLst/>
                <a:ahLst/>
                <a:cxnLst/>
                <a:rect l="0" t="0" r="0" b="0"/>
                <a:pathLst>
                  <a:path w="38" h="24">
                    <a:moveTo>
                      <a:pt x="3" y="16"/>
                    </a:moveTo>
                    <a:lnTo>
                      <a:pt x="1" y="17"/>
                    </a:lnTo>
                    <a:lnTo>
                      <a:pt x="0" y="18"/>
                    </a:lnTo>
                    <a:lnTo>
                      <a:pt x="0" y="20"/>
                    </a:lnTo>
                    <a:lnTo>
                      <a:pt x="1" y="21"/>
                    </a:lnTo>
                    <a:lnTo>
                      <a:pt x="3" y="22"/>
                    </a:lnTo>
                    <a:lnTo>
                      <a:pt x="4" y="24"/>
                    </a:lnTo>
                    <a:lnTo>
                      <a:pt x="5" y="24"/>
                    </a:lnTo>
                    <a:lnTo>
                      <a:pt x="7" y="22"/>
                    </a:lnTo>
                    <a:lnTo>
                      <a:pt x="35" y="8"/>
                    </a:lnTo>
                    <a:lnTo>
                      <a:pt x="36" y="6"/>
                    </a:lnTo>
                    <a:lnTo>
                      <a:pt x="38" y="5"/>
                    </a:lnTo>
                    <a:lnTo>
                      <a:pt x="38" y="4"/>
                    </a:lnTo>
                    <a:lnTo>
                      <a:pt x="36" y="2"/>
                    </a:lnTo>
                    <a:lnTo>
                      <a:pt x="35" y="1"/>
                    </a:lnTo>
                    <a:lnTo>
                      <a:pt x="34" y="0"/>
                    </a:lnTo>
                    <a:lnTo>
                      <a:pt x="32" y="0"/>
                    </a:lnTo>
                    <a:lnTo>
                      <a:pt x="31" y="1"/>
                    </a:lnTo>
                    <a:lnTo>
                      <a:pt x="3" y="16"/>
                    </a:lnTo>
                    <a:close/>
                  </a:path>
                </a:pathLst>
              </a:custGeom>
              <a:solidFill>
                <a:srgbClr val="000000"/>
              </a:solidFill>
              <a:ln w="9525">
                <a:noFill/>
              </a:ln>
            </p:spPr>
            <p:txBody>
              <a:bodyPr/>
              <a:lstStyle/>
              <a:p>
                <a:endParaRPr lang="zh-CN" altLang="en-US"/>
              </a:p>
            </p:txBody>
          </p:sp>
          <p:sp>
            <p:nvSpPr>
              <p:cNvPr id="10332" name="任意多边形 7263"/>
              <p:cNvSpPr/>
              <p:nvPr/>
            </p:nvSpPr>
            <p:spPr>
              <a:xfrm>
                <a:off x="3724" y="1656"/>
                <a:ext cx="38" cy="23"/>
              </a:xfrm>
              <a:custGeom>
                <a:avLst/>
                <a:gdLst/>
                <a:ahLst/>
                <a:cxnLst/>
                <a:rect l="0" t="0" r="0" b="0"/>
                <a:pathLst>
                  <a:path w="38" h="23">
                    <a:moveTo>
                      <a:pt x="3" y="15"/>
                    </a:moveTo>
                    <a:lnTo>
                      <a:pt x="1" y="16"/>
                    </a:lnTo>
                    <a:lnTo>
                      <a:pt x="0" y="17"/>
                    </a:lnTo>
                    <a:lnTo>
                      <a:pt x="0" y="19"/>
                    </a:lnTo>
                    <a:lnTo>
                      <a:pt x="1" y="20"/>
                    </a:lnTo>
                    <a:lnTo>
                      <a:pt x="3" y="22"/>
                    </a:lnTo>
                    <a:lnTo>
                      <a:pt x="4" y="23"/>
                    </a:lnTo>
                    <a:lnTo>
                      <a:pt x="5" y="23"/>
                    </a:lnTo>
                    <a:lnTo>
                      <a:pt x="7" y="22"/>
                    </a:lnTo>
                    <a:lnTo>
                      <a:pt x="35" y="7"/>
                    </a:lnTo>
                    <a:lnTo>
                      <a:pt x="36" y="5"/>
                    </a:lnTo>
                    <a:lnTo>
                      <a:pt x="38" y="4"/>
                    </a:lnTo>
                    <a:lnTo>
                      <a:pt x="38" y="3"/>
                    </a:lnTo>
                    <a:lnTo>
                      <a:pt x="36" y="1"/>
                    </a:lnTo>
                    <a:lnTo>
                      <a:pt x="35" y="0"/>
                    </a:lnTo>
                    <a:lnTo>
                      <a:pt x="34" y="0"/>
                    </a:lnTo>
                    <a:lnTo>
                      <a:pt x="32" y="0"/>
                    </a:lnTo>
                    <a:lnTo>
                      <a:pt x="31" y="0"/>
                    </a:lnTo>
                    <a:lnTo>
                      <a:pt x="3" y="15"/>
                    </a:lnTo>
                    <a:close/>
                  </a:path>
                </a:pathLst>
              </a:custGeom>
              <a:solidFill>
                <a:srgbClr val="000000"/>
              </a:solidFill>
              <a:ln w="9525">
                <a:noFill/>
              </a:ln>
            </p:spPr>
            <p:txBody>
              <a:bodyPr/>
              <a:lstStyle/>
              <a:p>
                <a:endParaRPr lang="zh-CN" altLang="en-US"/>
              </a:p>
            </p:txBody>
          </p:sp>
          <p:sp>
            <p:nvSpPr>
              <p:cNvPr id="10333" name="任意多边形 7264"/>
              <p:cNvSpPr/>
              <p:nvPr/>
            </p:nvSpPr>
            <p:spPr>
              <a:xfrm>
                <a:off x="3774" y="1629"/>
                <a:ext cx="38" cy="23"/>
              </a:xfrm>
              <a:custGeom>
                <a:avLst/>
                <a:gdLst/>
                <a:ahLst/>
                <a:cxnLst/>
                <a:rect l="0" t="0" r="0" b="0"/>
                <a:pathLst>
                  <a:path w="38" h="23">
                    <a:moveTo>
                      <a:pt x="2" y="16"/>
                    </a:moveTo>
                    <a:lnTo>
                      <a:pt x="1" y="18"/>
                    </a:lnTo>
                    <a:lnTo>
                      <a:pt x="0" y="19"/>
                    </a:lnTo>
                    <a:lnTo>
                      <a:pt x="0" y="20"/>
                    </a:lnTo>
                    <a:lnTo>
                      <a:pt x="1" y="22"/>
                    </a:lnTo>
                    <a:lnTo>
                      <a:pt x="2" y="23"/>
                    </a:lnTo>
                    <a:lnTo>
                      <a:pt x="4" y="23"/>
                    </a:lnTo>
                    <a:lnTo>
                      <a:pt x="5" y="23"/>
                    </a:lnTo>
                    <a:lnTo>
                      <a:pt x="7" y="23"/>
                    </a:lnTo>
                    <a:lnTo>
                      <a:pt x="35" y="7"/>
                    </a:lnTo>
                    <a:lnTo>
                      <a:pt x="36" y="5"/>
                    </a:lnTo>
                    <a:lnTo>
                      <a:pt x="38" y="4"/>
                    </a:lnTo>
                    <a:lnTo>
                      <a:pt x="38" y="3"/>
                    </a:lnTo>
                    <a:lnTo>
                      <a:pt x="36" y="1"/>
                    </a:lnTo>
                    <a:lnTo>
                      <a:pt x="35" y="0"/>
                    </a:lnTo>
                    <a:lnTo>
                      <a:pt x="34" y="0"/>
                    </a:lnTo>
                    <a:lnTo>
                      <a:pt x="32" y="0"/>
                    </a:lnTo>
                    <a:lnTo>
                      <a:pt x="31" y="0"/>
                    </a:lnTo>
                    <a:lnTo>
                      <a:pt x="2" y="16"/>
                    </a:lnTo>
                    <a:close/>
                  </a:path>
                </a:pathLst>
              </a:custGeom>
              <a:solidFill>
                <a:srgbClr val="000000"/>
              </a:solidFill>
              <a:ln w="9525">
                <a:noFill/>
              </a:ln>
            </p:spPr>
            <p:txBody>
              <a:bodyPr/>
              <a:lstStyle/>
              <a:p>
                <a:endParaRPr lang="zh-CN" altLang="en-US"/>
              </a:p>
            </p:txBody>
          </p:sp>
          <p:sp>
            <p:nvSpPr>
              <p:cNvPr id="10334" name="任意多边形 7265"/>
              <p:cNvSpPr/>
              <p:nvPr/>
            </p:nvSpPr>
            <p:spPr>
              <a:xfrm>
                <a:off x="3825" y="1602"/>
                <a:ext cx="36" cy="23"/>
              </a:xfrm>
              <a:custGeom>
                <a:avLst/>
                <a:gdLst/>
                <a:ahLst/>
                <a:cxnLst/>
                <a:rect l="0" t="0" r="0" b="0"/>
                <a:pathLst>
                  <a:path w="36" h="23">
                    <a:moveTo>
                      <a:pt x="1" y="16"/>
                    </a:moveTo>
                    <a:lnTo>
                      <a:pt x="0" y="18"/>
                    </a:lnTo>
                    <a:lnTo>
                      <a:pt x="0" y="19"/>
                    </a:lnTo>
                    <a:lnTo>
                      <a:pt x="0" y="20"/>
                    </a:lnTo>
                    <a:lnTo>
                      <a:pt x="0" y="22"/>
                    </a:lnTo>
                    <a:lnTo>
                      <a:pt x="1" y="23"/>
                    </a:lnTo>
                    <a:lnTo>
                      <a:pt x="3" y="23"/>
                    </a:lnTo>
                    <a:lnTo>
                      <a:pt x="4" y="23"/>
                    </a:lnTo>
                    <a:lnTo>
                      <a:pt x="5" y="23"/>
                    </a:lnTo>
                    <a:lnTo>
                      <a:pt x="34" y="7"/>
                    </a:lnTo>
                    <a:lnTo>
                      <a:pt x="35" y="5"/>
                    </a:lnTo>
                    <a:lnTo>
                      <a:pt x="36" y="4"/>
                    </a:lnTo>
                    <a:lnTo>
                      <a:pt x="36" y="3"/>
                    </a:lnTo>
                    <a:lnTo>
                      <a:pt x="35" y="1"/>
                    </a:lnTo>
                    <a:lnTo>
                      <a:pt x="34" y="0"/>
                    </a:lnTo>
                    <a:lnTo>
                      <a:pt x="32" y="0"/>
                    </a:lnTo>
                    <a:lnTo>
                      <a:pt x="31" y="0"/>
                    </a:lnTo>
                    <a:lnTo>
                      <a:pt x="30" y="0"/>
                    </a:lnTo>
                    <a:lnTo>
                      <a:pt x="1" y="16"/>
                    </a:lnTo>
                    <a:close/>
                  </a:path>
                </a:pathLst>
              </a:custGeom>
              <a:solidFill>
                <a:srgbClr val="000000"/>
              </a:solidFill>
              <a:ln w="9525">
                <a:noFill/>
              </a:ln>
            </p:spPr>
            <p:txBody>
              <a:bodyPr/>
              <a:lstStyle/>
              <a:p>
                <a:endParaRPr lang="zh-CN" altLang="en-US"/>
              </a:p>
            </p:txBody>
          </p:sp>
          <p:sp>
            <p:nvSpPr>
              <p:cNvPr id="10335" name="任意多边形 7266"/>
              <p:cNvSpPr/>
              <p:nvPr/>
            </p:nvSpPr>
            <p:spPr>
              <a:xfrm>
                <a:off x="3875" y="1575"/>
                <a:ext cx="36" cy="24"/>
              </a:xfrm>
              <a:custGeom>
                <a:avLst/>
                <a:gdLst/>
                <a:ahLst/>
                <a:cxnLst/>
                <a:rect l="0" t="0" r="0" b="0"/>
                <a:pathLst>
                  <a:path w="36" h="24">
                    <a:moveTo>
                      <a:pt x="1" y="16"/>
                    </a:moveTo>
                    <a:lnTo>
                      <a:pt x="0" y="18"/>
                    </a:lnTo>
                    <a:lnTo>
                      <a:pt x="0" y="19"/>
                    </a:lnTo>
                    <a:lnTo>
                      <a:pt x="0" y="20"/>
                    </a:lnTo>
                    <a:lnTo>
                      <a:pt x="0" y="22"/>
                    </a:lnTo>
                    <a:lnTo>
                      <a:pt x="1" y="23"/>
                    </a:lnTo>
                    <a:lnTo>
                      <a:pt x="3" y="24"/>
                    </a:lnTo>
                    <a:lnTo>
                      <a:pt x="4" y="24"/>
                    </a:lnTo>
                    <a:lnTo>
                      <a:pt x="5" y="23"/>
                    </a:lnTo>
                    <a:lnTo>
                      <a:pt x="34" y="8"/>
                    </a:lnTo>
                    <a:lnTo>
                      <a:pt x="35" y="7"/>
                    </a:lnTo>
                    <a:lnTo>
                      <a:pt x="36" y="5"/>
                    </a:lnTo>
                    <a:lnTo>
                      <a:pt x="36" y="4"/>
                    </a:lnTo>
                    <a:lnTo>
                      <a:pt x="35" y="3"/>
                    </a:lnTo>
                    <a:lnTo>
                      <a:pt x="34" y="1"/>
                    </a:lnTo>
                    <a:lnTo>
                      <a:pt x="32" y="0"/>
                    </a:lnTo>
                    <a:lnTo>
                      <a:pt x="31" y="0"/>
                    </a:lnTo>
                    <a:lnTo>
                      <a:pt x="30" y="1"/>
                    </a:lnTo>
                    <a:lnTo>
                      <a:pt x="1" y="16"/>
                    </a:lnTo>
                    <a:close/>
                  </a:path>
                </a:pathLst>
              </a:custGeom>
              <a:solidFill>
                <a:srgbClr val="000000"/>
              </a:solidFill>
              <a:ln w="9525">
                <a:noFill/>
              </a:ln>
            </p:spPr>
            <p:txBody>
              <a:bodyPr/>
              <a:lstStyle/>
              <a:p>
                <a:endParaRPr lang="zh-CN" altLang="en-US"/>
              </a:p>
            </p:txBody>
          </p:sp>
          <p:sp>
            <p:nvSpPr>
              <p:cNvPr id="10336" name="任意多边形 7267"/>
              <p:cNvSpPr/>
              <p:nvPr/>
            </p:nvSpPr>
            <p:spPr>
              <a:xfrm>
                <a:off x="3925" y="1548"/>
                <a:ext cx="36" cy="24"/>
              </a:xfrm>
              <a:custGeom>
                <a:avLst/>
                <a:gdLst/>
                <a:ahLst/>
                <a:cxnLst/>
                <a:rect l="0" t="0" r="0" b="0"/>
                <a:pathLst>
                  <a:path w="36" h="24">
                    <a:moveTo>
                      <a:pt x="1" y="16"/>
                    </a:moveTo>
                    <a:lnTo>
                      <a:pt x="0" y="18"/>
                    </a:lnTo>
                    <a:lnTo>
                      <a:pt x="0" y="19"/>
                    </a:lnTo>
                    <a:lnTo>
                      <a:pt x="0" y="20"/>
                    </a:lnTo>
                    <a:lnTo>
                      <a:pt x="0" y="22"/>
                    </a:lnTo>
                    <a:lnTo>
                      <a:pt x="1" y="23"/>
                    </a:lnTo>
                    <a:lnTo>
                      <a:pt x="3" y="24"/>
                    </a:lnTo>
                    <a:lnTo>
                      <a:pt x="4" y="24"/>
                    </a:lnTo>
                    <a:lnTo>
                      <a:pt x="5" y="23"/>
                    </a:lnTo>
                    <a:lnTo>
                      <a:pt x="34" y="8"/>
                    </a:lnTo>
                    <a:lnTo>
                      <a:pt x="35" y="7"/>
                    </a:lnTo>
                    <a:lnTo>
                      <a:pt x="36" y="6"/>
                    </a:lnTo>
                    <a:lnTo>
                      <a:pt x="36" y="4"/>
                    </a:lnTo>
                    <a:lnTo>
                      <a:pt x="35" y="3"/>
                    </a:lnTo>
                    <a:lnTo>
                      <a:pt x="34" y="1"/>
                    </a:lnTo>
                    <a:lnTo>
                      <a:pt x="32" y="0"/>
                    </a:lnTo>
                    <a:lnTo>
                      <a:pt x="31" y="0"/>
                    </a:lnTo>
                    <a:lnTo>
                      <a:pt x="30" y="1"/>
                    </a:lnTo>
                    <a:lnTo>
                      <a:pt x="1" y="16"/>
                    </a:lnTo>
                    <a:close/>
                  </a:path>
                </a:pathLst>
              </a:custGeom>
              <a:solidFill>
                <a:srgbClr val="000000"/>
              </a:solidFill>
              <a:ln w="9525">
                <a:noFill/>
              </a:ln>
            </p:spPr>
            <p:txBody>
              <a:bodyPr/>
              <a:lstStyle/>
              <a:p>
                <a:endParaRPr lang="zh-CN" altLang="en-US"/>
              </a:p>
            </p:txBody>
          </p:sp>
          <p:sp>
            <p:nvSpPr>
              <p:cNvPr id="10337" name="任意多边形 7268"/>
              <p:cNvSpPr/>
              <p:nvPr/>
            </p:nvSpPr>
            <p:spPr>
              <a:xfrm>
                <a:off x="3975" y="1523"/>
                <a:ext cx="36" cy="22"/>
              </a:xfrm>
              <a:custGeom>
                <a:avLst/>
                <a:gdLst/>
                <a:ahLst/>
                <a:cxnLst/>
                <a:rect l="0" t="0" r="0" b="0"/>
                <a:pathLst>
                  <a:path w="36" h="22">
                    <a:moveTo>
                      <a:pt x="1" y="14"/>
                    </a:moveTo>
                    <a:lnTo>
                      <a:pt x="0" y="16"/>
                    </a:lnTo>
                    <a:lnTo>
                      <a:pt x="0" y="17"/>
                    </a:lnTo>
                    <a:lnTo>
                      <a:pt x="0" y="18"/>
                    </a:lnTo>
                    <a:lnTo>
                      <a:pt x="0" y="20"/>
                    </a:lnTo>
                    <a:lnTo>
                      <a:pt x="1" y="21"/>
                    </a:lnTo>
                    <a:lnTo>
                      <a:pt x="2" y="22"/>
                    </a:lnTo>
                    <a:lnTo>
                      <a:pt x="4" y="22"/>
                    </a:lnTo>
                    <a:lnTo>
                      <a:pt x="5" y="21"/>
                    </a:lnTo>
                    <a:lnTo>
                      <a:pt x="33" y="6"/>
                    </a:lnTo>
                    <a:lnTo>
                      <a:pt x="35" y="5"/>
                    </a:lnTo>
                    <a:lnTo>
                      <a:pt x="36" y="4"/>
                    </a:lnTo>
                    <a:lnTo>
                      <a:pt x="36" y="2"/>
                    </a:lnTo>
                    <a:lnTo>
                      <a:pt x="35" y="1"/>
                    </a:lnTo>
                    <a:lnTo>
                      <a:pt x="33" y="0"/>
                    </a:lnTo>
                    <a:lnTo>
                      <a:pt x="32" y="0"/>
                    </a:lnTo>
                    <a:lnTo>
                      <a:pt x="31" y="0"/>
                    </a:lnTo>
                    <a:lnTo>
                      <a:pt x="29" y="0"/>
                    </a:lnTo>
                    <a:lnTo>
                      <a:pt x="1" y="14"/>
                    </a:lnTo>
                    <a:close/>
                  </a:path>
                </a:pathLst>
              </a:custGeom>
              <a:solidFill>
                <a:srgbClr val="000000"/>
              </a:solidFill>
              <a:ln w="9525">
                <a:noFill/>
              </a:ln>
            </p:spPr>
            <p:txBody>
              <a:bodyPr/>
              <a:lstStyle/>
              <a:p>
                <a:endParaRPr lang="zh-CN" altLang="en-US"/>
              </a:p>
            </p:txBody>
          </p:sp>
          <p:sp>
            <p:nvSpPr>
              <p:cNvPr id="10338" name="任意多边形 7269"/>
              <p:cNvSpPr/>
              <p:nvPr/>
            </p:nvSpPr>
            <p:spPr>
              <a:xfrm>
                <a:off x="4025" y="1496"/>
                <a:ext cx="36" cy="22"/>
              </a:xfrm>
              <a:custGeom>
                <a:avLst/>
                <a:gdLst/>
                <a:ahLst/>
                <a:cxnLst/>
                <a:rect l="0" t="0" r="0" b="0"/>
                <a:pathLst>
                  <a:path w="36" h="22">
                    <a:moveTo>
                      <a:pt x="1" y="16"/>
                    </a:moveTo>
                    <a:lnTo>
                      <a:pt x="0" y="17"/>
                    </a:lnTo>
                    <a:lnTo>
                      <a:pt x="0" y="18"/>
                    </a:lnTo>
                    <a:lnTo>
                      <a:pt x="0" y="20"/>
                    </a:lnTo>
                    <a:lnTo>
                      <a:pt x="0" y="21"/>
                    </a:lnTo>
                    <a:lnTo>
                      <a:pt x="1" y="22"/>
                    </a:lnTo>
                    <a:lnTo>
                      <a:pt x="2" y="22"/>
                    </a:lnTo>
                    <a:lnTo>
                      <a:pt x="4" y="22"/>
                    </a:lnTo>
                    <a:lnTo>
                      <a:pt x="5" y="22"/>
                    </a:lnTo>
                    <a:lnTo>
                      <a:pt x="33" y="6"/>
                    </a:lnTo>
                    <a:lnTo>
                      <a:pt x="35" y="5"/>
                    </a:lnTo>
                    <a:lnTo>
                      <a:pt x="36" y="4"/>
                    </a:lnTo>
                    <a:lnTo>
                      <a:pt x="36" y="2"/>
                    </a:lnTo>
                    <a:lnTo>
                      <a:pt x="35" y="1"/>
                    </a:lnTo>
                    <a:lnTo>
                      <a:pt x="33" y="0"/>
                    </a:lnTo>
                    <a:lnTo>
                      <a:pt x="32" y="0"/>
                    </a:lnTo>
                    <a:lnTo>
                      <a:pt x="31" y="0"/>
                    </a:lnTo>
                    <a:lnTo>
                      <a:pt x="29" y="0"/>
                    </a:lnTo>
                    <a:lnTo>
                      <a:pt x="1" y="16"/>
                    </a:lnTo>
                    <a:close/>
                  </a:path>
                </a:pathLst>
              </a:custGeom>
              <a:solidFill>
                <a:srgbClr val="000000"/>
              </a:solidFill>
              <a:ln w="9525">
                <a:noFill/>
              </a:ln>
            </p:spPr>
            <p:txBody>
              <a:bodyPr/>
              <a:lstStyle/>
              <a:p>
                <a:endParaRPr lang="zh-CN" altLang="en-US"/>
              </a:p>
            </p:txBody>
          </p:sp>
          <p:sp>
            <p:nvSpPr>
              <p:cNvPr id="10339" name="任意多边形 7270"/>
              <p:cNvSpPr/>
              <p:nvPr/>
            </p:nvSpPr>
            <p:spPr>
              <a:xfrm>
                <a:off x="4048" y="1454"/>
                <a:ext cx="99" cy="81"/>
              </a:xfrm>
              <a:custGeom>
                <a:avLst/>
                <a:gdLst/>
                <a:ahLst/>
                <a:cxnLst/>
                <a:rect l="0" t="0" r="0" b="0"/>
                <a:pathLst>
                  <a:path w="99" h="81">
                    <a:moveTo>
                      <a:pt x="43" y="81"/>
                    </a:moveTo>
                    <a:lnTo>
                      <a:pt x="99" y="0"/>
                    </a:lnTo>
                    <a:lnTo>
                      <a:pt x="0" y="2"/>
                    </a:lnTo>
                    <a:lnTo>
                      <a:pt x="43" y="81"/>
                    </a:lnTo>
                    <a:close/>
                  </a:path>
                </a:pathLst>
              </a:custGeom>
              <a:solidFill>
                <a:srgbClr val="000000"/>
              </a:solidFill>
              <a:ln w="9525">
                <a:noFill/>
              </a:ln>
            </p:spPr>
            <p:txBody>
              <a:bodyPr/>
              <a:lstStyle/>
              <a:p>
                <a:endParaRPr lang="zh-CN" altLang="en-US"/>
              </a:p>
            </p:txBody>
          </p:sp>
        </p:grpSp>
        <p:sp>
          <p:nvSpPr>
            <p:cNvPr id="10340" name="任意多边形 7271"/>
            <p:cNvSpPr/>
            <p:nvPr/>
          </p:nvSpPr>
          <p:spPr>
            <a:xfrm>
              <a:off x="3573" y="2422"/>
              <a:ext cx="147" cy="203"/>
            </a:xfrm>
            <a:custGeom>
              <a:avLst/>
              <a:gdLst/>
              <a:ahLst/>
              <a:cxnLst/>
              <a:rect l="0" t="0" r="0" b="0"/>
              <a:pathLst>
                <a:path w="211" h="171">
                  <a:moveTo>
                    <a:pt x="0" y="43"/>
                  </a:moveTo>
                  <a:lnTo>
                    <a:pt x="53" y="43"/>
                  </a:lnTo>
                  <a:lnTo>
                    <a:pt x="53" y="171"/>
                  </a:lnTo>
                  <a:lnTo>
                    <a:pt x="158" y="171"/>
                  </a:lnTo>
                  <a:lnTo>
                    <a:pt x="158" y="43"/>
                  </a:lnTo>
                  <a:lnTo>
                    <a:pt x="211" y="43"/>
                  </a:lnTo>
                  <a:lnTo>
                    <a:pt x="105" y="0"/>
                  </a:lnTo>
                  <a:lnTo>
                    <a:pt x="0" y="43"/>
                  </a:lnTo>
                  <a:close/>
                </a:path>
              </a:pathLst>
            </a:custGeom>
            <a:solidFill>
              <a:srgbClr val="C0C0C0"/>
            </a:solidFill>
            <a:ln w="12700" cap="flat" cmpd="sng">
              <a:solidFill>
                <a:srgbClr val="000000"/>
              </a:solidFill>
              <a:prstDash val="solid"/>
              <a:round/>
              <a:headEnd type="none" w="med" len="med"/>
              <a:tailEnd type="none" w="med" len="med"/>
            </a:ln>
          </p:spPr>
          <p:txBody>
            <a:bodyPr/>
            <a:lstStyle/>
            <a:p>
              <a:endParaRPr lang="zh-CN" altLang="en-US"/>
            </a:p>
          </p:txBody>
        </p:sp>
        <p:grpSp>
          <p:nvGrpSpPr>
            <p:cNvPr id="10341" name="组合 7272"/>
            <p:cNvGrpSpPr/>
            <p:nvPr/>
          </p:nvGrpSpPr>
          <p:grpSpPr>
            <a:xfrm rot="-1533598">
              <a:off x="3960" y="2657"/>
              <a:ext cx="507" cy="106"/>
              <a:chOff x="1779" y="2536"/>
              <a:chExt cx="496" cy="90"/>
            </a:xfrm>
          </p:grpSpPr>
          <p:sp>
            <p:nvSpPr>
              <p:cNvPr id="10342" name="直接连接符 7273"/>
              <p:cNvSpPr/>
              <p:nvPr/>
            </p:nvSpPr>
            <p:spPr>
              <a:xfrm>
                <a:off x="1864" y="2579"/>
                <a:ext cx="325" cy="3"/>
              </a:xfrm>
              <a:prstGeom prst="line">
                <a:avLst/>
              </a:prstGeom>
              <a:ln w="12700" cap="flat" cmpd="sng">
                <a:solidFill>
                  <a:srgbClr val="000000"/>
                </a:solidFill>
                <a:prstDash val="solid"/>
                <a:round/>
                <a:headEnd type="none" w="med" len="med"/>
                <a:tailEnd type="none" w="med" len="med"/>
              </a:ln>
            </p:spPr>
          </p:sp>
          <p:sp>
            <p:nvSpPr>
              <p:cNvPr id="10343" name="任意多边形 7274"/>
              <p:cNvSpPr/>
              <p:nvPr/>
            </p:nvSpPr>
            <p:spPr>
              <a:xfrm>
                <a:off x="1779" y="2536"/>
                <a:ext cx="90" cy="88"/>
              </a:xfrm>
              <a:custGeom>
                <a:avLst/>
                <a:gdLst/>
                <a:ahLst/>
                <a:cxnLst/>
                <a:rect l="0" t="0" r="0" b="0"/>
                <a:pathLst>
                  <a:path w="90" h="88">
                    <a:moveTo>
                      <a:pt x="90" y="0"/>
                    </a:moveTo>
                    <a:lnTo>
                      <a:pt x="0" y="42"/>
                    </a:lnTo>
                    <a:lnTo>
                      <a:pt x="89" y="88"/>
                    </a:lnTo>
                    <a:lnTo>
                      <a:pt x="90" y="0"/>
                    </a:lnTo>
                    <a:close/>
                  </a:path>
                </a:pathLst>
              </a:custGeom>
              <a:solidFill>
                <a:srgbClr val="000000"/>
              </a:solidFill>
              <a:ln w="9525">
                <a:noFill/>
              </a:ln>
            </p:spPr>
            <p:txBody>
              <a:bodyPr/>
              <a:lstStyle/>
              <a:p>
                <a:endParaRPr lang="zh-CN" altLang="en-US"/>
              </a:p>
            </p:txBody>
          </p:sp>
          <p:sp>
            <p:nvSpPr>
              <p:cNvPr id="10344" name="任意多边形 7275"/>
              <p:cNvSpPr/>
              <p:nvPr/>
            </p:nvSpPr>
            <p:spPr>
              <a:xfrm>
                <a:off x="2186" y="2539"/>
                <a:ext cx="89" cy="87"/>
              </a:xfrm>
              <a:custGeom>
                <a:avLst/>
                <a:gdLst/>
                <a:ahLst/>
                <a:cxnLst/>
                <a:rect l="0" t="0" r="0" b="0"/>
                <a:pathLst>
                  <a:path w="89" h="87">
                    <a:moveTo>
                      <a:pt x="0" y="87"/>
                    </a:moveTo>
                    <a:lnTo>
                      <a:pt x="89" y="44"/>
                    </a:lnTo>
                    <a:lnTo>
                      <a:pt x="0" y="0"/>
                    </a:lnTo>
                    <a:lnTo>
                      <a:pt x="0" y="87"/>
                    </a:lnTo>
                    <a:close/>
                  </a:path>
                </a:pathLst>
              </a:custGeom>
              <a:solidFill>
                <a:srgbClr val="000000"/>
              </a:solidFill>
              <a:ln w="9525">
                <a:noFill/>
              </a:ln>
            </p:spPr>
            <p:txBody>
              <a:bodyPr/>
              <a:lstStyle/>
              <a:p>
                <a:endParaRPr lang="zh-CN" altLang="en-US"/>
              </a:p>
            </p:txBody>
          </p:sp>
        </p:gr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日期占位符 3"/>
          <p:cNvSpPr txBox="1">
            <a:spLocks noGrp="1" noChangeArrowheads="1"/>
          </p:cNvSpPr>
          <p:nvPr/>
        </p:nvSpPr>
        <p:spPr bwMode="auto">
          <a:xfrm>
            <a:off x="1219200" y="6324600"/>
            <a:ext cx="254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D050E3-620A-4EBC-B012-82B7712DE654}" type="datetime1">
              <a:rPr lang="zh-CN" altLang="en-US" sz="1400">
                <a:latin typeface="Tahoma" panose="020B0604030504040204" pitchFamily="34" charset="0"/>
              </a:rPr>
            </a:fld>
            <a:endParaRPr lang="zh-CN" altLang="en-US" sz="1400">
              <a:latin typeface="Tahoma" panose="020B0604030504040204" pitchFamily="34" charset="0"/>
            </a:endParaRPr>
          </a:p>
        </p:txBody>
      </p:sp>
      <p:sp>
        <p:nvSpPr>
          <p:cNvPr id="24579" name="灯片编号占位符 4"/>
          <p:cNvSpPr txBox="1">
            <a:spLocks noGrp="1" noChangeArrowheads="1"/>
          </p:cNvSpPr>
          <p:nvPr/>
        </p:nvSpPr>
        <p:spPr bwMode="auto">
          <a:xfrm>
            <a:off x="9042400" y="6324600"/>
            <a:ext cx="254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fld id="{6E2C3B96-EA22-4C0F-964B-68659DCE1CBC}" type="slidenum">
              <a:rPr lang="zh-CN" altLang="en-US" sz="1400">
                <a:latin typeface="Tahoma" panose="020B0604030504040204" pitchFamily="34" charset="0"/>
              </a:rPr>
            </a:fld>
            <a:endParaRPr lang="zh-CN" altLang="en-US" sz="1400">
              <a:latin typeface="Tahoma" panose="020B0604030504040204" pitchFamily="34" charset="0"/>
            </a:endParaRPr>
          </a:p>
        </p:txBody>
      </p:sp>
      <p:sp>
        <p:nvSpPr>
          <p:cNvPr id="24580" name="AutoShape 2" descr="data:image/jpeg;base64,/9j/4AAQSkZJRgABAQEAAQABAAD/2wBDAAMCAgMCAgMDAwMEAwMEBQgFBQQEBQoHBwYIDAoMDAsKCwsNDhIQDQ4RDgsLEBYQERMUFRUVDA8XGBYUGBIUFRT/2wBDAQMEBAUEBQkFBQkUDQsNFBQUFBQUFBQUFBQUFBQUFBQUFBQUFBQUFBQUFBQUFBQUFBQUFBQUFBQUFBQUFBQUFBT/wAARCADcAX4DASIAAhEBAxEB/8QAHQABAAEEAwEAAAAAAAAAAAAAAAgFBgcJAQIEA//EAE8QAAEDAwIEAgcEBAcNCQEAAAEAAgMEBREGEgcIITETQRRRYXGBkaEiI0KxCRUyghYkM1JyksE0Q2Jjc4OToqOkssLRJTU3RVNVlLO08P/EABsBAQACAwEBAAAAAAAAAAAAAAADBQIEBgEH/8QAMxEAAgEDAQQIBQQDAQAAAAAAAAECAwQRBRIhMTITQUJRcYGRsRQiM2GhBiPB4RVS0fD/2gAMAwEAAhEDEQA/ANqaIiAIiIAiIgCIiAIiIAiIgCIiAIiIAiIgCIiAIiIAiIgCIiAIiIAiIgCIiAIiIAiIgCIiAIiIAiIgCIiAIiIAiIgCIiAIiIAiIgCIiAIiIAi6Oc1gJccD1lUiz6tseoppYrVeKG5SwtDpGUdSyUsBzjIaTjOD8ljlcD3BWkRFkeBERAEREAREQBERAEREAREQBERAEREAREQBERAEREAREQBERAEREAREQBERAEREAREQBERAEREB1+C5JwsZcZOYLSXAsWz+FE1ZD+sRIYBS0zpciPbuzjt+21eOHmZ0FUwMmjuk7o3tD2n0KbqCMj8KglWp0388kiSNKc1mKMsBwK89XVw0NNLPNIyKGNpe+SRwa1rQMkknoAAO6tzTnEfT2qrFU3mhuDRbaQvFTPUAwtgDWhzi/fjaA05yemFE7jJxuqOM89TbrXLVWvh/SSlktS1u2e8SNw4MaCOjf2SAejQ5rnjc5kahrXVOlT285zw+5nToynLZ4FT418ep+KL7lp+wVb7ZoilPg3W7hhMlZnI8GJuRuDsYDcjcMlxawFYTZqy5Wmvt9TY5pbILW/db200mXwH8Ti4jEj34AkLm4eBsLfDDWN+l2nNb4EEcTaagpW7Kakjz4cQ8z16knoS45JI9ipUsPdctVuZ1J7eToaVCEI7LROngPx6t/Fy3PoqkQ2/VVHH4tZQMedsjMgePDnqYySAW5JjJDXEgsc/L3dauLfcq2x3OkuNtrJaC4UcniQVUBw+M9jjORgglpBBBDiCCCQpx8B+PtHxVoPQa8xUGp4Ggy0rDiOduP5SHJyW9Mlp6t9o6noLO9VX5J83uVF1aOk9qHL7GZUXA7LlWxXBERAEREAREQBERAEREAREQBERAEREAREQBERAEREBx0KBcdgrd1ZqqPT9OWRjxax7SWR+TR23O9mfifLsSI5zjTjtSe49ScnhFemqI4I3SSPayNoy57jgAe9WZNxw4dwVvocuvdMR1e/w/R33mnEm71bd+c+xQp5ouLNHU3x9qb6PqS+08rjUyV8YnorXJ1BiigdmN8uA0P3NLWgFrg+QkxRmqJ5auXxZ5Hzy7Wt8SRxc7DQA0ZPXAAAHqAAVU9QWd0dxZU7FzWWzdBTVcNXCyWCVk0Txlskbg5rvcR3X36LT5w64maj4TahZeNNXOS3TlwdPCCTBVAZG2aPs8Yc4DPVuctIIBWyrl5470PHPR7q5jG0l5o3CK4UIcD4bjkte3z2OAOCfMOHXaStyhcxrPHBkFe1nRWeKMtIiLdNMIiIAiIgCIiAIiICBv6T92JuGbcDJbdD8jR/8AVWxYKYu0/a34yH0sRB9f2Arm/SgNJqOGbvwhl1b8SaPH5FUfSce/SFjJz1oID1P+LC5nU+dF7ZfTR5rxJdLxZmaakrpaPS3iOr66mpHbZa6QbRHCXYO3G0OBcNrcOftkexjF5qmPeGMbDHTxRN2RQQZbFE3r9ljSScZJJySS4uc4uc4uNelp8Ajy814J4Ohz+aqHJtYZvqKTzgoEsPU9Oi8M0O3IVdng6YwvBND0UXAkKNNDnsvjT1NTa66Ktop30lZA4SRVERw+Nw7EEEEfAqoyRH2BeGaMdeiyjLBnzLDJn8vvMdS8RWxaevXh0Gpoox4XQNjuDQ0kmPHQSANcXM8wC5vQPEed3YI9i1US+NA5j6eeWlnjeJIpoJDHJFIDlr2vaQWuBAIcCCCAQeimny2cyMfESnj0zqWdsWrYI8Mq3NEUdzaBkuYBgNlABLoxgEAvYANzI+msr5Vf26nN7lBd2jpfPDh7Eh0XAOVyroqwiIgCIiAIiIAiIgCIiAIiIAiIgCIiAIiIAiIgKVqK90unbNV3KtkENNTRl73bgD7AMkDJOABnqSB5qJPGjjlUaV0nV3ejqI/19dZnU9EDhzYHBoMkmBgZjY6MNz1L5I3fa2vVd52eMD9MMsWj7dM419bur6uKAuMghadsTNvZwe/cQAc5h9qh1xW1Cb5qg0zKqOporTC23QSwv8SOTYSZZWP/ABMkldLI3PUNe1vZoAoL+b21HO5FpZ01LLZZZJJJJyT5rqWkDOCQpEctvKdWcYoW3+91E1s0nlzI3QtxPWuHQ+GSMNYDnL+vUbQO5bMSl5W+GdFa20NPpiGFjSCZo55mzOx65A8OOfMZx7Fr07SrUjmK3fc3ql1Spy2eJqx7rIHATilPwe4pWm/+M9ttLvRbjE2PfvpXkeJgAbiRhrwAermNzkZCz/xv5WaHR0YqIY3VNnlJZHXRRNjqaaTv95sAbJnHRxHX7Q+wcExV1Ppuq0td5KGqAdgB8UzQdsrPJwz8veCPJacakqdXYktmS/8AbjZezWp7Ud8Wbj4KiOqijlieJI3gOa9py1wIyCD5hfdYN5OddjXXAex75WyVdmLrROGM2hnggeE32nwXQ5PmSVnHK6+nNTipLrOWnFwk4vqOURFIYhERAEREBwVRdVapteidP118vddFbrVQs8SeplP2WDOB0HUkkgBoySSAASQF01dq+0aEsFXe79XRW21UjDJNUTZw31AAAkuJwA0ZJJAAJKg7rDiDfuZXUtPc66lntWg6R7pLRaDNtdWEbmGpn2O/ZyHMy0990UZBE8zNK5uY0I56yelRlVeOo8fFC+1XNbquhut0oHW/RdodKy3QEmOola9zWvke4O7uMbQe7W42tLiHuVyQ22lt1LDS0cRhoqdjYoI95fsY0YaNxJJwAOpPVVSnomUlO2JnUNAbkANGB0AAAAaAAAGgAAAAAAADpK3r2965OrVnWltSZ0FOCprZSKRLBkHzVOqITnqq5OzHXyKp1QwZOOuVATFDmhz8FTZ4iCenQqtVMfU9MKnVDeiwMyiSs6uXinZjKq87MEqnTNyF43glKNUN7rwOlkpaqCpglfBUU72yxTRPLHxvactc0jqCCAc+xVSqblxVNmZu6Dsm11mSWSZPLxzSM1eKbTurZxDfS4RU9wcGsirHH9ljsYDZTg4wA1xwBgkAyVByAVqVngbI0tc0Oae7T2I9RUvOWjmgdcp6LRmtqwOrZCIbVepnH+MHs2mncevjeTJP750a4+JtM3S2N/0mKdV7+p9/9lDeWWx+5TW7rXcSxRcBwPZcq/KYIiIAiIgCIiAIiIAiIgCIiAIiIAiIgCIrX4masOguHOqNStg9LfZ7ZU17afdt8Z0UTnhmfLcWgfFeN4WQawOOvEqq1pzW6muzKirZT2StkpqN0Em/0d1JmOF7c9NjqhrZCB0Pin1r6cCOGE3FniXZ9PbJHUJd49fO0EmKmZgvOe4LshgODhz256ZWG9EU7nVNZUve4yBgYXZ/bDjuOfX1a0rYV+j70ayn05qbVMwa6oqqptugDoQHRxxtD3lr+5a90jQQOmYfPAxz8odPdbLLqMnQtnJcSVtst9NarfTUNHBHS0lNE2CGnhaGsiY0Ya1oHYAAADywvY1uTnyQM69V3ADRgLoSlKRqXT9LqeyV1srWb6ephdE7oCW57OGQQHAgEHHQgFa6+L2kJH2i6UlQxrrnY5pSGxO3A7XbZgDgZGG7s4/vftK2VOKh1zC2OOi4r10dSWmiusMT3MAxiN7PBf29ZY8+8lcxrNPEYV48Yv8ADLrTJvblT70Uv9HVqgtn1jpyWqcQ5sFwpqUjoMbmTPz8acfBTZ/EtbvIzfRY+P8ATUcseJLrb6qgAPdrgGzn6QEfFbIiehVvYy2qKNK8js1n9zsi4XKsDSCIiA6/BWxxA4hWPhnpqpvt/rG0dFTjPXq958msaOrifUPecAEi6MFY3458Hrbxn0Y+010URqYH+kUc0wOI5QCOpHUAgkHHsPXCiqOSi3FZZlBJySk9xErU+qb9zGX6O93+CW36Jppc2uwuc4elncW+NLgg7B9prnDG4h0cRB8SWO8IoGwty1jGgYA2NDWtAAa1rQ0BrWtaA1rWgANa1oAAAVMslvvFnq4rJdbTXUlziIpmQzMc98ob9luw9d4AaACCRgDB2luMZVWtr0/mKbpWvYykp7S6eLwIX53SeE7JcR0J+17h7e54yrKrWcptPdxz1HSU6cY7sr7GY18ZG4z7V9T6wvm/sFrZJzwTjdnHReCdmcnGFUJxgFeGc9HJk9RSqhvQqmTt6dlVqgDCp87SPUsG8EiRT3W+onYXx08srBn7TGEgfFUupo52hx8F4aASTtPQKc3Ly1juEtmdtG9xn3Oxgu++kxn4YVQ45gDglxAwO2nrgR/8aRXNPTHUpqe3xWeH9lXO/wBmbhs8H3/0a8aqF4YJC0+G5xaH46EjBIz6xkdPaPWqdM3p2VF4fjNtqhgYbIOwwP2VX5WZ7etUtSHRzcM8C7h80UynvYSBjJPnhei52ARUlNUua2ppp4mvduaDs3AZac9PPGfd2yF3NO178EZWwDhlwx0pe+GOiK2t0/QVFV+qaKZ07oGh73eAzJeR+3nzDsg+antbSd1JqMsYNe5uo2yW0s5PXy8Qapg4VWUauq5K24vi3xSTgmdsBx4bZnEnfJjqXHBwQHZcHOdk72rhoDBgfRd13NOOxBRznByE5bUnLGMhERSmIREQBERAEREAREQBERAEREAREQHCjxz46kbYOWvUEDZ3wVVznpaKDwzgvPjNkew+wxRSg+9SIUM/0meoaen4d6QsTi4VdZdn10eO2yCFzH5+NSxR1HiDZJTjtTSIM6QpzHbHy7T97ISMeoAD88raryqafn05wD0nT1O3xZoZKzc3zbNM+Vmf3HsHwWsCyUgjs1KxwONmTj2nP9q2y8EwG8G9CAdv1FQ//nYqOwe3XnIt75bFKEUXuiIugKQ698qDvOzqY2DjDbGGTa19kp3Aeo+kVGT+SnF5LW3+kcqCeOtmjjkDtun6ZpZn9l3pNSfy2qvv6Sq0XFm7ZScayaKTy53CG2cz+nKktaGm5VMMbj5GSOWIfSTC2ct8uufatUHB2Ut426KmH49QUYz/AEqhg/tW19vb4LW01/tOP3/g2NRWKqf2O6IiuSqCIiAIiID5uYHDz+C1p8XWi1c9l7iaBg1MTzj1yUUbz/xLZd5BayuPspj5770R0/jlCPnbqdV999CRv2X1TMxkI8l8nv8ANfHxT610dIRnzXE7TOh2cnWeU4PqXhmdnOAvQ89CSvHK/I6eaxbyZKJ5JR1yqfMc5C98xwF4J8DPXCwM0iXfLc7PCq3MP97lmb/rk/2qq8fHbeBfEV3q05cT/usixdwL4waW0hollru1zc24+lSOZRU1NNVTlrg0g7ImOdgnOOi9nHPjvpWt4T6xs7W32KuudnrKGmjqtN3GnD5ZYHsaN0sDW4y4ea7i3qwVvHaaW5HL1qcumlhdZAzhq/fQVoHk9v5FXTIzPYKhaAsVfbKCpnq4WwwVDh4P3rC8lud2Wg7mjqMEgZ64zg4uWSMYJAXIXMk60sHV0U3BHgLMDtj2rZFwdGOEuiR1/wC5KLv/AJBi1zmHdgdAMrY3wjBbws0cD1Is9GP9gxW+jvM5+BU6qsKJd6Ii6s50IiIAiIgCIiAIiIAiLgkBAcouocCcL5SVMUMb3ySNYxgy5ziAGj1n1ID7orFreOnDi21L6ar1/pimqY87oJbzTNkGO/2S/KsvUPOhwZ0vUeDXa7onux1NFT1FWB8YY3j6rzKPcMzZ8FyoxXz9IjwftRaKCru+oS4/+W217f8A7vDVHrf0hliqrf4un+HmrrhUeTa+CKkhx/lA+T8lBO4pQ55JeZNChVnyxb8iWhK18fpBZ75xF4r6R0tY6Jk1HbaZxlr5HlkcE07gZfFJb9iOOKGOR78kNaXEgbSVUdYfpBtX19jqaaz6MtGlLm8FjK253+KsEQPQuETWs+0PLJIB7hwyFg7WHMQ+k0tDa6L0W63Gua43a5R1UjZ3Elpc1rzGRh53F78uc/O04bvElVcXqk1To/Nnu3r1N6lZzhmdVYS79z9Cg0tKYqSCIE5YxrPtDB6DC2j8BLhFcuC+ipYjlrLVTwH+lGwRuHzaVqGp9d3O5z7aampIdoy4v3y4HtwWraZybTVFRy4aSlqXB0rhVk7Rgf3ZPjp18sKLToThWltdaJ7+UZ0ouPDJm1ERdEUZwey1Uc6FwnunNjqKCY74aR1BBC4HIEfo0L3N/rvkW1Z/Y+5akuLtPW3vmK1zWVYc8R3mvYHkdNsb5I2fINaFX3tRU6W8sLGLlU3Ho4QMc3i7oTHU/wAILd/+qNbZW+a1U8HKcv4vaHAB6X2gd29VRGVtWZ0GFp6XyS8SfUvqR8DsiIrwqAiIgCIiALWTzH0z6bnluEhG1s9Vb5Gk+f8AE4Wn/hWzZa4eb2lFBzh2qcdPHioZj9Wf8i0L36EjesvrIvouGOi6Odnp6l8vFXV8vbC4M6jBzIcD2epeWQkZXd8hJ9vqXnmkJ9gXjZ7g+Mzl4Z+gXpldjqF45nE9PP1KNyJIo8NTG2RwLmtcWjAJGcBeR7dxOfNe98bnZw09FTq2upqItbUTxQPJxtkeGn5FebWTLCXE+D4z0GOgXwkiLieiuGl0verlRel0VkulfTntJRUMs4Pu2NOV66Hhtqe5tcYLHVxvbjMVa0UT/dicsUbbXE9U4J8S0fBPqWxHhP8A+GGkcf8AtFIP9ixQutXBnV1bIfSbYy3x4z4ktVDM0H/MvkP0WV7frzjRarPRWPTmkbPDTW2FtJHcLgJ6htQ1jQGyBhdA5oOOx6j29zd6Tc0qE5Oo+oqNRj00Y7HeSlwuN2FGma6cxF+pBG+p05YXnoZqKh6/KWWYfQrys0JxxuNM6G58VJYoXd/RqSkicPc6OnY4fNdFLVLePe/Ip1Z1Otr1JRZC4JAHU4CifFy+6mJ3XDizqybqcsjvNW1vX2eNjHwVFq+UXQEtWKy9VtTdKrO501ZIx7nH2ucCfqtGeu0I8Ismjp85dpEnb/xa0PpSbwr3rKwWaT+ZcLnBAf8AXcFat75quE+n4vEn11aatuAR+q5TXk57fyAesGO4NcH9NgmSGDI6nNQWj5AgKl1994J6ca4ej2pxafxASH65Ws9f2vp02zZjpf8AtMy9c+ebhJQ0plpbvcrrL+GnpbPVMe72AysY0fEhW6OfzS9XGf1fobWlVMRljXUdOGu+LZ3Y+SxHXcxHDOztLbbQxPx5U9L/ANArYunNbQuJFvsFRJ6sxhoWP+Xu58lLHiSrTqS4zMxnno1dVVRbRcGK19Pj7MlReTC/4tNMQPL8SoNfzccc6upLrfojTNsp/JleZp3ge0tmZ+SwfcOY/U1wyKOzwwg+cjxn6BW/V8ROIN7JERjhz5RwlxWD1C9lx2Y+ZIrG3XezNeoOYPmFvmww3yxaXx1cLZQMkB/07ZfzVn6g4pca7vT+FdeK88A6gm3wxUbj+9E1hWN36f4gX3Jmqa1wP81gaF3g4GanuZzUGpOe/izYyvHe1e3WS8EZKzpdmHqztedQ6mnoZKO78V9S3Clecvp6q9zysJ9z3lY7q7dpqGV0jq6aqkcSS7cST7ysr0fLPWOGZ3ws9rnlyr9Hy20seDNWRj17IgsXqFNc02yT4NvhBIj1M+yNGIaOWf3joujKgk/xa0sA9b4935qUdHwGsVN/KzzyY8gQ0fQKrQcJ9LUgG6lMmOv235UctVpJbot+LMo2Uu9LwRFKKq1CGbadzqRvqiIj+gXV9iv10P39TJMT/Pc5/wD1UwItKabt7cx26Dp/i9y91CyjlqBTW61vqZ+wipqfc75d1rf5PLzTp/gl+E3fNN+pDyl4U3itcPuKh4P8yE4VdoOAd4qQM0M+P8M7VL3+DuriXNp9EXlwDC/c6mLAQBnoT3PqA6nyBVgwcRKysp6mWG3MhZTvDJPFl+00nzIA6DPTJ6Z6ZyvJ6jdxWdhpeBlTs6M84kn5oj7V6Ofo+rkt80HgzNw5wznuOnX/APvNbOOTvaOXTSIacgCqH+9zKD+pqin1k+KS5QCGqhaWMmp/Nnfac9MZ69s+0ZOdgvL/AGSHT3BfR1JAMRut0VR+9KPFd9XlXOkVp16jlPjgrdUpxpUowi1x6jIiLgdlyusObOr+xWuHidp9rOIGu59mJH3C4yZI7ffSO/JbHXdQoLcc6Flt4mavptwe97JpDgfilp9//OFzmt5VGLXeXOlY6Vp9xjnl1tfp/G3R7CMllaJsf0Gl/wDyrZdGcsafWAteXKnSSy8edMOZGXNi9JkkJGdrfRpQD7PtOath58lPpK/Zb+/8Iw1P6yX2OyIivCpCIiA4HUK3tS6707o70UX6+2+zPq9wpo66pZE+ctALhG1xBeQCMgA4yrhPZakeavV9Trzjvq6aqMvg0FZJaqaF0xcIoqdzoxtPkHOD5MeuR3rWvWqqksk9Gl0ssGxKo5qeGlNUmH9eVU5H46Wz107D++yAtPzUKeO+tKLj7zTWf+A2Lj6HFS0zjUPbSmfw3PllfGJC3O1rsbTh2WnDSOqztyqaX0Zxp4QUVzvdufcLzb5XWy5+PPP4Uk0YaWybXOw4vjfE9xA273PAwBgZ9sHDnRGiIybRYrTZ/Iup4GRk+8gLn69zcVYuElFJ/c36apUZZjlvwI2O4earE8cQsMj2vPWYV1GGsHrLTNv+G1VSbg3qctZ6PJaZHH9ps1TO0j4sgePqpF1mr9L2hhdUXO3U4HfdK0f2q2bpzCcPLPkS6ioi4fhicHn6Kk+Ggnvmvy/bBufE1pcIsxnFy+3Wrpsuu8dJU56tZQuqYz7nGSI/RVG3ctbmxObX3Kpqnu6eJSRMpSPg8yhe+485XD+g3CGeqriP/QgJz8Valz56bNFuFv07cKl3kX7WZToqK7Tfgv8Ap7t3MnuX5Lxs/LNbbe4uqai4XNmOkddUx4HxhiiP1VSpeXDTNJOJ2W5rZwc5kraqVnxY+Yt+iwlcOdzUtZkWzSQjHkZ5S78grdrOZvi7eSfRKKmomntsgLiPmVi40F3+qXsZqncy61+SVDeCOlzMyWaz2UTN7SMtFK1/v3eHn6qv0+nbbaoPD9NmjiHaNsxYwfBpAUHqvWvGu/ZEl9npmu8omtZ/ZlUmbRHEK9k/rHVVc8O7h1U/H0wonOhHqXm2yRWtWXNL0SJ011fpC2ZfV1lE0t7umnB/Mq2rlxy4ZafBMt7tUbx0+w9pP0UNmcBJ6o7q+8STE99zy7PzKqNJwDslPgyzySHzwMKN3FKO+KS8ETKzb5m35ki7tzmcObdlsFwdVuHYU0DnfkFZ1258bFFkW+yXGrPkXMDB9Vj2m4RaZpQM05kP+GVU4NF6doyPDtsGR5uGVG7tNYTfsSxsorqRxcueLUNYXNtmlQ3PYzTZ+gCtqt5muLF8JFLbqekae2yF7z8yr1ZT2qjwI6enZnoA1oC5N0pafsGt9W0YUHxCfYz4tsnVvGPD2MXVereMmos+Jcqmna7yijaxU6Xh7xBvnW4X6uIPk+qI+gWZKS6OuNX6PRQy1VQT/IwML3/IdVWaPSerbrUshptMXMPd+KopnQM/rPAb9VLCVeXJTXkjyXRx55fkwBFy91lUd1dc958y5znn6lVaj5drXDjxqxzv6MYCkNR8FNe11QY5LbBQR9hNU1UZb8mFx+irls5bdS1BLbleLdSNz0dSB8xx7nNZ+a3IW+oVNyi1+CB3NrDjJe5Hil4KacpRh4llx6zgfRVWn4caZoiMUEbiPN/X81JC2cr9NG8m56jq6weQpYWwdc+e4vyq5beW7SFF4npQr7pv8qqpLdvu8IM/tU8dJv6nM8eL/wCEEtRto8qz5EZobNY6Jv3VDSt/cC+za2ggadjIWBvfa0KWts4N6NtcZji09RTM9VWw1B+chcrktenrZY6fwLbbqW3wE58OlhbE3PuaAtqGgVX9SovQ13q8VywIcUVFdbnT+Nb7Nca+HOPEpKSSVo+LWlVyk4Ya3uEXiQacnDDjHjSxQn29Huafp5qXeB5BMexbkP0/RXPJv8GtLVqr5YpEYqbgBrWrpg9z7ZRyEfyU9Q8kdfMsY4fIqu0vLPXSCJ9RqSOF2PvI46LePbtcZB9WqQGVxtW9DRrSHGOfFmtLUrmXax5GHI+WSwvbGZ7xd3uGC9rJImNd7P5MkfAq5IuA+iYXRuNndI5gwDJVzEH3jfg/JZBQnC3YWFtT5YL0NWV1Xnxm/Ut2j4eaZoJ2zU+nrVDM3tKyijD/AOtjKr7YmtaAGjA7AL6LqR7VtxpwhyrBA5SlxZwWjPYKEHMTpKh0vx5lnpGCGnu9JFWVcTGNYzdI6SKTAAwS7wy8k9dzie/VTg7lRd5vrPGL9p25Y+9kp5Yc58mODh0/zh+aq9VS+Fk/AsNPeLhLvItVNKKR8rZB/JEh3wPVbNdNWePT2nrZa4j91Q0sVMw/4LGBo/Ja49QwMZcbiXDDXSyOOfUSVsuZjYMdlW6Hv234G/q/YXj/AAdkRF1Zzx1d2K138x+qhBzG6nt4cHBxgZlp7H0KIEfPK2Hk9CtS2vrv/CrmI1JcIakVtNUXmtfDOw5a+FrniMg+raGqn1OmqlDf1byy06WzW8d35JIcl9Fu4qXCbwyWRWmXD8dA4yxADPu3KbXfKjDyUWSWno9U3J0X3E8sFPG/b+JjXueM+6SNSez5LLS47NtF9+8xv5bVw8dR2REVsV4REQHXC0+ca6UxcZdetcwtIv8AX43A9vSH4PX1jB+K3CZytefPVwprLBxKbrGOKSS03yONss2CWQ1MbAzw+gw0OYxrhk5cfE/mlV16n0al3FhZSUamH1mLOC9NrNtBc2aavFVbKOWVnjthkLWucGnB9+D+SyG7hxqy7n/tLUlZKT3D6l5H5r6cIqN2lNHwsqWmKpqJDM+MjBbno0EHzwAr2p7zJXVAp6WJ9TORnwom73fIL59WuKs6sthfg6uEIRinIsiHgZTOOaqvfIfPqTn5qq0vBmwUwbvdI8+/Cvyh0nq261Ihg07c2OOTmelfCw/vvAb9VXLfwU15cZ9klvhtrMZEtVVRlufUfDLj9FlGld1OWMvQwlVt4c0l6mPKfh1pykH9yB5Hm45VQhsNlpB93RQD90LJtv5bdS1Eh/WN4t9LH66XfOfk4M/NV22cr9K0uFz1DVVWejTRwNgx/WL8qZaXe1OKa8WQu/todrPkYbE1DTj7EcLAPUAurrzA0YDh+6FIi18uOkreH+kenXTcMA1NSWlvu8IMVet3BvRdriMcOnqOVh7iqZ6Rn/Sbltw0C4lzyS9Wa0tVpLlTZFKS/RNG7PQr1UlLe7rTiegslyrIHHAlgpJJGk+rLWkKY9rsVussIgt9BTUUQ/BTQtjb8mgBVDYFuw/T0e3P0RrS1aXZh+SIFNw013cqds0GnKgNJwWzSRwvHtLZHtP0VfpuXvW1VCx7pbXSlw6snqHl7f6rHA/NSgwmVvw0K2jzZfma0tVrvhhEfKflerpGRGo1SyN342RURd8A4yD8lXablg0/HLFJUXO6zlv7cYkjbG/4eGXD+ssyjK5I9n1W7DSrOHCGfHf7mtK+uJdv+DHVLwC0NSyRP/UxlfGcgzVUzgT7W79p7+pXHT8PdLUUrZafTtqhlb+zIyijDm+47eiuLumFuQtqMOWCXkjWlWqT5pN+Z1bE1oAAxjsu+AuUWwopcCIIiLIBERAEREAREQHGFyiIAiIgCIiA4WA+bS0sn0/YrmXnxKaqfTBmO4kZuJ+Hgj5rPZ7LHHMBZP1xwwuhbT+kz0ZZVxtzjbscN7vhGXquv6fSWs4ruNq1n0deEvuQuvVKJ61xc0FssTCenrYM/XK2Dadu0WoLDbbnA1zIa2mjqGNd3DXtDgD8CoDVzC+mpJSA4hrone9pz+TwpZct+qo7/wAP4aGSoEtdanejyNLm7hEcuhO0HIaGnYCQMmJ3fGVzOhVsVJU31r2LzVqbdOM11P3Mtoi6ucGNJJwAu3OZLL4wa1PDvhrqLUEbg2qo6N5pfEjc9jqh32IWuDeu0yOYCfIHuFrI0HpeSGq/WMwiaAx0UUX2hIBkDfgjG04c0HJ6seOmFPLj8+LW0cdkE0TLfQvdUVE75MRiRrXAuc7HRsbd5cckD7WR9hRip7Ubxd6a22qJ8Ec8zKWhppnEbA9wazc0Oc1rnOO94aS3e9+3oQFyup3SlmjT48C70+h83SS4LeS95YtNjT3Ca3vdA6CouM0tdK15/a3Haxw9hjZGfistNXgstqp7DaKK3UjSylo4GU8Tc5wxjQ1o+QC94XRUKfRUow7kVFSfSTlPvZyiItgjCIiALw3O1Ud4opaOupYayllGHwVEYex4znq09D1APwXtKdl40nuY4by26Xh3pejlZLBpy1QysILZGUMQcCOxB25Vw+E0fgHq7LuEOVhGEY8FgycpPixtHqTAXKKQxOMBcoiAIiIAiIgCIiAIiIAiIgCIiAIiIAiIgCIiAIiIAiIgCIiAIiIDgHK8F5tcF5tdZQVTDJTVcL4JWgkZY5pDhkdexK95CLCUVJYZ6njeiAlzs9RbKi5Wuq2iroqhzXtYcjLSWu8vXg/BVPhvriu4damhuNK6SSmf93U0gfiOaPIJ6HpuGMtd0IyeuHOByTzK6Vdp7UUGp4mZoq8CnqeoAEobgD1/aYD2HTYST1Cw3JFg5aQ9hG5rx2cD1BXzKvGpYXL2dzT3Hb0pQu6C2t+eJLOLmQ4dtsj7lV6noraI2udJSVkgjqmYJBzCftHqDgtBDsZaXAgnEesudvS91rnWXS0tXOZWEmvZC9r3sABJhjxv7HqSA4bSA3OHDEFRRxVcfhzwRzx/zJWBw+RXSjttNb4vCpoI6eP+ZE0NHyCtp65UnDZ2cM0Y6VTjLOcor+rddVOp6cUkUPodBlofCRgylpaRkA4DA4fZb1ztDzg7WRXzyyaMdedayXmVoFLa4yW9vtTPBaOhHXDS8+w7VjW32qa7V9PRUsXjVNQ8Rxxj8TicAeoe89FM/hhoeHQOk6W2R4dUdZaqQOzvmd+11wMgYDQcZw0Z6qPS6E7uuqs+WPv3C+qQtqPRw4yLyREXfHKhERAEREAREQBERAEREAREQBERAEREAREQBERAEREAREQBERAEREAREQBERAEREAREQBERAEREBRtTact+q7HWWu50zaqiqYzHLE7pkdwQe4IIBBHUEAjqAoga04M6p4bXSohZRVN+0ySX0two4zLLCMkls0bRkAAdXAbeoI7lomtn4rgtB6kAn2quu7GldxxPj3m3b3VS2eY8O4gDC5k8QkjIew/iCqdj0xctSVbaa20E9bMcZETejQexcezR7SQPaps3DTdpu72yV1roq2RvZ9RTskI+JC9lPSQ0kLYoIWQxN/ZZG0NaPcAufj+n/m+ae7w3ltLV3j5Y7/Exhwk4L0+hw253DZV3stwHt6sp2kdWsz3J83dOhwOhduyuBgJlcdxhdTQoQt6apwWEiiq1Z1ZOc3lnZERbBGEREAREQBERAEREAREQBERAEREAREQBERAEREAREQBERAEREAREQBERAEREAREQBERAEREAREQBERAEREAREQBERAEREAREQBERAEREAREQBERAEREAREQBERAEREAREQBERAEREAREQBERAEREAREQBERAEREAREQBERAEREAREQBERAEREB//2Q=="/>
          <p:cNvSpPr>
            <a:spLocks noChangeAspect="1" noChangeArrowheads="1"/>
          </p:cNvSpPr>
          <p:nvPr/>
        </p:nvSpPr>
        <p:spPr bwMode="auto">
          <a:xfrm>
            <a:off x="207963" y="-144463"/>
            <a:ext cx="4064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3" name="Picture 2"/>
          <p:cNvPicPr>
            <a:picLocks noChangeAspect="1" noChangeArrowheads="1"/>
          </p:cNvPicPr>
          <p:nvPr/>
        </p:nvPicPr>
        <p:blipFill>
          <a:blip r:embed="rId1"/>
          <a:srcRect/>
          <a:stretch>
            <a:fillRect/>
          </a:stretch>
        </p:blipFill>
        <p:spPr bwMode="auto">
          <a:xfrm>
            <a:off x="71438" y="157163"/>
            <a:ext cx="12049125" cy="6246812"/>
          </a:xfrm>
          <a:prstGeom prst="rect">
            <a:avLst/>
          </a:prstGeom>
          <a:noFill/>
          <a:ln>
            <a:solidFill>
              <a:schemeClr val="bg1"/>
            </a:solidFill>
          </a:ln>
        </p:spPr>
        <p:style>
          <a:lnRef idx="1">
            <a:schemeClr val="accent3"/>
          </a:lnRef>
          <a:fillRef idx="2">
            <a:schemeClr val="accent3"/>
          </a:fillRef>
          <a:effectRef idx="1">
            <a:schemeClr val="accent3"/>
          </a:effectRef>
          <a:fontRef idx="minor">
            <a:schemeClr val="dk1"/>
          </a:fontRef>
        </p:style>
      </p:pic>
      <p:sp>
        <p:nvSpPr>
          <p:cNvPr id="17" name="标题 1"/>
          <p:cNvSpPr txBox="1">
            <a:spLocks noChangeArrowheads="1"/>
          </p:cNvSpPr>
          <p:nvPr/>
        </p:nvSpPr>
        <p:spPr bwMode="auto">
          <a:xfrm>
            <a:off x="1238216" y="1276306"/>
            <a:ext cx="628800" cy="1224000"/>
          </a:xfrm>
          <a:prstGeom prst="rect">
            <a:avLst/>
          </a:prstGeom>
          <a:solidFill>
            <a:schemeClr val="bg1"/>
          </a:solidFill>
          <a:ln w="12700">
            <a:noFill/>
            <a:miter lim="800000"/>
          </a:ln>
        </p:spPr>
        <p:txBody>
          <a:bodyPr vert="wordArtVertRtl" anchor="ctr" anchorCtr="1"/>
          <a:lstStyle/>
          <a:p>
            <a:pPr algn="ctr" eaLnBrk="0" hangingPunct="0">
              <a:lnSpc>
                <a:spcPts val="2000"/>
              </a:lnSpc>
              <a:defRPr/>
            </a:pPr>
            <a:r>
              <a:rPr lang="zh-CN" altLang="en-US" b="1" kern="0" dirty="0">
                <a:solidFill>
                  <a:schemeClr val="bg2"/>
                </a:solidFill>
                <a:latin typeface="宋体" panose="02010600030101010101" pitchFamily="2" charset="-122"/>
                <a:cs typeface="+mj-cs"/>
              </a:rPr>
              <a:t>发展状况</a:t>
            </a:r>
            <a:endParaRPr lang="zh-CN" altLang="en-US" b="1" kern="0" dirty="0">
              <a:solidFill>
                <a:schemeClr val="bg2"/>
              </a:solidFill>
              <a:latin typeface="宋体" panose="02010600030101010101" pitchFamily="2" charset="-122"/>
              <a:cs typeface="+mj-cs"/>
            </a:endParaRPr>
          </a:p>
        </p:txBody>
      </p:sp>
      <p:sp>
        <p:nvSpPr>
          <p:cNvPr id="27" name="矩形 26"/>
          <p:cNvSpPr/>
          <p:nvPr/>
        </p:nvSpPr>
        <p:spPr bwMode="auto">
          <a:xfrm>
            <a:off x="2095500" y="4143375"/>
            <a:ext cx="8591550" cy="917575"/>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wrap="none"/>
          <a:lstStyle/>
          <a:p>
            <a:pPr eaLnBrk="0" hangingPunct="0">
              <a:defRPr/>
            </a:pPr>
            <a:endParaRPr lang="zh-CN" altLang="en-US">
              <a:solidFill>
                <a:schemeClr val="tx1"/>
              </a:solidFill>
              <a:latin typeface="Arial" panose="020B0604020202020204" pitchFamily="34" charset="0"/>
            </a:endParaRPr>
          </a:p>
        </p:txBody>
      </p:sp>
      <p:pic>
        <p:nvPicPr>
          <p:cNvPr id="4" name="Picture 3"/>
          <p:cNvPicPr>
            <a:picLocks noChangeAspect="1" noChangeArrowheads="1"/>
          </p:cNvPicPr>
          <p:nvPr/>
        </p:nvPicPr>
        <p:blipFill>
          <a:blip r:embed="rId2"/>
          <a:srcRect/>
          <a:stretch>
            <a:fillRect/>
          </a:stretch>
        </p:blipFill>
        <p:spPr bwMode="auto">
          <a:xfrm>
            <a:off x="190500" y="1214438"/>
            <a:ext cx="1079500" cy="857250"/>
          </a:xfrm>
          <a:prstGeom prst="rect">
            <a:avLst/>
          </a:prstGeom>
        </p:spPr>
        <p:style>
          <a:lnRef idx="2">
            <a:schemeClr val="accent3"/>
          </a:lnRef>
          <a:fillRef idx="1">
            <a:schemeClr val="lt1"/>
          </a:fillRef>
          <a:effectRef idx="0">
            <a:schemeClr val="accent3"/>
          </a:effectRef>
          <a:fontRef idx="minor">
            <a:schemeClr val="dk1"/>
          </a:fontRef>
        </p:style>
      </p:pic>
      <p:sp>
        <p:nvSpPr>
          <p:cNvPr id="28" name="矩形 27"/>
          <p:cNvSpPr/>
          <p:nvPr/>
        </p:nvSpPr>
        <p:spPr bwMode="auto">
          <a:xfrm>
            <a:off x="2071688" y="4143375"/>
            <a:ext cx="2641600" cy="468313"/>
          </a:xfrm>
          <a:prstGeom prst="rect">
            <a:avLst/>
          </a:prstGeom>
          <a:solidFill>
            <a:schemeClr val="accent5">
              <a:lumMod val="75000"/>
            </a:schemeClr>
          </a:solidFill>
          <a:ln w="9525" cap="flat" cmpd="sng" algn="ctr">
            <a:noFill/>
            <a:prstDash val="solid"/>
            <a:miter lim="800000"/>
            <a:headEnd type="none" w="med" len="med"/>
            <a:tailEnd type="none" w="med" len="med"/>
          </a:ln>
        </p:spPr>
        <p:txBody>
          <a:bodyPr wrap="none"/>
          <a:lstStyle/>
          <a:p>
            <a:pPr algn="ctr" eaLnBrk="0" hangingPunct="0">
              <a:defRPr/>
            </a:pPr>
            <a:r>
              <a:rPr lang="zh-CN" altLang="en-US" sz="1400" b="1" dirty="0"/>
              <a:t>人才盘点与激励</a:t>
            </a:r>
            <a:endParaRPr lang="en-US" altLang="zh-CN" sz="1400" b="1" dirty="0"/>
          </a:p>
          <a:p>
            <a:pPr algn="ctr" eaLnBrk="0" hangingPunct="0">
              <a:defRPr/>
            </a:pPr>
            <a:r>
              <a:rPr lang="zh-CN" altLang="en-US" sz="1400" b="1" dirty="0"/>
              <a:t>内部人才的最大化使用</a:t>
            </a:r>
            <a:endParaRPr lang="zh-CN" altLang="en-US" sz="1400" b="1" dirty="0"/>
          </a:p>
        </p:txBody>
      </p:sp>
      <p:sp>
        <p:nvSpPr>
          <p:cNvPr id="24586" name="矩形 24"/>
          <p:cNvSpPr>
            <a:spLocks noChangeArrowheads="1"/>
          </p:cNvSpPr>
          <p:nvPr/>
        </p:nvSpPr>
        <p:spPr bwMode="auto">
          <a:xfrm>
            <a:off x="2071688" y="4676775"/>
            <a:ext cx="2641600" cy="395288"/>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chemeClr val="bg1"/>
                </a:solidFill>
                <a:latin typeface="黑体" panose="02010609060101010101" pitchFamily="49" charset="-122"/>
                <a:ea typeface="黑体" panose="02010609060101010101" pitchFamily="49" charset="-122"/>
              </a:rPr>
              <a:t>当前措施</a:t>
            </a:r>
            <a:endParaRPr lang="zh-CN" altLang="en-US" sz="2000" b="1">
              <a:solidFill>
                <a:schemeClr val="bg1"/>
              </a:solidFill>
              <a:latin typeface="黑体" panose="02010609060101010101" pitchFamily="49" charset="-122"/>
              <a:ea typeface="黑体" panose="02010609060101010101" pitchFamily="49" charset="-122"/>
            </a:endParaRPr>
          </a:p>
        </p:txBody>
      </p:sp>
      <p:sp>
        <p:nvSpPr>
          <p:cNvPr id="30" name="矩形 29"/>
          <p:cNvSpPr/>
          <p:nvPr/>
        </p:nvSpPr>
        <p:spPr bwMode="auto">
          <a:xfrm>
            <a:off x="5048250" y="4143375"/>
            <a:ext cx="2640013" cy="468313"/>
          </a:xfrm>
          <a:prstGeom prst="rect">
            <a:avLst/>
          </a:prstGeom>
          <a:solidFill>
            <a:schemeClr val="accent5">
              <a:lumMod val="75000"/>
            </a:schemeClr>
          </a:solidFill>
          <a:ln w="9525" cap="flat" cmpd="sng" algn="ctr">
            <a:noFill/>
            <a:prstDash val="solid"/>
            <a:miter lim="800000"/>
            <a:headEnd type="none" w="med" len="med"/>
            <a:tailEnd type="none" w="med" len="med"/>
          </a:ln>
        </p:spPr>
        <p:txBody>
          <a:bodyPr wrap="none"/>
          <a:lstStyle/>
          <a:p>
            <a:pPr algn="ctr" eaLnBrk="0" hangingPunct="0">
              <a:defRPr/>
            </a:pPr>
            <a:r>
              <a:rPr lang="zh-CN" altLang="en-US" sz="1400" b="1" dirty="0"/>
              <a:t>人才猎取</a:t>
            </a:r>
            <a:endParaRPr lang="en-US" altLang="zh-CN" sz="1400" b="1" dirty="0"/>
          </a:p>
          <a:p>
            <a:pPr algn="ctr" eaLnBrk="0" hangingPunct="0">
              <a:defRPr/>
            </a:pPr>
            <a:r>
              <a:rPr lang="zh-CN" altLang="en-US" sz="1400" b="1" dirty="0"/>
              <a:t>满足短期的 人才需求</a:t>
            </a:r>
            <a:endParaRPr lang="zh-CN" altLang="en-US" sz="1400" b="1" dirty="0"/>
          </a:p>
        </p:txBody>
      </p:sp>
      <p:sp>
        <p:nvSpPr>
          <p:cNvPr id="24588" name="矩形 24"/>
          <p:cNvSpPr>
            <a:spLocks noChangeArrowheads="1"/>
          </p:cNvSpPr>
          <p:nvPr/>
        </p:nvSpPr>
        <p:spPr bwMode="auto">
          <a:xfrm>
            <a:off x="5048250" y="4676775"/>
            <a:ext cx="2640013" cy="395288"/>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chemeClr val="bg1"/>
                </a:solidFill>
                <a:latin typeface="黑体" panose="02010609060101010101" pitchFamily="49" charset="-122"/>
                <a:ea typeface="黑体" panose="02010609060101010101" pitchFamily="49" charset="-122"/>
              </a:rPr>
              <a:t>短期措施</a:t>
            </a:r>
            <a:endParaRPr lang="zh-CN" altLang="en-US" sz="2000" b="1">
              <a:solidFill>
                <a:schemeClr val="bg1"/>
              </a:solidFill>
              <a:latin typeface="黑体" panose="02010609060101010101" pitchFamily="49" charset="-122"/>
              <a:ea typeface="黑体" panose="02010609060101010101" pitchFamily="49" charset="-122"/>
            </a:endParaRPr>
          </a:p>
        </p:txBody>
      </p:sp>
      <p:sp>
        <p:nvSpPr>
          <p:cNvPr id="32" name="矩形 31"/>
          <p:cNvSpPr/>
          <p:nvPr/>
        </p:nvSpPr>
        <p:spPr bwMode="auto">
          <a:xfrm>
            <a:off x="7981950" y="4143375"/>
            <a:ext cx="2640013" cy="468313"/>
          </a:xfrm>
          <a:prstGeom prst="rect">
            <a:avLst/>
          </a:prstGeom>
          <a:solidFill>
            <a:schemeClr val="accent5">
              <a:lumMod val="75000"/>
            </a:schemeClr>
          </a:solidFill>
          <a:ln w="9525" cap="flat" cmpd="sng" algn="ctr">
            <a:noFill/>
            <a:prstDash val="solid"/>
            <a:miter lim="800000"/>
            <a:headEnd type="none" w="med" len="med"/>
            <a:tailEnd type="none" w="med" len="med"/>
          </a:ln>
        </p:spPr>
        <p:txBody>
          <a:bodyPr wrap="none"/>
          <a:lstStyle/>
          <a:p>
            <a:pPr algn="ctr" eaLnBrk="0" hangingPunct="0">
              <a:defRPr/>
            </a:pPr>
            <a:r>
              <a:rPr lang="zh-CN" altLang="en-US" sz="1400" b="1" dirty="0"/>
              <a:t>人才培养储备与激励</a:t>
            </a:r>
            <a:endParaRPr lang="en-US" altLang="zh-CN" sz="1400" b="1" dirty="0"/>
          </a:p>
          <a:p>
            <a:pPr algn="ctr" eaLnBrk="0" hangingPunct="0">
              <a:defRPr/>
            </a:pPr>
            <a:r>
              <a:rPr lang="zh-CN" altLang="en-US" sz="1400" b="1" dirty="0"/>
              <a:t>满足长期的人才需求</a:t>
            </a:r>
            <a:endParaRPr lang="zh-CN" altLang="en-US" sz="1400" b="1" dirty="0"/>
          </a:p>
        </p:txBody>
      </p:sp>
      <p:sp>
        <p:nvSpPr>
          <p:cNvPr id="24590" name="矩形 24"/>
          <p:cNvSpPr>
            <a:spLocks noChangeArrowheads="1"/>
          </p:cNvSpPr>
          <p:nvPr/>
        </p:nvSpPr>
        <p:spPr bwMode="auto">
          <a:xfrm>
            <a:off x="7981950" y="4676775"/>
            <a:ext cx="2640013" cy="395288"/>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chemeClr val="bg1"/>
                </a:solidFill>
                <a:latin typeface="黑体" panose="02010609060101010101" pitchFamily="49" charset="-122"/>
                <a:ea typeface="黑体" panose="02010609060101010101" pitchFamily="49" charset="-122"/>
              </a:rPr>
              <a:t>中长期措施</a:t>
            </a:r>
            <a:endParaRPr lang="zh-CN" altLang="en-US" sz="2000" b="1">
              <a:solidFill>
                <a:schemeClr val="bg1"/>
              </a:solidFill>
              <a:latin typeface="黑体" panose="02010609060101010101" pitchFamily="49" charset="-122"/>
              <a:ea typeface="黑体" panose="02010609060101010101" pitchFamily="49" charset="-122"/>
            </a:endParaRPr>
          </a:p>
        </p:txBody>
      </p:sp>
      <p:sp>
        <p:nvSpPr>
          <p:cNvPr id="34" name="标题 1"/>
          <p:cNvSpPr txBox="1">
            <a:spLocks noChangeArrowheads="1"/>
          </p:cNvSpPr>
          <p:nvPr/>
        </p:nvSpPr>
        <p:spPr bwMode="auto">
          <a:xfrm>
            <a:off x="2095500" y="342900"/>
            <a:ext cx="7810500" cy="642938"/>
          </a:xfrm>
          <a:prstGeom prst="rect">
            <a:avLst/>
          </a:prstGeom>
          <a:solidFill>
            <a:srgbClr val="F2F2F2"/>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ts val="2000"/>
              </a:lnSpc>
            </a:pPr>
            <a:r>
              <a:rPr lang="zh-CN" altLang="en-US" sz="2800" b="1">
                <a:solidFill>
                  <a:srgbClr val="FF0000"/>
                </a:solidFill>
                <a:latin typeface="黑体" panose="02010609060101010101" pitchFamily="49" charset="-122"/>
                <a:ea typeface="黑体" panose="02010609060101010101" pitchFamily="49" charset="-122"/>
              </a:rPr>
              <a:t>企业弥补人才差距的组合策略</a:t>
            </a:r>
            <a:endParaRPr lang="zh-CN" altLang="en-US" sz="2800" b="1">
              <a:solidFill>
                <a:srgbClr val="FF0000"/>
              </a:solidFill>
              <a:latin typeface="黑体" panose="02010609060101010101" pitchFamily="49" charset="-122"/>
              <a:ea typeface="黑体" panose="02010609060101010101" pitchFamily="49" charset="-122"/>
            </a:endParaRPr>
          </a:p>
        </p:txBody>
      </p:sp>
      <p:sp>
        <p:nvSpPr>
          <p:cNvPr id="35" name="矩形 24"/>
          <p:cNvSpPr>
            <a:spLocks noChangeArrowheads="1"/>
          </p:cNvSpPr>
          <p:nvPr/>
        </p:nvSpPr>
        <p:spPr bwMode="auto">
          <a:xfrm>
            <a:off x="7334250" y="960438"/>
            <a:ext cx="1776413" cy="468312"/>
          </a:xfrm>
          <a:prstGeom prst="rect">
            <a:avLst/>
          </a:prstGeom>
        </p:spPr>
        <p:style>
          <a:lnRef idx="2">
            <a:schemeClr val="accent3"/>
          </a:lnRef>
          <a:fillRef idx="1">
            <a:schemeClr val="lt1"/>
          </a:fillRef>
          <a:effectRef idx="0">
            <a:schemeClr val="accent3"/>
          </a:effectRef>
          <a:fontRef idx="minor">
            <a:schemeClr val="dk1"/>
          </a:fontRef>
        </p:style>
        <p:txBody>
          <a:bodyPr wrap="none"/>
          <a:lstStyle/>
          <a:p>
            <a:pPr algn="ctr" eaLnBrk="0" hangingPunct="0">
              <a:defRPr/>
            </a:pPr>
            <a:r>
              <a:rPr lang="zh-CN" altLang="en-US" sz="2400" b="1" dirty="0">
                <a:latin typeface="黑体" panose="02010609060101010101" pitchFamily="49" charset="-122"/>
                <a:ea typeface="黑体" panose="02010609060101010101" pitchFamily="49" charset="-122"/>
              </a:rPr>
              <a:t>业务发展</a:t>
            </a:r>
            <a:endParaRPr lang="zh-CN" altLang="en-US" sz="2400" b="1" dirty="0">
              <a:latin typeface="黑体" panose="02010609060101010101" pitchFamily="49" charset="-122"/>
              <a:ea typeface="黑体" panose="02010609060101010101" pitchFamily="49" charset="-122"/>
            </a:endParaRPr>
          </a:p>
        </p:txBody>
      </p:sp>
      <p:sp>
        <p:nvSpPr>
          <p:cNvPr id="36" name="矩形 24"/>
          <p:cNvSpPr>
            <a:spLocks noChangeArrowheads="1"/>
          </p:cNvSpPr>
          <p:nvPr/>
        </p:nvSpPr>
        <p:spPr bwMode="auto">
          <a:xfrm>
            <a:off x="10001250" y="1214438"/>
            <a:ext cx="1776413" cy="468312"/>
          </a:xfrm>
          <a:prstGeom prst="rect">
            <a:avLst/>
          </a:prstGeom>
        </p:spPr>
        <p:style>
          <a:lnRef idx="2">
            <a:schemeClr val="accent3"/>
          </a:lnRef>
          <a:fillRef idx="1">
            <a:schemeClr val="lt1"/>
          </a:fillRef>
          <a:effectRef idx="0">
            <a:schemeClr val="accent3"/>
          </a:effectRef>
          <a:fontRef idx="minor">
            <a:schemeClr val="dk1"/>
          </a:fontRef>
        </p:style>
        <p:txBody>
          <a:bodyPr wrap="none"/>
          <a:lstStyle/>
          <a:p>
            <a:pPr algn="ctr" eaLnBrk="0" hangingPunct="0">
              <a:defRPr/>
            </a:pPr>
            <a:r>
              <a:rPr lang="zh-CN" altLang="en-US" sz="2400" b="1" dirty="0">
                <a:latin typeface="黑体" panose="02010609060101010101" pitchFamily="49" charset="-122"/>
                <a:ea typeface="黑体" panose="02010609060101010101" pitchFamily="49" charset="-122"/>
              </a:rPr>
              <a:t>人才增长</a:t>
            </a:r>
            <a:endParaRPr lang="zh-CN" altLang="en-US" sz="2400" b="1" dirty="0">
              <a:latin typeface="黑体" panose="02010609060101010101" pitchFamily="49" charset="-122"/>
              <a:ea typeface="黑体" panose="02010609060101010101" pitchFamily="49" charset="-122"/>
            </a:endParaRPr>
          </a:p>
        </p:txBody>
      </p:sp>
      <p:sp>
        <p:nvSpPr>
          <p:cNvPr id="38" name="矩形 24"/>
          <p:cNvSpPr>
            <a:spLocks noChangeArrowheads="1"/>
          </p:cNvSpPr>
          <p:nvPr/>
        </p:nvSpPr>
        <p:spPr bwMode="auto">
          <a:xfrm>
            <a:off x="9810750" y="1785938"/>
            <a:ext cx="2208213" cy="785812"/>
          </a:xfrm>
          <a:prstGeom prst="rect">
            <a:avLst/>
          </a:prstGeom>
        </p:spPr>
        <p:style>
          <a:lnRef idx="2">
            <a:schemeClr val="accent3"/>
          </a:lnRef>
          <a:fillRef idx="1">
            <a:schemeClr val="lt1"/>
          </a:fillRef>
          <a:effectRef idx="0">
            <a:schemeClr val="accent3"/>
          </a:effectRef>
          <a:fontRef idx="minor">
            <a:schemeClr val="dk1"/>
          </a:fontRef>
        </p:style>
        <p:txBody>
          <a:bodyPr wrap="none"/>
          <a:lstStyle/>
          <a:p>
            <a:pPr algn="ctr" eaLnBrk="0" hangingPunct="0">
              <a:defRPr/>
            </a:pPr>
            <a:r>
              <a:rPr lang="zh-CN" altLang="en-US" sz="1400" b="1" dirty="0">
                <a:latin typeface="黑体" panose="02010609060101010101" pitchFamily="49" charset="-122"/>
                <a:ea typeface="黑体" panose="02010609060101010101" pitchFamily="49" charset="-122"/>
              </a:rPr>
              <a:t>人力资源工作应围绕</a:t>
            </a:r>
            <a:endParaRPr lang="en-US" altLang="zh-CN" sz="1400" b="1" dirty="0">
              <a:latin typeface="黑体" panose="02010609060101010101" pitchFamily="49" charset="-122"/>
              <a:ea typeface="黑体" panose="02010609060101010101" pitchFamily="49" charset="-122"/>
            </a:endParaRPr>
          </a:p>
          <a:p>
            <a:pPr algn="ctr" eaLnBrk="0" hangingPunct="0">
              <a:defRPr/>
            </a:pPr>
            <a:r>
              <a:rPr lang="zh-CN" altLang="en-US" sz="1400" b="1" dirty="0">
                <a:latin typeface="黑体" panose="02010609060101010101" pitchFamily="49" charset="-122"/>
                <a:ea typeface="黑体" panose="02010609060101010101" pitchFamily="49" charset="-122"/>
              </a:rPr>
              <a:t>弥补人才与业务发展</a:t>
            </a:r>
            <a:endParaRPr lang="en-US" altLang="zh-CN" sz="1400" b="1" dirty="0">
              <a:latin typeface="黑体" panose="02010609060101010101" pitchFamily="49" charset="-122"/>
              <a:ea typeface="黑体" panose="02010609060101010101" pitchFamily="49" charset="-122"/>
            </a:endParaRPr>
          </a:p>
          <a:p>
            <a:pPr algn="ctr" eaLnBrk="0" hangingPunct="0">
              <a:defRPr/>
            </a:pPr>
            <a:r>
              <a:rPr lang="zh-CN" altLang="en-US" sz="1400" b="1" dirty="0">
                <a:latin typeface="黑体" panose="02010609060101010101" pitchFamily="49" charset="-122"/>
                <a:ea typeface="黑体" panose="02010609060101010101" pitchFamily="49" charset="-122"/>
              </a:rPr>
              <a:t>之间的缺口展开</a:t>
            </a:r>
            <a:endParaRPr lang="zh-CN" altLang="en-US" sz="1400" b="1" dirty="0">
              <a:latin typeface="黑体" panose="02010609060101010101" pitchFamily="49" charset="-122"/>
              <a:ea typeface="黑体" panose="02010609060101010101" pitchFamily="49" charset="-122"/>
            </a:endParaRPr>
          </a:p>
        </p:txBody>
      </p:sp>
      <p:sp>
        <p:nvSpPr>
          <p:cNvPr id="39" name="矩形 24"/>
          <p:cNvSpPr>
            <a:spLocks noChangeArrowheads="1"/>
          </p:cNvSpPr>
          <p:nvPr/>
        </p:nvSpPr>
        <p:spPr bwMode="auto">
          <a:xfrm>
            <a:off x="9429750" y="3214688"/>
            <a:ext cx="2449513" cy="571500"/>
          </a:xfrm>
          <a:prstGeom prst="rect">
            <a:avLst/>
          </a:prstGeom>
        </p:spPr>
        <p:style>
          <a:lnRef idx="2">
            <a:schemeClr val="accent3"/>
          </a:lnRef>
          <a:fillRef idx="1">
            <a:schemeClr val="lt1"/>
          </a:fillRef>
          <a:effectRef idx="0">
            <a:schemeClr val="accent3"/>
          </a:effectRef>
          <a:fontRef idx="minor">
            <a:schemeClr val="dk1"/>
          </a:fontRef>
        </p:style>
        <p:txBody>
          <a:bodyPr wrap="none"/>
          <a:lstStyle/>
          <a:p>
            <a:pPr algn="ctr" eaLnBrk="0" hangingPunct="0">
              <a:defRPr/>
            </a:pPr>
            <a:r>
              <a:rPr lang="zh-CN" altLang="en-US" sz="1400" b="1" dirty="0">
                <a:latin typeface="黑体" panose="02010609060101010101" pitchFamily="49" charset="-122"/>
                <a:ea typeface="黑体" panose="02010609060101010101" pitchFamily="49" charset="-122"/>
              </a:rPr>
              <a:t>根据长中短期目标开展</a:t>
            </a:r>
            <a:endParaRPr lang="en-US" altLang="zh-CN" sz="1400" b="1" dirty="0">
              <a:latin typeface="黑体" panose="02010609060101010101" pitchFamily="49" charset="-122"/>
              <a:ea typeface="黑体" panose="02010609060101010101" pitchFamily="49" charset="-122"/>
            </a:endParaRPr>
          </a:p>
          <a:p>
            <a:pPr algn="ctr" eaLnBrk="0" hangingPunct="0">
              <a:defRPr/>
            </a:pPr>
            <a:r>
              <a:rPr lang="zh-CN" altLang="en-US" sz="1400" b="1" dirty="0">
                <a:latin typeface="黑体" panose="02010609060101010101" pitchFamily="49" charset="-122"/>
                <a:ea typeface="黑体" panose="02010609060101010101" pitchFamily="49" charset="-122"/>
              </a:rPr>
              <a:t>差异性的人才管理工作</a:t>
            </a:r>
            <a:endParaRPr lang="zh-CN" altLang="en-US" sz="1400" b="1" dirty="0">
              <a:latin typeface="黑体" panose="02010609060101010101" pitchFamily="49" charset="-122"/>
              <a:ea typeface="黑体" panose="02010609060101010101" pitchFamily="49" charset="-122"/>
            </a:endParaRPr>
          </a:p>
        </p:txBody>
      </p:sp>
      <p:cxnSp>
        <p:nvCxnSpPr>
          <p:cNvPr id="23" name="直接箭头连接符 22"/>
          <p:cNvCxnSpPr/>
          <p:nvPr/>
        </p:nvCxnSpPr>
        <p:spPr bwMode="auto">
          <a:xfrm rot="10800000" flipV="1">
            <a:off x="8286750" y="2286000"/>
            <a:ext cx="1428750" cy="142875"/>
          </a:xfrm>
          <a:prstGeom prst="straightConnector1">
            <a:avLst/>
          </a:prstGeom>
          <a:ln>
            <a:prstDash val="sysDash"/>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26" name="直接箭头连接符 25"/>
          <p:cNvCxnSpPr/>
          <p:nvPr/>
        </p:nvCxnSpPr>
        <p:spPr bwMode="auto">
          <a:xfrm rot="10800000" flipV="1">
            <a:off x="4381500" y="3500438"/>
            <a:ext cx="4953000" cy="571500"/>
          </a:xfrm>
          <a:prstGeom prst="straightConnector1">
            <a:avLst/>
          </a:prstGeom>
          <a:ln>
            <a:prstDash val="sysDash"/>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31" name="直接箭头连接符 30"/>
          <p:cNvCxnSpPr/>
          <p:nvPr/>
        </p:nvCxnSpPr>
        <p:spPr bwMode="auto">
          <a:xfrm rot="10800000" flipV="1">
            <a:off x="7239000" y="3643313"/>
            <a:ext cx="2190750" cy="428625"/>
          </a:xfrm>
          <a:prstGeom prst="straightConnector1">
            <a:avLst/>
          </a:prstGeom>
          <a:ln>
            <a:prstDash val="sysDash"/>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37" name="直接箭头连接符 36"/>
          <p:cNvCxnSpPr/>
          <p:nvPr/>
        </p:nvCxnSpPr>
        <p:spPr bwMode="auto">
          <a:xfrm rot="10800000" flipV="1">
            <a:off x="8572500" y="3714750"/>
            <a:ext cx="952500" cy="428625"/>
          </a:xfrm>
          <a:prstGeom prst="straightConnector1">
            <a:avLst/>
          </a:prstGeom>
          <a:ln>
            <a:prstDash val="sysDash"/>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41" name="矩形 24"/>
          <p:cNvSpPr>
            <a:spLocks noChangeArrowheads="1"/>
          </p:cNvSpPr>
          <p:nvPr/>
        </p:nvSpPr>
        <p:spPr bwMode="auto">
          <a:xfrm>
            <a:off x="9715500" y="5214938"/>
            <a:ext cx="1776413" cy="468312"/>
          </a:xfrm>
          <a:prstGeom prst="rect">
            <a:avLst/>
          </a:prstGeom>
        </p:spPr>
        <p:style>
          <a:lnRef idx="2">
            <a:schemeClr val="accent3"/>
          </a:lnRef>
          <a:fillRef idx="1">
            <a:schemeClr val="lt1"/>
          </a:fillRef>
          <a:effectRef idx="0">
            <a:schemeClr val="accent3"/>
          </a:effectRef>
          <a:fontRef idx="minor">
            <a:schemeClr val="dk1"/>
          </a:fontRef>
        </p:style>
        <p:txBody>
          <a:bodyPr wrap="none"/>
          <a:lstStyle/>
          <a:p>
            <a:pPr algn="ctr" eaLnBrk="0" hangingPunct="0">
              <a:defRPr/>
            </a:pPr>
            <a:r>
              <a:rPr lang="zh-CN" altLang="en-US" b="1" dirty="0">
                <a:latin typeface="+mn-ea"/>
              </a:rPr>
              <a:t>时间</a:t>
            </a:r>
            <a:endParaRPr lang="zh-CN" altLang="en-US" b="1" dirty="0">
              <a:latin typeface="+mn-ea"/>
            </a:endParaRPr>
          </a:p>
        </p:txBody>
      </p:sp>
      <p:sp>
        <p:nvSpPr>
          <p:cNvPr id="2" name="日期占位符 1"/>
          <p:cNvSpPr>
            <a:spLocks noGrp="1"/>
          </p:cNvSpPr>
          <p:nvPr>
            <p:ph type="dt" sz="quarter" idx="10"/>
          </p:nvPr>
        </p:nvSpPr>
        <p:spPr/>
        <p:txBody>
          <a:bodyPr/>
          <a:lstStyle/>
          <a:p>
            <a:pPr>
              <a:defRPr/>
            </a:pPr>
            <a:fld id="{6A8A5DE6-765C-4616-BA0C-8D49F5B65C5C}" type="datetime1">
              <a:rPr lang="zh-CN" altLang="en-US"/>
            </a:fld>
            <a:endParaRPr lang="en-US" altLang="zh-CN"/>
          </a:p>
        </p:txBody>
      </p:sp>
      <p:sp>
        <p:nvSpPr>
          <p:cNvPr id="24602" name="灯片编号占位符 2"/>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3724A8C2-21EB-4019-8A22-A3D9782ADEAC}" type="slidenum">
              <a:rPr lang="zh-CN" altLang="en-US" smtClean="0">
                <a:latin typeface="Tahoma" panose="020B0604030504040204" pitchFamily="34" charset="0"/>
              </a:rPr>
            </a:fld>
            <a:endParaRPr lang="zh-CN" altLang="en-US" smtClean="0">
              <a:latin typeface="Tahoma" panose="020B060403050404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0-#ppt_w/2"/>
                                          </p:val>
                                        </p:tav>
                                        <p:tav tm="100000">
                                          <p:val>
                                            <p:strVal val="#ppt_x"/>
                                          </p:val>
                                        </p:tav>
                                      </p:tavLst>
                                    </p:anim>
                                    <p:anim calcmode="lin" valueType="num">
                                      <p:cBhvr additive="base">
                                        <p:cTn id="13"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矩形 54274"/>
          <p:cNvSpPr/>
          <p:nvPr/>
        </p:nvSpPr>
        <p:spPr>
          <a:xfrm>
            <a:off x="4400118" y="3614635"/>
            <a:ext cx="361949" cy="271463"/>
          </a:xfrm>
          <a:prstGeom prst="rect">
            <a:avLst/>
          </a:prstGeom>
          <a:solidFill>
            <a:srgbClr val="FF9900"/>
          </a:solidFill>
          <a:ln w="6350">
            <a:noFill/>
          </a:ln>
        </p:spPr>
        <p:txBody>
          <a:bodyPr wrap="none" lIns="0" tIns="0" rIns="0" bIns="0" anchor="ctr"/>
          <a:lstStyle/>
          <a:p>
            <a:pPr algn="ctr" eaLnBrk="0" hangingPunct="0"/>
            <a:r>
              <a:rPr lang="en-US" altLang="zh-CN" sz="1500" b="1" dirty="0"/>
              <a:t>1</a:t>
            </a:r>
            <a:endParaRPr lang="en-US" altLang="zh-CN" sz="1500" b="1" dirty="0"/>
          </a:p>
        </p:txBody>
      </p:sp>
      <p:sp>
        <p:nvSpPr>
          <p:cNvPr id="16386" name="矩形 54275"/>
          <p:cNvSpPr/>
          <p:nvPr/>
        </p:nvSpPr>
        <p:spPr>
          <a:xfrm>
            <a:off x="7065002" y="3179660"/>
            <a:ext cx="361951" cy="271463"/>
          </a:xfrm>
          <a:prstGeom prst="rect">
            <a:avLst/>
          </a:prstGeom>
          <a:solidFill>
            <a:srgbClr val="FF9900"/>
          </a:solidFill>
          <a:ln w="6350">
            <a:noFill/>
          </a:ln>
        </p:spPr>
        <p:txBody>
          <a:bodyPr wrap="none" lIns="0" tIns="0" rIns="0" bIns="0" anchor="ctr"/>
          <a:lstStyle/>
          <a:p>
            <a:pPr algn="ctr" eaLnBrk="0" hangingPunct="0"/>
            <a:r>
              <a:rPr lang="en-US" altLang="zh-CN" sz="1500" b="1" dirty="0"/>
              <a:t>2</a:t>
            </a:r>
            <a:endParaRPr lang="en-US" altLang="zh-CN" sz="1500" b="1" dirty="0"/>
          </a:p>
        </p:txBody>
      </p:sp>
      <p:sp>
        <p:nvSpPr>
          <p:cNvPr id="16387" name="矩形 54276"/>
          <p:cNvSpPr/>
          <p:nvPr/>
        </p:nvSpPr>
        <p:spPr>
          <a:xfrm>
            <a:off x="6806655" y="5453929"/>
            <a:ext cx="361951" cy="271463"/>
          </a:xfrm>
          <a:prstGeom prst="rect">
            <a:avLst/>
          </a:prstGeom>
          <a:solidFill>
            <a:srgbClr val="FF9900"/>
          </a:solidFill>
          <a:ln w="6350">
            <a:noFill/>
          </a:ln>
        </p:spPr>
        <p:txBody>
          <a:bodyPr wrap="none" lIns="0" tIns="0" rIns="0" bIns="0" anchor="ctr"/>
          <a:lstStyle/>
          <a:p>
            <a:pPr algn="ctr" eaLnBrk="0" hangingPunct="0"/>
            <a:r>
              <a:rPr lang="en-US" altLang="zh-CN" sz="1500" b="1" dirty="0"/>
              <a:t>3</a:t>
            </a:r>
            <a:endParaRPr lang="en-US" altLang="zh-CN" sz="1500" b="1" dirty="0"/>
          </a:p>
        </p:txBody>
      </p:sp>
      <p:sp>
        <p:nvSpPr>
          <p:cNvPr id="16388" name="矩形 54277"/>
          <p:cNvSpPr/>
          <p:nvPr/>
        </p:nvSpPr>
        <p:spPr>
          <a:xfrm>
            <a:off x="4762069" y="5640284"/>
            <a:ext cx="361951" cy="271463"/>
          </a:xfrm>
          <a:prstGeom prst="rect">
            <a:avLst/>
          </a:prstGeom>
          <a:solidFill>
            <a:srgbClr val="FF9900"/>
          </a:solidFill>
          <a:ln w="6350">
            <a:noFill/>
          </a:ln>
        </p:spPr>
        <p:txBody>
          <a:bodyPr wrap="none" lIns="0" tIns="0" rIns="0" bIns="0" anchor="ctr"/>
          <a:lstStyle/>
          <a:p>
            <a:pPr algn="ctr" eaLnBrk="0" hangingPunct="0"/>
            <a:r>
              <a:rPr lang="en-US" altLang="zh-CN" sz="1500" b="1" dirty="0"/>
              <a:t>4</a:t>
            </a:r>
            <a:endParaRPr lang="en-US" altLang="zh-CN" sz="1500" b="1" dirty="0"/>
          </a:p>
        </p:txBody>
      </p:sp>
      <p:sp>
        <p:nvSpPr>
          <p:cNvPr id="16389" name="矩形 54278"/>
          <p:cNvSpPr/>
          <p:nvPr/>
        </p:nvSpPr>
        <p:spPr>
          <a:xfrm rot="9198256">
            <a:off x="5140951" y="3759097"/>
            <a:ext cx="2125133" cy="1597025"/>
          </a:xfrm>
          <a:prstGeom prst="rect">
            <a:avLst/>
          </a:prstGeom>
          <a:solidFill>
            <a:srgbClr val="CCFFCC"/>
          </a:solidFill>
          <a:ln w="9525" cap="flat" cmpd="sng">
            <a:solidFill>
              <a:schemeClr val="bg2"/>
            </a:solidFill>
            <a:prstDash val="solid"/>
            <a:miter/>
            <a:headEnd type="none" w="med" len="med"/>
            <a:tailEnd type="none" w="med" len="med"/>
          </a:ln>
          <a:effectLst>
            <a:outerShdw dist="35921" dir="2699999" algn="ctr" rotWithShape="0">
              <a:schemeClr val="bg2"/>
            </a:outerShdw>
          </a:effectLst>
        </p:spPr>
        <p:txBody>
          <a:bodyPr lIns="117226" tIns="58613" rIns="117226" bIns="58613" anchor="t"/>
          <a:lstStyle/>
          <a:p>
            <a:endParaRPr lang="zh-CN" altLang="en-US">
              <a:latin typeface="Times New Roman" panose="02020603050405020304" pitchFamily="18" charset="0"/>
              <a:ea typeface="宋体" panose="02010600030101010101" pitchFamily="2" charset="-122"/>
            </a:endParaRPr>
          </a:p>
        </p:txBody>
      </p:sp>
      <p:sp>
        <p:nvSpPr>
          <p:cNvPr id="16390" name="任意多边形 54279"/>
          <p:cNvSpPr/>
          <p:nvPr/>
        </p:nvSpPr>
        <p:spPr>
          <a:xfrm rot="3755517">
            <a:off x="7016073" y="4772835"/>
            <a:ext cx="1268620" cy="1863841"/>
          </a:xfrm>
          <a:custGeom>
            <a:avLst/>
            <a:gdLst/>
            <a:ahLst/>
            <a:cxnLst/>
            <a:rect l="0" t="0" r="0" b="0"/>
            <a:pathLst>
              <a:path w="820" h="819">
                <a:moveTo>
                  <a:pt x="0" y="0"/>
                </a:moveTo>
                <a:lnTo>
                  <a:pt x="0" y="819"/>
                </a:lnTo>
                <a:lnTo>
                  <a:pt x="820" y="819"/>
                </a:lnTo>
              </a:path>
            </a:pathLst>
          </a:custGeom>
          <a:noFill/>
          <a:ln w="22225" cap="flat" cmpd="sng">
            <a:solidFill>
              <a:srgbClr val="FF0000"/>
            </a:solidFill>
            <a:prstDash val="solid"/>
            <a:round/>
            <a:headEnd type="none" w="med" len="med"/>
            <a:tailEnd type="none" w="med" len="med"/>
          </a:ln>
        </p:spPr>
        <p:txBody>
          <a:bodyPr lIns="117226" tIns="58613" rIns="117226" bIns="58613"/>
          <a:lstStyle/>
          <a:p>
            <a:endParaRPr lang="zh-CN" altLang="en-US"/>
          </a:p>
        </p:txBody>
      </p:sp>
      <p:sp>
        <p:nvSpPr>
          <p:cNvPr id="16391" name="任意多边形 54280"/>
          <p:cNvSpPr/>
          <p:nvPr/>
        </p:nvSpPr>
        <p:spPr>
          <a:xfrm rot="-7001744">
            <a:off x="3144802" y="4299795"/>
            <a:ext cx="1791050" cy="2296763"/>
          </a:xfrm>
          <a:custGeom>
            <a:avLst/>
            <a:gdLst/>
            <a:ahLst/>
            <a:cxnLst/>
            <a:rect l="0" t="0" r="0" b="0"/>
            <a:pathLst>
              <a:path w="820" h="819">
                <a:moveTo>
                  <a:pt x="0" y="0"/>
                </a:moveTo>
                <a:lnTo>
                  <a:pt x="0" y="819"/>
                </a:lnTo>
                <a:lnTo>
                  <a:pt x="820" y="819"/>
                </a:lnTo>
              </a:path>
            </a:pathLst>
          </a:custGeom>
          <a:noFill/>
          <a:ln w="22225" cap="flat" cmpd="sng">
            <a:solidFill>
              <a:srgbClr val="FF0000"/>
            </a:solidFill>
            <a:prstDash val="solid"/>
            <a:round/>
            <a:headEnd type="none" w="med" len="med"/>
            <a:tailEnd type="none" w="med" len="med"/>
          </a:ln>
        </p:spPr>
        <p:txBody>
          <a:bodyPr lIns="117226" tIns="58613" rIns="117226" bIns="58613"/>
          <a:lstStyle/>
          <a:p>
            <a:endParaRPr lang="zh-CN" altLang="en-US"/>
          </a:p>
        </p:txBody>
      </p:sp>
      <p:sp>
        <p:nvSpPr>
          <p:cNvPr id="16392" name="任意多边形 54281"/>
          <p:cNvSpPr/>
          <p:nvPr/>
        </p:nvSpPr>
        <p:spPr>
          <a:xfrm rot="3798256" flipH="1">
            <a:off x="3898998" y="1614385"/>
            <a:ext cx="1997075" cy="2400300"/>
          </a:xfrm>
          <a:custGeom>
            <a:avLst/>
            <a:gdLst/>
            <a:ahLst/>
            <a:cxnLst/>
            <a:rect l="0" t="0" r="0" b="0"/>
            <a:pathLst>
              <a:path w="820" h="819">
                <a:moveTo>
                  <a:pt x="0" y="0"/>
                </a:moveTo>
                <a:lnTo>
                  <a:pt x="0" y="819"/>
                </a:lnTo>
                <a:lnTo>
                  <a:pt x="820" y="819"/>
                </a:lnTo>
              </a:path>
            </a:pathLst>
          </a:custGeom>
          <a:noFill/>
          <a:ln w="22225" cap="flat" cmpd="sng">
            <a:solidFill>
              <a:srgbClr val="FF0000"/>
            </a:solidFill>
            <a:prstDash val="solid"/>
            <a:round/>
            <a:headEnd type="none" w="med" len="med"/>
            <a:tailEnd type="none" w="med" len="med"/>
          </a:ln>
        </p:spPr>
        <p:txBody>
          <a:bodyPr lIns="117226" tIns="58613" rIns="117226" bIns="58613"/>
          <a:lstStyle/>
          <a:p>
            <a:endParaRPr lang="zh-CN" altLang="en-US"/>
          </a:p>
        </p:txBody>
      </p:sp>
      <p:sp>
        <p:nvSpPr>
          <p:cNvPr id="16393" name="任意多边形 54282"/>
          <p:cNvSpPr/>
          <p:nvPr/>
        </p:nvSpPr>
        <p:spPr>
          <a:xfrm rot="-7001744" flipH="1" flipV="1">
            <a:off x="7504452" y="2268390"/>
            <a:ext cx="1812925" cy="2449840"/>
          </a:xfrm>
          <a:custGeom>
            <a:avLst/>
            <a:gdLst/>
            <a:ahLst/>
            <a:cxnLst/>
            <a:rect l="0" t="0" r="0" b="0"/>
            <a:pathLst>
              <a:path w="820" h="819">
                <a:moveTo>
                  <a:pt x="0" y="0"/>
                </a:moveTo>
                <a:lnTo>
                  <a:pt x="0" y="819"/>
                </a:lnTo>
                <a:lnTo>
                  <a:pt x="820" y="819"/>
                </a:lnTo>
              </a:path>
            </a:pathLst>
          </a:custGeom>
          <a:noFill/>
          <a:ln w="22225" cap="flat" cmpd="sng">
            <a:solidFill>
              <a:srgbClr val="FF0000"/>
            </a:solidFill>
            <a:prstDash val="solid"/>
            <a:round/>
            <a:headEnd type="none" w="med" len="med"/>
            <a:tailEnd type="none" w="med" len="med"/>
          </a:ln>
        </p:spPr>
        <p:txBody>
          <a:bodyPr lIns="117226" tIns="58613" rIns="117226" bIns="58613"/>
          <a:lstStyle/>
          <a:p>
            <a:endParaRPr lang="zh-CN" altLang="en-US"/>
          </a:p>
        </p:txBody>
      </p:sp>
      <p:sp>
        <p:nvSpPr>
          <p:cNvPr id="16394" name="文本框 54283"/>
          <p:cNvSpPr txBox="1"/>
          <p:nvPr/>
        </p:nvSpPr>
        <p:spPr>
          <a:xfrm>
            <a:off x="5147302" y="4271329"/>
            <a:ext cx="2061633" cy="569387"/>
          </a:xfrm>
          <a:prstGeom prst="rect">
            <a:avLst/>
          </a:prstGeom>
          <a:noFill/>
          <a:ln w="6350">
            <a:noFill/>
          </a:ln>
        </p:spPr>
        <p:txBody>
          <a:bodyPr lIns="0" tIns="0" rIns="0" bIns="0" anchor="ctr">
            <a:spAutoFit/>
          </a:bodyPr>
          <a:lstStyle/>
          <a:p>
            <a:pPr algn="ctr" eaLnBrk="0" hangingPunct="0"/>
            <a:r>
              <a:rPr lang="en-US" altLang="zh-CN" sz="3700" b="1"/>
              <a:t>T</a:t>
            </a:r>
            <a:r>
              <a:rPr lang="zh-CN" altLang="en-US" sz="3700" b="1"/>
              <a:t>－</a:t>
            </a:r>
            <a:r>
              <a:rPr lang="en-US" altLang="zh-CN" sz="3700" b="1"/>
              <a:t>ACT</a:t>
            </a:r>
            <a:endParaRPr lang="en-US" altLang="zh-CN" sz="3700" b="1"/>
          </a:p>
        </p:txBody>
      </p:sp>
      <p:graphicFrame>
        <p:nvGraphicFramePr>
          <p:cNvPr id="54328" name="表格 54327"/>
          <p:cNvGraphicFramePr/>
          <p:nvPr/>
        </p:nvGraphicFramePr>
        <p:xfrm>
          <a:off x="4012767" y="1787422"/>
          <a:ext cx="2404533" cy="1676400"/>
        </p:xfrm>
        <a:graphic>
          <a:graphicData uri="http://schemas.openxmlformats.org/drawingml/2006/table">
            <a:tbl>
              <a:tblPr/>
              <a:tblGrid>
                <a:gridCol w="2404533"/>
              </a:tblGrid>
              <a:tr h="255588">
                <a:tc>
                  <a:txBody>
                    <a:bodyPr/>
                    <a:lstStyle>
                      <a:lvl1pPr marL="0" lvl="0" indent="0" algn="ctr" defTabSz="914400" rtl="0" eaLnBrk="1" fontAlgn="base" latinLnBrk="0" hangingPunct="1">
                        <a:lnSpc>
                          <a:spcPct val="100000"/>
                        </a:lnSpc>
                        <a:spcBef>
                          <a:spcPct val="20000"/>
                        </a:spcBef>
                        <a:spcAft>
                          <a:spcPct val="0"/>
                        </a:spcAft>
                        <a:buNone/>
                        <a:defRPr sz="2000" u="none" kern="1200" baseline="0">
                          <a:solidFill>
                            <a:schemeClr val="bg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defTabSz="533400">
                        <a:buNone/>
                      </a:pPr>
                      <a:r>
                        <a:rPr lang="zh-CN" altLang="en-US" sz="1600" b="1" dirty="0">
                          <a:solidFill>
                            <a:schemeClr val="tx1"/>
                          </a:solidFill>
                          <a:latin typeface="微软雅黑" panose="020B0503020204020204" pitchFamily="34" charset="-122"/>
                          <a:ea typeface="微软雅黑" panose="020B0503020204020204" pitchFamily="34" charset="-122"/>
                        </a:rPr>
                        <a:t>培  训</a:t>
                      </a:r>
                      <a:endParaRPr lang="zh-CN" altLang="en-US" sz="1600" b="1" dirty="0">
                        <a:solidFill>
                          <a:schemeClr val="tx1"/>
                        </a:solidFill>
                        <a:latin typeface="微软雅黑" panose="020B0503020204020204" pitchFamily="34" charset="-122"/>
                        <a:ea typeface="微软雅黑" panose="020B0503020204020204" pitchFamily="34" charset="-122"/>
                      </a:endParaRPr>
                    </a:p>
                  </a:txBody>
                  <a:tcPr marL="0" marR="0" marT="0" marB="0" anchor="ctr">
                    <a:lnL cap="flat">
                      <a:noFill/>
                    </a:lnL>
                    <a:lnR cap="flat">
                      <a:noFill/>
                    </a:lnR>
                    <a:lnT cap="flat">
                      <a:noFill/>
                    </a:lnT>
                    <a:lnB>
                      <a:noFill/>
                    </a:lnB>
                    <a:lnTlToBr>
                      <a:noFill/>
                    </a:lnTlToBr>
                    <a:lnBlToTr>
                      <a:noFill/>
                    </a:lnBlToTr>
                    <a:solidFill>
                      <a:srgbClr val="FF9900"/>
                    </a:solidFill>
                  </a:tcPr>
                </a:tc>
              </a:tr>
              <a:tr h="1420812">
                <a:tc>
                  <a:txBody>
                    <a:bodyPr/>
                    <a:lstStyle>
                      <a:lvl1pPr marL="0" lvl="0" indent="0" algn="ctr" defTabSz="914400" rtl="0" eaLnBrk="1" fontAlgn="base" latinLnBrk="0" hangingPunct="1">
                        <a:lnSpc>
                          <a:spcPct val="100000"/>
                        </a:lnSpc>
                        <a:spcBef>
                          <a:spcPct val="20000"/>
                        </a:spcBef>
                        <a:spcAft>
                          <a:spcPct val="0"/>
                        </a:spcAft>
                        <a:buNone/>
                        <a:defRPr sz="2000" u="none" kern="1200" baseline="0">
                          <a:solidFill>
                            <a:schemeClr val="bg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l" defTabSz="533400">
                        <a:spcBef>
                          <a:spcPct val="0"/>
                        </a:spcBef>
                        <a:buNone/>
                      </a:pPr>
                      <a:r>
                        <a:rPr lang="en-US" altLang="zh-CN" sz="1000" b="1" dirty="0">
                          <a:solidFill>
                            <a:schemeClr val="tx1"/>
                          </a:solidFill>
                          <a:latin typeface="幼圆" panose="02010509060101010101" pitchFamily="49" charset="-122"/>
                          <a:ea typeface="幼圆" panose="02010509060101010101" pitchFamily="49" charset="-122"/>
                        </a:rPr>
                        <a:t>1</a:t>
                      </a:r>
                      <a:r>
                        <a:rPr lang="zh-CN" altLang="en-US" sz="1000" b="1" dirty="0">
                          <a:solidFill>
                            <a:schemeClr val="tx1"/>
                          </a:solidFill>
                          <a:latin typeface="幼圆" panose="02010509060101010101" pitchFamily="49" charset="-122"/>
                          <a:ea typeface="幼圆" panose="02010509060101010101" pitchFamily="49" charset="-122"/>
                        </a:rPr>
                        <a:t>、学历（学位）培训</a:t>
                      </a:r>
                      <a:endParaRPr lang="zh-CN" altLang="en-US" sz="1000" b="1" dirty="0">
                        <a:solidFill>
                          <a:schemeClr val="tx1"/>
                        </a:solidFill>
                        <a:latin typeface="幼圆" panose="02010509060101010101" pitchFamily="49" charset="-122"/>
                        <a:ea typeface="幼圆" panose="02010509060101010101" pitchFamily="49" charset="-122"/>
                      </a:endParaRPr>
                    </a:p>
                    <a:p>
                      <a:pPr marL="0" lvl="0" indent="0" algn="l" defTabSz="533400">
                        <a:spcBef>
                          <a:spcPct val="0"/>
                        </a:spcBef>
                        <a:buNone/>
                      </a:pPr>
                      <a:r>
                        <a:rPr lang="en-US" altLang="zh-CN" sz="1000" b="1" dirty="0">
                          <a:solidFill>
                            <a:schemeClr val="tx1"/>
                          </a:solidFill>
                          <a:latin typeface="幼圆" panose="02010509060101010101" pitchFamily="49" charset="-122"/>
                          <a:ea typeface="幼圆" panose="02010509060101010101" pitchFamily="49" charset="-122"/>
                        </a:rPr>
                        <a:t>2</a:t>
                      </a:r>
                      <a:r>
                        <a:rPr lang="zh-CN" altLang="en-US" sz="1000" b="1" dirty="0">
                          <a:solidFill>
                            <a:schemeClr val="tx1"/>
                          </a:solidFill>
                          <a:latin typeface="幼圆" panose="02010509060101010101" pitchFamily="49" charset="-122"/>
                          <a:ea typeface="幼圆" panose="02010509060101010101" pitchFamily="49" charset="-122"/>
                        </a:rPr>
                        <a:t>、外语能力培训</a:t>
                      </a:r>
                      <a:endParaRPr lang="zh-CN" altLang="en-US" sz="1000" b="1" dirty="0">
                        <a:solidFill>
                          <a:schemeClr val="tx1"/>
                        </a:solidFill>
                        <a:latin typeface="幼圆" panose="02010509060101010101" pitchFamily="49" charset="-122"/>
                        <a:ea typeface="幼圆" panose="02010509060101010101" pitchFamily="49" charset="-122"/>
                      </a:endParaRPr>
                    </a:p>
                    <a:p>
                      <a:pPr marL="0" lvl="0" indent="0" algn="l" defTabSz="533400">
                        <a:spcBef>
                          <a:spcPct val="0"/>
                        </a:spcBef>
                        <a:buNone/>
                      </a:pPr>
                      <a:r>
                        <a:rPr lang="en-US" altLang="zh-CN" sz="1000" b="1" dirty="0">
                          <a:solidFill>
                            <a:schemeClr val="tx1"/>
                          </a:solidFill>
                          <a:latin typeface="幼圆" panose="02010509060101010101" pitchFamily="49" charset="-122"/>
                          <a:ea typeface="幼圆" panose="02010509060101010101" pitchFamily="49" charset="-122"/>
                        </a:rPr>
                        <a:t>3</a:t>
                      </a:r>
                      <a:r>
                        <a:rPr lang="zh-CN" altLang="en-US" sz="1000" b="1" dirty="0">
                          <a:solidFill>
                            <a:schemeClr val="tx1"/>
                          </a:solidFill>
                          <a:latin typeface="幼圆" panose="02010509060101010101" pitchFamily="49" charset="-122"/>
                          <a:ea typeface="幼圆" panose="02010509060101010101" pitchFamily="49" charset="-122"/>
                        </a:rPr>
                        <a:t>、工作方法（工具）培训</a:t>
                      </a:r>
                      <a:endParaRPr lang="zh-CN" altLang="en-US" sz="1000" b="1" dirty="0">
                        <a:solidFill>
                          <a:schemeClr val="tx1"/>
                        </a:solidFill>
                        <a:latin typeface="幼圆" panose="02010509060101010101" pitchFamily="49" charset="-122"/>
                        <a:ea typeface="幼圆" panose="02010509060101010101" pitchFamily="49" charset="-122"/>
                      </a:endParaRPr>
                    </a:p>
                    <a:p>
                      <a:pPr marL="0" lvl="0" indent="0" algn="l" defTabSz="533400">
                        <a:spcBef>
                          <a:spcPct val="0"/>
                        </a:spcBef>
                        <a:buNone/>
                      </a:pPr>
                      <a:r>
                        <a:rPr lang="en-US" altLang="zh-CN" sz="1000" b="1" dirty="0">
                          <a:solidFill>
                            <a:schemeClr val="tx1"/>
                          </a:solidFill>
                          <a:latin typeface="幼圆" panose="02010509060101010101" pitchFamily="49" charset="-122"/>
                          <a:ea typeface="幼圆" panose="02010509060101010101" pitchFamily="49" charset="-122"/>
                        </a:rPr>
                        <a:t>4</a:t>
                      </a:r>
                      <a:r>
                        <a:rPr lang="zh-CN" altLang="en-US" sz="1000" b="1" dirty="0">
                          <a:solidFill>
                            <a:schemeClr val="tx1"/>
                          </a:solidFill>
                          <a:latin typeface="幼圆" panose="02010509060101010101" pitchFamily="49" charset="-122"/>
                          <a:ea typeface="幼圆" panose="02010509060101010101" pitchFamily="49" charset="-122"/>
                        </a:rPr>
                        <a:t>、政治理论培训</a:t>
                      </a:r>
                      <a:endParaRPr lang="zh-CN" altLang="en-US" sz="1000" b="1" dirty="0">
                        <a:solidFill>
                          <a:schemeClr val="tx1"/>
                        </a:solidFill>
                        <a:latin typeface="幼圆" panose="02010509060101010101" pitchFamily="49" charset="-122"/>
                        <a:ea typeface="幼圆" panose="02010509060101010101" pitchFamily="49" charset="-122"/>
                      </a:endParaRPr>
                    </a:p>
                    <a:p>
                      <a:pPr marL="0" lvl="0" indent="0" algn="l" defTabSz="533400">
                        <a:spcBef>
                          <a:spcPct val="0"/>
                        </a:spcBef>
                        <a:buNone/>
                      </a:pPr>
                      <a:r>
                        <a:rPr lang="en-US" altLang="zh-CN" sz="1000" b="1" dirty="0">
                          <a:solidFill>
                            <a:schemeClr val="tx1"/>
                          </a:solidFill>
                          <a:latin typeface="幼圆" panose="02010509060101010101" pitchFamily="49" charset="-122"/>
                          <a:ea typeface="幼圆" panose="02010509060101010101" pitchFamily="49" charset="-122"/>
                        </a:rPr>
                        <a:t>5</a:t>
                      </a:r>
                      <a:r>
                        <a:rPr lang="zh-CN" altLang="en-US" sz="1000" b="1" dirty="0">
                          <a:solidFill>
                            <a:schemeClr val="tx1"/>
                          </a:solidFill>
                          <a:latin typeface="幼圆" panose="02010509060101010101" pitchFamily="49" charset="-122"/>
                          <a:ea typeface="幼圆" panose="02010509060101010101" pitchFamily="49" charset="-122"/>
                        </a:rPr>
                        <a:t>、任职资格培训</a:t>
                      </a:r>
                      <a:endParaRPr lang="zh-CN" altLang="en-US" sz="1000" b="1" dirty="0">
                        <a:solidFill>
                          <a:schemeClr val="tx1"/>
                        </a:solidFill>
                        <a:latin typeface="幼圆" panose="02010509060101010101" pitchFamily="49" charset="-122"/>
                        <a:ea typeface="幼圆" panose="02010509060101010101" pitchFamily="49" charset="-122"/>
                      </a:endParaRPr>
                    </a:p>
                    <a:p>
                      <a:pPr marL="0" lvl="0" indent="0" algn="l" defTabSz="533400">
                        <a:spcBef>
                          <a:spcPct val="0"/>
                        </a:spcBef>
                        <a:buNone/>
                      </a:pPr>
                      <a:r>
                        <a:rPr lang="en-US" altLang="zh-CN" sz="1000" b="1" dirty="0">
                          <a:solidFill>
                            <a:schemeClr val="tx1"/>
                          </a:solidFill>
                          <a:latin typeface="幼圆" panose="02010509060101010101" pitchFamily="49" charset="-122"/>
                          <a:ea typeface="幼圆" panose="02010509060101010101" pitchFamily="49" charset="-122"/>
                        </a:rPr>
                        <a:t>6</a:t>
                      </a:r>
                      <a:r>
                        <a:rPr lang="zh-CN" altLang="en-US" sz="1000" b="1" dirty="0">
                          <a:solidFill>
                            <a:schemeClr val="tx1"/>
                          </a:solidFill>
                          <a:latin typeface="幼圆" panose="02010509060101010101" pitchFamily="49" charset="-122"/>
                          <a:ea typeface="幼圆" panose="02010509060101010101" pitchFamily="49" charset="-122"/>
                        </a:rPr>
                        <a:t>、领导力素质培训</a:t>
                      </a:r>
                      <a:endParaRPr lang="zh-CN" altLang="en-US" sz="1000" b="1" dirty="0">
                        <a:solidFill>
                          <a:schemeClr val="tx1"/>
                        </a:solidFill>
                        <a:latin typeface="幼圆" panose="02010509060101010101" pitchFamily="49" charset="-122"/>
                        <a:ea typeface="幼圆" panose="02010509060101010101" pitchFamily="49" charset="-122"/>
                      </a:endParaRPr>
                    </a:p>
                    <a:p>
                      <a:pPr marL="0" lvl="0" indent="0" algn="l" defTabSz="533400">
                        <a:spcBef>
                          <a:spcPct val="0"/>
                        </a:spcBef>
                        <a:buNone/>
                      </a:pPr>
                      <a:r>
                        <a:rPr lang="en-US" altLang="zh-CN" sz="1000" b="1" dirty="0">
                          <a:solidFill>
                            <a:schemeClr val="tx1"/>
                          </a:solidFill>
                          <a:latin typeface="幼圆" panose="02010509060101010101" pitchFamily="49" charset="-122"/>
                          <a:ea typeface="幼圆" panose="02010509060101010101" pitchFamily="49" charset="-122"/>
                        </a:rPr>
                        <a:t>7</a:t>
                      </a:r>
                      <a:r>
                        <a:rPr lang="zh-CN" altLang="en-US" sz="1000" b="1" dirty="0">
                          <a:solidFill>
                            <a:schemeClr val="tx1"/>
                          </a:solidFill>
                          <a:latin typeface="幼圆" panose="02010509060101010101" pitchFamily="49" charset="-122"/>
                          <a:ea typeface="幼圆" panose="02010509060101010101" pitchFamily="49" charset="-122"/>
                        </a:rPr>
                        <a:t>、专业知识培训</a:t>
                      </a:r>
                      <a:endParaRPr lang="zh-CN" altLang="en-US" sz="1000" b="1" dirty="0">
                        <a:solidFill>
                          <a:schemeClr val="tx1"/>
                        </a:solidFill>
                        <a:latin typeface="幼圆" panose="02010509060101010101" pitchFamily="49" charset="-122"/>
                        <a:ea typeface="幼圆" panose="02010509060101010101" pitchFamily="49" charset="-122"/>
                      </a:endParaRPr>
                    </a:p>
                    <a:p>
                      <a:pPr marL="0" lvl="0" indent="0" algn="l" defTabSz="533400">
                        <a:spcBef>
                          <a:spcPct val="0"/>
                        </a:spcBef>
                        <a:buNone/>
                      </a:pPr>
                      <a:r>
                        <a:rPr lang="en-US" altLang="zh-CN" sz="1000" b="1" dirty="0">
                          <a:solidFill>
                            <a:schemeClr val="tx1"/>
                          </a:solidFill>
                          <a:latin typeface="幼圆" panose="02010509060101010101" pitchFamily="49" charset="-122"/>
                          <a:ea typeface="幼圆" panose="02010509060101010101" pitchFamily="49" charset="-122"/>
                        </a:rPr>
                        <a:t>8</a:t>
                      </a:r>
                      <a:r>
                        <a:rPr lang="zh-CN" altLang="en-US" sz="1000" b="1" dirty="0">
                          <a:solidFill>
                            <a:schemeClr val="tx1"/>
                          </a:solidFill>
                          <a:latin typeface="幼圆" panose="02010509060101010101" pitchFamily="49" charset="-122"/>
                          <a:ea typeface="幼圆" panose="02010509060101010101" pitchFamily="49" charset="-122"/>
                        </a:rPr>
                        <a:t>、法律法规相关培训</a:t>
                      </a:r>
                      <a:endParaRPr lang="zh-CN" altLang="en-US" sz="1000" b="1" dirty="0">
                        <a:solidFill>
                          <a:schemeClr val="tx1"/>
                        </a:solidFill>
                        <a:latin typeface="幼圆" panose="02010509060101010101" pitchFamily="49" charset="-122"/>
                        <a:ea typeface="幼圆" panose="02010509060101010101" pitchFamily="49" charset="-122"/>
                      </a:endParaRPr>
                    </a:p>
                  </a:txBody>
                  <a:tcPr marL="0" marR="0" marT="0" marB="0" anchor="ctr">
                    <a:lnL cap="flat">
                      <a:noFill/>
                    </a:lnL>
                    <a:lnR cap="flat">
                      <a:noFill/>
                    </a:lnR>
                    <a:lnT>
                      <a:noFill/>
                    </a:lnT>
                    <a:lnB cap="flat">
                      <a:noFill/>
                    </a:lnB>
                    <a:lnTlToBr>
                      <a:noFill/>
                    </a:lnTlToBr>
                    <a:lnBlToTr>
                      <a:noFill/>
                    </a:lnBlToTr>
                    <a:noFill/>
                  </a:tcPr>
                </a:tc>
              </a:tr>
            </a:tbl>
          </a:graphicData>
        </a:graphic>
      </p:graphicFrame>
      <p:graphicFrame>
        <p:nvGraphicFramePr>
          <p:cNvPr id="54294" name="表格 54293"/>
          <p:cNvGraphicFramePr/>
          <p:nvPr/>
        </p:nvGraphicFramePr>
        <p:xfrm>
          <a:off x="7632173" y="3160609"/>
          <a:ext cx="2341132" cy="1447802"/>
        </p:xfrm>
        <a:graphic>
          <a:graphicData uri="http://schemas.openxmlformats.org/drawingml/2006/table">
            <a:tbl>
              <a:tblPr/>
              <a:tblGrid>
                <a:gridCol w="2341132"/>
              </a:tblGrid>
              <a:tr h="303214">
                <a:tc>
                  <a:txBody>
                    <a:bodyPr/>
                    <a:lstStyle>
                      <a:lvl1pPr marL="0" lvl="0" indent="0" algn="ctr" defTabSz="914400" rtl="0" eaLnBrk="1" fontAlgn="base" latinLnBrk="0" hangingPunct="1">
                        <a:lnSpc>
                          <a:spcPct val="100000"/>
                        </a:lnSpc>
                        <a:spcBef>
                          <a:spcPct val="20000"/>
                        </a:spcBef>
                        <a:spcAft>
                          <a:spcPct val="0"/>
                        </a:spcAft>
                        <a:buNone/>
                        <a:defRPr sz="2000" u="none" kern="1200" baseline="0">
                          <a:solidFill>
                            <a:schemeClr val="bg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defTabSz="533400" rtl="0" eaLnBrk="1" fontAlgn="base" latinLnBrk="0" hangingPunct="1">
                        <a:lnSpc>
                          <a:spcPct val="100000"/>
                        </a:lnSpc>
                        <a:spcBef>
                          <a:spcPct val="20000"/>
                        </a:spcBef>
                        <a:spcAft>
                          <a:spcPct val="0"/>
                        </a:spcAft>
                        <a:buNone/>
                      </a:pPr>
                      <a:r>
                        <a:rPr lang="zh-CN" altLang="en-US" sz="1600" b="1" u="none" kern="1200" baseline="0" dirty="0">
                          <a:solidFill>
                            <a:schemeClr val="tx1"/>
                          </a:solidFill>
                          <a:latin typeface="微软雅黑" panose="020B0503020204020204" pitchFamily="34" charset="-122"/>
                          <a:ea typeface="微软雅黑" panose="020B0503020204020204" pitchFamily="34" charset="-122"/>
                          <a:cs typeface="+mn-cs"/>
                        </a:rPr>
                        <a:t>短期活动</a:t>
                      </a:r>
                      <a:endParaRPr lang="zh-CN" altLang="en-US" sz="1600" b="1" u="none" kern="1200" baseline="0" dirty="0">
                        <a:solidFill>
                          <a:schemeClr val="tx1"/>
                        </a:solidFill>
                        <a:latin typeface="微软雅黑" panose="020B0503020204020204" pitchFamily="34" charset="-122"/>
                        <a:ea typeface="微软雅黑" panose="020B0503020204020204" pitchFamily="34" charset="-122"/>
                        <a:cs typeface="+mn-cs"/>
                      </a:endParaRPr>
                    </a:p>
                  </a:txBody>
                  <a:tcPr marL="0" marR="0" marT="0" marB="0" anchor="ctr">
                    <a:lnL cap="flat">
                      <a:noFill/>
                    </a:lnL>
                    <a:lnR cap="flat">
                      <a:noFill/>
                    </a:lnR>
                    <a:lnT cap="flat">
                      <a:noFill/>
                    </a:lnT>
                    <a:lnB>
                      <a:noFill/>
                    </a:lnB>
                    <a:lnTlToBr>
                      <a:noFill/>
                    </a:lnTlToBr>
                    <a:lnBlToTr>
                      <a:noFill/>
                    </a:lnBlToTr>
                    <a:solidFill>
                      <a:srgbClr val="FF9900"/>
                    </a:solidFill>
                  </a:tcPr>
                </a:tc>
              </a:tr>
              <a:tr h="1144588">
                <a:tc>
                  <a:txBody>
                    <a:bodyPr/>
                    <a:lstStyle>
                      <a:lvl1pPr marL="0" lvl="0" indent="0" algn="ctr" defTabSz="914400" rtl="0" eaLnBrk="1" fontAlgn="base" latinLnBrk="0" hangingPunct="1">
                        <a:lnSpc>
                          <a:spcPct val="100000"/>
                        </a:lnSpc>
                        <a:spcBef>
                          <a:spcPct val="20000"/>
                        </a:spcBef>
                        <a:spcAft>
                          <a:spcPct val="0"/>
                        </a:spcAft>
                        <a:buNone/>
                        <a:defRPr sz="2000" u="none" kern="1200" baseline="0">
                          <a:solidFill>
                            <a:schemeClr val="bg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l" defTabSz="533400">
                        <a:buNone/>
                      </a:pPr>
                      <a:r>
                        <a:rPr lang="en-US" altLang="zh-CN" sz="1000" b="1" dirty="0">
                          <a:solidFill>
                            <a:schemeClr val="tx1"/>
                          </a:solidFill>
                          <a:latin typeface="幼圆" panose="02010509060101010101" pitchFamily="49" charset="-122"/>
                          <a:ea typeface="幼圆" panose="02010509060101010101" pitchFamily="49" charset="-122"/>
                        </a:rPr>
                        <a:t>1</a:t>
                      </a:r>
                      <a:r>
                        <a:rPr lang="zh-CN" altLang="en-US" sz="1000" b="1" dirty="0">
                          <a:solidFill>
                            <a:schemeClr val="tx1"/>
                          </a:solidFill>
                          <a:latin typeface="幼圆" panose="02010509060101010101" pitchFamily="49" charset="-122"/>
                          <a:ea typeface="幼圆" panose="02010509060101010101" pitchFamily="49" charset="-122"/>
                        </a:rPr>
                        <a:t>、岗位</a:t>
                      </a:r>
                      <a:r>
                        <a:rPr lang="zh-CN" altLang="en-US" sz="1000" b="1" dirty="0" smtClean="0">
                          <a:solidFill>
                            <a:schemeClr val="tx1"/>
                          </a:solidFill>
                          <a:latin typeface="幼圆" panose="02010509060101010101" pitchFamily="49" charset="-122"/>
                          <a:ea typeface="幼圆" panose="02010509060101010101" pitchFamily="49" charset="-122"/>
                        </a:rPr>
                        <a:t>见习</a:t>
                      </a:r>
                      <a:r>
                        <a:rPr lang="en-US" altLang="zh-CN" sz="1000" b="1" dirty="0" smtClean="0">
                          <a:solidFill>
                            <a:schemeClr val="tx1"/>
                          </a:solidFill>
                          <a:latin typeface="幼圆" panose="02010509060101010101" pitchFamily="49" charset="-122"/>
                          <a:ea typeface="幼圆" panose="02010509060101010101" pitchFamily="49" charset="-122"/>
                        </a:rPr>
                        <a:t>)</a:t>
                      </a:r>
                      <a:endParaRPr lang="en-US" altLang="zh-CN" sz="1000" b="1" dirty="0">
                        <a:solidFill>
                          <a:schemeClr val="tx1"/>
                        </a:solidFill>
                        <a:latin typeface="幼圆" panose="02010509060101010101" pitchFamily="49" charset="-122"/>
                        <a:ea typeface="幼圆" panose="02010509060101010101" pitchFamily="49" charset="-122"/>
                      </a:endParaRPr>
                    </a:p>
                    <a:p>
                      <a:pPr marL="0" lvl="0" indent="0" algn="l" defTabSz="533400">
                        <a:buNone/>
                      </a:pPr>
                      <a:r>
                        <a:rPr lang="en-US" altLang="zh-CN" sz="1000" b="1" dirty="0">
                          <a:solidFill>
                            <a:schemeClr val="tx1"/>
                          </a:solidFill>
                          <a:latin typeface="幼圆" panose="02010509060101010101" pitchFamily="49" charset="-122"/>
                          <a:ea typeface="幼圆" panose="02010509060101010101" pitchFamily="49" charset="-122"/>
                        </a:rPr>
                        <a:t>2</a:t>
                      </a:r>
                      <a:r>
                        <a:rPr lang="zh-CN" altLang="en-US" sz="1000" b="1" dirty="0">
                          <a:solidFill>
                            <a:schemeClr val="tx1"/>
                          </a:solidFill>
                          <a:latin typeface="幼圆" panose="02010509060101010101" pitchFamily="49" charset="-122"/>
                          <a:ea typeface="幼圆" panose="02010509060101010101" pitchFamily="49" charset="-122"/>
                        </a:rPr>
                        <a:t>、挂职</a:t>
                      </a:r>
                      <a:r>
                        <a:rPr lang="zh-CN" altLang="en-US" sz="1000" b="1" dirty="0" smtClean="0">
                          <a:solidFill>
                            <a:schemeClr val="tx1"/>
                          </a:solidFill>
                          <a:latin typeface="幼圆" panose="02010509060101010101" pitchFamily="49" charset="-122"/>
                          <a:ea typeface="幼圆" panose="02010509060101010101" pitchFamily="49" charset="-122"/>
                        </a:rPr>
                        <a:t>锻炼</a:t>
                      </a:r>
                      <a:endParaRPr lang="en-US" altLang="zh-CN" sz="1000" b="1" dirty="0" smtClean="0">
                        <a:solidFill>
                          <a:schemeClr val="tx1"/>
                        </a:solidFill>
                        <a:latin typeface="幼圆" panose="02010509060101010101" pitchFamily="49" charset="-122"/>
                        <a:ea typeface="幼圆" panose="02010509060101010101" pitchFamily="49" charset="-122"/>
                      </a:endParaRPr>
                    </a:p>
                    <a:p>
                      <a:pPr marL="0" lvl="0" indent="0" algn="l" defTabSz="533400">
                        <a:buNone/>
                      </a:pPr>
                      <a:r>
                        <a:rPr lang="en-US" altLang="zh-CN" sz="1000" b="1" dirty="0" smtClean="0">
                          <a:solidFill>
                            <a:schemeClr val="tx1"/>
                          </a:solidFill>
                          <a:latin typeface="幼圆" panose="02010509060101010101" pitchFamily="49" charset="-122"/>
                          <a:ea typeface="幼圆" panose="02010509060101010101" pitchFamily="49" charset="-122"/>
                        </a:rPr>
                        <a:t>3</a:t>
                      </a:r>
                      <a:r>
                        <a:rPr lang="zh-CN" altLang="en-US" sz="1000" b="1" dirty="0">
                          <a:solidFill>
                            <a:schemeClr val="tx1"/>
                          </a:solidFill>
                          <a:latin typeface="幼圆" panose="02010509060101010101" pitchFamily="49" charset="-122"/>
                          <a:ea typeface="幼圆" panose="02010509060101010101" pitchFamily="49" charset="-122"/>
                        </a:rPr>
                        <a:t>、海内外研修</a:t>
                      </a:r>
                      <a:endParaRPr lang="zh-CN" altLang="en-US" sz="1000" b="1" dirty="0">
                        <a:solidFill>
                          <a:schemeClr val="tx1"/>
                        </a:solidFill>
                        <a:latin typeface="幼圆" panose="02010509060101010101" pitchFamily="49" charset="-122"/>
                        <a:ea typeface="幼圆" panose="02010509060101010101" pitchFamily="49" charset="-122"/>
                      </a:endParaRPr>
                    </a:p>
                    <a:p>
                      <a:pPr marL="0" lvl="0" indent="0" algn="l" defTabSz="533400">
                        <a:buNone/>
                      </a:pPr>
                      <a:r>
                        <a:rPr lang="en-US" altLang="zh-CN" sz="1000" b="1" dirty="0">
                          <a:solidFill>
                            <a:schemeClr val="tx1"/>
                          </a:solidFill>
                          <a:latin typeface="幼圆" panose="02010509060101010101" pitchFamily="49" charset="-122"/>
                          <a:ea typeface="幼圆" panose="02010509060101010101" pitchFamily="49" charset="-122"/>
                        </a:rPr>
                        <a:t>4</a:t>
                      </a:r>
                      <a:r>
                        <a:rPr lang="zh-CN" altLang="en-US" sz="1000" b="1" dirty="0">
                          <a:solidFill>
                            <a:schemeClr val="tx1"/>
                          </a:solidFill>
                          <a:latin typeface="幼圆" panose="02010509060101010101" pitchFamily="49" charset="-122"/>
                          <a:ea typeface="幼圆" panose="02010509060101010101" pitchFamily="49" charset="-122"/>
                        </a:rPr>
                        <a:t>、学术</a:t>
                      </a:r>
                      <a:r>
                        <a:rPr lang="zh-CN" altLang="en-US" sz="1000" b="1" dirty="0" smtClean="0">
                          <a:solidFill>
                            <a:schemeClr val="tx1"/>
                          </a:solidFill>
                          <a:latin typeface="幼圆" panose="02010509060101010101" pitchFamily="49" charset="-122"/>
                          <a:ea typeface="幼圆" panose="02010509060101010101" pitchFamily="49" charset="-122"/>
                        </a:rPr>
                        <a:t>讲坛</a:t>
                      </a:r>
                      <a:endParaRPr lang="en-US" altLang="zh-CN" sz="1000" b="1" dirty="0" smtClean="0">
                        <a:solidFill>
                          <a:schemeClr val="tx1"/>
                        </a:solidFill>
                        <a:latin typeface="幼圆" panose="02010509060101010101" pitchFamily="49" charset="-122"/>
                        <a:ea typeface="幼圆" panose="02010509060101010101" pitchFamily="49" charset="-122"/>
                      </a:endParaRPr>
                    </a:p>
                    <a:p>
                      <a:pPr marL="0" lvl="0" indent="0" algn="l" defTabSz="533400">
                        <a:buNone/>
                      </a:pPr>
                      <a:r>
                        <a:rPr lang="en-US" altLang="zh-CN" sz="1000" b="1" dirty="0" smtClean="0">
                          <a:solidFill>
                            <a:schemeClr val="tx1"/>
                          </a:solidFill>
                          <a:latin typeface="幼圆" panose="02010509060101010101" pitchFamily="49" charset="-122"/>
                          <a:ea typeface="幼圆" panose="02010509060101010101" pitchFamily="49" charset="-122"/>
                        </a:rPr>
                        <a:t>5</a:t>
                      </a:r>
                      <a:r>
                        <a:rPr lang="zh-CN" altLang="en-US" sz="1000" b="1" dirty="0">
                          <a:solidFill>
                            <a:schemeClr val="tx1"/>
                          </a:solidFill>
                          <a:latin typeface="幼圆" panose="02010509060101010101" pitchFamily="49" charset="-122"/>
                          <a:ea typeface="幼圆" panose="02010509060101010101" pitchFamily="49" charset="-122"/>
                        </a:rPr>
                        <a:t>、</a:t>
                      </a:r>
                      <a:r>
                        <a:rPr lang="zh-CN" altLang="en-US" sz="1000" b="1" dirty="0" smtClean="0">
                          <a:solidFill>
                            <a:schemeClr val="tx1"/>
                          </a:solidFill>
                          <a:latin typeface="幼圆" panose="02010509060101010101" pitchFamily="49" charset="-122"/>
                          <a:ea typeface="幼圆" panose="02010509060101010101" pitchFamily="49" charset="-122"/>
                        </a:rPr>
                        <a:t>兼职岗位</a:t>
                      </a:r>
                      <a:endParaRPr lang="zh-CN" altLang="en-US" sz="1000" b="1" dirty="0">
                        <a:solidFill>
                          <a:schemeClr val="tx1"/>
                        </a:solidFill>
                        <a:latin typeface="幼圆" panose="02010509060101010101" pitchFamily="49" charset="-122"/>
                        <a:ea typeface="幼圆" panose="02010509060101010101" pitchFamily="49" charset="-122"/>
                      </a:endParaRPr>
                    </a:p>
                  </a:txBody>
                  <a:tcPr marL="0" marR="0" marT="0" marB="0" anchor="ctr">
                    <a:lnL cap="flat">
                      <a:noFill/>
                    </a:lnL>
                    <a:lnR cap="flat">
                      <a:noFill/>
                    </a:lnR>
                    <a:lnT>
                      <a:noFill/>
                    </a:lnT>
                    <a:lnB cap="flat">
                      <a:noFill/>
                    </a:lnB>
                    <a:lnTlToBr>
                      <a:noFill/>
                    </a:lnTlToBr>
                    <a:lnBlToTr>
                      <a:noFill/>
                    </a:lnBlToTr>
                    <a:noFill/>
                  </a:tcPr>
                </a:tc>
              </a:tr>
            </a:tbl>
          </a:graphicData>
        </a:graphic>
      </p:graphicFrame>
      <p:graphicFrame>
        <p:nvGraphicFramePr>
          <p:cNvPr id="54303" name="表格 54302"/>
          <p:cNvGraphicFramePr/>
          <p:nvPr/>
        </p:nvGraphicFramePr>
        <p:xfrm>
          <a:off x="7420795" y="5289637"/>
          <a:ext cx="2323611" cy="1115282"/>
        </p:xfrm>
        <a:graphic>
          <a:graphicData uri="http://schemas.openxmlformats.org/drawingml/2006/table">
            <a:tbl>
              <a:tblPr/>
              <a:tblGrid>
                <a:gridCol w="2323611"/>
              </a:tblGrid>
              <a:tr h="237744">
                <a:tc>
                  <a:txBody>
                    <a:bodyPr/>
                    <a:lstStyle>
                      <a:lvl1pPr marL="0" lvl="0" indent="0" algn="ctr" defTabSz="914400" rtl="0" eaLnBrk="1" fontAlgn="base" latinLnBrk="0" hangingPunct="1">
                        <a:lnSpc>
                          <a:spcPct val="100000"/>
                        </a:lnSpc>
                        <a:spcBef>
                          <a:spcPct val="20000"/>
                        </a:spcBef>
                        <a:spcAft>
                          <a:spcPct val="0"/>
                        </a:spcAft>
                        <a:buNone/>
                        <a:defRPr sz="2000" u="none" kern="1200" baseline="0">
                          <a:solidFill>
                            <a:schemeClr val="bg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defTabSz="533400" rtl="0" eaLnBrk="1" fontAlgn="base" latinLnBrk="0" hangingPunct="1">
                        <a:lnSpc>
                          <a:spcPct val="100000"/>
                        </a:lnSpc>
                        <a:spcBef>
                          <a:spcPct val="20000"/>
                        </a:spcBef>
                        <a:spcAft>
                          <a:spcPct val="0"/>
                        </a:spcAft>
                        <a:buNone/>
                      </a:pPr>
                      <a:r>
                        <a:rPr lang="zh-CN" altLang="en-US" sz="1600" b="1" u="none" kern="1200" baseline="0" dirty="0">
                          <a:solidFill>
                            <a:schemeClr val="tx1"/>
                          </a:solidFill>
                          <a:latin typeface="微软雅黑" panose="020B0503020204020204" pitchFamily="34" charset="-122"/>
                          <a:ea typeface="微软雅黑" panose="020B0503020204020204" pitchFamily="34" charset="-122"/>
                          <a:cs typeface="+mn-cs"/>
                        </a:rPr>
                        <a:t>导师辅导</a:t>
                      </a:r>
                      <a:endParaRPr lang="zh-CN" altLang="en-US" sz="1600" b="1" u="none" kern="1200" baseline="0" dirty="0">
                        <a:solidFill>
                          <a:schemeClr val="tx1"/>
                        </a:solidFill>
                        <a:latin typeface="微软雅黑" panose="020B0503020204020204" pitchFamily="34" charset="-122"/>
                        <a:ea typeface="微软雅黑" panose="020B0503020204020204" pitchFamily="34" charset="-122"/>
                        <a:cs typeface="+mn-cs"/>
                      </a:endParaRPr>
                    </a:p>
                  </a:txBody>
                  <a:tcPr marL="0" marR="0" marT="0" marB="0" anchor="ctr">
                    <a:lnL cap="flat">
                      <a:noFill/>
                    </a:lnL>
                    <a:lnR cap="flat">
                      <a:noFill/>
                    </a:lnR>
                    <a:lnT cap="flat">
                      <a:noFill/>
                    </a:lnT>
                    <a:lnB>
                      <a:noFill/>
                    </a:lnB>
                    <a:lnTlToBr>
                      <a:noFill/>
                    </a:lnTlToBr>
                    <a:lnBlToTr>
                      <a:noFill/>
                    </a:lnBlToTr>
                    <a:solidFill>
                      <a:srgbClr val="FF9900"/>
                    </a:solidFill>
                  </a:tcPr>
                </a:tc>
              </a:tr>
              <a:tr h="871442">
                <a:tc>
                  <a:txBody>
                    <a:bodyPr/>
                    <a:lstStyle>
                      <a:lvl1pPr marL="0" lvl="0" indent="0" algn="ctr" defTabSz="914400" rtl="0" eaLnBrk="1" fontAlgn="base" latinLnBrk="0" hangingPunct="1">
                        <a:lnSpc>
                          <a:spcPct val="100000"/>
                        </a:lnSpc>
                        <a:spcBef>
                          <a:spcPct val="20000"/>
                        </a:spcBef>
                        <a:spcAft>
                          <a:spcPct val="0"/>
                        </a:spcAft>
                        <a:buNone/>
                        <a:defRPr sz="2000" u="none" kern="1200" baseline="0">
                          <a:solidFill>
                            <a:schemeClr val="bg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l" defTabSz="533400">
                        <a:buNone/>
                      </a:pPr>
                      <a:r>
                        <a:rPr lang="en-US" altLang="zh-CN" sz="1000" b="1" dirty="0">
                          <a:solidFill>
                            <a:schemeClr val="tx1"/>
                          </a:solidFill>
                          <a:latin typeface="幼圆" panose="02010509060101010101" pitchFamily="49" charset="-122"/>
                          <a:ea typeface="幼圆" panose="02010509060101010101" pitchFamily="49" charset="-122"/>
                        </a:rPr>
                        <a:t>1</a:t>
                      </a:r>
                      <a:r>
                        <a:rPr lang="zh-CN" altLang="en-US" sz="1000" b="1" dirty="0">
                          <a:solidFill>
                            <a:schemeClr val="tx1"/>
                          </a:solidFill>
                          <a:latin typeface="幼圆" panose="02010509060101010101" pitchFamily="49" charset="-122"/>
                          <a:ea typeface="幼圆" panose="02010509060101010101" pitchFamily="49" charset="-122"/>
                        </a:rPr>
                        <a:t>、配备导师</a:t>
                      </a:r>
                      <a:r>
                        <a:rPr lang="en-US" altLang="zh-CN" sz="1000" b="1" dirty="0">
                          <a:solidFill>
                            <a:schemeClr val="tx1"/>
                          </a:solidFill>
                          <a:latin typeface="幼圆" panose="02010509060101010101" pitchFamily="49" charset="-122"/>
                          <a:ea typeface="幼圆" panose="02010509060101010101" pitchFamily="49" charset="-122"/>
                        </a:rPr>
                        <a:t>(</a:t>
                      </a:r>
                      <a:r>
                        <a:rPr lang="zh-CN" altLang="en-US" sz="1000" b="1" dirty="0">
                          <a:solidFill>
                            <a:schemeClr val="tx1"/>
                          </a:solidFill>
                          <a:latin typeface="幼圆" panose="02010509060101010101" pitchFamily="49" charset="-122"/>
                          <a:ea typeface="幼圆" panose="02010509060101010101" pitchFamily="49" charset="-122"/>
                        </a:rPr>
                        <a:t>每一位后备人选配备导师</a:t>
                      </a:r>
                      <a:r>
                        <a:rPr lang="en-US" altLang="zh-CN" sz="1000" b="1" dirty="0">
                          <a:solidFill>
                            <a:schemeClr val="tx1"/>
                          </a:solidFill>
                          <a:latin typeface="幼圆" panose="02010509060101010101" pitchFamily="49" charset="-122"/>
                          <a:ea typeface="幼圆" panose="02010509060101010101" pitchFamily="49" charset="-122"/>
                        </a:rPr>
                        <a:t>)</a:t>
                      </a:r>
                      <a:endParaRPr lang="en-US" altLang="zh-CN" sz="1000" b="1" dirty="0">
                        <a:solidFill>
                          <a:schemeClr val="tx1"/>
                        </a:solidFill>
                        <a:latin typeface="幼圆" panose="02010509060101010101" pitchFamily="49" charset="-122"/>
                        <a:ea typeface="幼圆" panose="02010509060101010101" pitchFamily="49" charset="-122"/>
                      </a:endParaRPr>
                    </a:p>
                    <a:p>
                      <a:pPr marL="0" lvl="0" indent="0" algn="l" defTabSz="533400">
                        <a:buNone/>
                      </a:pPr>
                      <a:r>
                        <a:rPr lang="en-US" altLang="zh-CN" sz="1000" b="1" dirty="0">
                          <a:solidFill>
                            <a:schemeClr val="tx1"/>
                          </a:solidFill>
                          <a:latin typeface="幼圆" panose="02010509060101010101" pitchFamily="49" charset="-122"/>
                          <a:ea typeface="幼圆" panose="02010509060101010101" pitchFamily="49" charset="-122"/>
                        </a:rPr>
                        <a:t>2</a:t>
                      </a:r>
                      <a:r>
                        <a:rPr lang="zh-CN" altLang="en-US" sz="1000" b="1" dirty="0">
                          <a:solidFill>
                            <a:schemeClr val="tx1"/>
                          </a:solidFill>
                          <a:latin typeface="幼圆" panose="02010509060101010101" pitchFamily="49" charset="-122"/>
                          <a:ea typeface="幼圆" panose="02010509060101010101" pitchFamily="49" charset="-122"/>
                        </a:rPr>
                        <a:t>、与公司高层管理者接触</a:t>
                      </a:r>
                      <a:r>
                        <a:rPr lang="en-US" altLang="zh-CN" sz="1000" b="1" dirty="0">
                          <a:solidFill>
                            <a:schemeClr val="tx1"/>
                          </a:solidFill>
                          <a:latin typeface="幼圆" panose="02010509060101010101" pitchFamily="49" charset="-122"/>
                          <a:ea typeface="幼圆" panose="02010509060101010101" pitchFamily="49" charset="-122"/>
                        </a:rPr>
                        <a:t>(</a:t>
                      </a:r>
                      <a:r>
                        <a:rPr lang="zh-CN" altLang="en-US" sz="1000" b="1" dirty="0">
                          <a:solidFill>
                            <a:schemeClr val="tx1"/>
                          </a:solidFill>
                          <a:latin typeface="幼圆" panose="02010509060101010101" pitchFamily="49" charset="-122"/>
                          <a:ea typeface="幼圆" panose="02010509060101010101" pitchFamily="49" charset="-122"/>
                        </a:rPr>
                        <a:t>绩效辅导、职业谈话等</a:t>
                      </a:r>
                      <a:r>
                        <a:rPr lang="en-US" altLang="zh-CN" sz="1000" b="1" dirty="0">
                          <a:solidFill>
                            <a:schemeClr val="tx1"/>
                          </a:solidFill>
                          <a:latin typeface="幼圆" panose="02010509060101010101" pitchFamily="49" charset="-122"/>
                          <a:ea typeface="幼圆" panose="02010509060101010101" pitchFamily="49" charset="-122"/>
                        </a:rPr>
                        <a:t>)</a:t>
                      </a:r>
                      <a:endParaRPr lang="zh-CN" altLang="en-US" sz="1000" b="1" dirty="0">
                        <a:solidFill>
                          <a:schemeClr val="tx1"/>
                        </a:solidFill>
                        <a:latin typeface="幼圆" panose="02010509060101010101" pitchFamily="49" charset="-122"/>
                        <a:ea typeface="幼圆" panose="02010509060101010101" pitchFamily="49" charset="-122"/>
                      </a:endParaRPr>
                    </a:p>
                  </a:txBody>
                  <a:tcPr marL="0" marR="0" marT="0" marB="0" anchor="ctr">
                    <a:lnL cap="flat">
                      <a:noFill/>
                    </a:lnL>
                    <a:lnR cap="flat">
                      <a:noFill/>
                    </a:lnR>
                    <a:lnT>
                      <a:noFill/>
                    </a:lnT>
                    <a:lnB cap="flat">
                      <a:noFill/>
                    </a:lnB>
                    <a:lnTlToBr>
                      <a:noFill/>
                    </a:lnTlToBr>
                    <a:lnBlToTr>
                      <a:noFill/>
                    </a:lnBlToTr>
                    <a:noFill/>
                  </a:tcPr>
                </a:tc>
              </a:tr>
            </a:tbl>
          </a:graphicData>
        </a:graphic>
      </p:graphicFrame>
      <p:graphicFrame>
        <p:nvGraphicFramePr>
          <p:cNvPr id="54312" name="表格 54311"/>
          <p:cNvGraphicFramePr/>
          <p:nvPr/>
        </p:nvGraphicFramePr>
        <p:xfrm>
          <a:off x="2857019" y="4677424"/>
          <a:ext cx="2016296" cy="1368426"/>
        </p:xfrm>
        <a:graphic>
          <a:graphicData uri="http://schemas.openxmlformats.org/drawingml/2006/table">
            <a:tbl>
              <a:tblPr/>
              <a:tblGrid>
                <a:gridCol w="2016296"/>
              </a:tblGrid>
              <a:tr h="360364">
                <a:tc>
                  <a:txBody>
                    <a:bodyPr/>
                    <a:lstStyle>
                      <a:lvl1pPr marL="0" lvl="0" indent="0" algn="ctr" defTabSz="914400" rtl="0" eaLnBrk="1" fontAlgn="base" latinLnBrk="0" hangingPunct="1">
                        <a:lnSpc>
                          <a:spcPct val="100000"/>
                        </a:lnSpc>
                        <a:spcBef>
                          <a:spcPct val="20000"/>
                        </a:spcBef>
                        <a:spcAft>
                          <a:spcPct val="0"/>
                        </a:spcAft>
                        <a:buNone/>
                        <a:defRPr sz="2000" u="none" kern="1200" baseline="0">
                          <a:solidFill>
                            <a:schemeClr val="bg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defTabSz="533400" rtl="0" eaLnBrk="1" fontAlgn="base" latinLnBrk="0" hangingPunct="1">
                        <a:lnSpc>
                          <a:spcPct val="100000"/>
                        </a:lnSpc>
                        <a:spcBef>
                          <a:spcPct val="20000"/>
                        </a:spcBef>
                        <a:spcAft>
                          <a:spcPct val="0"/>
                        </a:spcAft>
                        <a:buNone/>
                      </a:pPr>
                      <a:r>
                        <a:rPr lang="zh-CN" altLang="en-US" sz="1600" b="1" u="none" kern="1200" baseline="0" dirty="0">
                          <a:solidFill>
                            <a:schemeClr val="tx1"/>
                          </a:solidFill>
                          <a:latin typeface="微软雅黑" panose="020B0503020204020204" pitchFamily="34" charset="-122"/>
                          <a:ea typeface="微软雅黑" panose="020B0503020204020204" pitchFamily="34" charset="-122"/>
                          <a:cs typeface="+mn-cs"/>
                        </a:rPr>
                        <a:t>任务分配</a:t>
                      </a:r>
                      <a:endParaRPr lang="zh-CN" altLang="en-US" sz="1600" b="1" u="none" kern="1200" baseline="0" dirty="0">
                        <a:solidFill>
                          <a:schemeClr val="tx1"/>
                        </a:solidFill>
                        <a:latin typeface="微软雅黑" panose="020B0503020204020204" pitchFamily="34" charset="-122"/>
                        <a:ea typeface="微软雅黑" panose="020B0503020204020204" pitchFamily="34" charset="-122"/>
                        <a:cs typeface="+mn-cs"/>
                      </a:endParaRPr>
                    </a:p>
                  </a:txBody>
                  <a:tcPr marL="0" marR="0" marT="0" marB="0" anchor="ctr">
                    <a:lnL cap="flat">
                      <a:noFill/>
                    </a:lnL>
                    <a:lnR cap="flat">
                      <a:noFill/>
                    </a:lnR>
                    <a:lnT cap="flat">
                      <a:noFill/>
                    </a:lnT>
                    <a:lnB>
                      <a:noFill/>
                    </a:lnB>
                    <a:lnTlToBr>
                      <a:noFill/>
                    </a:lnTlToBr>
                    <a:lnBlToTr>
                      <a:noFill/>
                    </a:lnBlToTr>
                    <a:solidFill>
                      <a:srgbClr val="FF9900"/>
                    </a:solidFill>
                  </a:tcPr>
                </a:tc>
              </a:tr>
              <a:tr h="1008062">
                <a:tc>
                  <a:txBody>
                    <a:bodyPr/>
                    <a:lstStyle>
                      <a:lvl1pPr marL="0" lvl="0" indent="0" algn="ctr" defTabSz="914400" rtl="0" eaLnBrk="1" fontAlgn="base" latinLnBrk="0" hangingPunct="1">
                        <a:lnSpc>
                          <a:spcPct val="100000"/>
                        </a:lnSpc>
                        <a:spcBef>
                          <a:spcPct val="20000"/>
                        </a:spcBef>
                        <a:spcAft>
                          <a:spcPct val="0"/>
                        </a:spcAft>
                        <a:buNone/>
                        <a:defRPr sz="2000" u="none" kern="1200" baseline="0">
                          <a:solidFill>
                            <a:schemeClr val="bg1"/>
                          </a:solidFill>
                          <a:latin typeface="Times New Roman" panose="02020603050405020304" pitchFamily="18" charset="0"/>
                          <a:ea typeface="宋体" panose="02010600030101010101" pitchFamily="2" charset="-122"/>
                        </a:defRPr>
                      </a:lvl1pPr>
                      <a:lvl2pPr marL="0" lvl="1" indent="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0" lvl="2" indent="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0" lvl="3" indent="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0" lvl="4" indent="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l" defTabSz="533400">
                        <a:buNone/>
                      </a:pPr>
                      <a:r>
                        <a:rPr lang="en-US" altLang="zh-CN" sz="1000" b="1" dirty="0">
                          <a:solidFill>
                            <a:schemeClr val="tx1"/>
                          </a:solidFill>
                          <a:latin typeface="幼圆" panose="02010509060101010101" pitchFamily="49" charset="-122"/>
                          <a:ea typeface="幼圆" panose="02010509060101010101" pitchFamily="49" charset="-122"/>
                        </a:rPr>
                        <a:t>1</a:t>
                      </a:r>
                      <a:r>
                        <a:rPr lang="zh-CN" altLang="en-US" sz="1000" b="1" dirty="0">
                          <a:solidFill>
                            <a:schemeClr val="tx1"/>
                          </a:solidFill>
                          <a:latin typeface="幼圆" panose="02010509060101010101" pitchFamily="49" charset="-122"/>
                          <a:ea typeface="幼圆" panose="02010509060101010101" pitchFamily="49" charset="-122"/>
                        </a:rPr>
                        <a:t>、分工轮换</a:t>
                      </a:r>
                      <a:endParaRPr lang="zh-CN" altLang="en-US" sz="1000" b="1" dirty="0">
                        <a:solidFill>
                          <a:schemeClr val="tx1"/>
                        </a:solidFill>
                        <a:latin typeface="幼圆" panose="02010509060101010101" pitchFamily="49" charset="-122"/>
                        <a:ea typeface="幼圆" panose="02010509060101010101" pitchFamily="49" charset="-122"/>
                      </a:endParaRPr>
                    </a:p>
                    <a:p>
                      <a:pPr marL="0" lvl="0" indent="0" algn="l" defTabSz="533400">
                        <a:buNone/>
                      </a:pPr>
                      <a:r>
                        <a:rPr lang="en-US" altLang="zh-CN" sz="1000" b="1" dirty="0">
                          <a:solidFill>
                            <a:schemeClr val="tx1"/>
                          </a:solidFill>
                          <a:latin typeface="幼圆" panose="02010509060101010101" pitchFamily="49" charset="-122"/>
                          <a:ea typeface="幼圆" panose="02010509060101010101" pitchFamily="49" charset="-122"/>
                        </a:rPr>
                        <a:t>2</a:t>
                      </a:r>
                      <a:r>
                        <a:rPr lang="zh-CN" altLang="en-US" sz="1000" b="1" dirty="0">
                          <a:solidFill>
                            <a:schemeClr val="tx1"/>
                          </a:solidFill>
                          <a:latin typeface="幼圆" panose="02010509060101010101" pitchFamily="49" charset="-122"/>
                          <a:ea typeface="幼圆" panose="02010509060101010101" pitchFamily="49" charset="-122"/>
                        </a:rPr>
                        <a:t>、主持重要</a:t>
                      </a:r>
                      <a:r>
                        <a:rPr lang="zh-CN" altLang="en-US" sz="1000" b="1" dirty="0" smtClean="0">
                          <a:solidFill>
                            <a:schemeClr val="tx1"/>
                          </a:solidFill>
                          <a:latin typeface="幼圆" panose="02010509060101010101" pitchFamily="49" charset="-122"/>
                          <a:ea typeface="幼圆" panose="02010509060101010101" pitchFamily="49" charset="-122"/>
                        </a:rPr>
                        <a:t>项目</a:t>
                      </a:r>
                      <a:r>
                        <a:rPr lang="en-US" altLang="zh-CN" sz="1000" b="1" dirty="0" smtClean="0">
                          <a:solidFill>
                            <a:schemeClr val="tx1"/>
                          </a:solidFill>
                          <a:latin typeface="幼圆" panose="02010509060101010101" pitchFamily="49" charset="-122"/>
                          <a:ea typeface="幼圆" panose="02010509060101010101" pitchFamily="49" charset="-122"/>
                        </a:rPr>
                        <a:t>)</a:t>
                      </a:r>
                      <a:endParaRPr lang="en-US" altLang="zh-CN" sz="1000" b="1" dirty="0">
                        <a:solidFill>
                          <a:schemeClr val="tx1"/>
                        </a:solidFill>
                        <a:latin typeface="幼圆" panose="02010509060101010101" pitchFamily="49" charset="-122"/>
                        <a:ea typeface="幼圆" panose="02010509060101010101" pitchFamily="49" charset="-122"/>
                      </a:endParaRPr>
                    </a:p>
                    <a:p>
                      <a:pPr marL="0" lvl="0" indent="0" algn="l" defTabSz="533400">
                        <a:buNone/>
                      </a:pPr>
                      <a:r>
                        <a:rPr lang="en-US" altLang="zh-CN" sz="1000" b="1" dirty="0">
                          <a:solidFill>
                            <a:schemeClr val="tx1"/>
                          </a:solidFill>
                          <a:latin typeface="幼圆" panose="02010509060101010101" pitchFamily="49" charset="-122"/>
                          <a:ea typeface="幼圆" panose="02010509060101010101" pitchFamily="49" charset="-122"/>
                        </a:rPr>
                        <a:t>3</a:t>
                      </a:r>
                      <a:r>
                        <a:rPr lang="zh-CN" altLang="en-US" sz="1000" b="1" dirty="0">
                          <a:solidFill>
                            <a:schemeClr val="tx1"/>
                          </a:solidFill>
                          <a:latin typeface="幼圆" panose="02010509060101010101" pitchFamily="49" charset="-122"/>
                          <a:ea typeface="幼圆" panose="02010509060101010101" pitchFamily="49" charset="-122"/>
                        </a:rPr>
                        <a:t>、轮岗</a:t>
                      </a:r>
                      <a:r>
                        <a:rPr lang="zh-CN" altLang="en-US" sz="1000" b="1" dirty="0" smtClean="0">
                          <a:solidFill>
                            <a:schemeClr val="tx1"/>
                          </a:solidFill>
                          <a:latin typeface="幼圆" panose="02010509060101010101" pitchFamily="49" charset="-122"/>
                          <a:ea typeface="幼圆" panose="02010509060101010101" pitchFamily="49" charset="-122"/>
                        </a:rPr>
                        <a:t>交流</a:t>
                      </a:r>
                      <a:endParaRPr lang="en-US" altLang="zh-CN" sz="1000" b="1" dirty="0" smtClean="0">
                        <a:solidFill>
                          <a:schemeClr val="tx1"/>
                        </a:solidFill>
                        <a:latin typeface="幼圆" panose="02010509060101010101" pitchFamily="49" charset="-122"/>
                        <a:ea typeface="幼圆" panose="02010509060101010101" pitchFamily="49" charset="-122"/>
                      </a:endParaRPr>
                    </a:p>
                    <a:p>
                      <a:pPr marL="0" lvl="0" indent="0" algn="l" defTabSz="533400">
                        <a:buNone/>
                      </a:pPr>
                      <a:r>
                        <a:rPr lang="en-US" altLang="zh-CN" sz="1000" b="1" dirty="0" smtClean="0">
                          <a:solidFill>
                            <a:schemeClr val="tx1"/>
                          </a:solidFill>
                          <a:latin typeface="幼圆" panose="02010509060101010101" pitchFamily="49" charset="-122"/>
                          <a:ea typeface="幼圆" panose="02010509060101010101" pitchFamily="49" charset="-122"/>
                        </a:rPr>
                        <a:t>4</a:t>
                      </a:r>
                      <a:r>
                        <a:rPr lang="zh-CN" altLang="en-US" sz="1000" b="1" dirty="0">
                          <a:solidFill>
                            <a:schemeClr val="tx1"/>
                          </a:solidFill>
                          <a:latin typeface="幼圆" panose="02010509060101010101" pitchFamily="49" charset="-122"/>
                          <a:ea typeface="幼圆" panose="02010509060101010101" pitchFamily="49" charset="-122"/>
                        </a:rPr>
                        <a:t>、管理者</a:t>
                      </a:r>
                      <a:r>
                        <a:rPr lang="zh-CN" altLang="en-US" sz="1000" b="1" dirty="0" smtClean="0">
                          <a:solidFill>
                            <a:schemeClr val="tx1"/>
                          </a:solidFill>
                          <a:latin typeface="幼圆" panose="02010509060101010101" pitchFamily="49" charset="-122"/>
                          <a:ea typeface="幼圆" panose="02010509060101010101" pitchFamily="49" charset="-122"/>
                        </a:rPr>
                        <a:t>派出</a:t>
                      </a:r>
                      <a:endParaRPr lang="zh-CN" altLang="en-US" sz="1000" b="1" dirty="0">
                        <a:solidFill>
                          <a:schemeClr val="tx1"/>
                        </a:solidFill>
                        <a:latin typeface="幼圆" panose="02010509060101010101" pitchFamily="49" charset="-122"/>
                        <a:ea typeface="幼圆" panose="02010509060101010101" pitchFamily="49" charset="-122"/>
                      </a:endParaRPr>
                    </a:p>
                  </a:txBody>
                  <a:tcPr marL="0" marR="0" marT="0" marB="0" anchor="ctr">
                    <a:lnL cap="flat">
                      <a:noFill/>
                    </a:lnL>
                    <a:lnR cap="flat">
                      <a:noFill/>
                    </a:lnR>
                    <a:lnT>
                      <a:noFill/>
                    </a:lnT>
                    <a:lnB cap="flat">
                      <a:noFill/>
                    </a:lnB>
                    <a:lnTlToBr>
                      <a:noFill/>
                    </a:lnTlToBr>
                    <a:lnBlToTr>
                      <a:noFill/>
                    </a:lnBlToTr>
                    <a:noFill/>
                  </a:tcPr>
                </a:tc>
              </a:tr>
            </a:tbl>
          </a:graphicData>
        </a:graphic>
      </p:graphicFrame>
      <p:sp>
        <p:nvSpPr>
          <p:cNvPr id="16427" name="上弧形箭头 54320"/>
          <p:cNvSpPr/>
          <p:nvPr/>
        </p:nvSpPr>
        <p:spPr>
          <a:xfrm rot="2091019">
            <a:off x="6586397" y="2201393"/>
            <a:ext cx="2017184" cy="504826"/>
          </a:xfrm>
          <a:prstGeom prst="curvedDownArrow">
            <a:avLst>
              <a:gd name="adj1" fmla="val 59937"/>
              <a:gd name="adj2" fmla="val 119874"/>
              <a:gd name="adj3" fmla="val 33324"/>
            </a:avLst>
          </a:prstGeom>
          <a:solidFill>
            <a:srgbClr val="CCFFCC"/>
          </a:solidFill>
          <a:ln w="9525" cap="flat" cmpd="sng">
            <a:solidFill>
              <a:schemeClr val="bg2"/>
            </a:solidFill>
            <a:prstDash val="solid"/>
            <a:miter/>
            <a:headEnd type="none" w="med" len="med"/>
            <a:tailEnd type="none" w="med" len="med"/>
          </a:ln>
          <a:effectLst>
            <a:outerShdw dist="35921" dir="2699999" algn="ctr" rotWithShape="0">
              <a:schemeClr val="bg2"/>
            </a:outerShdw>
          </a:effectLst>
        </p:spPr>
        <p:txBody>
          <a:bodyPr lIns="117226" tIns="58613" rIns="117226" bIns="58613" anchor="t"/>
          <a:lstStyle/>
          <a:p>
            <a:endParaRPr lang="zh-CN" altLang="en-US">
              <a:latin typeface="Times New Roman" panose="02020603050405020304" pitchFamily="18" charset="0"/>
              <a:ea typeface="宋体" panose="02010600030101010101" pitchFamily="2" charset="-122"/>
            </a:endParaRPr>
          </a:p>
        </p:txBody>
      </p:sp>
      <p:sp>
        <p:nvSpPr>
          <p:cNvPr id="16428" name="上弧形箭头 54321"/>
          <p:cNvSpPr/>
          <p:nvPr/>
        </p:nvSpPr>
        <p:spPr>
          <a:xfrm rot="7077057">
            <a:off x="8517753" y="4145647"/>
            <a:ext cx="1512887" cy="673100"/>
          </a:xfrm>
          <a:prstGeom prst="curvedDownArrow">
            <a:avLst>
              <a:gd name="adj1" fmla="val 59937"/>
              <a:gd name="adj2" fmla="val 119874"/>
              <a:gd name="adj3" fmla="val 33324"/>
            </a:avLst>
          </a:prstGeom>
          <a:solidFill>
            <a:srgbClr val="CCFFCC"/>
          </a:solidFill>
          <a:ln w="9525" cap="flat" cmpd="sng">
            <a:solidFill>
              <a:schemeClr val="bg2"/>
            </a:solidFill>
            <a:prstDash val="solid"/>
            <a:miter/>
            <a:headEnd type="none" w="med" len="med"/>
            <a:tailEnd type="none" w="med" len="med"/>
          </a:ln>
          <a:effectLst>
            <a:outerShdw dist="35921" dir="2699999" algn="ctr" rotWithShape="0">
              <a:schemeClr val="bg2"/>
            </a:outerShdw>
          </a:effectLst>
        </p:spPr>
        <p:txBody>
          <a:bodyPr lIns="117226" tIns="58613" rIns="117226" bIns="58613" anchor="t"/>
          <a:lstStyle/>
          <a:p>
            <a:endParaRPr lang="zh-CN" altLang="en-US">
              <a:latin typeface="Times New Roman" panose="02020603050405020304" pitchFamily="18" charset="0"/>
              <a:ea typeface="宋体" panose="02010600030101010101" pitchFamily="2" charset="-122"/>
            </a:endParaRPr>
          </a:p>
        </p:txBody>
      </p:sp>
      <p:sp>
        <p:nvSpPr>
          <p:cNvPr id="16429" name="上弧形箭头 54322"/>
          <p:cNvSpPr/>
          <p:nvPr/>
        </p:nvSpPr>
        <p:spPr>
          <a:xfrm rot="-10510369">
            <a:off x="4745674" y="5996130"/>
            <a:ext cx="2041001" cy="504826"/>
          </a:xfrm>
          <a:prstGeom prst="curvedDownArrow">
            <a:avLst>
              <a:gd name="adj1" fmla="val 59937"/>
              <a:gd name="adj2" fmla="val 119874"/>
              <a:gd name="adj3" fmla="val 33324"/>
            </a:avLst>
          </a:prstGeom>
          <a:solidFill>
            <a:srgbClr val="CCFFCC"/>
          </a:solidFill>
          <a:ln w="9525" cap="flat" cmpd="sng">
            <a:solidFill>
              <a:schemeClr val="bg2"/>
            </a:solidFill>
            <a:prstDash val="solid"/>
            <a:miter/>
            <a:headEnd type="none" w="med" len="med"/>
            <a:tailEnd type="none" w="med" len="med"/>
          </a:ln>
          <a:effectLst>
            <a:outerShdw dist="35921" dir="2699999" algn="ctr" rotWithShape="0">
              <a:schemeClr val="bg2"/>
            </a:outerShdw>
          </a:effectLst>
        </p:spPr>
        <p:txBody>
          <a:bodyPr lIns="117226" tIns="58613" rIns="117226" bIns="58613" anchor="t"/>
          <a:lstStyle/>
          <a:p>
            <a:endParaRPr lang="zh-CN" altLang="en-US">
              <a:latin typeface="Times New Roman" panose="02020603050405020304" pitchFamily="18" charset="0"/>
              <a:ea typeface="宋体" panose="02010600030101010101" pitchFamily="2" charset="-122"/>
            </a:endParaRPr>
          </a:p>
        </p:txBody>
      </p:sp>
      <p:sp>
        <p:nvSpPr>
          <p:cNvPr id="16430" name="上弧形箭头 54323"/>
          <p:cNvSpPr/>
          <p:nvPr/>
        </p:nvSpPr>
        <p:spPr>
          <a:xfrm rot="-5153611">
            <a:off x="2428781" y="3278084"/>
            <a:ext cx="1512887" cy="673100"/>
          </a:xfrm>
          <a:prstGeom prst="curvedDownArrow">
            <a:avLst>
              <a:gd name="adj1" fmla="val 59937"/>
              <a:gd name="adj2" fmla="val 119874"/>
              <a:gd name="adj3" fmla="val 33324"/>
            </a:avLst>
          </a:prstGeom>
          <a:solidFill>
            <a:srgbClr val="CCFFCC"/>
          </a:solidFill>
          <a:ln w="9525" cap="flat" cmpd="sng">
            <a:solidFill>
              <a:schemeClr val="bg2"/>
            </a:solidFill>
            <a:prstDash val="solid"/>
            <a:miter/>
            <a:headEnd type="none" w="med" len="med"/>
            <a:tailEnd type="none" w="med" len="med"/>
          </a:ln>
          <a:effectLst>
            <a:outerShdw dist="35921" dir="2699999" algn="ctr" rotWithShape="0">
              <a:schemeClr val="bg2"/>
            </a:outerShdw>
          </a:effectLst>
        </p:spPr>
        <p:txBody>
          <a:bodyPr lIns="117226" tIns="58613" rIns="117226" bIns="58613" anchor="t"/>
          <a:lstStyle/>
          <a:p>
            <a:endParaRPr lang="zh-CN" altLang="en-US">
              <a:latin typeface="Times New Roman" panose="02020603050405020304" pitchFamily="18" charset="0"/>
              <a:ea typeface="宋体" panose="02010600030101010101" pitchFamily="2" charset="-122"/>
            </a:endParaRPr>
          </a:p>
        </p:txBody>
      </p:sp>
      <p:sp>
        <p:nvSpPr>
          <p:cNvPr id="54336" name="矩形 54335"/>
          <p:cNvSpPr/>
          <p:nvPr/>
        </p:nvSpPr>
        <p:spPr>
          <a:xfrm>
            <a:off x="978496" y="836712"/>
            <a:ext cx="5117504" cy="719138"/>
          </a:xfrm>
          <a:prstGeom prst="rect">
            <a:avLst/>
          </a:prstGeom>
          <a:noFill/>
          <a:ln w="9525">
            <a:noFill/>
          </a:ln>
        </p:spPr>
        <p:txBody>
          <a:bodyPr lIns="117226" tIns="58613" rIns="117226" bIns="58613" anchor="ctr"/>
          <a:lstStyle/>
          <a:p>
            <a:pPr fontAlgn="base">
              <a:buClr>
                <a:schemeClr val="accent2"/>
              </a:buClr>
              <a:buFont typeface="Wingdings" panose="05000000000000000000" pitchFamily="2" charset="2"/>
              <a:buNone/>
            </a:pPr>
            <a:r>
              <a:rPr lang="zh-CN" altLang="en-US" sz="3300" noProof="1">
                <a:solidFill>
                  <a:srgbClr val="FF0000"/>
                </a:solidFill>
                <a:latin typeface="微软雅黑" panose="020B0503020204020204" pitchFamily="34" charset="-122"/>
                <a:ea typeface="微软雅黑" panose="020B0503020204020204" pitchFamily="34" charset="-122"/>
                <a:cs typeface="+mj-cs"/>
              </a:rPr>
              <a:t>后备人才</a:t>
            </a:r>
            <a:r>
              <a:rPr lang="en-US" altLang="zh-CN" sz="3300" noProof="1">
                <a:solidFill>
                  <a:srgbClr val="FF0000"/>
                </a:solidFill>
                <a:latin typeface="微软雅黑" panose="020B0503020204020204" pitchFamily="34" charset="-122"/>
                <a:ea typeface="微软雅黑" panose="020B0503020204020204" pitchFamily="34" charset="-122"/>
                <a:cs typeface="+mj-cs"/>
              </a:rPr>
              <a:t>T-ACT</a:t>
            </a:r>
            <a:r>
              <a:rPr lang="zh-CN" altLang="en-US" sz="3300" noProof="1">
                <a:solidFill>
                  <a:srgbClr val="FF0000"/>
                </a:solidFill>
                <a:latin typeface="微软雅黑" panose="020B0503020204020204" pitchFamily="34" charset="-122"/>
                <a:ea typeface="微软雅黑" panose="020B0503020204020204" pitchFamily="34" charset="-122"/>
                <a:cs typeface="+mj-cs"/>
              </a:rPr>
              <a:t>培养模式</a:t>
            </a:r>
            <a:endParaRPr lang="zh-CN" altLang="en-US" sz="3300" noProof="1">
              <a:solidFill>
                <a:srgbClr val="FF0000"/>
              </a:solidFill>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a:xfrm>
            <a:off x="1689112" y="932723"/>
            <a:ext cx="6413658" cy="785813"/>
          </a:xfrm>
        </p:spPr>
        <p:txBody>
          <a:bodyPr/>
          <a:lstStyle/>
          <a:p>
            <a:pPr>
              <a:defRPr/>
            </a:pPr>
            <a:r>
              <a:rPr lang="zh-CN" altLang="en-US" sz="3480" kern="1200" dirty="0">
                <a:solidFill>
                  <a:srgbClr val="FF0000"/>
                </a:solidFill>
                <a:latin typeface="微软雅黑" panose="020B0503020204020204" pitchFamily="34" charset="-122"/>
                <a:ea typeface="微软雅黑" panose="020B0503020204020204" pitchFamily="34" charset="-122"/>
              </a:rPr>
              <a:t>人力资源</a:t>
            </a:r>
            <a:r>
              <a:rPr lang="zh-CN" altLang="en-US" sz="3480" kern="1200" dirty="0" smtClean="0">
                <a:solidFill>
                  <a:srgbClr val="FF0000"/>
                </a:solidFill>
                <a:latin typeface="微软雅黑" panose="020B0503020204020204" pitchFamily="34" charset="-122"/>
                <a:ea typeface="微软雅黑" panose="020B0503020204020204" pitchFamily="34" charset="-122"/>
              </a:rPr>
              <a:t>管理框架定位</a:t>
            </a:r>
            <a:endParaRPr lang="zh-CN" altLang="en-US" sz="3480" kern="1200" dirty="0">
              <a:solidFill>
                <a:srgbClr val="FF0000"/>
              </a:solidFill>
              <a:latin typeface="微软雅黑" panose="020B0503020204020204" pitchFamily="34" charset="-122"/>
              <a:ea typeface="微软雅黑" panose="020B0503020204020204" pitchFamily="34" charset="-122"/>
            </a:endParaRPr>
          </a:p>
        </p:txBody>
      </p:sp>
      <p:sp>
        <p:nvSpPr>
          <p:cNvPr id="33795" name="内容占位符 2"/>
          <p:cNvSpPr>
            <a:spLocks noGrp="1" noChangeArrowheads="1"/>
          </p:cNvSpPr>
          <p:nvPr>
            <p:ph idx="1"/>
          </p:nvPr>
        </p:nvSpPr>
        <p:spPr>
          <a:xfrm>
            <a:off x="2381252" y="1989138"/>
            <a:ext cx="3196115" cy="3743326"/>
          </a:xfrm>
        </p:spPr>
        <p:txBody>
          <a:bodyPr/>
          <a:lstStyle/>
          <a:p>
            <a:pPr marL="0" indent="0">
              <a:lnSpc>
                <a:spcPct val="170000"/>
              </a:lnSpc>
              <a:spcBef>
                <a:spcPct val="0"/>
              </a:spcBef>
              <a:buNone/>
            </a:pPr>
            <a:r>
              <a:rPr lang="zh-CN" altLang="en-US" sz="2280">
                <a:latin typeface="微软雅黑" panose="020B0503020204020204" pitchFamily="34" charset="-122"/>
                <a:ea typeface="微软雅黑" panose="020B0503020204020204" pitchFamily="34" charset="-122"/>
                <a:sym typeface="宋体" panose="02010600030101010101" pitchFamily="2" charset="-122"/>
              </a:rPr>
              <a:t>一个中心</a:t>
            </a:r>
            <a:endParaRPr lang="en-US" altLang="zh-CN" sz="2280">
              <a:latin typeface="微软雅黑" panose="020B0503020204020204" pitchFamily="34" charset="-122"/>
              <a:ea typeface="微软雅黑" panose="020B0503020204020204" pitchFamily="34" charset="-122"/>
              <a:sym typeface="宋体" panose="02010600030101010101" pitchFamily="2" charset="-122"/>
            </a:endParaRPr>
          </a:p>
          <a:p>
            <a:pPr marL="0" indent="0">
              <a:lnSpc>
                <a:spcPct val="170000"/>
              </a:lnSpc>
              <a:spcBef>
                <a:spcPct val="0"/>
              </a:spcBef>
              <a:buNone/>
            </a:pPr>
            <a:r>
              <a:rPr lang="zh-CN" altLang="en-US" sz="2280">
                <a:latin typeface="微软雅黑" panose="020B0503020204020204" pitchFamily="34" charset="-122"/>
                <a:ea typeface="微软雅黑" panose="020B0503020204020204" pitchFamily="34" charset="-122"/>
                <a:sym typeface="宋体" panose="02010600030101010101" pitchFamily="2" charset="-122"/>
              </a:rPr>
              <a:t>两个基本点</a:t>
            </a:r>
            <a:endParaRPr lang="en-US" altLang="zh-CN" sz="2280">
              <a:latin typeface="微软雅黑" panose="020B0503020204020204" pitchFamily="34" charset="-122"/>
              <a:ea typeface="微软雅黑" panose="020B0503020204020204" pitchFamily="34" charset="-122"/>
              <a:sym typeface="宋体" panose="02010600030101010101" pitchFamily="2" charset="-122"/>
            </a:endParaRPr>
          </a:p>
          <a:p>
            <a:pPr marL="0" indent="0">
              <a:lnSpc>
                <a:spcPct val="170000"/>
              </a:lnSpc>
              <a:spcBef>
                <a:spcPct val="0"/>
              </a:spcBef>
              <a:buNone/>
            </a:pPr>
            <a:r>
              <a:rPr lang="zh-CN" altLang="en-US" sz="2280">
                <a:latin typeface="微软雅黑" panose="020B0503020204020204" pitchFamily="34" charset="-122"/>
                <a:ea typeface="微软雅黑" panose="020B0503020204020204" pitchFamily="34" charset="-122"/>
                <a:sym typeface="宋体" panose="02010600030101010101" pitchFamily="2" charset="-122"/>
              </a:rPr>
              <a:t>三驾马车</a:t>
            </a:r>
            <a:endParaRPr lang="en-US" altLang="zh-CN" sz="2280">
              <a:latin typeface="微软雅黑" panose="020B0503020204020204" pitchFamily="34" charset="-122"/>
              <a:ea typeface="微软雅黑" panose="020B0503020204020204" pitchFamily="34" charset="-122"/>
              <a:sym typeface="宋体" panose="02010600030101010101" pitchFamily="2" charset="-122"/>
            </a:endParaRPr>
          </a:p>
          <a:p>
            <a:pPr marL="0" indent="0">
              <a:lnSpc>
                <a:spcPct val="170000"/>
              </a:lnSpc>
              <a:spcBef>
                <a:spcPct val="0"/>
              </a:spcBef>
              <a:buNone/>
            </a:pPr>
            <a:r>
              <a:rPr lang="zh-CN" altLang="en-US" sz="2280">
                <a:latin typeface="微软雅黑" panose="020B0503020204020204" pitchFamily="34" charset="-122"/>
                <a:ea typeface="微软雅黑" panose="020B0503020204020204" pitchFamily="34" charset="-122"/>
                <a:sym typeface="宋体" panose="02010600030101010101" pitchFamily="2" charset="-122"/>
              </a:rPr>
              <a:t>四大定位</a:t>
            </a:r>
            <a:endParaRPr lang="en-US" altLang="zh-CN" sz="2280">
              <a:latin typeface="微软雅黑" panose="020B0503020204020204" pitchFamily="34" charset="-122"/>
              <a:ea typeface="微软雅黑" panose="020B0503020204020204" pitchFamily="34" charset="-122"/>
              <a:sym typeface="宋体" panose="02010600030101010101" pitchFamily="2" charset="-122"/>
            </a:endParaRPr>
          </a:p>
          <a:p>
            <a:pPr marL="0" indent="0">
              <a:lnSpc>
                <a:spcPct val="170000"/>
              </a:lnSpc>
              <a:spcBef>
                <a:spcPct val="0"/>
              </a:spcBef>
              <a:buNone/>
            </a:pPr>
            <a:r>
              <a:rPr lang="zh-CN" altLang="en-US" sz="2280">
                <a:latin typeface="微软雅黑" panose="020B0503020204020204" pitchFamily="34" charset="-122"/>
                <a:ea typeface="微软雅黑" panose="020B0503020204020204" pitchFamily="34" charset="-122"/>
                <a:sym typeface="宋体" panose="02010600030101010101" pitchFamily="2" charset="-122"/>
              </a:rPr>
              <a:t>五种干法</a:t>
            </a:r>
            <a:endParaRPr lang="en-US" altLang="zh-CN" sz="2280">
              <a:latin typeface="微软雅黑" panose="020B0503020204020204" pitchFamily="34" charset="-122"/>
              <a:ea typeface="微软雅黑" panose="020B0503020204020204" pitchFamily="34" charset="-122"/>
              <a:sym typeface="宋体" panose="02010600030101010101" pitchFamily="2" charset="-122"/>
            </a:endParaRPr>
          </a:p>
          <a:p>
            <a:pPr marL="0" indent="0">
              <a:lnSpc>
                <a:spcPct val="170000"/>
              </a:lnSpc>
              <a:spcBef>
                <a:spcPct val="0"/>
              </a:spcBef>
              <a:buNone/>
            </a:pPr>
            <a:r>
              <a:rPr lang="zh-CN" altLang="en-US" sz="2280">
                <a:latin typeface="微软雅黑" panose="020B0503020204020204" pitchFamily="34" charset="-122"/>
                <a:ea typeface="微软雅黑" panose="020B0503020204020204" pitchFamily="34" charset="-122"/>
                <a:sym typeface="宋体" panose="02010600030101010101" pitchFamily="2" charset="-122"/>
              </a:rPr>
              <a:t>六大模块</a:t>
            </a:r>
            <a:endParaRPr lang="zh-CN" altLang="en-US" sz="2280">
              <a:latin typeface="微软雅黑" panose="020B0503020204020204" pitchFamily="34" charset="-122"/>
              <a:ea typeface="微软雅黑" panose="020B0503020204020204" pitchFamily="34" charset="-122"/>
              <a:sym typeface="宋体" panose="02010600030101010101" pitchFamily="2" charset="-122"/>
            </a:endParaRPr>
          </a:p>
        </p:txBody>
      </p:sp>
      <p:sp>
        <p:nvSpPr>
          <p:cNvPr id="2" name="日期占位符 1"/>
          <p:cNvSpPr>
            <a:spLocks noGrp="1"/>
          </p:cNvSpPr>
          <p:nvPr>
            <p:ph type="dt" sz="quarter" idx="10"/>
          </p:nvPr>
        </p:nvSpPr>
        <p:spPr/>
        <p:txBody>
          <a:bodyPr/>
          <a:lstStyle/>
          <a:p>
            <a:pPr>
              <a:defRPr/>
            </a:pPr>
            <a:fld id="{C9DB31BA-938D-4234-96AE-61AC1F54A066}" type="datetime1">
              <a:rPr lang="zh-CN" altLang="en-US" sz="1680" smtClean="0"/>
            </a:fld>
            <a:endParaRPr lang="en-US" altLang="zh-CN" sz="1680"/>
          </a:p>
        </p:txBody>
      </p:sp>
      <p:sp>
        <p:nvSpPr>
          <p:cNvPr id="33797" name="灯片编号占位符 2"/>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579755" indent="-222885" eaLnBrk="0" hangingPunct="0">
              <a:defRPr>
                <a:solidFill>
                  <a:schemeClr val="tx1"/>
                </a:solidFill>
                <a:latin typeface="Arial" panose="020B0604020202020204" pitchFamily="34" charset="0"/>
                <a:ea typeface="宋体" panose="02010600030101010101" pitchFamily="2" charset="-122"/>
              </a:defRPr>
            </a:lvl2pPr>
            <a:lvl3pPr marL="891540" indent="-178435" eaLnBrk="0" hangingPunct="0">
              <a:defRPr>
                <a:solidFill>
                  <a:schemeClr val="tx1"/>
                </a:solidFill>
                <a:latin typeface="Arial" panose="020B0604020202020204" pitchFamily="34" charset="0"/>
                <a:ea typeface="宋体" panose="02010600030101010101" pitchFamily="2" charset="-122"/>
              </a:defRPr>
            </a:lvl3pPr>
            <a:lvl4pPr marL="1248410" indent="-178435" eaLnBrk="0" hangingPunct="0">
              <a:defRPr>
                <a:solidFill>
                  <a:schemeClr val="tx1"/>
                </a:solidFill>
                <a:latin typeface="Arial" panose="020B0604020202020204" pitchFamily="34" charset="0"/>
                <a:ea typeface="宋体" panose="02010600030101010101" pitchFamily="2" charset="-122"/>
              </a:defRPr>
            </a:lvl4pPr>
            <a:lvl5pPr marL="1604645" indent="-178435" eaLnBrk="0" hangingPunct="0">
              <a:defRPr>
                <a:solidFill>
                  <a:schemeClr val="tx1"/>
                </a:solidFill>
                <a:latin typeface="Arial" panose="020B0604020202020204" pitchFamily="34" charset="0"/>
                <a:ea typeface="宋体" panose="02010600030101010101" pitchFamily="2" charset="-122"/>
              </a:defRPr>
            </a:lvl5pPr>
            <a:lvl6pPr marL="1961515" indent="-17843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317750" indent="-17843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2674620" indent="-17843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031490" indent="-17843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105B0408-2B10-4CD5-9752-1B1C7F079387}" type="slidenum">
              <a:rPr lang="zh-CN" altLang="en-US" sz="1680" smtClean="0">
                <a:latin typeface="Tahoma" panose="020B0604030504040204" pitchFamily="34" charset="0"/>
              </a:rPr>
            </a:fld>
            <a:endParaRPr lang="zh-CN" altLang="en-US" sz="1680" smtClean="0">
              <a:latin typeface="Tahoma" panose="020B0604030504040204" pitchFamily="34" charset="0"/>
            </a:endParaRPr>
          </a:p>
        </p:txBody>
      </p:sp>
      <p:pic>
        <p:nvPicPr>
          <p:cNvPr id="33798" name="Picture 2" descr="https://timgsa.baidu.com/timg?image&amp;quality=80&amp;size=b9999_10000&amp;sec=1555302991873&amp;di=08eef0979cc9f670b789aff763d9f7b0&amp;imgtype=0&amp;src=http%3A%2F%2Fimg.mp.itc.cn%2Fupload%2F20160721%2Facabcabfaf7d4c8ca74465e753de5f50_th.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47350" y="2205038"/>
            <a:ext cx="3046096" cy="332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noChangeArrowheads="1"/>
          </p:cNvSpPr>
          <p:nvPr>
            <p:ph type="sldNum" sz="quarter" idx="11"/>
          </p:nvPr>
        </p:nvSpPr>
        <p:spPr>
          <a:xfrm>
            <a:off x="8970644" y="6248400"/>
            <a:ext cx="2286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500">
                <a:solidFill>
                  <a:schemeClr val="tx1"/>
                </a:solidFill>
                <a:latin typeface="Tahoma" panose="020B0604030504040204" pitchFamily="34" charset="0"/>
                <a:ea typeface="宋体" panose="02010600030101010101" pitchFamily="2" charset="-122"/>
              </a:defRPr>
            </a:lvl1pPr>
            <a:lvl2pPr marL="579755" indent="-222885" eaLnBrk="0" hangingPunct="0">
              <a:spcBef>
                <a:spcPct val="20000"/>
              </a:spcBef>
              <a:buClr>
                <a:schemeClr val="hlink"/>
              </a:buClr>
              <a:buSzPct val="55000"/>
              <a:buFont typeface="Wingdings" panose="05000000000000000000" pitchFamily="2" charset="2"/>
              <a:buChar char="n"/>
              <a:defRPr sz="2200">
                <a:solidFill>
                  <a:schemeClr val="tx1"/>
                </a:solidFill>
                <a:latin typeface="Tahoma" panose="020B0604030504040204" pitchFamily="34" charset="0"/>
                <a:ea typeface="宋体" panose="02010600030101010101" pitchFamily="2" charset="-122"/>
              </a:defRPr>
            </a:lvl2pPr>
            <a:lvl3pPr marL="891540" indent="-178435" eaLnBrk="0" hangingPunct="0">
              <a:spcBef>
                <a:spcPct val="20000"/>
              </a:spcBef>
              <a:buClr>
                <a:schemeClr val="folHlink"/>
              </a:buClr>
              <a:buSzPct val="50000"/>
              <a:buFont typeface="Wingdings" panose="05000000000000000000" pitchFamily="2" charset="2"/>
              <a:buChar char="n"/>
              <a:defRPr sz="1900">
                <a:solidFill>
                  <a:schemeClr val="tx1"/>
                </a:solidFill>
                <a:latin typeface="Tahoma" panose="020B0604030504040204" pitchFamily="34" charset="0"/>
                <a:ea typeface="宋体" panose="02010600030101010101" pitchFamily="2" charset="-122"/>
              </a:defRPr>
            </a:lvl3pPr>
            <a:lvl4pPr marL="1248410" indent="-178435" eaLnBrk="0" hangingPunct="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4pPr>
            <a:lvl5pPr marL="1604645" indent="-178435" eaLnBrk="0" hangingPunct="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5pPr>
            <a:lvl6pPr marL="1961515" indent="-178435"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6pPr>
            <a:lvl7pPr marL="2317750" indent="-178435"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7pPr>
            <a:lvl8pPr marL="2674620" indent="-178435"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8pPr>
            <a:lvl9pPr marL="3031490" indent="-178435"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fld id="{7E68C04F-5B04-432B-BA3C-8F775EBF626F}" type="slidenum">
              <a:rPr lang="en-US" altLang="zh-CN" sz="1320"/>
            </a:fld>
            <a:endParaRPr lang="en-US" altLang="zh-CN" sz="1320"/>
          </a:p>
        </p:txBody>
      </p:sp>
      <p:sp>
        <p:nvSpPr>
          <p:cNvPr id="90115" name="Rectangle 1027"/>
          <p:cNvSpPr>
            <a:spLocks noChangeArrowheads="1"/>
          </p:cNvSpPr>
          <p:nvPr/>
        </p:nvSpPr>
        <p:spPr bwMode="auto">
          <a:xfrm>
            <a:off x="2142649" y="836614"/>
            <a:ext cx="2456180" cy="546735"/>
          </a:xfrm>
          <a:prstGeom prst="rect">
            <a:avLst/>
          </a:prstGeom>
          <a:noFill/>
          <a:ln>
            <a:noFill/>
          </a:ln>
          <a:effectLst/>
        </p:spPr>
        <p:txBody>
          <a:bodyPr wrap="none" lIns="85587" tIns="42794" rIns="85587" bIns="42794">
            <a:spAutoFit/>
          </a:bodyPr>
          <a:lstStyle/>
          <a:p>
            <a:pPr>
              <a:defRPr/>
            </a:pPr>
            <a:r>
              <a:rPr lang="zh-CN" altLang="en-US" sz="3000" b="1" dirty="0">
                <a:solidFill>
                  <a:srgbClr val="FF0000"/>
                </a:solidFill>
                <a:latin typeface="微软雅黑" panose="020B0503020204020204" pitchFamily="34" charset="-122"/>
                <a:ea typeface="微软雅黑" panose="020B0503020204020204" pitchFamily="34" charset="-122"/>
                <a:cs typeface="+mj-cs"/>
              </a:rPr>
              <a:t>企业人才大厦</a:t>
            </a:r>
            <a:endParaRPr lang="zh-CN" altLang="en-US" sz="3000" b="1" dirty="0">
              <a:solidFill>
                <a:srgbClr val="FF0000"/>
              </a:solidFill>
              <a:latin typeface="微软雅黑" panose="020B0503020204020204" pitchFamily="34" charset="-122"/>
              <a:ea typeface="微软雅黑" panose="020B0503020204020204" pitchFamily="34" charset="-122"/>
              <a:cs typeface="+mj-cs"/>
            </a:endParaRPr>
          </a:p>
        </p:txBody>
      </p:sp>
      <p:grpSp>
        <p:nvGrpSpPr>
          <p:cNvPr id="25604" name="Group 1028"/>
          <p:cNvGrpSpPr/>
          <p:nvPr/>
        </p:nvGrpSpPr>
        <p:grpSpPr bwMode="auto">
          <a:xfrm>
            <a:off x="1754029" y="1989138"/>
            <a:ext cx="8089583" cy="3811588"/>
            <a:chOff x="681" y="1330"/>
            <a:chExt cx="5031" cy="2046"/>
          </a:xfrm>
        </p:grpSpPr>
        <p:sp>
          <p:nvSpPr>
            <p:cNvPr id="25606" name="Freeform 1031"/>
            <p:cNvSpPr/>
            <p:nvPr/>
          </p:nvSpPr>
          <p:spPr bwMode="auto">
            <a:xfrm>
              <a:off x="2098" y="2016"/>
              <a:ext cx="864" cy="937"/>
            </a:xfrm>
            <a:custGeom>
              <a:avLst/>
              <a:gdLst>
                <a:gd name="T0" fmla="*/ 0 w 1296"/>
                <a:gd name="T1" fmla="*/ 0 h 1776"/>
                <a:gd name="T2" fmla="*/ 1 w 1296"/>
                <a:gd name="T3" fmla="*/ 0 h 1776"/>
                <a:gd name="T4" fmla="*/ 1 w 1296"/>
                <a:gd name="T5" fmla="*/ 0 h 1776"/>
                <a:gd name="T6" fmla="*/ 1 w 1296"/>
                <a:gd name="T7" fmla="*/ 0 h 1776"/>
                <a:gd name="T8" fmla="*/ 1 w 1296"/>
                <a:gd name="T9" fmla="*/ 0 h 1776"/>
                <a:gd name="T10" fmla="*/ 0 w 1296"/>
                <a:gd name="T11" fmla="*/ 0 h 1776"/>
                <a:gd name="T12" fmla="*/ 1 w 1296"/>
                <a:gd name="T13" fmla="*/ 0 h 1776"/>
                <a:gd name="T14" fmla="*/ 1 w 1296"/>
                <a:gd name="T15" fmla="*/ 0 h 1776"/>
                <a:gd name="T16" fmla="*/ 0 w 1296"/>
                <a:gd name="T17" fmla="*/ 0 h 1776"/>
                <a:gd name="T18" fmla="*/ 0 w 1296"/>
                <a:gd name="T19" fmla="*/ 0 h 17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96" h="1776">
                  <a:moveTo>
                    <a:pt x="0" y="8"/>
                  </a:moveTo>
                  <a:lnTo>
                    <a:pt x="1296" y="8"/>
                  </a:lnTo>
                  <a:lnTo>
                    <a:pt x="1192" y="112"/>
                  </a:lnTo>
                  <a:lnTo>
                    <a:pt x="1192" y="1672"/>
                  </a:lnTo>
                  <a:lnTo>
                    <a:pt x="1296" y="1776"/>
                  </a:lnTo>
                  <a:lnTo>
                    <a:pt x="0" y="1776"/>
                  </a:lnTo>
                  <a:lnTo>
                    <a:pt x="112" y="1672"/>
                  </a:lnTo>
                  <a:lnTo>
                    <a:pt x="112" y="104"/>
                  </a:lnTo>
                  <a:lnTo>
                    <a:pt x="0" y="0"/>
                  </a:lnTo>
                  <a:lnTo>
                    <a:pt x="0" y="8"/>
                  </a:lnTo>
                  <a:close/>
                </a:path>
              </a:pathLst>
            </a:custGeom>
            <a:solidFill>
              <a:srgbClr val="CCFF66"/>
            </a:solidFill>
            <a:ln w="12700" cap="rnd">
              <a:solidFill>
                <a:schemeClr val="tx1"/>
              </a:solidFill>
              <a:prstDash val="solid"/>
              <a:round/>
            </a:ln>
            <a:effectLst>
              <a:outerShdw dist="35921" dir="2700000" algn="ctr" rotWithShape="0">
                <a:srgbClr val="808080"/>
              </a:outerShdw>
            </a:effectLst>
          </p:spPr>
          <p:txBody>
            <a:bodyPr/>
            <a:lstStyle/>
            <a:p>
              <a:endParaRPr lang="zh-CN" altLang="en-US" sz="100"/>
            </a:p>
          </p:txBody>
        </p:sp>
        <p:sp>
          <p:nvSpPr>
            <p:cNvPr id="25607" name="Freeform 1033"/>
            <p:cNvSpPr/>
            <p:nvPr/>
          </p:nvSpPr>
          <p:spPr bwMode="auto">
            <a:xfrm>
              <a:off x="681" y="1330"/>
              <a:ext cx="5031" cy="686"/>
            </a:xfrm>
            <a:custGeom>
              <a:avLst/>
              <a:gdLst>
                <a:gd name="T0" fmla="*/ 0 w 4952"/>
                <a:gd name="T1" fmla="*/ 61711580 h 504"/>
                <a:gd name="T2" fmla="*/ 9037 w 4952"/>
                <a:gd name="T3" fmla="*/ 61711580 h 504"/>
                <a:gd name="T4" fmla="*/ 4529 w 4952"/>
                <a:gd name="T5" fmla="*/ 0 h 504"/>
                <a:gd name="T6" fmla="*/ 0 w 4952"/>
                <a:gd name="T7" fmla="*/ 61711580 h 5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52" h="504">
                  <a:moveTo>
                    <a:pt x="0" y="504"/>
                  </a:moveTo>
                  <a:lnTo>
                    <a:pt x="4952" y="504"/>
                  </a:lnTo>
                  <a:lnTo>
                    <a:pt x="2480" y="0"/>
                  </a:lnTo>
                  <a:lnTo>
                    <a:pt x="0" y="504"/>
                  </a:lnTo>
                  <a:close/>
                </a:path>
              </a:pathLst>
            </a:custGeom>
            <a:solidFill>
              <a:srgbClr val="FF0000"/>
            </a:solidFill>
            <a:ln>
              <a:noFill/>
            </a:ln>
            <a:effectLst>
              <a:outerShdw dist="35921" dir="2700000" algn="ctr" rotWithShape="0">
                <a:srgbClr val="808080"/>
              </a:outerShdw>
            </a:effectLst>
            <a:extLst>
              <a:ext uri="{91240B29-F687-4F45-9708-019B960494DF}">
                <a14:hiddenLine xmlns:a14="http://schemas.microsoft.com/office/drawing/2010/main" w="12700">
                  <a:solidFill>
                    <a:srgbClr val="000000"/>
                  </a:solidFill>
                  <a:prstDash val="solid"/>
                  <a:round/>
                </a14:hiddenLine>
              </a:ext>
            </a:extLst>
          </p:spPr>
          <p:txBody>
            <a:bodyPr/>
            <a:lstStyle/>
            <a:p>
              <a:endParaRPr lang="zh-CN" altLang="en-US" sz="100"/>
            </a:p>
          </p:txBody>
        </p:sp>
        <p:sp>
          <p:nvSpPr>
            <p:cNvPr id="25608" name="Rectangle 1035"/>
            <p:cNvSpPr>
              <a:spLocks noChangeArrowheads="1"/>
            </p:cNvSpPr>
            <p:nvPr/>
          </p:nvSpPr>
          <p:spPr bwMode="auto">
            <a:xfrm>
              <a:off x="714" y="2954"/>
              <a:ext cx="4975" cy="422"/>
            </a:xfrm>
            <a:prstGeom prst="rect">
              <a:avLst/>
            </a:prstGeom>
            <a:solidFill>
              <a:srgbClr val="339966"/>
            </a:solidFill>
            <a:ln>
              <a:noFill/>
            </a:ln>
            <a:effectLst>
              <a:outerShdw dist="35921" dir="2700000" algn="ctr" rotWithShape="0">
                <a:srgbClr val="808080"/>
              </a:outerShdw>
            </a:effectLst>
            <a:extLst>
              <a:ext uri="{91240B29-F687-4F45-9708-019B960494DF}">
                <a14:hiddenLine xmlns:a14="http://schemas.microsoft.com/office/drawing/2010/main" w="12700">
                  <a:solidFill>
                    <a:srgbClr val="000000"/>
                  </a:solidFill>
                  <a:rou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4440" b="1">
                  <a:solidFill>
                    <a:srgbClr val="FF0000"/>
                  </a:solidFill>
                  <a:latin typeface="Arial" panose="020B0604020202020204" pitchFamily="34" charset="0"/>
                  <a:ea typeface="隶书" panose="02010509060101010101" pitchFamily="49" charset="-122"/>
                </a:rPr>
                <a:t>     </a:t>
              </a:r>
              <a:r>
                <a:rPr lang="zh-CN" altLang="en-US" sz="4440" b="1">
                  <a:solidFill>
                    <a:srgbClr val="FF0000"/>
                  </a:solidFill>
                  <a:latin typeface="微软雅黑" panose="020B0503020204020204" pitchFamily="34" charset="-122"/>
                  <a:ea typeface="微软雅黑" panose="020B0503020204020204" pitchFamily="34" charset="-122"/>
                </a:rPr>
                <a:t>人       才           盘       点</a:t>
              </a:r>
              <a:endParaRPr lang="zh-CN" altLang="en-US" sz="4440" b="1">
                <a:solidFill>
                  <a:srgbClr val="FF0000"/>
                </a:solidFill>
                <a:latin typeface="微软雅黑" panose="020B0503020204020204" pitchFamily="34" charset="-122"/>
                <a:ea typeface="微软雅黑" panose="020B0503020204020204" pitchFamily="34" charset="-122"/>
              </a:endParaRPr>
            </a:p>
          </p:txBody>
        </p:sp>
        <p:sp>
          <p:nvSpPr>
            <p:cNvPr id="25609" name="Rectangle 1036"/>
            <p:cNvSpPr>
              <a:spLocks noChangeArrowheads="1"/>
            </p:cNvSpPr>
            <p:nvPr/>
          </p:nvSpPr>
          <p:spPr bwMode="auto">
            <a:xfrm>
              <a:off x="2238" y="2368"/>
              <a:ext cx="58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2640" b="1">
                  <a:solidFill>
                    <a:srgbClr val="FF0000"/>
                  </a:solidFill>
                  <a:latin typeface="Arial" panose="020B0604020202020204" pitchFamily="34" charset="0"/>
                  <a:ea typeface="黑体" panose="02010609060101010101" pitchFamily="49" charset="-122"/>
                </a:rPr>
                <a:t>  育</a:t>
              </a:r>
              <a:endParaRPr lang="en-US" altLang="de-DE" sz="2640" b="1">
                <a:solidFill>
                  <a:srgbClr val="FF0000"/>
                </a:solidFill>
                <a:latin typeface="Arial" panose="020B0604020202020204" pitchFamily="34" charset="0"/>
                <a:ea typeface="黑体" panose="02010609060101010101" pitchFamily="49" charset="-122"/>
              </a:endParaRPr>
            </a:p>
          </p:txBody>
        </p:sp>
        <p:sp>
          <p:nvSpPr>
            <p:cNvPr id="12298" name="Text Box 1037"/>
            <p:cNvSpPr txBox="1">
              <a:spLocks noChangeArrowheads="1"/>
            </p:cNvSpPr>
            <p:nvPr/>
          </p:nvSpPr>
          <p:spPr bwMode="auto">
            <a:xfrm>
              <a:off x="2488" y="1571"/>
              <a:ext cx="1435" cy="297"/>
            </a:xfrm>
            <a:prstGeom prst="rect">
              <a:avLst/>
            </a:prstGeom>
            <a:noFill/>
            <a:ln>
              <a:noFill/>
            </a:ln>
            <a:effec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lang="zh-CN" altLang="en-US" sz="3000" dirty="0">
                  <a:solidFill>
                    <a:schemeClr val="bg1">
                      <a:lumMod val="95000"/>
                    </a:schemeClr>
                  </a:solidFill>
                  <a:latin typeface="方正粗黑宋简体" panose="02000000000000000000" pitchFamily="2" charset="-122"/>
                  <a:ea typeface="方正粗黑宋简体" panose="02000000000000000000" pitchFamily="2" charset="-122"/>
                </a:rPr>
                <a:t> 人才规划</a:t>
              </a:r>
              <a:endParaRPr lang="zh-CN" altLang="en-US" sz="3000" dirty="0">
                <a:solidFill>
                  <a:schemeClr val="bg1">
                    <a:lumMod val="95000"/>
                  </a:schemeClr>
                </a:solidFill>
                <a:latin typeface="方正粗黑宋简体" panose="02000000000000000000" pitchFamily="2" charset="-122"/>
                <a:ea typeface="方正粗黑宋简体" panose="02000000000000000000" pitchFamily="2" charset="-122"/>
              </a:endParaRPr>
            </a:p>
          </p:txBody>
        </p:sp>
        <p:sp>
          <p:nvSpPr>
            <p:cNvPr id="25611" name="Freeform 1031"/>
            <p:cNvSpPr/>
            <p:nvPr/>
          </p:nvSpPr>
          <p:spPr bwMode="auto">
            <a:xfrm>
              <a:off x="983" y="2029"/>
              <a:ext cx="864" cy="925"/>
            </a:xfrm>
            <a:custGeom>
              <a:avLst/>
              <a:gdLst>
                <a:gd name="T0" fmla="*/ 0 w 1296"/>
                <a:gd name="T1" fmla="*/ 0 h 1776"/>
                <a:gd name="T2" fmla="*/ 1 w 1296"/>
                <a:gd name="T3" fmla="*/ 0 h 1776"/>
                <a:gd name="T4" fmla="*/ 1 w 1296"/>
                <a:gd name="T5" fmla="*/ 0 h 1776"/>
                <a:gd name="T6" fmla="*/ 1 w 1296"/>
                <a:gd name="T7" fmla="*/ 0 h 1776"/>
                <a:gd name="T8" fmla="*/ 1 w 1296"/>
                <a:gd name="T9" fmla="*/ 0 h 1776"/>
                <a:gd name="T10" fmla="*/ 0 w 1296"/>
                <a:gd name="T11" fmla="*/ 0 h 1776"/>
                <a:gd name="T12" fmla="*/ 1 w 1296"/>
                <a:gd name="T13" fmla="*/ 0 h 1776"/>
                <a:gd name="T14" fmla="*/ 1 w 1296"/>
                <a:gd name="T15" fmla="*/ 0 h 1776"/>
                <a:gd name="T16" fmla="*/ 0 w 1296"/>
                <a:gd name="T17" fmla="*/ 0 h 1776"/>
                <a:gd name="T18" fmla="*/ 0 w 1296"/>
                <a:gd name="T19" fmla="*/ 0 h 17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96" h="1776">
                  <a:moveTo>
                    <a:pt x="0" y="8"/>
                  </a:moveTo>
                  <a:lnTo>
                    <a:pt x="1296" y="8"/>
                  </a:lnTo>
                  <a:lnTo>
                    <a:pt x="1192" y="112"/>
                  </a:lnTo>
                  <a:lnTo>
                    <a:pt x="1192" y="1672"/>
                  </a:lnTo>
                  <a:lnTo>
                    <a:pt x="1296" y="1776"/>
                  </a:lnTo>
                  <a:lnTo>
                    <a:pt x="0" y="1776"/>
                  </a:lnTo>
                  <a:lnTo>
                    <a:pt x="112" y="1672"/>
                  </a:lnTo>
                  <a:lnTo>
                    <a:pt x="112" y="104"/>
                  </a:lnTo>
                  <a:lnTo>
                    <a:pt x="0" y="0"/>
                  </a:lnTo>
                  <a:lnTo>
                    <a:pt x="0" y="8"/>
                  </a:lnTo>
                  <a:close/>
                </a:path>
              </a:pathLst>
            </a:custGeom>
            <a:solidFill>
              <a:srgbClr val="CCFF66"/>
            </a:solidFill>
            <a:ln w="12700" cap="rnd">
              <a:solidFill>
                <a:schemeClr val="tx1"/>
              </a:solidFill>
              <a:prstDash val="solid"/>
              <a:round/>
            </a:ln>
            <a:effectLst>
              <a:outerShdw dist="35921" dir="2700000" algn="ctr" rotWithShape="0">
                <a:srgbClr val="808080"/>
              </a:outerShdw>
            </a:effectLst>
          </p:spPr>
          <p:txBody>
            <a:bodyPr/>
            <a:lstStyle/>
            <a:p>
              <a:endParaRPr lang="zh-CN" altLang="en-US" sz="100"/>
            </a:p>
          </p:txBody>
        </p:sp>
        <p:sp>
          <p:nvSpPr>
            <p:cNvPr id="25612" name="Rectangle 1036"/>
            <p:cNvSpPr>
              <a:spLocks noChangeArrowheads="1"/>
            </p:cNvSpPr>
            <p:nvPr/>
          </p:nvSpPr>
          <p:spPr bwMode="auto">
            <a:xfrm>
              <a:off x="1123" y="2368"/>
              <a:ext cx="58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2640" b="1">
                  <a:solidFill>
                    <a:srgbClr val="FF0000"/>
                  </a:solidFill>
                  <a:latin typeface="Arial" panose="020B0604020202020204" pitchFamily="34" charset="0"/>
                  <a:ea typeface="黑体" panose="02010609060101010101" pitchFamily="49" charset="-122"/>
                </a:rPr>
                <a:t>  选</a:t>
              </a:r>
              <a:endParaRPr lang="en-US" altLang="de-DE" sz="2640" b="1">
                <a:solidFill>
                  <a:srgbClr val="FF0000"/>
                </a:solidFill>
                <a:latin typeface="Arial" panose="020B0604020202020204" pitchFamily="34" charset="0"/>
                <a:ea typeface="黑体" panose="02010609060101010101" pitchFamily="49" charset="-122"/>
              </a:endParaRPr>
            </a:p>
          </p:txBody>
        </p:sp>
        <p:sp>
          <p:nvSpPr>
            <p:cNvPr id="25613" name="Freeform 1031"/>
            <p:cNvSpPr/>
            <p:nvPr/>
          </p:nvSpPr>
          <p:spPr bwMode="auto">
            <a:xfrm>
              <a:off x="3401" y="2029"/>
              <a:ext cx="865" cy="925"/>
            </a:xfrm>
            <a:custGeom>
              <a:avLst/>
              <a:gdLst>
                <a:gd name="T0" fmla="*/ 0 w 1296"/>
                <a:gd name="T1" fmla="*/ 0 h 1776"/>
                <a:gd name="T2" fmla="*/ 1 w 1296"/>
                <a:gd name="T3" fmla="*/ 0 h 1776"/>
                <a:gd name="T4" fmla="*/ 1 w 1296"/>
                <a:gd name="T5" fmla="*/ 0 h 1776"/>
                <a:gd name="T6" fmla="*/ 1 w 1296"/>
                <a:gd name="T7" fmla="*/ 0 h 1776"/>
                <a:gd name="T8" fmla="*/ 1 w 1296"/>
                <a:gd name="T9" fmla="*/ 0 h 1776"/>
                <a:gd name="T10" fmla="*/ 0 w 1296"/>
                <a:gd name="T11" fmla="*/ 0 h 1776"/>
                <a:gd name="T12" fmla="*/ 1 w 1296"/>
                <a:gd name="T13" fmla="*/ 0 h 1776"/>
                <a:gd name="T14" fmla="*/ 1 w 1296"/>
                <a:gd name="T15" fmla="*/ 0 h 1776"/>
                <a:gd name="T16" fmla="*/ 0 w 1296"/>
                <a:gd name="T17" fmla="*/ 0 h 1776"/>
                <a:gd name="T18" fmla="*/ 0 w 1296"/>
                <a:gd name="T19" fmla="*/ 0 h 17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96" h="1776">
                  <a:moveTo>
                    <a:pt x="0" y="8"/>
                  </a:moveTo>
                  <a:lnTo>
                    <a:pt x="1296" y="8"/>
                  </a:lnTo>
                  <a:lnTo>
                    <a:pt x="1192" y="112"/>
                  </a:lnTo>
                  <a:lnTo>
                    <a:pt x="1192" y="1672"/>
                  </a:lnTo>
                  <a:lnTo>
                    <a:pt x="1296" y="1776"/>
                  </a:lnTo>
                  <a:lnTo>
                    <a:pt x="0" y="1776"/>
                  </a:lnTo>
                  <a:lnTo>
                    <a:pt x="112" y="1672"/>
                  </a:lnTo>
                  <a:lnTo>
                    <a:pt x="112" y="104"/>
                  </a:lnTo>
                  <a:lnTo>
                    <a:pt x="0" y="0"/>
                  </a:lnTo>
                  <a:lnTo>
                    <a:pt x="0" y="8"/>
                  </a:lnTo>
                  <a:close/>
                </a:path>
              </a:pathLst>
            </a:custGeom>
            <a:solidFill>
              <a:srgbClr val="CCFF66"/>
            </a:solidFill>
            <a:ln w="12700" cap="rnd">
              <a:solidFill>
                <a:schemeClr val="tx1"/>
              </a:solidFill>
              <a:prstDash val="solid"/>
              <a:round/>
            </a:ln>
            <a:effectLst>
              <a:outerShdw dist="35921" dir="2700000" algn="ctr" rotWithShape="0">
                <a:srgbClr val="808080"/>
              </a:outerShdw>
            </a:effectLst>
          </p:spPr>
          <p:txBody>
            <a:bodyPr/>
            <a:lstStyle/>
            <a:p>
              <a:endParaRPr lang="zh-CN" altLang="en-US" sz="100"/>
            </a:p>
          </p:txBody>
        </p:sp>
        <p:sp>
          <p:nvSpPr>
            <p:cNvPr id="25614" name="Freeform 1031"/>
            <p:cNvSpPr/>
            <p:nvPr/>
          </p:nvSpPr>
          <p:spPr bwMode="auto">
            <a:xfrm>
              <a:off x="4637" y="2016"/>
              <a:ext cx="865" cy="937"/>
            </a:xfrm>
            <a:custGeom>
              <a:avLst/>
              <a:gdLst>
                <a:gd name="T0" fmla="*/ 0 w 1296"/>
                <a:gd name="T1" fmla="*/ 0 h 1776"/>
                <a:gd name="T2" fmla="*/ 1 w 1296"/>
                <a:gd name="T3" fmla="*/ 0 h 1776"/>
                <a:gd name="T4" fmla="*/ 1 w 1296"/>
                <a:gd name="T5" fmla="*/ 0 h 1776"/>
                <a:gd name="T6" fmla="*/ 1 w 1296"/>
                <a:gd name="T7" fmla="*/ 0 h 1776"/>
                <a:gd name="T8" fmla="*/ 1 w 1296"/>
                <a:gd name="T9" fmla="*/ 0 h 1776"/>
                <a:gd name="T10" fmla="*/ 0 w 1296"/>
                <a:gd name="T11" fmla="*/ 0 h 1776"/>
                <a:gd name="T12" fmla="*/ 1 w 1296"/>
                <a:gd name="T13" fmla="*/ 0 h 1776"/>
                <a:gd name="T14" fmla="*/ 1 w 1296"/>
                <a:gd name="T15" fmla="*/ 0 h 1776"/>
                <a:gd name="T16" fmla="*/ 0 w 1296"/>
                <a:gd name="T17" fmla="*/ 0 h 1776"/>
                <a:gd name="T18" fmla="*/ 0 w 1296"/>
                <a:gd name="T19" fmla="*/ 0 h 17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96" h="1776">
                  <a:moveTo>
                    <a:pt x="0" y="8"/>
                  </a:moveTo>
                  <a:lnTo>
                    <a:pt x="1296" y="8"/>
                  </a:lnTo>
                  <a:lnTo>
                    <a:pt x="1192" y="112"/>
                  </a:lnTo>
                  <a:lnTo>
                    <a:pt x="1192" y="1672"/>
                  </a:lnTo>
                  <a:lnTo>
                    <a:pt x="1296" y="1776"/>
                  </a:lnTo>
                  <a:lnTo>
                    <a:pt x="0" y="1776"/>
                  </a:lnTo>
                  <a:lnTo>
                    <a:pt x="112" y="1672"/>
                  </a:lnTo>
                  <a:lnTo>
                    <a:pt x="112" y="104"/>
                  </a:lnTo>
                  <a:lnTo>
                    <a:pt x="0" y="0"/>
                  </a:lnTo>
                  <a:lnTo>
                    <a:pt x="0" y="8"/>
                  </a:lnTo>
                  <a:close/>
                </a:path>
              </a:pathLst>
            </a:custGeom>
            <a:solidFill>
              <a:srgbClr val="CCFF66"/>
            </a:solidFill>
            <a:ln w="12700" cap="rnd">
              <a:solidFill>
                <a:schemeClr val="tx1"/>
              </a:solidFill>
              <a:prstDash val="solid"/>
              <a:round/>
            </a:ln>
            <a:effectLst>
              <a:outerShdw dist="35921" dir="2700000" algn="ctr" rotWithShape="0">
                <a:srgbClr val="808080"/>
              </a:outerShdw>
            </a:effectLst>
          </p:spPr>
          <p:txBody>
            <a:bodyPr/>
            <a:lstStyle/>
            <a:p>
              <a:endParaRPr lang="zh-CN" altLang="en-US" sz="100"/>
            </a:p>
          </p:txBody>
        </p:sp>
        <p:sp>
          <p:nvSpPr>
            <p:cNvPr id="25615" name="Rectangle 1036"/>
            <p:cNvSpPr>
              <a:spLocks noChangeArrowheads="1"/>
            </p:cNvSpPr>
            <p:nvPr/>
          </p:nvSpPr>
          <p:spPr bwMode="auto">
            <a:xfrm>
              <a:off x="3541" y="2368"/>
              <a:ext cx="58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2640" b="1">
                  <a:solidFill>
                    <a:srgbClr val="FF0000"/>
                  </a:solidFill>
                  <a:latin typeface="Arial" panose="020B0604020202020204" pitchFamily="34" charset="0"/>
                  <a:ea typeface="黑体" panose="02010609060101010101" pitchFamily="49" charset="-122"/>
                </a:rPr>
                <a:t>  用</a:t>
              </a:r>
              <a:endParaRPr lang="en-US" altLang="de-DE" sz="2640" b="1">
                <a:solidFill>
                  <a:srgbClr val="FF0000"/>
                </a:solidFill>
                <a:latin typeface="Arial" panose="020B0604020202020204" pitchFamily="34" charset="0"/>
                <a:ea typeface="黑体" panose="02010609060101010101" pitchFamily="49" charset="-122"/>
              </a:endParaRPr>
            </a:p>
          </p:txBody>
        </p:sp>
        <p:sp>
          <p:nvSpPr>
            <p:cNvPr id="25616" name="Rectangle 1036"/>
            <p:cNvSpPr>
              <a:spLocks noChangeArrowheads="1"/>
            </p:cNvSpPr>
            <p:nvPr/>
          </p:nvSpPr>
          <p:spPr bwMode="auto">
            <a:xfrm>
              <a:off x="4777" y="2378"/>
              <a:ext cx="58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2640" b="1">
                  <a:solidFill>
                    <a:srgbClr val="FF0000"/>
                  </a:solidFill>
                  <a:latin typeface="Arial" panose="020B0604020202020204" pitchFamily="34" charset="0"/>
                  <a:ea typeface="黑体" panose="02010609060101010101" pitchFamily="49" charset="-122"/>
                </a:rPr>
                <a:t>  留</a:t>
              </a:r>
              <a:endParaRPr lang="en-US" altLang="de-DE" sz="2640" b="1">
                <a:solidFill>
                  <a:srgbClr val="FF0000"/>
                </a:solidFill>
                <a:latin typeface="Arial" panose="020B0604020202020204" pitchFamily="34" charset="0"/>
                <a:ea typeface="黑体" panose="02010609060101010101" pitchFamily="49" charset="-122"/>
              </a:endParaRPr>
            </a:p>
          </p:txBody>
        </p:sp>
      </p:grpSp>
      <p:sp>
        <p:nvSpPr>
          <p:cNvPr id="24" name="日期占位符 23"/>
          <p:cNvSpPr>
            <a:spLocks noGrp="1"/>
          </p:cNvSpPr>
          <p:nvPr>
            <p:ph type="dt" sz="quarter" idx="10"/>
          </p:nvPr>
        </p:nvSpPr>
        <p:spPr/>
        <p:txBody>
          <a:bodyPr/>
          <a:lstStyle/>
          <a:p>
            <a:pPr>
              <a:defRPr/>
            </a:pPr>
            <a:fld id="{32B2E5DD-590A-4BA1-9EB7-2654BBEA84D9}" type="datetime1">
              <a:rPr lang="zh-CN" altLang="en-US" sz="1680"/>
            </a:fld>
            <a:endParaRPr lang="en-US" altLang="zh-CN" sz="168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2624138"/>
            <a:ext cx="12192000" cy="211296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grpSp>
        <p:nvGrpSpPr>
          <p:cNvPr id="25603" name="组合 11"/>
          <p:cNvGrpSpPr/>
          <p:nvPr/>
        </p:nvGrpSpPr>
        <p:grpSpPr bwMode="auto">
          <a:xfrm>
            <a:off x="0" y="0"/>
            <a:ext cx="5911850" cy="6867525"/>
            <a:chOff x="-4440" y="1"/>
            <a:chExt cx="5912209" cy="7120310"/>
          </a:xfrm>
        </p:grpSpPr>
        <p:sp>
          <p:nvSpPr>
            <p:cNvPr id="13" name="等腰三角形 12"/>
            <p:cNvSpPr/>
            <p:nvPr/>
          </p:nvSpPr>
          <p:spPr>
            <a:xfrm rot="2219977">
              <a:off x="5148898" y="2389897"/>
              <a:ext cx="758871" cy="1194948"/>
            </a:xfrm>
            <a:custGeom>
              <a:avLst/>
              <a:gdLst>
                <a:gd name="connsiteX0" fmla="*/ 0 w 2058690"/>
                <a:gd name="connsiteY0" fmla="*/ 1576231 h 1576231"/>
                <a:gd name="connsiteX1" fmla="*/ 1029345 w 2058690"/>
                <a:gd name="connsiteY1" fmla="*/ 0 h 1576231"/>
                <a:gd name="connsiteX2" fmla="*/ 2058690 w 2058690"/>
                <a:gd name="connsiteY2" fmla="*/ 1576231 h 1576231"/>
                <a:gd name="connsiteX3" fmla="*/ 0 w 2058690"/>
                <a:gd name="connsiteY3" fmla="*/ 1576231 h 1576231"/>
                <a:gd name="connsiteX0-1" fmla="*/ 0 w 1686630"/>
                <a:gd name="connsiteY0-2" fmla="*/ 2144237 h 2144237"/>
                <a:gd name="connsiteX1-3" fmla="*/ 657285 w 1686630"/>
                <a:gd name="connsiteY1-4" fmla="*/ 0 h 2144237"/>
                <a:gd name="connsiteX2-5" fmla="*/ 1686630 w 1686630"/>
                <a:gd name="connsiteY2-6" fmla="*/ 1576231 h 2144237"/>
                <a:gd name="connsiteX3-7" fmla="*/ 0 w 1686630"/>
                <a:gd name="connsiteY3-8" fmla="*/ 2144237 h 2144237"/>
                <a:gd name="connsiteX0-9" fmla="*/ 0 w 1651287"/>
                <a:gd name="connsiteY0-10" fmla="*/ 2252880 h 2252880"/>
                <a:gd name="connsiteX1-11" fmla="*/ 621942 w 1651287"/>
                <a:gd name="connsiteY1-12" fmla="*/ 0 h 2252880"/>
                <a:gd name="connsiteX2-13" fmla="*/ 1651287 w 1651287"/>
                <a:gd name="connsiteY2-14" fmla="*/ 1576231 h 2252880"/>
                <a:gd name="connsiteX3-15" fmla="*/ 0 w 1651287"/>
                <a:gd name="connsiteY3-16" fmla="*/ 2252880 h 2252880"/>
                <a:gd name="connsiteX0-17" fmla="*/ 0 w 1673829"/>
                <a:gd name="connsiteY0-18" fmla="*/ 2252880 h 2252880"/>
                <a:gd name="connsiteX1-19" fmla="*/ 621942 w 1673829"/>
                <a:gd name="connsiteY1-20" fmla="*/ 0 h 2252880"/>
                <a:gd name="connsiteX2-21" fmla="*/ 1673829 w 1673829"/>
                <a:gd name="connsiteY2-22" fmla="*/ 1560117 h 2252880"/>
                <a:gd name="connsiteX3-23" fmla="*/ 0 w 1673829"/>
                <a:gd name="connsiteY3-24" fmla="*/ 2252880 h 2252880"/>
                <a:gd name="connsiteX0-25" fmla="*/ 0 w 1688313"/>
                <a:gd name="connsiteY0-26" fmla="*/ 2252880 h 2252880"/>
                <a:gd name="connsiteX1-27" fmla="*/ 621942 w 1688313"/>
                <a:gd name="connsiteY1-28" fmla="*/ 0 h 2252880"/>
                <a:gd name="connsiteX2-29" fmla="*/ 1688313 w 1688313"/>
                <a:gd name="connsiteY2-30" fmla="*/ 1532732 h 2252880"/>
                <a:gd name="connsiteX3-31" fmla="*/ 0 w 1688313"/>
                <a:gd name="connsiteY3-32" fmla="*/ 2252880 h 2252880"/>
                <a:gd name="connsiteX0-33" fmla="*/ 0 w 1064868"/>
                <a:gd name="connsiteY0-34" fmla="*/ 2252880 h 2252880"/>
                <a:gd name="connsiteX1-35" fmla="*/ 621942 w 1064868"/>
                <a:gd name="connsiteY1-36" fmla="*/ 0 h 2252880"/>
                <a:gd name="connsiteX2-37" fmla="*/ 1064868 w 1064868"/>
                <a:gd name="connsiteY2-38" fmla="*/ 656236 h 2252880"/>
                <a:gd name="connsiteX3-39" fmla="*/ 0 w 1064868"/>
                <a:gd name="connsiteY3-40" fmla="*/ 2252880 h 2252880"/>
                <a:gd name="connsiteX0-41" fmla="*/ 0 w 788472"/>
                <a:gd name="connsiteY0-42" fmla="*/ 1333684 h 1333684"/>
                <a:gd name="connsiteX1-43" fmla="*/ 345546 w 788472"/>
                <a:gd name="connsiteY1-44" fmla="*/ 0 h 1333684"/>
                <a:gd name="connsiteX2-45" fmla="*/ 788472 w 788472"/>
                <a:gd name="connsiteY2-46" fmla="*/ 656236 h 1333684"/>
                <a:gd name="connsiteX3-47" fmla="*/ 0 w 788472"/>
                <a:gd name="connsiteY3-48" fmla="*/ 1333684 h 1333684"/>
                <a:gd name="connsiteX0-49" fmla="*/ 0 w 731710"/>
                <a:gd name="connsiteY0-50" fmla="*/ 1195521 h 1195521"/>
                <a:gd name="connsiteX1-51" fmla="*/ 288784 w 731710"/>
                <a:gd name="connsiteY1-52" fmla="*/ 0 h 1195521"/>
                <a:gd name="connsiteX2-53" fmla="*/ 731710 w 731710"/>
                <a:gd name="connsiteY2-54" fmla="*/ 656236 h 1195521"/>
                <a:gd name="connsiteX3-55" fmla="*/ 0 w 731710"/>
                <a:gd name="connsiteY3-56" fmla="*/ 1195521 h 1195521"/>
                <a:gd name="connsiteX0-57" fmla="*/ 0 w 749307"/>
                <a:gd name="connsiteY0-58" fmla="*/ 1195521 h 1195521"/>
                <a:gd name="connsiteX1-59" fmla="*/ 288784 w 749307"/>
                <a:gd name="connsiteY1-60" fmla="*/ 0 h 1195521"/>
                <a:gd name="connsiteX2-61" fmla="*/ 749307 w 749307"/>
                <a:gd name="connsiteY2-62" fmla="*/ 642911 h 1195521"/>
                <a:gd name="connsiteX3-63" fmla="*/ 0 w 749307"/>
                <a:gd name="connsiteY3-64" fmla="*/ 1195521 h 1195521"/>
                <a:gd name="connsiteX0-65" fmla="*/ 0 w 758105"/>
                <a:gd name="connsiteY0-66" fmla="*/ 1195521 h 1195521"/>
                <a:gd name="connsiteX1-67" fmla="*/ 288784 w 758105"/>
                <a:gd name="connsiteY1-68" fmla="*/ 0 h 1195521"/>
                <a:gd name="connsiteX2-69" fmla="*/ 758105 w 758105"/>
                <a:gd name="connsiteY2-70" fmla="*/ 636248 h 1195521"/>
                <a:gd name="connsiteX3-71" fmla="*/ 0 w 758105"/>
                <a:gd name="connsiteY3-72" fmla="*/ 1195521 h 1195521"/>
              </a:gdLst>
              <a:ahLst/>
              <a:cxnLst>
                <a:cxn ang="0">
                  <a:pos x="connsiteX0-1" y="connsiteY0-2"/>
                </a:cxn>
                <a:cxn ang="0">
                  <a:pos x="connsiteX1-3" y="connsiteY1-4"/>
                </a:cxn>
                <a:cxn ang="0">
                  <a:pos x="connsiteX2-5" y="connsiteY2-6"/>
                </a:cxn>
                <a:cxn ang="0">
                  <a:pos x="connsiteX3-7" y="connsiteY3-8"/>
                </a:cxn>
              </a:cxnLst>
              <a:rect l="l" t="t" r="r" b="b"/>
              <a:pathLst>
                <a:path w="758105" h="1195521">
                  <a:moveTo>
                    <a:pt x="0" y="1195521"/>
                  </a:moveTo>
                  <a:lnTo>
                    <a:pt x="288784" y="0"/>
                  </a:lnTo>
                  <a:lnTo>
                    <a:pt x="758105" y="636248"/>
                  </a:lnTo>
                  <a:lnTo>
                    <a:pt x="0" y="119552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8" name="等腰三角形 7"/>
            <p:cNvSpPr/>
            <p:nvPr/>
          </p:nvSpPr>
          <p:spPr>
            <a:xfrm rot="5400000">
              <a:off x="-645799" y="641360"/>
              <a:ext cx="7120310" cy="5837592"/>
            </a:xfrm>
            <a:custGeom>
              <a:avLst/>
              <a:gdLst>
                <a:gd name="connsiteX0" fmla="*/ 0 w 6746236"/>
                <a:gd name="connsiteY0" fmla="*/ 5165237 h 5165237"/>
                <a:gd name="connsiteX1" fmla="*/ 3373118 w 6746236"/>
                <a:gd name="connsiteY1" fmla="*/ 0 h 5165237"/>
                <a:gd name="connsiteX2" fmla="*/ 6746236 w 6746236"/>
                <a:gd name="connsiteY2" fmla="*/ 5165237 h 5165237"/>
                <a:gd name="connsiteX3" fmla="*/ 0 w 6746236"/>
                <a:gd name="connsiteY3" fmla="*/ 5165237 h 5165237"/>
                <a:gd name="connsiteX0-1" fmla="*/ 0 w 6746236"/>
                <a:gd name="connsiteY0-2" fmla="*/ 5705565 h 5705565"/>
                <a:gd name="connsiteX1-3" fmla="*/ 2181631 w 6746236"/>
                <a:gd name="connsiteY1-4" fmla="*/ 0 h 5705565"/>
                <a:gd name="connsiteX2-5" fmla="*/ 6746236 w 6746236"/>
                <a:gd name="connsiteY2-6" fmla="*/ 5705565 h 5705565"/>
                <a:gd name="connsiteX3-7" fmla="*/ 0 w 6746236"/>
                <a:gd name="connsiteY3-8" fmla="*/ 5705565 h 5705565"/>
                <a:gd name="connsiteX0-9" fmla="*/ 0 w 6746236"/>
                <a:gd name="connsiteY0-10" fmla="*/ 5359201 h 5359201"/>
                <a:gd name="connsiteX1-11" fmla="*/ 2112362 w 6746236"/>
                <a:gd name="connsiteY1-12" fmla="*/ 0 h 5359201"/>
                <a:gd name="connsiteX2-13" fmla="*/ 6746236 w 6746236"/>
                <a:gd name="connsiteY2-14" fmla="*/ 5359201 h 5359201"/>
                <a:gd name="connsiteX3-15" fmla="*/ 0 w 6746236"/>
                <a:gd name="connsiteY3-16" fmla="*/ 5359201 h 5359201"/>
                <a:gd name="connsiteX0-17" fmla="*/ 0 w 6746236"/>
                <a:gd name="connsiteY0-18" fmla="*/ 5359201 h 5359201"/>
                <a:gd name="connsiteX1-19" fmla="*/ 2112362 w 6746236"/>
                <a:gd name="connsiteY1-20" fmla="*/ 0 h 5359201"/>
                <a:gd name="connsiteX2-21" fmla="*/ 6746236 w 6746236"/>
                <a:gd name="connsiteY2-22" fmla="*/ 5359201 h 5359201"/>
                <a:gd name="connsiteX3-23" fmla="*/ 0 w 6746236"/>
                <a:gd name="connsiteY3-24" fmla="*/ 5359201 h 5359201"/>
                <a:gd name="connsiteX0-25" fmla="*/ 0 w 6746236"/>
                <a:gd name="connsiteY0-26" fmla="*/ 5359201 h 5359201"/>
                <a:gd name="connsiteX1-27" fmla="*/ 2112362 w 6746236"/>
                <a:gd name="connsiteY1-28" fmla="*/ 0 h 5359201"/>
                <a:gd name="connsiteX2-29" fmla="*/ 6746236 w 6746236"/>
                <a:gd name="connsiteY2-30" fmla="*/ 5359201 h 5359201"/>
                <a:gd name="connsiteX3-31" fmla="*/ 0 w 6746236"/>
                <a:gd name="connsiteY3-32" fmla="*/ 5359201 h 5359201"/>
                <a:gd name="connsiteX0-33" fmla="*/ 0 w 6746236"/>
                <a:gd name="connsiteY0-34" fmla="*/ 5115225 h 5115225"/>
                <a:gd name="connsiteX1-35" fmla="*/ 2322389 w 6746236"/>
                <a:gd name="connsiteY1-36" fmla="*/ 0 h 5115225"/>
                <a:gd name="connsiteX2-37" fmla="*/ 6746236 w 6746236"/>
                <a:gd name="connsiteY2-38" fmla="*/ 5115225 h 5115225"/>
                <a:gd name="connsiteX3-39" fmla="*/ 0 w 6746236"/>
                <a:gd name="connsiteY3-40" fmla="*/ 5115225 h 5115225"/>
                <a:gd name="connsiteX0-41" fmla="*/ 0 w 6746236"/>
                <a:gd name="connsiteY0-42" fmla="*/ 5139623 h 5139623"/>
                <a:gd name="connsiteX1-43" fmla="*/ 2335582 w 6746236"/>
                <a:gd name="connsiteY1-44" fmla="*/ 0 h 5139623"/>
                <a:gd name="connsiteX2-45" fmla="*/ 6746236 w 6746236"/>
                <a:gd name="connsiteY2-46" fmla="*/ 5139623 h 5139623"/>
                <a:gd name="connsiteX3-47" fmla="*/ 0 w 6746236"/>
                <a:gd name="connsiteY3-48" fmla="*/ 5139623 h 5139623"/>
              </a:gdLst>
              <a:ahLst/>
              <a:cxnLst>
                <a:cxn ang="0">
                  <a:pos x="connsiteX0-1" y="connsiteY0-2"/>
                </a:cxn>
                <a:cxn ang="0">
                  <a:pos x="connsiteX1-3" y="connsiteY1-4"/>
                </a:cxn>
                <a:cxn ang="0">
                  <a:pos x="connsiteX2-5" y="connsiteY2-6"/>
                </a:cxn>
                <a:cxn ang="0">
                  <a:pos x="connsiteX3-7" y="connsiteY3-8"/>
                </a:cxn>
              </a:cxnLst>
              <a:rect l="l" t="t" r="r" b="b"/>
              <a:pathLst>
                <a:path w="6746236" h="5139623">
                  <a:moveTo>
                    <a:pt x="0" y="5139623"/>
                  </a:moveTo>
                  <a:lnTo>
                    <a:pt x="2335582" y="0"/>
                  </a:lnTo>
                  <a:cubicBezTo>
                    <a:pt x="4032607" y="1938800"/>
                    <a:pt x="5201611" y="3353223"/>
                    <a:pt x="6746236" y="5139623"/>
                  </a:cubicBezTo>
                  <a:lnTo>
                    <a:pt x="0" y="5139623"/>
                  </a:lnTo>
                  <a:close/>
                </a:path>
              </a:pathLst>
            </a:cu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grpSp>
      <p:sp>
        <p:nvSpPr>
          <p:cNvPr id="25604" name="矩形 1"/>
          <p:cNvSpPr>
            <a:spLocks noChangeArrowheads="1"/>
          </p:cNvSpPr>
          <p:nvPr/>
        </p:nvSpPr>
        <p:spPr bwMode="auto">
          <a:xfrm>
            <a:off x="693738" y="2289175"/>
            <a:ext cx="3619500"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spcBef>
                <a:spcPts val="300"/>
              </a:spcBef>
              <a:buClr>
                <a:srgbClr val="0070C0"/>
              </a:buClr>
            </a:pPr>
            <a:r>
              <a:rPr lang="zh-CN" altLang="en-US" sz="6000" b="1">
                <a:solidFill>
                  <a:schemeClr val="bg1"/>
                </a:solidFill>
                <a:latin typeface="DFPLiJinHeiW8-GB"/>
                <a:sym typeface="微软雅黑" panose="020B0503020204020204" pitchFamily="34" charset="-122"/>
              </a:rPr>
              <a:t>第</a:t>
            </a:r>
            <a:r>
              <a:rPr lang="en-US" altLang="zh-CN" sz="6000" b="1">
                <a:solidFill>
                  <a:schemeClr val="bg1"/>
                </a:solidFill>
                <a:latin typeface="宋体" panose="02010600030101010101" pitchFamily="2" charset="-122"/>
                <a:sym typeface="微软雅黑" panose="020B0503020204020204" pitchFamily="34" charset="-122"/>
              </a:rPr>
              <a:t>1</a:t>
            </a:r>
            <a:r>
              <a:rPr lang="zh-CN" altLang="en-US" sz="6000" b="1">
                <a:solidFill>
                  <a:schemeClr val="bg1"/>
                </a:solidFill>
                <a:latin typeface="DFPLiJinHeiW8-GB"/>
                <a:sym typeface="微软雅黑" panose="020B0503020204020204" pitchFamily="34" charset="-122"/>
              </a:rPr>
              <a:t>部分</a:t>
            </a:r>
            <a:endParaRPr lang="zh-CN" altLang="en-US" sz="6000" b="1">
              <a:solidFill>
                <a:schemeClr val="bg1"/>
              </a:solidFill>
              <a:latin typeface="DFPLiJinHeiW8-GB"/>
              <a:sym typeface="微软雅黑" panose="020B0503020204020204" pitchFamily="34" charset="-122"/>
            </a:endParaRPr>
          </a:p>
        </p:txBody>
      </p:sp>
      <p:cxnSp>
        <p:nvCxnSpPr>
          <p:cNvPr id="11" name="直接连接符 10"/>
          <p:cNvCxnSpPr/>
          <p:nvPr/>
        </p:nvCxnSpPr>
        <p:spPr>
          <a:xfrm>
            <a:off x="266700" y="3325813"/>
            <a:ext cx="370205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606" name="矩形 229"/>
          <p:cNvSpPr>
            <a:spLocks noChangeArrowheads="1"/>
          </p:cNvSpPr>
          <p:nvPr/>
        </p:nvSpPr>
        <p:spPr bwMode="auto">
          <a:xfrm>
            <a:off x="5087938" y="3429000"/>
            <a:ext cx="41338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spcBef>
                <a:spcPts val="300"/>
              </a:spcBef>
              <a:buClr>
                <a:srgbClr val="0070C0"/>
              </a:buClr>
            </a:pPr>
            <a:r>
              <a:rPr lang="zh-CN" altLang="en-US" sz="4400" b="1">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什么是人才盘点</a:t>
            </a:r>
            <a:endParaRPr lang="zh-CN" altLang="en-US" sz="4400" b="1">
              <a:solidFill>
                <a:srgbClr val="FF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tags/tag1.xml><?xml version="1.0" encoding="utf-8"?>
<p:tagLst xmlns:p="http://schemas.openxmlformats.org/presentationml/2006/main">
  <p:tag name="REFSHAPE" val="527902204"/>
  <p:tag name="KSO_WM_UNIT_PLACING_PICTURE_USER_VIEWPORT" val="{&quot;height&quot;:4832.5007874015746,&quot;width&quot;:5652.5007874015746}"/>
</p:tagLst>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空白设计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0</TotalTime>
  <Words>6197</Words>
  <Application>WPS 演示</Application>
  <PresentationFormat>自定义</PresentationFormat>
  <Paragraphs>1478</Paragraphs>
  <Slides>60</Slides>
  <Notes>7</Notes>
  <HiddenSlides>0</HiddenSlides>
  <MMClips>0</MMClips>
  <ScaleCrop>false</ScaleCrop>
  <HeadingPairs>
    <vt:vector size="8" baseType="variant">
      <vt:variant>
        <vt:lpstr>已用的字体</vt:lpstr>
      </vt:variant>
      <vt:variant>
        <vt:i4>28</vt:i4>
      </vt:variant>
      <vt:variant>
        <vt:lpstr>主题</vt:lpstr>
      </vt:variant>
      <vt:variant>
        <vt:i4>2</vt:i4>
      </vt:variant>
      <vt:variant>
        <vt:lpstr>嵌入 OLE 服务器</vt:lpstr>
      </vt:variant>
      <vt:variant>
        <vt:i4>0</vt:i4>
      </vt:variant>
      <vt:variant>
        <vt:lpstr>幻灯片标题</vt:lpstr>
      </vt:variant>
      <vt:variant>
        <vt:i4>60</vt:i4>
      </vt:variant>
    </vt:vector>
  </HeadingPairs>
  <TitlesOfParts>
    <vt:vector size="90" baseType="lpstr">
      <vt:lpstr>Arial</vt:lpstr>
      <vt:lpstr>宋体</vt:lpstr>
      <vt:lpstr>Wingdings</vt:lpstr>
      <vt:lpstr>Tahoma</vt:lpstr>
      <vt:lpstr>微软雅黑</vt:lpstr>
      <vt:lpstr>Times New Roman</vt:lpstr>
      <vt:lpstr>黑体</vt:lpstr>
      <vt:lpstr>楷体_GB2312</vt:lpstr>
      <vt:lpstr>隶书</vt:lpstr>
      <vt:lpstr>方正粗黑宋简体</vt:lpstr>
      <vt:lpstr>DFPLiJinHeiW8-GB</vt:lpstr>
      <vt:lpstr>Arial Unicode MS</vt:lpstr>
      <vt:lpstr>Calibri</vt:lpstr>
      <vt:lpstr>Candara</vt:lpstr>
      <vt:lpstr>华文行楷</vt:lpstr>
      <vt:lpstr>Times New Roman</vt:lpstr>
      <vt:lpstr>Verdana</vt:lpstr>
      <vt:lpstr>LOGAFQ+MicrosoftYaHei-Bold</vt:lpstr>
      <vt:lpstr>微软雅黑 Light</vt:lpstr>
      <vt:lpstr>华文琥珀</vt:lpstr>
      <vt:lpstr>仿宋_GB2312</vt:lpstr>
      <vt:lpstr>American Typewriter Light</vt:lpstr>
      <vt:lpstr>华文新魏</vt:lpstr>
      <vt:lpstr>幼圆</vt:lpstr>
      <vt:lpstr>新宋体</vt:lpstr>
      <vt:lpstr>Segoe Print</vt:lpstr>
      <vt:lpstr>仿宋</vt:lpstr>
      <vt:lpstr>Calibri Light</vt:lpstr>
      <vt:lpstr>Blends</vt:lpstr>
      <vt:lpstr>1_空白设计模板</vt:lpstr>
      <vt:lpstr>PowerPoint 演示文稿</vt:lpstr>
      <vt:lpstr>课 程 大 纲</vt:lpstr>
      <vt:lpstr>人力资源与经营战略的关系</vt:lpstr>
      <vt:lpstr>“经营客户”与“经营人才”并举</vt:lpstr>
      <vt:lpstr>当企业发展迅猛时，人才与业务发展的差距通常是企业发展的主要瓶颈</vt:lpstr>
      <vt:lpstr>PowerPoint 演示文稿</vt:lpstr>
      <vt:lpstr>人力资源管理框架定位</vt:lpstr>
      <vt:lpstr>PowerPoint 演示文稿</vt:lpstr>
      <vt:lpstr>PowerPoint 演示文稿</vt:lpstr>
      <vt:lpstr>人才盘点就是：</vt:lpstr>
      <vt:lpstr>PowerPoint 演示文稿</vt:lpstr>
      <vt:lpstr>PowerPoint 演示文稿</vt:lpstr>
      <vt:lpstr>PowerPoint 演示文稿</vt:lpstr>
      <vt:lpstr>不适合人才盘点的公司</vt:lpstr>
      <vt:lpstr>PowerPoint 演示文稿</vt:lpstr>
      <vt:lpstr>PowerPoint 演示文稿</vt:lpstr>
      <vt:lpstr>PowerPoint 演示文稿</vt:lpstr>
      <vt:lpstr>PowerPoint 演示文稿</vt:lpstr>
      <vt:lpstr>PowerPoint 演示文稿</vt:lpstr>
      <vt:lpstr>人才盘点流程</vt:lpstr>
      <vt:lpstr>第一步：为业务战略规划人才</vt:lpstr>
      <vt:lpstr>三层业务需要三种不同的人才</vt:lpstr>
      <vt:lpstr>PowerPoint 演示文稿</vt:lpstr>
      <vt:lpstr>第二步：计算企业人才数量差距</vt:lpstr>
      <vt:lpstr>“坑”与“萝卜”的辩证法</vt:lpstr>
      <vt:lpstr>PowerPoint 演示文稿</vt:lpstr>
      <vt:lpstr>素质冰山理论</vt:lpstr>
      <vt:lpstr>PowerPoint 演示文稿</vt:lpstr>
      <vt:lpstr>第四步：业绩 X 能力，盘点当前表现  </vt:lpstr>
      <vt:lpstr>PowerPoint 演示文稿</vt:lpstr>
      <vt:lpstr>业绩标准划分</vt:lpstr>
      <vt:lpstr>PowerPoint 演示文稿</vt:lpstr>
      <vt:lpstr>PowerPoint 演示文稿</vt:lpstr>
      <vt:lpstr>PowerPoint 演示文稿</vt:lpstr>
      <vt:lpstr>PowerPoint 演示文稿</vt:lpstr>
      <vt:lpstr>PowerPoint 演示文稿</vt:lpstr>
      <vt:lpstr>关键岗位的识别</vt:lpstr>
      <vt:lpstr>PowerPoint 演示文稿</vt:lpstr>
      <vt:lpstr>高潜质人才的识别与选拔</vt:lpstr>
      <vt:lpstr>PowerPoint 演示文稿</vt:lpstr>
      <vt:lpstr>PowerPoint 演示文稿</vt:lpstr>
      <vt:lpstr>PowerPoint 演示文稿</vt:lpstr>
      <vt:lpstr>PowerPoint 演示文稿</vt:lpstr>
      <vt:lpstr>什么是人才梯队建设</vt:lpstr>
      <vt:lpstr>PowerPoint 演示文稿</vt:lpstr>
      <vt:lpstr>PowerPoint 演示文稿</vt:lpstr>
      <vt:lpstr>PowerPoint 演示文稿</vt:lpstr>
      <vt:lpstr>年度核心人才变化情况</vt:lpstr>
      <vt:lpstr>PowerPoint 演示文稿</vt:lpstr>
      <vt:lpstr>PowerPoint 演示文稿</vt:lpstr>
      <vt:lpstr>PowerPoint 演示文稿</vt:lpstr>
      <vt:lpstr>PowerPoint 演示文稿</vt:lpstr>
      <vt:lpstr>PowerPoint 演示文稿</vt:lpstr>
      <vt:lpstr>梯队人才培养的生态系统</vt:lpstr>
      <vt:lpstr>PowerPoint 演示文稿</vt:lpstr>
      <vt:lpstr>PowerPoint 演示文稿</vt:lpstr>
      <vt:lpstr>确定后备库人才名单</vt:lpstr>
      <vt:lpstr>关键岗位</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ISO9001：2000标准研讨</dc:title>
  <dc:creator>Deedee Wu</dc:creator>
  <cp:lastModifiedBy>jikr04</cp:lastModifiedBy>
  <cp:revision>1034</cp:revision>
  <dcterms:created xsi:type="dcterms:W3CDTF">2001-02-14T08:39:00Z</dcterms:created>
  <dcterms:modified xsi:type="dcterms:W3CDTF">2021-12-23T02:03:13Z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