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0"/>
  </p:notesMasterIdLst>
  <p:sldIdLst>
    <p:sldId id="283" r:id="rId3"/>
    <p:sldId id="286" r:id="rId4"/>
    <p:sldId id="348" r:id="rId5"/>
    <p:sldId id="267" r:id="rId6"/>
    <p:sldId id="327" r:id="rId7"/>
    <p:sldId id="349" r:id="rId8"/>
    <p:sldId id="346" r:id="rId9"/>
    <p:sldId id="345" r:id="rId10"/>
    <p:sldId id="350" r:id="rId11"/>
    <p:sldId id="358" r:id="rId12"/>
    <p:sldId id="360" r:id="rId13"/>
    <p:sldId id="284" r:id="rId14"/>
    <p:sldId id="361" r:id="rId15"/>
    <p:sldId id="310" r:id="rId16"/>
    <p:sldId id="290" r:id="rId17"/>
    <p:sldId id="362" r:id="rId18"/>
    <p:sldId id="309" r:id="rId19"/>
    <p:sldId id="330" r:id="rId20"/>
    <p:sldId id="344" r:id="rId21"/>
    <p:sldId id="352" r:id="rId22"/>
    <p:sldId id="351" r:id="rId23"/>
    <p:sldId id="353" r:id="rId24"/>
    <p:sldId id="354" r:id="rId25"/>
    <p:sldId id="355" r:id="rId26"/>
    <p:sldId id="356" r:id="rId27"/>
    <p:sldId id="326" r:id="rId28"/>
    <p:sldId id="336" r:id="rId29"/>
    <p:sldId id="343" r:id="rId30"/>
    <p:sldId id="338" r:id="rId31"/>
    <p:sldId id="359" r:id="rId32"/>
    <p:sldId id="363" r:id="rId33"/>
    <p:sldId id="334" r:id="rId34"/>
    <p:sldId id="357" r:id="rId35"/>
    <p:sldId id="340" r:id="rId36"/>
    <p:sldId id="341" r:id="rId37"/>
    <p:sldId id="342" r:id="rId38"/>
    <p:sldId id="323" r:id="rId39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4F4F4"/>
    <a:srgbClr val="19C3FF"/>
    <a:srgbClr val="FF9933"/>
    <a:srgbClr val="FF9900"/>
    <a:srgbClr val="33CC33"/>
    <a:srgbClr val="215968"/>
    <a:srgbClr val="339933"/>
    <a:srgbClr val="CC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37" autoAdjust="0"/>
    <p:restoredTop sz="94935" autoAdjust="0"/>
  </p:normalViewPr>
  <p:slideViewPr>
    <p:cSldViewPr>
      <p:cViewPr varScale="1">
        <p:scale>
          <a:sx n="71" d="100"/>
          <a:sy n="71" d="100"/>
        </p:scale>
        <p:origin x="126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D4EF7E-D940-465E-BD9B-7239413C9ED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8D3595-508D-48B6-9E45-E8B358A6EA22}">
      <dgm:prSet phldrT="[文本]" custT="1"/>
      <dgm:spPr>
        <a:xfrm>
          <a:off x="29" y="20105"/>
          <a:ext cx="2848570" cy="1139428"/>
        </a:xfrm>
        <a:prstGeom prst="rect">
          <a:avLst/>
        </a:prstGeom>
        <a:solidFill>
          <a:srgbClr val="687596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8759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sz="32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组织</a:t>
          </a:r>
        </a:p>
      </dgm:t>
    </dgm:pt>
    <dgm:pt modelId="{A68DA278-3263-41A3-9EA5-DC2DFE25C2B5}" type="parTrans" cxnId="{35CF6CA5-4076-4701-9AD1-67C398B97743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3033BB-E32B-4998-84A4-BD49060A7CD0}" type="sibTrans" cxnId="{35CF6CA5-4076-4701-9AD1-67C398B97743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5F4A33-B91B-45E0-87E2-A29CAFE625B5}">
      <dgm:prSet phldrT="[文本]" custT="1"/>
      <dgm:spPr>
        <a:xfrm>
          <a:off x="29" y="1159534"/>
          <a:ext cx="2848570" cy="1932480"/>
        </a:xfrm>
        <a:prstGeom prst="rect">
          <a:avLst/>
        </a:prstGeom>
        <a:solidFill>
          <a:srgbClr val="687596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87596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sz="2000" dirty="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实现经营目标</a:t>
          </a:r>
        </a:p>
      </dgm:t>
    </dgm:pt>
    <dgm:pt modelId="{BE8B04B8-A99E-42E1-9031-C1B89696D072}" type="parTrans" cxnId="{66029446-5272-443F-909C-558367FAC11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F914AA-35EC-4AF4-B75A-E2D2722AB210}" type="sibTrans" cxnId="{66029446-5272-443F-909C-558367FAC11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11B74-930E-4432-90B5-EEE2D397ABF6}">
      <dgm:prSet phldrT="[文本]" custT="1"/>
      <dgm:spPr>
        <a:xfrm>
          <a:off x="29" y="1159534"/>
          <a:ext cx="2848570" cy="1932480"/>
        </a:xfrm>
        <a:prstGeom prst="rect">
          <a:avLst/>
        </a:prstGeom>
        <a:solidFill>
          <a:srgbClr val="687596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87596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sz="2000" dirty="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发现内部人才</a:t>
          </a:r>
        </a:p>
      </dgm:t>
    </dgm:pt>
    <dgm:pt modelId="{3E9D74B4-A1B8-4D7D-8A21-445F3C93D007}" type="parTrans" cxnId="{F7D6C8D5-91C8-4E99-8C0C-6850DBB46A6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8B461D-A118-41D5-87A0-ACF43017D609}" type="sibTrans" cxnId="{F7D6C8D5-91C8-4E99-8C0C-6850DBB46A6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40C2AF-BA3A-45D9-8134-231FDF7B7BCE}">
      <dgm:prSet phldrT="[文本]" custT="1"/>
      <dgm:spPr>
        <a:xfrm>
          <a:off x="3247399" y="20105"/>
          <a:ext cx="2848570" cy="1139428"/>
        </a:xfrm>
        <a:prstGeom prst="rect">
          <a:avLst/>
        </a:prstGeom>
        <a:solidFill>
          <a:srgbClr val="687596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8759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sz="32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员工</a:t>
          </a:r>
        </a:p>
      </dgm:t>
    </dgm:pt>
    <dgm:pt modelId="{CEF895EC-C9AA-40B2-90ED-AF96F542A3F9}" type="parTrans" cxnId="{483EDE47-A55A-403C-8218-2260D24FD7EB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A233FC-B2BF-49B5-9758-15099172F6AE}" type="sibTrans" cxnId="{483EDE47-A55A-403C-8218-2260D24FD7EB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8C41FC-578F-46F7-947B-5723AAA3D0FB}">
      <dgm:prSet phldrT="[文本]" custT="1"/>
      <dgm:spPr>
        <a:xfrm>
          <a:off x="3247399" y="1159534"/>
          <a:ext cx="2848570" cy="1932480"/>
        </a:xfrm>
        <a:prstGeom prst="rect">
          <a:avLst/>
        </a:prstGeom>
        <a:solidFill>
          <a:srgbClr val="687596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87596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sz="2000" dirty="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明确发展方向</a:t>
          </a:r>
        </a:p>
      </dgm:t>
    </dgm:pt>
    <dgm:pt modelId="{D920BB24-FA5F-4215-AFD6-D8567D8889A7}" type="parTrans" cxnId="{E55973AC-CA64-4679-AC31-F4DEB758A2F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B81F85-5F9A-48D8-A733-023CC483275D}" type="sibTrans" cxnId="{E55973AC-CA64-4679-AC31-F4DEB758A2F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5C1713-8806-4D97-876E-1D549C882031}">
      <dgm:prSet phldrT="[文本]" custT="1"/>
      <dgm:spPr>
        <a:xfrm>
          <a:off x="3247399" y="1159534"/>
          <a:ext cx="2848570" cy="1932480"/>
        </a:xfrm>
        <a:prstGeom prst="rect">
          <a:avLst/>
        </a:prstGeom>
        <a:solidFill>
          <a:srgbClr val="687596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87596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sz="2000" dirty="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激励员工成长</a:t>
          </a:r>
        </a:p>
      </dgm:t>
    </dgm:pt>
    <dgm:pt modelId="{CD496B69-7FA4-40FB-B08D-6126BF4D48C0}" type="parTrans" cxnId="{3D406A85-AF2C-40C7-8C53-96FD81B89B94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5FADFE-72FC-458D-8DB5-97FDB576D8C2}" type="sibTrans" cxnId="{3D406A85-AF2C-40C7-8C53-96FD81B89B94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47C23-2365-461D-BF72-3C79F0A0D818}">
      <dgm:prSet phldrT="[文本]" custT="1"/>
      <dgm:spPr>
        <a:xfrm>
          <a:off x="29" y="1159534"/>
          <a:ext cx="2848570" cy="1932480"/>
        </a:xfrm>
        <a:prstGeom prst="rect">
          <a:avLst/>
        </a:prstGeom>
        <a:solidFill>
          <a:srgbClr val="687596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87596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sz="2000" dirty="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建立人才体系</a:t>
          </a:r>
        </a:p>
      </dgm:t>
    </dgm:pt>
    <dgm:pt modelId="{3DEDD9BC-5191-4145-9855-1935602DCEFB}" type="parTrans" cxnId="{E1F1FD92-113B-4464-8B07-3EDFDC8FFB1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C33E22-852E-4AD2-B54F-96D278745F53}" type="sibTrans" cxnId="{E1F1FD92-113B-4464-8B07-3EDFDC8FFB1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4DE1BB-1B4E-44B7-9B21-D0BB323102E2}">
      <dgm:prSet phldrT="[文本]" custT="1"/>
      <dgm:spPr>
        <a:xfrm>
          <a:off x="29" y="1159534"/>
          <a:ext cx="2848570" cy="1932480"/>
        </a:xfrm>
        <a:prstGeom prst="rect">
          <a:avLst/>
        </a:prstGeom>
        <a:solidFill>
          <a:srgbClr val="687596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87596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sz="2000" dirty="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人事决策依据</a:t>
          </a:r>
        </a:p>
      </dgm:t>
    </dgm:pt>
    <dgm:pt modelId="{9F9A74EB-1AE1-497C-8B35-73D577F810F9}" type="parTrans" cxnId="{BEEEDC0C-5BD8-49C3-8FE3-E73F7E478746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5BE9B9-83F0-48BD-B0E3-184952EE4AE5}" type="sibTrans" cxnId="{BEEEDC0C-5BD8-49C3-8FE3-E73F7E478746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F77429-03D0-42A4-9DF5-550414BBC6E6}">
      <dgm:prSet phldrT="[文本]" custT="1"/>
      <dgm:spPr>
        <a:xfrm>
          <a:off x="3247399" y="1159534"/>
          <a:ext cx="2848570" cy="1932480"/>
        </a:xfrm>
        <a:prstGeom prst="rect">
          <a:avLst/>
        </a:prstGeom>
        <a:solidFill>
          <a:srgbClr val="687596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87596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sz="2000" dirty="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落地发展计划</a:t>
          </a:r>
        </a:p>
      </dgm:t>
    </dgm:pt>
    <dgm:pt modelId="{9D7C006C-A4EC-4119-9E80-7DA9941D3874}" type="parTrans" cxnId="{A68BE859-189A-4899-A0F7-7268C168EAA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ECB0A3-0DDC-430E-8A22-6C1D4130C510}" type="sibTrans" cxnId="{A68BE859-189A-4899-A0F7-7268C168EAA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D2F662-A2DC-4502-B17E-BB90D743603C}" type="pres">
      <dgm:prSet presAssocID="{49D4EF7E-D940-465E-BD9B-7239413C9E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791058-040D-45DA-ABA7-EE6908650B17}" type="pres">
      <dgm:prSet presAssocID="{F18D3595-508D-48B6-9E45-E8B358A6EA22}" presName="composite" presStyleCnt="0"/>
      <dgm:spPr/>
    </dgm:pt>
    <dgm:pt modelId="{4C843DFF-6C7E-442F-BB90-6B300D03B5D4}" type="pres">
      <dgm:prSet presAssocID="{F18D3595-508D-48B6-9E45-E8B358A6EA2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7BDEBE-FE4A-4E48-A81A-6BE7AA52B855}" type="pres">
      <dgm:prSet presAssocID="{F18D3595-508D-48B6-9E45-E8B358A6EA2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24D9BF-6E48-43D3-8DBD-EA1EB39E3669}" type="pres">
      <dgm:prSet presAssocID="{DE3033BB-E32B-4998-84A4-BD49060A7CD0}" presName="space" presStyleCnt="0"/>
      <dgm:spPr/>
    </dgm:pt>
    <dgm:pt modelId="{BB28043A-B085-4509-912B-DF30CC646574}" type="pres">
      <dgm:prSet presAssocID="{6740C2AF-BA3A-45D9-8134-231FDF7B7BCE}" presName="composite" presStyleCnt="0"/>
      <dgm:spPr/>
    </dgm:pt>
    <dgm:pt modelId="{5047EC22-954D-4D4B-97FB-33F0757FA454}" type="pres">
      <dgm:prSet presAssocID="{6740C2AF-BA3A-45D9-8134-231FDF7B7BC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6121F7-AAB7-466B-91C6-F3A2E09C098E}" type="pres">
      <dgm:prSet presAssocID="{6740C2AF-BA3A-45D9-8134-231FDF7B7BCE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1F1FD92-113B-4464-8B07-3EDFDC8FFB10}" srcId="{F18D3595-508D-48B6-9E45-E8B358A6EA22}" destId="{5CB47C23-2365-461D-BF72-3C79F0A0D818}" srcOrd="2" destOrd="0" parTransId="{3DEDD9BC-5191-4145-9855-1935602DCEFB}" sibTransId="{81C33E22-852E-4AD2-B54F-96D278745F53}"/>
    <dgm:cxn modelId="{35CF6CA5-4076-4701-9AD1-67C398B97743}" srcId="{49D4EF7E-D940-465E-BD9B-7239413C9ED0}" destId="{F18D3595-508D-48B6-9E45-E8B358A6EA22}" srcOrd="0" destOrd="0" parTransId="{A68DA278-3263-41A3-9EA5-DC2DFE25C2B5}" sibTransId="{DE3033BB-E32B-4998-84A4-BD49060A7CD0}"/>
    <dgm:cxn modelId="{BADC1AF0-8E36-40FB-83C1-1CC3A38AFEE6}" type="presOf" srcId="{C95C1713-8806-4D97-876E-1D549C882031}" destId="{EB6121F7-AAB7-466B-91C6-F3A2E09C098E}" srcOrd="0" destOrd="2" presId="urn:microsoft.com/office/officeart/2005/8/layout/hList1"/>
    <dgm:cxn modelId="{09301A1F-8BEE-4837-A4C0-475B5830010A}" type="presOf" srcId="{5CB47C23-2365-461D-BF72-3C79F0A0D818}" destId="{727BDEBE-FE4A-4E48-A81A-6BE7AA52B855}" srcOrd="0" destOrd="2" presId="urn:microsoft.com/office/officeart/2005/8/layout/hList1"/>
    <dgm:cxn modelId="{D1D58395-CE25-4FF0-944F-54CB8400DAFF}" type="presOf" srcId="{CD5F4A33-B91B-45E0-87E2-A29CAFE625B5}" destId="{727BDEBE-FE4A-4E48-A81A-6BE7AA52B855}" srcOrd="0" destOrd="0" presId="urn:microsoft.com/office/officeart/2005/8/layout/hList1"/>
    <dgm:cxn modelId="{A68BE859-189A-4899-A0F7-7268C168EAA0}" srcId="{6740C2AF-BA3A-45D9-8134-231FDF7B7BCE}" destId="{E2F77429-03D0-42A4-9DF5-550414BBC6E6}" srcOrd="1" destOrd="0" parTransId="{9D7C006C-A4EC-4119-9E80-7DA9941D3874}" sibTransId="{A3ECB0A3-0DDC-430E-8A22-6C1D4130C510}"/>
    <dgm:cxn modelId="{E55973AC-CA64-4679-AC31-F4DEB758A2FE}" srcId="{6740C2AF-BA3A-45D9-8134-231FDF7B7BCE}" destId="{258C41FC-578F-46F7-947B-5723AAA3D0FB}" srcOrd="0" destOrd="0" parTransId="{D920BB24-FA5F-4215-AFD6-D8567D8889A7}" sibTransId="{B0B81F85-5F9A-48D8-A733-023CC483275D}"/>
    <dgm:cxn modelId="{E45AAF6C-DEEC-4F5B-9B79-33E01E6F96F8}" type="presOf" srcId="{F18D3595-508D-48B6-9E45-E8B358A6EA22}" destId="{4C843DFF-6C7E-442F-BB90-6B300D03B5D4}" srcOrd="0" destOrd="0" presId="urn:microsoft.com/office/officeart/2005/8/layout/hList1"/>
    <dgm:cxn modelId="{C4312EEA-E71F-41DB-9A79-A7E985423A3D}" type="presOf" srcId="{49D4EF7E-D940-465E-BD9B-7239413C9ED0}" destId="{D3D2F662-A2DC-4502-B17E-BB90D743603C}" srcOrd="0" destOrd="0" presId="urn:microsoft.com/office/officeart/2005/8/layout/hList1"/>
    <dgm:cxn modelId="{D6669777-6AB9-4C0F-9F14-5BF21190F8B5}" type="presOf" srcId="{6740C2AF-BA3A-45D9-8134-231FDF7B7BCE}" destId="{5047EC22-954D-4D4B-97FB-33F0757FA454}" srcOrd="0" destOrd="0" presId="urn:microsoft.com/office/officeart/2005/8/layout/hList1"/>
    <dgm:cxn modelId="{7C025087-F76E-4D0D-ADCB-DBF1CF1299D7}" type="presOf" srcId="{17611B74-930E-4432-90B5-EEE2D397ABF6}" destId="{727BDEBE-FE4A-4E48-A81A-6BE7AA52B855}" srcOrd="0" destOrd="1" presId="urn:microsoft.com/office/officeart/2005/8/layout/hList1"/>
    <dgm:cxn modelId="{666CB5A9-FD82-4CD0-859F-49BC88FE2403}" type="presOf" srcId="{258C41FC-578F-46F7-947B-5723AAA3D0FB}" destId="{EB6121F7-AAB7-466B-91C6-F3A2E09C098E}" srcOrd="0" destOrd="0" presId="urn:microsoft.com/office/officeart/2005/8/layout/hList1"/>
    <dgm:cxn modelId="{F7D6C8D5-91C8-4E99-8C0C-6850DBB46A62}" srcId="{F18D3595-508D-48B6-9E45-E8B358A6EA22}" destId="{17611B74-930E-4432-90B5-EEE2D397ABF6}" srcOrd="1" destOrd="0" parTransId="{3E9D74B4-A1B8-4D7D-8A21-445F3C93D007}" sibTransId="{AE8B461D-A118-41D5-87A0-ACF43017D609}"/>
    <dgm:cxn modelId="{483EDE47-A55A-403C-8218-2260D24FD7EB}" srcId="{49D4EF7E-D940-465E-BD9B-7239413C9ED0}" destId="{6740C2AF-BA3A-45D9-8134-231FDF7B7BCE}" srcOrd="1" destOrd="0" parTransId="{CEF895EC-C9AA-40B2-90ED-AF96F542A3F9}" sibTransId="{88A233FC-B2BF-49B5-9758-15099172F6AE}"/>
    <dgm:cxn modelId="{B514AB6C-9C86-4679-9AB9-ACC0BEB0E8C3}" type="presOf" srcId="{E2F77429-03D0-42A4-9DF5-550414BBC6E6}" destId="{EB6121F7-AAB7-466B-91C6-F3A2E09C098E}" srcOrd="0" destOrd="1" presId="urn:microsoft.com/office/officeart/2005/8/layout/hList1"/>
    <dgm:cxn modelId="{3D406A85-AF2C-40C7-8C53-96FD81B89B94}" srcId="{6740C2AF-BA3A-45D9-8134-231FDF7B7BCE}" destId="{C95C1713-8806-4D97-876E-1D549C882031}" srcOrd="2" destOrd="0" parTransId="{CD496B69-7FA4-40FB-B08D-6126BF4D48C0}" sibTransId="{DF5FADFE-72FC-458D-8DB5-97FDB576D8C2}"/>
    <dgm:cxn modelId="{BEEEDC0C-5BD8-49C3-8FE3-E73F7E478746}" srcId="{F18D3595-508D-48B6-9E45-E8B358A6EA22}" destId="{A54DE1BB-1B4E-44B7-9B21-D0BB323102E2}" srcOrd="3" destOrd="0" parTransId="{9F9A74EB-1AE1-497C-8B35-73D577F810F9}" sibTransId="{E95BE9B9-83F0-48BD-B0E3-184952EE4AE5}"/>
    <dgm:cxn modelId="{D89E5713-FCE9-4A62-83AD-7B6E5FE7BFEB}" type="presOf" srcId="{A54DE1BB-1B4E-44B7-9B21-D0BB323102E2}" destId="{727BDEBE-FE4A-4E48-A81A-6BE7AA52B855}" srcOrd="0" destOrd="3" presId="urn:microsoft.com/office/officeart/2005/8/layout/hList1"/>
    <dgm:cxn modelId="{66029446-5272-443F-909C-558367FAC110}" srcId="{F18D3595-508D-48B6-9E45-E8B358A6EA22}" destId="{CD5F4A33-B91B-45E0-87E2-A29CAFE625B5}" srcOrd="0" destOrd="0" parTransId="{BE8B04B8-A99E-42E1-9031-C1B89696D072}" sibTransId="{1EF914AA-35EC-4AF4-B75A-E2D2722AB210}"/>
    <dgm:cxn modelId="{C787C666-8407-45E5-B0E9-7E3B9A2B0B3D}" type="presParOf" srcId="{D3D2F662-A2DC-4502-B17E-BB90D743603C}" destId="{82791058-040D-45DA-ABA7-EE6908650B17}" srcOrd="0" destOrd="0" presId="urn:microsoft.com/office/officeart/2005/8/layout/hList1"/>
    <dgm:cxn modelId="{9609D1FE-BD57-49FC-9B93-94B7B8F2056C}" type="presParOf" srcId="{82791058-040D-45DA-ABA7-EE6908650B17}" destId="{4C843DFF-6C7E-442F-BB90-6B300D03B5D4}" srcOrd="0" destOrd="0" presId="urn:microsoft.com/office/officeart/2005/8/layout/hList1"/>
    <dgm:cxn modelId="{C77E95F8-C59B-419B-92D4-696C98A09CD1}" type="presParOf" srcId="{82791058-040D-45DA-ABA7-EE6908650B17}" destId="{727BDEBE-FE4A-4E48-A81A-6BE7AA52B855}" srcOrd="1" destOrd="0" presId="urn:microsoft.com/office/officeart/2005/8/layout/hList1"/>
    <dgm:cxn modelId="{8D4C2C77-7C2B-4C4A-AAD5-60FAD4B3DC5B}" type="presParOf" srcId="{D3D2F662-A2DC-4502-B17E-BB90D743603C}" destId="{C024D9BF-6E48-43D3-8DBD-EA1EB39E3669}" srcOrd="1" destOrd="0" presId="urn:microsoft.com/office/officeart/2005/8/layout/hList1"/>
    <dgm:cxn modelId="{0EB05472-BC94-445A-987B-F08B50DC1E00}" type="presParOf" srcId="{D3D2F662-A2DC-4502-B17E-BB90D743603C}" destId="{BB28043A-B085-4509-912B-DF30CC646574}" srcOrd="2" destOrd="0" presId="urn:microsoft.com/office/officeart/2005/8/layout/hList1"/>
    <dgm:cxn modelId="{2DB8150D-A03E-4921-96A7-582E522843BB}" type="presParOf" srcId="{BB28043A-B085-4509-912B-DF30CC646574}" destId="{5047EC22-954D-4D4B-97FB-33F0757FA454}" srcOrd="0" destOrd="0" presId="urn:microsoft.com/office/officeart/2005/8/layout/hList1"/>
    <dgm:cxn modelId="{3168CFF8-FC36-48E6-8D2A-39A1F187F16B}" type="presParOf" srcId="{BB28043A-B085-4509-912B-DF30CC646574}" destId="{EB6121F7-AAB7-466B-91C6-F3A2E09C09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43DFF-6C7E-442F-BB90-6B300D03B5D4}">
      <dsp:nvSpPr>
        <dsp:cNvPr id="0" name=""/>
        <dsp:cNvSpPr/>
      </dsp:nvSpPr>
      <dsp:spPr>
        <a:xfrm>
          <a:off x="30" y="15703"/>
          <a:ext cx="2944764" cy="1177905"/>
        </a:xfrm>
        <a:prstGeom prst="rect">
          <a:avLst/>
        </a:prstGeom>
        <a:solidFill>
          <a:srgbClr val="687596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8759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组织</a:t>
          </a:r>
        </a:p>
      </dsp:txBody>
      <dsp:txXfrm>
        <a:off x="30" y="15703"/>
        <a:ext cx="2944764" cy="1177905"/>
      </dsp:txXfrm>
    </dsp:sp>
    <dsp:sp modelId="{727BDEBE-FE4A-4E48-A81A-6BE7AA52B855}">
      <dsp:nvSpPr>
        <dsp:cNvPr id="0" name=""/>
        <dsp:cNvSpPr/>
      </dsp:nvSpPr>
      <dsp:spPr>
        <a:xfrm>
          <a:off x="30" y="1193608"/>
          <a:ext cx="2944764" cy="2679120"/>
        </a:xfrm>
        <a:prstGeom prst="rect">
          <a:avLst/>
        </a:prstGeom>
        <a:solidFill>
          <a:srgbClr val="687596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87596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实现经营目标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发现内部人才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建立人才体系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人事决策依据</a:t>
          </a:r>
        </a:p>
      </dsp:txBody>
      <dsp:txXfrm>
        <a:off x="30" y="1193608"/>
        <a:ext cx="2944764" cy="2679120"/>
      </dsp:txXfrm>
    </dsp:sp>
    <dsp:sp modelId="{5047EC22-954D-4D4B-97FB-33F0757FA454}">
      <dsp:nvSpPr>
        <dsp:cNvPr id="0" name=""/>
        <dsp:cNvSpPr/>
      </dsp:nvSpPr>
      <dsp:spPr>
        <a:xfrm>
          <a:off x="3357062" y="15703"/>
          <a:ext cx="2944764" cy="1177905"/>
        </a:xfrm>
        <a:prstGeom prst="rect">
          <a:avLst/>
        </a:prstGeom>
        <a:solidFill>
          <a:srgbClr val="687596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8759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员工</a:t>
          </a:r>
        </a:p>
      </dsp:txBody>
      <dsp:txXfrm>
        <a:off x="3357062" y="15703"/>
        <a:ext cx="2944764" cy="1177905"/>
      </dsp:txXfrm>
    </dsp:sp>
    <dsp:sp modelId="{EB6121F7-AAB7-466B-91C6-F3A2E09C098E}">
      <dsp:nvSpPr>
        <dsp:cNvPr id="0" name=""/>
        <dsp:cNvSpPr/>
      </dsp:nvSpPr>
      <dsp:spPr>
        <a:xfrm>
          <a:off x="3357062" y="1193608"/>
          <a:ext cx="2944764" cy="2679120"/>
        </a:xfrm>
        <a:prstGeom prst="rect">
          <a:avLst/>
        </a:prstGeom>
        <a:solidFill>
          <a:srgbClr val="687596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687596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明确发展方向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落地发展计划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>
              <a:solidFill>
                <a:srgbClr val="595959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激励员工成长</a:t>
          </a:r>
        </a:p>
      </dsp:txBody>
      <dsp:txXfrm>
        <a:off x="3357062" y="1193608"/>
        <a:ext cx="2944764" cy="2679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FAED0-7D10-4239-9B56-C55805060B86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47A23-5BA8-44CE-9215-79B767159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37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545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075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24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545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633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21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942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37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78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128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58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07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33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01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31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1613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281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14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161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1612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73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0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84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57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02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5" y="273050"/>
            <a:ext cx="681513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58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8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2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13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1613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6EC894D-09CB-4DE7-A121-44A8E704B94B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55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26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96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4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44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71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89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61B1FD8-8752-40A4-8FD5-E89685AB56BD}" type="datetimeFigureOut">
              <a:rPr lang="zh-CN" altLang="en-US" smtClean="0"/>
              <a:t>2017/12/14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77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>
            <a:off x="-6898" y="-10666"/>
            <a:ext cx="12197310" cy="6868666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48000">
                <a:schemeClr val="bg1">
                  <a:lumMod val="95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0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0800000">
            <a:off x="-6898" y="-10666"/>
            <a:ext cx="12197310" cy="6868666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48000">
                <a:schemeClr val="bg1">
                  <a:lumMod val="95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1958117" y="5445224"/>
            <a:ext cx="246810" cy="7200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1958117" y="6165304"/>
            <a:ext cx="246810" cy="7200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49080" y="764704"/>
            <a:ext cx="1144927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  <a:effectLst>
            <a:outerShdw dist="254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313570" y="168029"/>
            <a:ext cx="246810" cy="2468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60380" y="414839"/>
            <a:ext cx="246810" cy="246810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83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2.jpeg"/><Relationship Id="rId2" Type="http://schemas.openxmlformats.org/officeDocument/2006/relationships/tags" Target="../tags/tag2.xml"/><Relationship Id="rId16" Type="http://schemas.openxmlformats.org/officeDocument/2006/relationships/image" Target="../media/image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notesSlide" Target="../notesSlides/notesSlide1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A_图片 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80"/>
          <a:stretch/>
        </p:blipFill>
        <p:spPr bwMode="auto">
          <a:xfrm>
            <a:off x="-3175" y="4362044"/>
            <a:ext cx="12199938" cy="2502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A_图片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317" y="-10667"/>
            <a:ext cx="12190410" cy="4372711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48000">
                <a:schemeClr val="bg1">
                  <a:lumMod val="95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</p:pic>
      <p:sp>
        <p:nvSpPr>
          <p:cNvPr id="5" name="PA_文本框 3"/>
          <p:cNvSpPr txBox="1"/>
          <p:nvPr>
            <p:custDataLst>
              <p:tags r:id="rId3"/>
            </p:custDataLst>
          </p:nvPr>
        </p:nvSpPr>
        <p:spPr>
          <a:xfrm>
            <a:off x="504584" y="4910336"/>
            <a:ext cx="5147022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8800" b="1" kern="2200" spc="6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44000">
                      <a:srgbClr val="0070C0">
                        <a:shade val="67500"/>
                        <a:satMod val="115000"/>
                      </a:srgbClr>
                    </a:gs>
                    <a:gs pos="75000">
                      <a:srgbClr val="00B0F0"/>
                    </a:gs>
                    <a:gs pos="56000">
                      <a:srgbClr val="0070C0">
                        <a:shade val="100000"/>
                        <a:satMod val="115000"/>
                      </a:srgbClr>
                    </a:gs>
                  </a:gsLst>
                  <a:lin ang="18000000" scaled="0"/>
                  <a:tileRect/>
                </a:gradFill>
                <a:latin typeface="微软雅黑" pitchFamily="34" charset="-122"/>
                <a:ea typeface="微软雅黑" pitchFamily="34" charset="-122"/>
              </a:rPr>
              <a:t>人才盘点</a:t>
            </a:r>
            <a:endParaRPr lang="zh-CN" altLang="en-US" sz="8800" b="1" kern="2200" spc="6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44000">
                    <a:srgbClr val="0070C0">
                      <a:shade val="67500"/>
                      <a:satMod val="115000"/>
                    </a:srgbClr>
                  </a:gs>
                  <a:gs pos="75000">
                    <a:srgbClr val="00B0F0"/>
                  </a:gs>
                  <a:gs pos="56000">
                    <a:srgbClr val="0070C0">
                      <a:shade val="100000"/>
                      <a:satMod val="115000"/>
                    </a:srgbClr>
                  </a:gs>
                </a:gsLst>
                <a:lin ang="18000000" scaled="0"/>
                <a:tileRect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PA_文本框 3"/>
          <p:cNvSpPr txBox="1"/>
          <p:nvPr>
            <p:custDataLst>
              <p:tags r:id="rId4"/>
            </p:custDataLst>
          </p:nvPr>
        </p:nvSpPr>
        <p:spPr>
          <a:xfrm>
            <a:off x="5651605" y="5444812"/>
            <a:ext cx="4186594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为企业创造竞争优势</a:t>
            </a:r>
            <a:endParaRPr lang="zh-CN" altLang="en-US" sz="3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PA_Flowchart: Decision 8"/>
          <p:cNvSpPr/>
          <p:nvPr>
            <p:custDataLst>
              <p:tags r:id="rId5"/>
            </p:custDataLst>
          </p:nvPr>
        </p:nvSpPr>
        <p:spPr>
          <a:xfrm>
            <a:off x="8903518" y="3112113"/>
            <a:ext cx="2549085" cy="2464116"/>
          </a:xfrm>
          <a:prstGeom prst="flowChartDecisi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Flowchart: Decision 10"/>
          <p:cNvSpPr/>
          <p:nvPr>
            <p:custDataLst>
              <p:tags r:id="rId6"/>
            </p:custDataLst>
          </p:nvPr>
        </p:nvSpPr>
        <p:spPr>
          <a:xfrm>
            <a:off x="7685671" y="4148920"/>
            <a:ext cx="412034" cy="398300"/>
          </a:xfrm>
          <a:prstGeom prst="flowChartDecisi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Flowchart: Decision 13"/>
          <p:cNvSpPr/>
          <p:nvPr>
            <p:custDataLst>
              <p:tags r:id="rId7"/>
            </p:custDataLst>
          </p:nvPr>
        </p:nvSpPr>
        <p:spPr>
          <a:xfrm>
            <a:off x="8083240" y="3958766"/>
            <a:ext cx="824069" cy="796600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_Flowchart: Decision 14"/>
          <p:cNvSpPr/>
          <p:nvPr>
            <p:custDataLst>
              <p:tags r:id="rId8"/>
            </p:custDataLst>
          </p:nvPr>
        </p:nvSpPr>
        <p:spPr>
          <a:xfrm>
            <a:off x="10525794" y="2924536"/>
            <a:ext cx="667662" cy="645407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PA_Flowchart: Decision 16"/>
          <p:cNvSpPr/>
          <p:nvPr>
            <p:custDataLst>
              <p:tags r:id="rId9"/>
            </p:custDataLst>
          </p:nvPr>
        </p:nvSpPr>
        <p:spPr>
          <a:xfrm>
            <a:off x="11393508" y="2800215"/>
            <a:ext cx="257216" cy="248642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PA_文本框 3"/>
          <p:cNvSpPr txBox="1"/>
          <p:nvPr>
            <p:custDataLst>
              <p:tags r:id="rId10"/>
            </p:custDataLst>
          </p:nvPr>
        </p:nvSpPr>
        <p:spPr>
          <a:xfrm>
            <a:off x="5883910" y="4869160"/>
            <a:ext cx="273157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概念 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步骤 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讨论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endParaRPr lang="zh-CN" altLang="en-US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PA_直接连接符 12"/>
          <p:cNvCxnSpPr/>
          <p:nvPr>
            <p:custDataLst>
              <p:tags r:id="rId11"/>
            </p:custDataLst>
          </p:nvPr>
        </p:nvCxnSpPr>
        <p:spPr>
          <a:xfrm>
            <a:off x="5651605" y="4799678"/>
            <a:ext cx="0" cy="1603086"/>
          </a:xfrm>
          <a:prstGeom prst="lin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_Flowchart: Decision 20"/>
          <p:cNvSpPr/>
          <p:nvPr>
            <p:custDataLst>
              <p:tags r:id="rId12"/>
            </p:custDataLst>
          </p:nvPr>
        </p:nvSpPr>
        <p:spPr>
          <a:xfrm>
            <a:off x="10943632" y="3122133"/>
            <a:ext cx="1156968" cy="1118403"/>
          </a:xfrm>
          <a:prstGeom prst="flowChartDecisi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PA_Flowchart: Decision 22"/>
          <p:cNvSpPr/>
          <p:nvPr>
            <p:custDataLst>
              <p:tags r:id="rId13"/>
            </p:custDataLst>
          </p:nvPr>
        </p:nvSpPr>
        <p:spPr>
          <a:xfrm>
            <a:off x="11193456" y="4536909"/>
            <a:ext cx="667662" cy="645407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76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50"/>
                            </p:stCondLst>
                            <p:childTnLst>
                              <p:par>
                                <p:cTn id="4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250"/>
                            </p:stCondLst>
                            <p:childTnLst>
                              <p:par>
                                <p:cTn id="4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2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100"/>
                            </p:stCondLst>
                            <p:childTnLst>
                              <p:par>
                                <p:cTn id="58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7" presetClass="emph" presetSubtype="0" repeatCount="3000" fill="remove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37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5" dur="37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37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37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7" presetClass="emph" presetSubtype="0" repeatCount="3000" fill="remove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3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7" presetClass="emph" presetSubtype="0" repeatCount="3000" fill="remove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8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6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9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/>
      <p:bldP spid="21" grpId="0" animBg="1"/>
      <p:bldP spid="23" grpId="0" animBg="1"/>
      <p:bldP spid="23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4"/>
          <p:cNvSpPr txBox="1"/>
          <p:nvPr/>
        </p:nvSpPr>
        <p:spPr>
          <a:xfrm>
            <a:off x="1090923" y="169476"/>
            <a:ext cx="3371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人才盘点步骤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Group 2"/>
          <p:cNvGrpSpPr>
            <a:grpSpLocks/>
          </p:cNvGrpSpPr>
          <p:nvPr/>
        </p:nvGrpSpPr>
        <p:grpSpPr bwMode="auto">
          <a:xfrm>
            <a:off x="2127647" y="1745953"/>
            <a:ext cx="6116637" cy="4033837"/>
            <a:chOff x="834" y="1248"/>
            <a:chExt cx="3853" cy="2541"/>
          </a:xfrm>
        </p:grpSpPr>
        <p:sp>
          <p:nvSpPr>
            <p:cNvPr id="44" name="Arc 11"/>
            <p:cNvSpPr>
              <a:spLocks/>
            </p:cNvSpPr>
            <p:nvPr/>
          </p:nvSpPr>
          <p:spPr bwMode="auto">
            <a:xfrm>
              <a:off x="1584" y="1248"/>
              <a:ext cx="1306" cy="1215"/>
            </a:xfrm>
            <a:custGeom>
              <a:avLst/>
              <a:gdLst>
                <a:gd name="T0" fmla="*/ 0 w 14464"/>
                <a:gd name="T1" fmla="*/ 1449 h 20295"/>
                <a:gd name="T2" fmla="*/ 8263 w 14464"/>
                <a:gd name="T3" fmla="*/ 0 h 20295"/>
                <a:gd name="T4" fmla="*/ 16903 w 14464"/>
                <a:gd name="T5" fmla="*/ 6913 h 20295"/>
                <a:gd name="T6" fmla="*/ 0 60000 65536"/>
                <a:gd name="T7" fmla="*/ 0 60000 65536"/>
                <a:gd name="T8" fmla="*/ 0 60000 65536"/>
                <a:gd name="T9" fmla="*/ 0 w 14464"/>
                <a:gd name="T10" fmla="*/ 0 h 20295"/>
                <a:gd name="T11" fmla="*/ 14464 w 14464"/>
                <a:gd name="T12" fmla="*/ 20295 h 202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64" h="20295" fill="none" extrusionOk="0">
                  <a:moveTo>
                    <a:pt x="-1" y="4252"/>
                  </a:moveTo>
                  <a:cubicBezTo>
                    <a:pt x="2061" y="2393"/>
                    <a:pt x="4462" y="949"/>
                    <a:pt x="7070" y="-1"/>
                  </a:cubicBezTo>
                </a:path>
                <a:path w="14464" h="20295" stroke="0" extrusionOk="0">
                  <a:moveTo>
                    <a:pt x="-1" y="4252"/>
                  </a:moveTo>
                  <a:cubicBezTo>
                    <a:pt x="2061" y="2393"/>
                    <a:pt x="4462" y="949"/>
                    <a:pt x="7070" y="-1"/>
                  </a:cubicBezTo>
                  <a:lnTo>
                    <a:pt x="14464" y="20295"/>
                  </a:lnTo>
                  <a:lnTo>
                    <a:pt x="-1" y="4252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45" name="Arc 39"/>
            <p:cNvSpPr>
              <a:spLocks/>
            </p:cNvSpPr>
            <p:nvPr/>
          </p:nvSpPr>
          <p:spPr bwMode="auto">
            <a:xfrm rot="413136">
              <a:off x="834" y="2498"/>
              <a:ext cx="1951" cy="766"/>
            </a:xfrm>
            <a:custGeom>
              <a:avLst/>
              <a:gdLst>
                <a:gd name="T0" fmla="*/ 4337 w 21600"/>
                <a:gd name="T1" fmla="*/ 4354 h 12802"/>
                <a:gd name="T2" fmla="*/ 13 w 21600"/>
                <a:gd name="T3" fmla="*/ 0 h 12802"/>
                <a:gd name="T4" fmla="*/ 25268 w 21600"/>
                <a:gd name="T5" fmla="*/ 239 h 1280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2802"/>
                <a:gd name="T11" fmla="*/ 21600 w 21600"/>
                <a:gd name="T12" fmla="*/ 12802 h 128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2802" fill="none" extrusionOk="0">
                  <a:moveTo>
                    <a:pt x="3707" y="12801"/>
                  </a:moveTo>
                  <a:cubicBezTo>
                    <a:pt x="1291" y="9229"/>
                    <a:pt x="0" y="5014"/>
                    <a:pt x="0" y="702"/>
                  </a:cubicBezTo>
                  <a:cubicBezTo>
                    <a:pt x="-1" y="467"/>
                    <a:pt x="3" y="233"/>
                    <a:pt x="11" y="0"/>
                  </a:cubicBezTo>
                </a:path>
                <a:path w="21600" h="12802" stroke="0" extrusionOk="0">
                  <a:moveTo>
                    <a:pt x="3707" y="12801"/>
                  </a:moveTo>
                  <a:cubicBezTo>
                    <a:pt x="1291" y="9229"/>
                    <a:pt x="0" y="5014"/>
                    <a:pt x="0" y="702"/>
                  </a:cubicBezTo>
                  <a:cubicBezTo>
                    <a:pt x="-1" y="467"/>
                    <a:pt x="3" y="233"/>
                    <a:pt x="11" y="0"/>
                  </a:cubicBezTo>
                  <a:lnTo>
                    <a:pt x="21600" y="702"/>
                  </a:lnTo>
                  <a:lnTo>
                    <a:pt x="3707" y="12801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46" name="Arc 40"/>
            <p:cNvSpPr>
              <a:spLocks/>
            </p:cNvSpPr>
            <p:nvPr/>
          </p:nvSpPr>
          <p:spPr bwMode="auto">
            <a:xfrm>
              <a:off x="2352" y="2496"/>
              <a:ext cx="847" cy="1293"/>
            </a:xfrm>
            <a:custGeom>
              <a:avLst/>
              <a:gdLst>
                <a:gd name="T0" fmla="*/ 10971 w 9377"/>
                <a:gd name="T1" fmla="*/ 7127 h 21600"/>
                <a:gd name="T2" fmla="*/ 0 w 9377"/>
                <a:gd name="T3" fmla="*/ 7226 h 21600"/>
                <a:gd name="T4" fmla="*/ 4723 w 9377"/>
                <a:gd name="T5" fmla="*/ 0 h 21600"/>
                <a:gd name="T6" fmla="*/ 0 60000 65536"/>
                <a:gd name="T7" fmla="*/ 0 60000 65536"/>
                <a:gd name="T8" fmla="*/ 0 60000 65536"/>
                <a:gd name="T9" fmla="*/ 0 w 9377"/>
                <a:gd name="T10" fmla="*/ 0 h 21600"/>
                <a:gd name="T11" fmla="*/ 9377 w 93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77" h="21600" fill="none" extrusionOk="0">
                  <a:moveTo>
                    <a:pt x="9376" y="20929"/>
                  </a:moveTo>
                  <a:cubicBezTo>
                    <a:pt x="7631" y="21374"/>
                    <a:pt x="5837" y="21599"/>
                    <a:pt x="4037" y="21600"/>
                  </a:cubicBezTo>
                  <a:cubicBezTo>
                    <a:pt x="2682" y="21600"/>
                    <a:pt x="1330" y="21472"/>
                    <a:pt x="-1" y="21219"/>
                  </a:cubicBezTo>
                </a:path>
                <a:path w="9377" h="21600" stroke="0" extrusionOk="0">
                  <a:moveTo>
                    <a:pt x="9376" y="20929"/>
                  </a:moveTo>
                  <a:cubicBezTo>
                    <a:pt x="7631" y="21374"/>
                    <a:pt x="5837" y="21599"/>
                    <a:pt x="4037" y="21600"/>
                  </a:cubicBezTo>
                  <a:cubicBezTo>
                    <a:pt x="2682" y="21600"/>
                    <a:pt x="1330" y="21472"/>
                    <a:pt x="-1" y="21219"/>
                  </a:cubicBezTo>
                  <a:lnTo>
                    <a:pt x="4037" y="0"/>
                  </a:lnTo>
                  <a:lnTo>
                    <a:pt x="9376" y="20929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47" name="Arc 41"/>
            <p:cNvSpPr>
              <a:spLocks/>
            </p:cNvSpPr>
            <p:nvPr/>
          </p:nvSpPr>
          <p:spPr bwMode="auto">
            <a:xfrm>
              <a:off x="2736" y="2419"/>
              <a:ext cx="1951" cy="749"/>
            </a:xfrm>
            <a:custGeom>
              <a:avLst/>
              <a:gdLst>
                <a:gd name="T0" fmla="*/ 25183 w 21600"/>
                <a:gd name="T1" fmla="*/ 0 h 12526"/>
                <a:gd name="T2" fmla="*/ 21915 w 21600"/>
                <a:gd name="T3" fmla="*/ 4251 h 12526"/>
                <a:gd name="T4" fmla="*/ 0 w 21600"/>
                <a:gd name="T5" fmla="*/ 602 h 1252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2526"/>
                <a:gd name="T11" fmla="*/ 21600 w 21600"/>
                <a:gd name="T12" fmla="*/ 12526 h 125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2526" fill="none" extrusionOk="0">
                  <a:moveTo>
                    <a:pt x="21527" y="-1"/>
                  </a:moveTo>
                  <a:cubicBezTo>
                    <a:pt x="21575" y="589"/>
                    <a:pt x="21600" y="1181"/>
                    <a:pt x="21600" y="1773"/>
                  </a:cubicBezTo>
                  <a:cubicBezTo>
                    <a:pt x="21600" y="5546"/>
                    <a:pt x="20611" y="9253"/>
                    <a:pt x="18733" y="12526"/>
                  </a:cubicBezTo>
                </a:path>
                <a:path w="21600" h="12526" stroke="0" extrusionOk="0">
                  <a:moveTo>
                    <a:pt x="21527" y="-1"/>
                  </a:moveTo>
                  <a:cubicBezTo>
                    <a:pt x="21575" y="589"/>
                    <a:pt x="21600" y="1181"/>
                    <a:pt x="21600" y="1773"/>
                  </a:cubicBezTo>
                  <a:cubicBezTo>
                    <a:pt x="21600" y="5546"/>
                    <a:pt x="20611" y="9253"/>
                    <a:pt x="18733" y="12526"/>
                  </a:cubicBezTo>
                  <a:lnTo>
                    <a:pt x="0" y="1773"/>
                  </a:lnTo>
                  <a:lnTo>
                    <a:pt x="21527" y="-1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48" name="Arc 42"/>
            <p:cNvSpPr>
              <a:spLocks/>
            </p:cNvSpPr>
            <p:nvPr/>
          </p:nvSpPr>
          <p:spPr bwMode="auto">
            <a:xfrm>
              <a:off x="2839" y="1311"/>
              <a:ext cx="1193" cy="1233"/>
            </a:xfrm>
            <a:custGeom>
              <a:avLst/>
              <a:gdLst>
                <a:gd name="T0" fmla="*/ 7591 w 13214"/>
                <a:gd name="T1" fmla="*/ 0 h 20600"/>
                <a:gd name="T2" fmla="*/ 15437 w 13214"/>
                <a:gd name="T3" fmla="*/ 1196 h 20600"/>
                <a:gd name="T4" fmla="*/ 0 w 13214"/>
                <a:gd name="T5" fmla="*/ 7012 h 20600"/>
                <a:gd name="T6" fmla="*/ 0 60000 65536"/>
                <a:gd name="T7" fmla="*/ 0 60000 65536"/>
                <a:gd name="T8" fmla="*/ 0 60000 65536"/>
                <a:gd name="T9" fmla="*/ 0 w 13214"/>
                <a:gd name="T10" fmla="*/ 0 h 20600"/>
                <a:gd name="T11" fmla="*/ 13214 w 13214"/>
                <a:gd name="T12" fmla="*/ 20600 h 20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14" h="20600" fill="none" extrusionOk="0">
                  <a:moveTo>
                    <a:pt x="6497" y="0"/>
                  </a:moveTo>
                  <a:cubicBezTo>
                    <a:pt x="8926" y="766"/>
                    <a:pt x="11199" y="1955"/>
                    <a:pt x="13213" y="3513"/>
                  </a:cubicBezTo>
                </a:path>
                <a:path w="13214" h="20600" stroke="0" extrusionOk="0">
                  <a:moveTo>
                    <a:pt x="6497" y="0"/>
                  </a:moveTo>
                  <a:cubicBezTo>
                    <a:pt x="8926" y="766"/>
                    <a:pt x="11199" y="1955"/>
                    <a:pt x="13213" y="3513"/>
                  </a:cubicBezTo>
                  <a:lnTo>
                    <a:pt x="0" y="20600"/>
                  </a:lnTo>
                  <a:lnTo>
                    <a:pt x="6497" y="0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charset="0"/>
                <a:ea typeface="微软雅黑" pitchFamily="34" charset="-122"/>
              </a:endParaRPr>
            </a:p>
          </p:txBody>
        </p:sp>
      </p:grpSp>
      <p:sp>
        <p:nvSpPr>
          <p:cNvPr id="49" name="Oval 12"/>
          <p:cNvSpPr>
            <a:spLocks noChangeArrowheads="1"/>
          </p:cNvSpPr>
          <p:nvPr/>
        </p:nvSpPr>
        <p:spPr bwMode="auto">
          <a:xfrm>
            <a:off x="2499122" y="1950740"/>
            <a:ext cx="5435600" cy="3603625"/>
          </a:xfrm>
          <a:prstGeom prst="ellipse">
            <a:avLst/>
          </a:prstGeom>
          <a:gradFill rotWithShape="1">
            <a:gsLst>
              <a:gs pos="0">
                <a:srgbClr val="0875F8"/>
              </a:gs>
              <a:gs pos="100000">
                <a:srgbClr val="0E58C4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7313" tIns="44450" rIns="87313" bIns="44450" anchor="ctr"/>
          <a:lstStyle>
            <a:lvl1pPr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微软雅黑" pitchFamily="34" charset="-122"/>
            </a:endParaRPr>
          </a:p>
        </p:txBody>
      </p:sp>
      <p:sp>
        <p:nvSpPr>
          <p:cNvPr id="50" name="Oval 13"/>
          <p:cNvSpPr>
            <a:spLocks noChangeArrowheads="1"/>
          </p:cNvSpPr>
          <p:nvPr/>
        </p:nvSpPr>
        <p:spPr bwMode="auto">
          <a:xfrm>
            <a:off x="2638822" y="1988840"/>
            <a:ext cx="5157787" cy="3278188"/>
          </a:xfrm>
          <a:prstGeom prst="ellipse">
            <a:avLst/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7313" tIns="44450" rIns="87313" bIns="44450" anchor="ctr"/>
          <a:lstStyle>
            <a:lvl1pPr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微软雅黑" pitchFamily="34" charset="-122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auto">
          <a:xfrm>
            <a:off x="4336455" y="3283362"/>
            <a:ext cx="1846659" cy="40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itchFamily="34" charset="-122"/>
              </a:rPr>
              <a:t>人才盘点步骤</a:t>
            </a:r>
          </a:p>
        </p:txBody>
      </p:sp>
      <p:grpSp>
        <p:nvGrpSpPr>
          <p:cNvPr id="52" name="Group 104"/>
          <p:cNvGrpSpPr>
            <a:grpSpLocks/>
          </p:cNvGrpSpPr>
          <p:nvPr/>
        </p:nvGrpSpPr>
        <p:grpSpPr bwMode="auto">
          <a:xfrm>
            <a:off x="6844109" y="2042815"/>
            <a:ext cx="1844675" cy="1789113"/>
            <a:chOff x="3833" y="1344"/>
            <a:chExt cx="1162" cy="1127"/>
          </a:xfrm>
        </p:grpSpPr>
        <p:sp>
          <p:nvSpPr>
            <p:cNvPr id="53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2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组织盘点</a:t>
              </a:r>
            </a:p>
          </p:txBody>
        </p:sp>
        <p:pic>
          <p:nvPicPr>
            <p:cNvPr id="55" name="Picture 53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6" name="Group 54"/>
            <p:cNvGrpSpPr>
              <a:grpSpLocks/>
            </p:cNvGrpSpPr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57" name="Group 5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63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64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65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66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58" name="Group 6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9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60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61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62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</p:grpSp>
      </p:grpSp>
      <p:grpSp>
        <p:nvGrpSpPr>
          <p:cNvPr id="67" name="Group 105"/>
          <p:cNvGrpSpPr>
            <a:grpSpLocks/>
          </p:cNvGrpSpPr>
          <p:nvPr/>
        </p:nvGrpSpPr>
        <p:grpSpPr bwMode="auto">
          <a:xfrm>
            <a:off x="1875234" y="2042815"/>
            <a:ext cx="1844675" cy="1789113"/>
            <a:chOff x="3833" y="1344"/>
            <a:chExt cx="1162" cy="1127"/>
          </a:xfrm>
        </p:grpSpPr>
        <p:sp>
          <p:nvSpPr>
            <p:cNvPr id="68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69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5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跟踪实施</a:t>
              </a:r>
            </a:p>
          </p:txBody>
        </p:sp>
        <p:pic>
          <p:nvPicPr>
            <p:cNvPr id="70" name="Picture 53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1" name="Group 54"/>
            <p:cNvGrpSpPr>
              <a:grpSpLocks/>
            </p:cNvGrpSpPr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72" name="Group 5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78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79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80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81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73" name="Group 6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74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75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76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77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</p:grpSp>
      </p:grpSp>
      <p:grpSp>
        <p:nvGrpSpPr>
          <p:cNvPr id="82" name="Group 121"/>
          <p:cNvGrpSpPr>
            <a:grpSpLocks/>
          </p:cNvGrpSpPr>
          <p:nvPr/>
        </p:nvGrpSpPr>
        <p:grpSpPr bwMode="auto">
          <a:xfrm>
            <a:off x="2640409" y="4152603"/>
            <a:ext cx="2089150" cy="2025650"/>
            <a:chOff x="3833" y="1344"/>
            <a:chExt cx="1162" cy="1127"/>
          </a:xfrm>
        </p:grpSpPr>
        <p:sp>
          <p:nvSpPr>
            <p:cNvPr id="83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84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4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发展计划</a:t>
              </a:r>
            </a:p>
          </p:txBody>
        </p:sp>
        <p:pic>
          <p:nvPicPr>
            <p:cNvPr id="85" name="Picture 53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6" name="Group 54"/>
            <p:cNvGrpSpPr>
              <a:grpSpLocks/>
            </p:cNvGrpSpPr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87" name="Group 5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93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94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95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96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88" name="Group 6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89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90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91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92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</p:grpSp>
      </p:grpSp>
      <p:grpSp>
        <p:nvGrpSpPr>
          <p:cNvPr id="112" name="Group 153"/>
          <p:cNvGrpSpPr>
            <a:grpSpLocks/>
          </p:cNvGrpSpPr>
          <p:nvPr/>
        </p:nvGrpSpPr>
        <p:grpSpPr bwMode="auto">
          <a:xfrm>
            <a:off x="4475559" y="1106190"/>
            <a:ext cx="1657350" cy="1606550"/>
            <a:chOff x="3833" y="1344"/>
            <a:chExt cx="1162" cy="1127"/>
          </a:xfrm>
        </p:grpSpPr>
        <p:sp>
          <p:nvSpPr>
            <p:cNvPr id="113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14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kern="0" dirty="0" smtClean="0">
                  <a:solidFill>
                    <a:srgbClr val="000000"/>
                  </a:solidFill>
                </a:rPr>
                <a:t>1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kern="0" dirty="0" smtClean="0">
                  <a:solidFill>
                    <a:srgbClr val="000000"/>
                  </a:solidFill>
                </a:rPr>
                <a:t>人才标准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  <p:pic>
          <p:nvPicPr>
            <p:cNvPr id="115" name="Picture 53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6" name="Group 54"/>
            <p:cNvGrpSpPr>
              <a:grpSpLocks/>
            </p:cNvGrpSpPr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117" name="Group 5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23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24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25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26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18" name="Group 6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19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20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21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22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</p:grpSp>
      </p:grpSp>
      <p:sp>
        <p:nvSpPr>
          <p:cNvPr id="127" name="文本框 126"/>
          <p:cNvSpPr txBox="1"/>
          <p:nvPr/>
        </p:nvSpPr>
        <p:spPr>
          <a:xfrm>
            <a:off x="3826061" y="849177"/>
            <a:ext cx="4714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基于战略确定公司盘点的范围及用人标准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8571621" y="2362064"/>
            <a:ext cx="342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分析目前组织现状和未来组织差距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人才盘点和人员发展规划做依据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7796609" y="4988758"/>
            <a:ext cx="3843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基于潜力和业绩的人才九宫格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人员分布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人才盘点会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校正过程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923286" y="6093183"/>
            <a:ext cx="3593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基于组织未来需要，制定组织改善和员工发展计划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1" name="Group 104"/>
          <p:cNvGrpSpPr>
            <a:grpSpLocks/>
          </p:cNvGrpSpPr>
          <p:nvPr/>
        </p:nvGrpSpPr>
        <p:grpSpPr bwMode="auto">
          <a:xfrm>
            <a:off x="5936059" y="4342301"/>
            <a:ext cx="1844675" cy="1789113"/>
            <a:chOff x="3833" y="1344"/>
            <a:chExt cx="1162" cy="1127"/>
          </a:xfrm>
        </p:grpSpPr>
        <p:sp>
          <p:nvSpPr>
            <p:cNvPr id="132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33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3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kern="0" dirty="0">
                  <a:solidFill>
                    <a:srgbClr val="000000"/>
                  </a:solidFill>
                </a:rPr>
                <a:t>人才</a:t>
              </a: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盘点</a:t>
              </a:r>
            </a:p>
          </p:txBody>
        </p:sp>
        <p:pic>
          <p:nvPicPr>
            <p:cNvPr id="134" name="Picture 53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5" name="Group 54"/>
            <p:cNvGrpSpPr>
              <a:grpSpLocks/>
            </p:cNvGrpSpPr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136" name="Group 5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42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43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44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45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37" name="Group 6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38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39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40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41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4267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4"/>
          <p:cNvSpPr txBox="1"/>
          <p:nvPr/>
        </p:nvSpPr>
        <p:spPr>
          <a:xfrm>
            <a:off x="1090923" y="169476"/>
            <a:ext cx="3371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人才盘点步骤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Group 2"/>
          <p:cNvGrpSpPr>
            <a:grpSpLocks/>
          </p:cNvGrpSpPr>
          <p:nvPr/>
        </p:nvGrpSpPr>
        <p:grpSpPr bwMode="auto">
          <a:xfrm>
            <a:off x="2127647" y="1745953"/>
            <a:ext cx="6116637" cy="4033837"/>
            <a:chOff x="834" y="1248"/>
            <a:chExt cx="3853" cy="2541"/>
          </a:xfrm>
        </p:grpSpPr>
        <p:sp>
          <p:nvSpPr>
            <p:cNvPr id="44" name="Arc 11"/>
            <p:cNvSpPr>
              <a:spLocks/>
            </p:cNvSpPr>
            <p:nvPr/>
          </p:nvSpPr>
          <p:spPr bwMode="auto">
            <a:xfrm>
              <a:off x="1584" y="1248"/>
              <a:ext cx="1306" cy="1215"/>
            </a:xfrm>
            <a:custGeom>
              <a:avLst/>
              <a:gdLst>
                <a:gd name="T0" fmla="*/ 0 w 14464"/>
                <a:gd name="T1" fmla="*/ 1449 h 20295"/>
                <a:gd name="T2" fmla="*/ 8263 w 14464"/>
                <a:gd name="T3" fmla="*/ 0 h 20295"/>
                <a:gd name="T4" fmla="*/ 16903 w 14464"/>
                <a:gd name="T5" fmla="*/ 6913 h 20295"/>
                <a:gd name="T6" fmla="*/ 0 60000 65536"/>
                <a:gd name="T7" fmla="*/ 0 60000 65536"/>
                <a:gd name="T8" fmla="*/ 0 60000 65536"/>
                <a:gd name="T9" fmla="*/ 0 w 14464"/>
                <a:gd name="T10" fmla="*/ 0 h 20295"/>
                <a:gd name="T11" fmla="*/ 14464 w 14464"/>
                <a:gd name="T12" fmla="*/ 20295 h 202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64" h="20295" fill="none" extrusionOk="0">
                  <a:moveTo>
                    <a:pt x="-1" y="4252"/>
                  </a:moveTo>
                  <a:cubicBezTo>
                    <a:pt x="2061" y="2393"/>
                    <a:pt x="4462" y="949"/>
                    <a:pt x="7070" y="-1"/>
                  </a:cubicBezTo>
                </a:path>
                <a:path w="14464" h="20295" stroke="0" extrusionOk="0">
                  <a:moveTo>
                    <a:pt x="-1" y="4252"/>
                  </a:moveTo>
                  <a:cubicBezTo>
                    <a:pt x="2061" y="2393"/>
                    <a:pt x="4462" y="949"/>
                    <a:pt x="7070" y="-1"/>
                  </a:cubicBezTo>
                  <a:lnTo>
                    <a:pt x="14464" y="20295"/>
                  </a:lnTo>
                  <a:lnTo>
                    <a:pt x="-1" y="4252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45" name="Arc 39"/>
            <p:cNvSpPr>
              <a:spLocks/>
            </p:cNvSpPr>
            <p:nvPr/>
          </p:nvSpPr>
          <p:spPr bwMode="auto">
            <a:xfrm rot="413136">
              <a:off x="834" y="2498"/>
              <a:ext cx="1951" cy="766"/>
            </a:xfrm>
            <a:custGeom>
              <a:avLst/>
              <a:gdLst>
                <a:gd name="T0" fmla="*/ 4337 w 21600"/>
                <a:gd name="T1" fmla="*/ 4354 h 12802"/>
                <a:gd name="T2" fmla="*/ 13 w 21600"/>
                <a:gd name="T3" fmla="*/ 0 h 12802"/>
                <a:gd name="T4" fmla="*/ 25268 w 21600"/>
                <a:gd name="T5" fmla="*/ 239 h 1280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2802"/>
                <a:gd name="T11" fmla="*/ 21600 w 21600"/>
                <a:gd name="T12" fmla="*/ 12802 h 128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2802" fill="none" extrusionOk="0">
                  <a:moveTo>
                    <a:pt x="3707" y="12801"/>
                  </a:moveTo>
                  <a:cubicBezTo>
                    <a:pt x="1291" y="9229"/>
                    <a:pt x="0" y="5014"/>
                    <a:pt x="0" y="702"/>
                  </a:cubicBezTo>
                  <a:cubicBezTo>
                    <a:pt x="-1" y="467"/>
                    <a:pt x="3" y="233"/>
                    <a:pt x="11" y="0"/>
                  </a:cubicBezTo>
                </a:path>
                <a:path w="21600" h="12802" stroke="0" extrusionOk="0">
                  <a:moveTo>
                    <a:pt x="3707" y="12801"/>
                  </a:moveTo>
                  <a:cubicBezTo>
                    <a:pt x="1291" y="9229"/>
                    <a:pt x="0" y="5014"/>
                    <a:pt x="0" y="702"/>
                  </a:cubicBezTo>
                  <a:cubicBezTo>
                    <a:pt x="-1" y="467"/>
                    <a:pt x="3" y="233"/>
                    <a:pt x="11" y="0"/>
                  </a:cubicBezTo>
                  <a:lnTo>
                    <a:pt x="21600" y="702"/>
                  </a:lnTo>
                  <a:lnTo>
                    <a:pt x="3707" y="12801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46" name="Arc 40"/>
            <p:cNvSpPr>
              <a:spLocks/>
            </p:cNvSpPr>
            <p:nvPr/>
          </p:nvSpPr>
          <p:spPr bwMode="auto">
            <a:xfrm>
              <a:off x="2352" y="2496"/>
              <a:ext cx="847" cy="1293"/>
            </a:xfrm>
            <a:custGeom>
              <a:avLst/>
              <a:gdLst>
                <a:gd name="T0" fmla="*/ 10971 w 9377"/>
                <a:gd name="T1" fmla="*/ 7127 h 21600"/>
                <a:gd name="T2" fmla="*/ 0 w 9377"/>
                <a:gd name="T3" fmla="*/ 7226 h 21600"/>
                <a:gd name="T4" fmla="*/ 4723 w 9377"/>
                <a:gd name="T5" fmla="*/ 0 h 21600"/>
                <a:gd name="T6" fmla="*/ 0 60000 65536"/>
                <a:gd name="T7" fmla="*/ 0 60000 65536"/>
                <a:gd name="T8" fmla="*/ 0 60000 65536"/>
                <a:gd name="T9" fmla="*/ 0 w 9377"/>
                <a:gd name="T10" fmla="*/ 0 h 21600"/>
                <a:gd name="T11" fmla="*/ 9377 w 93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77" h="21600" fill="none" extrusionOk="0">
                  <a:moveTo>
                    <a:pt x="9376" y="20929"/>
                  </a:moveTo>
                  <a:cubicBezTo>
                    <a:pt x="7631" y="21374"/>
                    <a:pt x="5837" y="21599"/>
                    <a:pt x="4037" y="21600"/>
                  </a:cubicBezTo>
                  <a:cubicBezTo>
                    <a:pt x="2682" y="21600"/>
                    <a:pt x="1330" y="21472"/>
                    <a:pt x="-1" y="21219"/>
                  </a:cubicBezTo>
                </a:path>
                <a:path w="9377" h="21600" stroke="0" extrusionOk="0">
                  <a:moveTo>
                    <a:pt x="9376" y="20929"/>
                  </a:moveTo>
                  <a:cubicBezTo>
                    <a:pt x="7631" y="21374"/>
                    <a:pt x="5837" y="21599"/>
                    <a:pt x="4037" y="21600"/>
                  </a:cubicBezTo>
                  <a:cubicBezTo>
                    <a:pt x="2682" y="21600"/>
                    <a:pt x="1330" y="21472"/>
                    <a:pt x="-1" y="21219"/>
                  </a:cubicBezTo>
                  <a:lnTo>
                    <a:pt x="4037" y="0"/>
                  </a:lnTo>
                  <a:lnTo>
                    <a:pt x="9376" y="20929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47" name="Arc 41"/>
            <p:cNvSpPr>
              <a:spLocks/>
            </p:cNvSpPr>
            <p:nvPr/>
          </p:nvSpPr>
          <p:spPr bwMode="auto">
            <a:xfrm>
              <a:off x="2736" y="2419"/>
              <a:ext cx="1951" cy="749"/>
            </a:xfrm>
            <a:custGeom>
              <a:avLst/>
              <a:gdLst>
                <a:gd name="T0" fmla="*/ 25183 w 21600"/>
                <a:gd name="T1" fmla="*/ 0 h 12526"/>
                <a:gd name="T2" fmla="*/ 21915 w 21600"/>
                <a:gd name="T3" fmla="*/ 4251 h 12526"/>
                <a:gd name="T4" fmla="*/ 0 w 21600"/>
                <a:gd name="T5" fmla="*/ 602 h 1252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2526"/>
                <a:gd name="T11" fmla="*/ 21600 w 21600"/>
                <a:gd name="T12" fmla="*/ 12526 h 125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2526" fill="none" extrusionOk="0">
                  <a:moveTo>
                    <a:pt x="21527" y="-1"/>
                  </a:moveTo>
                  <a:cubicBezTo>
                    <a:pt x="21575" y="589"/>
                    <a:pt x="21600" y="1181"/>
                    <a:pt x="21600" y="1773"/>
                  </a:cubicBezTo>
                  <a:cubicBezTo>
                    <a:pt x="21600" y="5546"/>
                    <a:pt x="20611" y="9253"/>
                    <a:pt x="18733" y="12526"/>
                  </a:cubicBezTo>
                </a:path>
                <a:path w="21600" h="12526" stroke="0" extrusionOk="0">
                  <a:moveTo>
                    <a:pt x="21527" y="-1"/>
                  </a:moveTo>
                  <a:cubicBezTo>
                    <a:pt x="21575" y="589"/>
                    <a:pt x="21600" y="1181"/>
                    <a:pt x="21600" y="1773"/>
                  </a:cubicBezTo>
                  <a:cubicBezTo>
                    <a:pt x="21600" y="5546"/>
                    <a:pt x="20611" y="9253"/>
                    <a:pt x="18733" y="12526"/>
                  </a:cubicBezTo>
                  <a:lnTo>
                    <a:pt x="0" y="1773"/>
                  </a:lnTo>
                  <a:lnTo>
                    <a:pt x="21527" y="-1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48" name="Arc 42"/>
            <p:cNvSpPr>
              <a:spLocks/>
            </p:cNvSpPr>
            <p:nvPr/>
          </p:nvSpPr>
          <p:spPr bwMode="auto">
            <a:xfrm>
              <a:off x="2839" y="1311"/>
              <a:ext cx="1193" cy="1233"/>
            </a:xfrm>
            <a:custGeom>
              <a:avLst/>
              <a:gdLst>
                <a:gd name="T0" fmla="*/ 7591 w 13214"/>
                <a:gd name="T1" fmla="*/ 0 h 20600"/>
                <a:gd name="T2" fmla="*/ 15437 w 13214"/>
                <a:gd name="T3" fmla="*/ 1196 h 20600"/>
                <a:gd name="T4" fmla="*/ 0 w 13214"/>
                <a:gd name="T5" fmla="*/ 7012 h 20600"/>
                <a:gd name="T6" fmla="*/ 0 60000 65536"/>
                <a:gd name="T7" fmla="*/ 0 60000 65536"/>
                <a:gd name="T8" fmla="*/ 0 60000 65536"/>
                <a:gd name="T9" fmla="*/ 0 w 13214"/>
                <a:gd name="T10" fmla="*/ 0 h 20600"/>
                <a:gd name="T11" fmla="*/ 13214 w 13214"/>
                <a:gd name="T12" fmla="*/ 20600 h 20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14" h="20600" fill="none" extrusionOk="0">
                  <a:moveTo>
                    <a:pt x="6497" y="0"/>
                  </a:moveTo>
                  <a:cubicBezTo>
                    <a:pt x="8926" y="766"/>
                    <a:pt x="11199" y="1955"/>
                    <a:pt x="13213" y="3513"/>
                  </a:cubicBezTo>
                </a:path>
                <a:path w="13214" h="20600" stroke="0" extrusionOk="0">
                  <a:moveTo>
                    <a:pt x="6497" y="0"/>
                  </a:moveTo>
                  <a:cubicBezTo>
                    <a:pt x="8926" y="766"/>
                    <a:pt x="11199" y="1955"/>
                    <a:pt x="13213" y="3513"/>
                  </a:cubicBezTo>
                  <a:lnTo>
                    <a:pt x="0" y="20600"/>
                  </a:lnTo>
                  <a:lnTo>
                    <a:pt x="6497" y="0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charset="0"/>
                <a:ea typeface="微软雅黑" pitchFamily="34" charset="-122"/>
              </a:endParaRPr>
            </a:p>
          </p:txBody>
        </p:sp>
      </p:grpSp>
      <p:sp>
        <p:nvSpPr>
          <p:cNvPr id="49" name="Oval 12"/>
          <p:cNvSpPr>
            <a:spLocks noChangeArrowheads="1"/>
          </p:cNvSpPr>
          <p:nvPr/>
        </p:nvSpPr>
        <p:spPr bwMode="auto">
          <a:xfrm>
            <a:off x="2499122" y="1950740"/>
            <a:ext cx="5435600" cy="3603625"/>
          </a:xfrm>
          <a:prstGeom prst="ellipse">
            <a:avLst/>
          </a:prstGeom>
          <a:gradFill rotWithShape="1">
            <a:gsLst>
              <a:gs pos="0">
                <a:srgbClr val="0875F8"/>
              </a:gs>
              <a:gs pos="100000">
                <a:srgbClr val="0E58C4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7313" tIns="44450" rIns="87313" bIns="44450" anchor="ctr"/>
          <a:lstStyle>
            <a:lvl1pPr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微软雅黑" pitchFamily="34" charset="-122"/>
            </a:endParaRPr>
          </a:p>
        </p:txBody>
      </p:sp>
      <p:sp>
        <p:nvSpPr>
          <p:cNvPr id="50" name="Oval 13"/>
          <p:cNvSpPr>
            <a:spLocks noChangeArrowheads="1"/>
          </p:cNvSpPr>
          <p:nvPr/>
        </p:nvSpPr>
        <p:spPr bwMode="auto">
          <a:xfrm>
            <a:off x="2638822" y="1988840"/>
            <a:ext cx="5157787" cy="3278188"/>
          </a:xfrm>
          <a:prstGeom prst="ellipse">
            <a:avLst/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7313" tIns="44450" rIns="87313" bIns="44450" anchor="ctr"/>
          <a:lstStyle>
            <a:lvl1pPr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微软雅黑" pitchFamily="34" charset="-122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auto">
          <a:xfrm>
            <a:off x="4336455" y="3283362"/>
            <a:ext cx="1846659" cy="40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itchFamily="34" charset="-122"/>
              </a:rPr>
              <a:t>人才盘点步骤</a:t>
            </a:r>
          </a:p>
        </p:txBody>
      </p:sp>
      <p:grpSp>
        <p:nvGrpSpPr>
          <p:cNvPr id="52" name="Group 104"/>
          <p:cNvGrpSpPr>
            <a:grpSpLocks/>
          </p:cNvGrpSpPr>
          <p:nvPr/>
        </p:nvGrpSpPr>
        <p:grpSpPr bwMode="auto">
          <a:xfrm>
            <a:off x="6844109" y="2042815"/>
            <a:ext cx="1844675" cy="1789113"/>
            <a:chOff x="3833" y="1344"/>
            <a:chExt cx="1162" cy="1127"/>
          </a:xfrm>
        </p:grpSpPr>
        <p:sp>
          <p:nvSpPr>
            <p:cNvPr id="53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2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组织盘点</a:t>
              </a:r>
            </a:p>
          </p:txBody>
        </p:sp>
        <p:pic>
          <p:nvPicPr>
            <p:cNvPr id="55" name="Picture 53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6" name="Group 54"/>
            <p:cNvGrpSpPr>
              <a:grpSpLocks/>
            </p:cNvGrpSpPr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57" name="Group 5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63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64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65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66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58" name="Group 6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9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60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61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62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</p:grpSp>
      </p:grpSp>
      <p:grpSp>
        <p:nvGrpSpPr>
          <p:cNvPr id="67" name="Group 105"/>
          <p:cNvGrpSpPr>
            <a:grpSpLocks/>
          </p:cNvGrpSpPr>
          <p:nvPr/>
        </p:nvGrpSpPr>
        <p:grpSpPr bwMode="auto">
          <a:xfrm>
            <a:off x="1875234" y="2042815"/>
            <a:ext cx="1844675" cy="1789113"/>
            <a:chOff x="3833" y="1344"/>
            <a:chExt cx="1162" cy="1127"/>
          </a:xfrm>
        </p:grpSpPr>
        <p:sp>
          <p:nvSpPr>
            <p:cNvPr id="68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69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5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跟踪实施</a:t>
              </a:r>
            </a:p>
          </p:txBody>
        </p:sp>
        <p:pic>
          <p:nvPicPr>
            <p:cNvPr id="70" name="Picture 53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1" name="Group 54"/>
            <p:cNvGrpSpPr>
              <a:grpSpLocks/>
            </p:cNvGrpSpPr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72" name="Group 5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78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79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80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81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73" name="Group 6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74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75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76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77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</p:grpSp>
      </p:grpSp>
      <p:grpSp>
        <p:nvGrpSpPr>
          <p:cNvPr id="82" name="Group 121"/>
          <p:cNvGrpSpPr>
            <a:grpSpLocks/>
          </p:cNvGrpSpPr>
          <p:nvPr/>
        </p:nvGrpSpPr>
        <p:grpSpPr bwMode="auto">
          <a:xfrm>
            <a:off x="2640409" y="4152603"/>
            <a:ext cx="2089150" cy="2025650"/>
            <a:chOff x="3833" y="1344"/>
            <a:chExt cx="1162" cy="1127"/>
          </a:xfrm>
        </p:grpSpPr>
        <p:sp>
          <p:nvSpPr>
            <p:cNvPr id="83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84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4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发展计划</a:t>
              </a:r>
            </a:p>
          </p:txBody>
        </p:sp>
        <p:pic>
          <p:nvPicPr>
            <p:cNvPr id="85" name="Picture 53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6" name="Group 54"/>
            <p:cNvGrpSpPr>
              <a:grpSpLocks/>
            </p:cNvGrpSpPr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87" name="Group 5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93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94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95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96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88" name="Group 6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89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90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91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92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</p:grpSp>
      </p:grpSp>
      <p:grpSp>
        <p:nvGrpSpPr>
          <p:cNvPr id="112" name="Group 153"/>
          <p:cNvGrpSpPr>
            <a:grpSpLocks/>
          </p:cNvGrpSpPr>
          <p:nvPr/>
        </p:nvGrpSpPr>
        <p:grpSpPr bwMode="auto">
          <a:xfrm>
            <a:off x="4475559" y="1106190"/>
            <a:ext cx="1657350" cy="1606550"/>
            <a:chOff x="3833" y="1344"/>
            <a:chExt cx="1162" cy="1127"/>
          </a:xfrm>
        </p:grpSpPr>
        <p:sp>
          <p:nvSpPr>
            <p:cNvPr id="113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14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kern="0" dirty="0" smtClean="0">
                  <a:solidFill>
                    <a:srgbClr val="0000CC"/>
                  </a:solidFill>
                </a:rPr>
                <a:t>1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kern="0" dirty="0" smtClean="0">
                  <a:solidFill>
                    <a:srgbClr val="0000CC"/>
                  </a:solidFill>
                </a:rPr>
                <a:t>人才标准</a:t>
              </a:r>
              <a:endPara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endParaRPr>
            </a:p>
          </p:txBody>
        </p:sp>
        <p:pic>
          <p:nvPicPr>
            <p:cNvPr id="115" name="Picture 53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6" name="Group 54"/>
            <p:cNvGrpSpPr>
              <a:grpSpLocks/>
            </p:cNvGrpSpPr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117" name="Group 5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23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24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25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26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18" name="Group 6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19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20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21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22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</p:grpSp>
      </p:grpSp>
      <p:sp>
        <p:nvSpPr>
          <p:cNvPr id="127" name="文本框 126"/>
          <p:cNvSpPr txBox="1"/>
          <p:nvPr/>
        </p:nvSpPr>
        <p:spPr>
          <a:xfrm>
            <a:off x="3826061" y="849177"/>
            <a:ext cx="4714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基于战略确定公司盘点的范围及用人标准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8571621" y="2362064"/>
            <a:ext cx="342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分析目前组织现状和未来组织差距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人才盘点和人员发展规划做依据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7796609" y="4988758"/>
            <a:ext cx="3843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基于潜力和业绩的人才九宫格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人员分布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人才盘点会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校正过程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923286" y="6093183"/>
            <a:ext cx="3593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基于组织未来需要，制定组织改善和员工发展计划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1" name="Group 104"/>
          <p:cNvGrpSpPr>
            <a:grpSpLocks/>
          </p:cNvGrpSpPr>
          <p:nvPr/>
        </p:nvGrpSpPr>
        <p:grpSpPr bwMode="auto">
          <a:xfrm>
            <a:off x="5936059" y="4342301"/>
            <a:ext cx="1844675" cy="1789113"/>
            <a:chOff x="3833" y="1344"/>
            <a:chExt cx="1162" cy="1127"/>
          </a:xfrm>
        </p:grpSpPr>
        <p:sp>
          <p:nvSpPr>
            <p:cNvPr id="132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33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3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kern="0" dirty="0">
                  <a:solidFill>
                    <a:srgbClr val="000000"/>
                  </a:solidFill>
                </a:rPr>
                <a:t>人才</a:t>
              </a: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盘点</a:t>
              </a:r>
            </a:p>
          </p:txBody>
        </p:sp>
        <p:pic>
          <p:nvPicPr>
            <p:cNvPr id="134" name="Picture 53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5" name="Group 54"/>
            <p:cNvGrpSpPr>
              <a:grpSpLocks/>
            </p:cNvGrpSpPr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136" name="Group 5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42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43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44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45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37" name="Group 6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38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39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40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41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7957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25015" y="-11878"/>
            <a:ext cx="5230367" cy="443177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72588" y="3456665"/>
            <a:ext cx="4955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哪些人才是企业发展所急需的？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8139349" y="2931546"/>
            <a:ext cx="1252780" cy="113577"/>
            <a:chOff x="9306922" y="3016002"/>
            <a:chExt cx="1252780" cy="113577"/>
          </a:xfrm>
        </p:grpSpPr>
        <p:sp>
          <p:nvSpPr>
            <p:cNvPr id="25" name="矩形 24"/>
            <p:cNvSpPr/>
            <p:nvPr/>
          </p:nvSpPr>
          <p:spPr>
            <a:xfrm flipV="1">
              <a:off x="9306922" y="3016002"/>
              <a:ext cx="638991" cy="1135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flipV="1">
              <a:off x="9920711" y="3016002"/>
              <a:ext cx="638991" cy="11357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25015" y="3649216"/>
            <a:ext cx="5230367" cy="1565126"/>
            <a:chOff x="725015" y="3649216"/>
            <a:chExt cx="5230367" cy="1565126"/>
          </a:xfrm>
        </p:grpSpPr>
        <p:sp>
          <p:nvSpPr>
            <p:cNvPr id="4" name="流程图: 决策 3"/>
            <p:cNvSpPr/>
            <p:nvPr/>
          </p:nvSpPr>
          <p:spPr>
            <a:xfrm flipV="1">
              <a:off x="725015" y="3649216"/>
              <a:ext cx="5230367" cy="1565126"/>
            </a:xfrm>
            <a:prstGeom prst="flowChartDecision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3"/>
            <p:cNvSpPr txBox="1"/>
            <p:nvPr/>
          </p:nvSpPr>
          <p:spPr>
            <a:xfrm>
              <a:off x="2286556" y="3956694"/>
              <a:ext cx="2107283" cy="76944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 smtClean="0">
                  <a:solidFill>
                    <a:schemeClr val="bg1"/>
                  </a:solidFill>
                  <a:latin typeface="Elephant" panose="02020904090505020303" pitchFamily="18" charset="0"/>
                  <a:ea typeface="锐字荣光黑简1.0" pitchFamily="2" charset="-122"/>
                </a:rPr>
                <a:t>Step 1</a:t>
              </a:r>
              <a:endParaRPr lang="zh-CN" altLang="en-US" sz="4400" b="1" dirty="0">
                <a:solidFill>
                  <a:schemeClr val="bg1"/>
                </a:solidFill>
                <a:latin typeface="Elephant" panose="02020904090505020303" pitchFamily="18" charset="0"/>
                <a:ea typeface="锐字荣光黑简1.0" pitchFamily="2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flipV="1">
              <a:off x="3161496" y="4793905"/>
              <a:ext cx="306359" cy="132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"/>
          <p:cNvSpPr txBox="1"/>
          <p:nvPr/>
        </p:nvSpPr>
        <p:spPr>
          <a:xfrm>
            <a:off x="6455246" y="2004399"/>
            <a:ext cx="496738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人才标准</a:t>
            </a:r>
            <a:endParaRPr lang="zh-CN" altLang="en-US" sz="4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72588" y="4587760"/>
            <a:ext cx="51272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在企业里，满足什么样标准的员工可以被称为“人才”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人才评价标准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19719" y="5955948"/>
            <a:ext cx="439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华勤：岗位说明书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任职资格素质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23398" y="4033313"/>
            <a:ext cx="341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确定主要盘点对象和培养方向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62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4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9" grpId="0"/>
      <p:bldP spid="35" grpId="0"/>
      <p:bldP spid="18" grpId="0"/>
      <p:bldP spid="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4"/>
          <p:cNvSpPr txBox="1"/>
          <p:nvPr/>
        </p:nvSpPr>
        <p:spPr>
          <a:xfrm>
            <a:off x="1090923" y="169476"/>
            <a:ext cx="3371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人才盘点步骤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Group 2"/>
          <p:cNvGrpSpPr>
            <a:grpSpLocks/>
          </p:cNvGrpSpPr>
          <p:nvPr/>
        </p:nvGrpSpPr>
        <p:grpSpPr bwMode="auto">
          <a:xfrm>
            <a:off x="2127647" y="1745953"/>
            <a:ext cx="6116637" cy="4033837"/>
            <a:chOff x="834" y="1248"/>
            <a:chExt cx="3853" cy="2541"/>
          </a:xfrm>
        </p:grpSpPr>
        <p:sp>
          <p:nvSpPr>
            <p:cNvPr id="44" name="Arc 11"/>
            <p:cNvSpPr>
              <a:spLocks/>
            </p:cNvSpPr>
            <p:nvPr/>
          </p:nvSpPr>
          <p:spPr bwMode="auto">
            <a:xfrm>
              <a:off x="1584" y="1248"/>
              <a:ext cx="1306" cy="1215"/>
            </a:xfrm>
            <a:custGeom>
              <a:avLst/>
              <a:gdLst>
                <a:gd name="T0" fmla="*/ 0 w 14464"/>
                <a:gd name="T1" fmla="*/ 1449 h 20295"/>
                <a:gd name="T2" fmla="*/ 8263 w 14464"/>
                <a:gd name="T3" fmla="*/ 0 h 20295"/>
                <a:gd name="T4" fmla="*/ 16903 w 14464"/>
                <a:gd name="T5" fmla="*/ 6913 h 20295"/>
                <a:gd name="T6" fmla="*/ 0 60000 65536"/>
                <a:gd name="T7" fmla="*/ 0 60000 65536"/>
                <a:gd name="T8" fmla="*/ 0 60000 65536"/>
                <a:gd name="T9" fmla="*/ 0 w 14464"/>
                <a:gd name="T10" fmla="*/ 0 h 20295"/>
                <a:gd name="T11" fmla="*/ 14464 w 14464"/>
                <a:gd name="T12" fmla="*/ 20295 h 202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64" h="20295" fill="none" extrusionOk="0">
                  <a:moveTo>
                    <a:pt x="-1" y="4252"/>
                  </a:moveTo>
                  <a:cubicBezTo>
                    <a:pt x="2061" y="2393"/>
                    <a:pt x="4462" y="949"/>
                    <a:pt x="7070" y="-1"/>
                  </a:cubicBezTo>
                </a:path>
                <a:path w="14464" h="20295" stroke="0" extrusionOk="0">
                  <a:moveTo>
                    <a:pt x="-1" y="4252"/>
                  </a:moveTo>
                  <a:cubicBezTo>
                    <a:pt x="2061" y="2393"/>
                    <a:pt x="4462" y="949"/>
                    <a:pt x="7070" y="-1"/>
                  </a:cubicBezTo>
                  <a:lnTo>
                    <a:pt x="14464" y="20295"/>
                  </a:lnTo>
                  <a:lnTo>
                    <a:pt x="-1" y="4252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45" name="Arc 39"/>
            <p:cNvSpPr>
              <a:spLocks/>
            </p:cNvSpPr>
            <p:nvPr/>
          </p:nvSpPr>
          <p:spPr bwMode="auto">
            <a:xfrm rot="413136">
              <a:off x="834" y="2498"/>
              <a:ext cx="1951" cy="766"/>
            </a:xfrm>
            <a:custGeom>
              <a:avLst/>
              <a:gdLst>
                <a:gd name="T0" fmla="*/ 4337 w 21600"/>
                <a:gd name="T1" fmla="*/ 4354 h 12802"/>
                <a:gd name="T2" fmla="*/ 13 w 21600"/>
                <a:gd name="T3" fmla="*/ 0 h 12802"/>
                <a:gd name="T4" fmla="*/ 25268 w 21600"/>
                <a:gd name="T5" fmla="*/ 239 h 1280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2802"/>
                <a:gd name="T11" fmla="*/ 21600 w 21600"/>
                <a:gd name="T12" fmla="*/ 12802 h 128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2802" fill="none" extrusionOk="0">
                  <a:moveTo>
                    <a:pt x="3707" y="12801"/>
                  </a:moveTo>
                  <a:cubicBezTo>
                    <a:pt x="1291" y="9229"/>
                    <a:pt x="0" y="5014"/>
                    <a:pt x="0" y="702"/>
                  </a:cubicBezTo>
                  <a:cubicBezTo>
                    <a:pt x="-1" y="467"/>
                    <a:pt x="3" y="233"/>
                    <a:pt x="11" y="0"/>
                  </a:cubicBezTo>
                </a:path>
                <a:path w="21600" h="12802" stroke="0" extrusionOk="0">
                  <a:moveTo>
                    <a:pt x="3707" y="12801"/>
                  </a:moveTo>
                  <a:cubicBezTo>
                    <a:pt x="1291" y="9229"/>
                    <a:pt x="0" y="5014"/>
                    <a:pt x="0" y="702"/>
                  </a:cubicBezTo>
                  <a:cubicBezTo>
                    <a:pt x="-1" y="467"/>
                    <a:pt x="3" y="233"/>
                    <a:pt x="11" y="0"/>
                  </a:cubicBezTo>
                  <a:lnTo>
                    <a:pt x="21600" y="702"/>
                  </a:lnTo>
                  <a:lnTo>
                    <a:pt x="3707" y="12801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46" name="Arc 40"/>
            <p:cNvSpPr>
              <a:spLocks/>
            </p:cNvSpPr>
            <p:nvPr/>
          </p:nvSpPr>
          <p:spPr bwMode="auto">
            <a:xfrm>
              <a:off x="2352" y="2496"/>
              <a:ext cx="847" cy="1293"/>
            </a:xfrm>
            <a:custGeom>
              <a:avLst/>
              <a:gdLst>
                <a:gd name="T0" fmla="*/ 10971 w 9377"/>
                <a:gd name="T1" fmla="*/ 7127 h 21600"/>
                <a:gd name="T2" fmla="*/ 0 w 9377"/>
                <a:gd name="T3" fmla="*/ 7226 h 21600"/>
                <a:gd name="T4" fmla="*/ 4723 w 9377"/>
                <a:gd name="T5" fmla="*/ 0 h 21600"/>
                <a:gd name="T6" fmla="*/ 0 60000 65536"/>
                <a:gd name="T7" fmla="*/ 0 60000 65536"/>
                <a:gd name="T8" fmla="*/ 0 60000 65536"/>
                <a:gd name="T9" fmla="*/ 0 w 9377"/>
                <a:gd name="T10" fmla="*/ 0 h 21600"/>
                <a:gd name="T11" fmla="*/ 9377 w 93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77" h="21600" fill="none" extrusionOk="0">
                  <a:moveTo>
                    <a:pt x="9376" y="20929"/>
                  </a:moveTo>
                  <a:cubicBezTo>
                    <a:pt x="7631" y="21374"/>
                    <a:pt x="5837" y="21599"/>
                    <a:pt x="4037" y="21600"/>
                  </a:cubicBezTo>
                  <a:cubicBezTo>
                    <a:pt x="2682" y="21600"/>
                    <a:pt x="1330" y="21472"/>
                    <a:pt x="-1" y="21219"/>
                  </a:cubicBezTo>
                </a:path>
                <a:path w="9377" h="21600" stroke="0" extrusionOk="0">
                  <a:moveTo>
                    <a:pt x="9376" y="20929"/>
                  </a:moveTo>
                  <a:cubicBezTo>
                    <a:pt x="7631" y="21374"/>
                    <a:pt x="5837" y="21599"/>
                    <a:pt x="4037" y="21600"/>
                  </a:cubicBezTo>
                  <a:cubicBezTo>
                    <a:pt x="2682" y="21600"/>
                    <a:pt x="1330" y="21472"/>
                    <a:pt x="-1" y="21219"/>
                  </a:cubicBezTo>
                  <a:lnTo>
                    <a:pt x="4037" y="0"/>
                  </a:lnTo>
                  <a:lnTo>
                    <a:pt x="9376" y="20929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47" name="Arc 41"/>
            <p:cNvSpPr>
              <a:spLocks/>
            </p:cNvSpPr>
            <p:nvPr/>
          </p:nvSpPr>
          <p:spPr bwMode="auto">
            <a:xfrm>
              <a:off x="2736" y="2419"/>
              <a:ext cx="1951" cy="749"/>
            </a:xfrm>
            <a:custGeom>
              <a:avLst/>
              <a:gdLst>
                <a:gd name="T0" fmla="*/ 25183 w 21600"/>
                <a:gd name="T1" fmla="*/ 0 h 12526"/>
                <a:gd name="T2" fmla="*/ 21915 w 21600"/>
                <a:gd name="T3" fmla="*/ 4251 h 12526"/>
                <a:gd name="T4" fmla="*/ 0 w 21600"/>
                <a:gd name="T5" fmla="*/ 602 h 1252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2526"/>
                <a:gd name="T11" fmla="*/ 21600 w 21600"/>
                <a:gd name="T12" fmla="*/ 12526 h 125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2526" fill="none" extrusionOk="0">
                  <a:moveTo>
                    <a:pt x="21527" y="-1"/>
                  </a:moveTo>
                  <a:cubicBezTo>
                    <a:pt x="21575" y="589"/>
                    <a:pt x="21600" y="1181"/>
                    <a:pt x="21600" y="1773"/>
                  </a:cubicBezTo>
                  <a:cubicBezTo>
                    <a:pt x="21600" y="5546"/>
                    <a:pt x="20611" y="9253"/>
                    <a:pt x="18733" y="12526"/>
                  </a:cubicBezTo>
                </a:path>
                <a:path w="21600" h="12526" stroke="0" extrusionOk="0">
                  <a:moveTo>
                    <a:pt x="21527" y="-1"/>
                  </a:moveTo>
                  <a:cubicBezTo>
                    <a:pt x="21575" y="589"/>
                    <a:pt x="21600" y="1181"/>
                    <a:pt x="21600" y="1773"/>
                  </a:cubicBezTo>
                  <a:cubicBezTo>
                    <a:pt x="21600" y="5546"/>
                    <a:pt x="20611" y="9253"/>
                    <a:pt x="18733" y="12526"/>
                  </a:cubicBezTo>
                  <a:lnTo>
                    <a:pt x="0" y="1773"/>
                  </a:lnTo>
                  <a:lnTo>
                    <a:pt x="21527" y="-1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48" name="Arc 42"/>
            <p:cNvSpPr>
              <a:spLocks/>
            </p:cNvSpPr>
            <p:nvPr/>
          </p:nvSpPr>
          <p:spPr bwMode="auto">
            <a:xfrm>
              <a:off x="2839" y="1311"/>
              <a:ext cx="1193" cy="1233"/>
            </a:xfrm>
            <a:custGeom>
              <a:avLst/>
              <a:gdLst>
                <a:gd name="T0" fmla="*/ 7591 w 13214"/>
                <a:gd name="T1" fmla="*/ 0 h 20600"/>
                <a:gd name="T2" fmla="*/ 15437 w 13214"/>
                <a:gd name="T3" fmla="*/ 1196 h 20600"/>
                <a:gd name="T4" fmla="*/ 0 w 13214"/>
                <a:gd name="T5" fmla="*/ 7012 h 20600"/>
                <a:gd name="T6" fmla="*/ 0 60000 65536"/>
                <a:gd name="T7" fmla="*/ 0 60000 65536"/>
                <a:gd name="T8" fmla="*/ 0 60000 65536"/>
                <a:gd name="T9" fmla="*/ 0 w 13214"/>
                <a:gd name="T10" fmla="*/ 0 h 20600"/>
                <a:gd name="T11" fmla="*/ 13214 w 13214"/>
                <a:gd name="T12" fmla="*/ 20600 h 20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14" h="20600" fill="none" extrusionOk="0">
                  <a:moveTo>
                    <a:pt x="6497" y="0"/>
                  </a:moveTo>
                  <a:cubicBezTo>
                    <a:pt x="8926" y="766"/>
                    <a:pt x="11199" y="1955"/>
                    <a:pt x="13213" y="3513"/>
                  </a:cubicBezTo>
                </a:path>
                <a:path w="13214" h="20600" stroke="0" extrusionOk="0">
                  <a:moveTo>
                    <a:pt x="6497" y="0"/>
                  </a:moveTo>
                  <a:cubicBezTo>
                    <a:pt x="8926" y="766"/>
                    <a:pt x="11199" y="1955"/>
                    <a:pt x="13213" y="3513"/>
                  </a:cubicBezTo>
                  <a:lnTo>
                    <a:pt x="0" y="20600"/>
                  </a:lnTo>
                  <a:lnTo>
                    <a:pt x="6497" y="0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charset="0"/>
                <a:ea typeface="微软雅黑" pitchFamily="34" charset="-122"/>
              </a:endParaRPr>
            </a:p>
          </p:txBody>
        </p:sp>
      </p:grpSp>
      <p:sp>
        <p:nvSpPr>
          <p:cNvPr id="49" name="Oval 12"/>
          <p:cNvSpPr>
            <a:spLocks noChangeArrowheads="1"/>
          </p:cNvSpPr>
          <p:nvPr/>
        </p:nvSpPr>
        <p:spPr bwMode="auto">
          <a:xfrm>
            <a:off x="2499122" y="1950740"/>
            <a:ext cx="5435600" cy="3603625"/>
          </a:xfrm>
          <a:prstGeom prst="ellipse">
            <a:avLst/>
          </a:prstGeom>
          <a:gradFill rotWithShape="1">
            <a:gsLst>
              <a:gs pos="0">
                <a:srgbClr val="0875F8"/>
              </a:gs>
              <a:gs pos="100000">
                <a:srgbClr val="0E58C4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7313" tIns="44450" rIns="87313" bIns="44450" anchor="ctr"/>
          <a:lstStyle>
            <a:lvl1pPr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微软雅黑" pitchFamily="34" charset="-122"/>
            </a:endParaRPr>
          </a:p>
        </p:txBody>
      </p:sp>
      <p:sp>
        <p:nvSpPr>
          <p:cNvPr id="50" name="Oval 13"/>
          <p:cNvSpPr>
            <a:spLocks noChangeArrowheads="1"/>
          </p:cNvSpPr>
          <p:nvPr/>
        </p:nvSpPr>
        <p:spPr bwMode="auto">
          <a:xfrm>
            <a:off x="2638822" y="1988840"/>
            <a:ext cx="5157787" cy="3278188"/>
          </a:xfrm>
          <a:prstGeom prst="ellipse">
            <a:avLst/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7313" tIns="44450" rIns="87313" bIns="44450" anchor="ctr"/>
          <a:lstStyle>
            <a:lvl1pPr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微软雅黑" pitchFamily="34" charset="-122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auto">
          <a:xfrm>
            <a:off x="4336455" y="3283362"/>
            <a:ext cx="1846659" cy="40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itchFamily="34" charset="-122"/>
              </a:rPr>
              <a:t>人才盘点步骤</a:t>
            </a:r>
          </a:p>
        </p:txBody>
      </p:sp>
      <p:grpSp>
        <p:nvGrpSpPr>
          <p:cNvPr id="52" name="Group 104"/>
          <p:cNvGrpSpPr>
            <a:grpSpLocks/>
          </p:cNvGrpSpPr>
          <p:nvPr/>
        </p:nvGrpSpPr>
        <p:grpSpPr bwMode="auto">
          <a:xfrm>
            <a:off x="6844109" y="2042815"/>
            <a:ext cx="1844675" cy="1789113"/>
            <a:chOff x="3833" y="1344"/>
            <a:chExt cx="1162" cy="1127"/>
          </a:xfrm>
        </p:grpSpPr>
        <p:sp>
          <p:nvSpPr>
            <p:cNvPr id="53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2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组织盘点</a:t>
              </a:r>
            </a:p>
          </p:txBody>
        </p:sp>
        <p:pic>
          <p:nvPicPr>
            <p:cNvPr id="55" name="Picture 53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6" name="Group 54"/>
            <p:cNvGrpSpPr>
              <a:grpSpLocks/>
            </p:cNvGrpSpPr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57" name="Group 5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63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64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65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66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58" name="Group 6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9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60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61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62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</p:grpSp>
      </p:grpSp>
      <p:grpSp>
        <p:nvGrpSpPr>
          <p:cNvPr id="67" name="Group 105"/>
          <p:cNvGrpSpPr>
            <a:grpSpLocks/>
          </p:cNvGrpSpPr>
          <p:nvPr/>
        </p:nvGrpSpPr>
        <p:grpSpPr bwMode="auto">
          <a:xfrm>
            <a:off x="1875234" y="2042815"/>
            <a:ext cx="1844675" cy="1789113"/>
            <a:chOff x="3833" y="1344"/>
            <a:chExt cx="1162" cy="1127"/>
          </a:xfrm>
        </p:grpSpPr>
        <p:sp>
          <p:nvSpPr>
            <p:cNvPr id="68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69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5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跟踪实施</a:t>
              </a:r>
            </a:p>
          </p:txBody>
        </p:sp>
        <p:pic>
          <p:nvPicPr>
            <p:cNvPr id="70" name="Picture 53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1" name="Group 54"/>
            <p:cNvGrpSpPr>
              <a:grpSpLocks/>
            </p:cNvGrpSpPr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72" name="Group 5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78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79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80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81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73" name="Group 6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74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75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76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77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</p:grpSp>
      </p:grpSp>
      <p:grpSp>
        <p:nvGrpSpPr>
          <p:cNvPr id="82" name="Group 121"/>
          <p:cNvGrpSpPr>
            <a:grpSpLocks/>
          </p:cNvGrpSpPr>
          <p:nvPr/>
        </p:nvGrpSpPr>
        <p:grpSpPr bwMode="auto">
          <a:xfrm>
            <a:off x="2640409" y="4152603"/>
            <a:ext cx="2089150" cy="2025650"/>
            <a:chOff x="3833" y="1344"/>
            <a:chExt cx="1162" cy="1127"/>
          </a:xfrm>
        </p:grpSpPr>
        <p:sp>
          <p:nvSpPr>
            <p:cNvPr id="83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84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4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发展计划</a:t>
              </a:r>
            </a:p>
          </p:txBody>
        </p:sp>
        <p:pic>
          <p:nvPicPr>
            <p:cNvPr id="85" name="Picture 53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6" name="Group 54"/>
            <p:cNvGrpSpPr>
              <a:grpSpLocks/>
            </p:cNvGrpSpPr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87" name="Group 5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93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94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95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96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88" name="Group 6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89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90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91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92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</p:grpSp>
      </p:grpSp>
      <p:grpSp>
        <p:nvGrpSpPr>
          <p:cNvPr id="112" name="Group 153"/>
          <p:cNvGrpSpPr>
            <a:grpSpLocks/>
          </p:cNvGrpSpPr>
          <p:nvPr/>
        </p:nvGrpSpPr>
        <p:grpSpPr bwMode="auto">
          <a:xfrm>
            <a:off x="4475559" y="1106190"/>
            <a:ext cx="1657350" cy="1606550"/>
            <a:chOff x="3833" y="1344"/>
            <a:chExt cx="1162" cy="1127"/>
          </a:xfrm>
        </p:grpSpPr>
        <p:sp>
          <p:nvSpPr>
            <p:cNvPr id="113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14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kern="0" dirty="0" smtClean="0">
                  <a:solidFill>
                    <a:srgbClr val="000000"/>
                  </a:solidFill>
                </a:rPr>
                <a:t>1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kern="0" dirty="0" smtClean="0">
                  <a:solidFill>
                    <a:srgbClr val="000000"/>
                  </a:solidFill>
                </a:rPr>
                <a:t>人才标准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  <p:pic>
          <p:nvPicPr>
            <p:cNvPr id="115" name="Picture 53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6" name="Group 54"/>
            <p:cNvGrpSpPr>
              <a:grpSpLocks/>
            </p:cNvGrpSpPr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117" name="Group 5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23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24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25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26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18" name="Group 6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19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20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21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22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</p:grpSp>
      </p:grpSp>
      <p:sp>
        <p:nvSpPr>
          <p:cNvPr id="127" name="文本框 126"/>
          <p:cNvSpPr txBox="1"/>
          <p:nvPr/>
        </p:nvSpPr>
        <p:spPr>
          <a:xfrm>
            <a:off x="3826061" y="849177"/>
            <a:ext cx="4714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基于战略确定公司盘点的范围及用人标准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8571621" y="2362064"/>
            <a:ext cx="342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分析目前组织现状和未来组织差距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人才盘点和人员发展规划做依据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7796609" y="4988758"/>
            <a:ext cx="3843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基于潜力和业绩的人才九宫格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人员分布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人才盘点会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校正过程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923286" y="6093183"/>
            <a:ext cx="3593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基于组织未来需要，制定组织改善和员工发展计划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1" name="Group 104"/>
          <p:cNvGrpSpPr>
            <a:grpSpLocks/>
          </p:cNvGrpSpPr>
          <p:nvPr/>
        </p:nvGrpSpPr>
        <p:grpSpPr bwMode="auto">
          <a:xfrm>
            <a:off x="5936059" y="4342301"/>
            <a:ext cx="1844675" cy="1789113"/>
            <a:chOff x="3833" y="1344"/>
            <a:chExt cx="1162" cy="1127"/>
          </a:xfrm>
        </p:grpSpPr>
        <p:sp>
          <p:nvSpPr>
            <p:cNvPr id="132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33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3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kern="0" dirty="0">
                  <a:solidFill>
                    <a:srgbClr val="000000"/>
                  </a:solidFill>
                </a:rPr>
                <a:t>人才</a:t>
              </a: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盘点</a:t>
              </a:r>
            </a:p>
          </p:txBody>
        </p:sp>
        <p:pic>
          <p:nvPicPr>
            <p:cNvPr id="134" name="Picture 53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5" name="Group 54"/>
            <p:cNvGrpSpPr>
              <a:grpSpLocks/>
            </p:cNvGrpSpPr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136" name="Group 5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42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43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44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45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37" name="Group 6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38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39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40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41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2230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5015" y="0"/>
            <a:ext cx="5230367" cy="441726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577" r="-424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8205120" y="2994760"/>
            <a:ext cx="1252780" cy="113577"/>
            <a:chOff x="9306922" y="3016002"/>
            <a:chExt cx="1252780" cy="113577"/>
          </a:xfrm>
        </p:grpSpPr>
        <p:sp>
          <p:nvSpPr>
            <p:cNvPr id="25" name="矩形 24"/>
            <p:cNvSpPr/>
            <p:nvPr/>
          </p:nvSpPr>
          <p:spPr>
            <a:xfrm flipV="1">
              <a:off x="9306922" y="3016002"/>
              <a:ext cx="638991" cy="1135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flipV="1">
              <a:off x="9920711" y="3016002"/>
              <a:ext cx="638991" cy="11357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25015" y="3649216"/>
            <a:ext cx="5230367" cy="1565126"/>
            <a:chOff x="725015" y="3649216"/>
            <a:chExt cx="5230367" cy="1565126"/>
          </a:xfrm>
        </p:grpSpPr>
        <p:sp>
          <p:nvSpPr>
            <p:cNvPr id="4" name="流程图: 决策 3"/>
            <p:cNvSpPr/>
            <p:nvPr/>
          </p:nvSpPr>
          <p:spPr>
            <a:xfrm flipV="1">
              <a:off x="725015" y="3649216"/>
              <a:ext cx="5230367" cy="1565126"/>
            </a:xfrm>
            <a:prstGeom prst="flowChartDecision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flipV="1">
              <a:off x="3161496" y="4793905"/>
              <a:ext cx="306359" cy="132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"/>
          <p:cNvSpPr txBox="1"/>
          <p:nvPr/>
        </p:nvSpPr>
        <p:spPr>
          <a:xfrm>
            <a:off x="6725612" y="1991856"/>
            <a:ext cx="4186594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4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组织盘点</a:t>
            </a:r>
            <a:endParaRPr lang="zh-CN" altLang="en-US" sz="4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3"/>
          <p:cNvSpPr txBox="1"/>
          <p:nvPr/>
        </p:nvSpPr>
        <p:spPr>
          <a:xfrm>
            <a:off x="6916910" y="4704010"/>
            <a:ext cx="292271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人员层级分布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19664" y="3573016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EEECE1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组织架构合理性</a:t>
            </a:r>
            <a:endParaRPr lang="en-US" altLang="zh-CN" sz="2400" dirty="0">
              <a:solidFill>
                <a:srgbClr val="EEECE1">
                  <a:lumMod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919664" y="4149080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EEECE1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管理幅度多少</a:t>
            </a:r>
            <a:endParaRPr lang="zh-CN" altLang="en-US" sz="2400" dirty="0">
              <a:solidFill>
                <a:srgbClr val="EEECE1">
                  <a:lumMod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3"/>
          <p:cNvSpPr txBox="1"/>
          <p:nvPr/>
        </p:nvSpPr>
        <p:spPr>
          <a:xfrm>
            <a:off x="2286556" y="3956694"/>
            <a:ext cx="2107283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Elephant" panose="02020904090505020303" pitchFamily="18" charset="0"/>
                <a:ea typeface="锐字荣光黑简1.0" pitchFamily="2" charset="-122"/>
              </a:rPr>
              <a:t>Step 2</a:t>
            </a:r>
            <a:endParaRPr lang="zh-CN" altLang="en-US" sz="4400" b="1" dirty="0">
              <a:solidFill>
                <a:schemeClr val="bg1"/>
              </a:solidFill>
              <a:latin typeface="Elephant" panose="02020904090505020303" pitchFamily="18" charset="0"/>
              <a:ea typeface="锐字荣光黑简1.0" pitchFamily="2" charset="-122"/>
            </a:endParaRPr>
          </a:p>
        </p:txBody>
      </p:sp>
      <p:sp>
        <p:nvSpPr>
          <p:cNvPr id="14" name="文本框 3"/>
          <p:cNvSpPr txBox="1"/>
          <p:nvPr/>
        </p:nvSpPr>
        <p:spPr>
          <a:xfrm>
            <a:off x="6916910" y="5358082"/>
            <a:ext cx="292271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未来组织架构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58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4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5" grpId="0"/>
      <p:bldP spid="18" grpId="0"/>
      <p:bldP spid="29" grpId="0"/>
      <p:bldP spid="31" grpId="0"/>
      <p:bldP spid="21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4646" y="188640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组织盘点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64075"/>
              </p:ext>
            </p:extLst>
          </p:nvPr>
        </p:nvGraphicFramePr>
        <p:xfrm>
          <a:off x="118542" y="908720"/>
          <a:ext cx="11737304" cy="5811857"/>
        </p:xfrm>
        <a:graphic>
          <a:graphicData uri="http://schemas.openxmlformats.org/drawingml/2006/table">
            <a:tbl>
              <a:tblPr/>
              <a:tblGrid>
                <a:gridCol w="856914"/>
                <a:gridCol w="712083"/>
                <a:gridCol w="362077"/>
                <a:gridCol w="362077"/>
                <a:gridCol w="425439"/>
                <a:gridCol w="461647"/>
                <a:gridCol w="425439"/>
                <a:gridCol w="425439"/>
                <a:gridCol w="425439"/>
                <a:gridCol w="425439"/>
                <a:gridCol w="425439"/>
                <a:gridCol w="425439"/>
                <a:gridCol w="362077"/>
                <a:gridCol w="570270"/>
                <a:gridCol w="570270"/>
                <a:gridCol w="663807"/>
                <a:gridCol w="96554"/>
                <a:gridCol w="3741455"/>
              </a:tblGrid>
              <a:tr h="1108418">
                <a:tc gridSpan="13">
                  <a:txBody>
                    <a:bodyPr/>
                    <a:lstStyle/>
                    <a:p>
                      <a:pPr algn="l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NBD 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各部门人才结构分析（数据截取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2017.10.10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8129" marR="8129" marT="8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人力分析的逻辑和相关要求说明：</a:t>
                      </a:r>
                      <a:b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常规功能性部门（如硬件、软件、测试部）的经理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骨干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员工的比例最好是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1/2/4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同时需要在公司的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年的核心人才控制比例标准之内。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项目、产品部需要按客户和项目情况来分组。也要符合公司的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核心人才控制比例。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目前的分析和建议都是处在现有的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230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人华勤人员编制的基础上来看的，未来编制变动，分析也会更新。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546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组别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小组人数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裕勤人员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1+2A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级（初学者）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2B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级（高潜后备）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一般员工人数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一般员工占比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3-4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级骨干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骨干占比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经理人数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经理占比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总监人数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年底骨干占比上限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年底干部占比上限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年底核心人才占比上限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人才梯队分析及对人员招聘、培养、晋升、调岗的建议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3675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硬件部（范喜军）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EE1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88%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硬件部电子部分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梯队现状：</a:t>
                      </a:r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经理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骨干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员工 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</a:t>
                      </a:r>
                      <a:r>
                        <a:rPr lang="en-US" altLang="zh-CN" sz="11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0.87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 </a:t>
                      </a:r>
                      <a:r>
                        <a:rPr lang="en-US" altLang="zh-CN" sz="11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0.87 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 4.6, </a:t>
                      </a:r>
                      <a:b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缺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EE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骨干、部件经理、射频经理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建议：</a:t>
                      </a:r>
                      <a: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1.EE1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组和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EE4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T3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级骨干各外招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人，从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T2B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中各培养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人达到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T3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水平；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EE3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组：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应培养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T2B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锻炼至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T3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水平。</a:t>
                      </a:r>
                      <a:b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电源组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选择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M3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经理转岗为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T4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T3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骨干；</a:t>
                      </a:r>
                      <a:b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部件组：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招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名经理，培养锻炼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T2B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提升能力至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T3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骨干级</a:t>
                      </a:r>
                      <a:b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射频组：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招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名经理，或提拔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名骨干任命为经理，同时从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T2B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中培养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T2B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升级至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T3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EE2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EE3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EE4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EDA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电源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部件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83%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射频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78%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7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小计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37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73%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75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硬件部（杨铭）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71%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硬件部机构部分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梯队现状：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经理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骨干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员工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 1 / </a:t>
                      </a:r>
                      <a:r>
                        <a:rPr lang="en-US" altLang="zh-CN" sz="11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 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 </a:t>
                      </a:r>
                      <a:r>
                        <a:rPr lang="en-US" altLang="zh-CN" sz="11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重在现有人才培养和局部岗位招聘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建议：</a:t>
                      </a:r>
                      <a: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zh-CN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1/3/4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应重点培养各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T2B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晋升到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T3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级水平，不外招</a:t>
                      </a:r>
                      <a:b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工程支援、散热、仿真等岗位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可按文峰的建议合并为一个新的小组，包装、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BOM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岗位需要再各招</a:t>
                      </a:r>
                      <a:r>
                        <a:rPr lang="en-US" altLang="zh-CN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名骨干。</a:t>
                      </a:r>
                      <a:b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一般员工中</a:t>
                      </a:r>
                      <a:r>
                        <a:rPr lang="en-US" altLang="zh-CN" sz="11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T2B</a:t>
                      </a:r>
                      <a:r>
                        <a:rPr lang="zh-CN" alt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人员较多，急需培养锻炼到骨干水平，</a:t>
                      </a:r>
                      <a:r>
                        <a:rPr lang="zh-CN" altLang="en-US" sz="1100" b="1" i="0" u="none" strike="noStrike">
                          <a:solidFill>
                            <a:srgbClr val="00B0F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为后续面临更多的项目做准备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63%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71%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散热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57%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工程支援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包装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7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小计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45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65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71%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5%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129" marR="8129" marT="8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40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4"/>
          <p:cNvSpPr txBox="1"/>
          <p:nvPr/>
        </p:nvSpPr>
        <p:spPr>
          <a:xfrm>
            <a:off x="1090923" y="169476"/>
            <a:ext cx="3371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人才盘点步骤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Group 2"/>
          <p:cNvGrpSpPr>
            <a:grpSpLocks/>
          </p:cNvGrpSpPr>
          <p:nvPr/>
        </p:nvGrpSpPr>
        <p:grpSpPr bwMode="auto">
          <a:xfrm>
            <a:off x="2127647" y="1745953"/>
            <a:ext cx="6116637" cy="4033837"/>
            <a:chOff x="834" y="1248"/>
            <a:chExt cx="3853" cy="2541"/>
          </a:xfrm>
        </p:grpSpPr>
        <p:sp>
          <p:nvSpPr>
            <p:cNvPr id="44" name="Arc 11"/>
            <p:cNvSpPr>
              <a:spLocks/>
            </p:cNvSpPr>
            <p:nvPr/>
          </p:nvSpPr>
          <p:spPr bwMode="auto">
            <a:xfrm>
              <a:off x="1584" y="1248"/>
              <a:ext cx="1306" cy="1215"/>
            </a:xfrm>
            <a:custGeom>
              <a:avLst/>
              <a:gdLst>
                <a:gd name="T0" fmla="*/ 0 w 14464"/>
                <a:gd name="T1" fmla="*/ 1449 h 20295"/>
                <a:gd name="T2" fmla="*/ 8263 w 14464"/>
                <a:gd name="T3" fmla="*/ 0 h 20295"/>
                <a:gd name="T4" fmla="*/ 16903 w 14464"/>
                <a:gd name="T5" fmla="*/ 6913 h 20295"/>
                <a:gd name="T6" fmla="*/ 0 60000 65536"/>
                <a:gd name="T7" fmla="*/ 0 60000 65536"/>
                <a:gd name="T8" fmla="*/ 0 60000 65536"/>
                <a:gd name="T9" fmla="*/ 0 w 14464"/>
                <a:gd name="T10" fmla="*/ 0 h 20295"/>
                <a:gd name="T11" fmla="*/ 14464 w 14464"/>
                <a:gd name="T12" fmla="*/ 20295 h 202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64" h="20295" fill="none" extrusionOk="0">
                  <a:moveTo>
                    <a:pt x="-1" y="4252"/>
                  </a:moveTo>
                  <a:cubicBezTo>
                    <a:pt x="2061" y="2393"/>
                    <a:pt x="4462" y="949"/>
                    <a:pt x="7070" y="-1"/>
                  </a:cubicBezTo>
                </a:path>
                <a:path w="14464" h="20295" stroke="0" extrusionOk="0">
                  <a:moveTo>
                    <a:pt x="-1" y="4252"/>
                  </a:moveTo>
                  <a:cubicBezTo>
                    <a:pt x="2061" y="2393"/>
                    <a:pt x="4462" y="949"/>
                    <a:pt x="7070" y="-1"/>
                  </a:cubicBezTo>
                  <a:lnTo>
                    <a:pt x="14464" y="20295"/>
                  </a:lnTo>
                  <a:lnTo>
                    <a:pt x="-1" y="4252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45" name="Arc 39"/>
            <p:cNvSpPr>
              <a:spLocks/>
            </p:cNvSpPr>
            <p:nvPr/>
          </p:nvSpPr>
          <p:spPr bwMode="auto">
            <a:xfrm rot="413136">
              <a:off x="834" y="2498"/>
              <a:ext cx="1951" cy="766"/>
            </a:xfrm>
            <a:custGeom>
              <a:avLst/>
              <a:gdLst>
                <a:gd name="T0" fmla="*/ 4337 w 21600"/>
                <a:gd name="T1" fmla="*/ 4354 h 12802"/>
                <a:gd name="T2" fmla="*/ 13 w 21600"/>
                <a:gd name="T3" fmla="*/ 0 h 12802"/>
                <a:gd name="T4" fmla="*/ 25268 w 21600"/>
                <a:gd name="T5" fmla="*/ 239 h 1280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2802"/>
                <a:gd name="T11" fmla="*/ 21600 w 21600"/>
                <a:gd name="T12" fmla="*/ 12802 h 128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2802" fill="none" extrusionOk="0">
                  <a:moveTo>
                    <a:pt x="3707" y="12801"/>
                  </a:moveTo>
                  <a:cubicBezTo>
                    <a:pt x="1291" y="9229"/>
                    <a:pt x="0" y="5014"/>
                    <a:pt x="0" y="702"/>
                  </a:cubicBezTo>
                  <a:cubicBezTo>
                    <a:pt x="-1" y="467"/>
                    <a:pt x="3" y="233"/>
                    <a:pt x="11" y="0"/>
                  </a:cubicBezTo>
                </a:path>
                <a:path w="21600" h="12802" stroke="0" extrusionOk="0">
                  <a:moveTo>
                    <a:pt x="3707" y="12801"/>
                  </a:moveTo>
                  <a:cubicBezTo>
                    <a:pt x="1291" y="9229"/>
                    <a:pt x="0" y="5014"/>
                    <a:pt x="0" y="702"/>
                  </a:cubicBezTo>
                  <a:cubicBezTo>
                    <a:pt x="-1" y="467"/>
                    <a:pt x="3" y="233"/>
                    <a:pt x="11" y="0"/>
                  </a:cubicBezTo>
                  <a:lnTo>
                    <a:pt x="21600" y="702"/>
                  </a:lnTo>
                  <a:lnTo>
                    <a:pt x="3707" y="12801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46" name="Arc 40"/>
            <p:cNvSpPr>
              <a:spLocks/>
            </p:cNvSpPr>
            <p:nvPr/>
          </p:nvSpPr>
          <p:spPr bwMode="auto">
            <a:xfrm>
              <a:off x="2352" y="2496"/>
              <a:ext cx="847" cy="1293"/>
            </a:xfrm>
            <a:custGeom>
              <a:avLst/>
              <a:gdLst>
                <a:gd name="T0" fmla="*/ 10971 w 9377"/>
                <a:gd name="T1" fmla="*/ 7127 h 21600"/>
                <a:gd name="T2" fmla="*/ 0 w 9377"/>
                <a:gd name="T3" fmla="*/ 7226 h 21600"/>
                <a:gd name="T4" fmla="*/ 4723 w 9377"/>
                <a:gd name="T5" fmla="*/ 0 h 21600"/>
                <a:gd name="T6" fmla="*/ 0 60000 65536"/>
                <a:gd name="T7" fmla="*/ 0 60000 65536"/>
                <a:gd name="T8" fmla="*/ 0 60000 65536"/>
                <a:gd name="T9" fmla="*/ 0 w 9377"/>
                <a:gd name="T10" fmla="*/ 0 h 21600"/>
                <a:gd name="T11" fmla="*/ 9377 w 93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77" h="21600" fill="none" extrusionOk="0">
                  <a:moveTo>
                    <a:pt x="9376" y="20929"/>
                  </a:moveTo>
                  <a:cubicBezTo>
                    <a:pt x="7631" y="21374"/>
                    <a:pt x="5837" y="21599"/>
                    <a:pt x="4037" y="21600"/>
                  </a:cubicBezTo>
                  <a:cubicBezTo>
                    <a:pt x="2682" y="21600"/>
                    <a:pt x="1330" y="21472"/>
                    <a:pt x="-1" y="21219"/>
                  </a:cubicBezTo>
                </a:path>
                <a:path w="9377" h="21600" stroke="0" extrusionOk="0">
                  <a:moveTo>
                    <a:pt x="9376" y="20929"/>
                  </a:moveTo>
                  <a:cubicBezTo>
                    <a:pt x="7631" y="21374"/>
                    <a:pt x="5837" y="21599"/>
                    <a:pt x="4037" y="21600"/>
                  </a:cubicBezTo>
                  <a:cubicBezTo>
                    <a:pt x="2682" y="21600"/>
                    <a:pt x="1330" y="21472"/>
                    <a:pt x="-1" y="21219"/>
                  </a:cubicBezTo>
                  <a:lnTo>
                    <a:pt x="4037" y="0"/>
                  </a:lnTo>
                  <a:lnTo>
                    <a:pt x="9376" y="20929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47" name="Arc 41"/>
            <p:cNvSpPr>
              <a:spLocks/>
            </p:cNvSpPr>
            <p:nvPr/>
          </p:nvSpPr>
          <p:spPr bwMode="auto">
            <a:xfrm>
              <a:off x="2736" y="2419"/>
              <a:ext cx="1951" cy="749"/>
            </a:xfrm>
            <a:custGeom>
              <a:avLst/>
              <a:gdLst>
                <a:gd name="T0" fmla="*/ 25183 w 21600"/>
                <a:gd name="T1" fmla="*/ 0 h 12526"/>
                <a:gd name="T2" fmla="*/ 21915 w 21600"/>
                <a:gd name="T3" fmla="*/ 4251 h 12526"/>
                <a:gd name="T4" fmla="*/ 0 w 21600"/>
                <a:gd name="T5" fmla="*/ 602 h 1252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2526"/>
                <a:gd name="T11" fmla="*/ 21600 w 21600"/>
                <a:gd name="T12" fmla="*/ 12526 h 125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2526" fill="none" extrusionOk="0">
                  <a:moveTo>
                    <a:pt x="21527" y="-1"/>
                  </a:moveTo>
                  <a:cubicBezTo>
                    <a:pt x="21575" y="589"/>
                    <a:pt x="21600" y="1181"/>
                    <a:pt x="21600" y="1773"/>
                  </a:cubicBezTo>
                  <a:cubicBezTo>
                    <a:pt x="21600" y="5546"/>
                    <a:pt x="20611" y="9253"/>
                    <a:pt x="18733" y="12526"/>
                  </a:cubicBezTo>
                </a:path>
                <a:path w="21600" h="12526" stroke="0" extrusionOk="0">
                  <a:moveTo>
                    <a:pt x="21527" y="-1"/>
                  </a:moveTo>
                  <a:cubicBezTo>
                    <a:pt x="21575" y="589"/>
                    <a:pt x="21600" y="1181"/>
                    <a:pt x="21600" y="1773"/>
                  </a:cubicBezTo>
                  <a:cubicBezTo>
                    <a:pt x="21600" y="5546"/>
                    <a:pt x="20611" y="9253"/>
                    <a:pt x="18733" y="12526"/>
                  </a:cubicBezTo>
                  <a:lnTo>
                    <a:pt x="0" y="1773"/>
                  </a:lnTo>
                  <a:lnTo>
                    <a:pt x="21527" y="-1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48" name="Arc 42"/>
            <p:cNvSpPr>
              <a:spLocks/>
            </p:cNvSpPr>
            <p:nvPr/>
          </p:nvSpPr>
          <p:spPr bwMode="auto">
            <a:xfrm>
              <a:off x="2839" y="1311"/>
              <a:ext cx="1193" cy="1233"/>
            </a:xfrm>
            <a:custGeom>
              <a:avLst/>
              <a:gdLst>
                <a:gd name="T0" fmla="*/ 7591 w 13214"/>
                <a:gd name="T1" fmla="*/ 0 h 20600"/>
                <a:gd name="T2" fmla="*/ 15437 w 13214"/>
                <a:gd name="T3" fmla="*/ 1196 h 20600"/>
                <a:gd name="T4" fmla="*/ 0 w 13214"/>
                <a:gd name="T5" fmla="*/ 7012 h 20600"/>
                <a:gd name="T6" fmla="*/ 0 60000 65536"/>
                <a:gd name="T7" fmla="*/ 0 60000 65536"/>
                <a:gd name="T8" fmla="*/ 0 60000 65536"/>
                <a:gd name="T9" fmla="*/ 0 w 13214"/>
                <a:gd name="T10" fmla="*/ 0 h 20600"/>
                <a:gd name="T11" fmla="*/ 13214 w 13214"/>
                <a:gd name="T12" fmla="*/ 20600 h 20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14" h="20600" fill="none" extrusionOk="0">
                  <a:moveTo>
                    <a:pt x="6497" y="0"/>
                  </a:moveTo>
                  <a:cubicBezTo>
                    <a:pt x="8926" y="766"/>
                    <a:pt x="11199" y="1955"/>
                    <a:pt x="13213" y="3513"/>
                  </a:cubicBezTo>
                </a:path>
                <a:path w="13214" h="20600" stroke="0" extrusionOk="0">
                  <a:moveTo>
                    <a:pt x="6497" y="0"/>
                  </a:moveTo>
                  <a:cubicBezTo>
                    <a:pt x="8926" y="766"/>
                    <a:pt x="11199" y="1955"/>
                    <a:pt x="13213" y="3513"/>
                  </a:cubicBezTo>
                  <a:lnTo>
                    <a:pt x="0" y="20600"/>
                  </a:lnTo>
                  <a:lnTo>
                    <a:pt x="6497" y="0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charset="0"/>
                <a:ea typeface="微软雅黑" pitchFamily="34" charset="-122"/>
              </a:endParaRPr>
            </a:p>
          </p:txBody>
        </p:sp>
      </p:grpSp>
      <p:sp>
        <p:nvSpPr>
          <p:cNvPr id="49" name="Oval 12"/>
          <p:cNvSpPr>
            <a:spLocks noChangeArrowheads="1"/>
          </p:cNvSpPr>
          <p:nvPr/>
        </p:nvSpPr>
        <p:spPr bwMode="auto">
          <a:xfrm>
            <a:off x="2499122" y="1950740"/>
            <a:ext cx="5435600" cy="3603625"/>
          </a:xfrm>
          <a:prstGeom prst="ellipse">
            <a:avLst/>
          </a:prstGeom>
          <a:gradFill rotWithShape="1">
            <a:gsLst>
              <a:gs pos="0">
                <a:srgbClr val="0875F8"/>
              </a:gs>
              <a:gs pos="100000">
                <a:srgbClr val="0E58C4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7313" tIns="44450" rIns="87313" bIns="44450" anchor="ctr"/>
          <a:lstStyle>
            <a:lvl1pPr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微软雅黑" pitchFamily="34" charset="-122"/>
            </a:endParaRPr>
          </a:p>
        </p:txBody>
      </p:sp>
      <p:sp>
        <p:nvSpPr>
          <p:cNvPr id="50" name="Oval 13"/>
          <p:cNvSpPr>
            <a:spLocks noChangeArrowheads="1"/>
          </p:cNvSpPr>
          <p:nvPr/>
        </p:nvSpPr>
        <p:spPr bwMode="auto">
          <a:xfrm>
            <a:off x="2638822" y="1988840"/>
            <a:ext cx="5157787" cy="3278188"/>
          </a:xfrm>
          <a:prstGeom prst="ellipse">
            <a:avLst/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7313" tIns="44450" rIns="87313" bIns="44450" anchor="ctr"/>
          <a:lstStyle>
            <a:lvl1pPr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微软雅黑" pitchFamily="34" charset="-122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auto">
          <a:xfrm>
            <a:off x="4336455" y="3283362"/>
            <a:ext cx="1846659" cy="40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itchFamily="34" charset="-122"/>
              </a:rPr>
              <a:t>人才盘点步骤</a:t>
            </a:r>
          </a:p>
        </p:txBody>
      </p:sp>
      <p:grpSp>
        <p:nvGrpSpPr>
          <p:cNvPr id="52" name="Group 104"/>
          <p:cNvGrpSpPr>
            <a:grpSpLocks/>
          </p:cNvGrpSpPr>
          <p:nvPr/>
        </p:nvGrpSpPr>
        <p:grpSpPr bwMode="auto">
          <a:xfrm>
            <a:off x="6844109" y="2042815"/>
            <a:ext cx="1844675" cy="1789113"/>
            <a:chOff x="3833" y="1344"/>
            <a:chExt cx="1162" cy="1127"/>
          </a:xfrm>
        </p:grpSpPr>
        <p:sp>
          <p:nvSpPr>
            <p:cNvPr id="53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2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组织盘点</a:t>
              </a:r>
            </a:p>
          </p:txBody>
        </p:sp>
        <p:pic>
          <p:nvPicPr>
            <p:cNvPr id="55" name="Picture 53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6" name="Group 54"/>
            <p:cNvGrpSpPr>
              <a:grpSpLocks/>
            </p:cNvGrpSpPr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57" name="Group 5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63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64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65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66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58" name="Group 6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9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60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61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62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</p:grpSp>
      </p:grpSp>
      <p:grpSp>
        <p:nvGrpSpPr>
          <p:cNvPr id="67" name="Group 105"/>
          <p:cNvGrpSpPr>
            <a:grpSpLocks/>
          </p:cNvGrpSpPr>
          <p:nvPr/>
        </p:nvGrpSpPr>
        <p:grpSpPr bwMode="auto">
          <a:xfrm>
            <a:off x="1875234" y="2042815"/>
            <a:ext cx="1844675" cy="1789113"/>
            <a:chOff x="3833" y="1344"/>
            <a:chExt cx="1162" cy="1127"/>
          </a:xfrm>
        </p:grpSpPr>
        <p:sp>
          <p:nvSpPr>
            <p:cNvPr id="68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69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5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跟踪实施</a:t>
              </a:r>
            </a:p>
          </p:txBody>
        </p:sp>
        <p:pic>
          <p:nvPicPr>
            <p:cNvPr id="70" name="Picture 53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1" name="Group 54"/>
            <p:cNvGrpSpPr>
              <a:grpSpLocks/>
            </p:cNvGrpSpPr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72" name="Group 5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78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79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80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81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73" name="Group 6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74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75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76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77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</p:grpSp>
      </p:grpSp>
      <p:grpSp>
        <p:nvGrpSpPr>
          <p:cNvPr id="82" name="Group 121"/>
          <p:cNvGrpSpPr>
            <a:grpSpLocks/>
          </p:cNvGrpSpPr>
          <p:nvPr/>
        </p:nvGrpSpPr>
        <p:grpSpPr bwMode="auto">
          <a:xfrm>
            <a:off x="2640409" y="4152603"/>
            <a:ext cx="2089150" cy="2025650"/>
            <a:chOff x="3833" y="1344"/>
            <a:chExt cx="1162" cy="1127"/>
          </a:xfrm>
        </p:grpSpPr>
        <p:sp>
          <p:nvSpPr>
            <p:cNvPr id="83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84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4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发展计划</a:t>
              </a:r>
            </a:p>
          </p:txBody>
        </p:sp>
        <p:pic>
          <p:nvPicPr>
            <p:cNvPr id="85" name="Picture 53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6" name="Group 54"/>
            <p:cNvGrpSpPr>
              <a:grpSpLocks/>
            </p:cNvGrpSpPr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87" name="Group 5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93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94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95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96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88" name="Group 6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89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90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91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92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</p:grpSp>
      </p:grpSp>
      <p:grpSp>
        <p:nvGrpSpPr>
          <p:cNvPr id="112" name="Group 153"/>
          <p:cNvGrpSpPr>
            <a:grpSpLocks/>
          </p:cNvGrpSpPr>
          <p:nvPr/>
        </p:nvGrpSpPr>
        <p:grpSpPr bwMode="auto">
          <a:xfrm>
            <a:off x="4475559" y="1106190"/>
            <a:ext cx="1657350" cy="1606550"/>
            <a:chOff x="3833" y="1344"/>
            <a:chExt cx="1162" cy="1127"/>
          </a:xfrm>
        </p:grpSpPr>
        <p:sp>
          <p:nvSpPr>
            <p:cNvPr id="113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14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kern="0" dirty="0" smtClean="0">
                  <a:solidFill>
                    <a:srgbClr val="000000"/>
                  </a:solidFill>
                </a:rPr>
                <a:t>1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kern="0" dirty="0" smtClean="0">
                  <a:solidFill>
                    <a:srgbClr val="000000"/>
                  </a:solidFill>
                </a:rPr>
                <a:t>人才标准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  <p:pic>
          <p:nvPicPr>
            <p:cNvPr id="115" name="Picture 53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6" name="Group 54"/>
            <p:cNvGrpSpPr>
              <a:grpSpLocks/>
            </p:cNvGrpSpPr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117" name="Group 5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23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24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25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26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18" name="Group 6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19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20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21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22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</p:grpSp>
      </p:grpSp>
      <p:sp>
        <p:nvSpPr>
          <p:cNvPr id="127" name="文本框 126"/>
          <p:cNvSpPr txBox="1"/>
          <p:nvPr/>
        </p:nvSpPr>
        <p:spPr>
          <a:xfrm>
            <a:off x="3826061" y="849177"/>
            <a:ext cx="4714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基于战略确定公司盘点的范围及用人标准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8571621" y="2362064"/>
            <a:ext cx="342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分析目前组织现状和未来组织差距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人才盘点和人员发展规划做依据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7796609" y="4988758"/>
            <a:ext cx="3843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基于潜力和业绩的人才九宫格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人员分布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人才盘点会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校正过程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923286" y="6093183"/>
            <a:ext cx="3593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基于组织未来需要，制定组织改善和员工发展计划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1" name="Group 104"/>
          <p:cNvGrpSpPr>
            <a:grpSpLocks/>
          </p:cNvGrpSpPr>
          <p:nvPr/>
        </p:nvGrpSpPr>
        <p:grpSpPr bwMode="auto">
          <a:xfrm>
            <a:off x="5936059" y="4342301"/>
            <a:ext cx="1844675" cy="1789113"/>
            <a:chOff x="3833" y="1344"/>
            <a:chExt cx="1162" cy="1127"/>
          </a:xfrm>
        </p:grpSpPr>
        <p:sp>
          <p:nvSpPr>
            <p:cNvPr id="132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33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</a:rPr>
                <a:t>3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kern="0" dirty="0">
                  <a:solidFill>
                    <a:srgbClr val="0000CC"/>
                  </a:solidFill>
                </a:rPr>
                <a:t>人才</a:t>
              </a:r>
              <a:r>
                <a:rPr kumimoji="0" lang="zh-CN" alt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</a:rPr>
                <a:t>盘点</a:t>
              </a:r>
            </a:p>
          </p:txBody>
        </p:sp>
        <p:pic>
          <p:nvPicPr>
            <p:cNvPr id="134" name="Picture 53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5" name="Group 54"/>
            <p:cNvGrpSpPr>
              <a:grpSpLocks/>
            </p:cNvGrpSpPr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136" name="Group 5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42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43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44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45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37" name="Group 6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38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39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40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41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320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5015" y="-14514"/>
            <a:ext cx="5230367" cy="443177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8255446" y="3031453"/>
            <a:ext cx="1252780" cy="113577"/>
            <a:chOff x="9306922" y="3016002"/>
            <a:chExt cx="1252780" cy="113577"/>
          </a:xfrm>
        </p:grpSpPr>
        <p:sp>
          <p:nvSpPr>
            <p:cNvPr id="25" name="矩形 24"/>
            <p:cNvSpPr/>
            <p:nvPr/>
          </p:nvSpPr>
          <p:spPr>
            <a:xfrm flipV="1">
              <a:off x="9306922" y="3016002"/>
              <a:ext cx="638991" cy="1135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flipV="1">
              <a:off x="9920711" y="3016002"/>
              <a:ext cx="638991" cy="11357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25015" y="3649216"/>
            <a:ext cx="5230367" cy="1565126"/>
            <a:chOff x="725015" y="3649216"/>
            <a:chExt cx="5230367" cy="1565126"/>
          </a:xfrm>
        </p:grpSpPr>
        <p:sp>
          <p:nvSpPr>
            <p:cNvPr id="4" name="流程图: 决策 3"/>
            <p:cNvSpPr/>
            <p:nvPr/>
          </p:nvSpPr>
          <p:spPr>
            <a:xfrm flipV="1">
              <a:off x="725015" y="3649216"/>
              <a:ext cx="5230367" cy="1565126"/>
            </a:xfrm>
            <a:prstGeom prst="flowChartDecision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flipV="1">
              <a:off x="3161496" y="4793905"/>
              <a:ext cx="306359" cy="132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"/>
          <p:cNvSpPr txBox="1"/>
          <p:nvPr/>
        </p:nvSpPr>
        <p:spPr>
          <a:xfrm>
            <a:off x="6691492" y="1872258"/>
            <a:ext cx="4186594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5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人才盘点</a:t>
            </a:r>
            <a:endParaRPr lang="zh-CN" altLang="en-US" sz="5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3"/>
          <p:cNvSpPr txBox="1"/>
          <p:nvPr/>
        </p:nvSpPr>
        <p:spPr>
          <a:xfrm>
            <a:off x="2286556" y="3956694"/>
            <a:ext cx="2107283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Elephant" panose="02020904090505020303" pitchFamily="18" charset="0"/>
                <a:ea typeface="锐字荣光黑简1.0" pitchFamily="2" charset="-122"/>
              </a:rPr>
              <a:t>Step 3</a:t>
            </a:r>
            <a:endParaRPr lang="zh-CN" altLang="en-US" sz="4400" b="1" dirty="0">
              <a:solidFill>
                <a:schemeClr val="bg1"/>
              </a:solidFill>
              <a:latin typeface="Elephant" panose="02020904090505020303" pitchFamily="18" charset="0"/>
              <a:ea typeface="锐字荣光黑简1.0" pitchFamily="2" charset="-122"/>
            </a:endParaRPr>
          </a:p>
        </p:txBody>
      </p:sp>
      <p:sp>
        <p:nvSpPr>
          <p:cNvPr id="42" name="文本框 3"/>
          <p:cNvSpPr txBox="1"/>
          <p:nvPr/>
        </p:nvSpPr>
        <p:spPr>
          <a:xfrm>
            <a:off x="6599262" y="3334729"/>
            <a:ext cx="5018824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基于能力和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业绩对目前人员进行归类，并列出行动和培养计划。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92964" y="4406430"/>
            <a:ext cx="2202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人才九宫格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人才盘点会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05877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4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5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5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75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5" grpId="0"/>
      <p:bldP spid="35" grpId="1"/>
      <p:bldP spid="30" grpId="0"/>
      <p:bldP spid="4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958583"/>
              </p:ext>
            </p:extLst>
          </p:nvPr>
        </p:nvGraphicFramePr>
        <p:xfrm>
          <a:off x="1714210" y="1564523"/>
          <a:ext cx="8126943" cy="4359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4464496"/>
                <a:gridCol w="1934255"/>
              </a:tblGrid>
              <a:tr h="111901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19C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2121342">
                <a:tc>
                  <a:txBody>
                    <a:bodyPr/>
                    <a:lstStyle/>
                    <a:p>
                      <a:pPr algn="ctr"/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19C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119018">
                <a:tc>
                  <a:txBody>
                    <a:bodyPr/>
                    <a:lstStyle/>
                    <a:p>
                      <a:pPr algn="ctr"/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19C3FF"/>
                    </a:solidFill>
                  </a:tcPr>
                </a:tc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1414686" y="1268760"/>
            <a:ext cx="0" cy="49685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423426" y="6237312"/>
            <a:ext cx="9280648" cy="83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08443" y="2780928"/>
            <a:ext cx="8640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75126" y="6273225"/>
            <a:ext cx="3145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业绩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6701" y="1367480"/>
            <a:ext cx="69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979" y="6088559"/>
            <a:ext cx="69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39622" y="6322636"/>
            <a:ext cx="69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04"/>
          <p:cNvSpPr txBox="1"/>
          <p:nvPr/>
        </p:nvSpPr>
        <p:spPr>
          <a:xfrm>
            <a:off x="1090923" y="169476"/>
            <a:ext cx="4572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第一步：人才九宫格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20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8662" y="11663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业绩评价方法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8662" y="1650698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业绩指标较为客观，以被评价员工近三年绩效为依据，由</a:t>
            </a: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上级领导对其业绩指标进行评价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8662" y="2599989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绩效数据由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8662" y="362649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分为：不合格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合格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4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317" y="1551040"/>
            <a:ext cx="12190410" cy="3036135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48000">
                <a:schemeClr val="bg1">
                  <a:lumMod val="95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</p:pic>
      <p:sp>
        <p:nvSpPr>
          <p:cNvPr id="6" name="矩形 5"/>
          <p:cNvSpPr/>
          <p:nvPr/>
        </p:nvSpPr>
        <p:spPr>
          <a:xfrm>
            <a:off x="1201340" y="5435168"/>
            <a:ext cx="162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概念介绍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1867" y="5435168"/>
            <a:ext cx="2339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人才盘点价值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37099" y="5435168"/>
            <a:ext cx="2339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人才盘点步骤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30355" y="5435168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讨论点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58788" y="3928876"/>
            <a:ext cx="1297399" cy="1284485"/>
            <a:chOff x="1486694" y="2665507"/>
            <a:chExt cx="1297399" cy="1284485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 rot="5400000">
              <a:off x="1476182" y="2728182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86694" y="3047437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95092" y="3928876"/>
            <a:ext cx="1297399" cy="1284485"/>
            <a:chOff x="4222998" y="2665507"/>
            <a:chExt cx="1297399" cy="1284485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 rot="5400000">
              <a:off x="4226425" y="2728182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222998" y="3078969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800" dirty="0"/>
                <a:t>02</a:t>
              </a:r>
              <a:endParaRPr lang="zh-CN" altLang="en-US" sz="48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912346" y="3928876"/>
            <a:ext cx="1297399" cy="1284485"/>
            <a:chOff x="6940252" y="2689493"/>
            <a:chExt cx="1297399" cy="1284485"/>
          </a:xfrm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 rot="5400000">
              <a:off x="6967655" y="2752168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6940252" y="3087353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413576" y="3928876"/>
            <a:ext cx="1297399" cy="1284485"/>
            <a:chOff x="9441482" y="2562069"/>
            <a:chExt cx="1297399" cy="1284485"/>
          </a:xfrm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 rot="5400000">
              <a:off x="9456528" y="2624744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9441482" y="2996952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908720"/>
            <a:ext cx="6840760" cy="1284643"/>
            <a:chOff x="0" y="908720"/>
            <a:chExt cx="6840760" cy="1284643"/>
          </a:xfrm>
        </p:grpSpPr>
        <p:sp>
          <p:nvSpPr>
            <p:cNvPr id="28" name="流程图: 决策 27"/>
            <p:cNvSpPr/>
            <p:nvPr/>
          </p:nvSpPr>
          <p:spPr>
            <a:xfrm flipV="1">
              <a:off x="0" y="908720"/>
              <a:ext cx="6840760" cy="1284643"/>
            </a:xfrm>
            <a:prstGeom prst="flowChartDecision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35681" y="1648386"/>
              <a:ext cx="3682058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CONTENTS——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文本框 3"/>
            <p:cNvSpPr txBox="1"/>
            <p:nvPr/>
          </p:nvSpPr>
          <p:spPr>
            <a:xfrm>
              <a:off x="2644315" y="1052621"/>
              <a:ext cx="1800200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spc="6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50"/>
                            </p:stCondLst>
                            <p:childTnLst>
                              <p:par>
                                <p:cTn id="4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8662" y="116632"/>
            <a:ext cx="3145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8" r="30005" b="5128"/>
          <a:stretch/>
        </p:blipFill>
        <p:spPr>
          <a:xfrm>
            <a:off x="0" y="836712"/>
            <a:ext cx="5176819" cy="60212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72342" y="202746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  验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8662" y="2777323"/>
            <a:ext cx="293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社会角色、价值观、态度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06519" y="369870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自我概念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61810" y="445022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个性、品质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10475" y="5281105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内驱力、社会动力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55441" y="102278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  识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33939" y="152701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  能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862958" y="2996952"/>
            <a:ext cx="13325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5195520" y="2763099"/>
            <a:ext cx="342323" cy="2338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537843" y="2763098"/>
            <a:ext cx="25202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848792" y="1340768"/>
            <a:ext cx="13325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5181354" y="1106915"/>
            <a:ext cx="342323" cy="2338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523677" y="1106914"/>
            <a:ext cx="25202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835910" y="1790646"/>
            <a:ext cx="13325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5168472" y="1556793"/>
            <a:ext cx="342323" cy="2338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510795" y="1556792"/>
            <a:ext cx="25202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790950" y="2276872"/>
            <a:ext cx="13325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5123512" y="2043019"/>
            <a:ext cx="342323" cy="2338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465835" y="2043018"/>
            <a:ext cx="25202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848792" y="3873481"/>
            <a:ext cx="13325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5181354" y="3639628"/>
            <a:ext cx="342323" cy="2338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523677" y="3639627"/>
            <a:ext cx="25202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851287" y="4676378"/>
            <a:ext cx="13325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5183849" y="4442525"/>
            <a:ext cx="342323" cy="2338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5526172" y="4442524"/>
            <a:ext cx="25202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3835910" y="5513883"/>
            <a:ext cx="13325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5168472" y="5280030"/>
            <a:ext cx="342323" cy="2338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510795" y="5280029"/>
            <a:ext cx="25202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5465835" y="1683562"/>
            <a:ext cx="247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如：五年职员招聘经验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465835" y="727707"/>
            <a:ext cx="282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CET6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，本科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487673" y="1185730"/>
            <a:ext cx="341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如：结构化面试，培训效果评估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96609" y="2384336"/>
            <a:ext cx="330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如：客户满意度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510795" y="3288931"/>
            <a:ext cx="330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如：自信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510795" y="4107800"/>
            <a:ext cx="330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如：灵活性、诚信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498784" y="4910697"/>
            <a:ext cx="3307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如：成就导向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上箭头 65"/>
          <p:cNvSpPr/>
          <p:nvPr/>
        </p:nvSpPr>
        <p:spPr>
          <a:xfrm>
            <a:off x="542656" y="1243127"/>
            <a:ext cx="504056" cy="895049"/>
          </a:xfrm>
          <a:prstGeom prst="upArrow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59271" y="3120693"/>
            <a:ext cx="360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潜在的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5723" y="1314839"/>
            <a:ext cx="360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表面的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上箭头 68"/>
          <p:cNvSpPr/>
          <p:nvPr/>
        </p:nvSpPr>
        <p:spPr>
          <a:xfrm rot="10800000">
            <a:off x="556958" y="3210738"/>
            <a:ext cx="504056" cy="895049"/>
          </a:xfrm>
          <a:prstGeom prst="upArrow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7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8662" y="116632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表层的能力评价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知识技能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779636"/>
              </p:ext>
            </p:extLst>
          </p:nvPr>
        </p:nvGraphicFramePr>
        <p:xfrm>
          <a:off x="766614" y="1268760"/>
          <a:ext cx="10225136" cy="2952328"/>
        </p:xfrm>
        <a:graphic>
          <a:graphicData uri="http://schemas.openxmlformats.org/drawingml/2006/table">
            <a:tbl>
              <a:tblPr/>
              <a:tblGrid>
                <a:gridCol w="1342632"/>
                <a:gridCol w="2517434"/>
                <a:gridCol w="6365070"/>
              </a:tblGrid>
              <a:tr h="7380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评价方法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笔试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结构化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面谈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情景模拟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针对岗位要求设计试卷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通用技能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根据要求设计好题目，面对面沟通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专业技能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在模拟的工作情境中处理可能出现的各种问题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3358902" y="501317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目前具备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岗位要求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674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8662" y="116632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表层的能力评价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2718" y="1340768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工作经历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310347"/>
              </p:ext>
            </p:extLst>
          </p:nvPr>
        </p:nvGraphicFramePr>
        <p:xfrm>
          <a:off x="406574" y="2132856"/>
          <a:ext cx="9575802" cy="2095500"/>
        </p:xfrm>
        <a:graphic>
          <a:graphicData uri="http://schemas.openxmlformats.org/drawingml/2006/table">
            <a:tbl>
              <a:tblPr/>
              <a:tblGrid>
                <a:gridCol w="723660"/>
                <a:gridCol w="723660"/>
                <a:gridCol w="685573"/>
                <a:gridCol w="825226"/>
                <a:gridCol w="685573"/>
                <a:gridCol w="609398"/>
                <a:gridCol w="685573"/>
                <a:gridCol w="685573"/>
                <a:gridCol w="685573"/>
                <a:gridCol w="685573"/>
                <a:gridCol w="685573"/>
                <a:gridCol w="685573"/>
                <a:gridCol w="685573"/>
                <a:gridCol w="523701"/>
              </a:tblGrid>
              <a:tr h="20955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公司内工作经验（公司内）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经验地图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岗位工作年限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市场营销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物流采购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职能管理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运营管理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新基地建立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2015/4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至今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生产部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生产总监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公司外工作经验（公司外）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经验地图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岗位工作年限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市场营销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物流采购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职能管理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运营管理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新基地建立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2010/5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2015/3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生产部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生产经理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2008/7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2010/5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项目管理部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项目专员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2005/7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2007/5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物流部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物流专员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34566" y="1988840"/>
            <a:ext cx="4320480" cy="230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80374" y="1988840"/>
            <a:ext cx="5447280" cy="230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15286" y="1340768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经验地图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67014" y="1187751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13631" y="4404822"/>
            <a:ext cx="2193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来自员工档案</a:t>
            </a:r>
            <a:endParaRPr lang="zh-CN" altLang="en-US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39222" y="4386299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来自员工档案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上级评价</a:t>
            </a:r>
            <a:endParaRPr lang="zh-CN" altLang="en-US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1259" y="5395863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目前具备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岗位要求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475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8662" y="116632"/>
            <a:ext cx="9793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潜在的能力如何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评价？如经理层领导力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8" r="30005" b="5128"/>
          <a:stretch/>
        </p:blipFill>
        <p:spPr>
          <a:xfrm>
            <a:off x="5301190" y="820885"/>
            <a:ext cx="3255561" cy="60212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39122" y="141277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外显的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60177" y="3431419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内隐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63334" y="765918"/>
            <a:ext cx="178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评估标准</a:t>
            </a:r>
            <a:endParaRPr lang="zh-CN" altLang="en-US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11447" y="799303"/>
            <a:ext cx="178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评估方法</a:t>
            </a:r>
            <a:endParaRPr lang="zh-CN" altLang="en-US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23527" y="292025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领导行为</a:t>
            </a:r>
            <a:endParaRPr lang="zh-CN" altLang="en-US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12715" y="448381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领导力</a:t>
            </a:r>
            <a:endParaRPr lang="zh-CN" altLang="en-US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23527" y="134253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领导结果</a:t>
            </a:r>
            <a:endParaRPr lang="zh-CN" altLang="en-US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254226" y="3456712"/>
            <a:ext cx="325983" cy="893615"/>
          </a:xfrm>
          <a:prstGeom prst="upArrow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>
            <a:off x="262558" y="1843894"/>
            <a:ext cx="325983" cy="893615"/>
          </a:xfrm>
          <a:prstGeom prst="upArrow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34767" y="2688913"/>
            <a:ext cx="146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定义有效的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领导行为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07" y="4838077"/>
            <a:ext cx="2117762" cy="200409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419360" y="5722120"/>
            <a:ext cx="1656184" cy="65920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533147" y="572212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个性特征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动机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57078" y="2047291"/>
            <a:ext cx="1656184" cy="65920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367346" y="223230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领导行为评价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2946492" y="5399227"/>
            <a:ext cx="315245" cy="322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5303118" y="5969083"/>
            <a:ext cx="3903381" cy="0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411447" y="578441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领导特质测试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5360177" y="5118402"/>
            <a:ext cx="3903381" cy="0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390234" y="4900301"/>
            <a:ext cx="268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评价中心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（多种测评工具一起：心理测试、面谈、情景模拟、文件筐、案例分析、述职、演讲等）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57156" y="4497984"/>
            <a:ext cx="233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领导力胜任素质模型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右箭头 28"/>
          <p:cNvSpPr/>
          <p:nvPr/>
        </p:nvSpPr>
        <p:spPr>
          <a:xfrm rot="20077950">
            <a:off x="2625132" y="2595381"/>
            <a:ext cx="587118" cy="22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420002" y="4901465"/>
            <a:ext cx="1656184" cy="65920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496586" y="500726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综合能力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5312515" y="2232303"/>
            <a:ext cx="3903381" cy="0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9364316" y="2139970"/>
            <a:ext cx="268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是指由员工自己、上司、直接部属、同仁同事甚至顾客等从全方位、各个角度来评估人员的方法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。）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54770" y="1197873"/>
            <a:ext cx="157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锚定有效指标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244445" y="1567854"/>
            <a:ext cx="136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员工敬业度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组织氛围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反馈管理问题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2693080" y="1380779"/>
            <a:ext cx="587118" cy="222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343366" y="1150985"/>
            <a:ext cx="1656184" cy="65920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450591" y="133565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领导结果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339122" y="1380779"/>
            <a:ext cx="3903381" cy="0"/>
          </a:xfrm>
          <a:prstGeom prst="line">
            <a:avLst/>
          </a:prstGeom>
          <a:ln w="285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9359934" y="1197873"/>
            <a:ext cx="2681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员工敬业度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组织氛围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绩效结果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84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/>
      <p:bldP spid="15" grpId="0" animBg="1"/>
      <p:bldP spid="16" grpId="0"/>
      <p:bldP spid="17" grpId="0" animBg="1"/>
      <p:bldP spid="18" grpId="0"/>
      <p:bldP spid="19" grpId="0" animBg="1"/>
      <p:bldP spid="23" grpId="0"/>
      <p:bldP spid="27" grpId="0"/>
      <p:bldP spid="28" grpId="0"/>
      <p:bldP spid="29" grpId="0" animBg="1"/>
      <p:bldP spid="30" grpId="0" animBg="1"/>
      <p:bldP spid="31" grpId="0"/>
      <p:bldP spid="33" grpId="0"/>
      <p:bldP spid="34" grpId="0"/>
      <p:bldP spid="35" grpId="0"/>
      <p:bldP spid="36" grpId="0" animBg="1"/>
      <p:bldP spid="37" grpId="0" animBg="1"/>
      <p:bldP spid="38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8662" y="116632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能力评价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2718" y="118947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具备知识技能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26434" y="190923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具备经验地图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26434" y="2701936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敬业度得分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组织氛围得分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团队绩效结果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26434" y="437142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行为评估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26434" y="5533462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各种测评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评价中心工具得分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1186612" y="1393059"/>
            <a:ext cx="144016" cy="7008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0010" y="1558811"/>
            <a:ext cx="91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表面的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010" y="2978935"/>
            <a:ext cx="110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领导结果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endCxn id="5" idx="1"/>
          </p:cNvCxnSpPr>
          <p:nvPr/>
        </p:nvCxnSpPr>
        <p:spPr>
          <a:xfrm>
            <a:off x="1126654" y="3163601"/>
            <a:ext cx="499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0010" y="4399059"/>
            <a:ext cx="110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领导行为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126654" y="4583725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98022" y="5533462"/>
            <a:ext cx="110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领导力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右大括号 18"/>
          <p:cNvSpPr/>
          <p:nvPr/>
        </p:nvSpPr>
        <p:spPr>
          <a:xfrm>
            <a:off x="4256910" y="1460977"/>
            <a:ext cx="1008112" cy="4509735"/>
          </a:xfrm>
          <a:prstGeom prst="rightBrac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807174" y="2552400"/>
            <a:ext cx="5832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作为上级领导依据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最终结果还是由上级领导为主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为能力高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能力中和能力低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列出员工强项和待发展项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050370" y="5745775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2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9" grpId="0" animBg="1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964530"/>
              </p:ext>
            </p:extLst>
          </p:nvPr>
        </p:nvGraphicFramePr>
        <p:xfrm>
          <a:off x="1714210" y="1564523"/>
          <a:ext cx="8126943" cy="4359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4464496"/>
                <a:gridCol w="1934255"/>
              </a:tblGrid>
              <a:tr h="1119018"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19C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</a:t>
                      </a:r>
                      <a:r>
                        <a:rPr lang="en-US" altLang="zh-CN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2121342">
                <a:tc>
                  <a:txBody>
                    <a:bodyPr/>
                    <a:lstStyle/>
                    <a:p>
                      <a:pPr algn="ctr"/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</a:p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</a:p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</a:p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119018"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19C3FF"/>
                    </a:solidFill>
                  </a:tcPr>
                </a:tc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 flipV="1">
            <a:off x="1414686" y="1268760"/>
            <a:ext cx="0" cy="49685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423426" y="6237312"/>
            <a:ext cx="9280648" cy="83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08443" y="2780928"/>
            <a:ext cx="8640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75126" y="6273225"/>
            <a:ext cx="3145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业绩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6701" y="1367480"/>
            <a:ext cx="69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979" y="6088559"/>
            <a:ext cx="69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39622" y="6322636"/>
            <a:ext cx="69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04"/>
          <p:cNvSpPr txBox="1"/>
          <p:nvPr/>
        </p:nvSpPr>
        <p:spPr>
          <a:xfrm>
            <a:off x="1090923" y="169476"/>
            <a:ext cx="3371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人才盘点九宫格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14886" y="1916832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7679382" y="1879694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214886" y="366302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679382" y="366302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7679382" y="5301208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6200000">
            <a:off x="5483138" y="2600909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16200000">
            <a:off x="8651490" y="2618881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3214886" y="5376430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271670" y="414908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箭头：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表示发展方向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69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4"/>
          <p:cNvSpPr txBox="1"/>
          <p:nvPr/>
        </p:nvSpPr>
        <p:spPr>
          <a:xfrm>
            <a:off x="1090923" y="169476"/>
            <a:ext cx="3371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人才盘点九宫格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94353"/>
              </p:ext>
            </p:extLst>
          </p:nvPr>
        </p:nvGraphicFramePr>
        <p:xfrm>
          <a:off x="1951127" y="1318069"/>
          <a:ext cx="8126943" cy="45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4464496"/>
                <a:gridCol w="1934255"/>
              </a:tblGrid>
              <a:tr h="1119018"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潜力员工</a:t>
                      </a:r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16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尽快辅导，使绩效达到目前要求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高成长员工</a:t>
                      </a:r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未来可提拔，目前针对优势，指派更具挑战的任务或多样化工作，达成更好绩效成果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明星员工</a:t>
                      </a:r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重点培养、迅速晋升</a:t>
                      </a:r>
                      <a:endParaRPr lang="en-US" altLang="zh-CN" sz="14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2121342">
                <a:tc>
                  <a:txBody>
                    <a:bodyPr/>
                    <a:lstStyle/>
                    <a:p>
                      <a:pPr algn="ctr"/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待观察员工</a:t>
                      </a:r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诊断问题点</a:t>
                      </a:r>
                      <a:endParaRPr lang="en-US" altLang="zh-CN" sz="14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培训</a:t>
                      </a: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观察</a:t>
                      </a:r>
                      <a:endParaRPr lang="en-US" altLang="zh-CN" sz="14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</a:t>
                      </a: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警告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中坚员工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稳定贡献者</a:t>
                      </a:r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可尝试相同层级较大职责。</a:t>
                      </a:r>
                      <a:endParaRPr lang="en-US" altLang="zh-CN" sz="14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看潜力趋势决定是否指派更具挑战工作？或者强化现有的绩效表现？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高影响力员工</a:t>
                      </a:r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可提拔，加强培育向上一层发展的核心能力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11901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不满意员工</a:t>
                      </a:r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诊断问题点</a:t>
                      </a:r>
                      <a:endParaRPr lang="en-US" altLang="zh-CN" sz="14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态度</a:t>
                      </a: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</a:t>
                      </a: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技能</a:t>
                      </a:r>
                      <a:endParaRPr lang="en-US" altLang="zh-CN" sz="1400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淘汰或降级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合格员工</a:t>
                      </a:r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原岗位发展，设定有挑战性目标，并要求提升核心能力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高效率员工</a:t>
                      </a:r>
                      <a:endParaRPr lang="en-US" altLang="zh-CN" b="1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原岗位发展，提升核心能力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 flipV="1">
            <a:off x="1414686" y="1268760"/>
            <a:ext cx="0" cy="49685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1423426" y="6237312"/>
            <a:ext cx="9280648" cy="83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08443" y="2780928"/>
            <a:ext cx="8640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75126" y="6273225"/>
            <a:ext cx="3145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业绩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6701" y="1367480"/>
            <a:ext cx="69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04979" y="6088559"/>
            <a:ext cx="69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39622" y="6322636"/>
            <a:ext cx="69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952483" y="1151456"/>
            <a:ext cx="2232248" cy="16294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343678" y="17368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不超过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595198" y="4624608"/>
            <a:ext cx="2232248" cy="16294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050162" y="62456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6950119" y="459669"/>
            <a:ext cx="3579722" cy="825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8739980" y="459669"/>
            <a:ext cx="1789861" cy="9353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9839622" y="431086"/>
            <a:ext cx="690219" cy="28175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574785" y="182544"/>
            <a:ext cx="1615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需安排导师，提供职业发展咨询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02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4"/>
          <p:cNvSpPr txBox="1"/>
          <p:nvPr/>
        </p:nvSpPr>
        <p:spPr>
          <a:xfrm>
            <a:off x="1090923" y="169476"/>
            <a:ext cx="4788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第二步：人才盘点</a:t>
            </a: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9435" y="1275608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主要是人才评价信息校正过程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6277" y="2314773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常见议题：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82638" y="2751148"/>
            <a:ext cx="1883791" cy="504056"/>
            <a:chOff x="5735166" y="1628800"/>
            <a:chExt cx="1883791" cy="504056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7160988" y="1880828"/>
              <a:ext cx="36004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五边形 6"/>
            <p:cNvSpPr/>
            <p:nvPr/>
          </p:nvSpPr>
          <p:spPr>
            <a:xfrm>
              <a:off x="5735166" y="1628800"/>
              <a:ext cx="1440160" cy="504056"/>
            </a:xfrm>
            <a:prstGeom prst="homePlat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议题一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7423099" y="1796075"/>
              <a:ext cx="195858" cy="169506"/>
            </a:xfrm>
            <a:prstGeom prst="chevron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82638" y="3462982"/>
            <a:ext cx="1883791" cy="504056"/>
            <a:chOff x="5735166" y="1628800"/>
            <a:chExt cx="1883791" cy="504056"/>
          </a:xfrm>
          <a:solidFill>
            <a:schemeClr val="accent5">
              <a:lumMod val="75000"/>
            </a:schemeClr>
          </a:solidFill>
        </p:grpSpPr>
        <p:cxnSp>
          <p:nvCxnSpPr>
            <p:cNvPr id="10" name="直接连接符 9"/>
            <p:cNvCxnSpPr/>
            <p:nvPr/>
          </p:nvCxnSpPr>
          <p:spPr>
            <a:xfrm>
              <a:off x="7160988" y="1880828"/>
              <a:ext cx="360040" cy="0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五边形 10"/>
            <p:cNvSpPr/>
            <p:nvPr/>
          </p:nvSpPr>
          <p:spPr>
            <a:xfrm>
              <a:off x="5735166" y="1628800"/>
              <a:ext cx="1440160" cy="504056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议题二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7423099" y="1796075"/>
              <a:ext cx="195858" cy="16950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76277" y="4166658"/>
            <a:ext cx="1883791" cy="504056"/>
            <a:chOff x="5735166" y="1628800"/>
            <a:chExt cx="1883791" cy="504056"/>
          </a:xfrm>
          <a:solidFill>
            <a:srgbClr val="0070C0"/>
          </a:solidFill>
        </p:grpSpPr>
        <p:cxnSp>
          <p:nvCxnSpPr>
            <p:cNvPr id="14" name="直接连接符 13"/>
            <p:cNvCxnSpPr/>
            <p:nvPr/>
          </p:nvCxnSpPr>
          <p:spPr>
            <a:xfrm>
              <a:off x="7160988" y="1880828"/>
              <a:ext cx="360040" cy="0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五边形 14"/>
            <p:cNvSpPr/>
            <p:nvPr/>
          </p:nvSpPr>
          <p:spPr>
            <a:xfrm>
              <a:off x="5735166" y="1628800"/>
              <a:ext cx="1440160" cy="504056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议题三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7423099" y="1796075"/>
              <a:ext cx="195858" cy="16950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82638" y="4868678"/>
            <a:ext cx="1883791" cy="504056"/>
            <a:chOff x="5735166" y="1628800"/>
            <a:chExt cx="1883791" cy="504056"/>
          </a:xfrm>
          <a:solidFill>
            <a:srgbClr val="E46C0A"/>
          </a:solidFill>
        </p:grpSpPr>
        <p:cxnSp>
          <p:nvCxnSpPr>
            <p:cNvPr id="18" name="直接连接符 17"/>
            <p:cNvCxnSpPr/>
            <p:nvPr/>
          </p:nvCxnSpPr>
          <p:spPr>
            <a:xfrm>
              <a:off x="7160988" y="1880828"/>
              <a:ext cx="360040" cy="0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五边形 18"/>
            <p:cNvSpPr/>
            <p:nvPr/>
          </p:nvSpPr>
          <p:spPr>
            <a:xfrm>
              <a:off x="5735166" y="1628800"/>
              <a:ext cx="1440160" cy="504056"/>
            </a:xfrm>
            <a:prstGeom prst="homePlate">
              <a:avLst/>
            </a:prstGeom>
            <a:solidFill>
              <a:srgbClr val="00A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议题四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燕尾形 19"/>
            <p:cNvSpPr/>
            <p:nvPr/>
          </p:nvSpPr>
          <p:spPr>
            <a:xfrm>
              <a:off x="7423099" y="1796075"/>
              <a:ext cx="195858" cy="169506"/>
            </a:xfrm>
            <a:prstGeom prst="chevron">
              <a:avLst/>
            </a:prstGeom>
            <a:solidFill>
              <a:srgbClr val="00A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82638" y="5542879"/>
            <a:ext cx="1883791" cy="504056"/>
            <a:chOff x="5735166" y="1628800"/>
            <a:chExt cx="1883791" cy="504056"/>
          </a:xfrm>
          <a:solidFill>
            <a:srgbClr val="EAB200"/>
          </a:solidFill>
        </p:grpSpPr>
        <p:cxnSp>
          <p:nvCxnSpPr>
            <p:cNvPr id="22" name="直接连接符 21"/>
            <p:cNvCxnSpPr/>
            <p:nvPr/>
          </p:nvCxnSpPr>
          <p:spPr>
            <a:xfrm>
              <a:off x="7160988" y="1880828"/>
              <a:ext cx="360040" cy="0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五边形 22"/>
            <p:cNvSpPr/>
            <p:nvPr/>
          </p:nvSpPr>
          <p:spPr>
            <a:xfrm>
              <a:off x="5735166" y="1628800"/>
              <a:ext cx="1440160" cy="504056"/>
            </a:xfrm>
            <a:prstGeom prst="homePlat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议题五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燕尾形 23"/>
            <p:cNvSpPr/>
            <p:nvPr/>
          </p:nvSpPr>
          <p:spPr>
            <a:xfrm>
              <a:off x="7423099" y="1796075"/>
              <a:ext cx="195858" cy="169506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016273" y="2784200"/>
            <a:ext cx="538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上一次（年）人才盘点行动计划完成情况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015842" y="3490158"/>
            <a:ext cx="538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目前的组织架构以及调整的规划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09912" y="4279871"/>
            <a:ext cx="538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关键岗位的人员盘点及个人发展规划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09911" y="4985829"/>
            <a:ext cx="538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重点关键岗位的继任者计划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016272" y="5610241"/>
            <a:ext cx="538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明星员工盘点，包括个人发展计划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73979" y="6238305"/>
            <a:ext cx="1883791" cy="504056"/>
            <a:chOff x="5735166" y="1628800"/>
            <a:chExt cx="1883791" cy="504056"/>
          </a:xfrm>
          <a:solidFill>
            <a:schemeClr val="bg1">
              <a:lumMod val="75000"/>
            </a:schemeClr>
          </a:solidFill>
        </p:grpSpPr>
        <p:cxnSp>
          <p:nvCxnSpPr>
            <p:cNvPr id="31" name="直接连接符 30"/>
            <p:cNvCxnSpPr/>
            <p:nvPr/>
          </p:nvCxnSpPr>
          <p:spPr>
            <a:xfrm>
              <a:off x="7160988" y="1880828"/>
              <a:ext cx="360040" cy="0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五边形 31"/>
            <p:cNvSpPr/>
            <p:nvPr/>
          </p:nvSpPr>
          <p:spPr>
            <a:xfrm>
              <a:off x="5735166" y="1628800"/>
              <a:ext cx="1440160" cy="504056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议题六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7423099" y="1796075"/>
              <a:ext cx="195858" cy="169506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3016272" y="6238305"/>
            <a:ext cx="538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未来组织调整和人员调整计划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02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6" grpId="0"/>
      <p:bldP spid="27" grpId="0"/>
      <p:bldP spid="28" grpId="0"/>
      <p:bldP spid="29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4"/>
          <p:cNvSpPr txBox="1"/>
          <p:nvPr/>
        </p:nvSpPr>
        <p:spPr>
          <a:xfrm>
            <a:off x="982638" y="188640"/>
            <a:ext cx="503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人才盘点会参会人员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3" descr="C:\Users\neo.huang\Desktop\14-16050916202D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004" y="2133392"/>
            <a:ext cx="3988251" cy="276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线形标注 2 3"/>
          <p:cNvSpPr/>
          <p:nvPr/>
        </p:nvSpPr>
        <p:spPr>
          <a:xfrm>
            <a:off x="6900598" y="1407931"/>
            <a:ext cx="3731111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5621"/>
              <a:gd name="adj6" fmla="val -39013"/>
            </a:avLst>
          </a:prstGeom>
          <a:solidFill>
            <a:sysClr val="window" lastClr="FFFFFF"/>
          </a:solidFill>
          <a:ln w="12700" cap="flat" cmpd="sng" algn="ctr">
            <a:solidFill>
              <a:srgbClr val="CE8D3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直接上级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全面介绍下属、部分隔级下属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提供行为事例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提供并优化发展建议</a:t>
            </a:r>
          </a:p>
        </p:txBody>
      </p:sp>
      <p:sp>
        <p:nvSpPr>
          <p:cNvPr id="5" name="线形标注 2 4"/>
          <p:cNvSpPr/>
          <p:nvPr/>
        </p:nvSpPr>
        <p:spPr>
          <a:xfrm>
            <a:off x="7794859" y="2781464"/>
            <a:ext cx="1986059" cy="5282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082"/>
              <a:gd name="adj6" fmla="val -54634"/>
            </a:avLst>
          </a:prstGeom>
          <a:solidFill>
            <a:sysClr val="window" lastClr="FFFFFF"/>
          </a:solidFill>
          <a:ln w="12700" cap="flat" cmpd="sng" algn="ctr">
            <a:solidFill>
              <a:srgbClr val="CE8D3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主持人 （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引导讨论</a:t>
            </a:r>
          </a:p>
        </p:txBody>
      </p:sp>
      <p:sp>
        <p:nvSpPr>
          <p:cNvPr id="6" name="线形标注 2 5"/>
          <p:cNvSpPr/>
          <p:nvPr/>
        </p:nvSpPr>
        <p:spPr>
          <a:xfrm>
            <a:off x="7607374" y="3861048"/>
            <a:ext cx="3528392" cy="19447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922"/>
              <a:gd name="adj6" fmla="val -29263"/>
            </a:avLst>
          </a:prstGeom>
          <a:solidFill>
            <a:sysClr val="window" lastClr="FFFFFF"/>
          </a:solidFill>
          <a:ln w="12700" cap="flat" cmpd="sng" algn="ctr">
            <a:solidFill>
              <a:srgbClr val="CE8D3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隔级上级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了解隔级下属的关键信息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了解再隔级下级的关键员工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了解直接下级的人才盘点表现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平衡与解决分歧</a:t>
            </a:r>
          </a:p>
        </p:txBody>
      </p:sp>
      <p:sp>
        <p:nvSpPr>
          <p:cNvPr id="7" name="线形标注 2 6"/>
          <p:cNvSpPr/>
          <p:nvPr/>
        </p:nvSpPr>
        <p:spPr>
          <a:xfrm>
            <a:off x="911808" y="1074827"/>
            <a:ext cx="2588250" cy="869477"/>
          </a:xfrm>
          <a:prstGeom prst="borderCallout2">
            <a:avLst>
              <a:gd name="adj1" fmla="val 21592"/>
              <a:gd name="adj2" fmla="val 106886"/>
              <a:gd name="adj3" fmla="val 21592"/>
              <a:gd name="adj4" fmla="val 118000"/>
              <a:gd name="adj5" fmla="val 118020"/>
              <a:gd name="adj6" fmla="val 128486"/>
            </a:avLst>
          </a:prstGeom>
          <a:solidFill>
            <a:sysClr val="window" lastClr="FFFFFF"/>
          </a:solidFill>
          <a:ln w="12700" cap="flat" cmpd="sng" algn="ctr">
            <a:solidFill>
              <a:srgbClr val="CE8D3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斜线上级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提供信息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了解其他团队的人才</a:t>
            </a:r>
          </a:p>
        </p:txBody>
      </p:sp>
      <p:sp>
        <p:nvSpPr>
          <p:cNvPr id="8" name="线形标注 2 7"/>
          <p:cNvSpPr/>
          <p:nvPr/>
        </p:nvSpPr>
        <p:spPr>
          <a:xfrm>
            <a:off x="982639" y="4894490"/>
            <a:ext cx="2648476" cy="869477"/>
          </a:xfrm>
          <a:prstGeom prst="borderCallout2">
            <a:avLst>
              <a:gd name="adj1" fmla="val 21592"/>
              <a:gd name="adj2" fmla="val 106886"/>
              <a:gd name="adj3" fmla="val 21592"/>
              <a:gd name="adj4" fmla="val 118000"/>
              <a:gd name="adj5" fmla="val -12563"/>
              <a:gd name="adj6" fmla="val 126406"/>
            </a:avLst>
          </a:prstGeom>
          <a:solidFill>
            <a:sysClr val="window" lastClr="FFFFFF"/>
          </a:solidFill>
          <a:ln w="12700" cap="flat" cmpd="sng" algn="ctr">
            <a:solidFill>
              <a:srgbClr val="CE8D3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笔记员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记录讨论中的关键信息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总结陈述</a:t>
            </a:r>
          </a:p>
        </p:txBody>
      </p:sp>
    </p:spTree>
    <p:extLst>
      <p:ext uri="{BB962C8B-B14F-4D97-AF65-F5344CB8AC3E}">
        <p14:creationId xmlns:p14="http://schemas.microsoft.com/office/powerpoint/2010/main" val="349692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4"/>
          <p:cNvSpPr txBox="1"/>
          <p:nvPr/>
        </p:nvSpPr>
        <p:spPr>
          <a:xfrm>
            <a:off x="982638" y="1035746"/>
            <a:ext cx="9433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作为会议主持人来推动盘点的顺利进行。</a:t>
            </a:r>
            <a:endParaRPr lang="zh-CN" altLang="en-US" sz="2000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104"/>
          <p:cNvSpPr txBox="1"/>
          <p:nvPr/>
        </p:nvSpPr>
        <p:spPr>
          <a:xfrm>
            <a:off x="982638" y="188640"/>
            <a:ext cx="503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人才盘点会</a:t>
            </a:r>
            <a:r>
              <a:rPr lang="en-US" altLang="zh-CN" sz="2800" b="1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角色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189320"/>
              </p:ext>
            </p:extLst>
          </p:nvPr>
        </p:nvGraphicFramePr>
        <p:xfrm>
          <a:off x="1017114" y="2083628"/>
          <a:ext cx="9649072" cy="2264187"/>
        </p:xfrm>
        <a:graphic>
          <a:graphicData uri="http://schemas.openxmlformats.org/drawingml/2006/table">
            <a:tbl>
              <a:tblPr/>
              <a:tblGrid>
                <a:gridCol w="2727234"/>
                <a:gridCol w="6921838"/>
              </a:tblGrid>
              <a:tr h="39956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提问关注点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问题举例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63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获得额外信息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如果这个岗位人员离职会有什么影响？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7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准确描述特定行为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“较强的技术能力”是指什么（你需要判断：数据分析能力、计算机能力还是其他能力）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3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列举具体案例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他的强项是分析和解决问题能力，能举个具体案例吗？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7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帮助拓展思路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当判断一个管理者具备较高的“执行者”潜力，除了他已有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年的管理经验，你是否考虑过她是否已经做好“执行者”的角色准备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3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找出评价背后的原因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你为什么觉得这个人的离职风险较低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72829" y="157507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提问指引：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04"/>
          <p:cNvSpPr txBox="1"/>
          <p:nvPr/>
        </p:nvSpPr>
        <p:spPr>
          <a:xfrm>
            <a:off x="972829" y="4869160"/>
            <a:ext cx="9433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进行会议纪要，达成一致。</a:t>
            </a:r>
            <a:endParaRPr lang="zh-CN" altLang="en-US" sz="20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10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317" y="1551040"/>
            <a:ext cx="12190410" cy="3036135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48000">
                <a:schemeClr val="bg1">
                  <a:lumMod val="95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</p:pic>
      <p:sp>
        <p:nvSpPr>
          <p:cNvPr id="6" name="矩形 5"/>
          <p:cNvSpPr/>
          <p:nvPr/>
        </p:nvSpPr>
        <p:spPr>
          <a:xfrm>
            <a:off x="996157" y="5435168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概念介绍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1867" y="5435168"/>
            <a:ext cx="2339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人才盘点价值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37099" y="5435168"/>
            <a:ext cx="2339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人才盘点步骤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30355" y="5435168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讨论点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58788" y="3928876"/>
            <a:ext cx="1297399" cy="1284485"/>
            <a:chOff x="1486694" y="2665507"/>
            <a:chExt cx="1297399" cy="1284485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 rot="5400000">
              <a:off x="1476182" y="2728182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86694" y="3047437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6000" b="1" dirty="0"/>
                <a:t>01</a:t>
              </a:r>
              <a:endParaRPr lang="zh-CN" altLang="en-US" sz="6000" b="1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95092" y="3928876"/>
            <a:ext cx="1297399" cy="1284485"/>
            <a:chOff x="4222998" y="2665507"/>
            <a:chExt cx="1297399" cy="1284485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 rot="5400000">
              <a:off x="4226425" y="2728182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222998" y="3078969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800" dirty="0"/>
                <a:t>02</a:t>
              </a:r>
              <a:endParaRPr lang="zh-CN" altLang="en-US" sz="48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912346" y="3928876"/>
            <a:ext cx="1297399" cy="1284485"/>
            <a:chOff x="6940252" y="2689493"/>
            <a:chExt cx="1297399" cy="1284485"/>
          </a:xfrm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 rot="5400000">
              <a:off x="6967655" y="2752168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6940252" y="3087353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413576" y="3928876"/>
            <a:ext cx="1297399" cy="1284485"/>
            <a:chOff x="9441482" y="2562069"/>
            <a:chExt cx="1297399" cy="1284485"/>
          </a:xfrm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 rot="5400000">
              <a:off x="9456528" y="2624744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9441482" y="2996952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908720"/>
            <a:ext cx="6840760" cy="1284643"/>
            <a:chOff x="0" y="908720"/>
            <a:chExt cx="6840760" cy="1284643"/>
          </a:xfrm>
        </p:grpSpPr>
        <p:sp>
          <p:nvSpPr>
            <p:cNvPr id="28" name="流程图: 决策 27"/>
            <p:cNvSpPr/>
            <p:nvPr/>
          </p:nvSpPr>
          <p:spPr>
            <a:xfrm flipV="1">
              <a:off x="0" y="908720"/>
              <a:ext cx="6840760" cy="1284643"/>
            </a:xfrm>
            <a:prstGeom prst="flowChartDecision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35681" y="1648386"/>
              <a:ext cx="3682058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CONTENTS——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文本框 3"/>
            <p:cNvSpPr txBox="1"/>
            <p:nvPr/>
          </p:nvSpPr>
          <p:spPr>
            <a:xfrm>
              <a:off x="2644315" y="1052621"/>
              <a:ext cx="1800200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spc="6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52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5015" y="-14514"/>
            <a:ext cx="5230367" cy="443177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155853" y="2718839"/>
            <a:ext cx="1252780" cy="113577"/>
            <a:chOff x="9306922" y="3016002"/>
            <a:chExt cx="1252780" cy="113577"/>
          </a:xfrm>
        </p:grpSpPr>
        <p:sp>
          <p:nvSpPr>
            <p:cNvPr id="4" name="矩形 3"/>
            <p:cNvSpPr/>
            <p:nvPr/>
          </p:nvSpPr>
          <p:spPr>
            <a:xfrm flipV="1">
              <a:off x="9306922" y="3016002"/>
              <a:ext cx="638991" cy="1135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 flipV="1">
              <a:off x="9920711" y="3016002"/>
              <a:ext cx="638991" cy="11357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9179" y="3637608"/>
            <a:ext cx="5230367" cy="1565126"/>
            <a:chOff x="725015" y="3649216"/>
            <a:chExt cx="5230367" cy="1565126"/>
          </a:xfrm>
        </p:grpSpPr>
        <p:sp>
          <p:nvSpPr>
            <p:cNvPr id="7" name="流程图: 决策 6"/>
            <p:cNvSpPr/>
            <p:nvPr/>
          </p:nvSpPr>
          <p:spPr>
            <a:xfrm flipV="1">
              <a:off x="725015" y="3649216"/>
              <a:ext cx="5230367" cy="1565126"/>
            </a:xfrm>
            <a:prstGeom prst="flowChartDecision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flipV="1">
              <a:off x="3161496" y="4793905"/>
              <a:ext cx="306359" cy="1324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3"/>
          <p:cNvSpPr txBox="1"/>
          <p:nvPr/>
        </p:nvSpPr>
        <p:spPr>
          <a:xfrm>
            <a:off x="6691492" y="1700808"/>
            <a:ext cx="4186594" cy="9694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7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发展计划</a:t>
            </a:r>
            <a:endParaRPr lang="zh-CN" altLang="en-US" sz="57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04807" y="3401566"/>
            <a:ext cx="50950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rgbClr val="EEECE1">
                    <a:lumMod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基于组织未来需要对组织及个人的调整和发展计划</a:t>
            </a:r>
            <a:endParaRPr lang="en-US" altLang="zh-CN" sz="2400" dirty="0">
              <a:solidFill>
                <a:srgbClr val="EEECE1">
                  <a:lumMod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3"/>
          <p:cNvSpPr txBox="1"/>
          <p:nvPr/>
        </p:nvSpPr>
        <p:spPr>
          <a:xfrm>
            <a:off x="2052018" y="3965885"/>
            <a:ext cx="2107283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  <a:latin typeface="Elephant" panose="02020904090505020303" pitchFamily="18" charset="0"/>
                <a:ea typeface="锐字荣光黑简1.0" pitchFamily="2" charset="-122"/>
              </a:rPr>
              <a:t>Step 4</a:t>
            </a:r>
            <a:endParaRPr lang="zh-CN" altLang="en-US" sz="4400" b="1" dirty="0">
              <a:solidFill>
                <a:schemeClr val="bg1"/>
              </a:solidFill>
              <a:latin typeface="Elephant" panose="02020904090505020303" pitchFamily="18" charset="0"/>
              <a:ea typeface="锐字荣光黑简1.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733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4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50"/>
                            </p:stCondLst>
                            <p:childTnLst>
                              <p:par>
                                <p:cTn id="2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" grpId="0"/>
      <p:bldP spid="11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4"/>
          <p:cNvSpPr txBox="1"/>
          <p:nvPr/>
        </p:nvSpPr>
        <p:spPr>
          <a:xfrm>
            <a:off x="1090923" y="169476"/>
            <a:ext cx="3371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人才盘点步骤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Group 2"/>
          <p:cNvGrpSpPr>
            <a:grpSpLocks/>
          </p:cNvGrpSpPr>
          <p:nvPr/>
        </p:nvGrpSpPr>
        <p:grpSpPr bwMode="auto">
          <a:xfrm>
            <a:off x="2127647" y="1745953"/>
            <a:ext cx="6116637" cy="4033837"/>
            <a:chOff x="834" y="1248"/>
            <a:chExt cx="3853" cy="2541"/>
          </a:xfrm>
        </p:grpSpPr>
        <p:sp>
          <p:nvSpPr>
            <p:cNvPr id="44" name="Arc 11"/>
            <p:cNvSpPr>
              <a:spLocks/>
            </p:cNvSpPr>
            <p:nvPr/>
          </p:nvSpPr>
          <p:spPr bwMode="auto">
            <a:xfrm>
              <a:off x="1584" y="1248"/>
              <a:ext cx="1306" cy="1215"/>
            </a:xfrm>
            <a:custGeom>
              <a:avLst/>
              <a:gdLst>
                <a:gd name="T0" fmla="*/ 0 w 14464"/>
                <a:gd name="T1" fmla="*/ 1449 h 20295"/>
                <a:gd name="T2" fmla="*/ 8263 w 14464"/>
                <a:gd name="T3" fmla="*/ 0 h 20295"/>
                <a:gd name="T4" fmla="*/ 16903 w 14464"/>
                <a:gd name="T5" fmla="*/ 6913 h 20295"/>
                <a:gd name="T6" fmla="*/ 0 60000 65536"/>
                <a:gd name="T7" fmla="*/ 0 60000 65536"/>
                <a:gd name="T8" fmla="*/ 0 60000 65536"/>
                <a:gd name="T9" fmla="*/ 0 w 14464"/>
                <a:gd name="T10" fmla="*/ 0 h 20295"/>
                <a:gd name="T11" fmla="*/ 14464 w 14464"/>
                <a:gd name="T12" fmla="*/ 20295 h 202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64" h="20295" fill="none" extrusionOk="0">
                  <a:moveTo>
                    <a:pt x="-1" y="4252"/>
                  </a:moveTo>
                  <a:cubicBezTo>
                    <a:pt x="2061" y="2393"/>
                    <a:pt x="4462" y="949"/>
                    <a:pt x="7070" y="-1"/>
                  </a:cubicBezTo>
                </a:path>
                <a:path w="14464" h="20295" stroke="0" extrusionOk="0">
                  <a:moveTo>
                    <a:pt x="-1" y="4252"/>
                  </a:moveTo>
                  <a:cubicBezTo>
                    <a:pt x="2061" y="2393"/>
                    <a:pt x="4462" y="949"/>
                    <a:pt x="7070" y="-1"/>
                  </a:cubicBezTo>
                  <a:lnTo>
                    <a:pt x="14464" y="20295"/>
                  </a:lnTo>
                  <a:lnTo>
                    <a:pt x="-1" y="4252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45" name="Arc 39"/>
            <p:cNvSpPr>
              <a:spLocks/>
            </p:cNvSpPr>
            <p:nvPr/>
          </p:nvSpPr>
          <p:spPr bwMode="auto">
            <a:xfrm rot="413136">
              <a:off x="834" y="2498"/>
              <a:ext cx="1951" cy="766"/>
            </a:xfrm>
            <a:custGeom>
              <a:avLst/>
              <a:gdLst>
                <a:gd name="T0" fmla="*/ 4337 w 21600"/>
                <a:gd name="T1" fmla="*/ 4354 h 12802"/>
                <a:gd name="T2" fmla="*/ 13 w 21600"/>
                <a:gd name="T3" fmla="*/ 0 h 12802"/>
                <a:gd name="T4" fmla="*/ 25268 w 21600"/>
                <a:gd name="T5" fmla="*/ 239 h 1280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2802"/>
                <a:gd name="T11" fmla="*/ 21600 w 21600"/>
                <a:gd name="T12" fmla="*/ 12802 h 128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2802" fill="none" extrusionOk="0">
                  <a:moveTo>
                    <a:pt x="3707" y="12801"/>
                  </a:moveTo>
                  <a:cubicBezTo>
                    <a:pt x="1291" y="9229"/>
                    <a:pt x="0" y="5014"/>
                    <a:pt x="0" y="702"/>
                  </a:cubicBezTo>
                  <a:cubicBezTo>
                    <a:pt x="-1" y="467"/>
                    <a:pt x="3" y="233"/>
                    <a:pt x="11" y="0"/>
                  </a:cubicBezTo>
                </a:path>
                <a:path w="21600" h="12802" stroke="0" extrusionOk="0">
                  <a:moveTo>
                    <a:pt x="3707" y="12801"/>
                  </a:moveTo>
                  <a:cubicBezTo>
                    <a:pt x="1291" y="9229"/>
                    <a:pt x="0" y="5014"/>
                    <a:pt x="0" y="702"/>
                  </a:cubicBezTo>
                  <a:cubicBezTo>
                    <a:pt x="-1" y="467"/>
                    <a:pt x="3" y="233"/>
                    <a:pt x="11" y="0"/>
                  </a:cubicBezTo>
                  <a:lnTo>
                    <a:pt x="21600" y="702"/>
                  </a:lnTo>
                  <a:lnTo>
                    <a:pt x="3707" y="12801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46" name="Arc 40"/>
            <p:cNvSpPr>
              <a:spLocks/>
            </p:cNvSpPr>
            <p:nvPr/>
          </p:nvSpPr>
          <p:spPr bwMode="auto">
            <a:xfrm>
              <a:off x="2352" y="2496"/>
              <a:ext cx="847" cy="1293"/>
            </a:xfrm>
            <a:custGeom>
              <a:avLst/>
              <a:gdLst>
                <a:gd name="T0" fmla="*/ 10971 w 9377"/>
                <a:gd name="T1" fmla="*/ 7127 h 21600"/>
                <a:gd name="T2" fmla="*/ 0 w 9377"/>
                <a:gd name="T3" fmla="*/ 7226 h 21600"/>
                <a:gd name="T4" fmla="*/ 4723 w 9377"/>
                <a:gd name="T5" fmla="*/ 0 h 21600"/>
                <a:gd name="T6" fmla="*/ 0 60000 65536"/>
                <a:gd name="T7" fmla="*/ 0 60000 65536"/>
                <a:gd name="T8" fmla="*/ 0 60000 65536"/>
                <a:gd name="T9" fmla="*/ 0 w 9377"/>
                <a:gd name="T10" fmla="*/ 0 h 21600"/>
                <a:gd name="T11" fmla="*/ 9377 w 93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77" h="21600" fill="none" extrusionOk="0">
                  <a:moveTo>
                    <a:pt x="9376" y="20929"/>
                  </a:moveTo>
                  <a:cubicBezTo>
                    <a:pt x="7631" y="21374"/>
                    <a:pt x="5837" y="21599"/>
                    <a:pt x="4037" y="21600"/>
                  </a:cubicBezTo>
                  <a:cubicBezTo>
                    <a:pt x="2682" y="21600"/>
                    <a:pt x="1330" y="21472"/>
                    <a:pt x="-1" y="21219"/>
                  </a:cubicBezTo>
                </a:path>
                <a:path w="9377" h="21600" stroke="0" extrusionOk="0">
                  <a:moveTo>
                    <a:pt x="9376" y="20929"/>
                  </a:moveTo>
                  <a:cubicBezTo>
                    <a:pt x="7631" y="21374"/>
                    <a:pt x="5837" y="21599"/>
                    <a:pt x="4037" y="21600"/>
                  </a:cubicBezTo>
                  <a:cubicBezTo>
                    <a:pt x="2682" y="21600"/>
                    <a:pt x="1330" y="21472"/>
                    <a:pt x="-1" y="21219"/>
                  </a:cubicBezTo>
                  <a:lnTo>
                    <a:pt x="4037" y="0"/>
                  </a:lnTo>
                  <a:lnTo>
                    <a:pt x="9376" y="20929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47" name="Arc 41"/>
            <p:cNvSpPr>
              <a:spLocks/>
            </p:cNvSpPr>
            <p:nvPr/>
          </p:nvSpPr>
          <p:spPr bwMode="auto">
            <a:xfrm>
              <a:off x="2736" y="2419"/>
              <a:ext cx="1951" cy="749"/>
            </a:xfrm>
            <a:custGeom>
              <a:avLst/>
              <a:gdLst>
                <a:gd name="T0" fmla="*/ 25183 w 21600"/>
                <a:gd name="T1" fmla="*/ 0 h 12526"/>
                <a:gd name="T2" fmla="*/ 21915 w 21600"/>
                <a:gd name="T3" fmla="*/ 4251 h 12526"/>
                <a:gd name="T4" fmla="*/ 0 w 21600"/>
                <a:gd name="T5" fmla="*/ 602 h 1252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2526"/>
                <a:gd name="T11" fmla="*/ 21600 w 21600"/>
                <a:gd name="T12" fmla="*/ 12526 h 125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2526" fill="none" extrusionOk="0">
                  <a:moveTo>
                    <a:pt x="21527" y="-1"/>
                  </a:moveTo>
                  <a:cubicBezTo>
                    <a:pt x="21575" y="589"/>
                    <a:pt x="21600" y="1181"/>
                    <a:pt x="21600" y="1773"/>
                  </a:cubicBezTo>
                  <a:cubicBezTo>
                    <a:pt x="21600" y="5546"/>
                    <a:pt x="20611" y="9253"/>
                    <a:pt x="18733" y="12526"/>
                  </a:cubicBezTo>
                </a:path>
                <a:path w="21600" h="12526" stroke="0" extrusionOk="0">
                  <a:moveTo>
                    <a:pt x="21527" y="-1"/>
                  </a:moveTo>
                  <a:cubicBezTo>
                    <a:pt x="21575" y="589"/>
                    <a:pt x="21600" y="1181"/>
                    <a:pt x="21600" y="1773"/>
                  </a:cubicBezTo>
                  <a:cubicBezTo>
                    <a:pt x="21600" y="5546"/>
                    <a:pt x="20611" y="9253"/>
                    <a:pt x="18733" y="12526"/>
                  </a:cubicBezTo>
                  <a:lnTo>
                    <a:pt x="0" y="1773"/>
                  </a:lnTo>
                  <a:lnTo>
                    <a:pt x="21527" y="-1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48" name="Arc 42"/>
            <p:cNvSpPr>
              <a:spLocks/>
            </p:cNvSpPr>
            <p:nvPr/>
          </p:nvSpPr>
          <p:spPr bwMode="auto">
            <a:xfrm>
              <a:off x="2839" y="1311"/>
              <a:ext cx="1193" cy="1233"/>
            </a:xfrm>
            <a:custGeom>
              <a:avLst/>
              <a:gdLst>
                <a:gd name="T0" fmla="*/ 7591 w 13214"/>
                <a:gd name="T1" fmla="*/ 0 h 20600"/>
                <a:gd name="T2" fmla="*/ 15437 w 13214"/>
                <a:gd name="T3" fmla="*/ 1196 h 20600"/>
                <a:gd name="T4" fmla="*/ 0 w 13214"/>
                <a:gd name="T5" fmla="*/ 7012 h 20600"/>
                <a:gd name="T6" fmla="*/ 0 60000 65536"/>
                <a:gd name="T7" fmla="*/ 0 60000 65536"/>
                <a:gd name="T8" fmla="*/ 0 60000 65536"/>
                <a:gd name="T9" fmla="*/ 0 w 13214"/>
                <a:gd name="T10" fmla="*/ 0 h 20600"/>
                <a:gd name="T11" fmla="*/ 13214 w 13214"/>
                <a:gd name="T12" fmla="*/ 20600 h 20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14" h="20600" fill="none" extrusionOk="0">
                  <a:moveTo>
                    <a:pt x="6497" y="0"/>
                  </a:moveTo>
                  <a:cubicBezTo>
                    <a:pt x="8926" y="766"/>
                    <a:pt x="11199" y="1955"/>
                    <a:pt x="13213" y="3513"/>
                  </a:cubicBezTo>
                </a:path>
                <a:path w="13214" h="20600" stroke="0" extrusionOk="0">
                  <a:moveTo>
                    <a:pt x="6497" y="0"/>
                  </a:moveTo>
                  <a:cubicBezTo>
                    <a:pt x="8926" y="766"/>
                    <a:pt x="11199" y="1955"/>
                    <a:pt x="13213" y="3513"/>
                  </a:cubicBezTo>
                  <a:lnTo>
                    <a:pt x="0" y="20600"/>
                  </a:lnTo>
                  <a:lnTo>
                    <a:pt x="6497" y="0"/>
                  </a:lnTo>
                  <a:close/>
                </a:path>
              </a:pathLst>
            </a:custGeom>
            <a:noFill/>
            <a:ln w="38100">
              <a:solidFill>
                <a:srgbClr val="0875F8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 b="1" kern="0" smtClean="0">
                <a:solidFill>
                  <a:srgbClr val="000000"/>
                </a:solidFill>
                <a:latin typeface="Arial" charset="0"/>
                <a:ea typeface="微软雅黑" pitchFamily="34" charset="-122"/>
              </a:endParaRPr>
            </a:p>
          </p:txBody>
        </p:sp>
      </p:grpSp>
      <p:sp>
        <p:nvSpPr>
          <p:cNvPr id="49" name="Oval 12"/>
          <p:cNvSpPr>
            <a:spLocks noChangeArrowheads="1"/>
          </p:cNvSpPr>
          <p:nvPr/>
        </p:nvSpPr>
        <p:spPr bwMode="auto">
          <a:xfrm>
            <a:off x="2499122" y="1950740"/>
            <a:ext cx="5435600" cy="3603625"/>
          </a:xfrm>
          <a:prstGeom prst="ellipse">
            <a:avLst/>
          </a:prstGeom>
          <a:gradFill rotWithShape="1">
            <a:gsLst>
              <a:gs pos="0">
                <a:srgbClr val="0875F8"/>
              </a:gs>
              <a:gs pos="100000">
                <a:srgbClr val="0E58C4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7313" tIns="44450" rIns="87313" bIns="44450" anchor="ctr"/>
          <a:lstStyle>
            <a:lvl1pPr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微软雅黑" pitchFamily="34" charset="-122"/>
            </a:endParaRPr>
          </a:p>
        </p:txBody>
      </p:sp>
      <p:sp>
        <p:nvSpPr>
          <p:cNvPr id="50" name="Oval 13"/>
          <p:cNvSpPr>
            <a:spLocks noChangeArrowheads="1"/>
          </p:cNvSpPr>
          <p:nvPr/>
        </p:nvSpPr>
        <p:spPr bwMode="auto">
          <a:xfrm>
            <a:off x="2638822" y="1988840"/>
            <a:ext cx="5157787" cy="3278188"/>
          </a:xfrm>
          <a:prstGeom prst="ellipse">
            <a:avLst/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7313" tIns="44450" rIns="87313" bIns="44450" anchor="ctr"/>
          <a:lstStyle>
            <a:lvl1pPr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微软雅黑" pitchFamily="34" charset="-122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auto">
          <a:xfrm>
            <a:off x="4336455" y="3283362"/>
            <a:ext cx="1846659" cy="40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fontAlgn="ctr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itchFamily="34" charset="-122"/>
              </a:rPr>
              <a:t>人才盘点步骤</a:t>
            </a:r>
          </a:p>
        </p:txBody>
      </p:sp>
      <p:grpSp>
        <p:nvGrpSpPr>
          <p:cNvPr id="52" name="Group 104"/>
          <p:cNvGrpSpPr>
            <a:grpSpLocks/>
          </p:cNvGrpSpPr>
          <p:nvPr/>
        </p:nvGrpSpPr>
        <p:grpSpPr bwMode="auto">
          <a:xfrm>
            <a:off x="6844109" y="2042815"/>
            <a:ext cx="1844675" cy="1789113"/>
            <a:chOff x="3833" y="1344"/>
            <a:chExt cx="1162" cy="1127"/>
          </a:xfrm>
        </p:grpSpPr>
        <p:sp>
          <p:nvSpPr>
            <p:cNvPr id="53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2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组织盘点</a:t>
              </a:r>
            </a:p>
          </p:txBody>
        </p:sp>
        <p:pic>
          <p:nvPicPr>
            <p:cNvPr id="55" name="Picture 53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6" name="Group 54"/>
            <p:cNvGrpSpPr>
              <a:grpSpLocks/>
            </p:cNvGrpSpPr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57" name="Group 5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63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64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65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66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58" name="Group 6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9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60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61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62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</p:grpSp>
      </p:grpSp>
      <p:grpSp>
        <p:nvGrpSpPr>
          <p:cNvPr id="67" name="Group 105"/>
          <p:cNvGrpSpPr>
            <a:grpSpLocks/>
          </p:cNvGrpSpPr>
          <p:nvPr/>
        </p:nvGrpSpPr>
        <p:grpSpPr bwMode="auto">
          <a:xfrm>
            <a:off x="1875234" y="2042815"/>
            <a:ext cx="1844675" cy="1789113"/>
            <a:chOff x="3833" y="1344"/>
            <a:chExt cx="1162" cy="1127"/>
          </a:xfrm>
        </p:grpSpPr>
        <p:sp>
          <p:nvSpPr>
            <p:cNvPr id="68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69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5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跟踪实施</a:t>
              </a:r>
            </a:p>
          </p:txBody>
        </p:sp>
        <p:pic>
          <p:nvPicPr>
            <p:cNvPr id="70" name="Picture 53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1" name="Group 54"/>
            <p:cNvGrpSpPr>
              <a:grpSpLocks/>
            </p:cNvGrpSpPr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72" name="Group 5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78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79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80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81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73" name="Group 6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74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75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76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77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</p:grpSp>
      </p:grpSp>
      <p:grpSp>
        <p:nvGrpSpPr>
          <p:cNvPr id="82" name="Group 121"/>
          <p:cNvGrpSpPr>
            <a:grpSpLocks/>
          </p:cNvGrpSpPr>
          <p:nvPr/>
        </p:nvGrpSpPr>
        <p:grpSpPr bwMode="auto">
          <a:xfrm>
            <a:off x="2640409" y="4152603"/>
            <a:ext cx="2089150" cy="2025650"/>
            <a:chOff x="3833" y="1344"/>
            <a:chExt cx="1162" cy="1127"/>
          </a:xfrm>
        </p:grpSpPr>
        <p:sp>
          <p:nvSpPr>
            <p:cNvPr id="83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84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4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发展计划</a:t>
              </a:r>
            </a:p>
          </p:txBody>
        </p:sp>
        <p:pic>
          <p:nvPicPr>
            <p:cNvPr id="85" name="Picture 53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6" name="Group 54"/>
            <p:cNvGrpSpPr>
              <a:grpSpLocks/>
            </p:cNvGrpSpPr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87" name="Group 5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93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94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95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96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88" name="Group 6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89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90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91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92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</p:grpSp>
      </p:grpSp>
      <p:grpSp>
        <p:nvGrpSpPr>
          <p:cNvPr id="112" name="Group 153"/>
          <p:cNvGrpSpPr>
            <a:grpSpLocks/>
          </p:cNvGrpSpPr>
          <p:nvPr/>
        </p:nvGrpSpPr>
        <p:grpSpPr bwMode="auto">
          <a:xfrm>
            <a:off x="4475559" y="1106190"/>
            <a:ext cx="1657350" cy="1606550"/>
            <a:chOff x="3833" y="1344"/>
            <a:chExt cx="1162" cy="1127"/>
          </a:xfrm>
        </p:grpSpPr>
        <p:sp>
          <p:nvSpPr>
            <p:cNvPr id="113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14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kern="0" dirty="0" smtClean="0">
                  <a:solidFill>
                    <a:srgbClr val="000000"/>
                  </a:solidFill>
                </a:rPr>
                <a:t>1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kern="0" dirty="0" smtClean="0">
                  <a:solidFill>
                    <a:srgbClr val="000000"/>
                  </a:solidFill>
                </a:rPr>
                <a:t>人才标准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  <p:pic>
          <p:nvPicPr>
            <p:cNvPr id="115" name="Picture 53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6" name="Group 54"/>
            <p:cNvGrpSpPr>
              <a:grpSpLocks/>
            </p:cNvGrpSpPr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117" name="Group 5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23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24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25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26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18" name="Group 6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19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20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21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22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</p:grpSp>
      </p:grpSp>
      <p:sp>
        <p:nvSpPr>
          <p:cNvPr id="127" name="文本框 126"/>
          <p:cNvSpPr txBox="1"/>
          <p:nvPr/>
        </p:nvSpPr>
        <p:spPr>
          <a:xfrm>
            <a:off x="3826061" y="849177"/>
            <a:ext cx="4714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基于战略确定公司盘点的范围及用人标准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8571621" y="2362064"/>
            <a:ext cx="342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分析目前组织现状和未来组织差距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人才盘点和人员发展规划做依据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7796609" y="4988758"/>
            <a:ext cx="3843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基于潜力和业绩的人才九宫格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人员分布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人才盘点会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校正过程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923286" y="6093183"/>
            <a:ext cx="3593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基于组织未来需要，制定组织改善和员工发展计划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1" name="Group 104"/>
          <p:cNvGrpSpPr>
            <a:grpSpLocks/>
          </p:cNvGrpSpPr>
          <p:nvPr/>
        </p:nvGrpSpPr>
        <p:grpSpPr bwMode="auto">
          <a:xfrm>
            <a:off x="5936059" y="4342301"/>
            <a:ext cx="1844675" cy="1789113"/>
            <a:chOff x="3833" y="1344"/>
            <a:chExt cx="1162" cy="1127"/>
          </a:xfrm>
        </p:grpSpPr>
        <p:sp>
          <p:nvSpPr>
            <p:cNvPr id="132" name="Oval 48"/>
            <p:cNvSpPr>
              <a:spLocks noChangeArrowheads="1"/>
            </p:cNvSpPr>
            <p:nvPr/>
          </p:nvSpPr>
          <p:spPr bwMode="auto">
            <a:xfrm>
              <a:off x="3833" y="1979"/>
              <a:ext cx="1162" cy="492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45E7A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133" name="Oval 52"/>
            <p:cNvSpPr>
              <a:spLocks noChangeArrowheads="1"/>
            </p:cNvSpPr>
            <p:nvPr/>
          </p:nvSpPr>
          <p:spPr bwMode="gray">
            <a:xfrm>
              <a:off x="3921" y="1344"/>
              <a:ext cx="986" cy="978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 w="9525" algn="ctr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1pPr>
              <a:lvl2pPr marL="742950" indent="-28575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2pPr>
              <a:lvl3pPr marL="11430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3pPr>
              <a:lvl4pPr marL="16002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4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4pPr>
              <a:lvl5pPr marL="2057400" indent="-228600" eaLnBrk="0" fontAlgn="ctr" hangingPunct="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5pPr>
              <a:lvl6pPr marL="25146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6pPr>
              <a:lvl7pPr marL="29718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7pPr>
              <a:lvl8pPr marL="34290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8pPr>
              <a:lvl9pPr marL="3886200" indent="-228600" eaLnBrk="0" fontAlgn="ctr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1200">
                  <a:solidFill>
                    <a:schemeClr val="tx1"/>
                  </a:solidFill>
                  <a:latin typeface="Arial" charset="0"/>
                  <a:ea typeface="微软雅黑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3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kern="0" dirty="0">
                  <a:solidFill>
                    <a:srgbClr val="000000"/>
                  </a:solidFill>
                </a:rPr>
                <a:t>人才</a:t>
              </a: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微软雅黑" pitchFamily="34" charset="-122"/>
                </a:rPr>
                <a:t>盘点</a:t>
              </a:r>
            </a:p>
          </p:txBody>
        </p:sp>
        <p:pic>
          <p:nvPicPr>
            <p:cNvPr id="134" name="Picture 53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22" y="1344"/>
              <a:ext cx="78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5" name="Group 54"/>
            <p:cNvGrpSpPr>
              <a:grpSpLocks/>
            </p:cNvGrpSpPr>
            <p:nvPr/>
          </p:nvGrpSpPr>
          <p:grpSpPr bwMode="auto">
            <a:xfrm rot="-1297425" flipH="1" flipV="1">
              <a:off x="3990" y="2063"/>
              <a:ext cx="850" cy="204"/>
              <a:chOff x="2532" y="1051"/>
              <a:chExt cx="893" cy="246"/>
            </a:xfrm>
          </p:grpSpPr>
          <p:grpSp>
            <p:nvGrpSpPr>
              <p:cNvPr id="136" name="Group 5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42" name="AutoShape 56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43" name="AutoShape 57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44" name="AutoShape 58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45" name="AutoShape 59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37" name="Group 6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38" name="AutoShape 61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39" name="AutoShape 62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40" name="AutoShape 63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141" name="AutoShape 64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1pPr>
                  <a:lvl2pPr marL="742950" indent="-28575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2pPr>
                  <a:lvl3pPr marL="1143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6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3pPr>
                  <a:lvl4pPr marL="1600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4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4pPr>
                  <a:lvl5pPr marL="20574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5pPr>
                  <a:lvl6pPr marL="25146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6pPr>
                  <a:lvl7pPr marL="29718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7pPr>
                  <a:lvl8pPr marL="34290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8pPr>
                  <a:lvl9pPr marL="3886200" indent="-228600" eaLnBrk="0" fontAlgn="ctr" hangingPunct="0">
                    <a:lnSpc>
                      <a:spcPct val="12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1200">
                      <a:solidFill>
                        <a:schemeClr val="tx1"/>
                      </a:solidFill>
                      <a:latin typeface="Arial" charset="0"/>
                      <a:ea typeface="微软雅黑" pitchFamily="34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微软雅黑" pitchFamily="34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0027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/>
          <p:nvPr/>
        </p:nvSpPr>
        <p:spPr>
          <a:xfrm>
            <a:off x="1123205" y="169476"/>
            <a:ext cx="4965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第三步：人才盘点行动计划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48034"/>
              </p:ext>
            </p:extLst>
          </p:nvPr>
        </p:nvGraphicFramePr>
        <p:xfrm>
          <a:off x="262559" y="908720"/>
          <a:ext cx="4608511" cy="5622857"/>
        </p:xfrm>
        <a:graphic>
          <a:graphicData uri="http://schemas.openxmlformats.org/drawingml/2006/table">
            <a:tbl>
              <a:tblPr/>
              <a:tblGrid>
                <a:gridCol w="751743"/>
                <a:gridCol w="849796"/>
                <a:gridCol w="764817"/>
                <a:gridCol w="856333"/>
                <a:gridCol w="679837"/>
                <a:gridCol w="705985"/>
              </a:tblGrid>
              <a:tr h="22542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人才发展规划表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6323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一、基本信息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72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离职风险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离职影响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95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二、人员调整计划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611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调整方向： 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_______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auto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、半年有能力晋升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____________            B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、一年内有能力晋升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_____________ </a:t>
                      </a:r>
                      <a:b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、在原岗位发展                             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、岗位调整至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_____________________     </a:t>
                      </a:r>
                      <a:b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、降级至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_______________________           F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、需终止合同</a:t>
                      </a: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4496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三、未来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6-12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个月的培养计划</a:t>
                      </a:r>
                      <a:b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说明：从下列十个发展项目中，选择该员工最重要的不超过三项的发展项目，并制定具体的行动计划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0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发展项目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行动计划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责任人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团队管理技能培训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专业技能培训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通用技能培训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同级辅导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担任教练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导师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新的岗位或领域工作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学历提升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增加下属人数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提升下属能力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3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</a:p>
                  </a:txBody>
                  <a:tcPr marL="5634" marR="5634" marT="56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5634" marR="5634" marT="56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103318" y="98072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人才盘点改善计划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202978"/>
              </p:ext>
            </p:extLst>
          </p:nvPr>
        </p:nvGraphicFramePr>
        <p:xfrm>
          <a:off x="5159102" y="1484784"/>
          <a:ext cx="6223000" cy="2228850"/>
        </p:xfrm>
        <a:graphic>
          <a:graphicData uri="http://schemas.openxmlformats.org/drawingml/2006/table">
            <a:tbl>
              <a:tblPr/>
              <a:tblGrid>
                <a:gridCol w="4622800"/>
                <a:gridCol w="914400"/>
                <a:gridCol w="685800"/>
              </a:tblGrid>
              <a:tr h="4457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行动计划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实施新的组织架构调整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2018.3.10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发起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经理岗位竞聘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2018.3.15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招聘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经理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2018.3.30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提升关键岗位人才梯队准备度（每个关键岗位要有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名合格继任者）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2018.4.30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088763" y="479715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11430" y="479715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47334" y="4612485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+</a:t>
            </a:r>
            <a:endParaRPr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5735166" y="5628149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行动计划基于组织盘点结果和未来组织规划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319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317" y="1551040"/>
            <a:ext cx="12190410" cy="3036135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48000">
                <a:schemeClr val="bg1">
                  <a:lumMod val="95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</p:pic>
      <p:sp>
        <p:nvSpPr>
          <p:cNvPr id="6" name="矩形 5"/>
          <p:cNvSpPr/>
          <p:nvPr/>
        </p:nvSpPr>
        <p:spPr>
          <a:xfrm>
            <a:off x="1201340" y="5435168"/>
            <a:ext cx="162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概念介绍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1867" y="543516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人才盘点价值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37099" y="543516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人才盘点步骤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99523" y="5435168"/>
            <a:ext cx="17235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讨论点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58788" y="3928876"/>
            <a:ext cx="1297399" cy="1284485"/>
            <a:chOff x="1486694" y="2665507"/>
            <a:chExt cx="1297399" cy="1284485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 rot="5400000">
              <a:off x="1476182" y="2728182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86694" y="3047437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95092" y="3928876"/>
            <a:ext cx="1297399" cy="1284485"/>
            <a:chOff x="4222998" y="2665507"/>
            <a:chExt cx="1297399" cy="1284485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 rot="5400000">
              <a:off x="4226425" y="2728182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222998" y="3078969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800" dirty="0"/>
                <a:t>02</a:t>
              </a:r>
              <a:endParaRPr lang="zh-CN" altLang="en-US" sz="48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912346" y="3928876"/>
            <a:ext cx="1297399" cy="1284485"/>
            <a:chOff x="6940252" y="2689493"/>
            <a:chExt cx="1297399" cy="1284485"/>
          </a:xfrm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 rot="5400000">
              <a:off x="6967655" y="2752168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6940252" y="3087353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413576" y="3928876"/>
            <a:ext cx="1297399" cy="1284485"/>
            <a:chOff x="9441482" y="2562069"/>
            <a:chExt cx="1297399" cy="1284485"/>
          </a:xfrm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 rot="5400000">
              <a:off x="9456528" y="2624744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600" b="1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9441482" y="2996952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6600" b="1" dirty="0"/>
                <a:t>04</a:t>
              </a:r>
              <a:endParaRPr lang="zh-CN" altLang="en-US" sz="6600" b="1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908720"/>
            <a:ext cx="6840760" cy="1284643"/>
            <a:chOff x="0" y="908720"/>
            <a:chExt cx="6840760" cy="1284643"/>
          </a:xfrm>
        </p:grpSpPr>
        <p:sp>
          <p:nvSpPr>
            <p:cNvPr id="28" name="流程图: 决策 27"/>
            <p:cNvSpPr/>
            <p:nvPr/>
          </p:nvSpPr>
          <p:spPr>
            <a:xfrm flipV="1">
              <a:off x="0" y="908720"/>
              <a:ext cx="6840760" cy="1284643"/>
            </a:xfrm>
            <a:prstGeom prst="flowChartDecision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35681" y="1648386"/>
              <a:ext cx="3682058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CONTENTS——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文本框 3"/>
            <p:cNvSpPr txBox="1"/>
            <p:nvPr/>
          </p:nvSpPr>
          <p:spPr>
            <a:xfrm>
              <a:off x="2644315" y="1052621"/>
              <a:ext cx="1800200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spc="6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110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6317" y="1772816"/>
            <a:ext cx="4143777" cy="1090364"/>
            <a:chOff x="185984" y="1772816"/>
            <a:chExt cx="4143777" cy="1090364"/>
          </a:xfrm>
        </p:grpSpPr>
        <p:grpSp>
          <p:nvGrpSpPr>
            <p:cNvPr id="3" name="组合 2"/>
            <p:cNvGrpSpPr/>
            <p:nvPr/>
          </p:nvGrpSpPr>
          <p:grpSpPr>
            <a:xfrm>
              <a:off x="185984" y="1772816"/>
              <a:ext cx="4143777" cy="1090364"/>
              <a:chOff x="185984" y="1772816"/>
              <a:chExt cx="4143777" cy="1090364"/>
            </a:xfrm>
          </p:grpSpPr>
          <p:sp>
            <p:nvSpPr>
              <p:cNvPr id="8" name="Freeform 8"/>
              <p:cNvSpPr>
                <a:spLocks noChangeArrowheads="1"/>
              </p:cNvSpPr>
              <p:nvPr/>
            </p:nvSpPr>
            <p:spPr bwMode="auto">
              <a:xfrm>
                <a:off x="185984" y="1772816"/>
                <a:ext cx="1212812" cy="1090364"/>
              </a:xfrm>
              <a:custGeom>
                <a:avLst/>
                <a:gdLst>
                  <a:gd name="T0" fmla="*/ 1212 w 1212"/>
                  <a:gd name="T1" fmla="*/ 935 h 1034"/>
                  <a:gd name="T2" fmla="*/ 0 w 1212"/>
                  <a:gd name="T3" fmla="*/ 1034 h 1034"/>
                  <a:gd name="T4" fmla="*/ 0 w 1212"/>
                  <a:gd name="T5" fmla="*/ 231 h 1034"/>
                  <a:gd name="T6" fmla="*/ 1212 w 1212"/>
                  <a:gd name="T7" fmla="*/ 0 h 1034"/>
                  <a:gd name="T8" fmla="*/ 1212 w 1212"/>
                  <a:gd name="T9" fmla="*/ 935 h 10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2"/>
                  <a:gd name="T16" fmla="*/ 0 h 1034"/>
                  <a:gd name="T17" fmla="*/ 1212 w 1212"/>
                  <a:gd name="T18" fmla="*/ 1034 h 10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2" h="1034">
                    <a:moveTo>
                      <a:pt x="1212" y="935"/>
                    </a:moveTo>
                    <a:lnTo>
                      <a:pt x="0" y="1034"/>
                    </a:lnTo>
                    <a:lnTo>
                      <a:pt x="0" y="231"/>
                    </a:lnTo>
                    <a:lnTo>
                      <a:pt x="1212" y="0"/>
                    </a:lnTo>
                    <a:lnTo>
                      <a:pt x="1212" y="935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宋体" pitchFamily="2" charset="-122"/>
                </a:endParaRPr>
              </a:p>
            </p:txBody>
          </p:sp>
          <p:sp>
            <p:nvSpPr>
              <p:cNvPr id="9" name="Rectangle 12"/>
              <p:cNvSpPr>
                <a:spLocks noChangeArrowheads="1"/>
              </p:cNvSpPr>
              <p:nvPr/>
            </p:nvSpPr>
            <p:spPr bwMode="auto">
              <a:xfrm>
                <a:off x="1398797" y="1772816"/>
                <a:ext cx="2930964" cy="98596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宋体" pitchFamily="2" charset="-122"/>
                </a:endParaRPr>
              </a:p>
            </p:txBody>
          </p:sp>
        </p:grpSp>
        <p:sp>
          <p:nvSpPr>
            <p:cNvPr id="4" name="Freeform 209"/>
            <p:cNvSpPr>
              <a:spLocks noEditPoints="1" noChangeArrowheads="1"/>
            </p:cNvSpPr>
            <p:nvPr/>
          </p:nvSpPr>
          <p:spPr bwMode="auto">
            <a:xfrm>
              <a:off x="2278386" y="2656496"/>
              <a:ext cx="37025" cy="65379"/>
            </a:xfrm>
            <a:custGeom>
              <a:avLst/>
              <a:gdLst>
                <a:gd name="T0" fmla="*/ 10 w 16"/>
                <a:gd name="T1" fmla="*/ 26 h 26"/>
                <a:gd name="T2" fmla="*/ 10 w 16"/>
                <a:gd name="T3" fmla="*/ 16 h 26"/>
                <a:gd name="T4" fmla="*/ 7 w 16"/>
                <a:gd name="T5" fmla="*/ 16 h 26"/>
                <a:gd name="T6" fmla="*/ 7 w 16"/>
                <a:gd name="T7" fmla="*/ 26 h 26"/>
                <a:gd name="T8" fmla="*/ 0 w 16"/>
                <a:gd name="T9" fmla="*/ 26 h 26"/>
                <a:gd name="T10" fmla="*/ 0 w 16"/>
                <a:gd name="T11" fmla="*/ 5 h 26"/>
                <a:gd name="T12" fmla="*/ 1 w 16"/>
                <a:gd name="T13" fmla="*/ 3 h 26"/>
                <a:gd name="T14" fmla="*/ 3 w 16"/>
                <a:gd name="T15" fmla="*/ 1 h 26"/>
                <a:gd name="T16" fmla="*/ 5 w 16"/>
                <a:gd name="T17" fmla="*/ 0 h 26"/>
                <a:gd name="T18" fmla="*/ 8 w 16"/>
                <a:gd name="T19" fmla="*/ 0 h 26"/>
                <a:gd name="T20" fmla="*/ 11 w 16"/>
                <a:gd name="T21" fmla="*/ 0 h 26"/>
                <a:gd name="T22" fmla="*/ 14 w 16"/>
                <a:gd name="T23" fmla="*/ 1 h 26"/>
                <a:gd name="T24" fmla="*/ 15 w 16"/>
                <a:gd name="T25" fmla="*/ 3 h 26"/>
                <a:gd name="T26" fmla="*/ 16 w 16"/>
                <a:gd name="T27" fmla="*/ 5 h 26"/>
                <a:gd name="T28" fmla="*/ 16 w 16"/>
                <a:gd name="T29" fmla="*/ 26 h 26"/>
                <a:gd name="T30" fmla="*/ 10 w 16"/>
                <a:gd name="T31" fmla="*/ 26 h 26"/>
                <a:gd name="T32" fmla="*/ 10 w 16"/>
                <a:gd name="T33" fmla="*/ 5 h 26"/>
                <a:gd name="T34" fmla="*/ 8 w 16"/>
                <a:gd name="T35" fmla="*/ 3 h 26"/>
                <a:gd name="T36" fmla="*/ 7 w 16"/>
                <a:gd name="T37" fmla="*/ 5 h 26"/>
                <a:gd name="T38" fmla="*/ 7 w 16"/>
                <a:gd name="T39" fmla="*/ 12 h 26"/>
                <a:gd name="T40" fmla="*/ 10 w 16"/>
                <a:gd name="T41" fmla="*/ 12 h 26"/>
                <a:gd name="T42" fmla="*/ 10 w 16"/>
                <a:gd name="T43" fmla="*/ 5 h 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"/>
                <a:gd name="T67" fmla="*/ 0 h 26"/>
                <a:gd name="T68" fmla="*/ 16 w 16"/>
                <a:gd name="T69" fmla="*/ 26 h 2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" h="26">
                  <a:moveTo>
                    <a:pt x="10" y="2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2" y="0"/>
                    <a:pt x="13" y="1"/>
                    <a:pt x="14" y="1"/>
                  </a:cubicBezTo>
                  <a:cubicBezTo>
                    <a:pt x="14" y="1"/>
                    <a:pt x="15" y="2"/>
                    <a:pt x="15" y="3"/>
                  </a:cubicBezTo>
                  <a:cubicBezTo>
                    <a:pt x="16" y="3"/>
                    <a:pt x="16" y="4"/>
                    <a:pt x="16" y="5"/>
                  </a:cubicBezTo>
                  <a:cubicBezTo>
                    <a:pt x="16" y="26"/>
                    <a:pt x="16" y="26"/>
                    <a:pt x="16" y="26"/>
                  </a:cubicBezTo>
                  <a:lnTo>
                    <a:pt x="10" y="26"/>
                  </a:lnTo>
                  <a:close/>
                  <a:moveTo>
                    <a:pt x="10" y="5"/>
                  </a:moveTo>
                  <a:cubicBezTo>
                    <a:pt x="10" y="3"/>
                    <a:pt x="9" y="3"/>
                    <a:pt x="8" y="3"/>
                  </a:cubicBezTo>
                  <a:cubicBezTo>
                    <a:pt x="7" y="3"/>
                    <a:pt x="7" y="3"/>
                    <a:pt x="7" y="5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2"/>
                    <a:pt x="10" y="12"/>
                    <a:pt x="10" y="12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endParaRPr>
            </a:p>
          </p:txBody>
        </p:sp>
        <p:sp>
          <p:nvSpPr>
            <p:cNvPr id="5" name="Freeform 326"/>
            <p:cNvSpPr>
              <a:spLocks noChangeArrowheads="1"/>
            </p:cNvSpPr>
            <p:nvPr/>
          </p:nvSpPr>
          <p:spPr bwMode="auto">
            <a:xfrm>
              <a:off x="3320084" y="2123967"/>
              <a:ext cx="362242" cy="333226"/>
            </a:xfrm>
            <a:custGeom>
              <a:avLst/>
              <a:gdLst>
                <a:gd name="T0" fmla="*/ 153 w 153"/>
                <a:gd name="T1" fmla="*/ 23 h 134"/>
                <a:gd name="T2" fmla="*/ 130 w 153"/>
                <a:gd name="T3" fmla="*/ 0 h 134"/>
                <a:gd name="T4" fmla="*/ 107 w 153"/>
                <a:gd name="T5" fmla="*/ 23 h 134"/>
                <a:gd name="T6" fmla="*/ 114 w 153"/>
                <a:gd name="T7" fmla="*/ 39 h 134"/>
                <a:gd name="T8" fmla="*/ 88 w 153"/>
                <a:gd name="T9" fmla="*/ 101 h 134"/>
                <a:gd name="T10" fmla="*/ 66 w 153"/>
                <a:gd name="T11" fmla="*/ 54 h 134"/>
                <a:gd name="T12" fmla="*/ 47 w 153"/>
                <a:gd name="T13" fmla="*/ 51 h 134"/>
                <a:gd name="T14" fmla="*/ 31 w 153"/>
                <a:gd name="T15" fmla="*/ 72 h 134"/>
                <a:gd name="T16" fmla="*/ 23 w 153"/>
                <a:gd name="T17" fmla="*/ 70 h 134"/>
                <a:gd name="T18" fmla="*/ 0 w 153"/>
                <a:gd name="T19" fmla="*/ 93 h 134"/>
                <a:gd name="T20" fmla="*/ 23 w 153"/>
                <a:gd name="T21" fmla="*/ 116 h 134"/>
                <a:gd name="T22" fmla="*/ 46 w 153"/>
                <a:gd name="T23" fmla="*/ 93 h 134"/>
                <a:gd name="T24" fmla="*/ 46 w 153"/>
                <a:gd name="T25" fmla="*/ 89 h 134"/>
                <a:gd name="T26" fmla="*/ 53 w 153"/>
                <a:gd name="T27" fmla="*/ 79 h 134"/>
                <a:gd name="T28" fmla="*/ 78 w 153"/>
                <a:gd name="T29" fmla="*/ 134 h 134"/>
                <a:gd name="T30" fmla="*/ 98 w 153"/>
                <a:gd name="T31" fmla="*/ 133 h 134"/>
                <a:gd name="T32" fmla="*/ 136 w 153"/>
                <a:gd name="T33" fmla="*/ 45 h 134"/>
                <a:gd name="T34" fmla="*/ 153 w 153"/>
                <a:gd name="T35" fmla="*/ 23 h 1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3"/>
                <a:gd name="T55" fmla="*/ 0 h 134"/>
                <a:gd name="T56" fmla="*/ 153 w 153"/>
                <a:gd name="T57" fmla="*/ 134 h 13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3" h="134">
                  <a:moveTo>
                    <a:pt x="153" y="23"/>
                  </a:moveTo>
                  <a:cubicBezTo>
                    <a:pt x="153" y="10"/>
                    <a:pt x="142" y="0"/>
                    <a:pt x="130" y="0"/>
                  </a:cubicBezTo>
                  <a:cubicBezTo>
                    <a:pt x="117" y="0"/>
                    <a:pt x="107" y="10"/>
                    <a:pt x="107" y="23"/>
                  </a:cubicBezTo>
                  <a:cubicBezTo>
                    <a:pt x="107" y="29"/>
                    <a:pt x="110" y="35"/>
                    <a:pt x="114" y="39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28" y="71"/>
                    <a:pt x="26" y="70"/>
                    <a:pt x="23" y="70"/>
                  </a:cubicBezTo>
                  <a:cubicBezTo>
                    <a:pt x="11" y="70"/>
                    <a:pt x="0" y="81"/>
                    <a:pt x="0" y="93"/>
                  </a:cubicBezTo>
                  <a:cubicBezTo>
                    <a:pt x="0" y="106"/>
                    <a:pt x="11" y="116"/>
                    <a:pt x="23" y="116"/>
                  </a:cubicBezTo>
                  <a:cubicBezTo>
                    <a:pt x="36" y="116"/>
                    <a:pt x="46" y="106"/>
                    <a:pt x="46" y="93"/>
                  </a:cubicBezTo>
                  <a:cubicBezTo>
                    <a:pt x="46" y="92"/>
                    <a:pt x="46" y="90"/>
                    <a:pt x="46" y="8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98" y="133"/>
                    <a:pt x="98" y="133"/>
                    <a:pt x="98" y="133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46" y="42"/>
                    <a:pt x="153" y="33"/>
                    <a:pt x="15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endParaRPr>
            </a:p>
          </p:txBody>
        </p:sp>
        <p:sp>
          <p:nvSpPr>
            <p:cNvPr id="6" name="TextBox 337"/>
            <p:cNvSpPr>
              <a:spLocks noChangeArrowheads="1"/>
            </p:cNvSpPr>
            <p:nvPr/>
          </p:nvSpPr>
          <p:spPr bwMode="auto">
            <a:xfrm>
              <a:off x="271386" y="1950810"/>
              <a:ext cx="957209" cy="79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sym typeface="Cooper Black" pitchFamily="18" charset="0"/>
                </a:rPr>
                <a:t>01</a:t>
              </a:r>
              <a:endPara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ooper Black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44096" y="2090525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好处</a:t>
              </a:r>
              <a:endPara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-26317" y="2758783"/>
            <a:ext cx="3438451" cy="1077183"/>
            <a:chOff x="185984" y="2619587"/>
            <a:chExt cx="3315221" cy="1175779"/>
          </a:xfrm>
        </p:grpSpPr>
        <p:grpSp>
          <p:nvGrpSpPr>
            <p:cNvPr id="11" name="组合 10"/>
            <p:cNvGrpSpPr/>
            <p:nvPr/>
          </p:nvGrpSpPr>
          <p:grpSpPr>
            <a:xfrm>
              <a:off x="185984" y="2619587"/>
              <a:ext cx="3315221" cy="1175779"/>
              <a:chOff x="185984" y="2619587"/>
              <a:chExt cx="3315221" cy="1175779"/>
            </a:xfrm>
          </p:grpSpPr>
          <p:sp>
            <p:nvSpPr>
              <p:cNvPr id="18" name="Freeform 9"/>
              <p:cNvSpPr>
                <a:spLocks noChangeArrowheads="1"/>
              </p:cNvSpPr>
              <p:nvPr/>
            </p:nvSpPr>
            <p:spPr bwMode="auto">
              <a:xfrm>
                <a:off x="185984" y="2619587"/>
                <a:ext cx="1049704" cy="1175779"/>
              </a:xfrm>
              <a:custGeom>
                <a:avLst/>
                <a:gdLst>
                  <a:gd name="T0" fmla="*/ 0 w 1049"/>
                  <a:gd name="T1" fmla="*/ 231 h 1115"/>
                  <a:gd name="T2" fmla="*/ 1049 w 1049"/>
                  <a:gd name="T3" fmla="*/ 0 h 1115"/>
                  <a:gd name="T4" fmla="*/ 1049 w 1049"/>
                  <a:gd name="T5" fmla="*/ 966 h 1115"/>
                  <a:gd name="T6" fmla="*/ 0 w 1049"/>
                  <a:gd name="T7" fmla="*/ 1115 h 1115"/>
                  <a:gd name="T8" fmla="*/ 0 w 1049"/>
                  <a:gd name="T9" fmla="*/ 231 h 1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9"/>
                  <a:gd name="T16" fmla="*/ 0 h 1115"/>
                  <a:gd name="T17" fmla="*/ 1049 w 1049"/>
                  <a:gd name="T18" fmla="*/ 1115 h 1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9" h="1115">
                    <a:moveTo>
                      <a:pt x="0" y="231"/>
                    </a:moveTo>
                    <a:lnTo>
                      <a:pt x="1049" y="0"/>
                    </a:lnTo>
                    <a:lnTo>
                      <a:pt x="1049" y="966"/>
                    </a:lnTo>
                    <a:lnTo>
                      <a:pt x="0" y="1115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宋体" pitchFamily="2" charset="-122"/>
                </a:endParaRPr>
              </a:p>
            </p:txBody>
          </p:sp>
          <p:sp>
            <p:nvSpPr>
              <p:cNvPr id="19" name="Rectangle 210"/>
              <p:cNvSpPr>
                <a:spLocks noChangeArrowheads="1"/>
              </p:cNvSpPr>
              <p:nvPr/>
            </p:nvSpPr>
            <p:spPr bwMode="auto">
              <a:xfrm>
                <a:off x="1235688" y="2619587"/>
                <a:ext cx="2265517" cy="1016548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zh-CN">
                  <a:solidFill>
                    <a:schemeClr val="lt1"/>
                  </a:solidFill>
                  <a:sym typeface="宋体" pitchFamily="2" charset="-122"/>
                </a:endParaRPr>
              </a:p>
            </p:txBody>
          </p:sp>
        </p:grpSp>
        <p:sp>
          <p:nvSpPr>
            <p:cNvPr id="12" name="Oval 322"/>
            <p:cNvSpPr>
              <a:spLocks noChangeArrowheads="1"/>
            </p:cNvSpPr>
            <p:nvPr/>
          </p:nvSpPr>
          <p:spPr bwMode="auto">
            <a:xfrm>
              <a:off x="1596930" y="3087790"/>
              <a:ext cx="116078" cy="1244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endParaRPr>
            </a:p>
          </p:txBody>
        </p:sp>
        <p:sp>
          <p:nvSpPr>
            <p:cNvPr id="13" name="Oval 323"/>
            <p:cNvSpPr>
              <a:spLocks noChangeArrowheads="1"/>
            </p:cNvSpPr>
            <p:nvPr/>
          </p:nvSpPr>
          <p:spPr bwMode="auto">
            <a:xfrm>
              <a:off x="1737024" y="3055100"/>
              <a:ext cx="146098" cy="15712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endParaRPr>
            </a:p>
          </p:txBody>
        </p:sp>
        <p:sp>
          <p:nvSpPr>
            <p:cNvPr id="14" name="Oval 324"/>
            <p:cNvSpPr>
              <a:spLocks noChangeArrowheads="1"/>
            </p:cNvSpPr>
            <p:nvPr/>
          </p:nvSpPr>
          <p:spPr bwMode="auto">
            <a:xfrm>
              <a:off x="1596930" y="3237530"/>
              <a:ext cx="116078" cy="12126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endParaRPr>
            </a:p>
          </p:txBody>
        </p:sp>
        <p:sp>
          <p:nvSpPr>
            <p:cNvPr id="15" name="Oval 325"/>
            <p:cNvSpPr>
              <a:spLocks noChangeArrowheads="1"/>
            </p:cNvSpPr>
            <p:nvPr/>
          </p:nvSpPr>
          <p:spPr bwMode="auto">
            <a:xfrm>
              <a:off x="1737024" y="3237530"/>
              <a:ext cx="118079" cy="12126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endParaRPr>
            </a:p>
          </p:txBody>
        </p:sp>
        <p:sp>
          <p:nvSpPr>
            <p:cNvPr id="16" name="TextBox 338"/>
            <p:cNvSpPr>
              <a:spLocks noChangeArrowheads="1"/>
            </p:cNvSpPr>
            <p:nvPr/>
          </p:nvSpPr>
          <p:spPr bwMode="auto">
            <a:xfrm>
              <a:off x="271386" y="2840847"/>
              <a:ext cx="957209" cy="79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sym typeface="Cooper Black" pitchFamily="18" charset="0"/>
                </a:rPr>
                <a:t>02</a:t>
              </a:r>
              <a:endPara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ooper Black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987027" y="2949951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扮演角色</a:t>
              </a:r>
              <a:endPara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-26317" y="3695188"/>
            <a:ext cx="5276477" cy="1131489"/>
            <a:chOff x="185984" y="3695188"/>
            <a:chExt cx="5276477" cy="1131489"/>
          </a:xfrm>
        </p:grpSpPr>
        <p:grpSp>
          <p:nvGrpSpPr>
            <p:cNvPr id="21" name="组合 20"/>
            <p:cNvGrpSpPr/>
            <p:nvPr/>
          </p:nvGrpSpPr>
          <p:grpSpPr>
            <a:xfrm>
              <a:off x="185984" y="3695188"/>
              <a:ext cx="5276477" cy="1131489"/>
              <a:chOff x="185984" y="3695188"/>
              <a:chExt cx="5276477" cy="1131489"/>
            </a:xfrm>
          </p:grpSpPr>
          <p:sp>
            <p:nvSpPr>
              <p:cNvPr id="29" name="Freeform 10"/>
              <p:cNvSpPr>
                <a:spLocks noChangeArrowheads="1"/>
              </p:cNvSpPr>
              <p:nvPr/>
            </p:nvSpPr>
            <p:spPr bwMode="auto">
              <a:xfrm>
                <a:off x="185984" y="3695188"/>
                <a:ext cx="876587" cy="1131489"/>
              </a:xfrm>
              <a:custGeom>
                <a:avLst/>
                <a:gdLst>
                  <a:gd name="T0" fmla="*/ 0 w 876"/>
                  <a:gd name="T1" fmla="*/ 95 h 1073"/>
                  <a:gd name="T2" fmla="*/ 876 w 876"/>
                  <a:gd name="T3" fmla="*/ 0 h 1073"/>
                  <a:gd name="T4" fmla="*/ 876 w 876"/>
                  <a:gd name="T5" fmla="*/ 1073 h 1073"/>
                  <a:gd name="T6" fmla="*/ 0 w 876"/>
                  <a:gd name="T7" fmla="*/ 1002 h 1073"/>
                  <a:gd name="T8" fmla="*/ 0 w 876"/>
                  <a:gd name="T9" fmla="*/ 95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6"/>
                  <a:gd name="T16" fmla="*/ 0 h 1073"/>
                  <a:gd name="T17" fmla="*/ 876 w 876"/>
                  <a:gd name="T18" fmla="*/ 1073 h 10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6" h="1073">
                    <a:moveTo>
                      <a:pt x="0" y="95"/>
                    </a:moveTo>
                    <a:lnTo>
                      <a:pt x="876" y="0"/>
                    </a:lnTo>
                    <a:lnTo>
                      <a:pt x="876" y="1073"/>
                    </a:lnTo>
                    <a:lnTo>
                      <a:pt x="0" y="1002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zh-CN">
                  <a:sym typeface="宋体" pitchFamily="2" charset="-122"/>
                </a:endParaRPr>
              </a:p>
            </p:txBody>
          </p:sp>
          <p:sp>
            <p:nvSpPr>
              <p:cNvPr id="30" name="Freeform 211"/>
              <p:cNvSpPr>
                <a:spLocks noChangeArrowheads="1"/>
              </p:cNvSpPr>
              <p:nvPr/>
            </p:nvSpPr>
            <p:spPr bwMode="auto">
              <a:xfrm>
                <a:off x="1062572" y="3695188"/>
                <a:ext cx="4399889" cy="1131489"/>
              </a:xfrm>
              <a:custGeom>
                <a:avLst/>
                <a:gdLst>
                  <a:gd name="T0" fmla="*/ 4014 w 4014"/>
                  <a:gd name="T1" fmla="*/ 1007 h 1073"/>
                  <a:gd name="T2" fmla="*/ 0 w 4014"/>
                  <a:gd name="T3" fmla="*/ 1073 h 1073"/>
                  <a:gd name="T4" fmla="*/ 0 w 4014"/>
                  <a:gd name="T5" fmla="*/ 0 h 1073"/>
                  <a:gd name="T6" fmla="*/ 4014 w 4014"/>
                  <a:gd name="T7" fmla="*/ 24 h 1073"/>
                  <a:gd name="T8" fmla="*/ 4014 w 4014"/>
                  <a:gd name="T9" fmla="*/ 1007 h 10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14"/>
                  <a:gd name="T16" fmla="*/ 0 h 1073"/>
                  <a:gd name="T17" fmla="*/ 4014 w 4014"/>
                  <a:gd name="T18" fmla="*/ 1073 h 107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14" h="1073">
                    <a:moveTo>
                      <a:pt x="4014" y="1007"/>
                    </a:moveTo>
                    <a:lnTo>
                      <a:pt x="0" y="1073"/>
                    </a:lnTo>
                    <a:lnTo>
                      <a:pt x="0" y="0"/>
                    </a:lnTo>
                    <a:lnTo>
                      <a:pt x="4014" y="24"/>
                    </a:lnTo>
                    <a:lnTo>
                      <a:pt x="4014" y="100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zh-CN">
                  <a:sym typeface="宋体" pitchFamily="2" charset="-122"/>
                </a:endParaRPr>
              </a:p>
            </p:txBody>
          </p:sp>
        </p:grpSp>
        <p:sp>
          <p:nvSpPr>
            <p:cNvPr id="22" name="Freeform 327"/>
            <p:cNvSpPr>
              <a:spLocks noChangeArrowheads="1"/>
            </p:cNvSpPr>
            <p:nvPr/>
          </p:nvSpPr>
          <p:spPr bwMode="auto">
            <a:xfrm>
              <a:off x="4468854" y="4082194"/>
              <a:ext cx="248167" cy="360643"/>
            </a:xfrm>
            <a:custGeom>
              <a:avLst/>
              <a:gdLst>
                <a:gd name="T0" fmla="*/ 149 w 248"/>
                <a:gd name="T1" fmla="*/ 0 h 342"/>
                <a:gd name="T2" fmla="*/ 0 w 248"/>
                <a:gd name="T3" fmla="*/ 0 h 342"/>
                <a:gd name="T4" fmla="*/ 99 w 248"/>
                <a:gd name="T5" fmla="*/ 172 h 342"/>
                <a:gd name="T6" fmla="*/ 0 w 248"/>
                <a:gd name="T7" fmla="*/ 342 h 342"/>
                <a:gd name="T8" fmla="*/ 149 w 248"/>
                <a:gd name="T9" fmla="*/ 342 h 342"/>
                <a:gd name="T10" fmla="*/ 248 w 248"/>
                <a:gd name="T11" fmla="*/ 172 h 342"/>
                <a:gd name="T12" fmla="*/ 149 w 248"/>
                <a:gd name="T13" fmla="*/ 0 h 3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8"/>
                <a:gd name="T22" fmla="*/ 0 h 342"/>
                <a:gd name="T23" fmla="*/ 248 w 248"/>
                <a:gd name="T24" fmla="*/ 342 h 3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8" h="342">
                  <a:moveTo>
                    <a:pt x="149" y="0"/>
                  </a:moveTo>
                  <a:lnTo>
                    <a:pt x="0" y="0"/>
                  </a:lnTo>
                  <a:lnTo>
                    <a:pt x="99" y="172"/>
                  </a:lnTo>
                  <a:lnTo>
                    <a:pt x="0" y="342"/>
                  </a:lnTo>
                  <a:lnTo>
                    <a:pt x="149" y="342"/>
                  </a:lnTo>
                  <a:lnTo>
                    <a:pt x="248" y="172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endParaRPr>
            </a:p>
          </p:txBody>
        </p:sp>
        <p:sp>
          <p:nvSpPr>
            <p:cNvPr id="23" name="Freeform 338"/>
            <p:cNvSpPr>
              <a:spLocks noEditPoints="1" noChangeArrowheads="1"/>
            </p:cNvSpPr>
            <p:nvPr/>
          </p:nvSpPr>
          <p:spPr bwMode="auto">
            <a:xfrm>
              <a:off x="2044096" y="4025201"/>
              <a:ext cx="118079" cy="122323"/>
            </a:xfrm>
            <a:custGeom>
              <a:avLst/>
              <a:gdLst>
                <a:gd name="T0" fmla="*/ 25 w 50"/>
                <a:gd name="T1" fmla="*/ 0 h 49"/>
                <a:gd name="T2" fmla="*/ 0 w 50"/>
                <a:gd name="T3" fmla="*/ 24 h 49"/>
                <a:gd name="T4" fmla="*/ 25 w 50"/>
                <a:gd name="T5" fmla="*/ 49 h 49"/>
                <a:gd name="T6" fmla="*/ 50 w 50"/>
                <a:gd name="T7" fmla="*/ 24 h 49"/>
                <a:gd name="T8" fmla="*/ 25 w 50"/>
                <a:gd name="T9" fmla="*/ 0 h 49"/>
                <a:gd name="T10" fmla="*/ 25 w 50"/>
                <a:gd name="T11" fmla="*/ 39 h 49"/>
                <a:gd name="T12" fmla="*/ 10 w 50"/>
                <a:gd name="T13" fmla="*/ 24 h 49"/>
                <a:gd name="T14" fmla="*/ 25 w 50"/>
                <a:gd name="T15" fmla="*/ 9 h 49"/>
                <a:gd name="T16" fmla="*/ 40 w 50"/>
                <a:gd name="T17" fmla="*/ 24 h 49"/>
                <a:gd name="T18" fmla="*/ 25 w 50"/>
                <a:gd name="T19" fmla="*/ 39 h 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0"/>
                <a:gd name="T31" fmla="*/ 0 h 49"/>
                <a:gd name="T32" fmla="*/ 50 w 50"/>
                <a:gd name="T33" fmla="*/ 49 h 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0" h="49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5" y="49"/>
                  </a:cubicBezTo>
                  <a:cubicBezTo>
                    <a:pt x="39" y="49"/>
                    <a:pt x="50" y="38"/>
                    <a:pt x="50" y="24"/>
                  </a:cubicBezTo>
                  <a:cubicBezTo>
                    <a:pt x="50" y="11"/>
                    <a:pt x="39" y="0"/>
                    <a:pt x="25" y="0"/>
                  </a:cubicBezTo>
                  <a:close/>
                  <a:moveTo>
                    <a:pt x="25" y="39"/>
                  </a:moveTo>
                  <a:cubicBezTo>
                    <a:pt x="17" y="39"/>
                    <a:pt x="10" y="33"/>
                    <a:pt x="10" y="24"/>
                  </a:cubicBezTo>
                  <a:cubicBezTo>
                    <a:pt x="10" y="16"/>
                    <a:pt x="17" y="9"/>
                    <a:pt x="25" y="9"/>
                  </a:cubicBezTo>
                  <a:cubicBezTo>
                    <a:pt x="33" y="9"/>
                    <a:pt x="40" y="16"/>
                    <a:pt x="40" y="24"/>
                  </a:cubicBezTo>
                  <a:cubicBezTo>
                    <a:pt x="40" y="33"/>
                    <a:pt x="33" y="39"/>
                    <a:pt x="25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endParaRPr>
            </a:p>
          </p:txBody>
        </p:sp>
        <p:sp>
          <p:nvSpPr>
            <p:cNvPr id="24" name="Oval 339"/>
            <p:cNvSpPr>
              <a:spLocks noChangeArrowheads="1"/>
            </p:cNvSpPr>
            <p:nvPr/>
          </p:nvSpPr>
          <p:spPr bwMode="auto">
            <a:xfrm>
              <a:off x="2275384" y="3947216"/>
              <a:ext cx="38025" cy="3690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endParaRPr>
            </a:p>
          </p:txBody>
        </p:sp>
        <p:sp>
          <p:nvSpPr>
            <p:cNvPr id="25" name="TextBox 339"/>
            <p:cNvSpPr>
              <a:spLocks noChangeArrowheads="1"/>
            </p:cNvSpPr>
            <p:nvPr/>
          </p:nvSpPr>
          <p:spPr bwMode="auto">
            <a:xfrm>
              <a:off x="215078" y="3849559"/>
              <a:ext cx="957209" cy="79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sym typeface="Cooper Black" pitchFamily="18" charset="0"/>
                </a:rPr>
                <a:t>03</a:t>
              </a:r>
              <a:endPara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ooper Black" pitchFamily="18" charset="0"/>
              </a:endParaRPr>
            </a:p>
          </p:txBody>
        </p:sp>
        <p:sp>
          <p:nvSpPr>
            <p:cNvPr id="26" name="Freeform 412"/>
            <p:cNvSpPr>
              <a:spLocks noChangeArrowheads="1"/>
            </p:cNvSpPr>
            <p:nvPr/>
          </p:nvSpPr>
          <p:spPr bwMode="auto">
            <a:xfrm>
              <a:off x="1537339" y="4143873"/>
              <a:ext cx="361610" cy="379747"/>
            </a:xfrm>
            <a:custGeom>
              <a:avLst/>
              <a:gdLst>
                <a:gd name="T0" fmla="*/ 75 w 154"/>
                <a:gd name="T1" fmla="*/ 0 h 154"/>
                <a:gd name="T2" fmla="*/ 28 w 154"/>
                <a:gd name="T3" fmla="*/ 21 h 154"/>
                <a:gd name="T4" fmla="*/ 28 w 154"/>
                <a:gd name="T5" fmla="*/ 125 h 154"/>
                <a:gd name="T6" fmla="*/ 133 w 154"/>
                <a:gd name="T7" fmla="*/ 125 h 154"/>
                <a:gd name="T8" fmla="*/ 154 w 154"/>
                <a:gd name="T9" fmla="*/ 79 h 154"/>
                <a:gd name="T10" fmla="*/ 75 w 154"/>
                <a:gd name="T11" fmla="*/ 79 h 154"/>
                <a:gd name="T12" fmla="*/ 75 w 154"/>
                <a:gd name="T13" fmla="*/ 0 h 1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154"/>
                <a:gd name="T23" fmla="*/ 154 w 154"/>
                <a:gd name="T24" fmla="*/ 154 h 1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154">
                  <a:moveTo>
                    <a:pt x="75" y="0"/>
                  </a:moveTo>
                  <a:cubicBezTo>
                    <a:pt x="58" y="1"/>
                    <a:pt x="41" y="8"/>
                    <a:pt x="28" y="21"/>
                  </a:cubicBezTo>
                  <a:cubicBezTo>
                    <a:pt x="0" y="50"/>
                    <a:pt x="0" y="97"/>
                    <a:pt x="28" y="125"/>
                  </a:cubicBezTo>
                  <a:cubicBezTo>
                    <a:pt x="57" y="154"/>
                    <a:pt x="104" y="154"/>
                    <a:pt x="133" y="125"/>
                  </a:cubicBezTo>
                  <a:cubicBezTo>
                    <a:pt x="145" y="113"/>
                    <a:pt x="153" y="96"/>
                    <a:pt x="154" y="79"/>
                  </a:cubicBezTo>
                  <a:cubicBezTo>
                    <a:pt x="75" y="79"/>
                    <a:pt x="75" y="79"/>
                    <a:pt x="75" y="79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endParaRPr>
            </a:p>
          </p:txBody>
        </p:sp>
        <p:sp>
          <p:nvSpPr>
            <p:cNvPr id="27" name="Freeform 413"/>
            <p:cNvSpPr>
              <a:spLocks noChangeArrowheads="1"/>
            </p:cNvSpPr>
            <p:nvPr/>
          </p:nvSpPr>
          <p:spPr bwMode="auto">
            <a:xfrm>
              <a:off x="1736287" y="4113546"/>
              <a:ext cx="190189" cy="197785"/>
            </a:xfrm>
            <a:custGeom>
              <a:avLst/>
              <a:gdLst>
                <a:gd name="T0" fmla="*/ 58 w 81"/>
                <a:gd name="T1" fmla="*/ 23 h 80"/>
                <a:gd name="T2" fmla="*/ 0 w 81"/>
                <a:gd name="T3" fmla="*/ 1 h 80"/>
                <a:gd name="T4" fmla="*/ 0 w 81"/>
                <a:gd name="T5" fmla="*/ 80 h 80"/>
                <a:gd name="T6" fmla="*/ 80 w 81"/>
                <a:gd name="T7" fmla="*/ 80 h 80"/>
                <a:gd name="T8" fmla="*/ 58 w 81"/>
                <a:gd name="T9" fmla="*/ 23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80"/>
                <a:gd name="T17" fmla="*/ 81 w 81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80">
                  <a:moveTo>
                    <a:pt x="58" y="23"/>
                  </a:moveTo>
                  <a:cubicBezTo>
                    <a:pt x="42" y="7"/>
                    <a:pt x="21" y="0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1" y="60"/>
                    <a:pt x="74" y="38"/>
                    <a:pt x="58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239033" y="4093395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项目安排</a:t>
              </a:r>
              <a:endPara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-26317" y="4751808"/>
            <a:ext cx="3819560" cy="1053455"/>
            <a:chOff x="185984" y="4751808"/>
            <a:chExt cx="3819560" cy="1053455"/>
          </a:xfrm>
        </p:grpSpPr>
        <p:grpSp>
          <p:nvGrpSpPr>
            <p:cNvPr id="32" name="组合 31"/>
            <p:cNvGrpSpPr/>
            <p:nvPr/>
          </p:nvGrpSpPr>
          <p:grpSpPr>
            <a:xfrm>
              <a:off x="185984" y="4751808"/>
              <a:ext cx="3819560" cy="1053455"/>
              <a:chOff x="185984" y="4751808"/>
              <a:chExt cx="3819560" cy="1053455"/>
            </a:xfrm>
          </p:grpSpPr>
          <p:sp>
            <p:nvSpPr>
              <p:cNvPr id="39" name="Freeform 11"/>
              <p:cNvSpPr>
                <a:spLocks noChangeArrowheads="1"/>
              </p:cNvSpPr>
              <p:nvPr/>
            </p:nvSpPr>
            <p:spPr bwMode="auto">
              <a:xfrm>
                <a:off x="185984" y="4751808"/>
                <a:ext cx="1401939" cy="1053455"/>
              </a:xfrm>
              <a:custGeom>
                <a:avLst/>
                <a:gdLst>
                  <a:gd name="T0" fmla="*/ 0 w 1401"/>
                  <a:gd name="T1" fmla="*/ 0 h 999"/>
                  <a:gd name="T2" fmla="*/ 1401 w 1401"/>
                  <a:gd name="T3" fmla="*/ 156 h 999"/>
                  <a:gd name="T4" fmla="*/ 1401 w 1401"/>
                  <a:gd name="T5" fmla="*/ 999 h 999"/>
                  <a:gd name="T6" fmla="*/ 0 w 1401"/>
                  <a:gd name="T7" fmla="*/ 695 h 999"/>
                  <a:gd name="T8" fmla="*/ 0 w 1401"/>
                  <a:gd name="T9" fmla="*/ 0 h 9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01"/>
                  <a:gd name="T16" fmla="*/ 0 h 999"/>
                  <a:gd name="T17" fmla="*/ 1401 w 1401"/>
                  <a:gd name="T18" fmla="*/ 999 h 9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01" h="999">
                    <a:moveTo>
                      <a:pt x="0" y="0"/>
                    </a:moveTo>
                    <a:lnTo>
                      <a:pt x="1401" y="156"/>
                    </a:lnTo>
                    <a:lnTo>
                      <a:pt x="1401" y="999"/>
                    </a:lnTo>
                    <a:lnTo>
                      <a:pt x="0" y="6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zh-CN">
                  <a:solidFill>
                    <a:schemeClr val="lt1"/>
                  </a:solidFill>
                  <a:sym typeface="宋体" pitchFamily="2" charset="-122"/>
                </a:endParaRPr>
              </a:p>
            </p:txBody>
          </p:sp>
          <p:sp>
            <p:nvSpPr>
              <p:cNvPr id="40" name="Rectangle 212"/>
              <p:cNvSpPr>
                <a:spLocks noChangeArrowheads="1"/>
              </p:cNvSpPr>
              <p:nvPr/>
            </p:nvSpPr>
            <p:spPr bwMode="auto">
              <a:xfrm>
                <a:off x="1587924" y="4916311"/>
                <a:ext cx="2417620" cy="88895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zh-CN">
                  <a:solidFill>
                    <a:schemeClr val="lt1"/>
                  </a:solidFill>
                  <a:sym typeface="宋体" pitchFamily="2" charset="-122"/>
                </a:endParaRPr>
              </a:p>
            </p:txBody>
          </p:sp>
        </p:grpSp>
        <p:sp>
          <p:nvSpPr>
            <p:cNvPr id="33" name="Rectangle 214"/>
            <p:cNvSpPr>
              <a:spLocks noChangeArrowheads="1"/>
            </p:cNvSpPr>
            <p:nvPr/>
          </p:nvSpPr>
          <p:spPr bwMode="auto">
            <a:xfrm>
              <a:off x="1859105" y="5285390"/>
              <a:ext cx="38025" cy="2783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endParaRPr>
            </a:p>
          </p:txBody>
        </p:sp>
        <p:sp>
          <p:nvSpPr>
            <p:cNvPr id="34" name="Rectangle 215"/>
            <p:cNvSpPr>
              <a:spLocks noChangeArrowheads="1"/>
            </p:cNvSpPr>
            <p:nvPr/>
          </p:nvSpPr>
          <p:spPr bwMode="auto">
            <a:xfrm>
              <a:off x="1926151" y="5242154"/>
              <a:ext cx="37025" cy="3216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endParaRPr>
            </a:p>
          </p:txBody>
        </p:sp>
        <p:sp>
          <p:nvSpPr>
            <p:cNvPr id="35" name="Rectangle 216"/>
            <p:cNvSpPr>
              <a:spLocks noChangeArrowheads="1"/>
            </p:cNvSpPr>
            <p:nvPr/>
          </p:nvSpPr>
          <p:spPr bwMode="auto">
            <a:xfrm>
              <a:off x="1989193" y="5214737"/>
              <a:ext cx="41027" cy="3490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endParaRPr>
            </a:p>
          </p:txBody>
        </p:sp>
        <p:sp>
          <p:nvSpPr>
            <p:cNvPr id="36" name="Rectangle 217"/>
            <p:cNvSpPr>
              <a:spLocks noChangeArrowheads="1"/>
            </p:cNvSpPr>
            <p:nvPr/>
          </p:nvSpPr>
          <p:spPr bwMode="auto">
            <a:xfrm>
              <a:off x="2055237" y="5389786"/>
              <a:ext cx="41027" cy="1739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endParaRPr>
            </a:p>
          </p:txBody>
        </p:sp>
        <p:sp>
          <p:nvSpPr>
            <p:cNvPr id="37" name="TextBox 340"/>
            <p:cNvSpPr>
              <a:spLocks noChangeArrowheads="1"/>
            </p:cNvSpPr>
            <p:nvPr/>
          </p:nvSpPr>
          <p:spPr bwMode="auto">
            <a:xfrm>
              <a:off x="215078" y="4798933"/>
              <a:ext cx="957209" cy="79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sym typeface="Cooper Black" pitchFamily="18" charset="0"/>
                </a:rPr>
                <a:t>04</a:t>
              </a:r>
              <a:endPara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Cooper Black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535558" y="5163671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得到结果</a:t>
              </a:r>
              <a:endPara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4354552" y="1887234"/>
            <a:ext cx="64931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人才盘点和继任计划目标是什么？和部门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体系目标如何一致？对部门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体系好处？如何影响他们的业务？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3489515" y="3041324"/>
            <a:ext cx="705449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项目中扮演什么样的角色？我们希望得到他们什么样的支持和帮助？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5327018" y="4068773"/>
            <a:ext cx="638323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项目花费多少时间？增加多少工作量？时间和进度如何安排的？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3793243" y="5199703"/>
            <a:ext cx="47525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他们期望结果是什么？我们能给到什么结果？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1123206" y="169476"/>
            <a:ext cx="374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怎么获得业务部门支持？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366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/>
          <p:nvPr/>
        </p:nvSpPr>
        <p:spPr>
          <a:xfrm>
            <a:off x="1123206" y="169476"/>
            <a:ext cx="374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结果是否公开？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b="18886"/>
          <a:stretch/>
        </p:blipFill>
        <p:spPr>
          <a:xfrm>
            <a:off x="341349" y="1268760"/>
            <a:ext cx="4529721" cy="410445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59102" y="1268760"/>
            <a:ext cx="68407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告知被挑选出来的高潜力人才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告诉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他们的直接上级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，由他们的直接上级针对高潜力人才提供有针对性的领导力培养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明确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告知被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挑选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出来的高潜力人才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，并使其参加专门针对这些高潜力人才的发展项目或任务项目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并不对这个问题作出明确的规定，而是把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结果留给其直接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上级决定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要告诉当事人已经被选为高潜力人才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告诉任何一个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参与人才盘点的员工实际结果，人才盘点的目的只是作为挑选和识别高潜力人才的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，并不进行有针对性的培养。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03118" y="5019273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视企业文化而定，告诉直接上级，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制定发展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计划。不告诉员工本人结果，告诉员工优劣势。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3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/>
          <p:nvPr/>
        </p:nvSpPr>
        <p:spPr>
          <a:xfrm>
            <a:off x="1123206" y="169476"/>
            <a:ext cx="3747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如何衡量人才盘点效果？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Oval 8"/>
          <p:cNvSpPr>
            <a:spLocks noChangeAspect="1" noChangeArrowheads="1"/>
          </p:cNvSpPr>
          <p:nvPr/>
        </p:nvSpPr>
        <p:spPr bwMode="auto">
          <a:xfrm>
            <a:off x="3772057" y="3469549"/>
            <a:ext cx="1514993" cy="1518339"/>
          </a:xfrm>
          <a:prstGeom prst="flowChartDecision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</a:ln>
          <a:effectLst>
            <a:outerShdw blurRad="152400" dist="63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endParaRPr lang="zh-CN" altLang="en-US" sz="200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Oval 8"/>
          <p:cNvSpPr>
            <a:spLocks noChangeAspect="1" noChangeArrowheads="1"/>
          </p:cNvSpPr>
          <p:nvPr/>
        </p:nvSpPr>
        <p:spPr bwMode="auto">
          <a:xfrm>
            <a:off x="2451945" y="2059042"/>
            <a:ext cx="1930861" cy="1935127"/>
          </a:xfrm>
          <a:prstGeom prst="flowChartDecision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</a:ln>
          <a:effectLst>
            <a:outerShdw blurRad="152400" dist="63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endParaRPr lang="zh-CN" altLang="en-US" sz="200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Oval 8"/>
          <p:cNvSpPr>
            <a:spLocks noChangeAspect="1" noChangeArrowheads="1"/>
          </p:cNvSpPr>
          <p:nvPr/>
        </p:nvSpPr>
        <p:spPr bwMode="auto">
          <a:xfrm>
            <a:off x="817190" y="3336283"/>
            <a:ext cx="2750936" cy="2757013"/>
          </a:xfrm>
          <a:prstGeom prst="flowChartDecision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</a:ln>
          <a:effectLst>
            <a:outerShdw blurRad="152400" dist="63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endParaRPr lang="zh-CN" altLang="en-US" sz="200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86157" y="899505"/>
            <a:ext cx="2015915" cy="1970701"/>
            <a:chOff x="766614" y="1733383"/>
            <a:chExt cx="2015915" cy="1970701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7" name="流程图: 决策 6"/>
            <p:cNvSpPr/>
            <p:nvPr/>
          </p:nvSpPr>
          <p:spPr>
            <a:xfrm>
              <a:off x="766614" y="1733383"/>
              <a:ext cx="2015915" cy="1970701"/>
            </a:xfrm>
            <a:prstGeom prst="flowChartDecision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464"/>
            <p:cNvSpPr>
              <a:spLocks noEditPoints="1"/>
            </p:cNvSpPr>
            <p:nvPr/>
          </p:nvSpPr>
          <p:spPr bwMode="auto">
            <a:xfrm>
              <a:off x="1343720" y="2312414"/>
              <a:ext cx="861702" cy="950083"/>
            </a:xfrm>
            <a:custGeom>
              <a:avLst/>
              <a:gdLst>
                <a:gd name="T0" fmla="*/ 35 w 117"/>
                <a:gd name="T1" fmla="*/ 114 h 129"/>
                <a:gd name="T2" fmla="*/ 46 w 117"/>
                <a:gd name="T3" fmla="*/ 101 h 129"/>
                <a:gd name="T4" fmla="*/ 51 w 117"/>
                <a:gd name="T5" fmla="*/ 87 h 129"/>
                <a:gd name="T6" fmla="*/ 48 w 117"/>
                <a:gd name="T7" fmla="*/ 79 h 129"/>
                <a:gd name="T8" fmla="*/ 72 w 117"/>
                <a:gd name="T9" fmla="*/ 87 h 129"/>
                <a:gd name="T10" fmla="*/ 68 w 117"/>
                <a:gd name="T11" fmla="*/ 87 h 129"/>
                <a:gd name="T12" fmla="*/ 73 w 117"/>
                <a:gd name="T13" fmla="*/ 101 h 129"/>
                <a:gd name="T14" fmla="*/ 86 w 117"/>
                <a:gd name="T15" fmla="*/ 114 h 129"/>
                <a:gd name="T16" fmla="*/ 97 w 117"/>
                <a:gd name="T17" fmla="*/ 129 h 129"/>
                <a:gd name="T18" fmla="*/ 22 w 117"/>
                <a:gd name="T19" fmla="*/ 114 h 129"/>
                <a:gd name="T20" fmla="*/ 35 w 117"/>
                <a:gd name="T21" fmla="*/ 114 h 129"/>
                <a:gd name="T22" fmla="*/ 46 w 117"/>
                <a:gd name="T23" fmla="*/ 61 h 129"/>
                <a:gd name="T24" fmla="*/ 44 w 117"/>
                <a:gd name="T25" fmla="*/ 66 h 129"/>
                <a:gd name="T26" fmla="*/ 37 w 117"/>
                <a:gd name="T27" fmla="*/ 61 h 129"/>
                <a:gd name="T28" fmla="*/ 33 w 117"/>
                <a:gd name="T29" fmla="*/ 55 h 129"/>
                <a:gd name="T30" fmla="*/ 33 w 117"/>
                <a:gd name="T31" fmla="*/ 54 h 129"/>
                <a:gd name="T32" fmla="*/ 39 w 117"/>
                <a:gd name="T33" fmla="*/ 33 h 129"/>
                <a:gd name="T34" fmla="*/ 42 w 117"/>
                <a:gd name="T35" fmla="*/ 11 h 129"/>
                <a:gd name="T36" fmla="*/ 48 w 117"/>
                <a:gd name="T37" fmla="*/ 11 h 129"/>
                <a:gd name="T38" fmla="*/ 24 w 117"/>
                <a:gd name="T39" fmla="*/ 19 h 129"/>
                <a:gd name="T40" fmla="*/ 9 w 117"/>
                <a:gd name="T41" fmla="*/ 13 h 129"/>
                <a:gd name="T42" fmla="*/ 13 w 117"/>
                <a:gd name="T43" fmla="*/ 24 h 129"/>
                <a:gd name="T44" fmla="*/ 16 w 117"/>
                <a:gd name="T45" fmla="*/ 33 h 129"/>
                <a:gd name="T46" fmla="*/ 29 w 117"/>
                <a:gd name="T47" fmla="*/ 46 h 129"/>
                <a:gd name="T48" fmla="*/ 33 w 117"/>
                <a:gd name="T49" fmla="*/ 30 h 129"/>
                <a:gd name="T50" fmla="*/ 35 w 117"/>
                <a:gd name="T51" fmla="*/ 13 h 129"/>
                <a:gd name="T52" fmla="*/ 31 w 117"/>
                <a:gd name="T53" fmla="*/ 21 h 129"/>
                <a:gd name="T54" fmla="*/ 24 w 117"/>
                <a:gd name="T55" fmla="*/ 6 h 129"/>
                <a:gd name="T56" fmla="*/ 0 w 117"/>
                <a:gd name="T57" fmla="*/ 6 h 129"/>
                <a:gd name="T58" fmla="*/ 2 w 117"/>
                <a:gd name="T59" fmla="*/ 11 h 129"/>
                <a:gd name="T60" fmla="*/ 11 w 117"/>
                <a:gd name="T61" fmla="*/ 37 h 129"/>
                <a:gd name="T62" fmla="*/ 18 w 117"/>
                <a:gd name="T63" fmla="*/ 46 h 129"/>
                <a:gd name="T64" fmla="*/ 27 w 117"/>
                <a:gd name="T65" fmla="*/ 54 h 129"/>
                <a:gd name="T66" fmla="*/ 26 w 117"/>
                <a:gd name="T67" fmla="*/ 57 h 129"/>
                <a:gd name="T68" fmla="*/ 39 w 117"/>
                <a:gd name="T69" fmla="*/ 72 h 129"/>
                <a:gd name="T70" fmla="*/ 59 w 117"/>
                <a:gd name="T71" fmla="*/ 76 h 129"/>
                <a:gd name="T72" fmla="*/ 79 w 117"/>
                <a:gd name="T73" fmla="*/ 72 h 129"/>
                <a:gd name="T74" fmla="*/ 94 w 117"/>
                <a:gd name="T75" fmla="*/ 57 h 129"/>
                <a:gd name="T76" fmla="*/ 90 w 117"/>
                <a:gd name="T77" fmla="*/ 54 h 129"/>
                <a:gd name="T78" fmla="*/ 99 w 117"/>
                <a:gd name="T79" fmla="*/ 46 h 129"/>
                <a:gd name="T80" fmla="*/ 106 w 117"/>
                <a:gd name="T81" fmla="*/ 37 h 129"/>
                <a:gd name="T82" fmla="*/ 116 w 117"/>
                <a:gd name="T83" fmla="*/ 11 h 129"/>
                <a:gd name="T84" fmla="*/ 112 w 117"/>
                <a:gd name="T85" fmla="*/ 6 h 129"/>
                <a:gd name="T86" fmla="*/ 94 w 117"/>
                <a:gd name="T87" fmla="*/ 6 h 129"/>
                <a:gd name="T88" fmla="*/ 79 w 117"/>
                <a:gd name="T89" fmla="*/ 0 h 129"/>
                <a:gd name="T90" fmla="*/ 20 w 117"/>
                <a:gd name="T91" fmla="*/ 0 h 129"/>
                <a:gd name="T92" fmla="*/ 24 w 117"/>
                <a:gd name="T93" fmla="*/ 6 h 129"/>
                <a:gd name="T94" fmla="*/ 84 w 117"/>
                <a:gd name="T95" fmla="*/ 13 h 129"/>
                <a:gd name="T96" fmla="*/ 94 w 117"/>
                <a:gd name="T97" fmla="*/ 19 h 129"/>
                <a:gd name="T98" fmla="*/ 108 w 117"/>
                <a:gd name="T99" fmla="*/ 13 h 129"/>
                <a:gd name="T100" fmla="*/ 105 w 117"/>
                <a:gd name="T101" fmla="*/ 24 h 129"/>
                <a:gd name="T102" fmla="*/ 101 w 117"/>
                <a:gd name="T103" fmla="*/ 33 h 129"/>
                <a:gd name="T104" fmla="*/ 88 w 117"/>
                <a:gd name="T105" fmla="*/ 46 h 129"/>
                <a:gd name="T106" fmla="*/ 84 w 117"/>
                <a:gd name="T107" fmla="*/ 30 h 129"/>
                <a:gd name="T108" fmla="*/ 84 w 117"/>
                <a:gd name="T109" fmla="*/ 13 h 129"/>
                <a:gd name="T110" fmla="*/ 84 w 117"/>
                <a:gd name="T111" fmla="*/ 1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" h="129">
                  <a:moveTo>
                    <a:pt x="35" y="114"/>
                  </a:moveTo>
                  <a:lnTo>
                    <a:pt x="35" y="114"/>
                  </a:lnTo>
                  <a:lnTo>
                    <a:pt x="40" y="109"/>
                  </a:lnTo>
                  <a:lnTo>
                    <a:pt x="46" y="101"/>
                  </a:lnTo>
                  <a:lnTo>
                    <a:pt x="50" y="94"/>
                  </a:lnTo>
                  <a:lnTo>
                    <a:pt x="51" y="87"/>
                  </a:lnTo>
                  <a:lnTo>
                    <a:pt x="48" y="87"/>
                  </a:lnTo>
                  <a:lnTo>
                    <a:pt x="48" y="79"/>
                  </a:lnTo>
                  <a:lnTo>
                    <a:pt x="72" y="79"/>
                  </a:lnTo>
                  <a:lnTo>
                    <a:pt x="72" y="87"/>
                  </a:lnTo>
                  <a:lnTo>
                    <a:pt x="68" y="87"/>
                  </a:lnTo>
                  <a:lnTo>
                    <a:pt x="68" y="87"/>
                  </a:lnTo>
                  <a:lnTo>
                    <a:pt x="70" y="94"/>
                  </a:lnTo>
                  <a:lnTo>
                    <a:pt x="73" y="101"/>
                  </a:lnTo>
                  <a:lnTo>
                    <a:pt x="79" y="109"/>
                  </a:lnTo>
                  <a:lnTo>
                    <a:pt x="86" y="114"/>
                  </a:lnTo>
                  <a:lnTo>
                    <a:pt x="97" y="114"/>
                  </a:lnTo>
                  <a:lnTo>
                    <a:pt x="97" y="129"/>
                  </a:lnTo>
                  <a:lnTo>
                    <a:pt x="22" y="129"/>
                  </a:lnTo>
                  <a:lnTo>
                    <a:pt x="22" y="114"/>
                  </a:lnTo>
                  <a:lnTo>
                    <a:pt x="35" y="114"/>
                  </a:lnTo>
                  <a:lnTo>
                    <a:pt x="35" y="114"/>
                  </a:lnTo>
                  <a:close/>
                  <a:moveTo>
                    <a:pt x="48" y="11"/>
                  </a:moveTo>
                  <a:lnTo>
                    <a:pt x="46" y="61"/>
                  </a:lnTo>
                  <a:lnTo>
                    <a:pt x="44" y="66"/>
                  </a:lnTo>
                  <a:lnTo>
                    <a:pt x="44" y="66"/>
                  </a:lnTo>
                  <a:lnTo>
                    <a:pt x="37" y="61"/>
                  </a:lnTo>
                  <a:lnTo>
                    <a:pt x="37" y="61"/>
                  </a:lnTo>
                  <a:lnTo>
                    <a:pt x="35" y="59"/>
                  </a:lnTo>
                  <a:lnTo>
                    <a:pt x="33" y="55"/>
                  </a:lnTo>
                  <a:lnTo>
                    <a:pt x="33" y="55"/>
                  </a:lnTo>
                  <a:lnTo>
                    <a:pt x="33" y="54"/>
                  </a:lnTo>
                  <a:lnTo>
                    <a:pt x="33" y="54"/>
                  </a:lnTo>
                  <a:lnTo>
                    <a:pt x="39" y="33"/>
                  </a:lnTo>
                  <a:lnTo>
                    <a:pt x="39" y="33"/>
                  </a:lnTo>
                  <a:lnTo>
                    <a:pt x="42" y="11"/>
                  </a:lnTo>
                  <a:lnTo>
                    <a:pt x="48" y="11"/>
                  </a:lnTo>
                  <a:lnTo>
                    <a:pt x="48" y="11"/>
                  </a:lnTo>
                  <a:close/>
                  <a:moveTo>
                    <a:pt x="31" y="21"/>
                  </a:moveTo>
                  <a:lnTo>
                    <a:pt x="24" y="19"/>
                  </a:lnTo>
                  <a:lnTo>
                    <a:pt x="24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13" y="24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22" y="39"/>
                  </a:lnTo>
                  <a:lnTo>
                    <a:pt x="29" y="46"/>
                  </a:lnTo>
                  <a:lnTo>
                    <a:pt x="29" y="46"/>
                  </a:lnTo>
                  <a:lnTo>
                    <a:pt x="33" y="30"/>
                  </a:lnTo>
                  <a:lnTo>
                    <a:pt x="35" y="13"/>
                  </a:lnTo>
                  <a:lnTo>
                    <a:pt x="35" y="13"/>
                  </a:lnTo>
                  <a:lnTo>
                    <a:pt x="33" y="13"/>
                  </a:lnTo>
                  <a:lnTo>
                    <a:pt x="31" y="21"/>
                  </a:lnTo>
                  <a:lnTo>
                    <a:pt x="31" y="21"/>
                  </a:lnTo>
                  <a:close/>
                  <a:moveTo>
                    <a:pt x="24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5" y="24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8" y="46"/>
                  </a:lnTo>
                  <a:lnTo>
                    <a:pt x="27" y="54"/>
                  </a:lnTo>
                  <a:lnTo>
                    <a:pt x="27" y="54"/>
                  </a:lnTo>
                  <a:lnTo>
                    <a:pt x="26" y="57"/>
                  </a:lnTo>
                  <a:lnTo>
                    <a:pt x="26" y="57"/>
                  </a:lnTo>
                  <a:lnTo>
                    <a:pt x="31" y="66"/>
                  </a:lnTo>
                  <a:lnTo>
                    <a:pt x="39" y="72"/>
                  </a:lnTo>
                  <a:lnTo>
                    <a:pt x="50" y="76"/>
                  </a:lnTo>
                  <a:lnTo>
                    <a:pt x="59" y="76"/>
                  </a:lnTo>
                  <a:lnTo>
                    <a:pt x="70" y="76"/>
                  </a:lnTo>
                  <a:lnTo>
                    <a:pt x="79" y="72"/>
                  </a:lnTo>
                  <a:lnTo>
                    <a:pt x="86" y="66"/>
                  </a:lnTo>
                  <a:lnTo>
                    <a:pt x="94" y="57"/>
                  </a:lnTo>
                  <a:lnTo>
                    <a:pt x="94" y="57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99" y="46"/>
                  </a:lnTo>
                  <a:lnTo>
                    <a:pt x="106" y="37"/>
                  </a:lnTo>
                  <a:lnTo>
                    <a:pt x="106" y="37"/>
                  </a:lnTo>
                  <a:lnTo>
                    <a:pt x="112" y="24"/>
                  </a:lnTo>
                  <a:lnTo>
                    <a:pt x="116" y="11"/>
                  </a:lnTo>
                  <a:lnTo>
                    <a:pt x="117" y="6"/>
                  </a:lnTo>
                  <a:lnTo>
                    <a:pt x="112" y="6"/>
                  </a:lnTo>
                  <a:lnTo>
                    <a:pt x="94" y="6"/>
                  </a:lnTo>
                  <a:lnTo>
                    <a:pt x="94" y="6"/>
                  </a:lnTo>
                  <a:lnTo>
                    <a:pt x="97" y="0"/>
                  </a:lnTo>
                  <a:lnTo>
                    <a:pt x="79" y="0"/>
                  </a:lnTo>
                  <a:lnTo>
                    <a:pt x="3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6"/>
                  </a:lnTo>
                  <a:lnTo>
                    <a:pt x="24" y="6"/>
                  </a:lnTo>
                  <a:close/>
                  <a:moveTo>
                    <a:pt x="84" y="13"/>
                  </a:moveTo>
                  <a:lnTo>
                    <a:pt x="88" y="21"/>
                  </a:lnTo>
                  <a:lnTo>
                    <a:pt x="94" y="19"/>
                  </a:lnTo>
                  <a:lnTo>
                    <a:pt x="94" y="13"/>
                  </a:lnTo>
                  <a:lnTo>
                    <a:pt x="108" y="13"/>
                  </a:lnTo>
                  <a:lnTo>
                    <a:pt x="108" y="13"/>
                  </a:lnTo>
                  <a:lnTo>
                    <a:pt x="105" y="24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5" y="39"/>
                  </a:lnTo>
                  <a:lnTo>
                    <a:pt x="88" y="46"/>
                  </a:lnTo>
                  <a:lnTo>
                    <a:pt x="88" y="46"/>
                  </a:lnTo>
                  <a:lnTo>
                    <a:pt x="84" y="30"/>
                  </a:lnTo>
                  <a:lnTo>
                    <a:pt x="84" y="13"/>
                  </a:lnTo>
                  <a:lnTo>
                    <a:pt x="84" y="13"/>
                  </a:lnTo>
                  <a:lnTo>
                    <a:pt x="84" y="13"/>
                  </a:lnTo>
                  <a:lnTo>
                    <a:pt x="84" y="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202072" y="4853899"/>
            <a:ext cx="1157483" cy="1204311"/>
            <a:chOff x="3799767" y="4888985"/>
            <a:chExt cx="1157483" cy="1204311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10" name="流程图: 决策 9"/>
            <p:cNvSpPr/>
            <p:nvPr/>
          </p:nvSpPr>
          <p:spPr>
            <a:xfrm>
              <a:off x="3799767" y="4888985"/>
              <a:ext cx="1157483" cy="1204311"/>
            </a:xfrm>
            <a:prstGeom prst="flowChartDecisi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Freeform 452"/>
            <p:cNvSpPr>
              <a:spLocks noEditPoints="1"/>
            </p:cNvSpPr>
            <p:nvPr/>
          </p:nvSpPr>
          <p:spPr bwMode="auto">
            <a:xfrm>
              <a:off x="4142570" y="5264845"/>
              <a:ext cx="526975" cy="471696"/>
            </a:xfrm>
            <a:custGeom>
              <a:avLst/>
              <a:gdLst>
                <a:gd name="T0" fmla="*/ 88 w 143"/>
                <a:gd name="T1" fmla="*/ 20 h 128"/>
                <a:gd name="T2" fmla="*/ 94 w 143"/>
                <a:gd name="T3" fmla="*/ 25 h 128"/>
                <a:gd name="T4" fmla="*/ 130 w 143"/>
                <a:gd name="T5" fmla="*/ 35 h 128"/>
                <a:gd name="T6" fmla="*/ 136 w 143"/>
                <a:gd name="T7" fmla="*/ 31 h 128"/>
                <a:gd name="T8" fmla="*/ 141 w 143"/>
                <a:gd name="T9" fmla="*/ 38 h 128"/>
                <a:gd name="T10" fmla="*/ 141 w 143"/>
                <a:gd name="T11" fmla="*/ 49 h 128"/>
                <a:gd name="T12" fmla="*/ 138 w 143"/>
                <a:gd name="T13" fmla="*/ 58 h 128"/>
                <a:gd name="T14" fmla="*/ 130 w 143"/>
                <a:gd name="T15" fmla="*/ 62 h 128"/>
                <a:gd name="T16" fmla="*/ 99 w 143"/>
                <a:gd name="T17" fmla="*/ 53 h 128"/>
                <a:gd name="T18" fmla="*/ 90 w 143"/>
                <a:gd name="T19" fmla="*/ 57 h 128"/>
                <a:gd name="T20" fmla="*/ 83 w 143"/>
                <a:gd name="T21" fmla="*/ 64 h 128"/>
                <a:gd name="T22" fmla="*/ 86 w 143"/>
                <a:gd name="T23" fmla="*/ 75 h 128"/>
                <a:gd name="T24" fmla="*/ 81 w 143"/>
                <a:gd name="T25" fmla="*/ 79 h 128"/>
                <a:gd name="T26" fmla="*/ 75 w 143"/>
                <a:gd name="T27" fmla="*/ 84 h 128"/>
                <a:gd name="T28" fmla="*/ 61 w 143"/>
                <a:gd name="T29" fmla="*/ 128 h 128"/>
                <a:gd name="T30" fmla="*/ 46 w 143"/>
                <a:gd name="T31" fmla="*/ 128 h 128"/>
                <a:gd name="T32" fmla="*/ 50 w 143"/>
                <a:gd name="T33" fmla="*/ 75 h 128"/>
                <a:gd name="T34" fmla="*/ 50 w 143"/>
                <a:gd name="T35" fmla="*/ 64 h 128"/>
                <a:gd name="T36" fmla="*/ 46 w 143"/>
                <a:gd name="T37" fmla="*/ 55 h 128"/>
                <a:gd name="T38" fmla="*/ 39 w 143"/>
                <a:gd name="T39" fmla="*/ 46 h 128"/>
                <a:gd name="T40" fmla="*/ 13 w 143"/>
                <a:gd name="T41" fmla="*/ 44 h 128"/>
                <a:gd name="T42" fmla="*/ 4 w 143"/>
                <a:gd name="T43" fmla="*/ 40 h 128"/>
                <a:gd name="T44" fmla="*/ 0 w 143"/>
                <a:gd name="T45" fmla="*/ 27 h 128"/>
                <a:gd name="T46" fmla="*/ 4 w 143"/>
                <a:gd name="T47" fmla="*/ 13 h 128"/>
                <a:gd name="T48" fmla="*/ 13 w 143"/>
                <a:gd name="T49" fmla="*/ 2 h 128"/>
                <a:gd name="T50" fmla="*/ 22 w 143"/>
                <a:gd name="T51" fmla="*/ 3 h 128"/>
                <a:gd name="T52" fmla="*/ 103 w 143"/>
                <a:gd name="T53" fmla="*/ 36 h 128"/>
                <a:gd name="T54" fmla="*/ 128 w 143"/>
                <a:gd name="T55" fmla="*/ 38 h 128"/>
                <a:gd name="T56" fmla="*/ 103 w 143"/>
                <a:gd name="T57" fmla="*/ 36 h 128"/>
                <a:gd name="T58" fmla="*/ 84 w 143"/>
                <a:gd name="T59" fmla="*/ 25 h 128"/>
                <a:gd name="T60" fmla="*/ 26 w 143"/>
                <a:gd name="T61" fmla="*/ 14 h 128"/>
                <a:gd name="T62" fmla="*/ 79 w 143"/>
                <a:gd name="T63" fmla="*/ 31 h 128"/>
                <a:gd name="T64" fmla="*/ 84 w 143"/>
                <a:gd name="T65" fmla="*/ 25 h 128"/>
                <a:gd name="T66" fmla="*/ 94 w 143"/>
                <a:gd name="T67" fmla="*/ 35 h 128"/>
                <a:gd name="T68" fmla="*/ 86 w 143"/>
                <a:gd name="T69" fmla="*/ 35 h 128"/>
                <a:gd name="T70" fmla="*/ 84 w 143"/>
                <a:gd name="T71" fmla="*/ 40 h 128"/>
                <a:gd name="T72" fmla="*/ 90 w 143"/>
                <a:gd name="T73" fmla="*/ 47 h 128"/>
                <a:gd name="T74" fmla="*/ 94 w 143"/>
                <a:gd name="T75" fmla="*/ 46 h 128"/>
                <a:gd name="T76" fmla="*/ 94 w 143"/>
                <a:gd name="T77" fmla="*/ 35 h 128"/>
                <a:gd name="T78" fmla="*/ 134 w 143"/>
                <a:gd name="T79" fmla="*/ 36 h 128"/>
                <a:gd name="T80" fmla="*/ 132 w 143"/>
                <a:gd name="T81" fmla="*/ 53 h 128"/>
                <a:gd name="T82" fmla="*/ 132 w 143"/>
                <a:gd name="T83" fmla="*/ 58 h 128"/>
                <a:gd name="T84" fmla="*/ 134 w 143"/>
                <a:gd name="T85" fmla="*/ 57 h 128"/>
                <a:gd name="T86" fmla="*/ 138 w 143"/>
                <a:gd name="T87" fmla="*/ 38 h 128"/>
                <a:gd name="T88" fmla="*/ 136 w 143"/>
                <a:gd name="T89" fmla="*/ 36 h 128"/>
                <a:gd name="T90" fmla="*/ 134 w 143"/>
                <a:gd name="T91" fmla="*/ 36 h 128"/>
                <a:gd name="T92" fmla="*/ 18 w 143"/>
                <a:gd name="T93" fmla="*/ 9 h 128"/>
                <a:gd name="T94" fmla="*/ 15 w 143"/>
                <a:gd name="T95" fmla="*/ 7 h 128"/>
                <a:gd name="T96" fmla="*/ 9 w 143"/>
                <a:gd name="T97" fmla="*/ 14 h 128"/>
                <a:gd name="T98" fmla="*/ 7 w 143"/>
                <a:gd name="T99" fmla="*/ 27 h 128"/>
                <a:gd name="T100" fmla="*/ 9 w 143"/>
                <a:gd name="T101" fmla="*/ 36 h 128"/>
                <a:gd name="T102" fmla="*/ 13 w 143"/>
                <a:gd name="T103" fmla="*/ 36 h 128"/>
                <a:gd name="T104" fmla="*/ 16 w 143"/>
                <a:gd name="T105" fmla="*/ 29 h 128"/>
                <a:gd name="T106" fmla="*/ 20 w 143"/>
                <a:gd name="T107" fmla="*/ 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3" h="128">
                  <a:moveTo>
                    <a:pt x="26" y="9"/>
                  </a:moveTo>
                  <a:lnTo>
                    <a:pt x="88" y="20"/>
                  </a:lnTo>
                  <a:lnTo>
                    <a:pt x="88" y="20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94" y="25"/>
                  </a:lnTo>
                  <a:lnTo>
                    <a:pt x="97" y="27"/>
                  </a:lnTo>
                  <a:lnTo>
                    <a:pt x="130" y="35"/>
                  </a:lnTo>
                  <a:lnTo>
                    <a:pt x="130" y="35"/>
                  </a:lnTo>
                  <a:lnTo>
                    <a:pt x="132" y="33"/>
                  </a:lnTo>
                  <a:lnTo>
                    <a:pt x="136" y="31"/>
                  </a:lnTo>
                  <a:lnTo>
                    <a:pt x="136" y="31"/>
                  </a:lnTo>
                  <a:lnTo>
                    <a:pt x="139" y="35"/>
                  </a:lnTo>
                  <a:lnTo>
                    <a:pt x="141" y="38"/>
                  </a:lnTo>
                  <a:lnTo>
                    <a:pt x="141" y="38"/>
                  </a:lnTo>
                  <a:lnTo>
                    <a:pt x="143" y="44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1" y="55"/>
                  </a:lnTo>
                  <a:lnTo>
                    <a:pt x="138" y="58"/>
                  </a:lnTo>
                  <a:lnTo>
                    <a:pt x="138" y="58"/>
                  </a:lnTo>
                  <a:lnTo>
                    <a:pt x="134" y="62"/>
                  </a:lnTo>
                  <a:lnTo>
                    <a:pt x="130" y="62"/>
                  </a:lnTo>
                  <a:lnTo>
                    <a:pt x="130" y="62"/>
                  </a:lnTo>
                  <a:lnTo>
                    <a:pt x="127" y="60"/>
                  </a:lnTo>
                  <a:lnTo>
                    <a:pt x="125" y="58"/>
                  </a:lnTo>
                  <a:lnTo>
                    <a:pt x="99" y="53"/>
                  </a:lnTo>
                  <a:lnTo>
                    <a:pt x="99" y="53"/>
                  </a:lnTo>
                  <a:lnTo>
                    <a:pt x="95" y="55"/>
                  </a:lnTo>
                  <a:lnTo>
                    <a:pt x="90" y="57"/>
                  </a:lnTo>
                  <a:lnTo>
                    <a:pt x="90" y="57"/>
                  </a:lnTo>
                  <a:lnTo>
                    <a:pt x="83" y="55"/>
                  </a:lnTo>
                  <a:lnTo>
                    <a:pt x="83" y="64"/>
                  </a:lnTo>
                  <a:lnTo>
                    <a:pt x="86" y="64"/>
                  </a:lnTo>
                  <a:lnTo>
                    <a:pt x="86" y="69"/>
                  </a:lnTo>
                  <a:lnTo>
                    <a:pt x="86" y="75"/>
                  </a:lnTo>
                  <a:lnTo>
                    <a:pt x="81" y="75"/>
                  </a:lnTo>
                  <a:lnTo>
                    <a:pt x="81" y="79"/>
                  </a:lnTo>
                  <a:lnTo>
                    <a:pt x="81" y="79"/>
                  </a:lnTo>
                  <a:lnTo>
                    <a:pt x="94" y="128"/>
                  </a:lnTo>
                  <a:lnTo>
                    <a:pt x="84" y="128"/>
                  </a:lnTo>
                  <a:lnTo>
                    <a:pt x="75" y="84"/>
                  </a:lnTo>
                  <a:lnTo>
                    <a:pt x="72" y="84"/>
                  </a:lnTo>
                  <a:lnTo>
                    <a:pt x="72" y="128"/>
                  </a:lnTo>
                  <a:lnTo>
                    <a:pt x="61" y="128"/>
                  </a:lnTo>
                  <a:lnTo>
                    <a:pt x="61" y="84"/>
                  </a:lnTo>
                  <a:lnTo>
                    <a:pt x="57" y="84"/>
                  </a:lnTo>
                  <a:lnTo>
                    <a:pt x="46" y="128"/>
                  </a:lnTo>
                  <a:lnTo>
                    <a:pt x="39" y="128"/>
                  </a:lnTo>
                  <a:lnTo>
                    <a:pt x="50" y="80"/>
                  </a:lnTo>
                  <a:lnTo>
                    <a:pt x="50" y="75"/>
                  </a:lnTo>
                  <a:lnTo>
                    <a:pt x="44" y="75"/>
                  </a:lnTo>
                  <a:lnTo>
                    <a:pt x="44" y="64"/>
                  </a:lnTo>
                  <a:lnTo>
                    <a:pt x="50" y="64"/>
                  </a:lnTo>
                  <a:lnTo>
                    <a:pt x="50" y="57"/>
                  </a:lnTo>
                  <a:lnTo>
                    <a:pt x="50" y="57"/>
                  </a:lnTo>
                  <a:lnTo>
                    <a:pt x="46" y="55"/>
                  </a:lnTo>
                  <a:lnTo>
                    <a:pt x="42" y="51"/>
                  </a:lnTo>
                  <a:lnTo>
                    <a:pt x="42" y="51"/>
                  </a:lnTo>
                  <a:lnTo>
                    <a:pt x="39" y="46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3" y="44"/>
                  </a:lnTo>
                  <a:lnTo>
                    <a:pt x="9" y="44"/>
                  </a:lnTo>
                  <a:lnTo>
                    <a:pt x="9" y="44"/>
                  </a:lnTo>
                  <a:lnTo>
                    <a:pt x="4" y="40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7" y="5"/>
                  </a:lnTo>
                  <a:lnTo>
                    <a:pt x="7" y="5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2" y="3"/>
                  </a:lnTo>
                  <a:lnTo>
                    <a:pt x="26" y="9"/>
                  </a:lnTo>
                  <a:lnTo>
                    <a:pt x="26" y="9"/>
                  </a:lnTo>
                  <a:close/>
                  <a:moveTo>
                    <a:pt x="103" y="36"/>
                  </a:moveTo>
                  <a:lnTo>
                    <a:pt x="130" y="42"/>
                  </a:lnTo>
                  <a:lnTo>
                    <a:pt x="130" y="42"/>
                  </a:lnTo>
                  <a:lnTo>
                    <a:pt x="128" y="38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103" y="36"/>
                  </a:lnTo>
                  <a:lnTo>
                    <a:pt x="103" y="36"/>
                  </a:lnTo>
                  <a:close/>
                  <a:moveTo>
                    <a:pt x="84" y="25"/>
                  </a:moveTo>
                  <a:lnTo>
                    <a:pt x="84" y="25"/>
                  </a:lnTo>
                  <a:lnTo>
                    <a:pt x="84" y="25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20"/>
                  </a:lnTo>
                  <a:lnTo>
                    <a:pt x="79" y="31"/>
                  </a:lnTo>
                  <a:lnTo>
                    <a:pt x="79" y="31"/>
                  </a:lnTo>
                  <a:lnTo>
                    <a:pt x="79" y="29"/>
                  </a:lnTo>
                  <a:lnTo>
                    <a:pt x="79" y="29"/>
                  </a:lnTo>
                  <a:lnTo>
                    <a:pt x="84" y="25"/>
                  </a:lnTo>
                  <a:lnTo>
                    <a:pt x="84" y="25"/>
                  </a:lnTo>
                  <a:close/>
                  <a:moveTo>
                    <a:pt x="94" y="35"/>
                  </a:moveTo>
                  <a:lnTo>
                    <a:pt x="94" y="35"/>
                  </a:lnTo>
                  <a:lnTo>
                    <a:pt x="90" y="33"/>
                  </a:lnTo>
                  <a:lnTo>
                    <a:pt x="90" y="33"/>
                  </a:lnTo>
                  <a:lnTo>
                    <a:pt x="86" y="35"/>
                  </a:lnTo>
                  <a:lnTo>
                    <a:pt x="86" y="35"/>
                  </a:lnTo>
                  <a:lnTo>
                    <a:pt x="84" y="40"/>
                  </a:lnTo>
                  <a:lnTo>
                    <a:pt x="84" y="40"/>
                  </a:lnTo>
                  <a:lnTo>
                    <a:pt x="86" y="46"/>
                  </a:lnTo>
                  <a:lnTo>
                    <a:pt x="86" y="46"/>
                  </a:lnTo>
                  <a:lnTo>
                    <a:pt x="90" y="47"/>
                  </a:lnTo>
                  <a:lnTo>
                    <a:pt x="90" y="47"/>
                  </a:lnTo>
                  <a:lnTo>
                    <a:pt x="94" y="46"/>
                  </a:lnTo>
                  <a:lnTo>
                    <a:pt x="94" y="46"/>
                  </a:lnTo>
                  <a:lnTo>
                    <a:pt x="94" y="40"/>
                  </a:lnTo>
                  <a:lnTo>
                    <a:pt x="94" y="40"/>
                  </a:lnTo>
                  <a:lnTo>
                    <a:pt x="94" y="35"/>
                  </a:lnTo>
                  <a:lnTo>
                    <a:pt x="94" y="35"/>
                  </a:lnTo>
                  <a:close/>
                  <a:moveTo>
                    <a:pt x="134" y="36"/>
                  </a:moveTo>
                  <a:lnTo>
                    <a:pt x="134" y="36"/>
                  </a:lnTo>
                  <a:lnTo>
                    <a:pt x="134" y="42"/>
                  </a:lnTo>
                  <a:lnTo>
                    <a:pt x="134" y="47"/>
                  </a:lnTo>
                  <a:lnTo>
                    <a:pt x="132" y="53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32" y="58"/>
                  </a:lnTo>
                  <a:lnTo>
                    <a:pt x="132" y="58"/>
                  </a:lnTo>
                  <a:lnTo>
                    <a:pt x="134" y="57"/>
                  </a:lnTo>
                  <a:lnTo>
                    <a:pt x="134" y="57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6" y="36"/>
                  </a:lnTo>
                  <a:lnTo>
                    <a:pt x="136" y="36"/>
                  </a:lnTo>
                  <a:lnTo>
                    <a:pt x="134" y="36"/>
                  </a:lnTo>
                  <a:lnTo>
                    <a:pt x="134" y="36"/>
                  </a:lnTo>
                  <a:lnTo>
                    <a:pt x="134" y="36"/>
                  </a:lnTo>
                  <a:close/>
                  <a:moveTo>
                    <a:pt x="18" y="11"/>
                  </a:moveTo>
                  <a:lnTo>
                    <a:pt x="18" y="11"/>
                  </a:lnTo>
                  <a:lnTo>
                    <a:pt x="18" y="9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5" y="7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9" y="14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7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9" y="36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13" y="36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16" y="29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20" y="16"/>
                  </a:lnTo>
                  <a:lnTo>
                    <a:pt x="18" y="11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流程图: 决策 11"/>
          <p:cNvSpPr/>
          <p:nvPr/>
        </p:nvSpPr>
        <p:spPr>
          <a:xfrm>
            <a:off x="1138601" y="2689870"/>
            <a:ext cx="898504" cy="934855"/>
          </a:xfrm>
          <a:prstGeom prst="flowChartDecisi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决策 12"/>
          <p:cNvSpPr/>
          <p:nvPr/>
        </p:nvSpPr>
        <p:spPr>
          <a:xfrm>
            <a:off x="4080301" y="1941949"/>
            <a:ext cx="898504" cy="934855"/>
          </a:xfrm>
          <a:prstGeom prst="flowChartDecisi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987911" y="1073790"/>
            <a:ext cx="57606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组织整体领导力指标体系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如：管理幅度；新任管理者比例；内部晋升比例；管理者占总人数比率等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领导力发展指标体系。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：具有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个人发展计划的管理者人数与所有管理者人数的比例是多少；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完成培养计划或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其他领导力发展课程的管理者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人数比例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是多少；对于新任管理者，他的过渡时间有多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高潜力人才发展指标。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如：高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潜力人才在全部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员工中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的比例是多少；对于各个事业部来说，高潜力人才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的人数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以及所占比例是多少；每年有多少高潜力人才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参与到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高潜力培养计划中；又有多少人从高潜力培养计划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淘汰；等等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人才盘点的投入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—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产出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如：对比高潜力人才和一般管理者在管理岗位上的业绩指标、财务指标、员工发展指标、员工敬业度等是多少；等等。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342406" y="6182034"/>
            <a:ext cx="330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指标由人才盘点目的来设定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318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12" grpId="0" animBg="1"/>
      <p:bldP spid="13" grpId="0" animBg="1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80"/>
          <a:stretch/>
        </p:blipFill>
        <p:spPr bwMode="auto">
          <a:xfrm>
            <a:off x="-3175" y="4362044"/>
            <a:ext cx="12199938" cy="2502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317" y="-10667"/>
            <a:ext cx="12190410" cy="4372711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48000">
                <a:schemeClr val="bg1">
                  <a:lumMod val="95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</p:pic>
      <p:sp>
        <p:nvSpPr>
          <p:cNvPr id="5" name="文本框 3"/>
          <p:cNvSpPr txBox="1"/>
          <p:nvPr/>
        </p:nvSpPr>
        <p:spPr>
          <a:xfrm>
            <a:off x="1414686" y="4620958"/>
            <a:ext cx="5806646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6600" b="1" kern="2200" spc="6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44000">
                      <a:srgbClr val="0070C0">
                        <a:shade val="67500"/>
                        <a:satMod val="115000"/>
                      </a:srgbClr>
                    </a:gs>
                    <a:gs pos="75000">
                      <a:srgbClr val="00B0F0"/>
                    </a:gs>
                    <a:gs pos="56000">
                      <a:srgbClr val="0070C0">
                        <a:shade val="100000"/>
                        <a:satMod val="115000"/>
                      </a:srgbClr>
                    </a:gs>
                  </a:gsLst>
                  <a:lin ang="18000000" scaled="0"/>
                  <a:tileRect/>
                </a:gradFill>
                <a:latin typeface="微软雅黑" pitchFamily="34" charset="-122"/>
                <a:ea typeface="微软雅黑" pitchFamily="34" charset="-122"/>
              </a:rPr>
              <a:t>谢谢您的聆听</a:t>
            </a:r>
            <a:endParaRPr lang="zh-CN" altLang="en-US" sz="6600" b="1" kern="2200" spc="6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44000">
                    <a:srgbClr val="0070C0">
                      <a:shade val="67500"/>
                      <a:satMod val="115000"/>
                    </a:srgbClr>
                  </a:gs>
                  <a:gs pos="75000">
                    <a:srgbClr val="00B0F0"/>
                  </a:gs>
                  <a:gs pos="56000">
                    <a:srgbClr val="0070C0">
                      <a:shade val="100000"/>
                      <a:satMod val="115000"/>
                    </a:srgbClr>
                  </a:gs>
                </a:gsLst>
                <a:lin ang="18000000" scaled="0"/>
                <a:tileRect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流程图: 决策 8"/>
          <p:cNvSpPr/>
          <p:nvPr/>
        </p:nvSpPr>
        <p:spPr>
          <a:xfrm>
            <a:off x="8903518" y="3112113"/>
            <a:ext cx="2549085" cy="2464116"/>
          </a:xfrm>
          <a:prstGeom prst="flowChartDecisi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决策 10"/>
          <p:cNvSpPr/>
          <p:nvPr/>
        </p:nvSpPr>
        <p:spPr>
          <a:xfrm>
            <a:off x="7685671" y="4148920"/>
            <a:ext cx="412034" cy="398300"/>
          </a:xfrm>
          <a:prstGeom prst="flowChartDecisi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决策 13"/>
          <p:cNvSpPr/>
          <p:nvPr/>
        </p:nvSpPr>
        <p:spPr>
          <a:xfrm>
            <a:off x="8083240" y="3958766"/>
            <a:ext cx="824069" cy="796600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决策 14"/>
          <p:cNvSpPr/>
          <p:nvPr/>
        </p:nvSpPr>
        <p:spPr>
          <a:xfrm>
            <a:off x="10525794" y="2924536"/>
            <a:ext cx="667662" cy="645407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决策 16"/>
          <p:cNvSpPr/>
          <p:nvPr/>
        </p:nvSpPr>
        <p:spPr>
          <a:xfrm>
            <a:off x="11393508" y="2800215"/>
            <a:ext cx="257216" cy="248642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决策 20"/>
          <p:cNvSpPr/>
          <p:nvPr/>
        </p:nvSpPr>
        <p:spPr>
          <a:xfrm>
            <a:off x="10943632" y="3122133"/>
            <a:ext cx="1156968" cy="1118403"/>
          </a:xfrm>
          <a:prstGeom prst="flowChartDecisi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45"/>
          <p:cNvSpPr txBox="1"/>
          <p:nvPr/>
        </p:nvSpPr>
        <p:spPr>
          <a:xfrm>
            <a:off x="1513556" y="5714839"/>
            <a:ext cx="48696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ea typeface="方正细圆简体" pitchFamily="2" charset="-122"/>
              </a:rPr>
              <a:t>Talents come from diligence, 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  <a:latin typeface="Arial Black" pitchFamily="34" charset="0"/>
              <a:ea typeface="方正细圆简体" pitchFamily="2" charset="-122"/>
            </a:endParaRP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ea typeface="方正细圆简体" pitchFamily="2" charset="-122"/>
              </a:rPr>
              <a:t>and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 Black" pitchFamily="34" charset="0"/>
                <a:ea typeface="方正细圆简体" pitchFamily="2" charset="-122"/>
              </a:rPr>
              <a:t>knowledge is gained by accumulation.</a:t>
            </a: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Arial Black" pitchFamily="34" charset="0"/>
              <a:ea typeface="方正细圆简体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流程图: 决策 22"/>
          <p:cNvSpPr/>
          <p:nvPr/>
        </p:nvSpPr>
        <p:spPr>
          <a:xfrm>
            <a:off x="11193456" y="4536909"/>
            <a:ext cx="667662" cy="645407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68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450"/>
                            </p:stCondLst>
                            <p:childTnLst>
                              <p:par>
                                <p:cTn id="50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3000" fill="remove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37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37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37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37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7" presetClass="emph" presetSubtype="0" repeatCount="3000" fill="remove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5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7" presetClass="emph" presetSubtype="0" repeatCount="3000" fill="remove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6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9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21" grpId="0" animBg="1"/>
      <p:bldP spid="20" grpId="0"/>
      <p:bldP spid="23" grpId="0" animBg="1"/>
      <p:bldP spid="2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6645" y="-103160"/>
            <a:ext cx="12207058" cy="3766874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851" y="667023"/>
            <a:ext cx="2899420" cy="1876327"/>
          </a:xfrm>
          <a:prstGeom prst="rect">
            <a:avLst/>
          </a:prstGeom>
        </p:spPr>
      </p:pic>
      <p:sp>
        <p:nvSpPr>
          <p:cNvPr id="6" name="流程图: 决策 5"/>
          <p:cNvSpPr/>
          <p:nvPr/>
        </p:nvSpPr>
        <p:spPr>
          <a:xfrm flipV="1">
            <a:off x="2566814" y="2818308"/>
            <a:ext cx="6840760" cy="1690812"/>
          </a:xfrm>
          <a:prstGeom prst="flowChartDecisi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3"/>
          <p:cNvSpPr txBox="1"/>
          <p:nvPr/>
        </p:nvSpPr>
        <p:spPr>
          <a:xfrm>
            <a:off x="3993587" y="3462786"/>
            <a:ext cx="4186594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600" dirty="0" smtClean="0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</a:rPr>
              <a:t>人才盘点？</a:t>
            </a:r>
            <a:endParaRPr lang="zh-CN" altLang="en-US" sz="3200" spc="600" dirty="0">
              <a:solidFill>
                <a:schemeClr val="bg1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10" name="TextBox 18"/>
          <p:cNvSpPr>
            <a:spLocks noChangeArrowheads="1"/>
          </p:cNvSpPr>
          <p:nvPr/>
        </p:nvSpPr>
        <p:spPr bwMode="auto">
          <a:xfrm>
            <a:off x="1918742" y="4827720"/>
            <a:ext cx="9505056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人才盘点也叫做全面人才评价，是通过对组织人才的盘点，使人与组织相匹配，其内容包括明确组织的架构与岗位发展的变化，确定员工的能力水平，挖掘员工的潜能，进而将合适的人放在合适的岗位上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b="1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评估组织内部人才的数量和质量、  并促进组织拥有足够数量和</a:t>
            </a:r>
            <a:r>
              <a:rPr lang="zh-CN" altLang="en-US" sz="1600" b="1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高质量人才。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50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d"/>
      </p:transition>
    </mc:Choice>
    <mc:Fallback xmlns="">
      <p:transition spd="slow"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3052" y="188640"/>
            <a:ext cx="4468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华勤目前进行哪些人才盘点？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06774" y="1772816"/>
            <a:ext cx="1947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年度述职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6773" y="3126159"/>
            <a:ext cx="3384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人才结构盘点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183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317" y="1551040"/>
            <a:ext cx="12190410" cy="3036135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48000">
                <a:schemeClr val="bg1">
                  <a:lumMod val="95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</p:pic>
      <p:sp>
        <p:nvSpPr>
          <p:cNvPr id="6" name="矩形 5"/>
          <p:cNvSpPr/>
          <p:nvPr/>
        </p:nvSpPr>
        <p:spPr>
          <a:xfrm>
            <a:off x="1201340" y="5435168"/>
            <a:ext cx="162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概念介绍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94091" y="5435168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人才盘点价值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37099" y="5435168"/>
            <a:ext cx="2339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人才盘点步骤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30355" y="5435168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讨论点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58788" y="3928876"/>
            <a:ext cx="1297399" cy="1284485"/>
            <a:chOff x="1486694" y="2665507"/>
            <a:chExt cx="1297399" cy="1284485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 rot="5400000">
              <a:off x="1476182" y="2728182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86694" y="3047437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95092" y="3928876"/>
            <a:ext cx="1297399" cy="1284485"/>
            <a:chOff x="4222998" y="2665507"/>
            <a:chExt cx="1297399" cy="1284485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 rot="5400000">
              <a:off x="4226425" y="2728182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000" b="1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222998" y="3078969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6000" b="1" dirty="0"/>
                <a:t>02</a:t>
              </a:r>
              <a:endParaRPr lang="zh-CN" altLang="en-US" sz="6000" b="1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912346" y="3928876"/>
            <a:ext cx="1297399" cy="1284485"/>
            <a:chOff x="6940252" y="2689493"/>
            <a:chExt cx="1297399" cy="1284485"/>
          </a:xfrm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 rot="5400000">
              <a:off x="6967655" y="2752168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6940252" y="3087353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413576" y="3928876"/>
            <a:ext cx="1297399" cy="1284485"/>
            <a:chOff x="9441482" y="2562069"/>
            <a:chExt cx="1297399" cy="1284485"/>
          </a:xfrm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 rot="5400000">
              <a:off x="9456528" y="2624744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9441482" y="2996952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908720"/>
            <a:ext cx="6840760" cy="1284643"/>
            <a:chOff x="0" y="908720"/>
            <a:chExt cx="6840760" cy="1284643"/>
          </a:xfrm>
        </p:grpSpPr>
        <p:sp>
          <p:nvSpPr>
            <p:cNvPr id="28" name="流程图: 决策 27"/>
            <p:cNvSpPr/>
            <p:nvPr/>
          </p:nvSpPr>
          <p:spPr>
            <a:xfrm flipV="1">
              <a:off x="0" y="908720"/>
              <a:ext cx="6840760" cy="1284643"/>
            </a:xfrm>
            <a:prstGeom prst="flowChartDecision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35681" y="1648386"/>
              <a:ext cx="3682058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CONTENTS——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文本框 3"/>
            <p:cNvSpPr txBox="1"/>
            <p:nvPr/>
          </p:nvSpPr>
          <p:spPr>
            <a:xfrm>
              <a:off x="2644315" y="1052621"/>
              <a:ext cx="1800200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spc="6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984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0630" y="1543558"/>
            <a:ext cx="3456384" cy="778854"/>
          </a:xfrm>
          <a:prstGeom prst="rect">
            <a:avLst/>
          </a:prstGeom>
          <a:solidFill>
            <a:srgbClr val="18B0B8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业务战略分析</a:t>
            </a:r>
          </a:p>
        </p:txBody>
      </p:sp>
      <p:sp>
        <p:nvSpPr>
          <p:cNvPr id="3" name="矩形 2"/>
          <p:cNvSpPr/>
          <p:nvPr/>
        </p:nvSpPr>
        <p:spPr>
          <a:xfrm>
            <a:off x="910630" y="2556081"/>
            <a:ext cx="3456384" cy="778854"/>
          </a:xfrm>
          <a:prstGeom prst="rect">
            <a:avLst/>
          </a:prstGeom>
          <a:solidFill>
            <a:srgbClr val="6875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需求：我们需要什么样的人</a:t>
            </a:r>
          </a:p>
        </p:txBody>
      </p:sp>
      <p:sp>
        <p:nvSpPr>
          <p:cNvPr id="4" name="矩形 3"/>
          <p:cNvSpPr/>
          <p:nvPr/>
        </p:nvSpPr>
        <p:spPr>
          <a:xfrm>
            <a:off x="910630" y="3568604"/>
            <a:ext cx="3456384" cy="778854"/>
          </a:xfrm>
          <a:prstGeom prst="rect">
            <a:avLst/>
          </a:prstGeom>
          <a:solidFill>
            <a:srgbClr val="6875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业务战略目标、主要成功要素、需要转型内容</a:t>
            </a:r>
          </a:p>
        </p:txBody>
      </p:sp>
      <p:sp>
        <p:nvSpPr>
          <p:cNvPr id="5" name="矩形 4"/>
          <p:cNvSpPr/>
          <p:nvPr/>
        </p:nvSpPr>
        <p:spPr>
          <a:xfrm>
            <a:off x="910630" y="4581128"/>
            <a:ext cx="3456384" cy="778854"/>
          </a:xfrm>
          <a:prstGeom prst="rect">
            <a:avLst/>
          </a:prstGeom>
          <a:solidFill>
            <a:srgbClr val="6875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核心岗位、关键能力、能力转变</a:t>
            </a:r>
          </a:p>
        </p:txBody>
      </p:sp>
      <p:sp>
        <p:nvSpPr>
          <p:cNvPr id="6" name="矩形 5"/>
          <p:cNvSpPr/>
          <p:nvPr/>
        </p:nvSpPr>
        <p:spPr>
          <a:xfrm>
            <a:off x="6023198" y="1543558"/>
            <a:ext cx="3456384" cy="778854"/>
          </a:xfrm>
          <a:prstGeom prst="rect">
            <a:avLst/>
          </a:prstGeom>
          <a:solidFill>
            <a:srgbClr val="18B0B8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人才盘点</a:t>
            </a:r>
          </a:p>
        </p:txBody>
      </p:sp>
      <p:sp>
        <p:nvSpPr>
          <p:cNvPr id="7" name="矩形 6"/>
          <p:cNvSpPr/>
          <p:nvPr/>
        </p:nvSpPr>
        <p:spPr>
          <a:xfrm>
            <a:off x="6023198" y="2556081"/>
            <a:ext cx="3456384" cy="778854"/>
          </a:xfrm>
          <a:prstGeom prst="rect">
            <a:avLst/>
          </a:prstGeom>
          <a:solidFill>
            <a:srgbClr val="6875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供给：我们拥有什么样的人</a:t>
            </a:r>
          </a:p>
        </p:txBody>
      </p:sp>
      <p:sp>
        <p:nvSpPr>
          <p:cNvPr id="8" name="矩形 7"/>
          <p:cNvSpPr/>
          <p:nvPr/>
        </p:nvSpPr>
        <p:spPr>
          <a:xfrm>
            <a:off x="6023198" y="3568604"/>
            <a:ext cx="3456384" cy="778854"/>
          </a:xfrm>
          <a:prstGeom prst="rect">
            <a:avLst/>
          </a:prstGeom>
          <a:solidFill>
            <a:srgbClr val="6875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组织纵向各职能与部门、横向各层级现有人才分布情况</a:t>
            </a:r>
          </a:p>
        </p:txBody>
      </p:sp>
      <p:sp>
        <p:nvSpPr>
          <p:cNvPr id="9" name="矩形 8"/>
          <p:cNvSpPr/>
          <p:nvPr/>
        </p:nvSpPr>
        <p:spPr>
          <a:xfrm>
            <a:off x="6023198" y="4581128"/>
            <a:ext cx="3456384" cy="778854"/>
          </a:xfrm>
          <a:prstGeom prst="rect">
            <a:avLst/>
          </a:prstGeom>
          <a:solidFill>
            <a:srgbClr val="6875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人才的的数量、质量；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成熟度、潜力</a:t>
            </a:r>
          </a:p>
        </p:txBody>
      </p:sp>
      <p:cxnSp>
        <p:nvCxnSpPr>
          <p:cNvPr id="10" name="直接箭头连接符 9"/>
          <p:cNvCxnSpPr>
            <a:stCxn id="2" idx="3"/>
            <a:endCxn id="6" idx="1"/>
          </p:cNvCxnSpPr>
          <p:nvPr/>
        </p:nvCxnSpPr>
        <p:spPr>
          <a:xfrm>
            <a:off x="4367014" y="1932985"/>
            <a:ext cx="1656184" cy="0"/>
          </a:xfrm>
          <a:prstGeom prst="straightConnector1">
            <a:avLst/>
          </a:prstGeom>
          <a:noFill/>
          <a:ln w="57150" cap="flat" cmpd="sng" algn="ctr">
            <a:solidFill>
              <a:srgbClr val="687596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11" name="直接箭头连接符 10"/>
          <p:cNvCxnSpPr>
            <a:stCxn id="2" idx="2"/>
            <a:endCxn id="3" idx="0"/>
          </p:cNvCxnSpPr>
          <p:nvPr/>
        </p:nvCxnSpPr>
        <p:spPr>
          <a:xfrm>
            <a:off x="2638822" y="2322412"/>
            <a:ext cx="0" cy="233669"/>
          </a:xfrm>
          <a:prstGeom prst="straightConnector1">
            <a:avLst/>
          </a:prstGeom>
          <a:noFill/>
          <a:ln w="38100" cap="flat" cmpd="sng" algn="ctr">
            <a:solidFill>
              <a:srgbClr val="687596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2" name="直接箭头连接符 11"/>
          <p:cNvCxnSpPr>
            <a:stCxn id="3" idx="2"/>
            <a:endCxn id="4" idx="0"/>
          </p:cNvCxnSpPr>
          <p:nvPr/>
        </p:nvCxnSpPr>
        <p:spPr>
          <a:xfrm>
            <a:off x="2638822" y="3334935"/>
            <a:ext cx="0" cy="233669"/>
          </a:xfrm>
          <a:prstGeom prst="straightConnector1">
            <a:avLst/>
          </a:prstGeom>
          <a:noFill/>
          <a:ln w="38100" cap="flat" cmpd="sng" algn="ctr">
            <a:solidFill>
              <a:srgbClr val="687596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3" name="直接箭头连接符 12"/>
          <p:cNvCxnSpPr>
            <a:stCxn id="4" idx="2"/>
            <a:endCxn id="5" idx="0"/>
          </p:cNvCxnSpPr>
          <p:nvPr/>
        </p:nvCxnSpPr>
        <p:spPr>
          <a:xfrm>
            <a:off x="2638822" y="4347458"/>
            <a:ext cx="0" cy="233670"/>
          </a:xfrm>
          <a:prstGeom prst="straightConnector1">
            <a:avLst/>
          </a:prstGeom>
          <a:noFill/>
          <a:ln w="38100" cap="flat" cmpd="sng" algn="ctr">
            <a:solidFill>
              <a:srgbClr val="687596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4" name="直接箭头连接符 13"/>
          <p:cNvCxnSpPr>
            <a:stCxn id="6" idx="2"/>
            <a:endCxn id="7" idx="0"/>
          </p:cNvCxnSpPr>
          <p:nvPr/>
        </p:nvCxnSpPr>
        <p:spPr>
          <a:xfrm>
            <a:off x="7751390" y="2322412"/>
            <a:ext cx="0" cy="233669"/>
          </a:xfrm>
          <a:prstGeom prst="straightConnector1">
            <a:avLst/>
          </a:prstGeom>
          <a:noFill/>
          <a:ln w="38100" cap="flat" cmpd="sng" algn="ctr">
            <a:solidFill>
              <a:srgbClr val="687596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>
            <a:off x="7751390" y="3334935"/>
            <a:ext cx="0" cy="233669"/>
          </a:xfrm>
          <a:prstGeom prst="straightConnector1">
            <a:avLst/>
          </a:prstGeom>
          <a:noFill/>
          <a:ln w="38100" cap="flat" cmpd="sng" algn="ctr">
            <a:solidFill>
              <a:srgbClr val="687596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6" name="直接箭头连接符 15"/>
          <p:cNvCxnSpPr>
            <a:stCxn id="8" idx="2"/>
            <a:endCxn id="9" idx="0"/>
          </p:cNvCxnSpPr>
          <p:nvPr/>
        </p:nvCxnSpPr>
        <p:spPr>
          <a:xfrm>
            <a:off x="7751390" y="4347458"/>
            <a:ext cx="0" cy="233670"/>
          </a:xfrm>
          <a:prstGeom prst="straightConnector1">
            <a:avLst/>
          </a:prstGeom>
          <a:noFill/>
          <a:ln w="38100" cap="flat" cmpd="sng" algn="ctr">
            <a:solidFill>
              <a:srgbClr val="687596"/>
            </a:solidFill>
            <a:prstDash val="solid"/>
            <a:miter lim="800000"/>
            <a:tailEnd type="arrow"/>
          </a:ln>
          <a:effectLst/>
        </p:spPr>
      </p:cxnSp>
      <p:sp>
        <p:nvSpPr>
          <p:cNvPr id="17" name="矩形 16"/>
          <p:cNvSpPr/>
          <p:nvPr/>
        </p:nvSpPr>
        <p:spPr>
          <a:xfrm>
            <a:off x="4727054" y="1543558"/>
            <a:ext cx="936104" cy="778854"/>
          </a:xfrm>
          <a:prstGeom prst="rect">
            <a:avLst/>
          </a:prstGeom>
          <a:solidFill>
            <a:srgbClr val="6875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差距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18" name="矩形 17"/>
          <p:cNvSpPr/>
          <p:nvPr/>
        </p:nvSpPr>
        <p:spPr>
          <a:xfrm>
            <a:off x="4727054" y="2556080"/>
            <a:ext cx="936104" cy="1791377"/>
          </a:xfrm>
          <a:prstGeom prst="rect">
            <a:avLst/>
          </a:prstGeom>
          <a:solidFill>
            <a:srgbClr val="18B0B8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27054" y="4570963"/>
            <a:ext cx="936104" cy="778854"/>
          </a:xfrm>
          <a:prstGeom prst="rect">
            <a:avLst/>
          </a:prstGeom>
          <a:solidFill>
            <a:srgbClr val="18B0B8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发展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</a:p>
        </p:txBody>
      </p:sp>
      <p:cxnSp>
        <p:nvCxnSpPr>
          <p:cNvPr id="20" name="直接箭头连接符 19"/>
          <p:cNvCxnSpPr>
            <a:stCxn id="17" idx="2"/>
            <a:endCxn id="18" idx="0"/>
          </p:cNvCxnSpPr>
          <p:nvPr/>
        </p:nvCxnSpPr>
        <p:spPr>
          <a:xfrm>
            <a:off x="5195106" y="2322412"/>
            <a:ext cx="0" cy="233668"/>
          </a:xfrm>
          <a:prstGeom prst="straightConnector1">
            <a:avLst/>
          </a:prstGeom>
          <a:noFill/>
          <a:ln w="38100" cap="flat" cmpd="sng" algn="ctr">
            <a:solidFill>
              <a:srgbClr val="687596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1" name="直接箭头连接符 20"/>
          <p:cNvCxnSpPr>
            <a:stCxn id="18" idx="2"/>
            <a:endCxn id="19" idx="0"/>
          </p:cNvCxnSpPr>
          <p:nvPr/>
        </p:nvCxnSpPr>
        <p:spPr>
          <a:xfrm>
            <a:off x="5195106" y="4347457"/>
            <a:ext cx="0" cy="223506"/>
          </a:xfrm>
          <a:prstGeom prst="straightConnector1">
            <a:avLst/>
          </a:prstGeom>
          <a:noFill/>
          <a:ln w="38100" cap="flat" cmpd="sng" algn="ctr">
            <a:solidFill>
              <a:srgbClr val="687596"/>
            </a:solidFill>
            <a:prstDash val="solid"/>
            <a:miter lim="800000"/>
            <a:tailEnd type="arrow"/>
          </a:ln>
          <a:effectLst/>
        </p:spPr>
      </p:cxnSp>
      <p:sp>
        <p:nvSpPr>
          <p:cNvPr id="22" name="TextBox 1"/>
          <p:cNvSpPr txBox="1"/>
          <p:nvPr/>
        </p:nvSpPr>
        <p:spPr>
          <a:xfrm>
            <a:off x="1123052" y="188640"/>
            <a:ext cx="4468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人才盘点价值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21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494377530"/>
              </p:ext>
            </p:extLst>
          </p:nvPr>
        </p:nvGraphicFramePr>
        <p:xfrm>
          <a:off x="1881580" y="1772816"/>
          <a:ext cx="6301858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1"/>
          <p:cNvSpPr txBox="1"/>
          <p:nvPr/>
        </p:nvSpPr>
        <p:spPr>
          <a:xfrm>
            <a:off x="1123052" y="188640"/>
            <a:ext cx="4468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人才盘点价值？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21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317" y="1551040"/>
            <a:ext cx="12190410" cy="3036135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48000">
                <a:schemeClr val="bg1">
                  <a:lumMod val="95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</p:pic>
      <p:sp>
        <p:nvSpPr>
          <p:cNvPr id="6" name="矩形 5"/>
          <p:cNvSpPr/>
          <p:nvPr/>
        </p:nvSpPr>
        <p:spPr>
          <a:xfrm>
            <a:off x="1201340" y="5435168"/>
            <a:ext cx="162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概念介绍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1867" y="543516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人才盘点价值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29323" y="5435168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人才盘点步骤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30355" y="5435168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讨论点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58788" y="3928876"/>
            <a:ext cx="1297399" cy="1284485"/>
            <a:chOff x="1486694" y="2665507"/>
            <a:chExt cx="1297399" cy="1284485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 rot="5400000">
              <a:off x="1476182" y="2728182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86694" y="3047437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95092" y="3928876"/>
            <a:ext cx="1297399" cy="1284485"/>
            <a:chOff x="4222998" y="2665507"/>
            <a:chExt cx="1297399" cy="1284485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 rot="5400000">
              <a:off x="4226425" y="2728182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222998" y="3078969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800" dirty="0"/>
                <a:t>02</a:t>
              </a:r>
              <a:endParaRPr lang="zh-CN" altLang="en-US" sz="48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912346" y="3928876"/>
            <a:ext cx="1297399" cy="1284485"/>
            <a:chOff x="6940252" y="2689493"/>
            <a:chExt cx="1297399" cy="1284485"/>
          </a:xfrm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 rot="5400000">
              <a:off x="6967655" y="2752168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6000" b="1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6940252" y="3087353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6000" b="1" dirty="0"/>
                <a:t>03</a:t>
              </a:r>
              <a:endParaRPr lang="zh-CN" altLang="en-US" sz="6000" b="1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413576" y="3928876"/>
            <a:ext cx="1297399" cy="1284485"/>
            <a:chOff x="9441482" y="2562069"/>
            <a:chExt cx="1297399" cy="1284485"/>
          </a:xfrm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 rot="5400000">
              <a:off x="9456528" y="2624744"/>
              <a:ext cx="1284485" cy="1159135"/>
            </a:xfrm>
            <a:custGeom>
              <a:avLst/>
              <a:gdLst>
                <a:gd name="T0" fmla="*/ 1136760 w 2740"/>
                <a:gd name="T1" fmla="*/ 1235640 h 2446"/>
                <a:gd name="T2" fmla="*/ 1086026 w 2740"/>
                <a:gd name="T3" fmla="*/ 1286347 h 2446"/>
                <a:gd name="T4" fmla="*/ 1013624 w 2740"/>
                <a:gd name="T5" fmla="*/ 1305028 h 2446"/>
                <a:gd name="T6" fmla="*/ 431239 w 2740"/>
                <a:gd name="T7" fmla="*/ 1305028 h 2446"/>
                <a:gd name="T8" fmla="*/ 362009 w 2740"/>
                <a:gd name="T9" fmla="*/ 1286347 h 2446"/>
                <a:gd name="T10" fmla="*/ 311274 w 2740"/>
                <a:gd name="T11" fmla="*/ 1235107 h 2446"/>
                <a:gd name="T12" fmla="*/ 19025 w 2740"/>
                <a:gd name="T13" fmla="*/ 723770 h 2446"/>
                <a:gd name="T14" fmla="*/ 0 w 2740"/>
                <a:gd name="T15" fmla="*/ 652781 h 2446"/>
                <a:gd name="T16" fmla="*/ 19025 w 2740"/>
                <a:gd name="T17" fmla="*/ 581258 h 2446"/>
                <a:gd name="T18" fmla="*/ 310218 w 2740"/>
                <a:gd name="T19" fmla="*/ 72057 h 2446"/>
                <a:gd name="T20" fmla="*/ 362009 w 2740"/>
                <a:gd name="T21" fmla="*/ 19749 h 2446"/>
                <a:gd name="T22" fmla="*/ 428068 w 2740"/>
                <a:gd name="T23" fmla="*/ 534 h 2446"/>
                <a:gd name="T24" fmla="*/ 1012567 w 2740"/>
                <a:gd name="T25" fmla="*/ 534 h 2446"/>
                <a:gd name="T26" fmla="*/ 1086026 w 2740"/>
                <a:gd name="T27" fmla="*/ 19749 h 2446"/>
                <a:gd name="T28" fmla="*/ 1136760 w 2740"/>
                <a:gd name="T29" fmla="*/ 70456 h 2446"/>
                <a:gd name="T30" fmla="*/ 1427952 w 2740"/>
                <a:gd name="T31" fmla="*/ 579657 h 2446"/>
                <a:gd name="T32" fmla="*/ 1448034 w 2740"/>
                <a:gd name="T33" fmla="*/ 652781 h 2446"/>
                <a:gd name="T34" fmla="*/ 1427423 w 2740"/>
                <a:gd name="T35" fmla="*/ 726439 h 2446"/>
                <a:gd name="T36" fmla="*/ 1136760 w 2740"/>
                <a:gd name="T37" fmla="*/ 1235640 h 24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40"/>
                <a:gd name="T58" fmla="*/ 0 h 2446"/>
                <a:gd name="T59" fmla="*/ 2740 w 2740"/>
                <a:gd name="T60" fmla="*/ 2446 h 24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9441482" y="2996952"/>
              <a:ext cx="1297399" cy="43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908720"/>
            <a:ext cx="6840760" cy="1284643"/>
            <a:chOff x="0" y="908720"/>
            <a:chExt cx="6840760" cy="1284643"/>
          </a:xfrm>
        </p:grpSpPr>
        <p:sp>
          <p:nvSpPr>
            <p:cNvPr id="28" name="流程图: 决策 27"/>
            <p:cNvSpPr/>
            <p:nvPr/>
          </p:nvSpPr>
          <p:spPr>
            <a:xfrm flipV="1">
              <a:off x="0" y="908720"/>
              <a:ext cx="6840760" cy="1284643"/>
            </a:xfrm>
            <a:prstGeom prst="flowChartDecision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35681" y="1648386"/>
              <a:ext cx="3682058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CONTENTS——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文本框 3"/>
            <p:cNvSpPr txBox="1"/>
            <p:nvPr/>
          </p:nvSpPr>
          <p:spPr>
            <a:xfrm>
              <a:off x="2644315" y="1052621"/>
              <a:ext cx="1800200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spc="6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777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3509</TotalTime>
  <Words>2823</Words>
  <Application>Microsoft Office PowerPoint</Application>
  <PresentationFormat>自定义</PresentationFormat>
  <Paragraphs>838</Paragraphs>
  <Slides>37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方正细圆简体</vt:lpstr>
      <vt:lpstr>黑体</vt:lpstr>
      <vt:lpstr>锐字荣光黑简1.0</vt:lpstr>
      <vt:lpstr>宋体</vt:lpstr>
      <vt:lpstr>微软雅黑</vt:lpstr>
      <vt:lpstr>Arial</vt:lpstr>
      <vt:lpstr>Arial Black</vt:lpstr>
      <vt:lpstr>Calibri</vt:lpstr>
      <vt:lpstr>Cooper Black</vt:lpstr>
      <vt:lpstr>Elephant</vt:lpstr>
      <vt:lpstr>Wingdings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chenying0907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chenying0907</dc:title>
  <dc:creator>chenying0907</dc:creator>
  <cp:lastModifiedBy>肖红智</cp:lastModifiedBy>
  <cp:revision>391</cp:revision>
  <dcterms:created xsi:type="dcterms:W3CDTF">2016-04-14T03:39:04Z</dcterms:created>
  <dcterms:modified xsi:type="dcterms:W3CDTF">2017-12-14T09:00:36Z</dcterms:modified>
</cp:coreProperties>
</file>