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5287" y="765175"/>
            <a:ext cx="8354059" cy="0"/>
          </a:xfrm>
          <a:custGeom>
            <a:avLst/>
            <a:gdLst/>
            <a:ahLst/>
            <a:cxnLst/>
            <a:rect l="l" t="t" r="r" b="b"/>
            <a:pathLst>
              <a:path w="8354059">
                <a:moveTo>
                  <a:pt x="0" y="0"/>
                </a:moveTo>
                <a:lnTo>
                  <a:pt x="83534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7965"/>
            <a:ext cx="8986520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8804" y="2476637"/>
            <a:ext cx="6946391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8391" y="6454896"/>
            <a:ext cx="400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08080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jp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jpg"/><Relationship Id="rId2" Type="http://schemas.openxmlformats.org/officeDocument/2006/relationships/image" Target="../media/image2.png"/><Relationship Id="rId16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887" y="2349500"/>
            <a:ext cx="8650224" cy="410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260350"/>
            <a:ext cx="8642350" cy="1803400"/>
          </a:xfrm>
          <a:custGeom>
            <a:avLst/>
            <a:gdLst/>
            <a:ahLst/>
            <a:cxnLst/>
            <a:rect l="l" t="t" r="r" b="b"/>
            <a:pathLst>
              <a:path w="8642350" h="1803400">
                <a:moveTo>
                  <a:pt x="0" y="1803400"/>
                </a:moveTo>
                <a:lnTo>
                  <a:pt x="8642350" y="1803400"/>
                </a:lnTo>
                <a:lnTo>
                  <a:pt x="8642350" y="0"/>
                </a:lnTo>
                <a:lnTo>
                  <a:pt x="0" y="0"/>
                </a:lnTo>
                <a:lnTo>
                  <a:pt x="0" y="1803400"/>
                </a:lnTo>
                <a:close/>
              </a:path>
            </a:pathLst>
          </a:custGeom>
          <a:solidFill>
            <a:srgbClr val="043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825" y="2063750"/>
            <a:ext cx="8642350" cy="285750"/>
          </a:xfrm>
          <a:custGeom>
            <a:avLst/>
            <a:gdLst/>
            <a:ahLst/>
            <a:cxnLst/>
            <a:rect l="l" t="t" r="r" b="b"/>
            <a:pathLst>
              <a:path w="8642350" h="285750">
                <a:moveTo>
                  <a:pt x="0" y="285750"/>
                </a:moveTo>
                <a:lnTo>
                  <a:pt x="8642350" y="285750"/>
                </a:lnTo>
                <a:lnTo>
                  <a:pt x="86423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648461"/>
            <a:ext cx="451866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10" dirty="0">
                <a:solidFill>
                  <a:srgbClr val="FFFFFF"/>
                </a:solidFill>
              </a:rPr>
              <a:t>关键岗位人才盘点与发展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74065" y="1428750"/>
            <a:ext cx="206248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solidFill>
                  <a:srgbClr val="FFFFFF"/>
                </a:solidFill>
                <a:latin typeface="Microsoft YaHei"/>
                <a:cs typeface="Microsoft YaHei"/>
              </a:rPr>
              <a:t>要点</a:t>
            </a:r>
            <a:r>
              <a:rPr sz="3200" b="1" dirty="0">
                <a:solidFill>
                  <a:srgbClr val="FFFFFF"/>
                </a:solidFill>
                <a:latin typeface="Microsoft YaHei"/>
                <a:cs typeface="Microsoft YaHei"/>
              </a:rPr>
              <a:t>与难点</a:t>
            </a:r>
            <a:endParaRPr sz="32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02" y="219836"/>
            <a:ext cx="543750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295" algn="l"/>
              </a:tabLst>
            </a:pPr>
            <a:r>
              <a:rPr sz="2500" spc="-5" dirty="0">
                <a:latin typeface="Arial"/>
                <a:cs typeface="Arial"/>
              </a:rPr>
              <a:t>2.	360</a:t>
            </a:r>
            <a:r>
              <a:rPr sz="2500" spc="-5" dirty="0"/>
              <a:t>度测评报告样例</a:t>
            </a:r>
            <a:r>
              <a:rPr sz="2500" spc="-5" dirty="0">
                <a:latin typeface="Arial"/>
                <a:cs typeface="Arial"/>
              </a:rPr>
              <a:t>—</a:t>
            </a:r>
            <a:r>
              <a:rPr sz="2500" spc="-5" dirty="0"/>
              <a:t>组织氛围调查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701" y="1628775"/>
            <a:ext cx="19050" cy="2527300"/>
          </a:xfrm>
          <a:custGeom>
            <a:avLst/>
            <a:gdLst/>
            <a:ahLst/>
            <a:cxnLst/>
            <a:rect l="l" t="t" r="r" b="b"/>
            <a:pathLst>
              <a:path w="19050" h="2527300">
                <a:moveTo>
                  <a:pt x="0" y="0"/>
                </a:moveTo>
                <a:lnTo>
                  <a:pt x="19050" y="2527300"/>
                </a:lnTo>
              </a:path>
            </a:pathLst>
          </a:custGeom>
          <a:ln w="28575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863" y="4227448"/>
            <a:ext cx="18040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SimSun"/>
                <a:cs typeface="SimSun"/>
              </a:rPr>
              <a:t>参与者自己的士气状况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065" y="4311650"/>
            <a:ext cx="16256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SimSun"/>
                <a:cs typeface="SimSun"/>
              </a:rPr>
              <a:t>下属人员的士气状况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4601" y="1868516"/>
            <a:ext cx="4460885" cy="213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2750" y="3713226"/>
            <a:ext cx="692150" cy="244475"/>
          </a:xfrm>
          <a:custGeom>
            <a:avLst/>
            <a:gdLst/>
            <a:ahLst/>
            <a:cxnLst/>
            <a:rect l="l" t="t" r="r" b="b"/>
            <a:pathLst>
              <a:path w="692150" h="244475">
                <a:moveTo>
                  <a:pt x="0" y="244475"/>
                </a:moveTo>
                <a:lnTo>
                  <a:pt x="692150" y="244475"/>
                </a:lnTo>
                <a:lnTo>
                  <a:pt x="692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13268" y="3754628"/>
            <a:ext cx="531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Microsoft YaHei"/>
                <a:cs typeface="Microsoft YaHei"/>
              </a:rPr>
              <a:t>合作信任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0" y="3690873"/>
            <a:ext cx="565150" cy="244475"/>
          </a:xfrm>
          <a:custGeom>
            <a:avLst/>
            <a:gdLst/>
            <a:ahLst/>
            <a:cxnLst/>
            <a:rect l="l" t="t" r="r" b="b"/>
            <a:pathLst>
              <a:path w="565150" h="244475">
                <a:moveTo>
                  <a:pt x="0" y="244475"/>
                </a:moveTo>
                <a:lnTo>
                  <a:pt x="565150" y="244475"/>
                </a:lnTo>
                <a:lnTo>
                  <a:pt x="565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3264" y="3732403"/>
            <a:ext cx="4051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Microsoft YaHei"/>
                <a:cs typeface="Microsoft YaHei"/>
              </a:rPr>
              <a:t>公平性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6875" y="3721100"/>
            <a:ext cx="692150" cy="244475"/>
          </a:xfrm>
          <a:custGeom>
            <a:avLst/>
            <a:gdLst/>
            <a:ahLst/>
            <a:cxnLst/>
            <a:rect l="l" t="t" r="r" b="b"/>
            <a:pathLst>
              <a:path w="692150" h="244475">
                <a:moveTo>
                  <a:pt x="0" y="244475"/>
                </a:moveTo>
                <a:lnTo>
                  <a:pt x="692150" y="244475"/>
                </a:lnTo>
                <a:lnTo>
                  <a:pt x="692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27266" y="3762502"/>
            <a:ext cx="531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Microsoft YaHei"/>
                <a:cs typeface="Microsoft YaHei"/>
              </a:rPr>
              <a:t>学习发展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625" y="1816138"/>
            <a:ext cx="4278676" cy="2114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0976" y="3660775"/>
            <a:ext cx="692150" cy="244475"/>
          </a:xfrm>
          <a:custGeom>
            <a:avLst/>
            <a:gdLst/>
            <a:ahLst/>
            <a:cxnLst/>
            <a:rect l="l" t="t" r="r" b="b"/>
            <a:pathLst>
              <a:path w="692150" h="244475">
                <a:moveTo>
                  <a:pt x="0" y="244475"/>
                </a:moveTo>
                <a:lnTo>
                  <a:pt x="692150" y="244475"/>
                </a:lnTo>
                <a:lnTo>
                  <a:pt x="692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0859" y="3702177"/>
            <a:ext cx="531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Microsoft YaHei"/>
                <a:cs typeface="Microsoft YaHei"/>
              </a:rPr>
              <a:t>合作信任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637" y="3633723"/>
            <a:ext cx="565150" cy="244475"/>
          </a:xfrm>
          <a:custGeom>
            <a:avLst/>
            <a:gdLst/>
            <a:ahLst/>
            <a:cxnLst/>
            <a:rect l="l" t="t" r="r" b="b"/>
            <a:pathLst>
              <a:path w="565150" h="244475">
                <a:moveTo>
                  <a:pt x="0" y="244475"/>
                </a:moveTo>
                <a:lnTo>
                  <a:pt x="565150" y="244475"/>
                </a:lnTo>
                <a:lnTo>
                  <a:pt x="565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8177" y="3675379"/>
            <a:ext cx="4051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Microsoft YaHei"/>
                <a:cs typeface="Microsoft YaHei"/>
              </a:rPr>
              <a:t>公平性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6000" y="3668776"/>
            <a:ext cx="692150" cy="244475"/>
          </a:xfrm>
          <a:custGeom>
            <a:avLst/>
            <a:gdLst/>
            <a:ahLst/>
            <a:cxnLst/>
            <a:rect l="l" t="t" r="r" b="b"/>
            <a:pathLst>
              <a:path w="692150" h="244475">
                <a:moveTo>
                  <a:pt x="0" y="244475"/>
                </a:moveTo>
                <a:lnTo>
                  <a:pt x="692150" y="244475"/>
                </a:lnTo>
                <a:lnTo>
                  <a:pt x="69215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5629" y="3710432"/>
            <a:ext cx="53149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Microsoft YaHei"/>
                <a:cs typeface="Microsoft YaHei"/>
              </a:rPr>
              <a:t>学习发展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80636" y="4515358"/>
            <a:ext cx="952500" cy="1028065"/>
          </a:xfrm>
          <a:custGeom>
            <a:avLst/>
            <a:gdLst/>
            <a:ahLst/>
            <a:cxnLst/>
            <a:rect l="l" t="t" r="r" b="b"/>
            <a:pathLst>
              <a:path w="952500" h="1028064">
                <a:moveTo>
                  <a:pt x="537210" y="0"/>
                </a:moveTo>
                <a:lnTo>
                  <a:pt x="0" y="716280"/>
                </a:lnTo>
                <a:lnTo>
                  <a:pt x="415289" y="1027684"/>
                </a:lnTo>
                <a:lnTo>
                  <a:pt x="952500" y="311404"/>
                </a:lnTo>
                <a:lnTo>
                  <a:pt x="537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9844" y="4725034"/>
            <a:ext cx="522605" cy="589280"/>
          </a:xfrm>
          <a:custGeom>
            <a:avLst/>
            <a:gdLst/>
            <a:ahLst/>
            <a:cxnLst/>
            <a:rect l="l" t="t" r="r" b="b"/>
            <a:pathLst>
              <a:path w="522604" h="589279">
                <a:moveTo>
                  <a:pt x="97281" y="513079"/>
                </a:moveTo>
                <a:lnTo>
                  <a:pt x="88772" y="513079"/>
                </a:lnTo>
                <a:lnTo>
                  <a:pt x="86867" y="515619"/>
                </a:lnTo>
                <a:lnTo>
                  <a:pt x="84708" y="519429"/>
                </a:lnTo>
                <a:lnTo>
                  <a:pt x="84962" y="521969"/>
                </a:lnTo>
                <a:lnTo>
                  <a:pt x="87756" y="527049"/>
                </a:lnTo>
                <a:lnTo>
                  <a:pt x="93160" y="535939"/>
                </a:lnTo>
                <a:lnTo>
                  <a:pt x="97742" y="546099"/>
                </a:lnTo>
                <a:lnTo>
                  <a:pt x="101490" y="554989"/>
                </a:lnTo>
                <a:lnTo>
                  <a:pt x="104393" y="562610"/>
                </a:lnTo>
                <a:lnTo>
                  <a:pt x="106806" y="570229"/>
                </a:lnTo>
                <a:lnTo>
                  <a:pt x="110870" y="576579"/>
                </a:lnTo>
                <a:lnTo>
                  <a:pt x="116839" y="580389"/>
                </a:lnTo>
                <a:lnTo>
                  <a:pt x="126031" y="586739"/>
                </a:lnTo>
                <a:lnTo>
                  <a:pt x="133603" y="589279"/>
                </a:lnTo>
                <a:lnTo>
                  <a:pt x="139557" y="589279"/>
                </a:lnTo>
                <a:lnTo>
                  <a:pt x="143890" y="586739"/>
                </a:lnTo>
                <a:lnTo>
                  <a:pt x="146176" y="584199"/>
                </a:lnTo>
                <a:lnTo>
                  <a:pt x="146557" y="577849"/>
                </a:lnTo>
                <a:lnTo>
                  <a:pt x="145160" y="570229"/>
                </a:lnTo>
                <a:lnTo>
                  <a:pt x="126944" y="535939"/>
                </a:lnTo>
                <a:lnTo>
                  <a:pt x="102488" y="514349"/>
                </a:lnTo>
                <a:lnTo>
                  <a:pt x="97281" y="513079"/>
                </a:lnTo>
                <a:close/>
              </a:path>
              <a:path w="522604" h="589279">
                <a:moveTo>
                  <a:pt x="181863" y="306069"/>
                </a:moveTo>
                <a:lnTo>
                  <a:pt x="144779" y="327659"/>
                </a:lnTo>
                <a:lnTo>
                  <a:pt x="133117" y="346709"/>
                </a:lnTo>
                <a:lnTo>
                  <a:pt x="129285" y="353059"/>
                </a:lnTo>
                <a:lnTo>
                  <a:pt x="121620" y="368300"/>
                </a:lnTo>
                <a:lnTo>
                  <a:pt x="109489" y="391159"/>
                </a:lnTo>
                <a:lnTo>
                  <a:pt x="92906" y="420369"/>
                </a:lnTo>
                <a:lnTo>
                  <a:pt x="71881" y="458469"/>
                </a:lnTo>
                <a:lnTo>
                  <a:pt x="51474" y="494029"/>
                </a:lnTo>
                <a:lnTo>
                  <a:pt x="36734" y="519429"/>
                </a:lnTo>
                <a:lnTo>
                  <a:pt x="27662" y="535939"/>
                </a:lnTo>
                <a:lnTo>
                  <a:pt x="24256" y="542289"/>
                </a:lnTo>
                <a:lnTo>
                  <a:pt x="19430" y="548639"/>
                </a:lnTo>
                <a:lnTo>
                  <a:pt x="18541" y="553719"/>
                </a:lnTo>
                <a:lnTo>
                  <a:pt x="21462" y="554989"/>
                </a:lnTo>
                <a:lnTo>
                  <a:pt x="24510" y="557529"/>
                </a:lnTo>
                <a:lnTo>
                  <a:pt x="29590" y="557529"/>
                </a:lnTo>
                <a:lnTo>
                  <a:pt x="36702" y="553719"/>
                </a:lnTo>
                <a:lnTo>
                  <a:pt x="43941" y="548639"/>
                </a:lnTo>
                <a:lnTo>
                  <a:pt x="48767" y="546099"/>
                </a:lnTo>
                <a:lnTo>
                  <a:pt x="51434" y="542289"/>
                </a:lnTo>
                <a:lnTo>
                  <a:pt x="53975" y="538479"/>
                </a:lnTo>
                <a:lnTo>
                  <a:pt x="56260" y="534669"/>
                </a:lnTo>
                <a:lnTo>
                  <a:pt x="58165" y="529589"/>
                </a:lnTo>
                <a:lnTo>
                  <a:pt x="60186" y="524510"/>
                </a:lnTo>
                <a:lnTo>
                  <a:pt x="63373" y="518159"/>
                </a:lnTo>
                <a:lnTo>
                  <a:pt x="67702" y="509269"/>
                </a:lnTo>
                <a:lnTo>
                  <a:pt x="73151" y="499109"/>
                </a:lnTo>
                <a:lnTo>
                  <a:pt x="79339" y="487679"/>
                </a:lnTo>
                <a:lnTo>
                  <a:pt x="85693" y="476250"/>
                </a:lnTo>
                <a:lnTo>
                  <a:pt x="92190" y="464819"/>
                </a:lnTo>
                <a:lnTo>
                  <a:pt x="98805" y="453389"/>
                </a:lnTo>
                <a:lnTo>
                  <a:pt x="160103" y="453389"/>
                </a:lnTo>
                <a:lnTo>
                  <a:pt x="158368" y="452119"/>
                </a:lnTo>
                <a:lnTo>
                  <a:pt x="150391" y="445769"/>
                </a:lnTo>
                <a:lnTo>
                  <a:pt x="144176" y="440689"/>
                </a:lnTo>
                <a:lnTo>
                  <a:pt x="139723" y="438150"/>
                </a:lnTo>
                <a:lnTo>
                  <a:pt x="137032" y="435609"/>
                </a:lnTo>
                <a:lnTo>
                  <a:pt x="107822" y="435609"/>
                </a:lnTo>
                <a:lnTo>
                  <a:pt x="123326" y="412750"/>
                </a:lnTo>
                <a:lnTo>
                  <a:pt x="152525" y="369569"/>
                </a:lnTo>
                <a:lnTo>
                  <a:pt x="181736" y="332739"/>
                </a:lnTo>
                <a:lnTo>
                  <a:pt x="186783" y="325119"/>
                </a:lnTo>
                <a:lnTo>
                  <a:pt x="189150" y="317500"/>
                </a:lnTo>
                <a:lnTo>
                  <a:pt x="188827" y="312419"/>
                </a:lnTo>
                <a:lnTo>
                  <a:pt x="185800" y="308609"/>
                </a:lnTo>
                <a:lnTo>
                  <a:pt x="181863" y="306069"/>
                </a:lnTo>
                <a:close/>
              </a:path>
              <a:path w="522604" h="589279">
                <a:moveTo>
                  <a:pt x="160103" y="453389"/>
                </a:moveTo>
                <a:lnTo>
                  <a:pt x="106398" y="453389"/>
                </a:lnTo>
                <a:lnTo>
                  <a:pt x="116014" y="455929"/>
                </a:lnTo>
                <a:lnTo>
                  <a:pt x="127631" y="462279"/>
                </a:lnTo>
                <a:lnTo>
                  <a:pt x="141223" y="471169"/>
                </a:lnTo>
                <a:lnTo>
                  <a:pt x="154701" y="481329"/>
                </a:lnTo>
                <a:lnTo>
                  <a:pt x="165798" y="490219"/>
                </a:lnTo>
                <a:lnTo>
                  <a:pt x="174513" y="497839"/>
                </a:lnTo>
                <a:lnTo>
                  <a:pt x="180847" y="502919"/>
                </a:lnTo>
                <a:lnTo>
                  <a:pt x="187705" y="509269"/>
                </a:lnTo>
                <a:lnTo>
                  <a:pt x="191515" y="513079"/>
                </a:lnTo>
                <a:lnTo>
                  <a:pt x="192785" y="516889"/>
                </a:lnTo>
                <a:lnTo>
                  <a:pt x="192150" y="519429"/>
                </a:lnTo>
                <a:lnTo>
                  <a:pt x="176529" y="535939"/>
                </a:lnTo>
                <a:lnTo>
                  <a:pt x="174243" y="539749"/>
                </a:lnTo>
                <a:lnTo>
                  <a:pt x="171957" y="542289"/>
                </a:lnTo>
                <a:lnTo>
                  <a:pt x="172084" y="544829"/>
                </a:lnTo>
                <a:lnTo>
                  <a:pt x="174625" y="547369"/>
                </a:lnTo>
                <a:lnTo>
                  <a:pt x="177164" y="548639"/>
                </a:lnTo>
                <a:lnTo>
                  <a:pt x="181736" y="548639"/>
                </a:lnTo>
                <a:lnTo>
                  <a:pt x="188467" y="547369"/>
                </a:lnTo>
                <a:lnTo>
                  <a:pt x="194204" y="544829"/>
                </a:lnTo>
                <a:lnTo>
                  <a:pt x="201501" y="544829"/>
                </a:lnTo>
                <a:lnTo>
                  <a:pt x="210345" y="543560"/>
                </a:lnTo>
                <a:lnTo>
                  <a:pt x="220725" y="542289"/>
                </a:lnTo>
                <a:lnTo>
                  <a:pt x="231457" y="542289"/>
                </a:lnTo>
                <a:lnTo>
                  <a:pt x="234060" y="541019"/>
                </a:lnTo>
                <a:lnTo>
                  <a:pt x="236473" y="538479"/>
                </a:lnTo>
                <a:lnTo>
                  <a:pt x="239013" y="534669"/>
                </a:lnTo>
                <a:lnTo>
                  <a:pt x="237870" y="527049"/>
                </a:lnTo>
                <a:lnTo>
                  <a:pt x="233044" y="516889"/>
                </a:lnTo>
                <a:lnTo>
                  <a:pt x="228855" y="507999"/>
                </a:lnTo>
                <a:lnTo>
                  <a:pt x="223345" y="500379"/>
                </a:lnTo>
                <a:lnTo>
                  <a:pt x="208406" y="486409"/>
                </a:lnTo>
                <a:lnTo>
                  <a:pt x="205231" y="483869"/>
                </a:lnTo>
                <a:lnTo>
                  <a:pt x="199008" y="480059"/>
                </a:lnTo>
                <a:lnTo>
                  <a:pt x="189864" y="473709"/>
                </a:lnTo>
                <a:lnTo>
                  <a:pt x="182764" y="469900"/>
                </a:lnTo>
                <a:lnTo>
                  <a:pt x="175164" y="464819"/>
                </a:lnTo>
                <a:lnTo>
                  <a:pt x="167040" y="458469"/>
                </a:lnTo>
                <a:lnTo>
                  <a:pt x="160103" y="453389"/>
                </a:lnTo>
                <a:close/>
              </a:path>
              <a:path w="522604" h="589279">
                <a:moveTo>
                  <a:pt x="231457" y="542289"/>
                </a:moveTo>
                <a:lnTo>
                  <a:pt x="220725" y="542289"/>
                </a:lnTo>
                <a:lnTo>
                  <a:pt x="228853" y="543560"/>
                </a:lnTo>
                <a:lnTo>
                  <a:pt x="231457" y="542289"/>
                </a:lnTo>
                <a:close/>
              </a:path>
              <a:path w="522604" h="589279">
                <a:moveTo>
                  <a:pt x="78612" y="318769"/>
                </a:moveTo>
                <a:lnTo>
                  <a:pt x="74421" y="318769"/>
                </a:lnTo>
                <a:lnTo>
                  <a:pt x="68833" y="321309"/>
                </a:lnTo>
                <a:lnTo>
                  <a:pt x="63245" y="322579"/>
                </a:lnTo>
                <a:lnTo>
                  <a:pt x="40316" y="360679"/>
                </a:lnTo>
                <a:lnTo>
                  <a:pt x="25048" y="396239"/>
                </a:lnTo>
                <a:lnTo>
                  <a:pt x="18272" y="410209"/>
                </a:lnTo>
                <a:lnTo>
                  <a:pt x="12424" y="422909"/>
                </a:lnTo>
                <a:lnTo>
                  <a:pt x="7492" y="430529"/>
                </a:lnTo>
                <a:lnTo>
                  <a:pt x="1523" y="440689"/>
                </a:lnTo>
                <a:lnTo>
                  <a:pt x="0" y="445769"/>
                </a:lnTo>
                <a:lnTo>
                  <a:pt x="5841" y="450850"/>
                </a:lnTo>
                <a:lnTo>
                  <a:pt x="10667" y="449579"/>
                </a:lnTo>
                <a:lnTo>
                  <a:pt x="42767" y="419100"/>
                </a:lnTo>
                <a:lnTo>
                  <a:pt x="78104" y="349250"/>
                </a:lnTo>
                <a:lnTo>
                  <a:pt x="82422" y="341629"/>
                </a:lnTo>
                <a:lnTo>
                  <a:pt x="84835" y="335279"/>
                </a:lnTo>
                <a:lnTo>
                  <a:pt x="85725" y="326389"/>
                </a:lnTo>
                <a:lnTo>
                  <a:pt x="84454" y="322579"/>
                </a:lnTo>
                <a:lnTo>
                  <a:pt x="78612" y="318769"/>
                </a:lnTo>
                <a:close/>
              </a:path>
              <a:path w="522604" h="589279">
                <a:moveTo>
                  <a:pt x="123189" y="425450"/>
                </a:moveTo>
                <a:lnTo>
                  <a:pt x="114553" y="427989"/>
                </a:lnTo>
                <a:lnTo>
                  <a:pt x="110870" y="431800"/>
                </a:lnTo>
                <a:lnTo>
                  <a:pt x="107822" y="435609"/>
                </a:lnTo>
                <a:lnTo>
                  <a:pt x="137032" y="435609"/>
                </a:lnTo>
                <a:lnTo>
                  <a:pt x="123189" y="425450"/>
                </a:lnTo>
                <a:close/>
              </a:path>
              <a:path w="522604" h="589279">
                <a:moveTo>
                  <a:pt x="228982" y="382269"/>
                </a:moveTo>
                <a:lnTo>
                  <a:pt x="221360" y="382269"/>
                </a:lnTo>
                <a:lnTo>
                  <a:pt x="213524" y="383539"/>
                </a:lnTo>
                <a:lnTo>
                  <a:pt x="205438" y="386079"/>
                </a:lnTo>
                <a:lnTo>
                  <a:pt x="197090" y="391159"/>
                </a:lnTo>
                <a:lnTo>
                  <a:pt x="188467" y="396239"/>
                </a:lnTo>
                <a:lnTo>
                  <a:pt x="180655" y="402589"/>
                </a:lnTo>
                <a:lnTo>
                  <a:pt x="174545" y="407669"/>
                </a:lnTo>
                <a:lnTo>
                  <a:pt x="170126" y="411479"/>
                </a:lnTo>
                <a:lnTo>
                  <a:pt x="167385" y="415289"/>
                </a:lnTo>
                <a:lnTo>
                  <a:pt x="164718" y="417829"/>
                </a:lnTo>
                <a:lnTo>
                  <a:pt x="164718" y="420369"/>
                </a:lnTo>
                <a:lnTo>
                  <a:pt x="169798" y="424179"/>
                </a:lnTo>
                <a:lnTo>
                  <a:pt x="177800" y="424179"/>
                </a:lnTo>
                <a:lnTo>
                  <a:pt x="191134" y="422909"/>
                </a:lnTo>
                <a:lnTo>
                  <a:pt x="227964" y="417829"/>
                </a:lnTo>
                <a:lnTo>
                  <a:pt x="239488" y="416559"/>
                </a:lnTo>
                <a:lnTo>
                  <a:pt x="248523" y="415289"/>
                </a:lnTo>
                <a:lnTo>
                  <a:pt x="255057" y="412750"/>
                </a:lnTo>
                <a:lnTo>
                  <a:pt x="259079" y="408939"/>
                </a:lnTo>
                <a:lnTo>
                  <a:pt x="262889" y="403859"/>
                </a:lnTo>
                <a:lnTo>
                  <a:pt x="260095" y="398779"/>
                </a:lnTo>
                <a:lnTo>
                  <a:pt x="250825" y="391159"/>
                </a:lnTo>
                <a:lnTo>
                  <a:pt x="243703" y="387350"/>
                </a:lnTo>
                <a:lnTo>
                  <a:pt x="236426" y="383539"/>
                </a:lnTo>
                <a:lnTo>
                  <a:pt x="228982" y="382269"/>
                </a:lnTo>
                <a:close/>
              </a:path>
              <a:path w="522604" h="589279">
                <a:moveTo>
                  <a:pt x="290124" y="233679"/>
                </a:moveTo>
                <a:lnTo>
                  <a:pt x="249554" y="233679"/>
                </a:lnTo>
                <a:lnTo>
                  <a:pt x="253224" y="236219"/>
                </a:lnTo>
                <a:lnTo>
                  <a:pt x="258143" y="240029"/>
                </a:lnTo>
                <a:lnTo>
                  <a:pt x="294018" y="266700"/>
                </a:lnTo>
                <a:lnTo>
                  <a:pt x="312721" y="281939"/>
                </a:lnTo>
                <a:lnTo>
                  <a:pt x="327876" y="295909"/>
                </a:lnTo>
                <a:lnTo>
                  <a:pt x="339470" y="307339"/>
                </a:lnTo>
                <a:lnTo>
                  <a:pt x="343407" y="311150"/>
                </a:lnTo>
                <a:lnTo>
                  <a:pt x="347471" y="314959"/>
                </a:lnTo>
                <a:lnTo>
                  <a:pt x="356107" y="322579"/>
                </a:lnTo>
                <a:lnTo>
                  <a:pt x="362076" y="323850"/>
                </a:lnTo>
                <a:lnTo>
                  <a:pt x="369442" y="326389"/>
                </a:lnTo>
                <a:lnTo>
                  <a:pt x="376935" y="327659"/>
                </a:lnTo>
                <a:lnTo>
                  <a:pt x="381634" y="326389"/>
                </a:lnTo>
                <a:lnTo>
                  <a:pt x="385698" y="321309"/>
                </a:lnTo>
                <a:lnTo>
                  <a:pt x="356764" y="289559"/>
                </a:lnTo>
                <a:lnTo>
                  <a:pt x="339978" y="274319"/>
                </a:lnTo>
                <a:lnTo>
                  <a:pt x="322472" y="260350"/>
                </a:lnTo>
                <a:lnTo>
                  <a:pt x="307847" y="247650"/>
                </a:lnTo>
                <a:lnTo>
                  <a:pt x="296080" y="238759"/>
                </a:lnTo>
                <a:lnTo>
                  <a:pt x="290124" y="233679"/>
                </a:lnTo>
                <a:close/>
              </a:path>
              <a:path w="522604" h="589279">
                <a:moveTo>
                  <a:pt x="212089" y="139700"/>
                </a:moveTo>
                <a:lnTo>
                  <a:pt x="204977" y="139700"/>
                </a:lnTo>
                <a:lnTo>
                  <a:pt x="185673" y="144779"/>
                </a:lnTo>
                <a:lnTo>
                  <a:pt x="179196" y="148589"/>
                </a:lnTo>
                <a:lnTo>
                  <a:pt x="173100" y="156209"/>
                </a:lnTo>
                <a:lnTo>
                  <a:pt x="174370" y="161289"/>
                </a:lnTo>
                <a:lnTo>
                  <a:pt x="179831" y="165100"/>
                </a:lnTo>
                <a:lnTo>
                  <a:pt x="186181" y="168909"/>
                </a:lnTo>
                <a:lnTo>
                  <a:pt x="188340" y="171450"/>
                </a:lnTo>
                <a:lnTo>
                  <a:pt x="209714" y="199389"/>
                </a:lnTo>
                <a:lnTo>
                  <a:pt x="213248" y="204469"/>
                </a:lnTo>
                <a:lnTo>
                  <a:pt x="233539" y="248919"/>
                </a:lnTo>
                <a:lnTo>
                  <a:pt x="246848" y="285750"/>
                </a:lnTo>
                <a:lnTo>
                  <a:pt x="250570" y="299719"/>
                </a:lnTo>
                <a:lnTo>
                  <a:pt x="252602" y="303529"/>
                </a:lnTo>
                <a:lnTo>
                  <a:pt x="257175" y="306069"/>
                </a:lnTo>
                <a:lnTo>
                  <a:pt x="259460" y="306069"/>
                </a:lnTo>
                <a:lnTo>
                  <a:pt x="261492" y="303529"/>
                </a:lnTo>
                <a:lnTo>
                  <a:pt x="263778" y="300989"/>
                </a:lnTo>
                <a:lnTo>
                  <a:pt x="264323" y="293369"/>
                </a:lnTo>
                <a:lnTo>
                  <a:pt x="264229" y="289559"/>
                </a:lnTo>
                <a:lnTo>
                  <a:pt x="263397" y="278129"/>
                </a:lnTo>
                <a:lnTo>
                  <a:pt x="261967" y="267969"/>
                </a:lnTo>
                <a:lnTo>
                  <a:pt x="259191" y="256539"/>
                </a:lnTo>
                <a:lnTo>
                  <a:pt x="255057" y="245109"/>
                </a:lnTo>
                <a:lnTo>
                  <a:pt x="249554" y="233679"/>
                </a:lnTo>
                <a:lnTo>
                  <a:pt x="290124" y="233679"/>
                </a:lnTo>
                <a:lnTo>
                  <a:pt x="287146" y="231139"/>
                </a:lnTo>
                <a:lnTo>
                  <a:pt x="280150" y="227329"/>
                </a:lnTo>
                <a:lnTo>
                  <a:pt x="274034" y="222250"/>
                </a:lnTo>
                <a:lnTo>
                  <a:pt x="268823" y="219709"/>
                </a:lnTo>
                <a:lnTo>
                  <a:pt x="264540" y="218439"/>
                </a:lnTo>
                <a:lnTo>
                  <a:pt x="246125" y="218439"/>
                </a:lnTo>
                <a:lnTo>
                  <a:pt x="242698" y="208279"/>
                </a:lnTo>
                <a:lnTo>
                  <a:pt x="238902" y="198119"/>
                </a:lnTo>
                <a:lnTo>
                  <a:pt x="234749" y="187959"/>
                </a:lnTo>
                <a:lnTo>
                  <a:pt x="230250" y="177800"/>
                </a:lnTo>
                <a:lnTo>
                  <a:pt x="221089" y="154939"/>
                </a:lnTo>
                <a:lnTo>
                  <a:pt x="220090" y="149859"/>
                </a:lnTo>
                <a:lnTo>
                  <a:pt x="219709" y="147319"/>
                </a:lnTo>
                <a:lnTo>
                  <a:pt x="218439" y="144779"/>
                </a:lnTo>
                <a:lnTo>
                  <a:pt x="212089" y="139700"/>
                </a:lnTo>
                <a:close/>
              </a:path>
              <a:path w="522604" h="589279">
                <a:moveTo>
                  <a:pt x="379051" y="223519"/>
                </a:moveTo>
                <a:lnTo>
                  <a:pt x="355345" y="223519"/>
                </a:lnTo>
                <a:lnTo>
                  <a:pt x="360273" y="238759"/>
                </a:lnTo>
                <a:lnTo>
                  <a:pt x="364378" y="254000"/>
                </a:lnTo>
                <a:lnTo>
                  <a:pt x="367651" y="269239"/>
                </a:lnTo>
                <a:lnTo>
                  <a:pt x="370077" y="284479"/>
                </a:lnTo>
                <a:lnTo>
                  <a:pt x="370331" y="290829"/>
                </a:lnTo>
                <a:lnTo>
                  <a:pt x="371855" y="295909"/>
                </a:lnTo>
                <a:lnTo>
                  <a:pt x="377189" y="299719"/>
                </a:lnTo>
                <a:lnTo>
                  <a:pt x="379729" y="298450"/>
                </a:lnTo>
                <a:lnTo>
                  <a:pt x="382142" y="295909"/>
                </a:lnTo>
                <a:lnTo>
                  <a:pt x="384286" y="290829"/>
                </a:lnTo>
                <a:lnTo>
                  <a:pt x="385571" y="283209"/>
                </a:lnTo>
                <a:lnTo>
                  <a:pt x="385905" y="274319"/>
                </a:lnTo>
                <a:lnTo>
                  <a:pt x="385857" y="266700"/>
                </a:lnTo>
                <a:lnTo>
                  <a:pt x="385571" y="256539"/>
                </a:lnTo>
                <a:lnTo>
                  <a:pt x="383192" y="240029"/>
                </a:lnTo>
                <a:lnTo>
                  <a:pt x="379051" y="223519"/>
                </a:lnTo>
                <a:close/>
              </a:path>
              <a:path w="522604" h="589279">
                <a:moveTo>
                  <a:pt x="299973" y="154939"/>
                </a:moveTo>
                <a:lnTo>
                  <a:pt x="267334" y="154939"/>
                </a:lnTo>
                <a:lnTo>
                  <a:pt x="272383" y="161289"/>
                </a:lnTo>
                <a:lnTo>
                  <a:pt x="277812" y="168909"/>
                </a:lnTo>
                <a:lnTo>
                  <a:pt x="295866" y="203200"/>
                </a:lnTo>
                <a:lnTo>
                  <a:pt x="310260" y="242569"/>
                </a:lnTo>
                <a:lnTo>
                  <a:pt x="311911" y="245109"/>
                </a:lnTo>
                <a:lnTo>
                  <a:pt x="314070" y="246379"/>
                </a:lnTo>
                <a:lnTo>
                  <a:pt x="316229" y="248919"/>
                </a:lnTo>
                <a:lnTo>
                  <a:pt x="318007" y="248919"/>
                </a:lnTo>
                <a:lnTo>
                  <a:pt x="321182" y="243839"/>
                </a:lnTo>
                <a:lnTo>
                  <a:pt x="321944" y="240029"/>
                </a:lnTo>
                <a:lnTo>
                  <a:pt x="321944" y="228600"/>
                </a:lnTo>
                <a:lnTo>
                  <a:pt x="321182" y="224789"/>
                </a:lnTo>
                <a:lnTo>
                  <a:pt x="319785" y="223519"/>
                </a:lnTo>
                <a:lnTo>
                  <a:pt x="379051" y="223519"/>
                </a:lnTo>
                <a:lnTo>
                  <a:pt x="377777" y="218439"/>
                </a:lnTo>
                <a:lnTo>
                  <a:pt x="374964" y="210819"/>
                </a:lnTo>
                <a:lnTo>
                  <a:pt x="317372" y="210819"/>
                </a:lnTo>
                <a:lnTo>
                  <a:pt x="317208" y="204469"/>
                </a:lnTo>
                <a:lnTo>
                  <a:pt x="316150" y="198119"/>
                </a:lnTo>
                <a:lnTo>
                  <a:pt x="314211" y="191769"/>
                </a:lnTo>
                <a:lnTo>
                  <a:pt x="311403" y="184150"/>
                </a:lnTo>
                <a:lnTo>
                  <a:pt x="312800" y="184150"/>
                </a:lnTo>
                <a:lnTo>
                  <a:pt x="314578" y="182879"/>
                </a:lnTo>
                <a:lnTo>
                  <a:pt x="318642" y="177800"/>
                </a:lnTo>
                <a:lnTo>
                  <a:pt x="320675" y="173989"/>
                </a:lnTo>
                <a:lnTo>
                  <a:pt x="322294" y="170179"/>
                </a:lnTo>
                <a:lnTo>
                  <a:pt x="304164" y="170179"/>
                </a:lnTo>
                <a:lnTo>
                  <a:pt x="302132" y="162559"/>
                </a:lnTo>
                <a:lnTo>
                  <a:pt x="299973" y="154939"/>
                </a:lnTo>
                <a:close/>
              </a:path>
              <a:path w="522604" h="589279">
                <a:moveTo>
                  <a:pt x="355345" y="223519"/>
                </a:moveTo>
                <a:lnTo>
                  <a:pt x="319785" y="223519"/>
                </a:lnTo>
                <a:lnTo>
                  <a:pt x="330164" y="224789"/>
                </a:lnTo>
                <a:lnTo>
                  <a:pt x="347968" y="224789"/>
                </a:lnTo>
                <a:lnTo>
                  <a:pt x="355345" y="223519"/>
                </a:lnTo>
                <a:close/>
              </a:path>
              <a:path w="522604" h="589279">
                <a:moveTo>
                  <a:pt x="259460" y="215900"/>
                </a:moveTo>
                <a:lnTo>
                  <a:pt x="253237" y="215900"/>
                </a:lnTo>
                <a:lnTo>
                  <a:pt x="246125" y="218439"/>
                </a:lnTo>
                <a:lnTo>
                  <a:pt x="264540" y="218439"/>
                </a:lnTo>
                <a:lnTo>
                  <a:pt x="259460" y="215900"/>
                </a:lnTo>
                <a:close/>
              </a:path>
              <a:path w="522604" h="589279">
                <a:moveTo>
                  <a:pt x="340359" y="199389"/>
                </a:moveTo>
                <a:lnTo>
                  <a:pt x="328548" y="201929"/>
                </a:lnTo>
                <a:lnTo>
                  <a:pt x="322833" y="204469"/>
                </a:lnTo>
                <a:lnTo>
                  <a:pt x="317372" y="210819"/>
                </a:lnTo>
                <a:lnTo>
                  <a:pt x="374964" y="210819"/>
                </a:lnTo>
                <a:lnTo>
                  <a:pt x="372151" y="203200"/>
                </a:lnTo>
                <a:lnTo>
                  <a:pt x="350011" y="203200"/>
                </a:lnTo>
                <a:lnTo>
                  <a:pt x="345439" y="200659"/>
                </a:lnTo>
                <a:lnTo>
                  <a:pt x="340359" y="199389"/>
                </a:lnTo>
                <a:close/>
              </a:path>
              <a:path w="522604" h="589279">
                <a:moveTo>
                  <a:pt x="357285" y="167639"/>
                </a:moveTo>
                <a:lnTo>
                  <a:pt x="323722" y="167639"/>
                </a:lnTo>
                <a:lnTo>
                  <a:pt x="324611" y="168909"/>
                </a:lnTo>
                <a:lnTo>
                  <a:pt x="325881" y="170179"/>
                </a:lnTo>
                <a:lnTo>
                  <a:pt x="327278" y="170179"/>
                </a:lnTo>
                <a:lnTo>
                  <a:pt x="330580" y="175259"/>
                </a:lnTo>
                <a:lnTo>
                  <a:pt x="336041" y="185419"/>
                </a:lnTo>
                <a:lnTo>
                  <a:pt x="341375" y="194309"/>
                </a:lnTo>
                <a:lnTo>
                  <a:pt x="346075" y="200659"/>
                </a:lnTo>
                <a:lnTo>
                  <a:pt x="350011" y="203200"/>
                </a:lnTo>
                <a:lnTo>
                  <a:pt x="372151" y="203200"/>
                </a:lnTo>
                <a:lnTo>
                  <a:pt x="369337" y="195579"/>
                </a:lnTo>
                <a:lnTo>
                  <a:pt x="357885" y="168909"/>
                </a:lnTo>
                <a:lnTo>
                  <a:pt x="357285" y="167639"/>
                </a:lnTo>
                <a:close/>
              </a:path>
              <a:path w="522604" h="589279">
                <a:moveTo>
                  <a:pt x="313943" y="0"/>
                </a:moveTo>
                <a:lnTo>
                  <a:pt x="307213" y="1269"/>
                </a:lnTo>
                <a:lnTo>
                  <a:pt x="287781" y="8889"/>
                </a:lnTo>
                <a:lnTo>
                  <a:pt x="281304" y="12700"/>
                </a:lnTo>
                <a:lnTo>
                  <a:pt x="278129" y="17779"/>
                </a:lnTo>
                <a:lnTo>
                  <a:pt x="275081" y="21589"/>
                </a:lnTo>
                <a:lnTo>
                  <a:pt x="274954" y="24129"/>
                </a:lnTo>
                <a:lnTo>
                  <a:pt x="278129" y="26669"/>
                </a:lnTo>
                <a:lnTo>
                  <a:pt x="281177" y="29209"/>
                </a:lnTo>
                <a:lnTo>
                  <a:pt x="284860" y="30479"/>
                </a:lnTo>
                <a:lnTo>
                  <a:pt x="293623" y="31750"/>
                </a:lnTo>
                <a:lnTo>
                  <a:pt x="300354" y="34289"/>
                </a:lnTo>
                <a:lnTo>
                  <a:pt x="309371" y="39369"/>
                </a:lnTo>
                <a:lnTo>
                  <a:pt x="317494" y="44450"/>
                </a:lnTo>
                <a:lnTo>
                  <a:pt x="328342" y="50800"/>
                </a:lnTo>
                <a:lnTo>
                  <a:pt x="341929" y="59689"/>
                </a:lnTo>
                <a:lnTo>
                  <a:pt x="358266" y="71119"/>
                </a:lnTo>
                <a:lnTo>
                  <a:pt x="375531" y="82550"/>
                </a:lnTo>
                <a:lnTo>
                  <a:pt x="392080" y="95250"/>
                </a:lnTo>
                <a:lnTo>
                  <a:pt x="407916" y="106679"/>
                </a:lnTo>
                <a:lnTo>
                  <a:pt x="436471" y="128269"/>
                </a:lnTo>
                <a:lnTo>
                  <a:pt x="447452" y="137159"/>
                </a:lnTo>
                <a:lnTo>
                  <a:pt x="456005" y="143509"/>
                </a:lnTo>
                <a:lnTo>
                  <a:pt x="462152" y="148589"/>
                </a:lnTo>
                <a:lnTo>
                  <a:pt x="468629" y="154939"/>
                </a:lnTo>
                <a:lnTo>
                  <a:pt x="471296" y="158750"/>
                </a:lnTo>
                <a:lnTo>
                  <a:pt x="470280" y="160019"/>
                </a:lnTo>
                <a:lnTo>
                  <a:pt x="469772" y="161289"/>
                </a:lnTo>
                <a:lnTo>
                  <a:pt x="466216" y="163829"/>
                </a:lnTo>
                <a:lnTo>
                  <a:pt x="452754" y="172719"/>
                </a:lnTo>
                <a:lnTo>
                  <a:pt x="448563" y="175259"/>
                </a:lnTo>
                <a:lnTo>
                  <a:pt x="446531" y="177800"/>
                </a:lnTo>
                <a:lnTo>
                  <a:pt x="444626" y="180339"/>
                </a:lnTo>
                <a:lnTo>
                  <a:pt x="444880" y="182879"/>
                </a:lnTo>
                <a:lnTo>
                  <a:pt x="449452" y="186689"/>
                </a:lnTo>
                <a:lnTo>
                  <a:pt x="456183" y="186689"/>
                </a:lnTo>
                <a:lnTo>
                  <a:pt x="472277" y="185419"/>
                </a:lnTo>
                <a:lnTo>
                  <a:pt x="514476" y="185419"/>
                </a:lnTo>
                <a:lnTo>
                  <a:pt x="518286" y="184150"/>
                </a:lnTo>
                <a:lnTo>
                  <a:pt x="520445" y="181609"/>
                </a:lnTo>
                <a:lnTo>
                  <a:pt x="522477" y="179069"/>
                </a:lnTo>
                <a:lnTo>
                  <a:pt x="521080" y="172719"/>
                </a:lnTo>
                <a:lnTo>
                  <a:pt x="516000" y="162559"/>
                </a:lnTo>
                <a:lnTo>
                  <a:pt x="511528" y="154939"/>
                </a:lnTo>
                <a:lnTo>
                  <a:pt x="505745" y="147319"/>
                </a:lnTo>
                <a:lnTo>
                  <a:pt x="498677" y="140969"/>
                </a:lnTo>
                <a:lnTo>
                  <a:pt x="490346" y="133350"/>
                </a:lnTo>
                <a:lnTo>
                  <a:pt x="479796" y="125729"/>
                </a:lnTo>
                <a:lnTo>
                  <a:pt x="466232" y="116839"/>
                </a:lnTo>
                <a:lnTo>
                  <a:pt x="449645" y="105409"/>
                </a:lnTo>
                <a:lnTo>
                  <a:pt x="430021" y="92709"/>
                </a:lnTo>
                <a:lnTo>
                  <a:pt x="390969" y="66039"/>
                </a:lnTo>
                <a:lnTo>
                  <a:pt x="358393" y="41909"/>
                </a:lnTo>
                <a:lnTo>
                  <a:pt x="352153" y="38100"/>
                </a:lnTo>
                <a:lnTo>
                  <a:pt x="346186" y="33019"/>
                </a:lnTo>
                <a:lnTo>
                  <a:pt x="340481" y="27939"/>
                </a:lnTo>
                <a:lnTo>
                  <a:pt x="335025" y="22859"/>
                </a:lnTo>
                <a:lnTo>
                  <a:pt x="327913" y="16509"/>
                </a:lnTo>
                <a:lnTo>
                  <a:pt x="323468" y="11429"/>
                </a:lnTo>
                <a:lnTo>
                  <a:pt x="320166" y="5079"/>
                </a:lnTo>
                <a:lnTo>
                  <a:pt x="318642" y="3809"/>
                </a:lnTo>
                <a:lnTo>
                  <a:pt x="317372" y="2539"/>
                </a:lnTo>
                <a:lnTo>
                  <a:pt x="313943" y="0"/>
                </a:lnTo>
                <a:close/>
              </a:path>
              <a:path w="522604" h="589279">
                <a:moveTo>
                  <a:pt x="286384" y="85089"/>
                </a:moveTo>
                <a:lnTo>
                  <a:pt x="282701" y="85089"/>
                </a:lnTo>
                <a:lnTo>
                  <a:pt x="278002" y="87629"/>
                </a:lnTo>
                <a:lnTo>
                  <a:pt x="273176" y="90169"/>
                </a:lnTo>
                <a:lnTo>
                  <a:pt x="269113" y="93979"/>
                </a:lnTo>
                <a:lnTo>
                  <a:pt x="262000" y="104139"/>
                </a:lnTo>
                <a:lnTo>
                  <a:pt x="259206" y="109219"/>
                </a:lnTo>
                <a:lnTo>
                  <a:pt x="257428" y="116839"/>
                </a:lnTo>
                <a:lnTo>
                  <a:pt x="255833" y="121919"/>
                </a:lnTo>
                <a:lnTo>
                  <a:pt x="253904" y="128269"/>
                </a:lnTo>
                <a:lnTo>
                  <a:pt x="251642" y="135889"/>
                </a:lnTo>
                <a:lnTo>
                  <a:pt x="249046" y="143509"/>
                </a:lnTo>
                <a:lnTo>
                  <a:pt x="245363" y="153669"/>
                </a:lnTo>
                <a:lnTo>
                  <a:pt x="242442" y="161289"/>
                </a:lnTo>
                <a:lnTo>
                  <a:pt x="240410" y="165100"/>
                </a:lnTo>
                <a:lnTo>
                  <a:pt x="238251" y="170179"/>
                </a:lnTo>
                <a:lnTo>
                  <a:pt x="238378" y="172719"/>
                </a:lnTo>
                <a:lnTo>
                  <a:pt x="240791" y="175259"/>
                </a:lnTo>
                <a:lnTo>
                  <a:pt x="243204" y="176529"/>
                </a:lnTo>
                <a:lnTo>
                  <a:pt x="246125" y="176529"/>
                </a:lnTo>
                <a:lnTo>
                  <a:pt x="249681" y="175259"/>
                </a:lnTo>
                <a:lnTo>
                  <a:pt x="253110" y="173989"/>
                </a:lnTo>
                <a:lnTo>
                  <a:pt x="256412" y="171450"/>
                </a:lnTo>
                <a:lnTo>
                  <a:pt x="259587" y="166369"/>
                </a:lnTo>
                <a:lnTo>
                  <a:pt x="262889" y="162559"/>
                </a:lnTo>
                <a:lnTo>
                  <a:pt x="265429" y="157479"/>
                </a:lnTo>
                <a:lnTo>
                  <a:pt x="267334" y="154939"/>
                </a:lnTo>
                <a:lnTo>
                  <a:pt x="299973" y="154939"/>
                </a:lnTo>
                <a:lnTo>
                  <a:pt x="295401" y="140969"/>
                </a:lnTo>
                <a:lnTo>
                  <a:pt x="292861" y="137159"/>
                </a:lnTo>
                <a:lnTo>
                  <a:pt x="290321" y="135889"/>
                </a:lnTo>
                <a:lnTo>
                  <a:pt x="276478" y="135889"/>
                </a:lnTo>
                <a:lnTo>
                  <a:pt x="280076" y="129539"/>
                </a:lnTo>
                <a:lnTo>
                  <a:pt x="283257" y="123189"/>
                </a:lnTo>
                <a:lnTo>
                  <a:pt x="286033" y="116839"/>
                </a:lnTo>
                <a:lnTo>
                  <a:pt x="288416" y="111759"/>
                </a:lnTo>
                <a:lnTo>
                  <a:pt x="291210" y="104139"/>
                </a:lnTo>
                <a:lnTo>
                  <a:pt x="292734" y="97789"/>
                </a:lnTo>
                <a:lnTo>
                  <a:pt x="292861" y="95250"/>
                </a:lnTo>
                <a:lnTo>
                  <a:pt x="293115" y="91439"/>
                </a:lnTo>
                <a:lnTo>
                  <a:pt x="291845" y="88900"/>
                </a:lnTo>
                <a:lnTo>
                  <a:pt x="289051" y="86359"/>
                </a:lnTo>
                <a:lnTo>
                  <a:pt x="286384" y="85089"/>
                </a:lnTo>
                <a:close/>
              </a:path>
              <a:path w="522604" h="589279">
                <a:moveTo>
                  <a:pt x="343534" y="133350"/>
                </a:moveTo>
                <a:lnTo>
                  <a:pt x="308609" y="153669"/>
                </a:lnTo>
                <a:lnTo>
                  <a:pt x="307847" y="157479"/>
                </a:lnTo>
                <a:lnTo>
                  <a:pt x="306450" y="163829"/>
                </a:lnTo>
                <a:lnTo>
                  <a:pt x="305180" y="167639"/>
                </a:lnTo>
                <a:lnTo>
                  <a:pt x="304164" y="170179"/>
                </a:lnTo>
                <a:lnTo>
                  <a:pt x="322294" y="170179"/>
                </a:lnTo>
                <a:lnTo>
                  <a:pt x="322833" y="168909"/>
                </a:lnTo>
                <a:lnTo>
                  <a:pt x="322960" y="167639"/>
                </a:lnTo>
                <a:lnTo>
                  <a:pt x="357285" y="167639"/>
                </a:lnTo>
                <a:lnTo>
                  <a:pt x="354881" y="162559"/>
                </a:lnTo>
                <a:lnTo>
                  <a:pt x="352520" y="154939"/>
                </a:lnTo>
                <a:lnTo>
                  <a:pt x="350777" y="148589"/>
                </a:lnTo>
                <a:lnTo>
                  <a:pt x="349630" y="140969"/>
                </a:lnTo>
                <a:lnTo>
                  <a:pt x="350011" y="139700"/>
                </a:lnTo>
                <a:lnTo>
                  <a:pt x="348868" y="137159"/>
                </a:lnTo>
                <a:lnTo>
                  <a:pt x="346201" y="135889"/>
                </a:lnTo>
                <a:lnTo>
                  <a:pt x="343534" y="133350"/>
                </a:lnTo>
                <a:close/>
              </a:path>
              <a:path w="522604" h="589279">
                <a:moveTo>
                  <a:pt x="344423" y="87629"/>
                </a:moveTo>
                <a:lnTo>
                  <a:pt x="338708" y="87629"/>
                </a:lnTo>
                <a:lnTo>
                  <a:pt x="331723" y="91439"/>
                </a:lnTo>
                <a:lnTo>
                  <a:pt x="324738" y="93979"/>
                </a:lnTo>
                <a:lnTo>
                  <a:pt x="320039" y="97789"/>
                </a:lnTo>
                <a:lnTo>
                  <a:pt x="314705" y="105409"/>
                </a:lnTo>
                <a:lnTo>
                  <a:pt x="314578" y="107950"/>
                </a:lnTo>
                <a:lnTo>
                  <a:pt x="319404" y="110489"/>
                </a:lnTo>
                <a:lnTo>
                  <a:pt x="321690" y="111759"/>
                </a:lnTo>
                <a:lnTo>
                  <a:pt x="323976" y="111759"/>
                </a:lnTo>
                <a:lnTo>
                  <a:pt x="329386" y="114300"/>
                </a:lnTo>
                <a:lnTo>
                  <a:pt x="336676" y="116839"/>
                </a:lnTo>
                <a:lnTo>
                  <a:pt x="356996" y="130809"/>
                </a:lnTo>
                <a:lnTo>
                  <a:pt x="365251" y="137159"/>
                </a:lnTo>
                <a:lnTo>
                  <a:pt x="371475" y="142239"/>
                </a:lnTo>
                <a:lnTo>
                  <a:pt x="380364" y="151129"/>
                </a:lnTo>
                <a:lnTo>
                  <a:pt x="383413" y="153669"/>
                </a:lnTo>
                <a:lnTo>
                  <a:pt x="392985" y="160019"/>
                </a:lnTo>
                <a:lnTo>
                  <a:pt x="399414" y="162559"/>
                </a:lnTo>
                <a:lnTo>
                  <a:pt x="404606" y="161289"/>
                </a:lnTo>
                <a:lnTo>
                  <a:pt x="408558" y="158750"/>
                </a:lnTo>
                <a:lnTo>
                  <a:pt x="411098" y="154939"/>
                </a:lnTo>
                <a:lnTo>
                  <a:pt x="410336" y="149859"/>
                </a:lnTo>
                <a:lnTo>
                  <a:pt x="402463" y="137159"/>
                </a:lnTo>
                <a:lnTo>
                  <a:pt x="397001" y="130809"/>
                </a:lnTo>
                <a:lnTo>
                  <a:pt x="390016" y="125729"/>
                </a:lnTo>
                <a:lnTo>
                  <a:pt x="376826" y="115569"/>
                </a:lnTo>
                <a:lnTo>
                  <a:pt x="366220" y="107950"/>
                </a:lnTo>
                <a:lnTo>
                  <a:pt x="358209" y="100329"/>
                </a:lnTo>
                <a:lnTo>
                  <a:pt x="352805" y="93979"/>
                </a:lnTo>
                <a:lnTo>
                  <a:pt x="351408" y="92709"/>
                </a:lnTo>
                <a:lnTo>
                  <a:pt x="350138" y="91439"/>
                </a:lnTo>
                <a:lnTo>
                  <a:pt x="349122" y="91439"/>
                </a:lnTo>
                <a:lnTo>
                  <a:pt x="344423" y="87629"/>
                </a:lnTo>
                <a:close/>
              </a:path>
              <a:path w="522604" h="589279">
                <a:moveTo>
                  <a:pt x="286384" y="132079"/>
                </a:moveTo>
                <a:lnTo>
                  <a:pt x="281813" y="132079"/>
                </a:lnTo>
                <a:lnTo>
                  <a:pt x="276478" y="135889"/>
                </a:lnTo>
                <a:lnTo>
                  <a:pt x="290321" y="135889"/>
                </a:lnTo>
                <a:lnTo>
                  <a:pt x="286384" y="132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9818" y="1090421"/>
            <a:ext cx="205232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组织氛围调查结果示意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391" y="6454896"/>
            <a:ext cx="387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P</a:t>
            </a:r>
            <a:r>
              <a:rPr sz="1200" b="1" spc="-5" dirty="0">
                <a:solidFill>
                  <a:srgbClr val="808080"/>
                </a:solidFill>
                <a:latin typeface="Microsoft YaHei"/>
                <a:cs typeface="Microsoft YaHei"/>
              </a:rPr>
              <a:t>/</a:t>
            </a: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10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3760" y="2750769"/>
            <a:ext cx="565785" cy="212725"/>
          </a:xfrm>
          <a:custGeom>
            <a:avLst/>
            <a:gdLst/>
            <a:ahLst/>
            <a:cxnLst/>
            <a:rect l="l" t="t" r="r" b="b"/>
            <a:pathLst>
              <a:path w="565785" h="212725">
                <a:moveTo>
                  <a:pt x="0" y="212327"/>
                </a:moveTo>
                <a:lnTo>
                  <a:pt x="565725" y="212327"/>
                </a:lnTo>
                <a:lnTo>
                  <a:pt x="565725" y="0"/>
                </a:lnTo>
                <a:lnTo>
                  <a:pt x="0" y="0"/>
                </a:lnTo>
                <a:lnTo>
                  <a:pt x="0" y="21232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3760" y="4019868"/>
            <a:ext cx="565785" cy="212725"/>
          </a:xfrm>
          <a:custGeom>
            <a:avLst/>
            <a:gdLst/>
            <a:ahLst/>
            <a:cxnLst/>
            <a:rect l="l" t="t" r="r" b="b"/>
            <a:pathLst>
              <a:path w="565785" h="212725">
                <a:moveTo>
                  <a:pt x="0" y="212327"/>
                </a:moveTo>
                <a:lnTo>
                  <a:pt x="565725" y="212327"/>
                </a:lnTo>
                <a:lnTo>
                  <a:pt x="565725" y="0"/>
                </a:lnTo>
                <a:lnTo>
                  <a:pt x="0" y="0"/>
                </a:lnTo>
                <a:lnTo>
                  <a:pt x="0" y="21232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7832" y="4442928"/>
            <a:ext cx="565785" cy="212725"/>
          </a:xfrm>
          <a:custGeom>
            <a:avLst/>
            <a:gdLst/>
            <a:ahLst/>
            <a:cxnLst/>
            <a:rect l="l" t="t" r="r" b="b"/>
            <a:pathLst>
              <a:path w="565784" h="212725">
                <a:moveTo>
                  <a:pt x="0" y="212183"/>
                </a:moveTo>
                <a:lnTo>
                  <a:pt x="565725" y="212183"/>
                </a:lnTo>
                <a:lnTo>
                  <a:pt x="565725" y="0"/>
                </a:lnTo>
                <a:lnTo>
                  <a:pt x="0" y="0"/>
                </a:lnTo>
                <a:lnTo>
                  <a:pt x="0" y="2121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" y="1906587"/>
          <a:ext cx="8722383" cy="2957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7764"/>
                <a:gridCol w="565333"/>
                <a:gridCol w="563843"/>
                <a:gridCol w="565138"/>
                <a:gridCol w="565088"/>
                <a:gridCol w="563812"/>
                <a:gridCol w="751405"/>
              </a:tblGrid>
              <a:tr h="103789">
                <a:tc rowSpan="2">
                  <a:txBody>
                    <a:bodyPr/>
                    <a:lstStyle/>
                    <a:p>
                      <a:endParaRPr sz="12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1696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5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Performance </a:t>
                      </a:r>
                      <a:r>
                        <a:rPr sz="500" b="1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Grading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  <a:lnR w="13550">
                      <a:solidFill>
                        <a:srgbClr val="000080"/>
                      </a:solidFill>
                      <a:prstDash val="solid"/>
                    </a:lnR>
                    <a:lnT w="8595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2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550" b="1" spc="150" dirty="0">
                          <a:latin typeface="Arial"/>
                          <a:cs typeface="Arial"/>
                        </a:rPr>
                        <a:t>1-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165" dirty="0">
                          <a:latin typeface="Arial"/>
                          <a:cs typeface="Arial"/>
                        </a:rPr>
                        <a:t>Excellent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b="1" spc="150" dirty="0">
                          <a:latin typeface="Arial"/>
                          <a:cs typeface="Arial"/>
                        </a:rPr>
                        <a:t>2-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34925" marR="20955" algn="ctr">
                        <a:lnSpc>
                          <a:spcPts val="710"/>
                        </a:lnSpc>
                        <a:spcBef>
                          <a:spcPts val="30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eet/Exc 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eed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b="1" spc="150" dirty="0">
                          <a:latin typeface="Arial"/>
                          <a:cs typeface="Arial"/>
                        </a:rPr>
                        <a:t>3-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27000" marR="113030" indent="1905" algn="ctr">
                        <a:lnSpc>
                          <a:spcPts val="710"/>
                        </a:lnSpc>
                        <a:spcBef>
                          <a:spcPts val="30"/>
                        </a:spcBef>
                      </a:pPr>
                      <a:r>
                        <a:rPr sz="550" b="1" spc="190" dirty="0">
                          <a:latin typeface="Arial"/>
                          <a:cs typeface="Arial"/>
                        </a:rPr>
                        <a:t>Met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Some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550" b="1" spc="150" dirty="0">
                          <a:latin typeface="Arial"/>
                          <a:cs typeface="Arial"/>
                        </a:rPr>
                        <a:t>4-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155" dirty="0">
                          <a:latin typeface="Arial"/>
                          <a:cs typeface="Arial"/>
                        </a:rPr>
                        <a:t>Deficient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550" b="1" spc="150" dirty="0">
                          <a:latin typeface="Arial"/>
                          <a:cs typeface="Arial"/>
                        </a:rPr>
                        <a:t>5-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50" b="1" spc="180" dirty="0">
                          <a:latin typeface="Arial"/>
                          <a:cs typeface="Arial"/>
                        </a:rPr>
                        <a:t>Unrated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12065" indent="-151765">
                        <a:lnSpc>
                          <a:spcPct val="108000"/>
                        </a:lnSpc>
                        <a:spcBef>
                          <a:spcPts val="434"/>
                        </a:spcBef>
                      </a:pPr>
                      <a:r>
                        <a:rPr sz="550" b="1" spc="195" dirty="0">
                          <a:latin typeface="Arial"/>
                          <a:cs typeface="Arial"/>
                        </a:rPr>
                        <a:t>Lenovo</a:t>
                      </a:r>
                      <a:r>
                        <a:rPr sz="55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2006 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Overall</a:t>
                      </a:r>
                      <a:endParaRPr sz="5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lnB w="11469">
                      <a:solidFill>
                        <a:srgbClr val="000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1182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C01.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functioning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well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organization.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  <a:lnT w="11469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3.09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1469">
                      <a:solidFill>
                        <a:srgbClr val="00008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3.20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1469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1469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3.24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  <a:lnT w="11469">
                      <a:solidFill>
                        <a:srgbClr val="000080"/>
                      </a:solidFill>
                      <a:prstDash val="solid"/>
                    </a:lnT>
                  </a:tcPr>
                </a:tc>
              </a:tr>
              <a:tr h="211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C02.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29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55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fellow</a:t>
                      </a:r>
                      <a:r>
                        <a:rPr sz="550" b="1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employees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optimistic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about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company’s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future.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3.12	3.07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2.93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3.70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3.24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C03.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5" dirty="0">
                          <a:latin typeface="Arial"/>
                          <a:cs typeface="Arial"/>
                        </a:rPr>
                        <a:t>Employees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accountability</a:t>
                      </a:r>
                      <a:r>
                        <a:rPr sz="55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results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5" dirty="0">
                          <a:latin typeface="Arial"/>
                          <a:cs typeface="Arial"/>
                        </a:rPr>
                        <a:t>deliver.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3.81	</a:t>
                      </a: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3.76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3.81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3.98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3.84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C04.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29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55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supervisor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encourages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4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calculated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5" dirty="0">
                          <a:latin typeface="Arial"/>
                          <a:cs typeface="Arial"/>
                        </a:rPr>
                        <a:t>risks.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3.56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3.32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2.88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3.02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3.28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3.31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5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C05.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Highly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talented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people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attracted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5" dirty="0">
                          <a:latin typeface="Arial"/>
                          <a:cs typeface="Arial"/>
                        </a:rPr>
                        <a:t>join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company.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3.28	3.21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3.20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3.77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3.35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C06.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9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trust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always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act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employee’s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best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interests.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2.87	2.75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2.67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3.19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2.88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07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C07.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0" dirty="0">
                          <a:latin typeface="Arial"/>
                          <a:cs typeface="Arial"/>
                        </a:rPr>
                        <a:t>skills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employees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550" b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5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5" dirty="0">
                          <a:latin typeface="Arial"/>
                          <a:cs typeface="Arial"/>
                        </a:rPr>
                        <a:t>achieve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strategy.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84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3.64	3.56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3.54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3.85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3.84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C08.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strategy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provides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direction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4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employees.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3.34	3.23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3.62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3.36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C09.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processes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delivery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4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strategy.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2.90	</a:t>
                      </a: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2.89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3.01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3.53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3.46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3.05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C10.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29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supervisor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provides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5" dirty="0">
                          <a:latin typeface="Arial"/>
                          <a:cs typeface="Arial"/>
                        </a:rPr>
                        <a:t>helpful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coaching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feedback.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3.44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3.22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3.55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3.59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C11.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5" dirty="0">
                          <a:latin typeface="Arial"/>
                          <a:cs typeface="Arial"/>
                        </a:rPr>
                        <a:t>communicated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4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55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meaningful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5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0" dirty="0">
                          <a:latin typeface="Arial"/>
                          <a:cs typeface="Arial"/>
                        </a:rPr>
                        <a:t>me.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3.53	3.36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tabLst>
                          <a:tab pos="694055" algn="l"/>
                        </a:tabLst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3.13	3.02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3.12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3.47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3.43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</a:tcPr>
                </a:tc>
              </a:tr>
              <a:tr h="214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550" b="1" spc="175" dirty="0">
                          <a:latin typeface="Arial"/>
                          <a:cs typeface="Arial"/>
                        </a:rPr>
                        <a:t>C12.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5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95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5" dirty="0">
                          <a:latin typeface="Arial"/>
                          <a:cs typeface="Arial"/>
                        </a:rPr>
                        <a:t>improves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50" dirty="0">
                          <a:latin typeface="Arial"/>
                          <a:cs typeface="Arial"/>
                        </a:rPr>
                        <a:t>faster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5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80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5" dirty="0">
                          <a:latin typeface="Arial"/>
                          <a:cs typeface="Arial"/>
                        </a:rPr>
                        <a:t>competitors</a:t>
                      </a:r>
                      <a:r>
                        <a:rPr sz="5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170" dirty="0">
                          <a:latin typeface="Arial"/>
                          <a:cs typeface="Arial"/>
                        </a:rPr>
                        <a:t>improve.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550">
                      <a:solidFill>
                        <a:srgbClr val="000080"/>
                      </a:solidFill>
                      <a:prstDash val="solid"/>
                    </a:lnL>
                    <a:lnR w="18067">
                      <a:solidFill>
                        <a:srgbClr val="00008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8067">
                      <a:solidFill>
                        <a:srgbClr val="00008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3.00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5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3.54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033">
                      <a:solidFill>
                        <a:srgbClr val="00008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650" spc="185" dirty="0">
                          <a:latin typeface="Arial"/>
                          <a:cs typeface="Arial"/>
                        </a:rPr>
                        <a:t>3.18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3">
                      <a:solidFill>
                        <a:srgbClr val="000080"/>
                      </a:solidFill>
                      <a:prstDash val="solid"/>
                    </a:lnL>
                    <a:lnR w="23098">
                      <a:solidFill>
                        <a:srgbClr val="00008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88391" y="6454896"/>
            <a:ext cx="387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P</a:t>
            </a:r>
            <a:r>
              <a:rPr sz="1200" b="1" spc="-5" dirty="0">
                <a:solidFill>
                  <a:srgbClr val="808080"/>
                </a:solidFill>
                <a:latin typeface="Microsoft YaHei"/>
                <a:cs typeface="Microsoft YaHei"/>
              </a:rPr>
              <a:t>/</a:t>
            </a: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11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925" y="219836"/>
            <a:ext cx="448691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295" algn="l"/>
              </a:tabLst>
            </a:pPr>
            <a:r>
              <a:rPr sz="2500" spc="-5" dirty="0">
                <a:latin typeface="Arial"/>
                <a:cs typeface="Arial"/>
              </a:rPr>
              <a:t>3.	360</a:t>
            </a:r>
            <a:r>
              <a:rPr sz="2500" spc="-5" dirty="0"/>
              <a:t>度测评报告样例</a:t>
            </a:r>
            <a:r>
              <a:rPr sz="2500" spc="-5" dirty="0">
                <a:latin typeface="Arial"/>
                <a:cs typeface="Arial"/>
              </a:rPr>
              <a:t>—</a:t>
            </a:r>
            <a:r>
              <a:rPr sz="2500" spc="-5" dirty="0"/>
              <a:t>敬业度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1163573"/>
            <a:ext cx="225234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也可以选择用Q1</a:t>
            </a:r>
            <a:r>
              <a:rPr sz="1600" spc="-10" dirty="0">
                <a:latin typeface="Microsoft YaHei"/>
                <a:cs typeface="Microsoft YaHei"/>
              </a:rPr>
              <a:t>2</a:t>
            </a:r>
            <a:r>
              <a:rPr sz="1600" spc="-5" dirty="0">
                <a:latin typeface="Microsoft YaHei"/>
                <a:cs typeface="Microsoft YaHei"/>
              </a:rPr>
              <a:t>来替代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1000125"/>
            <a:ext cx="8001000" cy="571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1200" b="1" spc="-5" dirty="0">
                <a:solidFill>
                  <a:srgbClr val="808080"/>
                </a:solidFill>
                <a:latin typeface="Microsoft YaHei"/>
                <a:cs typeface="Microsoft YaHei"/>
              </a:rPr>
              <a:t>/12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72500" y="76517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87" y="76517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905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4</a:t>
            </a:r>
            <a:r>
              <a:rPr spc="-5" dirty="0"/>
              <a:t>、干部履历表示例</a:t>
            </a:r>
          </a:p>
        </p:txBody>
      </p:sp>
      <p:sp>
        <p:nvSpPr>
          <p:cNvPr id="6" name="object 6"/>
          <p:cNvSpPr/>
          <p:nvPr/>
        </p:nvSpPr>
        <p:spPr>
          <a:xfrm>
            <a:off x="571500" y="1000125"/>
            <a:ext cx="8001000" cy="5715000"/>
          </a:xfrm>
          <a:custGeom>
            <a:avLst/>
            <a:gdLst/>
            <a:ahLst/>
            <a:cxnLst/>
            <a:rect l="l" t="t" r="r" b="b"/>
            <a:pathLst>
              <a:path w="8001000" h="5715000">
                <a:moveTo>
                  <a:pt x="0" y="5715000"/>
                </a:moveTo>
                <a:lnTo>
                  <a:pt x="8001000" y="5715000"/>
                </a:lnTo>
                <a:lnTo>
                  <a:pt x="80010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1000125"/>
            <a:ext cx="8001000" cy="5715000"/>
          </a:xfrm>
          <a:custGeom>
            <a:avLst/>
            <a:gdLst/>
            <a:ahLst/>
            <a:cxnLst/>
            <a:rect l="l" t="t" r="r" b="b"/>
            <a:pathLst>
              <a:path w="8001000" h="5715000">
                <a:moveTo>
                  <a:pt x="0" y="5715000"/>
                </a:moveTo>
                <a:lnTo>
                  <a:pt x="8001000" y="5715000"/>
                </a:lnTo>
                <a:lnTo>
                  <a:pt x="80010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ln w="25400">
            <a:solidFill>
              <a:srgbClr val="9400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375" y="1071499"/>
            <a:ext cx="1071880" cy="1571625"/>
          </a:xfrm>
          <a:custGeom>
            <a:avLst/>
            <a:gdLst/>
            <a:ahLst/>
            <a:cxnLst/>
            <a:rect l="l" t="t" r="r" b="b"/>
            <a:pathLst>
              <a:path w="1071880" h="1571625">
                <a:moveTo>
                  <a:pt x="0" y="1571625"/>
                </a:moveTo>
                <a:lnTo>
                  <a:pt x="1071562" y="1571625"/>
                </a:lnTo>
                <a:lnTo>
                  <a:pt x="1071562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375" y="1071499"/>
            <a:ext cx="1071880" cy="1571625"/>
          </a:xfrm>
          <a:custGeom>
            <a:avLst/>
            <a:gdLst/>
            <a:ahLst/>
            <a:cxnLst/>
            <a:rect l="l" t="t" r="r" b="b"/>
            <a:pathLst>
              <a:path w="1071880" h="1571625">
                <a:moveTo>
                  <a:pt x="0" y="1571625"/>
                </a:moveTo>
                <a:lnTo>
                  <a:pt x="1071562" y="1571625"/>
                </a:lnTo>
                <a:lnTo>
                  <a:pt x="1071562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ln w="25400">
            <a:solidFill>
              <a:srgbClr val="CC00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8025" y="1065275"/>
          <a:ext cx="3071875" cy="292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751"/>
                <a:gridCol w="214249"/>
                <a:gridCol w="778700"/>
                <a:gridCol w="1150175"/>
              </a:tblGrid>
              <a:tr h="206375">
                <a:tc rowSpan="7"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10" dirty="0">
                          <a:latin typeface="Microsoft YaHei"/>
                          <a:cs typeface="Microsoft YaHei"/>
                        </a:rPr>
                        <a:t>照片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SimSun"/>
                          <a:cs typeface="SimSun"/>
                        </a:rPr>
                        <a:t>个人信息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812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性别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籍贯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学历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00" spc="-5" dirty="0">
                          <a:latin typeface="SimSun"/>
                          <a:cs typeface="SimSun"/>
                        </a:rPr>
                        <a:t>专业：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52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毕业院校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入职时间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03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直接上级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00" spc="-5" dirty="0">
                          <a:latin typeface="SimSun"/>
                          <a:cs typeface="SimSun"/>
                        </a:rPr>
                        <a:t>职级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1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563">
                <a:tc gridSpan="3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800" dirty="0">
                          <a:latin typeface="SimSun"/>
                          <a:cs typeface="SimSun"/>
                        </a:rPr>
                        <a:t>职业发展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10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期望的职业机会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时间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7875"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13037" y="1065275"/>
          <a:ext cx="3003550" cy="3071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742950"/>
                <a:gridCol w="1117600"/>
              </a:tblGrid>
              <a:tr h="206375">
                <a:tc rowSpan="7">
                  <a:txBody>
                    <a:bodyPr/>
                    <a:lstStyle/>
                    <a:p>
                      <a:endParaRPr sz="7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dirty="0">
                          <a:latin typeface="SimSun"/>
                          <a:cs typeface="SimSun"/>
                        </a:rPr>
                        <a:t>绩效信息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09</a:t>
                      </a:r>
                      <a:r>
                        <a:rPr sz="700" spc="-5" dirty="0">
                          <a:latin typeface="SimSun"/>
                          <a:cs typeface="SimSun"/>
                        </a:rPr>
                        <a:t>年绩效成绩</a:t>
                      </a:r>
                      <a:endParaRPr sz="7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整体表现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: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潜力：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10" dirty="0">
                          <a:latin typeface="SimSun"/>
                          <a:cs typeface="SimSun"/>
                        </a:rPr>
                        <a:t>离职意向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可释放性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700" spc="-5" dirty="0">
                          <a:latin typeface="SimSun"/>
                          <a:cs typeface="SimSun"/>
                        </a:rPr>
                        <a:t>四海为家性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21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21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95368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近三年主要的工作成就</a:t>
                      </a:r>
                      <a:r>
                        <a:rPr sz="900" spc="-26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2008-2010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00062" y="4151376"/>
            <a:ext cx="5291074" cy="217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4850" y="1000125"/>
            <a:ext cx="2792476" cy="511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7875" y="1500174"/>
            <a:ext cx="2644775" cy="213995"/>
          </a:xfrm>
          <a:custGeom>
            <a:avLst/>
            <a:gdLst/>
            <a:ahLst/>
            <a:cxnLst/>
            <a:rect l="l" t="t" r="r" b="b"/>
            <a:pathLst>
              <a:path w="2644775" h="213994">
                <a:moveTo>
                  <a:pt x="0" y="213436"/>
                </a:moveTo>
                <a:lnTo>
                  <a:pt x="2644775" y="213436"/>
                </a:lnTo>
                <a:lnTo>
                  <a:pt x="2644775" y="0"/>
                </a:lnTo>
                <a:lnTo>
                  <a:pt x="0" y="0"/>
                </a:lnTo>
                <a:lnTo>
                  <a:pt x="0" y="213436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7875" y="2113838"/>
            <a:ext cx="2644775" cy="232410"/>
          </a:xfrm>
          <a:custGeom>
            <a:avLst/>
            <a:gdLst/>
            <a:ahLst/>
            <a:cxnLst/>
            <a:rect l="l" t="t" r="r" b="b"/>
            <a:pathLst>
              <a:path w="2644775" h="232410">
                <a:moveTo>
                  <a:pt x="0" y="231851"/>
                </a:moveTo>
                <a:lnTo>
                  <a:pt x="2644775" y="231851"/>
                </a:lnTo>
                <a:lnTo>
                  <a:pt x="2644775" y="0"/>
                </a:lnTo>
                <a:lnTo>
                  <a:pt x="0" y="0"/>
                </a:lnTo>
                <a:lnTo>
                  <a:pt x="0" y="231851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7875" y="2712834"/>
            <a:ext cx="2644775" cy="230504"/>
          </a:xfrm>
          <a:custGeom>
            <a:avLst/>
            <a:gdLst/>
            <a:ahLst/>
            <a:cxnLst/>
            <a:rect l="l" t="t" r="r" b="b"/>
            <a:pathLst>
              <a:path w="2644775" h="230505">
                <a:moveTo>
                  <a:pt x="0" y="230263"/>
                </a:moveTo>
                <a:lnTo>
                  <a:pt x="2644775" y="230263"/>
                </a:lnTo>
                <a:lnTo>
                  <a:pt x="2644775" y="0"/>
                </a:lnTo>
                <a:lnTo>
                  <a:pt x="0" y="0"/>
                </a:lnTo>
                <a:lnTo>
                  <a:pt x="0" y="230263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2025" y="1712086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2025" y="234403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2025" y="294144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6975" y="1712086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6975" y="234403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6975" y="294144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2326" y="1712086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42326" y="234403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2326" y="294144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1251" y="1712086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31251" y="234403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1251" y="294144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6351" y="171361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6351" y="1924811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6351" y="2113788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6351" y="2345689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6351" y="252857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56351" y="2712847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6351" y="2943098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56351" y="3128898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7875" y="1498600"/>
            <a:ext cx="0" cy="1818005"/>
          </a:xfrm>
          <a:custGeom>
            <a:avLst/>
            <a:gdLst/>
            <a:ahLst/>
            <a:cxnLst/>
            <a:rect l="l" t="t" r="r" b="b"/>
            <a:pathLst>
              <a:path h="1818004">
                <a:moveTo>
                  <a:pt x="0" y="0"/>
                </a:moveTo>
                <a:lnTo>
                  <a:pt x="0" y="18177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2650" y="1498600"/>
            <a:ext cx="0" cy="1818005"/>
          </a:xfrm>
          <a:custGeom>
            <a:avLst/>
            <a:gdLst/>
            <a:ahLst/>
            <a:cxnLst/>
            <a:rect l="l" t="t" r="r" b="b"/>
            <a:pathLst>
              <a:path h="1818004">
                <a:moveTo>
                  <a:pt x="0" y="0"/>
                </a:moveTo>
                <a:lnTo>
                  <a:pt x="0" y="18177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56351" y="150025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56351" y="331470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857875" y="1500250"/>
          <a:ext cx="2644774" cy="181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234950"/>
                <a:gridCol w="395350"/>
                <a:gridCol w="288925"/>
                <a:gridCol w="271399"/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带兵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211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发展人才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8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激励团队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319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布阵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战略思维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42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商业意识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302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提效率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5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塑造组织效能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5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跨部门合作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571500" y="714375"/>
            <a:ext cx="2402205" cy="285750"/>
          </a:xfrm>
          <a:custGeom>
            <a:avLst/>
            <a:gdLst/>
            <a:ahLst/>
            <a:cxnLst/>
            <a:rect l="l" t="t" r="r" b="b"/>
            <a:pathLst>
              <a:path w="2402205" h="285750">
                <a:moveTo>
                  <a:pt x="0" y="285750"/>
                </a:moveTo>
                <a:lnTo>
                  <a:pt x="2401951" y="285750"/>
                </a:lnTo>
                <a:lnTo>
                  <a:pt x="2401951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3451" y="714375"/>
            <a:ext cx="1270000" cy="285750"/>
          </a:xfrm>
          <a:custGeom>
            <a:avLst/>
            <a:gdLst/>
            <a:ahLst/>
            <a:cxnLst/>
            <a:rect l="l" t="t" r="r" b="b"/>
            <a:pathLst>
              <a:path w="1270000" h="285750">
                <a:moveTo>
                  <a:pt x="0" y="285750"/>
                </a:moveTo>
                <a:lnTo>
                  <a:pt x="1270000" y="285750"/>
                </a:lnTo>
                <a:lnTo>
                  <a:pt x="12700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43451" y="714375"/>
            <a:ext cx="1624330" cy="285750"/>
          </a:xfrm>
          <a:custGeom>
            <a:avLst/>
            <a:gdLst/>
            <a:ahLst/>
            <a:cxnLst/>
            <a:rect l="l" t="t" r="r" b="b"/>
            <a:pathLst>
              <a:path w="1624329" h="285750">
                <a:moveTo>
                  <a:pt x="0" y="285750"/>
                </a:moveTo>
                <a:lnTo>
                  <a:pt x="1623949" y="285750"/>
                </a:lnTo>
                <a:lnTo>
                  <a:pt x="1623949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7400" y="714375"/>
            <a:ext cx="787400" cy="285750"/>
          </a:xfrm>
          <a:custGeom>
            <a:avLst/>
            <a:gdLst/>
            <a:ahLst/>
            <a:cxnLst/>
            <a:rect l="l" t="t" r="r" b="b"/>
            <a:pathLst>
              <a:path w="787400" h="285750">
                <a:moveTo>
                  <a:pt x="0" y="285750"/>
                </a:moveTo>
                <a:lnTo>
                  <a:pt x="787400" y="285750"/>
                </a:lnTo>
                <a:lnTo>
                  <a:pt x="7874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54800" y="714375"/>
            <a:ext cx="1917700" cy="285750"/>
          </a:xfrm>
          <a:custGeom>
            <a:avLst/>
            <a:gdLst/>
            <a:ahLst/>
            <a:cxnLst/>
            <a:rect l="l" t="t" r="r" b="b"/>
            <a:pathLst>
              <a:path w="1917700" h="285750">
                <a:moveTo>
                  <a:pt x="0" y="285750"/>
                </a:moveTo>
                <a:lnTo>
                  <a:pt x="1917700" y="285750"/>
                </a:lnTo>
                <a:lnTo>
                  <a:pt x="19177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3451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3451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7400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54800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72500" y="70802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5150" y="714375"/>
            <a:ext cx="8013700" cy="0"/>
          </a:xfrm>
          <a:custGeom>
            <a:avLst/>
            <a:gdLst/>
            <a:ahLst/>
            <a:cxnLst/>
            <a:rect l="l" t="t" r="r" b="b"/>
            <a:pathLst>
              <a:path w="8013700">
                <a:moveTo>
                  <a:pt x="0" y="0"/>
                </a:moveTo>
                <a:lnTo>
                  <a:pt x="8013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5150" y="1000125"/>
            <a:ext cx="8013700" cy="0"/>
          </a:xfrm>
          <a:custGeom>
            <a:avLst/>
            <a:gdLst/>
            <a:ahLst/>
            <a:cxnLst/>
            <a:rect l="l" t="t" r="r" b="b"/>
            <a:pathLst>
              <a:path w="8013700">
                <a:moveTo>
                  <a:pt x="0" y="0"/>
                </a:moveTo>
                <a:lnTo>
                  <a:pt x="8013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50240" y="758697"/>
            <a:ext cx="265684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4905" algn="l"/>
              </a:tabLst>
            </a:pPr>
            <a:r>
              <a:rPr sz="900" dirty="0">
                <a:latin typeface="SimSun"/>
                <a:cs typeface="SimSun"/>
              </a:rPr>
              <a:t>姓名</a:t>
            </a:r>
            <a:r>
              <a:rPr sz="900" spc="-200" dirty="0">
                <a:latin typeface="SimSun"/>
                <a:cs typeface="SimSun"/>
              </a:rPr>
              <a:t> </a:t>
            </a:r>
            <a:r>
              <a:rPr sz="900" dirty="0">
                <a:latin typeface="Arial"/>
                <a:cs typeface="Arial"/>
              </a:rPr>
              <a:t>&amp; </a:t>
            </a:r>
            <a:r>
              <a:rPr sz="900" dirty="0">
                <a:latin typeface="SimSun"/>
                <a:cs typeface="SimSun"/>
              </a:rPr>
              <a:t>职衔</a:t>
            </a:r>
            <a:r>
              <a:rPr sz="900" dirty="0">
                <a:latin typeface="Arial"/>
                <a:cs typeface="Arial"/>
              </a:rPr>
              <a:t>:	</a:t>
            </a:r>
            <a:r>
              <a:rPr sz="900" dirty="0">
                <a:latin typeface="SimSun"/>
                <a:cs typeface="SimSun"/>
              </a:rPr>
              <a:t>部门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22826" y="758697"/>
            <a:ext cx="4826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工作地点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47028" y="758697"/>
            <a:ext cx="28638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职级</a:t>
            </a:r>
            <a:r>
              <a:rPr sz="90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34682" y="758697"/>
            <a:ext cx="9398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上一次评级时间：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84850" y="3286125"/>
            <a:ext cx="2792476" cy="51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57875" y="3706825"/>
            <a:ext cx="2644775" cy="213995"/>
          </a:xfrm>
          <a:custGeom>
            <a:avLst/>
            <a:gdLst/>
            <a:ahLst/>
            <a:cxnLst/>
            <a:rect l="l" t="t" r="r" b="b"/>
            <a:pathLst>
              <a:path w="2644775" h="213995">
                <a:moveTo>
                  <a:pt x="0" y="213410"/>
                </a:moveTo>
                <a:lnTo>
                  <a:pt x="2644775" y="213410"/>
                </a:lnTo>
                <a:lnTo>
                  <a:pt x="2644775" y="0"/>
                </a:lnTo>
                <a:lnTo>
                  <a:pt x="0" y="0"/>
                </a:lnTo>
                <a:lnTo>
                  <a:pt x="0" y="21341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7875" y="4287342"/>
            <a:ext cx="2644775" cy="213995"/>
          </a:xfrm>
          <a:custGeom>
            <a:avLst/>
            <a:gdLst/>
            <a:ahLst/>
            <a:cxnLst/>
            <a:rect l="l" t="t" r="r" b="b"/>
            <a:pathLst>
              <a:path w="2644775" h="213995">
                <a:moveTo>
                  <a:pt x="0" y="213410"/>
                </a:moveTo>
                <a:lnTo>
                  <a:pt x="2644775" y="213410"/>
                </a:lnTo>
                <a:lnTo>
                  <a:pt x="2644775" y="0"/>
                </a:lnTo>
                <a:lnTo>
                  <a:pt x="0" y="0"/>
                </a:lnTo>
                <a:lnTo>
                  <a:pt x="0" y="21341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57875" y="4867859"/>
            <a:ext cx="2644775" cy="213995"/>
          </a:xfrm>
          <a:custGeom>
            <a:avLst/>
            <a:gdLst/>
            <a:ahLst/>
            <a:cxnLst/>
            <a:rect l="l" t="t" r="r" b="b"/>
            <a:pathLst>
              <a:path w="2644775" h="213995">
                <a:moveTo>
                  <a:pt x="0" y="213410"/>
                </a:moveTo>
                <a:lnTo>
                  <a:pt x="2644775" y="213410"/>
                </a:lnTo>
                <a:lnTo>
                  <a:pt x="2644775" y="0"/>
                </a:lnTo>
                <a:lnTo>
                  <a:pt x="0" y="0"/>
                </a:lnTo>
                <a:lnTo>
                  <a:pt x="0" y="21341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57875" y="5447093"/>
            <a:ext cx="1454150" cy="198755"/>
          </a:xfrm>
          <a:custGeom>
            <a:avLst/>
            <a:gdLst/>
            <a:ahLst/>
            <a:cxnLst/>
            <a:rect l="l" t="t" r="r" b="b"/>
            <a:pathLst>
              <a:path w="1454150" h="198754">
                <a:moveTo>
                  <a:pt x="0" y="198488"/>
                </a:moveTo>
                <a:lnTo>
                  <a:pt x="1454150" y="198488"/>
                </a:lnTo>
                <a:lnTo>
                  <a:pt x="1454150" y="0"/>
                </a:lnTo>
                <a:lnTo>
                  <a:pt x="0" y="0"/>
                </a:lnTo>
                <a:lnTo>
                  <a:pt x="0" y="198488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12025" y="5447093"/>
            <a:ext cx="234950" cy="198755"/>
          </a:xfrm>
          <a:custGeom>
            <a:avLst/>
            <a:gdLst/>
            <a:ahLst/>
            <a:cxnLst/>
            <a:rect l="l" t="t" r="r" b="b"/>
            <a:pathLst>
              <a:path w="234950" h="198754">
                <a:moveTo>
                  <a:pt x="0" y="198488"/>
                </a:moveTo>
                <a:lnTo>
                  <a:pt x="234950" y="198488"/>
                </a:lnTo>
                <a:lnTo>
                  <a:pt x="234950" y="0"/>
                </a:lnTo>
                <a:lnTo>
                  <a:pt x="0" y="0"/>
                </a:lnTo>
                <a:lnTo>
                  <a:pt x="0" y="198488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6975" y="5447093"/>
            <a:ext cx="395605" cy="198755"/>
          </a:xfrm>
          <a:custGeom>
            <a:avLst/>
            <a:gdLst/>
            <a:ahLst/>
            <a:cxnLst/>
            <a:rect l="l" t="t" r="r" b="b"/>
            <a:pathLst>
              <a:path w="395604" h="198754">
                <a:moveTo>
                  <a:pt x="0" y="198488"/>
                </a:moveTo>
                <a:lnTo>
                  <a:pt x="395287" y="198488"/>
                </a:lnTo>
                <a:lnTo>
                  <a:pt x="395287" y="0"/>
                </a:lnTo>
                <a:lnTo>
                  <a:pt x="0" y="0"/>
                </a:lnTo>
                <a:lnTo>
                  <a:pt x="0" y="198488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42326" y="5447093"/>
            <a:ext cx="288925" cy="198755"/>
          </a:xfrm>
          <a:custGeom>
            <a:avLst/>
            <a:gdLst/>
            <a:ahLst/>
            <a:cxnLst/>
            <a:rect l="l" t="t" r="r" b="b"/>
            <a:pathLst>
              <a:path w="288925" h="198754">
                <a:moveTo>
                  <a:pt x="0" y="198488"/>
                </a:moveTo>
                <a:lnTo>
                  <a:pt x="288925" y="198488"/>
                </a:lnTo>
                <a:lnTo>
                  <a:pt x="288925" y="0"/>
                </a:lnTo>
                <a:lnTo>
                  <a:pt x="0" y="0"/>
                </a:lnTo>
                <a:lnTo>
                  <a:pt x="0" y="198488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1251" y="5447093"/>
            <a:ext cx="271780" cy="198755"/>
          </a:xfrm>
          <a:custGeom>
            <a:avLst/>
            <a:gdLst/>
            <a:ahLst/>
            <a:cxnLst/>
            <a:rect l="l" t="t" r="r" b="b"/>
            <a:pathLst>
              <a:path w="271779" h="198754">
                <a:moveTo>
                  <a:pt x="0" y="198488"/>
                </a:moveTo>
                <a:lnTo>
                  <a:pt x="271462" y="198488"/>
                </a:lnTo>
                <a:lnTo>
                  <a:pt x="271462" y="0"/>
                </a:lnTo>
                <a:lnTo>
                  <a:pt x="0" y="0"/>
                </a:lnTo>
                <a:lnTo>
                  <a:pt x="0" y="198488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57875" y="6020638"/>
            <a:ext cx="1454150" cy="198755"/>
          </a:xfrm>
          <a:custGeom>
            <a:avLst/>
            <a:gdLst/>
            <a:ahLst/>
            <a:cxnLst/>
            <a:rect l="l" t="t" r="r" b="b"/>
            <a:pathLst>
              <a:path w="1454150" h="198754">
                <a:moveTo>
                  <a:pt x="0" y="198475"/>
                </a:moveTo>
                <a:lnTo>
                  <a:pt x="1454150" y="198475"/>
                </a:lnTo>
                <a:lnTo>
                  <a:pt x="1454150" y="0"/>
                </a:lnTo>
                <a:lnTo>
                  <a:pt x="0" y="0"/>
                </a:lnTo>
                <a:lnTo>
                  <a:pt x="0" y="198475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12025" y="6020638"/>
            <a:ext cx="234950" cy="198755"/>
          </a:xfrm>
          <a:custGeom>
            <a:avLst/>
            <a:gdLst/>
            <a:ahLst/>
            <a:cxnLst/>
            <a:rect l="l" t="t" r="r" b="b"/>
            <a:pathLst>
              <a:path w="234950" h="198754">
                <a:moveTo>
                  <a:pt x="0" y="198475"/>
                </a:moveTo>
                <a:lnTo>
                  <a:pt x="234950" y="198475"/>
                </a:lnTo>
                <a:lnTo>
                  <a:pt x="234950" y="0"/>
                </a:lnTo>
                <a:lnTo>
                  <a:pt x="0" y="0"/>
                </a:lnTo>
                <a:lnTo>
                  <a:pt x="0" y="198475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46975" y="6020638"/>
            <a:ext cx="395605" cy="198755"/>
          </a:xfrm>
          <a:custGeom>
            <a:avLst/>
            <a:gdLst/>
            <a:ahLst/>
            <a:cxnLst/>
            <a:rect l="l" t="t" r="r" b="b"/>
            <a:pathLst>
              <a:path w="395604" h="198754">
                <a:moveTo>
                  <a:pt x="0" y="198475"/>
                </a:moveTo>
                <a:lnTo>
                  <a:pt x="395287" y="198475"/>
                </a:lnTo>
                <a:lnTo>
                  <a:pt x="395287" y="0"/>
                </a:lnTo>
                <a:lnTo>
                  <a:pt x="0" y="0"/>
                </a:lnTo>
                <a:lnTo>
                  <a:pt x="0" y="198475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42326" y="6020638"/>
            <a:ext cx="288925" cy="198755"/>
          </a:xfrm>
          <a:custGeom>
            <a:avLst/>
            <a:gdLst/>
            <a:ahLst/>
            <a:cxnLst/>
            <a:rect l="l" t="t" r="r" b="b"/>
            <a:pathLst>
              <a:path w="288925" h="198754">
                <a:moveTo>
                  <a:pt x="0" y="198475"/>
                </a:moveTo>
                <a:lnTo>
                  <a:pt x="288925" y="198475"/>
                </a:lnTo>
                <a:lnTo>
                  <a:pt x="288925" y="0"/>
                </a:lnTo>
                <a:lnTo>
                  <a:pt x="0" y="0"/>
                </a:lnTo>
                <a:lnTo>
                  <a:pt x="0" y="198475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1251" y="6020638"/>
            <a:ext cx="271780" cy="198755"/>
          </a:xfrm>
          <a:custGeom>
            <a:avLst/>
            <a:gdLst/>
            <a:ahLst/>
            <a:cxnLst/>
            <a:rect l="l" t="t" r="r" b="b"/>
            <a:pathLst>
              <a:path w="271779" h="198754">
                <a:moveTo>
                  <a:pt x="0" y="198475"/>
                </a:moveTo>
                <a:lnTo>
                  <a:pt x="271462" y="198475"/>
                </a:lnTo>
                <a:lnTo>
                  <a:pt x="271462" y="0"/>
                </a:lnTo>
                <a:lnTo>
                  <a:pt x="0" y="0"/>
                </a:lnTo>
                <a:lnTo>
                  <a:pt x="0" y="198475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12025" y="391858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2025" y="4499102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12025" y="5079619"/>
            <a:ext cx="0" cy="1507490"/>
          </a:xfrm>
          <a:custGeom>
            <a:avLst/>
            <a:gdLst/>
            <a:ahLst/>
            <a:cxnLst/>
            <a:rect l="l" t="t" r="r" b="b"/>
            <a:pathLst>
              <a:path h="1507490">
                <a:moveTo>
                  <a:pt x="0" y="0"/>
                </a:moveTo>
                <a:lnTo>
                  <a:pt x="0" y="1506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46975" y="391858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46975" y="4499102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46975" y="5079619"/>
            <a:ext cx="0" cy="1507490"/>
          </a:xfrm>
          <a:custGeom>
            <a:avLst/>
            <a:gdLst/>
            <a:ahLst/>
            <a:cxnLst/>
            <a:rect l="l" t="t" r="r" b="b"/>
            <a:pathLst>
              <a:path h="1507490">
                <a:moveTo>
                  <a:pt x="0" y="0"/>
                </a:moveTo>
                <a:lnTo>
                  <a:pt x="0" y="1506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42326" y="391858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42326" y="4499102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42326" y="5079619"/>
            <a:ext cx="0" cy="1507490"/>
          </a:xfrm>
          <a:custGeom>
            <a:avLst/>
            <a:gdLst/>
            <a:ahLst/>
            <a:cxnLst/>
            <a:rect l="l" t="t" r="r" b="b"/>
            <a:pathLst>
              <a:path h="1507490">
                <a:moveTo>
                  <a:pt x="0" y="0"/>
                </a:moveTo>
                <a:lnTo>
                  <a:pt x="0" y="1506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31251" y="391858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31251" y="4499102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31251" y="5079619"/>
            <a:ext cx="0" cy="1507490"/>
          </a:xfrm>
          <a:custGeom>
            <a:avLst/>
            <a:gdLst/>
            <a:ahLst/>
            <a:cxnLst/>
            <a:rect l="l" t="t" r="r" b="b"/>
            <a:pathLst>
              <a:path h="1507490">
                <a:moveTo>
                  <a:pt x="0" y="0"/>
                </a:moveTo>
                <a:lnTo>
                  <a:pt x="0" y="1506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56351" y="3920235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56351" y="4104385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56351" y="4287392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56351" y="4500753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56351" y="4683633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56351" y="4867909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56351" y="508127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56351" y="526415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56351" y="5447157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56351" y="5645581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56351" y="582850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56351" y="6020625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56351" y="6219113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56351" y="6402031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57875" y="3705225"/>
            <a:ext cx="0" cy="2881630"/>
          </a:xfrm>
          <a:custGeom>
            <a:avLst/>
            <a:gdLst/>
            <a:ahLst/>
            <a:cxnLst/>
            <a:rect l="l" t="t" r="r" b="b"/>
            <a:pathLst>
              <a:path h="2881629">
                <a:moveTo>
                  <a:pt x="0" y="0"/>
                </a:moveTo>
                <a:lnTo>
                  <a:pt x="0" y="2881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02650" y="3705225"/>
            <a:ext cx="0" cy="2881630"/>
          </a:xfrm>
          <a:custGeom>
            <a:avLst/>
            <a:gdLst/>
            <a:ahLst/>
            <a:cxnLst/>
            <a:rect l="l" t="t" r="r" b="b"/>
            <a:pathLst>
              <a:path h="2881629">
                <a:moveTo>
                  <a:pt x="0" y="0"/>
                </a:moveTo>
                <a:lnTo>
                  <a:pt x="0" y="2881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56351" y="3706876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56351" y="658495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8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5857875" y="3706876"/>
          <a:ext cx="2644774" cy="2878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234950"/>
                <a:gridCol w="395350"/>
                <a:gridCol w="288925"/>
                <a:gridCol w="271399"/>
              </a:tblGrid>
              <a:tr h="213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灵活性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关注效率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30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鼓励创新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责任性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重视授权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42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鼓励冒险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工作标准</a:t>
                      </a:r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持续改进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30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追求卓越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984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激励性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29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急校为本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921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即使认可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984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团队协作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CC000E"/>
                    </a:solidFill>
                  </a:tcPr>
                </a:tc>
              </a:tr>
              <a:tr h="1829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愿意贡献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1829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dirty="0">
                          <a:latin typeface="SimSun"/>
                          <a:cs typeface="SimSun"/>
                        </a:rPr>
                        <a:t>互信合作</a:t>
                      </a:r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4" name="object 104"/>
          <p:cNvSpPr/>
          <p:nvPr/>
        </p:nvSpPr>
        <p:spPr>
          <a:xfrm>
            <a:off x="989330" y="4189729"/>
            <a:ext cx="1499615" cy="1496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87968" y="6454896"/>
            <a:ext cx="1263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P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032" y="1013460"/>
            <a:ext cx="4512564" cy="515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6001" y="1000125"/>
            <a:ext cx="4500499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6001" y="1000125"/>
            <a:ext cx="4500880" cy="5143500"/>
          </a:xfrm>
          <a:custGeom>
            <a:avLst/>
            <a:gdLst/>
            <a:ahLst/>
            <a:cxnLst/>
            <a:rect l="l" t="t" r="r" b="b"/>
            <a:pathLst>
              <a:path w="4500880" h="5143500">
                <a:moveTo>
                  <a:pt x="0" y="5143500"/>
                </a:moveTo>
                <a:lnTo>
                  <a:pt x="4500499" y="5143500"/>
                </a:lnTo>
                <a:lnTo>
                  <a:pt x="4500499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520">
              <a:lnSpc>
                <a:spcPct val="100000"/>
              </a:lnSpc>
            </a:pPr>
            <a:r>
              <a:rPr spc="-5" dirty="0"/>
              <a:t>组织层面的成果：组织领导力诊断报告和发展觃划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6495" y="1066926"/>
            <a:ext cx="3698240" cy="476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9259">
              <a:lnSpc>
                <a:spcPct val="150000"/>
              </a:lnSpc>
            </a:pPr>
            <a:r>
              <a:rPr sz="1600" spc="-5" dirty="0">
                <a:latin typeface="Microsoft YaHei"/>
                <a:cs typeface="Microsoft YaHei"/>
              </a:rPr>
              <a:t>组织领导力诊断报告和发展规划报告  1、方法论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Microsoft YaHei"/>
                <a:cs typeface="Microsoft YaHei"/>
              </a:rPr>
              <a:t>2、我们的发现</a:t>
            </a:r>
            <a:endParaRPr sz="16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YaHei"/>
                <a:cs typeface="Microsoft YaHei"/>
              </a:rPr>
              <a:t>A公司总体分析</a:t>
            </a:r>
            <a:endParaRPr sz="16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领导力优势</a:t>
            </a:r>
            <a:endParaRPr sz="16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领导力丌足</a:t>
            </a:r>
            <a:endParaRPr sz="16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分业务单元的分析</a:t>
            </a:r>
            <a:endParaRPr sz="16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Microsoft YaHei"/>
                <a:cs typeface="Microsoft YaHei"/>
              </a:rPr>
              <a:t>各自的领导优势</a:t>
            </a:r>
            <a:endParaRPr sz="16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Microsoft YaHei"/>
                <a:cs typeface="Microsoft YaHei"/>
              </a:rPr>
              <a:t>各自的领导力丌足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Microsoft YaHei"/>
                <a:cs typeface="Microsoft YaHei"/>
              </a:rPr>
              <a:t>3、我们的建议</a:t>
            </a:r>
            <a:endParaRPr sz="16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•</a:t>
            </a:r>
            <a:r>
              <a:rPr sz="1600" spc="-10" dirty="0">
                <a:latin typeface="Microsoft YaHei"/>
                <a:cs typeface="Microsoft YaHei"/>
              </a:rPr>
              <a:t>组织领导力发展建议</a:t>
            </a:r>
            <a:endParaRPr sz="16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Microsoft YaHei"/>
                <a:cs typeface="Microsoft YaHei"/>
              </a:rPr>
              <a:t>非人力资源方面的建议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Microsoft YaHei"/>
                <a:cs typeface="Microsoft YaHei"/>
              </a:rPr>
              <a:t>4、下一步行劢方案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7263" y="1000633"/>
            <a:ext cx="952500" cy="1028065"/>
          </a:xfrm>
          <a:custGeom>
            <a:avLst/>
            <a:gdLst/>
            <a:ahLst/>
            <a:cxnLst/>
            <a:rect l="l" t="t" r="r" b="b"/>
            <a:pathLst>
              <a:path w="952500" h="1028064">
                <a:moveTo>
                  <a:pt x="537210" y="0"/>
                </a:moveTo>
                <a:lnTo>
                  <a:pt x="0" y="716279"/>
                </a:lnTo>
                <a:lnTo>
                  <a:pt x="415289" y="1027683"/>
                </a:lnTo>
                <a:lnTo>
                  <a:pt x="952500" y="311403"/>
                </a:lnTo>
                <a:lnTo>
                  <a:pt x="537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470" y="1210310"/>
            <a:ext cx="522605" cy="589280"/>
          </a:xfrm>
          <a:custGeom>
            <a:avLst/>
            <a:gdLst/>
            <a:ahLst/>
            <a:cxnLst/>
            <a:rect l="l" t="t" r="r" b="b"/>
            <a:pathLst>
              <a:path w="522604" h="589280">
                <a:moveTo>
                  <a:pt x="97281" y="513079"/>
                </a:moveTo>
                <a:lnTo>
                  <a:pt x="88645" y="513079"/>
                </a:lnTo>
                <a:lnTo>
                  <a:pt x="86867" y="515619"/>
                </a:lnTo>
                <a:lnTo>
                  <a:pt x="84708" y="519429"/>
                </a:lnTo>
                <a:lnTo>
                  <a:pt x="84962" y="521969"/>
                </a:lnTo>
                <a:lnTo>
                  <a:pt x="87629" y="527050"/>
                </a:lnTo>
                <a:lnTo>
                  <a:pt x="93106" y="535939"/>
                </a:lnTo>
                <a:lnTo>
                  <a:pt x="97726" y="546100"/>
                </a:lnTo>
                <a:lnTo>
                  <a:pt x="101488" y="554989"/>
                </a:lnTo>
                <a:lnTo>
                  <a:pt x="104393" y="562609"/>
                </a:lnTo>
                <a:lnTo>
                  <a:pt x="106679" y="570229"/>
                </a:lnTo>
                <a:lnTo>
                  <a:pt x="110870" y="576579"/>
                </a:lnTo>
                <a:lnTo>
                  <a:pt x="116712" y="580389"/>
                </a:lnTo>
                <a:lnTo>
                  <a:pt x="125976" y="586739"/>
                </a:lnTo>
                <a:lnTo>
                  <a:pt x="133572" y="589279"/>
                </a:lnTo>
                <a:lnTo>
                  <a:pt x="139501" y="589279"/>
                </a:lnTo>
                <a:lnTo>
                  <a:pt x="143763" y="586739"/>
                </a:lnTo>
                <a:lnTo>
                  <a:pt x="146050" y="584200"/>
                </a:lnTo>
                <a:lnTo>
                  <a:pt x="146557" y="577850"/>
                </a:lnTo>
                <a:lnTo>
                  <a:pt x="145160" y="570229"/>
                </a:lnTo>
                <a:lnTo>
                  <a:pt x="126819" y="535939"/>
                </a:lnTo>
                <a:lnTo>
                  <a:pt x="102362" y="514350"/>
                </a:lnTo>
                <a:lnTo>
                  <a:pt x="97281" y="513079"/>
                </a:lnTo>
                <a:close/>
              </a:path>
              <a:path w="522604" h="589280">
                <a:moveTo>
                  <a:pt x="181863" y="306069"/>
                </a:moveTo>
                <a:lnTo>
                  <a:pt x="175259" y="306069"/>
                </a:lnTo>
                <a:lnTo>
                  <a:pt x="166115" y="311150"/>
                </a:lnTo>
                <a:lnTo>
                  <a:pt x="136953" y="339089"/>
                </a:lnTo>
                <a:lnTo>
                  <a:pt x="129158" y="354329"/>
                </a:lnTo>
                <a:lnTo>
                  <a:pt x="121513" y="368300"/>
                </a:lnTo>
                <a:lnTo>
                  <a:pt x="109426" y="391159"/>
                </a:lnTo>
                <a:lnTo>
                  <a:pt x="92886" y="420369"/>
                </a:lnTo>
                <a:lnTo>
                  <a:pt x="71881" y="458469"/>
                </a:lnTo>
                <a:lnTo>
                  <a:pt x="51403" y="494029"/>
                </a:lnTo>
                <a:lnTo>
                  <a:pt x="36639" y="519429"/>
                </a:lnTo>
                <a:lnTo>
                  <a:pt x="27590" y="535939"/>
                </a:lnTo>
                <a:lnTo>
                  <a:pt x="24256" y="541019"/>
                </a:lnTo>
                <a:lnTo>
                  <a:pt x="19430" y="548639"/>
                </a:lnTo>
                <a:lnTo>
                  <a:pt x="18414" y="553719"/>
                </a:lnTo>
                <a:lnTo>
                  <a:pt x="21462" y="556259"/>
                </a:lnTo>
                <a:lnTo>
                  <a:pt x="24383" y="557529"/>
                </a:lnTo>
                <a:lnTo>
                  <a:pt x="29463" y="557529"/>
                </a:lnTo>
                <a:lnTo>
                  <a:pt x="58038" y="529589"/>
                </a:lnTo>
                <a:lnTo>
                  <a:pt x="60114" y="524509"/>
                </a:lnTo>
                <a:lnTo>
                  <a:pt x="63309" y="518159"/>
                </a:lnTo>
                <a:lnTo>
                  <a:pt x="67647" y="509269"/>
                </a:lnTo>
                <a:lnTo>
                  <a:pt x="79321" y="487679"/>
                </a:lnTo>
                <a:lnTo>
                  <a:pt x="85645" y="476250"/>
                </a:lnTo>
                <a:lnTo>
                  <a:pt x="92136" y="464819"/>
                </a:lnTo>
                <a:lnTo>
                  <a:pt x="98805" y="453389"/>
                </a:lnTo>
                <a:lnTo>
                  <a:pt x="160092" y="453389"/>
                </a:lnTo>
                <a:lnTo>
                  <a:pt x="158368" y="452119"/>
                </a:lnTo>
                <a:lnTo>
                  <a:pt x="150320" y="445769"/>
                </a:lnTo>
                <a:lnTo>
                  <a:pt x="144081" y="440689"/>
                </a:lnTo>
                <a:lnTo>
                  <a:pt x="139652" y="438150"/>
                </a:lnTo>
                <a:lnTo>
                  <a:pt x="137032" y="435609"/>
                </a:lnTo>
                <a:lnTo>
                  <a:pt x="107695" y="435609"/>
                </a:lnTo>
                <a:lnTo>
                  <a:pt x="123217" y="412750"/>
                </a:lnTo>
                <a:lnTo>
                  <a:pt x="138144" y="389889"/>
                </a:lnTo>
                <a:lnTo>
                  <a:pt x="152451" y="369569"/>
                </a:lnTo>
                <a:lnTo>
                  <a:pt x="166115" y="351789"/>
                </a:lnTo>
                <a:lnTo>
                  <a:pt x="170052" y="346709"/>
                </a:lnTo>
                <a:lnTo>
                  <a:pt x="172974" y="342900"/>
                </a:lnTo>
                <a:lnTo>
                  <a:pt x="175132" y="340359"/>
                </a:lnTo>
                <a:lnTo>
                  <a:pt x="177418" y="337819"/>
                </a:lnTo>
                <a:lnTo>
                  <a:pt x="179450" y="335279"/>
                </a:lnTo>
                <a:lnTo>
                  <a:pt x="181609" y="332739"/>
                </a:lnTo>
                <a:lnTo>
                  <a:pt x="186656" y="325119"/>
                </a:lnTo>
                <a:lnTo>
                  <a:pt x="189023" y="317500"/>
                </a:lnTo>
                <a:lnTo>
                  <a:pt x="188700" y="312419"/>
                </a:lnTo>
                <a:lnTo>
                  <a:pt x="185674" y="308609"/>
                </a:lnTo>
                <a:lnTo>
                  <a:pt x="181863" y="306069"/>
                </a:lnTo>
                <a:close/>
              </a:path>
              <a:path w="522604" h="589280">
                <a:moveTo>
                  <a:pt x="160092" y="453389"/>
                </a:moveTo>
                <a:lnTo>
                  <a:pt x="106380" y="453389"/>
                </a:lnTo>
                <a:lnTo>
                  <a:pt x="115966" y="455929"/>
                </a:lnTo>
                <a:lnTo>
                  <a:pt x="127577" y="462279"/>
                </a:lnTo>
                <a:lnTo>
                  <a:pt x="141224" y="471169"/>
                </a:lnTo>
                <a:lnTo>
                  <a:pt x="154701" y="481329"/>
                </a:lnTo>
                <a:lnTo>
                  <a:pt x="165798" y="490219"/>
                </a:lnTo>
                <a:lnTo>
                  <a:pt x="174513" y="497839"/>
                </a:lnTo>
                <a:lnTo>
                  <a:pt x="180847" y="502919"/>
                </a:lnTo>
                <a:lnTo>
                  <a:pt x="187705" y="509269"/>
                </a:lnTo>
                <a:lnTo>
                  <a:pt x="191388" y="513079"/>
                </a:lnTo>
                <a:lnTo>
                  <a:pt x="192658" y="518159"/>
                </a:lnTo>
                <a:lnTo>
                  <a:pt x="192150" y="519429"/>
                </a:lnTo>
                <a:lnTo>
                  <a:pt x="190245" y="521969"/>
                </a:lnTo>
                <a:lnTo>
                  <a:pt x="188467" y="524509"/>
                </a:lnTo>
                <a:lnTo>
                  <a:pt x="185927" y="527050"/>
                </a:lnTo>
                <a:lnTo>
                  <a:pt x="179324" y="533400"/>
                </a:lnTo>
                <a:lnTo>
                  <a:pt x="176529" y="537209"/>
                </a:lnTo>
                <a:lnTo>
                  <a:pt x="174116" y="539750"/>
                </a:lnTo>
                <a:lnTo>
                  <a:pt x="171830" y="542289"/>
                </a:lnTo>
                <a:lnTo>
                  <a:pt x="171957" y="544829"/>
                </a:lnTo>
                <a:lnTo>
                  <a:pt x="174497" y="547369"/>
                </a:lnTo>
                <a:lnTo>
                  <a:pt x="177037" y="548639"/>
                </a:lnTo>
                <a:lnTo>
                  <a:pt x="181737" y="548639"/>
                </a:lnTo>
                <a:lnTo>
                  <a:pt x="188340" y="547369"/>
                </a:lnTo>
                <a:lnTo>
                  <a:pt x="194151" y="544829"/>
                </a:lnTo>
                <a:lnTo>
                  <a:pt x="201485" y="544829"/>
                </a:lnTo>
                <a:lnTo>
                  <a:pt x="210343" y="543559"/>
                </a:lnTo>
                <a:lnTo>
                  <a:pt x="228726" y="543559"/>
                </a:lnTo>
                <a:lnTo>
                  <a:pt x="233933" y="541019"/>
                </a:lnTo>
                <a:lnTo>
                  <a:pt x="236474" y="538479"/>
                </a:lnTo>
                <a:lnTo>
                  <a:pt x="238887" y="534669"/>
                </a:lnTo>
                <a:lnTo>
                  <a:pt x="237743" y="528319"/>
                </a:lnTo>
                <a:lnTo>
                  <a:pt x="208406" y="486409"/>
                </a:lnTo>
                <a:lnTo>
                  <a:pt x="198881" y="480059"/>
                </a:lnTo>
                <a:lnTo>
                  <a:pt x="189864" y="473709"/>
                </a:lnTo>
                <a:lnTo>
                  <a:pt x="182747" y="469900"/>
                </a:lnTo>
                <a:lnTo>
                  <a:pt x="175117" y="464819"/>
                </a:lnTo>
                <a:lnTo>
                  <a:pt x="166987" y="458469"/>
                </a:lnTo>
                <a:lnTo>
                  <a:pt x="160092" y="453389"/>
                </a:lnTo>
                <a:close/>
              </a:path>
              <a:path w="522604" h="589280">
                <a:moveTo>
                  <a:pt x="78612" y="318769"/>
                </a:moveTo>
                <a:lnTo>
                  <a:pt x="74294" y="318769"/>
                </a:lnTo>
                <a:lnTo>
                  <a:pt x="68706" y="321309"/>
                </a:lnTo>
                <a:lnTo>
                  <a:pt x="63118" y="322579"/>
                </a:lnTo>
                <a:lnTo>
                  <a:pt x="40209" y="360679"/>
                </a:lnTo>
                <a:lnTo>
                  <a:pt x="32638" y="378459"/>
                </a:lnTo>
                <a:lnTo>
                  <a:pt x="24995" y="396239"/>
                </a:lnTo>
                <a:lnTo>
                  <a:pt x="18256" y="410209"/>
                </a:lnTo>
                <a:lnTo>
                  <a:pt x="12422" y="422909"/>
                </a:lnTo>
                <a:lnTo>
                  <a:pt x="7492" y="430529"/>
                </a:lnTo>
                <a:lnTo>
                  <a:pt x="1524" y="440689"/>
                </a:lnTo>
                <a:lnTo>
                  <a:pt x="0" y="445769"/>
                </a:lnTo>
                <a:lnTo>
                  <a:pt x="5841" y="450850"/>
                </a:lnTo>
                <a:lnTo>
                  <a:pt x="37639" y="427989"/>
                </a:lnTo>
                <a:lnTo>
                  <a:pt x="56641" y="392429"/>
                </a:lnTo>
                <a:lnTo>
                  <a:pt x="77977" y="349250"/>
                </a:lnTo>
                <a:lnTo>
                  <a:pt x="82422" y="341629"/>
                </a:lnTo>
                <a:lnTo>
                  <a:pt x="84835" y="335279"/>
                </a:lnTo>
                <a:lnTo>
                  <a:pt x="85597" y="326389"/>
                </a:lnTo>
                <a:lnTo>
                  <a:pt x="84327" y="322579"/>
                </a:lnTo>
                <a:lnTo>
                  <a:pt x="81406" y="321309"/>
                </a:lnTo>
                <a:lnTo>
                  <a:pt x="78612" y="318769"/>
                </a:lnTo>
                <a:close/>
              </a:path>
              <a:path w="522604" h="589280">
                <a:moveTo>
                  <a:pt x="123189" y="425450"/>
                </a:moveTo>
                <a:lnTo>
                  <a:pt x="118871" y="426719"/>
                </a:lnTo>
                <a:lnTo>
                  <a:pt x="114553" y="429259"/>
                </a:lnTo>
                <a:lnTo>
                  <a:pt x="110743" y="431800"/>
                </a:lnTo>
                <a:lnTo>
                  <a:pt x="107695" y="435609"/>
                </a:lnTo>
                <a:lnTo>
                  <a:pt x="137032" y="435609"/>
                </a:lnTo>
                <a:lnTo>
                  <a:pt x="134619" y="433069"/>
                </a:lnTo>
                <a:lnTo>
                  <a:pt x="132079" y="430529"/>
                </a:lnTo>
                <a:lnTo>
                  <a:pt x="126745" y="426719"/>
                </a:lnTo>
                <a:lnTo>
                  <a:pt x="123189" y="425450"/>
                </a:lnTo>
                <a:close/>
              </a:path>
              <a:path w="522604" h="589280">
                <a:moveTo>
                  <a:pt x="228927" y="382269"/>
                </a:moveTo>
                <a:lnTo>
                  <a:pt x="221233" y="382269"/>
                </a:lnTo>
                <a:lnTo>
                  <a:pt x="213399" y="383539"/>
                </a:lnTo>
                <a:lnTo>
                  <a:pt x="205327" y="386079"/>
                </a:lnTo>
                <a:lnTo>
                  <a:pt x="197016" y="391159"/>
                </a:lnTo>
                <a:lnTo>
                  <a:pt x="188467" y="396239"/>
                </a:lnTo>
                <a:lnTo>
                  <a:pt x="164591" y="420369"/>
                </a:lnTo>
                <a:lnTo>
                  <a:pt x="169671" y="424179"/>
                </a:lnTo>
                <a:lnTo>
                  <a:pt x="177672" y="424179"/>
                </a:lnTo>
                <a:lnTo>
                  <a:pt x="191007" y="422909"/>
                </a:lnTo>
                <a:lnTo>
                  <a:pt x="227837" y="417829"/>
                </a:lnTo>
                <a:lnTo>
                  <a:pt x="239363" y="416559"/>
                </a:lnTo>
                <a:lnTo>
                  <a:pt x="248412" y="415289"/>
                </a:lnTo>
                <a:lnTo>
                  <a:pt x="254984" y="412750"/>
                </a:lnTo>
                <a:lnTo>
                  <a:pt x="259079" y="408939"/>
                </a:lnTo>
                <a:lnTo>
                  <a:pt x="262889" y="403859"/>
                </a:lnTo>
                <a:lnTo>
                  <a:pt x="260095" y="398779"/>
                </a:lnTo>
                <a:lnTo>
                  <a:pt x="250697" y="391159"/>
                </a:lnTo>
                <a:lnTo>
                  <a:pt x="243647" y="387350"/>
                </a:lnTo>
                <a:lnTo>
                  <a:pt x="236394" y="383539"/>
                </a:lnTo>
                <a:lnTo>
                  <a:pt x="228927" y="382269"/>
                </a:lnTo>
                <a:close/>
              </a:path>
              <a:path w="522604" h="589280">
                <a:moveTo>
                  <a:pt x="288922" y="233679"/>
                </a:moveTo>
                <a:lnTo>
                  <a:pt x="249554" y="233679"/>
                </a:lnTo>
                <a:lnTo>
                  <a:pt x="253222" y="236219"/>
                </a:lnTo>
                <a:lnTo>
                  <a:pt x="258127" y="240029"/>
                </a:lnTo>
                <a:lnTo>
                  <a:pt x="264271" y="245109"/>
                </a:lnTo>
                <a:lnTo>
                  <a:pt x="271652" y="250189"/>
                </a:lnTo>
                <a:lnTo>
                  <a:pt x="293947" y="266700"/>
                </a:lnTo>
                <a:lnTo>
                  <a:pt x="327820" y="295909"/>
                </a:lnTo>
                <a:lnTo>
                  <a:pt x="347344" y="316229"/>
                </a:lnTo>
                <a:lnTo>
                  <a:pt x="351789" y="318769"/>
                </a:lnTo>
                <a:lnTo>
                  <a:pt x="356107" y="322579"/>
                </a:lnTo>
                <a:lnTo>
                  <a:pt x="361950" y="323850"/>
                </a:lnTo>
                <a:lnTo>
                  <a:pt x="369442" y="325119"/>
                </a:lnTo>
                <a:lnTo>
                  <a:pt x="376808" y="327659"/>
                </a:lnTo>
                <a:lnTo>
                  <a:pt x="381634" y="326389"/>
                </a:lnTo>
                <a:lnTo>
                  <a:pt x="383539" y="323850"/>
                </a:lnTo>
                <a:lnTo>
                  <a:pt x="385571" y="321309"/>
                </a:lnTo>
                <a:lnTo>
                  <a:pt x="356711" y="289559"/>
                </a:lnTo>
                <a:lnTo>
                  <a:pt x="339851" y="274319"/>
                </a:lnTo>
                <a:lnTo>
                  <a:pt x="322401" y="260350"/>
                </a:lnTo>
                <a:lnTo>
                  <a:pt x="307784" y="247650"/>
                </a:lnTo>
                <a:lnTo>
                  <a:pt x="296025" y="238759"/>
                </a:lnTo>
                <a:lnTo>
                  <a:pt x="288922" y="233679"/>
                </a:lnTo>
                <a:close/>
              </a:path>
              <a:path w="522604" h="589280">
                <a:moveTo>
                  <a:pt x="211962" y="139700"/>
                </a:moveTo>
                <a:lnTo>
                  <a:pt x="204977" y="139700"/>
                </a:lnTo>
                <a:lnTo>
                  <a:pt x="185546" y="144779"/>
                </a:lnTo>
                <a:lnTo>
                  <a:pt x="179196" y="148589"/>
                </a:lnTo>
                <a:lnTo>
                  <a:pt x="176149" y="152400"/>
                </a:lnTo>
                <a:lnTo>
                  <a:pt x="173100" y="157479"/>
                </a:lnTo>
                <a:lnTo>
                  <a:pt x="174243" y="161289"/>
                </a:lnTo>
                <a:lnTo>
                  <a:pt x="179704" y="165100"/>
                </a:lnTo>
                <a:lnTo>
                  <a:pt x="186181" y="168909"/>
                </a:lnTo>
                <a:lnTo>
                  <a:pt x="188213" y="171450"/>
                </a:lnTo>
                <a:lnTo>
                  <a:pt x="191134" y="173989"/>
                </a:lnTo>
                <a:lnTo>
                  <a:pt x="198500" y="181609"/>
                </a:lnTo>
                <a:lnTo>
                  <a:pt x="202310" y="187959"/>
                </a:lnTo>
                <a:lnTo>
                  <a:pt x="206501" y="193039"/>
                </a:lnTo>
                <a:lnTo>
                  <a:pt x="209694" y="199389"/>
                </a:lnTo>
                <a:lnTo>
                  <a:pt x="213185" y="204469"/>
                </a:lnTo>
                <a:lnTo>
                  <a:pt x="216985" y="212089"/>
                </a:lnTo>
                <a:lnTo>
                  <a:pt x="221106" y="220979"/>
                </a:lnTo>
                <a:lnTo>
                  <a:pt x="225325" y="229869"/>
                </a:lnTo>
                <a:lnTo>
                  <a:pt x="229425" y="238759"/>
                </a:lnTo>
                <a:lnTo>
                  <a:pt x="244125" y="278129"/>
                </a:lnTo>
                <a:lnTo>
                  <a:pt x="248792" y="293369"/>
                </a:lnTo>
                <a:lnTo>
                  <a:pt x="250570" y="299719"/>
                </a:lnTo>
                <a:lnTo>
                  <a:pt x="252475" y="303529"/>
                </a:lnTo>
                <a:lnTo>
                  <a:pt x="254888" y="304800"/>
                </a:lnTo>
                <a:lnTo>
                  <a:pt x="257175" y="306069"/>
                </a:lnTo>
                <a:lnTo>
                  <a:pt x="259333" y="306069"/>
                </a:lnTo>
                <a:lnTo>
                  <a:pt x="261492" y="303529"/>
                </a:lnTo>
                <a:lnTo>
                  <a:pt x="263651" y="299719"/>
                </a:lnTo>
                <a:lnTo>
                  <a:pt x="264181" y="293369"/>
                </a:lnTo>
                <a:lnTo>
                  <a:pt x="264102" y="289559"/>
                </a:lnTo>
                <a:lnTo>
                  <a:pt x="255002" y="245109"/>
                </a:lnTo>
                <a:lnTo>
                  <a:pt x="249554" y="233679"/>
                </a:lnTo>
                <a:lnTo>
                  <a:pt x="288922" y="233679"/>
                </a:lnTo>
                <a:lnTo>
                  <a:pt x="280094" y="227329"/>
                </a:lnTo>
                <a:lnTo>
                  <a:pt x="273970" y="222250"/>
                </a:lnTo>
                <a:lnTo>
                  <a:pt x="268751" y="219709"/>
                </a:lnTo>
                <a:lnTo>
                  <a:pt x="264413" y="218439"/>
                </a:lnTo>
                <a:lnTo>
                  <a:pt x="245999" y="218439"/>
                </a:lnTo>
                <a:lnTo>
                  <a:pt x="242591" y="208279"/>
                </a:lnTo>
                <a:lnTo>
                  <a:pt x="238839" y="198119"/>
                </a:lnTo>
                <a:lnTo>
                  <a:pt x="234729" y="187959"/>
                </a:lnTo>
                <a:lnTo>
                  <a:pt x="230250" y="177800"/>
                </a:lnTo>
                <a:lnTo>
                  <a:pt x="226109" y="167639"/>
                </a:lnTo>
                <a:lnTo>
                  <a:pt x="223027" y="160019"/>
                </a:lnTo>
                <a:lnTo>
                  <a:pt x="221017" y="154939"/>
                </a:lnTo>
                <a:lnTo>
                  <a:pt x="220090" y="149859"/>
                </a:lnTo>
                <a:lnTo>
                  <a:pt x="219582" y="147319"/>
                </a:lnTo>
                <a:lnTo>
                  <a:pt x="218312" y="144779"/>
                </a:lnTo>
                <a:lnTo>
                  <a:pt x="216280" y="143509"/>
                </a:lnTo>
                <a:lnTo>
                  <a:pt x="211962" y="139700"/>
                </a:lnTo>
                <a:close/>
              </a:path>
              <a:path w="522604" h="589280">
                <a:moveTo>
                  <a:pt x="379038" y="223519"/>
                </a:moveTo>
                <a:lnTo>
                  <a:pt x="355218" y="223519"/>
                </a:lnTo>
                <a:lnTo>
                  <a:pt x="360148" y="238759"/>
                </a:lnTo>
                <a:lnTo>
                  <a:pt x="364267" y="254000"/>
                </a:lnTo>
                <a:lnTo>
                  <a:pt x="367577" y="269239"/>
                </a:lnTo>
                <a:lnTo>
                  <a:pt x="370077" y="284479"/>
                </a:lnTo>
                <a:lnTo>
                  <a:pt x="370331" y="290829"/>
                </a:lnTo>
                <a:lnTo>
                  <a:pt x="371728" y="295909"/>
                </a:lnTo>
                <a:lnTo>
                  <a:pt x="374395" y="297179"/>
                </a:lnTo>
                <a:lnTo>
                  <a:pt x="377189" y="299719"/>
                </a:lnTo>
                <a:lnTo>
                  <a:pt x="379729" y="298450"/>
                </a:lnTo>
                <a:lnTo>
                  <a:pt x="382142" y="295909"/>
                </a:lnTo>
                <a:lnTo>
                  <a:pt x="384286" y="290829"/>
                </a:lnTo>
                <a:lnTo>
                  <a:pt x="385571" y="283209"/>
                </a:lnTo>
                <a:lnTo>
                  <a:pt x="385905" y="274319"/>
                </a:lnTo>
                <a:lnTo>
                  <a:pt x="385857" y="266700"/>
                </a:lnTo>
                <a:lnTo>
                  <a:pt x="385571" y="256539"/>
                </a:lnTo>
                <a:lnTo>
                  <a:pt x="383190" y="240029"/>
                </a:lnTo>
                <a:lnTo>
                  <a:pt x="379038" y="223519"/>
                </a:lnTo>
                <a:close/>
              </a:path>
              <a:path w="522604" h="589280">
                <a:moveTo>
                  <a:pt x="299974" y="154939"/>
                </a:moveTo>
                <a:lnTo>
                  <a:pt x="267334" y="154939"/>
                </a:lnTo>
                <a:lnTo>
                  <a:pt x="272311" y="161289"/>
                </a:lnTo>
                <a:lnTo>
                  <a:pt x="277717" y="168909"/>
                </a:lnTo>
                <a:lnTo>
                  <a:pt x="295812" y="203200"/>
                </a:lnTo>
                <a:lnTo>
                  <a:pt x="310133" y="242569"/>
                </a:lnTo>
                <a:lnTo>
                  <a:pt x="311784" y="245109"/>
                </a:lnTo>
                <a:lnTo>
                  <a:pt x="313943" y="246379"/>
                </a:lnTo>
                <a:lnTo>
                  <a:pt x="316102" y="248919"/>
                </a:lnTo>
                <a:lnTo>
                  <a:pt x="318007" y="248919"/>
                </a:lnTo>
                <a:lnTo>
                  <a:pt x="319531" y="246379"/>
                </a:lnTo>
                <a:lnTo>
                  <a:pt x="321182" y="243839"/>
                </a:lnTo>
                <a:lnTo>
                  <a:pt x="321944" y="240029"/>
                </a:lnTo>
                <a:lnTo>
                  <a:pt x="321817" y="228600"/>
                </a:lnTo>
                <a:lnTo>
                  <a:pt x="321182" y="224789"/>
                </a:lnTo>
                <a:lnTo>
                  <a:pt x="319785" y="223519"/>
                </a:lnTo>
                <a:lnTo>
                  <a:pt x="379038" y="223519"/>
                </a:lnTo>
                <a:lnTo>
                  <a:pt x="377761" y="218439"/>
                </a:lnTo>
                <a:lnTo>
                  <a:pt x="374935" y="210819"/>
                </a:lnTo>
                <a:lnTo>
                  <a:pt x="317372" y="210819"/>
                </a:lnTo>
                <a:lnTo>
                  <a:pt x="317206" y="204469"/>
                </a:lnTo>
                <a:lnTo>
                  <a:pt x="316134" y="198119"/>
                </a:lnTo>
                <a:lnTo>
                  <a:pt x="314158" y="191769"/>
                </a:lnTo>
                <a:lnTo>
                  <a:pt x="311276" y="184150"/>
                </a:lnTo>
                <a:lnTo>
                  <a:pt x="312674" y="184150"/>
                </a:lnTo>
                <a:lnTo>
                  <a:pt x="314451" y="182879"/>
                </a:lnTo>
                <a:lnTo>
                  <a:pt x="318515" y="177800"/>
                </a:lnTo>
                <a:lnTo>
                  <a:pt x="320675" y="173989"/>
                </a:lnTo>
                <a:lnTo>
                  <a:pt x="322199" y="170179"/>
                </a:lnTo>
                <a:lnTo>
                  <a:pt x="304038" y="170179"/>
                </a:lnTo>
                <a:lnTo>
                  <a:pt x="302132" y="162559"/>
                </a:lnTo>
                <a:lnTo>
                  <a:pt x="299974" y="154939"/>
                </a:lnTo>
                <a:close/>
              </a:path>
              <a:path w="522604" h="589280">
                <a:moveTo>
                  <a:pt x="355218" y="223519"/>
                </a:moveTo>
                <a:lnTo>
                  <a:pt x="319785" y="223519"/>
                </a:lnTo>
                <a:lnTo>
                  <a:pt x="330144" y="224789"/>
                </a:lnTo>
                <a:lnTo>
                  <a:pt x="347860" y="224789"/>
                </a:lnTo>
                <a:lnTo>
                  <a:pt x="355218" y="223519"/>
                </a:lnTo>
                <a:close/>
              </a:path>
              <a:path w="522604" h="589280">
                <a:moveTo>
                  <a:pt x="259333" y="215900"/>
                </a:moveTo>
                <a:lnTo>
                  <a:pt x="253237" y="215900"/>
                </a:lnTo>
                <a:lnTo>
                  <a:pt x="245999" y="218439"/>
                </a:lnTo>
                <a:lnTo>
                  <a:pt x="264413" y="218439"/>
                </a:lnTo>
                <a:lnTo>
                  <a:pt x="259333" y="215900"/>
                </a:lnTo>
                <a:close/>
              </a:path>
              <a:path w="522604" h="589280">
                <a:moveTo>
                  <a:pt x="340232" y="199389"/>
                </a:moveTo>
                <a:lnTo>
                  <a:pt x="328549" y="201929"/>
                </a:lnTo>
                <a:lnTo>
                  <a:pt x="322833" y="204469"/>
                </a:lnTo>
                <a:lnTo>
                  <a:pt x="317372" y="210819"/>
                </a:lnTo>
                <a:lnTo>
                  <a:pt x="374935" y="210819"/>
                </a:lnTo>
                <a:lnTo>
                  <a:pt x="372110" y="203200"/>
                </a:lnTo>
                <a:lnTo>
                  <a:pt x="350012" y="203200"/>
                </a:lnTo>
                <a:lnTo>
                  <a:pt x="345439" y="200659"/>
                </a:lnTo>
                <a:lnTo>
                  <a:pt x="340232" y="199389"/>
                </a:lnTo>
                <a:close/>
              </a:path>
              <a:path w="522604" h="589280">
                <a:moveTo>
                  <a:pt x="357168" y="167639"/>
                </a:moveTo>
                <a:lnTo>
                  <a:pt x="323722" y="167639"/>
                </a:lnTo>
                <a:lnTo>
                  <a:pt x="324484" y="168909"/>
                </a:lnTo>
                <a:lnTo>
                  <a:pt x="325881" y="170179"/>
                </a:lnTo>
                <a:lnTo>
                  <a:pt x="327151" y="170179"/>
                </a:lnTo>
                <a:lnTo>
                  <a:pt x="330580" y="175259"/>
                </a:lnTo>
                <a:lnTo>
                  <a:pt x="341249" y="194309"/>
                </a:lnTo>
                <a:lnTo>
                  <a:pt x="345947" y="200659"/>
                </a:lnTo>
                <a:lnTo>
                  <a:pt x="350012" y="203200"/>
                </a:lnTo>
                <a:lnTo>
                  <a:pt x="372110" y="203200"/>
                </a:lnTo>
                <a:lnTo>
                  <a:pt x="369284" y="195579"/>
                </a:lnTo>
                <a:lnTo>
                  <a:pt x="357758" y="168909"/>
                </a:lnTo>
                <a:lnTo>
                  <a:pt x="357168" y="167639"/>
                </a:lnTo>
                <a:close/>
              </a:path>
              <a:path w="522604" h="589280">
                <a:moveTo>
                  <a:pt x="313816" y="0"/>
                </a:moveTo>
                <a:lnTo>
                  <a:pt x="307213" y="1269"/>
                </a:lnTo>
                <a:lnTo>
                  <a:pt x="287654" y="8889"/>
                </a:lnTo>
                <a:lnTo>
                  <a:pt x="281304" y="12700"/>
                </a:lnTo>
                <a:lnTo>
                  <a:pt x="274954" y="21589"/>
                </a:lnTo>
                <a:lnTo>
                  <a:pt x="274954" y="24129"/>
                </a:lnTo>
                <a:lnTo>
                  <a:pt x="278002" y="26669"/>
                </a:lnTo>
                <a:lnTo>
                  <a:pt x="281177" y="29209"/>
                </a:lnTo>
                <a:lnTo>
                  <a:pt x="284860" y="30479"/>
                </a:lnTo>
                <a:lnTo>
                  <a:pt x="293624" y="31750"/>
                </a:lnTo>
                <a:lnTo>
                  <a:pt x="300227" y="34289"/>
                </a:lnTo>
                <a:lnTo>
                  <a:pt x="309244" y="39369"/>
                </a:lnTo>
                <a:lnTo>
                  <a:pt x="317384" y="44450"/>
                </a:lnTo>
                <a:lnTo>
                  <a:pt x="328263" y="50800"/>
                </a:lnTo>
                <a:lnTo>
                  <a:pt x="341856" y="59689"/>
                </a:lnTo>
                <a:lnTo>
                  <a:pt x="358139" y="71119"/>
                </a:lnTo>
                <a:lnTo>
                  <a:pt x="375475" y="82550"/>
                </a:lnTo>
                <a:lnTo>
                  <a:pt x="392048" y="95250"/>
                </a:lnTo>
                <a:lnTo>
                  <a:pt x="407860" y="106679"/>
                </a:lnTo>
                <a:lnTo>
                  <a:pt x="436362" y="128269"/>
                </a:lnTo>
                <a:lnTo>
                  <a:pt x="447373" y="137159"/>
                </a:lnTo>
                <a:lnTo>
                  <a:pt x="455931" y="143509"/>
                </a:lnTo>
                <a:lnTo>
                  <a:pt x="462025" y="149859"/>
                </a:lnTo>
                <a:lnTo>
                  <a:pt x="468502" y="154939"/>
                </a:lnTo>
                <a:lnTo>
                  <a:pt x="471297" y="158750"/>
                </a:lnTo>
                <a:lnTo>
                  <a:pt x="469646" y="161289"/>
                </a:lnTo>
                <a:lnTo>
                  <a:pt x="466089" y="163829"/>
                </a:lnTo>
                <a:lnTo>
                  <a:pt x="459485" y="167639"/>
                </a:lnTo>
                <a:lnTo>
                  <a:pt x="452754" y="172719"/>
                </a:lnTo>
                <a:lnTo>
                  <a:pt x="448437" y="175259"/>
                </a:lnTo>
                <a:lnTo>
                  <a:pt x="444626" y="180339"/>
                </a:lnTo>
                <a:lnTo>
                  <a:pt x="444753" y="182879"/>
                </a:lnTo>
                <a:lnTo>
                  <a:pt x="447039" y="185419"/>
                </a:lnTo>
                <a:lnTo>
                  <a:pt x="449452" y="186689"/>
                </a:lnTo>
                <a:lnTo>
                  <a:pt x="452374" y="187959"/>
                </a:lnTo>
                <a:lnTo>
                  <a:pt x="456056" y="186689"/>
                </a:lnTo>
                <a:lnTo>
                  <a:pt x="472203" y="185419"/>
                </a:lnTo>
                <a:lnTo>
                  <a:pt x="514476" y="185419"/>
                </a:lnTo>
                <a:lnTo>
                  <a:pt x="518286" y="184150"/>
                </a:lnTo>
                <a:lnTo>
                  <a:pt x="520319" y="181609"/>
                </a:lnTo>
                <a:lnTo>
                  <a:pt x="522477" y="179069"/>
                </a:lnTo>
                <a:lnTo>
                  <a:pt x="490220" y="133350"/>
                </a:lnTo>
                <a:lnTo>
                  <a:pt x="466217" y="116839"/>
                </a:lnTo>
                <a:lnTo>
                  <a:pt x="449643" y="105409"/>
                </a:lnTo>
                <a:lnTo>
                  <a:pt x="409612" y="78739"/>
                </a:lnTo>
                <a:lnTo>
                  <a:pt x="390858" y="66039"/>
                </a:lnTo>
                <a:lnTo>
                  <a:pt x="358266" y="41909"/>
                </a:lnTo>
                <a:lnTo>
                  <a:pt x="352099" y="38100"/>
                </a:lnTo>
                <a:lnTo>
                  <a:pt x="346170" y="33019"/>
                </a:lnTo>
                <a:lnTo>
                  <a:pt x="340479" y="27939"/>
                </a:lnTo>
                <a:lnTo>
                  <a:pt x="335025" y="22859"/>
                </a:lnTo>
                <a:lnTo>
                  <a:pt x="327913" y="16509"/>
                </a:lnTo>
                <a:lnTo>
                  <a:pt x="323468" y="11429"/>
                </a:lnTo>
                <a:lnTo>
                  <a:pt x="321817" y="8889"/>
                </a:lnTo>
                <a:lnTo>
                  <a:pt x="320039" y="5079"/>
                </a:lnTo>
                <a:lnTo>
                  <a:pt x="318642" y="3809"/>
                </a:lnTo>
                <a:lnTo>
                  <a:pt x="317372" y="2539"/>
                </a:lnTo>
                <a:lnTo>
                  <a:pt x="313816" y="0"/>
                </a:lnTo>
                <a:close/>
              </a:path>
              <a:path w="522604" h="589280">
                <a:moveTo>
                  <a:pt x="286384" y="85089"/>
                </a:moveTo>
                <a:lnTo>
                  <a:pt x="282575" y="85089"/>
                </a:lnTo>
                <a:lnTo>
                  <a:pt x="273176" y="90169"/>
                </a:lnTo>
                <a:lnTo>
                  <a:pt x="268985" y="93979"/>
                </a:lnTo>
                <a:lnTo>
                  <a:pt x="261874" y="104139"/>
                </a:lnTo>
                <a:lnTo>
                  <a:pt x="259206" y="109219"/>
                </a:lnTo>
                <a:lnTo>
                  <a:pt x="257301" y="116839"/>
                </a:lnTo>
                <a:lnTo>
                  <a:pt x="255706" y="121919"/>
                </a:lnTo>
                <a:lnTo>
                  <a:pt x="253777" y="128269"/>
                </a:lnTo>
                <a:lnTo>
                  <a:pt x="251515" y="135889"/>
                </a:lnTo>
                <a:lnTo>
                  <a:pt x="248919" y="143509"/>
                </a:lnTo>
                <a:lnTo>
                  <a:pt x="245237" y="153669"/>
                </a:lnTo>
                <a:lnTo>
                  <a:pt x="242442" y="161289"/>
                </a:lnTo>
                <a:lnTo>
                  <a:pt x="240283" y="165100"/>
                </a:lnTo>
                <a:lnTo>
                  <a:pt x="238251" y="170179"/>
                </a:lnTo>
                <a:lnTo>
                  <a:pt x="238378" y="172719"/>
                </a:lnTo>
                <a:lnTo>
                  <a:pt x="240791" y="175259"/>
                </a:lnTo>
                <a:lnTo>
                  <a:pt x="243204" y="176529"/>
                </a:lnTo>
                <a:lnTo>
                  <a:pt x="246125" y="176529"/>
                </a:lnTo>
                <a:lnTo>
                  <a:pt x="252983" y="173989"/>
                </a:lnTo>
                <a:lnTo>
                  <a:pt x="256285" y="171450"/>
                </a:lnTo>
                <a:lnTo>
                  <a:pt x="259587" y="166369"/>
                </a:lnTo>
                <a:lnTo>
                  <a:pt x="262763" y="162559"/>
                </a:lnTo>
                <a:lnTo>
                  <a:pt x="265429" y="157479"/>
                </a:lnTo>
                <a:lnTo>
                  <a:pt x="267334" y="154939"/>
                </a:lnTo>
                <a:lnTo>
                  <a:pt x="299974" y="154939"/>
                </a:lnTo>
                <a:lnTo>
                  <a:pt x="297688" y="148589"/>
                </a:lnTo>
                <a:lnTo>
                  <a:pt x="295275" y="140969"/>
                </a:lnTo>
                <a:lnTo>
                  <a:pt x="292862" y="137159"/>
                </a:lnTo>
                <a:lnTo>
                  <a:pt x="290194" y="135889"/>
                </a:lnTo>
                <a:lnTo>
                  <a:pt x="276351" y="135889"/>
                </a:lnTo>
                <a:lnTo>
                  <a:pt x="280021" y="129539"/>
                </a:lnTo>
                <a:lnTo>
                  <a:pt x="283225" y="123189"/>
                </a:lnTo>
                <a:lnTo>
                  <a:pt x="285978" y="116839"/>
                </a:lnTo>
                <a:lnTo>
                  <a:pt x="288289" y="111759"/>
                </a:lnTo>
                <a:lnTo>
                  <a:pt x="291083" y="104139"/>
                </a:lnTo>
                <a:lnTo>
                  <a:pt x="292607" y="97789"/>
                </a:lnTo>
                <a:lnTo>
                  <a:pt x="292862" y="95250"/>
                </a:lnTo>
                <a:lnTo>
                  <a:pt x="292988" y="91439"/>
                </a:lnTo>
                <a:lnTo>
                  <a:pt x="291718" y="88900"/>
                </a:lnTo>
                <a:lnTo>
                  <a:pt x="286384" y="85089"/>
                </a:lnTo>
                <a:close/>
              </a:path>
              <a:path w="522604" h="589280">
                <a:moveTo>
                  <a:pt x="343534" y="133350"/>
                </a:moveTo>
                <a:lnTo>
                  <a:pt x="308482" y="153669"/>
                </a:lnTo>
                <a:lnTo>
                  <a:pt x="307720" y="157479"/>
                </a:lnTo>
                <a:lnTo>
                  <a:pt x="306324" y="163829"/>
                </a:lnTo>
                <a:lnTo>
                  <a:pt x="305053" y="168909"/>
                </a:lnTo>
                <a:lnTo>
                  <a:pt x="304038" y="170179"/>
                </a:lnTo>
                <a:lnTo>
                  <a:pt x="322199" y="170179"/>
                </a:lnTo>
                <a:lnTo>
                  <a:pt x="322706" y="168909"/>
                </a:lnTo>
                <a:lnTo>
                  <a:pt x="322960" y="167639"/>
                </a:lnTo>
                <a:lnTo>
                  <a:pt x="357168" y="167639"/>
                </a:lnTo>
                <a:lnTo>
                  <a:pt x="354808" y="162559"/>
                </a:lnTo>
                <a:lnTo>
                  <a:pt x="352440" y="154939"/>
                </a:lnTo>
                <a:lnTo>
                  <a:pt x="350668" y="148589"/>
                </a:lnTo>
                <a:lnTo>
                  <a:pt x="349503" y="140969"/>
                </a:lnTo>
                <a:lnTo>
                  <a:pt x="349884" y="139700"/>
                </a:lnTo>
                <a:lnTo>
                  <a:pt x="348741" y="137159"/>
                </a:lnTo>
                <a:lnTo>
                  <a:pt x="343534" y="133350"/>
                </a:lnTo>
                <a:close/>
              </a:path>
              <a:path w="522604" h="589280">
                <a:moveTo>
                  <a:pt x="344424" y="87629"/>
                </a:moveTo>
                <a:lnTo>
                  <a:pt x="338581" y="87629"/>
                </a:lnTo>
                <a:lnTo>
                  <a:pt x="331596" y="91439"/>
                </a:lnTo>
                <a:lnTo>
                  <a:pt x="324738" y="93979"/>
                </a:lnTo>
                <a:lnTo>
                  <a:pt x="319913" y="97789"/>
                </a:lnTo>
                <a:lnTo>
                  <a:pt x="317372" y="101600"/>
                </a:lnTo>
                <a:lnTo>
                  <a:pt x="314705" y="105409"/>
                </a:lnTo>
                <a:lnTo>
                  <a:pt x="314578" y="107950"/>
                </a:lnTo>
                <a:lnTo>
                  <a:pt x="316991" y="109219"/>
                </a:lnTo>
                <a:lnTo>
                  <a:pt x="319277" y="111759"/>
                </a:lnTo>
                <a:lnTo>
                  <a:pt x="323976" y="111759"/>
                </a:lnTo>
                <a:lnTo>
                  <a:pt x="329332" y="114300"/>
                </a:lnTo>
                <a:lnTo>
                  <a:pt x="336629" y="116839"/>
                </a:lnTo>
                <a:lnTo>
                  <a:pt x="371475" y="142239"/>
                </a:lnTo>
                <a:lnTo>
                  <a:pt x="380238" y="151129"/>
                </a:lnTo>
                <a:lnTo>
                  <a:pt x="383413" y="153669"/>
                </a:lnTo>
                <a:lnTo>
                  <a:pt x="392912" y="160019"/>
                </a:lnTo>
                <a:lnTo>
                  <a:pt x="399303" y="162559"/>
                </a:lnTo>
                <a:lnTo>
                  <a:pt x="404481" y="161289"/>
                </a:lnTo>
                <a:lnTo>
                  <a:pt x="408431" y="158750"/>
                </a:lnTo>
                <a:lnTo>
                  <a:pt x="410971" y="154939"/>
                </a:lnTo>
                <a:lnTo>
                  <a:pt x="410209" y="149859"/>
                </a:lnTo>
                <a:lnTo>
                  <a:pt x="406400" y="143509"/>
                </a:lnTo>
                <a:lnTo>
                  <a:pt x="402463" y="137159"/>
                </a:lnTo>
                <a:lnTo>
                  <a:pt x="397001" y="130809"/>
                </a:lnTo>
                <a:lnTo>
                  <a:pt x="389889" y="125729"/>
                </a:lnTo>
                <a:lnTo>
                  <a:pt x="376719" y="115569"/>
                </a:lnTo>
                <a:lnTo>
                  <a:pt x="366156" y="107950"/>
                </a:lnTo>
                <a:lnTo>
                  <a:pt x="358189" y="100329"/>
                </a:lnTo>
                <a:lnTo>
                  <a:pt x="352805" y="93979"/>
                </a:lnTo>
                <a:lnTo>
                  <a:pt x="351408" y="92709"/>
                </a:lnTo>
                <a:lnTo>
                  <a:pt x="350138" y="91439"/>
                </a:lnTo>
                <a:lnTo>
                  <a:pt x="349122" y="91439"/>
                </a:lnTo>
                <a:lnTo>
                  <a:pt x="344424" y="87629"/>
                </a:lnTo>
                <a:close/>
              </a:path>
              <a:path w="522604" h="589280">
                <a:moveTo>
                  <a:pt x="286257" y="132079"/>
                </a:moveTo>
                <a:lnTo>
                  <a:pt x="281685" y="132079"/>
                </a:lnTo>
                <a:lnTo>
                  <a:pt x="276351" y="135889"/>
                </a:lnTo>
                <a:lnTo>
                  <a:pt x="290194" y="135889"/>
                </a:lnTo>
                <a:lnTo>
                  <a:pt x="286257" y="132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313054"/>
            <a:ext cx="5207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个人层面的成果：个人领导力测评报告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1868" y="1228978"/>
            <a:ext cx="7809865" cy="248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sz="1800" dirty="0">
                <a:solidFill>
                  <a:srgbClr val="95000A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95000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YaHei"/>
                <a:cs typeface="Microsoft YaHei"/>
              </a:rPr>
              <a:t>为每一位接受评估的干部提供一份《个人领导力测评报告》，报告中包含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各项测评结果、发展建议、行劢计划模版等；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sz="1800" dirty="0">
                <a:solidFill>
                  <a:srgbClr val="95000A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95000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YaHei"/>
                <a:cs typeface="Microsoft YaHei"/>
              </a:rPr>
              <a:t>组织3-5场“领导力测评报告解读”培训，辅导管理者更好地解读测评报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告，增进自我认知，制定行劢计划。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95000A"/>
                </a:solidFill>
                <a:latin typeface="Wingdings"/>
                <a:cs typeface="Wingdings"/>
              </a:rPr>
              <a:t></a:t>
            </a:r>
            <a:r>
              <a:rPr sz="1800" spc="-5" dirty="0">
                <a:solidFill>
                  <a:srgbClr val="95000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整合内部培训资源，提供培训课程清单，供管理者后续自行报名参加培训。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" y="1341437"/>
            <a:ext cx="8280400" cy="563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FFFFFF"/>
                </a:solidFill>
              </a:rPr>
              <a:t>步骤二：上级评价</a:t>
            </a:r>
          </a:p>
        </p:txBody>
      </p:sp>
      <p:sp>
        <p:nvSpPr>
          <p:cNvPr id="3" name="object 3"/>
          <p:cNvSpPr/>
          <p:nvPr/>
        </p:nvSpPr>
        <p:spPr>
          <a:xfrm>
            <a:off x="2002789" y="2679573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2789" y="304520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2789" y="341109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2789" y="3776853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2789" y="487400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2789" y="523989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0470" y="2101976"/>
            <a:ext cx="6063615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15875" indent="-266700">
              <a:lnSpc>
                <a:spcPct val="150000"/>
              </a:lnSpc>
            </a:pPr>
            <a:r>
              <a:rPr sz="1600" b="1" spc="5" dirty="0">
                <a:latin typeface="Microsoft YaHei"/>
                <a:cs typeface="Microsoft YaHei"/>
              </a:rPr>
              <a:t>主要策略：  </a:t>
            </a:r>
            <a:r>
              <a:rPr sz="1600" spc="-5" dirty="0">
                <a:latin typeface="SimSun"/>
                <a:cs typeface="SimSun"/>
              </a:rPr>
              <a:t>两级评价体系：总监对下级的评价；总经理对下级的评价</a:t>
            </a:r>
            <a:endParaRPr sz="1600">
              <a:latin typeface="SimSun"/>
              <a:cs typeface="SimSun"/>
            </a:endParaRPr>
          </a:p>
          <a:p>
            <a:pPr marL="279400" marR="15875">
              <a:lnSpc>
                <a:spcPct val="150000"/>
              </a:lnSpc>
            </a:pPr>
            <a:r>
              <a:rPr sz="1600" spc="-10" dirty="0">
                <a:latin typeface="SimSun"/>
                <a:cs typeface="SimSun"/>
              </a:rPr>
              <a:t>管理者是“下级评价和发展的</a:t>
            </a:r>
            <a:r>
              <a:rPr sz="1600" spc="0" dirty="0">
                <a:latin typeface="SimSun"/>
                <a:cs typeface="SimSun"/>
              </a:rPr>
              <a:t>”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SimSun"/>
                <a:cs typeface="SimSun"/>
              </a:rPr>
              <a:t>，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是</a:t>
            </a:r>
            <a:r>
              <a:rPr sz="1600" spc="-10" dirty="0">
                <a:latin typeface="SimSun"/>
                <a:cs typeface="SimSun"/>
              </a:rPr>
              <a:t>工</a:t>
            </a:r>
            <a:r>
              <a:rPr sz="1600" dirty="0">
                <a:latin typeface="SimSun"/>
                <a:cs typeface="SimSun"/>
              </a:rPr>
              <a:t>具</a:t>
            </a:r>
            <a:r>
              <a:rPr sz="1600" spc="-5" dirty="0">
                <a:latin typeface="SimSun"/>
                <a:cs typeface="SimSun"/>
              </a:rPr>
              <a:t>方</a:t>
            </a:r>
            <a:r>
              <a:rPr sz="1600" spc="-10" dirty="0">
                <a:latin typeface="SimSun"/>
                <a:cs typeface="SimSun"/>
              </a:rPr>
              <a:t>法</a:t>
            </a:r>
            <a:r>
              <a:rPr sz="1600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支</a:t>
            </a:r>
            <a:r>
              <a:rPr sz="1600" spc="-10" dirty="0">
                <a:latin typeface="SimSun"/>
                <a:cs typeface="SimSun"/>
              </a:rPr>
              <a:t>持</a:t>
            </a:r>
            <a:r>
              <a:rPr sz="1600" spc="-5" dirty="0">
                <a:latin typeface="SimSun"/>
                <a:cs typeface="SimSun"/>
              </a:rPr>
              <a:t>者  先综合个人经验、业绩、素质进行定性评价  再运用九格图方式，进行定量评价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YaHei"/>
                <a:cs typeface="Microsoft YaHei"/>
              </a:rPr>
              <a:t>成果：</a:t>
            </a:r>
            <a:endParaRPr sz="1600">
              <a:latin typeface="Microsoft YaHei"/>
              <a:cs typeface="Microsoft YaHei"/>
            </a:endParaRPr>
          </a:p>
          <a:p>
            <a:pPr marL="279400" marR="5080">
              <a:lnSpc>
                <a:spcPct val="150000"/>
              </a:lnSpc>
            </a:pPr>
            <a:r>
              <a:rPr sz="1600" spc="-5" dirty="0">
                <a:latin typeface="SimSun"/>
                <a:cs typeface="SimSun"/>
              </a:rPr>
              <a:t>对总监及以下管理者的定性和定量评价结果  按照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提供的模板，准备好人才盘点会</a:t>
            </a:r>
            <a:r>
              <a:rPr sz="1600" spc="0" dirty="0">
                <a:latin typeface="SimSun"/>
                <a:cs typeface="SimSun"/>
              </a:rPr>
              <a:t>议</a:t>
            </a:r>
            <a:r>
              <a:rPr sz="1600" spc="-5" dirty="0">
                <a:latin typeface="SimSun"/>
                <a:cs typeface="SimSun"/>
              </a:rPr>
              <a:t>（步</a:t>
            </a:r>
            <a:r>
              <a:rPr sz="1600" spc="0" dirty="0">
                <a:latin typeface="SimSun"/>
                <a:cs typeface="SimSun"/>
              </a:rPr>
              <a:t>骤</a:t>
            </a:r>
            <a:r>
              <a:rPr sz="1600" spc="-5" dirty="0">
                <a:latin typeface="SimSun"/>
                <a:cs typeface="SimSun"/>
              </a:rPr>
              <a:t>三）</a:t>
            </a:r>
            <a:r>
              <a:rPr sz="1600" spc="0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所使</a:t>
            </a:r>
            <a:r>
              <a:rPr sz="1600" spc="0" dirty="0">
                <a:latin typeface="SimSun"/>
                <a:cs typeface="SimSun"/>
              </a:rPr>
              <a:t>用</a:t>
            </a:r>
            <a:r>
              <a:rPr sz="1600" spc="-5" dirty="0">
                <a:latin typeface="SimSun"/>
                <a:cs typeface="SimSun"/>
              </a:rPr>
              <a:t>的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SimSun"/>
                <a:cs typeface="SimSun"/>
              </a:rPr>
              <a:t>资料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评价操作流程</a:t>
            </a:r>
          </a:p>
        </p:txBody>
      </p:sp>
      <p:sp>
        <p:nvSpPr>
          <p:cNvPr id="3" name="object 3"/>
          <p:cNvSpPr/>
          <p:nvPr/>
        </p:nvSpPr>
        <p:spPr>
          <a:xfrm>
            <a:off x="2138426" y="14558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7617" y="1498727"/>
            <a:ext cx="93980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SimSun"/>
                <a:cs typeface="SimSun"/>
              </a:rPr>
              <a:t>子公司总经理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162" y="22176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470" y="2274189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总监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5362" y="1989201"/>
            <a:ext cx="3429635" cy="0"/>
          </a:xfrm>
          <a:custGeom>
            <a:avLst/>
            <a:gdLst/>
            <a:ahLst/>
            <a:cxnLst/>
            <a:rect l="l" t="t" r="r" b="b"/>
            <a:pathLst>
              <a:path w="3429635">
                <a:moveTo>
                  <a:pt x="0" y="0"/>
                </a:moveTo>
                <a:lnTo>
                  <a:pt x="34290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5362" y="19892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1226" y="22176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6826" y="2274189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总监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8426" y="19892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4226" y="22176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9826" y="2274189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总监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1426" y="19892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7226" y="22176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23079" y="2274189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总监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4426" y="19892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8026" y="183680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162" y="30558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3470" y="3112770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经理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8426" y="25986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362" y="2827273"/>
            <a:ext cx="3353435" cy="635"/>
          </a:xfrm>
          <a:custGeom>
            <a:avLst/>
            <a:gdLst/>
            <a:ahLst/>
            <a:cxnLst/>
            <a:rect l="l" t="t" r="r" b="b"/>
            <a:pathLst>
              <a:path w="3353435" h="635">
                <a:moveTo>
                  <a:pt x="0" y="0"/>
                </a:moveTo>
                <a:lnTo>
                  <a:pt x="3352863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362" y="28272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5025" y="30558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60626" y="3112770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经理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2226" y="28272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1826" y="30558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27426" y="3112770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经理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9026" y="28272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1026" y="30558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46879" y="3112770"/>
            <a:ext cx="27876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imSun"/>
                <a:cs typeface="SimSun"/>
              </a:rPr>
              <a:t>经理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8226" y="282727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86026" y="343700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7762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7762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336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36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194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94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52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52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48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48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962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1962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44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4426" y="3894201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1371600"/>
                </a:moveTo>
                <a:lnTo>
                  <a:pt x="457200" y="1371600"/>
                </a:lnTo>
                <a:lnTo>
                  <a:pt x="457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362" y="3665601"/>
            <a:ext cx="4115435" cy="0"/>
          </a:xfrm>
          <a:custGeom>
            <a:avLst/>
            <a:gdLst/>
            <a:ahLst/>
            <a:cxnLst/>
            <a:rect l="l" t="t" r="r" b="b"/>
            <a:pathLst>
              <a:path w="4115435">
                <a:moveTo>
                  <a:pt x="0" y="0"/>
                </a:moveTo>
                <a:lnTo>
                  <a:pt x="41148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362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6425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8026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33826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43426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9226" y="36656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4990" y="4332985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0667" y="4350384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03044" y="4332985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17597" y="4418583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03396" y="4409185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45001" y="4422139"/>
            <a:ext cx="203835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1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22851" y="4409185"/>
            <a:ext cx="20383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400" dirty="0">
                <a:latin typeface="SimSun"/>
                <a:cs typeface="SimSun"/>
              </a:rPr>
              <a:t>员  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34026" y="4275201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514350" y="0"/>
                </a:moveTo>
                <a:lnTo>
                  <a:pt x="5143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514350" y="457200"/>
                </a:lnTo>
                <a:lnTo>
                  <a:pt x="514350" y="609600"/>
                </a:lnTo>
                <a:lnTo>
                  <a:pt x="685800" y="304800"/>
                </a:lnTo>
                <a:lnTo>
                  <a:pt x="5143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047" y="3848100"/>
            <a:ext cx="2898648" cy="2033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56147" y="3886200"/>
            <a:ext cx="2898648" cy="2033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875782" y="3982354"/>
            <a:ext cx="2671445" cy="19056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5"/>
              </a:spcBef>
            </a:pPr>
            <a:r>
              <a:rPr sz="1800" spc="-5" dirty="0">
                <a:latin typeface="SimSun"/>
                <a:cs typeface="SimSun"/>
              </a:rPr>
              <a:t>根据连续四个季度的业绩  </a:t>
            </a:r>
            <a:r>
              <a:rPr sz="1800" dirty="0">
                <a:latin typeface="SimSun"/>
                <a:cs typeface="SimSun"/>
              </a:rPr>
              <a:t>突出，其次看行为表现，  由部门负责进行推荐。比  例为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%~1</a:t>
            </a:r>
            <a:r>
              <a:rPr sz="1800" spc="-15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%</a:t>
            </a:r>
            <a:r>
              <a:rPr sz="1800" dirty="0">
                <a:latin typeface="SimSun"/>
                <a:cs typeface="SimSun"/>
              </a:rPr>
              <a:t>。名单确定  </a:t>
            </a:r>
            <a:r>
              <a:rPr sz="1800" spc="-5" dirty="0">
                <a:latin typeface="SimSun"/>
                <a:cs typeface="SimSun"/>
              </a:rPr>
              <a:t>后，由</a:t>
            </a:r>
            <a:r>
              <a:rPr sz="1800" spc="-5" dirty="0">
                <a:latin typeface="Arial"/>
                <a:cs typeface="Arial"/>
              </a:rPr>
              <a:t>HR</a:t>
            </a:r>
            <a:r>
              <a:rPr sz="1800" spc="-5" dirty="0">
                <a:latin typeface="SimSun"/>
                <a:cs typeface="SimSun"/>
              </a:rPr>
              <a:t>为每位甄选出来</a:t>
            </a:r>
            <a:endParaRPr sz="1800">
              <a:latin typeface="SimSun"/>
              <a:cs typeface="SimSun"/>
            </a:endParaRPr>
          </a:p>
          <a:p>
            <a:pPr marL="12700" marR="135890">
              <a:lnSpc>
                <a:spcPts val="2060"/>
              </a:lnSpc>
              <a:spcBef>
                <a:spcPts val="250"/>
              </a:spcBef>
            </a:pPr>
            <a:r>
              <a:rPr sz="1800" dirty="0">
                <a:latin typeface="SimSun"/>
                <a:cs typeface="SimSun"/>
              </a:rPr>
              <a:t>的优秀员工完成个人评价  表和个人发展计划表。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16523" y="1560575"/>
            <a:ext cx="2898648" cy="192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54623" y="1598675"/>
            <a:ext cx="2898648" cy="192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73877" y="1655698"/>
            <a:ext cx="2768600" cy="182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800" spc="-5" dirty="0">
                <a:latin typeface="SimSun"/>
                <a:cs typeface="SimSun"/>
              </a:rPr>
              <a:t>总经理负责完成对总监的  </a:t>
            </a:r>
            <a:r>
              <a:rPr sz="1800" dirty="0">
                <a:latin typeface="SimSun"/>
                <a:cs typeface="SimSun"/>
              </a:rPr>
              <a:t>评价；总监负责完成对下  属经理的评价。同时进行！</a:t>
            </a:r>
            <a:endParaRPr sz="18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SimSun"/>
                <a:cs typeface="SimSun"/>
              </a:rPr>
              <a:t>个人能力综合评价表</a:t>
            </a:r>
            <a:endParaRPr sz="18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SimSun"/>
                <a:cs typeface="SimSun"/>
              </a:rPr>
              <a:t>九格图</a:t>
            </a:r>
            <a:endParaRPr sz="18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SimSun"/>
                <a:cs typeface="SimSun"/>
              </a:rPr>
              <a:t>综合排序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10226" y="2293873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514350" y="0"/>
                </a:moveTo>
                <a:lnTo>
                  <a:pt x="5143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514350" y="457200"/>
                </a:lnTo>
                <a:lnTo>
                  <a:pt x="514350" y="609600"/>
                </a:lnTo>
                <a:lnTo>
                  <a:pt x="685800" y="304800"/>
                </a:lnTo>
                <a:lnTo>
                  <a:pt x="5143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087" y="2060575"/>
            <a:ext cx="5833999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154622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239268"/>
            <a:ext cx="877824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277368"/>
            <a:ext cx="877824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350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350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62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50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67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67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2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9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4087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49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54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7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06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7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06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150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4087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049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54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7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062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1672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898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274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167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89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8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4087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49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003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274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68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4087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049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003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9274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006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150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481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256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481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8100" y="23780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256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2125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37350" y="23780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10500" y="23780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4810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4810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0685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0685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2125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3735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7373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10500" y="3660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1050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4810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4810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068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068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373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3735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1050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1050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4810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4810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0685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0685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2125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3735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10500" y="4149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84810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4810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0685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0685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2125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35650" y="439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4810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481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751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990975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068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068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068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212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373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23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105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216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356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328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328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3285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14400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1440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144000" y="46386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481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4810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751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7510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990975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990975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068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068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0685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068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2125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1440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4810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4810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7510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97510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90975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990975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0685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0685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21250" y="5127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74712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4810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48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97510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990975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0685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74712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921250" y="5346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4712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48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4810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7510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90975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00685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74712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212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373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023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8105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216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356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328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3285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74712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4810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4810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97510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990975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00685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74712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921250" y="582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4810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48100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75100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90975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06850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2125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7373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23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8105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12165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3565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83285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32850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48100" y="557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21250" y="632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721225" y="3908425"/>
            <a:ext cx="3962400" cy="1295400"/>
          </a:xfrm>
          <a:custGeom>
            <a:avLst/>
            <a:gdLst/>
            <a:ahLst/>
            <a:cxnLst/>
            <a:rect l="l" t="t" r="r" b="b"/>
            <a:pathLst>
              <a:path w="3962400" h="1295400">
                <a:moveTo>
                  <a:pt x="2057400" y="215900"/>
                </a:moveTo>
                <a:lnTo>
                  <a:pt x="2063101" y="166391"/>
                </a:lnTo>
                <a:lnTo>
                  <a:pt x="2079341" y="120946"/>
                </a:lnTo>
                <a:lnTo>
                  <a:pt x="2104826" y="80859"/>
                </a:lnTo>
                <a:lnTo>
                  <a:pt x="2138259" y="47426"/>
                </a:lnTo>
                <a:lnTo>
                  <a:pt x="2178346" y="21941"/>
                </a:lnTo>
                <a:lnTo>
                  <a:pt x="2223791" y="5701"/>
                </a:lnTo>
                <a:lnTo>
                  <a:pt x="2273300" y="0"/>
                </a:lnTo>
                <a:lnTo>
                  <a:pt x="2374900" y="0"/>
                </a:lnTo>
                <a:lnTo>
                  <a:pt x="2851150" y="0"/>
                </a:lnTo>
                <a:lnTo>
                  <a:pt x="3746500" y="0"/>
                </a:lnTo>
                <a:lnTo>
                  <a:pt x="3796008" y="5701"/>
                </a:lnTo>
                <a:lnTo>
                  <a:pt x="3841453" y="21941"/>
                </a:lnTo>
                <a:lnTo>
                  <a:pt x="3881540" y="47426"/>
                </a:lnTo>
                <a:lnTo>
                  <a:pt x="3914973" y="80859"/>
                </a:lnTo>
                <a:lnTo>
                  <a:pt x="3940458" y="120946"/>
                </a:lnTo>
                <a:lnTo>
                  <a:pt x="3956698" y="166391"/>
                </a:lnTo>
                <a:lnTo>
                  <a:pt x="3962400" y="215900"/>
                </a:lnTo>
                <a:lnTo>
                  <a:pt x="3962400" y="755650"/>
                </a:lnTo>
                <a:lnTo>
                  <a:pt x="3962400" y="1079500"/>
                </a:lnTo>
                <a:lnTo>
                  <a:pt x="3956698" y="1129008"/>
                </a:lnTo>
                <a:lnTo>
                  <a:pt x="3940458" y="1174453"/>
                </a:lnTo>
                <a:lnTo>
                  <a:pt x="3914973" y="1214540"/>
                </a:lnTo>
                <a:lnTo>
                  <a:pt x="3881540" y="1247973"/>
                </a:lnTo>
                <a:lnTo>
                  <a:pt x="3841453" y="1273458"/>
                </a:lnTo>
                <a:lnTo>
                  <a:pt x="3796008" y="1289698"/>
                </a:lnTo>
                <a:lnTo>
                  <a:pt x="3746500" y="1295400"/>
                </a:lnTo>
                <a:lnTo>
                  <a:pt x="2851150" y="1295400"/>
                </a:lnTo>
                <a:lnTo>
                  <a:pt x="2374900" y="1295400"/>
                </a:lnTo>
                <a:lnTo>
                  <a:pt x="2273300" y="1295400"/>
                </a:lnTo>
                <a:lnTo>
                  <a:pt x="2223791" y="1289698"/>
                </a:lnTo>
                <a:lnTo>
                  <a:pt x="2178346" y="1273458"/>
                </a:lnTo>
                <a:lnTo>
                  <a:pt x="2138259" y="1247973"/>
                </a:lnTo>
                <a:lnTo>
                  <a:pt x="2104826" y="1214540"/>
                </a:lnTo>
                <a:lnTo>
                  <a:pt x="2079341" y="1174453"/>
                </a:lnTo>
                <a:lnTo>
                  <a:pt x="2063101" y="1129008"/>
                </a:lnTo>
                <a:lnTo>
                  <a:pt x="2057400" y="1079500"/>
                </a:lnTo>
                <a:lnTo>
                  <a:pt x="0" y="1149350"/>
                </a:lnTo>
                <a:lnTo>
                  <a:pt x="2057400" y="755650"/>
                </a:lnTo>
                <a:lnTo>
                  <a:pt x="2057400" y="21590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6934581" y="4023695"/>
            <a:ext cx="180403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400" dirty="0">
                <a:latin typeface="Microsoft YaHei"/>
                <a:cs typeface="Microsoft YaHei"/>
              </a:rPr>
              <a:t>待发展的素质：用具  体行为</a:t>
            </a:r>
            <a:r>
              <a:rPr sz="1400" spc="-15" dirty="0">
                <a:latin typeface="Microsoft YaHei"/>
                <a:cs typeface="Microsoft YaHei"/>
              </a:rPr>
              <a:t>描</a:t>
            </a:r>
            <a:r>
              <a:rPr sz="1400" dirty="0">
                <a:latin typeface="Microsoft YaHei"/>
                <a:cs typeface="Microsoft YaHei"/>
              </a:rPr>
              <a:t>述出</a:t>
            </a:r>
            <a:r>
              <a:rPr sz="1400" spc="-15" dirty="0">
                <a:latin typeface="Microsoft YaHei"/>
                <a:cs typeface="Microsoft YaHei"/>
              </a:rPr>
              <a:t>来。</a:t>
            </a:r>
            <a:r>
              <a:rPr sz="1400" dirty="0">
                <a:latin typeface="Microsoft YaHei"/>
                <a:cs typeface="Microsoft YaHei"/>
              </a:rPr>
              <a:t>如：  关键决策时，优柔寡  断，喜欢把决策责任  推给上级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5678423" y="2308225"/>
            <a:ext cx="3005455" cy="1295400"/>
          </a:xfrm>
          <a:custGeom>
            <a:avLst/>
            <a:gdLst/>
            <a:ahLst/>
            <a:cxnLst/>
            <a:rect l="l" t="t" r="r" b="b"/>
            <a:pathLst>
              <a:path w="3005454" h="1295400">
                <a:moveTo>
                  <a:pt x="1100201" y="215900"/>
                </a:moveTo>
                <a:lnTo>
                  <a:pt x="1105902" y="166391"/>
                </a:lnTo>
                <a:lnTo>
                  <a:pt x="1122142" y="120946"/>
                </a:lnTo>
                <a:lnTo>
                  <a:pt x="1147627" y="80859"/>
                </a:lnTo>
                <a:lnTo>
                  <a:pt x="1181060" y="47426"/>
                </a:lnTo>
                <a:lnTo>
                  <a:pt x="1221147" y="21941"/>
                </a:lnTo>
                <a:lnTo>
                  <a:pt x="1266592" y="5701"/>
                </a:lnTo>
                <a:lnTo>
                  <a:pt x="1316101" y="0"/>
                </a:lnTo>
                <a:lnTo>
                  <a:pt x="1417701" y="0"/>
                </a:lnTo>
                <a:lnTo>
                  <a:pt x="1893951" y="0"/>
                </a:lnTo>
                <a:lnTo>
                  <a:pt x="2789301" y="0"/>
                </a:lnTo>
                <a:lnTo>
                  <a:pt x="2838809" y="5701"/>
                </a:lnTo>
                <a:lnTo>
                  <a:pt x="2884254" y="21941"/>
                </a:lnTo>
                <a:lnTo>
                  <a:pt x="2924341" y="47426"/>
                </a:lnTo>
                <a:lnTo>
                  <a:pt x="2957774" y="80859"/>
                </a:lnTo>
                <a:lnTo>
                  <a:pt x="2983259" y="120946"/>
                </a:lnTo>
                <a:lnTo>
                  <a:pt x="2999499" y="166391"/>
                </a:lnTo>
                <a:lnTo>
                  <a:pt x="3005201" y="215900"/>
                </a:lnTo>
                <a:lnTo>
                  <a:pt x="3005201" y="755650"/>
                </a:lnTo>
                <a:lnTo>
                  <a:pt x="3005201" y="1079500"/>
                </a:lnTo>
                <a:lnTo>
                  <a:pt x="2999499" y="1129008"/>
                </a:lnTo>
                <a:lnTo>
                  <a:pt x="2983259" y="1174453"/>
                </a:lnTo>
                <a:lnTo>
                  <a:pt x="2957774" y="1214540"/>
                </a:lnTo>
                <a:lnTo>
                  <a:pt x="2924341" y="1247973"/>
                </a:lnTo>
                <a:lnTo>
                  <a:pt x="2884254" y="1273458"/>
                </a:lnTo>
                <a:lnTo>
                  <a:pt x="2838809" y="1289698"/>
                </a:lnTo>
                <a:lnTo>
                  <a:pt x="2789301" y="1295400"/>
                </a:lnTo>
                <a:lnTo>
                  <a:pt x="1893951" y="1295400"/>
                </a:lnTo>
                <a:lnTo>
                  <a:pt x="1417701" y="1295400"/>
                </a:lnTo>
                <a:lnTo>
                  <a:pt x="1316101" y="1295400"/>
                </a:lnTo>
                <a:lnTo>
                  <a:pt x="1266592" y="1289698"/>
                </a:lnTo>
                <a:lnTo>
                  <a:pt x="1221147" y="1273458"/>
                </a:lnTo>
                <a:lnTo>
                  <a:pt x="1181060" y="1247973"/>
                </a:lnTo>
                <a:lnTo>
                  <a:pt x="1147627" y="1214540"/>
                </a:lnTo>
                <a:lnTo>
                  <a:pt x="1122142" y="1174453"/>
                </a:lnTo>
                <a:lnTo>
                  <a:pt x="1105902" y="1129008"/>
                </a:lnTo>
                <a:lnTo>
                  <a:pt x="1100201" y="1079500"/>
                </a:lnTo>
                <a:lnTo>
                  <a:pt x="0" y="1009650"/>
                </a:lnTo>
                <a:lnTo>
                  <a:pt x="1100201" y="755650"/>
                </a:lnTo>
                <a:lnTo>
                  <a:pt x="1100201" y="215900"/>
                </a:lnTo>
                <a:close/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402742" y="981328"/>
            <a:ext cx="8086090" cy="23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Microsoft YaHei"/>
                <a:cs typeface="Microsoft YaHei"/>
              </a:rPr>
              <a:t>对如何使用这些工具表格，</a:t>
            </a:r>
            <a:r>
              <a:rPr sz="2000" b="1" dirty="0">
                <a:latin typeface="Arial"/>
                <a:cs typeface="Arial"/>
              </a:rPr>
              <a:t>HR</a:t>
            </a:r>
            <a:r>
              <a:rPr sz="2000" b="1" dirty="0">
                <a:latin typeface="Microsoft YaHei"/>
                <a:cs typeface="Microsoft YaHei"/>
              </a:rPr>
              <a:t>将提供《操作手册》</a:t>
            </a:r>
            <a:endParaRPr sz="2000">
              <a:latin typeface="Microsoft YaHei"/>
              <a:cs typeface="Microsoft YaHei"/>
            </a:endParaRPr>
          </a:p>
          <a:p>
            <a:pPr marL="412115" marR="167005">
              <a:lnSpc>
                <a:spcPct val="120000"/>
              </a:lnSpc>
              <a:spcBef>
                <a:spcPts val="955"/>
              </a:spcBef>
            </a:pPr>
            <a:r>
              <a:rPr sz="1600" spc="-5" dirty="0">
                <a:latin typeface="SimSun"/>
                <a:cs typeface="SimSun"/>
              </a:rPr>
              <a:t>评价工具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spc="-5" dirty="0">
                <a:latin typeface="SimSun"/>
                <a:cs typeface="SimSun"/>
              </a:rPr>
              <a:t>：在</a:t>
            </a:r>
            <a:r>
              <a:rPr sz="1600" spc="-5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协助下，上级管理者完成对下级的综合能力评价（见下表</a:t>
            </a:r>
            <a:r>
              <a:rPr sz="1600" spc="-5" dirty="0">
                <a:latin typeface="Arial"/>
                <a:cs typeface="Arial"/>
              </a:rPr>
              <a:t>Personal  profile)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6468110" marR="5080" algn="just">
              <a:lnSpc>
                <a:spcPct val="100299"/>
              </a:lnSpc>
            </a:pPr>
            <a:r>
              <a:rPr sz="1400" dirty="0">
                <a:latin typeface="Microsoft YaHei"/>
                <a:cs typeface="Microsoft YaHei"/>
              </a:rPr>
              <a:t>根据领导力模型：选  出最多三项优势，至  少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dirty="0">
                <a:latin typeface="Microsoft YaHei"/>
                <a:cs typeface="Microsoft YaHei"/>
              </a:rPr>
              <a:t>个待发展的素质</a:t>
            </a:r>
            <a:r>
              <a:rPr sz="1400" dirty="0">
                <a:latin typeface="Arial"/>
                <a:cs typeface="Arial"/>
              </a:rPr>
              <a:t>/  </a:t>
            </a:r>
            <a:r>
              <a:rPr sz="1400" dirty="0">
                <a:latin typeface="Microsoft YaHei"/>
                <a:cs typeface="Microsoft YaHei"/>
              </a:rPr>
              <a:t>能力项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1908175" y="40767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271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927100" y="381000"/>
                </a:lnTo>
                <a:lnTo>
                  <a:pt x="951809" y="376007"/>
                </a:lnTo>
                <a:lnTo>
                  <a:pt x="971994" y="362394"/>
                </a:lnTo>
                <a:lnTo>
                  <a:pt x="985607" y="342209"/>
                </a:lnTo>
                <a:lnTo>
                  <a:pt x="990600" y="317500"/>
                </a:lnTo>
                <a:lnTo>
                  <a:pt x="990600" y="63500"/>
                </a:lnTo>
                <a:lnTo>
                  <a:pt x="985607" y="38790"/>
                </a:lnTo>
                <a:lnTo>
                  <a:pt x="971994" y="18605"/>
                </a:lnTo>
                <a:lnTo>
                  <a:pt x="951809" y="4992"/>
                </a:lnTo>
                <a:lnTo>
                  <a:pt x="9271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08175" y="40767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927100" y="0"/>
                </a:lnTo>
                <a:lnTo>
                  <a:pt x="951809" y="4992"/>
                </a:lnTo>
                <a:lnTo>
                  <a:pt x="971994" y="18605"/>
                </a:lnTo>
                <a:lnTo>
                  <a:pt x="985607" y="38790"/>
                </a:lnTo>
                <a:lnTo>
                  <a:pt x="990600" y="63500"/>
                </a:lnTo>
                <a:lnTo>
                  <a:pt x="990600" y="317500"/>
                </a:lnTo>
                <a:lnTo>
                  <a:pt x="985607" y="342209"/>
                </a:lnTo>
                <a:lnTo>
                  <a:pt x="971994" y="362394"/>
                </a:lnTo>
                <a:lnTo>
                  <a:pt x="951809" y="376007"/>
                </a:lnTo>
                <a:lnTo>
                  <a:pt x="927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1981580" y="4142613"/>
            <a:ext cx="84201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Microsoft YaHei"/>
                <a:cs typeface="Microsoft YaHei"/>
              </a:rPr>
              <a:t>关</a:t>
            </a:r>
            <a:r>
              <a:rPr sz="1600" b="1" spc="0" dirty="0">
                <a:latin typeface="Microsoft YaHei"/>
                <a:cs typeface="Microsoft YaHei"/>
              </a:rPr>
              <a:t>键经</a:t>
            </a:r>
            <a:r>
              <a:rPr sz="1600" b="1" spc="-5" dirty="0">
                <a:latin typeface="Microsoft YaHei"/>
                <a:cs typeface="Microsoft YaHei"/>
              </a:rPr>
              <a:t>历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1835150" y="5589587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27100" y="0"/>
                </a:moveTo>
                <a:lnTo>
                  <a:pt x="63500" y="0"/>
                </a:lnTo>
                <a:lnTo>
                  <a:pt x="38790" y="4990"/>
                </a:lnTo>
                <a:lnTo>
                  <a:pt x="18605" y="18600"/>
                </a:lnTo>
                <a:lnTo>
                  <a:pt x="4992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14"/>
                </a:lnTo>
                <a:lnTo>
                  <a:pt x="18605" y="362399"/>
                </a:lnTo>
                <a:lnTo>
                  <a:pt x="38790" y="376009"/>
                </a:lnTo>
                <a:lnTo>
                  <a:pt x="63500" y="381000"/>
                </a:lnTo>
                <a:lnTo>
                  <a:pt x="927100" y="381000"/>
                </a:lnTo>
                <a:lnTo>
                  <a:pt x="951809" y="376009"/>
                </a:lnTo>
                <a:lnTo>
                  <a:pt x="971994" y="362399"/>
                </a:lnTo>
                <a:lnTo>
                  <a:pt x="985607" y="342214"/>
                </a:lnTo>
                <a:lnTo>
                  <a:pt x="990600" y="317500"/>
                </a:lnTo>
                <a:lnTo>
                  <a:pt x="990600" y="63500"/>
                </a:lnTo>
                <a:lnTo>
                  <a:pt x="985607" y="38785"/>
                </a:lnTo>
                <a:lnTo>
                  <a:pt x="971994" y="18600"/>
                </a:lnTo>
                <a:lnTo>
                  <a:pt x="951809" y="4990"/>
                </a:lnTo>
                <a:lnTo>
                  <a:pt x="9271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35150" y="5589587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63500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927100" y="0"/>
                </a:lnTo>
                <a:lnTo>
                  <a:pt x="951809" y="4990"/>
                </a:lnTo>
                <a:lnTo>
                  <a:pt x="971994" y="18600"/>
                </a:lnTo>
                <a:lnTo>
                  <a:pt x="985607" y="38785"/>
                </a:lnTo>
                <a:lnTo>
                  <a:pt x="990600" y="63500"/>
                </a:lnTo>
                <a:lnTo>
                  <a:pt x="990600" y="317500"/>
                </a:lnTo>
                <a:lnTo>
                  <a:pt x="985607" y="342214"/>
                </a:lnTo>
                <a:lnTo>
                  <a:pt x="971994" y="362399"/>
                </a:lnTo>
                <a:lnTo>
                  <a:pt x="951809" y="376009"/>
                </a:lnTo>
                <a:lnTo>
                  <a:pt x="9271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1908429" y="5655970"/>
            <a:ext cx="84201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Microsoft YaHei"/>
                <a:cs typeface="Microsoft YaHei"/>
              </a:rPr>
              <a:t>主</a:t>
            </a:r>
            <a:r>
              <a:rPr sz="1600" b="1" spc="0" dirty="0">
                <a:latin typeface="Microsoft YaHei"/>
                <a:cs typeface="Microsoft YaHei"/>
              </a:rPr>
              <a:t>要成</a:t>
            </a:r>
            <a:r>
              <a:rPr sz="1600" b="1" spc="-5" dirty="0">
                <a:latin typeface="Microsoft YaHei"/>
                <a:cs typeface="Microsoft YaHei"/>
              </a:rPr>
              <a:t>就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835650" y="5448300"/>
            <a:ext cx="1616075" cy="704850"/>
          </a:xfrm>
          <a:custGeom>
            <a:avLst/>
            <a:gdLst/>
            <a:ahLst/>
            <a:cxnLst/>
            <a:rect l="l" t="t" r="r" b="b"/>
            <a:pathLst>
              <a:path w="1616075" h="704850">
                <a:moveTo>
                  <a:pt x="1596644" y="0"/>
                </a:moveTo>
                <a:lnTo>
                  <a:pt x="19430" y="0"/>
                </a:lnTo>
                <a:lnTo>
                  <a:pt x="11840" y="1518"/>
                </a:lnTo>
                <a:lnTo>
                  <a:pt x="5667" y="5667"/>
                </a:lnTo>
                <a:lnTo>
                  <a:pt x="1518" y="11840"/>
                </a:lnTo>
                <a:lnTo>
                  <a:pt x="0" y="19431"/>
                </a:lnTo>
                <a:lnTo>
                  <a:pt x="0" y="685431"/>
                </a:lnTo>
                <a:lnTo>
                  <a:pt x="1518" y="692987"/>
                </a:lnTo>
                <a:lnTo>
                  <a:pt x="5667" y="699160"/>
                </a:lnTo>
                <a:lnTo>
                  <a:pt x="11840" y="703323"/>
                </a:lnTo>
                <a:lnTo>
                  <a:pt x="19430" y="704850"/>
                </a:lnTo>
                <a:lnTo>
                  <a:pt x="1596644" y="704850"/>
                </a:lnTo>
                <a:lnTo>
                  <a:pt x="1604234" y="703323"/>
                </a:lnTo>
                <a:lnTo>
                  <a:pt x="1610407" y="699160"/>
                </a:lnTo>
                <a:lnTo>
                  <a:pt x="1614556" y="692987"/>
                </a:lnTo>
                <a:lnTo>
                  <a:pt x="1616075" y="685431"/>
                </a:lnTo>
                <a:lnTo>
                  <a:pt x="1616075" y="19431"/>
                </a:lnTo>
                <a:lnTo>
                  <a:pt x="1614556" y="11840"/>
                </a:lnTo>
                <a:lnTo>
                  <a:pt x="1610407" y="5667"/>
                </a:lnTo>
                <a:lnTo>
                  <a:pt x="1604234" y="1518"/>
                </a:lnTo>
                <a:lnTo>
                  <a:pt x="159664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835650" y="5448300"/>
            <a:ext cx="1616075" cy="704850"/>
          </a:xfrm>
          <a:custGeom>
            <a:avLst/>
            <a:gdLst/>
            <a:ahLst/>
            <a:cxnLst/>
            <a:rect l="l" t="t" r="r" b="b"/>
            <a:pathLst>
              <a:path w="1616075" h="704850">
                <a:moveTo>
                  <a:pt x="0" y="19431"/>
                </a:moveTo>
                <a:lnTo>
                  <a:pt x="1518" y="11840"/>
                </a:lnTo>
                <a:lnTo>
                  <a:pt x="5667" y="5667"/>
                </a:lnTo>
                <a:lnTo>
                  <a:pt x="11840" y="1518"/>
                </a:lnTo>
                <a:lnTo>
                  <a:pt x="19430" y="0"/>
                </a:lnTo>
                <a:lnTo>
                  <a:pt x="1596644" y="0"/>
                </a:lnTo>
                <a:lnTo>
                  <a:pt x="1604234" y="1518"/>
                </a:lnTo>
                <a:lnTo>
                  <a:pt x="1610407" y="5667"/>
                </a:lnTo>
                <a:lnTo>
                  <a:pt x="1614556" y="11840"/>
                </a:lnTo>
                <a:lnTo>
                  <a:pt x="1616075" y="19431"/>
                </a:lnTo>
                <a:lnTo>
                  <a:pt x="1616075" y="685431"/>
                </a:lnTo>
                <a:lnTo>
                  <a:pt x="1614556" y="692987"/>
                </a:lnTo>
                <a:lnTo>
                  <a:pt x="1610407" y="699160"/>
                </a:lnTo>
                <a:lnTo>
                  <a:pt x="1604234" y="703323"/>
                </a:lnTo>
                <a:lnTo>
                  <a:pt x="1596644" y="704850"/>
                </a:lnTo>
                <a:lnTo>
                  <a:pt x="19430" y="704850"/>
                </a:lnTo>
                <a:lnTo>
                  <a:pt x="11840" y="703323"/>
                </a:lnTo>
                <a:lnTo>
                  <a:pt x="5667" y="699160"/>
                </a:lnTo>
                <a:lnTo>
                  <a:pt x="1518" y="692987"/>
                </a:lnTo>
                <a:lnTo>
                  <a:pt x="0" y="685431"/>
                </a:lnTo>
                <a:lnTo>
                  <a:pt x="0" y="19431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6017514" y="5676696"/>
            <a:ext cx="125158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Microsoft YaHei"/>
                <a:cs typeface="Microsoft YaHei"/>
              </a:rPr>
              <a:t>此</a:t>
            </a:r>
            <a:r>
              <a:rPr sz="1600" b="1" spc="0" dirty="0">
                <a:latin typeface="Microsoft YaHei"/>
                <a:cs typeface="Microsoft YaHei"/>
              </a:rPr>
              <a:t>表仅</a:t>
            </a:r>
            <a:r>
              <a:rPr sz="1600" b="1" spc="10" dirty="0">
                <a:latin typeface="Microsoft YaHei"/>
                <a:cs typeface="Microsoft YaHei"/>
              </a:rPr>
              <a:t>为</a:t>
            </a:r>
            <a:r>
              <a:rPr sz="1600" b="1" spc="0" dirty="0">
                <a:latin typeface="Microsoft YaHei"/>
                <a:cs typeface="Microsoft YaHei"/>
              </a:rPr>
              <a:t>示</a:t>
            </a:r>
            <a:r>
              <a:rPr sz="1600" b="1" spc="-5" dirty="0">
                <a:latin typeface="Microsoft YaHei"/>
                <a:cs typeface="Microsoft YaHei"/>
              </a:rPr>
              <a:t>意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66" name="object 2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65" name="object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用到的评价工具</a:t>
            </a:r>
            <a:r>
              <a:rPr spc="5" dirty="0">
                <a:latin typeface="Arial"/>
                <a:cs typeface="Arial"/>
              </a:rPr>
              <a:t>/</a:t>
            </a:r>
            <a:r>
              <a:rPr dirty="0"/>
              <a:t>表格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用到的评价工具</a:t>
            </a:r>
            <a:r>
              <a:rPr spc="5" dirty="0">
                <a:latin typeface="Arial"/>
                <a:cs typeface="Arial"/>
              </a:rPr>
              <a:t>/</a:t>
            </a:r>
            <a:r>
              <a:rPr dirty="0"/>
              <a:t>表格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32918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215771"/>
            <a:ext cx="22034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评价工具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dirty="0">
                <a:latin typeface="SimSun"/>
                <a:cs typeface="SimSun"/>
              </a:rPr>
              <a:t>：九格图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8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350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350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62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50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67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67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2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9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4087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8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49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54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7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06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27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06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50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4087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049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4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27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062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1672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898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274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167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89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68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4087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049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03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274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968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4087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049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003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2747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24176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006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15025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8" name="object 128"/>
          <p:cNvGraphicFramePr>
            <a:graphicFrameLocks noGrp="1"/>
          </p:cNvGraphicFramePr>
          <p:nvPr/>
        </p:nvGraphicFramePr>
        <p:xfrm>
          <a:off x="1295463" y="2300287"/>
          <a:ext cx="7078598" cy="3773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618"/>
                <a:gridCol w="1769618"/>
                <a:gridCol w="1769744"/>
                <a:gridCol w="1769618"/>
              </a:tblGrid>
              <a:tr h="754888">
                <a:tc>
                  <a:txBody>
                    <a:bodyPr/>
                    <a:lstStyle/>
                    <a:p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100" b="1" spc="-90" dirty="0">
                          <a:latin typeface="Microsoft YaHei"/>
                          <a:cs typeface="Microsoft YaHei"/>
                        </a:rPr>
                        <a:t>贡献者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100" b="1" spc="-90" dirty="0">
                          <a:latin typeface="Microsoft YaHei"/>
                          <a:cs typeface="Microsoft YaHei"/>
                        </a:rPr>
                        <a:t>完成胜任者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100" b="1" spc="-90" dirty="0">
                          <a:latin typeface="Microsoft YaHei"/>
                          <a:cs typeface="Microsoft YaHei"/>
                        </a:rPr>
                        <a:t>杰出绩效者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1029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b="1" spc="-90" dirty="0">
                          <a:latin typeface="Microsoft YaHei"/>
                          <a:cs typeface="Microsoft YaHei"/>
                        </a:rPr>
                        <a:t>可提拔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个月内新被提拔人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员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0" dirty="0">
                          <a:latin typeface="Microsoft YaHei"/>
                          <a:cs typeface="Microsoft YaHei"/>
                        </a:rPr>
                        <a:t>提升绩效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0" dirty="0">
                          <a:latin typeface="Microsoft YaHei"/>
                          <a:cs typeface="Microsoft YaHei"/>
                        </a:rPr>
                        <a:t>现在需被提拔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76835" marR="123825">
                        <a:lnSpc>
                          <a:spcPct val="114300"/>
                        </a:lnSpc>
                        <a:spcBef>
                          <a:spcPts val="550"/>
                        </a:spcBef>
                      </a:pPr>
                      <a:r>
                        <a:rPr sz="2100" b="1" spc="10" dirty="0">
                          <a:latin typeface="Microsoft YaHei"/>
                          <a:cs typeface="Microsoft YaHei"/>
                        </a:rPr>
                        <a:t>在原岗位</a:t>
                      </a:r>
                      <a:r>
                        <a:rPr sz="2100" b="1" dirty="0">
                          <a:latin typeface="Microsoft YaHei"/>
                          <a:cs typeface="Microsoft YaHei"/>
                        </a:rPr>
                        <a:t>上发  </a:t>
                      </a:r>
                      <a:r>
                        <a:rPr sz="2100" b="1" spc="-100" dirty="0">
                          <a:latin typeface="Microsoft YaHei"/>
                          <a:cs typeface="Microsoft YaHei"/>
                        </a:rPr>
                        <a:t>展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51815" marR="157480" indent="-392430">
                        <a:lnSpc>
                          <a:spcPct val="115900"/>
                        </a:lnSpc>
                      </a:pPr>
                      <a:r>
                        <a:rPr sz="1450" b="1" dirty="0">
                          <a:latin typeface="Microsoft YaHei"/>
                          <a:cs typeface="Microsoft YaHei"/>
                        </a:rPr>
                        <a:t>发挥优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势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，提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升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绩  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效（</a:t>
                      </a:r>
                      <a:r>
                        <a:rPr sz="1400" b="1" i="1" spc="-3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60070" marR="157480" indent="-391795">
                        <a:lnSpc>
                          <a:spcPct val="115900"/>
                        </a:lnSpc>
                      </a:pPr>
                      <a:r>
                        <a:rPr sz="1450" b="1" dirty="0">
                          <a:latin typeface="Microsoft YaHei"/>
                          <a:cs typeface="Microsoft YaHei"/>
                        </a:rPr>
                        <a:t>发挥优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势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，提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升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绩  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效（</a:t>
                      </a:r>
                      <a:r>
                        <a:rPr sz="1400" b="1" i="1" spc="-3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60070" marR="149225" indent="-391795">
                        <a:lnSpc>
                          <a:spcPct val="115900"/>
                        </a:lnSpc>
                      </a:pPr>
                      <a:r>
                        <a:rPr sz="1450" b="1" dirty="0">
                          <a:latin typeface="Microsoft YaHei"/>
                          <a:cs typeface="Microsoft YaHei"/>
                        </a:rPr>
                        <a:t>发展其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更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高级</a:t>
                      </a:r>
                      <a:r>
                        <a:rPr sz="1450" b="1" spc="-15" dirty="0">
                          <a:latin typeface="Microsoft YaHei"/>
                          <a:cs typeface="Microsoft YaHei"/>
                        </a:rPr>
                        <a:t>的</a:t>
                      </a:r>
                      <a:r>
                        <a:rPr sz="1450" b="1" dirty="0">
                          <a:latin typeface="Microsoft YaHei"/>
                          <a:cs typeface="Microsoft YaHei"/>
                        </a:rPr>
                        <a:t>技  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能（</a:t>
                      </a:r>
                      <a:r>
                        <a:rPr sz="1400" b="1" i="1" spc="-3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50" b="1" spc="-35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1029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100" b="1" spc="-90" dirty="0">
                          <a:latin typeface="Microsoft YaHei"/>
                          <a:cs typeface="Microsoft YaHei"/>
                        </a:rPr>
                        <a:t>不能被提拔</a:t>
                      </a:r>
                      <a:endParaRPr sz="21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spc="-50" dirty="0">
                          <a:latin typeface="Microsoft YaHei"/>
                          <a:cs typeface="Microsoft YaHei"/>
                        </a:rPr>
                        <a:t>降职或辞退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50" b="1" spc="-50" dirty="0">
                          <a:latin typeface="Microsoft YaHei"/>
                          <a:cs typeface="Microsoft YaHei"/>
                        </a:rPr>
                        <a:t>发挥优势提升绩效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50" b="1" spc="-30" dirty="0"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149225" algn="ctr">
                        <a:lnSpc>
                          <a:spcPct val="115799"/>
                        </a:lnSpc>
                        <a:spcBef>
                          <a:spcPts val="4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经验丰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富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的“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老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鸟  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”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50" b="1" spc="-3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400" b="1" i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）</a:t>
                      </a:r>
                      <a:endParaRPr sz="14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29" name="object 129"/>
          <p:cNvSpPr txBox="1"/>
          <p:nvPr/>
        </p:nvSpPr>
        <p:spPr>
          <a:xfrm>
            <a:off x="4179823" y="1615821"/>
            <a:ext cx="267271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1900" b="1" dirty="0">
                <a:latin typeface="Microsoft YaHei"/>
                <a:cs typeface="Microsoft YaHei"/>
              </a:rPr>
              <a:t>业绩</a:t>
            </a:r>
            <a:r>
              <a:rPr sz="1900" b="1" i="1" dirty="0">
                <a:latin typeface="Arial"/>
                <a:cs typeface="Arial"/>
              </a:rPr>
              <a:t>(</a:t>
            </a:r>
            <a:r>
              <a:rPr sz="1800" b="1" i="1" dirty="0">
                <a:latin typeface="Arial"/>
                <a:cs typeface="Arial"/>
              </a:rPr>
              <a:t>Performance)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0"/>
              </a:lnSpc>
            </a:pPr>
            <a:r>
              <a:rPr sz="1900" b="1" spc="-55" dirty="0">
                <a:latin typeface="Microsoft YaHei"/>
                <a:cs typeface="Microsoft YaHei"/>
              </a:rPr>
              <a:t>结果</a:t>
            </a:r>
            <a:r>
              <a:rPr sz="1900" b="1" i="1" spc="-55" dirty="0">
                <a:latin typeface="Arial"/>
                <a:cs typeface="Arial"/>
              </a:rPr>
              <a:t>/</a:t>
            </a:r>
            <a:r>
              <a:rPr sz="1900" b="1" spc="-55" dirty="0">
                <a:latin typeface="Microsoft YaHei"/>
                <a:cs typeface="Microsoft YaHei"/>
              </a:rPr>
              <a:t>达成岗位要求的程度</a:t>
            </a:r>
            <a:endParaRPr sz="1900">
              <a:latin typeface="Microsoft YaHei"/>
              <a:cs typeface="Microsoft YaHe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3265" y="2417077"/>
            <a:ext cx="459105" cy="4018279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 indent="504190">
              <a:lnSpc>
                <a:spcPts val="1730"/>
              </a:lnSpc>
              <a:spcBef>
                <a:spcPts val="160"/>
              </a:spcBef>
            </a:pPr>
            <a:r>
              <a:rPr sz="1650" b="1" spc="20" dirty="0">
                <a:latin typeface="Microsoft YaHei"/>
                <a:cs typeface="Microsoft YaHei"/>
              </a:rPr>
              <a:t>能</a:t>
            </a:r>
            <a:r>
              <a:rPr sz="1650" b="1" spc="10" dirty="0">
                <a:latin typeface="Microsoft YaHei"/>
                <a:cs typeface="Microsoft YaHei"/>
              </a:rPr>
              <a:t>力</a:t>
            </a:r>
            <a:r>
              <a:rPr sz="1650" b="1" spc="25" dirty="0">
                <a:latin typeface="Microsoft YaHei"/>
                <a:cs typeface="Microsoft YaHei"/>
              </a:rPr>
              <a:t>（</a:t>
            </a:r>
            <a:r>
              <a:rPr sz="1650" b="1" i="1" spc="15" dirty="0">
                <a:latin typeface="Arial"/>
                <a:cs typeface="Arial"/>
              </a:rPr>
              <a:t>C</a:t>
            </a:r>
            <a:r>
              <a:rPr sz="1650" b="1" i="1" dirty="0">
                <a:latin typeface="Arial"/>
                <a:cs typeface="Arial"/>
              </a:rPr>
              <a:t>o</a:t>
            </a:r>
            <a:r>
              <a:rPr sz="1650" b="1" i="1" spc="15" dirty="0">
                <a:latin typeface="Arial"/>
                <a:cs typeface="Arial"/>
              </a:rPr>
              <a:t>mp</a:t>
            </a:r>
            <a:r>
              <a:rPr sz="1650" b="1" i="1" dirty="0">
                <a:latin typeface="Arial"/>
                <a:cs typeface="Arial"/>
              </a:rPr>
              <a:t>e</a:t>
            </a:r>
            <a:r>
              <a:rPr sz="1650" b="1" i="1" spc="15" dirty="0">
                <a:latin typeface="Arial"/>
                <a:cs typeface="Arial"/>
              </a:rPr>
              <a:t>te</a:t>
            </a:r>
            <a:r>
              <a:rPr sz="1650" b="1" i="1" dirty="0">
                <a:latin typeface="Arial"/>
                <a:cs typeface="Arial"/>
              </a:rPr>
              <a:t>ncy </a:t>
            </a:r>
            <a:r>
              <a:rPr sz="1650" b="1" i="1" spc="-90" dirty="0">
                <a:latin typeface="Arial"/>
                <a:cs typeface="Arial"/>
              </a:rPr>
              <a:t> </a:t>
            </a:r>
            <a:r>
              <a:rPr sz="1650" b="1" i="1" dirty="0">
                <a:latin typeface="Arial"/>
                <a:cs typeface="Arial"/>
              </a:rPr>
              <a:t>&amp; </a:t>
            </a:r>
            <a:r>
              <a:rPr sz="1650" b="1" i="1" spc="-90" dirty="0">
                <a:latin typeface="Arial"/>
                <a:cs typeface="Arial"/>
              </a:rPr>
              <a:t> </a:t>
            </a:r>
            <a:r>
              <a:rPr sz="1650" b="1" i="1" dirty="0">
                <a:latin typeface="Arial"/>
                <a:cs typeface="Arial"/>
              </a:rPr>
              <a:t>B</a:t>
            </a:r>
            <a:r>
              <a:rPr sz="1650" b="1" i="1" spc="15" dirty="0">
                <a:latin typeface="Arial"/>
                <a:cs typeface="Arial"/>
              </a:rPr>
              <a:t>eh</a:t>
            </a:r>
            <a:r>
              <a:rPr sz="1650" b="1" i="1" dirty="0">
                <a:latin typeface="Arial"/>
                <a:cs typeface="Arial"/>
              </a:rPr>
              <a:t>a</a:t>
            </a:r>
            <a:r>
              <a:rPr sz="1650" b="1" i="1" spc="15" dirty="0">
                <a:latin typeface="Arial"/>
                <a:cs typeface="Arial"/>
              </a:rPr>
              <a:t>vi</a:t>
            </a:r>
            <a:r>
              <a:rPr sz="1650" b="1" i="1" dirty="0">
                <a:latin typeface="Arial"/>
                <a:cs typeface="Arial"/>
              </a:rPr>
              <a:t>o</a:t>
            </a:r>
            <a:r>
              <a:rPr sz="1650" b="1" i="1" spc="55" dirty="0">
                <a:latin typeface="Arial"/>
                <a:cs typeface="Arial"/>
              </a:rPr>
              <a:t>r</a:t>
            </a:r>
            <a:r>
              <a:rPr sz="1650" b="1" dirty="0">
                <a:latin typeface="Microsoft YaHei"/>
                <a:cs typeface="Microsoft YaHei"/>
              </a:rPr>
              <a:t>） </a:t>
            </a:r>
            <a:r>
              <a:rPr sz="1650" b="1" spc="20" dirty="0">
                <a:latin typeface="Microsoft YaHei"/>
                <a:cs typeface="Microsoft YaHei"/>
              </a:rPr>
              <a:t>素</a:t>
            </a:r>
            <a:r>
              <a:rPr sz="1650" b="1" spc="10" dirty="0">
                <a:latin typeface="Microsoft YaHei"/>
                <a:cs typeface="Microsoft YaHei"/>
              </a:rPr>
              <a:t>质、</a:t>
            </a:r>
            <a:r>
              <a:rPr sz="1650" b="1" spc="20" dirty="0">
                <a:latin typeface="Microsoft YaHei"/>
                <a:cs typeface="Microsoft YaHei"/>
              </a:rPr>
              <a:t>经</a:t>
            </a:r>
            <a:r>
              <a:rPr sz="1650" b="1" spc="10" dirty="0">
                <a:latin typeface="Microsoft YaHei"/>
                <a:cs typeface="Microsoft YaHei"/>
              </a:rPr>
              <a:t>验</a:t>
            </a:r>
            <a:r>
              <a:rPr sz="1650" b="1" spc="20" dirty="0">
                <a:latin typeface="Microsoft YaHei"/>
                <a:cs typeface="Microsoft YaHei"/>
              </a:rPr>
              <a:t>和</a:t>
            </a:r>
            <a:r>
              <a:rPr sz="1650" b="1" spc="10" dirty="0">
                <a:latin typeface="Microsoft YaHei"/>
                <a:cs typeface="Microsoft YaHei"/>
              </a:rPr>
              <a:t>知</a:t>
            </a:r>
            <a:r>
              <a:rPr sz="1650" b="1" spc="20" dirty="0">
                <a:latin typeface="Microsoft YaHei"/>
                <a:cs typeface="Microsoft YaHei"/>
              </a:rPr>
              <a:t>识</a:t>
            </a:r>
            <a:r>
              <a:rPr sz="1650" b="1" spc="10" dirty="0">
                <a:latin typeface="Microsoft YaHei"/>
                <a:cs typeface="Microsoft YaHei"/>
              </a:rPr>
              <a:t>水</a:t>
            </a:r>
            <a:r>
              <a:rPr sz="1650" b="1" spc="35" dirty="0">
                <a:latin typeface="Microsoft YaHei"/>
                <a:cs typeface="Microsoft YaHei"/>
              </a:rPr>
              <a:t>平</a:t>
            </a:r>
            <a:r>
              <a:rPr sz="1650" b="1" i="1" spc="5" dirty="0">
                <a:latin typeface="Arial"/>
                <a:cs typeface="Arial"/>
              </a:rPr>
              <a:t>&amp;</a:t>
            </a:r>
            <a:r>
              <a:rPr sz="1650" b="1" spc="20" dirty="0">
                <a:latin typeface="Microsoft YaHei"/>
                <a:cs typeface="Microsoft YaHei"/>
              </a:rPr>
              <a:t>更</a:t>
            </a:r>
            <a:r>
              <a:rPr sz="1650" b="1" spc="10" dirty="0">
                <a:latin typeface="Microsoft YaHei"/>
                <a:cs typeface="Microsoft YaHei"/>
              </a:rPr>
              <a:t>高一层</a:t>
            </a:r>
            <a:r>
              <a:rPr sz="1650" b="1" spc="20" dirty="0">
                <a:latin typeface="Microsoft YaHei"/>
                <a:cs typeface="Microsoft YaHei"/>
              </a:rPr>
              <a:t>岗</a:t>
            </a:r>
            <a:r>
              <a:rPr sz="1650" b="1" spc="10" dirty="0">
                <a:latin typeface="Microsoft YaHei"/>
                <a:cs typeface="Microsoft YaHei"/>
              </a:rPr>
              <a:t>位的</a:t>
            </a:r>
            <a:r>
              <a:rPr sz="1650" b="1" spc="20" dirty="0">
                <a:latin typeface="Microsoft YaHei"/>
                <a:cs typeface="Microsoft YaHei"/>
              </a:rPr>
              <a:t>要</a:t>
            </a:r>
            <a:r>
              <a:rPr sz="1650" b="1" dirty="0">
                <a:latin typeface="Microsoft YaHei"/>
                <a:cs typeface="Microsoft YaHei"/>
              </a:rPr>
              <a:t>求</a:t>
            </a:r>
            <a:endParaRPr sz="1650">
              <a:latin typeface="Microsoft YaHei"/>
              <a:cs typeface="Microsoft YaHe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005701" y="573023"/>
            <a:ext cx="1768475" cy="1152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用到的评价工具</a:t>
            </a:r>
            <a:r>
              <a:rPr spc="5" dirty="0">
                <a:latin typeface="Arial"/>
                <a:cs typeface="Arial"/>
              </a:rPr>
              <a:t>/</a:t>
            </a:r>
            <a:r>
              <a:rPr dirty="0"/>
              <a:t>表格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301750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211707"/>
            <a:ext cx="19627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评价工具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5" dirty="0">
                <a:latin typeface="SimSun"/>
                <a:cs typeface="SimSun"/>
              </a:rPr>
              <a:t>：综合排序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8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350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350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62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19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36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67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2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9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4087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8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049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54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7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06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27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06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50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4087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049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4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27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062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1672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898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274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167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89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1012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049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273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544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1012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319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273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544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275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419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82139" y="2051304"/>
            <a:ext cx="3747516" cy="3745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20239" y="2089404"/>
            <a:ext cx="3747516" cy="3745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65325" y="2133600"/>
            <a:ext cx="3733800" cy="3733800"/>
          </a:xfrm>
          <a:custGeom>
            <a:avLst/>
            <a:gdLst/>
            <a:ahLst/>
            <a:cxnLst/>
            <a:rect l="l" t="t" r="r" b="b"/>
            <a:pathLst>
              <a:path w="3733800" h="3733800">
                <a:moveTo>
                  <a:pt x="0" y="3733800"/>
                </a:moveTo>
                <a:lnTo>
                  <a:pt x="3733800" y="3733800"/>
                </a:lnTo>
                <a:lnTo>
                  <a:pt x="37338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64435" y="2132076"/>
            <a:ext cx="3066288" cy="3273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02535" y="2170176"/>
            <a:ext cx="3066288" cy="3273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2120645" y="2279522"/>
            <a:ext cx="286893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spc="0" dirty="0">
                <a:latin typeface="SimSun"/>
                <a:cs typeface="SimSun"/>
              </a:rPr>
              <a:t>根</a:t>
            </a:r>
            <a:r>
              <a:rPr sz="1600" spc="-5" dirty="0">
                <a:latin typeface="SimSun"/>
                <a:cs typeface="SimSun"/>
              </a:rPr>
              <a:t>据综</a:t>
            </a:r>
            <a:r>
              <a:rPr sz="1600" spc="0" dirty="0">
                <a:latin typeface="SimSun"/>
                <a:cs typeface="SimSun"/>
              </a:rPr>
              <a:t>合</a:t>
            </a:r>
            <a:r>
              <a:rPr sz="1600" spc="-5" dirty="0">
                <a:latin typeface="SimSun"/>
                <a:cs typeface="SimSun"/>
              </a:rPr>
              <a:t>表现，</a:t>
            </a:r>
            <a:r>
              <a:rPr sz="1600" spc="0" dirty="0">
                <a:latin typeface="SimSun"/>
                <a:cs typeface="SimSun"/>
              </a:rPr>
              <a:t>所</a:t>
            </a:r>
            <a:r>
              <a:rPr sz="1600" spc="-5" dirty="0">
                <a:latin typeface="SimSun"/>
                <a:cs typeface="SimSun"/>
              </a:rPr>
              <a:t>负责</a:t>
            </a:r>
            <a:r>
              <a:rPr sz="1600" spc="0" dirty="0">
                <a:latin typeface="SimSun"/>
                <a:cs typeface="SimSun"/>
              </a:rPr>
              <a:t>岗</a:t>
            </a:r>
            <a:r>
              <a:rPr sz="1600" spc="-5" dirty="0">
                <a:latin typeface="SimSun"/>
                <a:cs typeface="SimSun"/>
              </a:rPr>
              <a:t>位重要  </a:t>
            </a:r>
            <a:r>
              <a:rPr sz="1600" spc="0" dirty="0">
                <a:latin typeface="SimSun"/>
                <a:cs typeface="SimSun"/>
              </a:rPr>
              <a:t>性</a:t>
            </a:r>
            <a:r>
              <a:rPr sz="1600" spc="-5" dirty="0">
                <a:latin typeface="SimSun"/>
                <a:cs typeface="SimSun"/>
              </a:rPr>
              <a:t>，对</a:t>
            </a:r>
            <a:r>
              <a:rPr sz="1600" spc="0" dirty="0">
                <a:latin typeface="SimSun"/>
                <a:cs typeface="SimSun"/>
              </a:rPr>
              <a:t>下</a:t>
            </a:r>
            <a:r>
              <a:rPr sz="1600" spc="-5" dirty="0">
                <a:latin typeface="SimSun"/>
                <a:cs typeface="SimSun"/>
              </a:rPr>
              <a:t>属人员</a:t>
            </a:r>
            <a:r>
              <a:rPr sz="1600" spc="0" dirty="0">
                <a:latin typeface="SimSun"/>
                <a:cs typeface="SimSun"/>
              </a:rPr>
              <a:t>进</a:t>
            </a:r>
            <a:r>
              <a:rPr sz="1600" spc="-5" dirty="0">
                <a:latin typeface="SimSun"/>
                <a:cs typeface="SimSun"/>
              </a:rPr>
              <a:t>行综</a:t>
            </a:r>
            <a:r>
              <a:rPr sz="1600" spc="0" dirty="0">
                <a:latin typeface="SimSun"/>
                <a:cs typeface="SimSun"/>
              </a:rPr>
              <a:t>合</a:t>
            </a:r>
            <a:r>
              <a:rPr sz="1600" spc="-5" dirty="0">
                <a:latin typeface="SimSun"/>
                <a:cs typeface="SimSun"/>
              </a:rPr>
              <a:t>排序：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120645" y="2984372"/>
            <a:ext cx="129095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1</a:t>
            </a:r>
            <a:r>
              <a:rPr sz="1600" dirty="0">
                <a:latin typeface="SimSun"/>
                <a:cs typeface="SimSun"/>
              </a:rPr>
              <a:t>、（</a:t>
            </a:r>
            <a:r>
              <a:rPr sz="1600" spc="-5" dirty="0">
                <a:latin typeface="Arial"/>
                <a:cs typeface="Arial"/>
              </a:rPr>
              <a:t>Nam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SimSun"/>
                <a:cs typeface="SimSun"/>
              </a:rPr>
              <a:t>）  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-5" dirty="0">
                <a:latin typeface="SimSun"/>
                <a:cs typeface="SimSun"/>
              </a:rPr>
              <a:t>、（</a:t>
            </a:r>
            <a:r>
              <a:rPr sz="1600" spc="-5" dirty="0">
                <a:latin typeface="Arial"/>
                <a:cs typeface="Arial"/>
              </a:rPr>
              <a:t>name)  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dirty="0">
                <a:latin typeface="SimSun"/>
                <a:cs typeface="SimSun"/>
              </a:rPr>
              <a:t>、（</a:t>
            </a:r>
            <a:r>
              <a:rPr sz="1600" dirty="0">
                <a:latin typeface="Arial"/>
                <a:cs typeface="Arial"/>
              </a:rPr>
              <a:t>name</a:t>
            </a:r>
            <a:r>
              <a:rPr sz="1600" dirty="0">
                <a:latin typeface="SimSun"/>
                <a:cs typeface="SimSun"/>
              </a:rPr>
              <a:t>）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120645" y="3712845"/>
            <a:ext cx="125412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5" dirty="0">
                <a:latin typeface="Microsoft YaHei"/>
                <a:cs typeface="Microsoft YaHei"/>
              </a:rPr>
              <a:t>、（</a:t>
            </a:r>
            <a:r>
              <a:rPr sz="1600" spc="-5" dirty="0">
                <a:latin typeface="Arial"/>
                <a:cs typeface="Arial"/>
              </a:rPr>
              <a:t>nam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Microsoft YaHei"/>
                <a:cs typeface="Microsoft YaHei"/>
              </a:rPr>
              <a:t>）  </a:t>
            </a: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-5" dirty="0">
                <a:latin typeface="Microsoft YaHei"/>
                <a:cs typeface="Microsoft YaHei"/>
              </a:rPr>
              <a:t>、（</a:t>
            </a:r>
            <a:r>
              <a:rPr sz="1600" spc="-5" dirty="0">
                <a:latin typeface="Arial"/>
                <a:cs typeface="Arial"/>
              </a:rPr>
              <a:t>nam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Microsoft YaHei"/>
                <a:cs typeface="Microsoft YaHei"/>
              </a:rPr>
              <a:t>）  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5" dirty="0">
                <a:latin typeface="Microsoft YaHei"/>
                <a:cs typeface="Microsoft YaHei"/>
              </a:rPr>
              <a:t>、</a:t>
            </a:r>
            <a:endParaRPr sz="16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7</a:t>
            </a:r>
            <a:r>
              <a:rPr sz="1600" spc="-5" dirty="0">
                <a:latin typeface="Microsoft YaHei"/>
                <a:cs typeface="Microsoft YaHei"/>
              </a:rPr>
              <a:t>、</a:t>
            </a:r>
            <a:endParaRPr sz="16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8</a:t>
            </a:r>
            <a:r>
              <a:rPr sz="1600" spc="-5" dirty="0">
                <a:latin typeface="Microsoft YaHei"/>
                <a:cs typeface="Microsoft YaHei"/>
              </a:rPr>
              <a:t>、</a:t>
            </a:r>
            <a:endParaRPr sz="16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-5" dirty="0">
                <a:latin typeface="Microsoft YaHei"/>
                <a:cs typeface="Microsoft YaHei"/>
              </a:rPr>
              <a:t>、</a:t>
            </a:r>
            <a:endParaRPr sz="1600">
              <a:latin typeface="Microsoft YaHei"/>
              <a:cs typeface="Microsoft YaHei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10</a:t>
            </a:r>
            <a:r>
              <a:rPr sz="1600" spc="-5" dirty="0">
                <a:latin typeface="Microsoft YaHei"/>
                <a:cs typeface="Microsoft YaHei"/>
              </a:rPr>
              <a:t>、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193791" y="2755392"/>
            <a:ext cx="3229356" cy="867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39511" y="2723388"/>
            <a:ext cx="3165347" cy="1050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81600" y="2743200"/>
            <a:ext cx="3200400" cy="838200"/>
          </a:xfrm>
          <a:custGeom>
            <a:avLst/>
            <a:gdLst/>
            <a:ahLst/>
            <a:cxnLst/>
            <a:rect l="l" t="t" r="r" b="b"/>
            <a:pathLst>
              <a:path w="3200400" h="838200">
                <a:moveTo>
                  <a:pt x="0" y="838200"/>
                </a:moveTo>
                <a:lnTo>
                  <a:pt x="3200400" y="838200"/>
                </a:lnTo>
                <a:lnTo>
                  <a:pt x="3200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1600" y="2743200"/>
            <a:ext cx="3200400" cy="838200"/>
          </a:xfrm>
          <a:custGeom>
            <a:avLst/>
            <a:gdLst/>
            <a:ahLst/>
            <a:cxnLst/>
            <a:rect l="l" t="t" r="r" b="b"/>
            <a:pathLst>
              <a:path w="3200400" h="838200">
                <a:moveTo>
                  <a:pt x="0" y="838200"/>
                </a:moveTo>
                <a:lnTo>
                  <a:pt x="3200400" y="838200"/>
                </a:lnTo>
                <a:lnTo>
                  <a:pt x="3200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12079" y="2697479"/>
            <a:ext cx="3165348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32576" y="3049523"/>
            <a:ext cx="1324355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51547" y="3066288"/>
            <a:ext cx="490727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391403" y="2806572"/>
            <a:ext cx="27825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下属中谁离开让你最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10376" y="3158616"/>
            <a:ext cx="9448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难受？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5187956" y="3511558"/>
            <a:ext cx="1614583" cy="181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用一个常见的案例来开始吧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1397965"/>
            <a:ext cx="8147050" cy="456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 algn="just">
              <a:lnSpc>
                <a:spcPct val="150100"/>
              </a:lnSpc>
            </a:pPr>
            <a:r>
              <a:rPr sz="1600" spc="-5" dirty="0">
                <a:solidFill>
                  <a:srgbClr val="95000A"/>
                </a:solidFill>
                <a:latin typeface="Wingdings"/>
                <a:cs typeface="Wingdings"/>
              </a:rPr>
              <a:t></a:t>
            </a:r>
            <a:r>
              <a:rPr sz="1600" spc="-5" dirty="0">
                <a:solidFill>
                  <a:srgbClr val="95000A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A</a:t>
            </a:r>
            <a:r>
              <a:rPr sz="2000" b="1" spc="10" dirty="0">
                <a:latin typeface="Microsoft YaHei"/>
                <a:cs typeface="Microsoft YaHei"/>
              </a:rPr>
              <a:t>公司，处于一个人才竞争激烈的行业。人员规模数千人，公司业务发  </a:t>
            </a:r>
            <a:r>
              <a:rPr sz="2000" b="1" spc="5" dirty="0">
                <a:latin typeface="Microsoft YaHei"/>
                <a:cs typeface="Microsoft YaHei"/>
              </a:rPr>
              <a:t>展良好，产品和品牌都具有竞争力。人才保留工作是各业务部门和</a:t>
            </a:r>
            <a:r>
              <a:rPr sz="2000" b="1" spc="5" dirty="0">
                <a:latin typeface="Arial"/>
                <a:cs typeface="Arial"/>
              </a:rPr>
              <a:t>HR  </a:t>
            </a:r>
            <a:r>
              <a:rPr sz="2000" b="1" spc="10" dirty="0">
                <a:latin typeface="Microsoft YaHei"/>
                <a:cs typeface="Microsoft YaHei"/>
              </a:rPr>
              <a:t>共同关心的话题。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79400" marR="74295" indent="-266700">
              <a:lnSpc>
                <a:spcPct val="150000"/>
              </a:lnSpc>
            </a:pPr>
            <a:r>
              <a:rPr sz="1600" spc="-5" dirty="0">
                <a:solidFill>
                  <a:srgbClr val="95000A"/>
                </a:solidFill>
                <a:latin typeface="Wingdings"/>
                <a:cs typeface="Wingdings"/>
              </a:rPr>
              <a:t></a:t>
            </a:r>
            <a:r>
              <a:rPr sz="1600" spc="-5" dirty="0">
                <a:solidFill>
                  <a:srgbClr val="95000A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Arial"/>
                <a:cs typeface="Arial"/>
              </a:rPr>
              <a:t>HR</a:t>
            </a:r>
            <a:r>
              <a:rPr sz="2000" b="1" spc="10" dirty="0">
                <a:latin typeface="Microsoft YaHei"/>
                <a:cs typeface="Microsoft YaHei"/>
              </a:rPr>
              <a:t>推动高层管理者在人才管理上达成共识。大家都认为，当前情况下  要想保留关键岗位上的人才，需要：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tabLst>
                <a:tab pos="800735" algn="l"/>
              </a:tabLst>
            </a:pPr>
            <a:r>
              <a:rPr sz="1450" b="1" spc="-5" dirty="0">
                <a:solidFill>
                  <a:srgbClr val="95000A"/>
                </a:solidFill>
                <a:latin typeface="Arial"/>
                <a:cs typeface="Arial"/>
              </a:rPr>
              <a:t>1.	</a:t>
            </a:r>
            <a:r>
              <a:rPr sz="1800" b="1" spc="5" dirty="0">
                <a:latin typeface="Microsoft YaHei"/>
                <a:cs typeface="Microsoft YaHei"/>
              </a:rPr>
              <a:t>建立具有激励性的分配机制；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tabLst>
                <a:tab pos="800735" algn="l"/>
              </a:tabLst>
            </a:pPr>
            <a:r>
              <a:rPr sz="1400" b="1" spc="-5" dirty="0">
                <a:solidFill>
                  <a:srgbClr val="95000A"/>
                </a:solidFill>
                <a:latin typeface="Arial"/>
                <a:cs typeface="Arial"/>
              </a:rPr>
              <a:t>2.	</a:t>
            </a:r>
            <a:r>
              <a:rPr sz="1800" b="1" spc="10" dirty="0">
                <a:latin typeface="Microsoft YaHei"/>
                <a:cs typeface="Microsoft YaHei"/>
              </a:rPr>
              <a:t>清楚自己的人才家底、明确要保留的重点和后备梯次；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tabLst>
                <a:tab pos="800735" algn="l"/>
              </a:tabLst>
            </a:pPr>
            <a:r>
              <a:rPr sz="1400" b="1" spc="15" dirty="0">
                <a:solidFill>
                  <a:srgbClr val="95000A"/>
                </a:solidFill>
                <a:latin typeface="Arial"/>
                <a:cs typeface="Arial"/>
              </a:rPr>
              <a:t>3.	</a:t>
            </a:r>
            <a:r>
              <a:rPr sz="1800" b="1" spc="10" dirty="0">
                <a:latin typeface="Microsoft YaHei"/>
                <a:cs typeface="Microsoft YaHei"/>
              </a:rPr>
              <a:t>开展有针对性的培养活动，加速人才成长。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17" y="291719"/>
            <a:ext cx="285432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用到的评价工具</a:t>
            </a:r>
            <a:r>
              <a:rPr spc="-5" dirty="0">
                <a:latin typeface="Arial"/>
                <a:cs typeface="Arial"/>
              </a:rPr>
              <a:t>/</a:t>
            </a:r>
            <a:r>
              <a:rPr spc="-5" dirty="0"/>
              <a:t>表格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990600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839" y="900429"/>
            <a:ext cx="33820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评价工具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5" dirty="0">
                <a:latin typeface="SimSun"/>
                <a:cs typeface="SimSun"/>
              </a:rPr>
              <a:t>：安排关键岗位的继任计划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0350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0350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62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19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36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67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2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9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4087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4087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049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54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03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747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74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4176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006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5025" y="2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4176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03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4975" y="43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8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4087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049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003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2747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24176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006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5025" y="676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4087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8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4087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049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54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003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747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74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24176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00625" y="9048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1672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898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24176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003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04975" y="1149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4087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049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003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274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4176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06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672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89875" y="1393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6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4087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1012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049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003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273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274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44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24176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006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1672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89875" y="1638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1012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319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273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5440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51101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275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41950" y="1882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90600" y="1276350"/>
            <a:ext cx="990600" cy="4921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65"/>
              </a:spcBef>
            </a:pPr>
            <a:r>
              <a:rPr sz="1200" b="1" dirty="0">
                <a:latin typeface="Microsoft YaHei"/>
                <a:cs typeface="Microsoft YaHei"/>
              </a:rPr>
              <a:t>岗位名称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90600" y="182880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latin typeface="Microsoft YaHei"/>
                <a:cs typeface="Microsoft YaHei"/>
              </a:rPr>
              <a:t>当前任职者姓名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133600" y="1828800"/>
            <a:ext cx="9906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29400" y="1809750"/>
            <a:ext cx="9906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62600" y="1809750"/>
            <a:ext cx="9144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419600" y="1828800"/>
            <a:ext cx="9906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76600" y="1828800"/>
            <a:ext cx="9906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772400" y="1809750"/>
            <a:ext cx="990600" cy="241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57200" y="1219200"/>
            <a:ext cx="379730" cy="990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95250" marR="111125" algn="just">
              <a:lnSpc>
                <a:spcPts val="1200"/>
              </a:lnSpc>
              <a:spcBef>
                <a:spcPts val="5"/>
              </a:spcBef>
            </a:pPr>
            <a:r>
              <a:rPr sz="1200" b="1" dirty="0">
                <a:latin typeface="Microsoft YaHei"/>
                <a:cs typeface="Microsoft YaHei"/>
              </a:rPr>
              <a:t>当  前  任  职  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57200" y="226695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25400">
            <a:solidFill>
              <a:srgbClr val="CC00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58787" y="2343150"/>
            <a:ext cx="379730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95250" marR="111125" algn="just">
              <a:lnSpc>
                <a:spcPts val="1200"/>
              </a:lnSpc>
            </a:pPr>
            <a:r>
              <a:rPr sz="1200" b="1" dirty="0">
                <a:latin typeface="Microsoft YaHei"/>
                <a:cs typeface="Microsoft YaHei"/>
              </a:rPr>
              <a:t>现  在  可  以  接  替  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133600" y="23431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Arial"/>
                <a:cs typeface="Arial"/>
              </a:rPr>
              <a:t>Name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562600" y="2343150"/>
            <a:ext cx="9144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(Current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419600" y="23431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Arial"/>
                <a:cs typeface="Arial"/>
              </a:rPr>
              <a:t>Name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</a:t>
            </a: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276600" y="23431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Arial"/>
                <a:cs typeface="Arial"/>
              </a:rPr>
              <a:t>Name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</a:t>
            </a: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772400" y="2343150"/>
            <a:ext cx="990600" cy="377825"/>
          </a:xfrm>
          <a:custGeom>
            <a:avLst/>
            <a:gdLst/>
            <a:ahLst/>
            <a:cxnLst/>
            <a:rect l="l" t="t" r="r" b="b"/>
            <a:pathLst>
              <a:path w="990600" h="377825">
                <a:moveTo>
                  <a:pt x="0" y="377825"/>
                </a:moveTo>
                <a:lnTo>
                  <a:pt x="990600" y="377825"/>
                </a:lnTo>
                <a:lnTo>
                  <a:pt x="9906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7874254" y="2386584"/>
            <a:ext cx="7886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Name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57200" y="371475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25400">
            <a:solidFill>
              <a:srgbClr val="CC00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558847" y="4037203"/>
            <a:ext cx="177800" cy="196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b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58787" y="3790950"/>
            <a:ext cx="379730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95250" algn="just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latin typeface="Microsoft YaHei"/>
                <a:cs typeface="Microsoft YaHei"/>
              </a:rPr>
              <a:t>需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95250" marR="111125" algn="just">
              <a:lnSpc>
                <a:spcPts val="1200"/>
              </a:lnSpc>
            </a:pPr>
            <a:r>
              <a:rPr sz="1200" b="1" dirty="0">
                <a:latin typeface="Microsoft YaHei"/>
                <a:cs typeface="Microsoft YaHei"/>
              </a:rPr>
              <a:t>个  月  的  培  养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90600" y="37909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315" marR="99695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133600" y="37909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315" marR="99695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7781925" y="4267200"/>
            <a:ext cx="990600" cy="377825"/>
          </a:xfrm>
          <a:custGeom>
            <a:avLst/>
            <a:gdLst/>
            <a:ahLst/>
            <a:cxnLst/>
            <a:rect l="l" t="t" r="r" b="b"/>
            <a:pathLst>
              <a:path w="990600" h="377825">
                <a:moveTo>
                  <a:pt x="0" y="377825"/>
                </a:moveTo>
                <a:lnTo>
                  <a:pt x="990600" y="377825"/>
                </a:lnTo>
                <a:lnTo>
                  <a:pt x="9906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7883779" y="4311142"/>
            <a:ext cx="7886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Name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562600" y="3790950"/>
            <a:ext cx="9144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(Current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19600" y="37909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0" marR="99060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410075" y="4257675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0" marR="99060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72400" y="3790950"/>
            <a:ext cx="990600" cy="377825"/>
          </a:xfrm>
          <a:custGeom>
            <a:avLst/>
            <a:gdLst/>
            <a:ahLst/>
            <a:cxnLst/>
            <a:rect l="l" t="t" r="r" b="b"/>
            <a:pathLst>
              <a:path w="990600" h="377825">
                <a:moveTo>
                  <a:pt x="0" y="377825"/>
                </a:moveTo>
                <a:lnTo>
                  <a:pt x="990600" y="377825"/>
                </a:lnTo>
                <a:lnTo>
                  <a:pt x="9906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7874254" y="3834638"/>
            <a:ext cx="7886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Name</a:t>
            </a:r>
            <a:r>
              <a:rPr sz="900" b="1" spc="-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133600" y="1276350"/>
            <a:ext cx="990600" cy="4921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65"/>
              </a:spcBef>
            </a:pPr>
            <a:r>
              <a:rPr sz="1200" b="1" dirty="0">
                <a:latin typeface="Microsoft YaHei"/>
                <a:cs typeface="Microsoft YaHei"/>
              </a:rPr>
              <a:t>岗位名称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76600" y="1276413"/>
            <a:ext cx="990600" cy="424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275"/>
              </a:spcBef>
            </a:pPr>
            <a:r>
              <a:rPr sz="1200" b="1" dirty="0">
                <a:latin typeface="Arial"/>
                <a:cs typeface="Arial"/>
              </a:rPr>
              <a:t>Job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419600" y="1276413"/>
            <a:ext cx="990600" cy="424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275"/>
              </a:spcBef>
            </a:pPr>
            <a:r>
              <a:rPr sz="1200" b="1" dirty="0">
                <a:latin typeface="Arial"/>
                <a:cs typeface="Arial"/>
              </a:rPr>
              <a:t>Job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486400" y="1276413"/>
            <a:ext cx="990600" cy="424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275"/>
              </a:spcBef>
            </a:pPr>
            <a:r>
              <a:rPr sz="1200" b="1" dirty="0">
                <a:latin typeface="Arial"/>
                <a:cs typeface="Arial"/>
              </a:rPr>
              <a:t>Job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629400" y="1276413"/>
            <a:ext cx="990600" cy="424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275"/>
              </a:spcBef>
            </a:pPr>
            <a:r>
              <a:rPr sz="1200" b="1" dirty="0">
                <a:latin typeface="Arial"/>
                <a:cs typeface="Arial"/>
              </a:rPr>
              <a:t>Job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772400" y="1276413"/>
            <a:ext cx="990600" cy="424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275"/>
              </a:spcBef>
            </a:pPr>
            <a:r>
              <a:rPr sz="1200" b="1" dirty="0">
                <a:latin typeface="Arial"/>
                <a:cs typeface="Arial"/>
              </a:rPr>
              <a:t>Job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57200" y="516255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25400">
            <a:solidFill>
              <a:srgbClr val="CC00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568601" y="5447157"/>
            <a:ext cx="177800" cy="519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35280" algn="l"/>
              </a:tabLst>
            </a:pPr>
            <a:r>
              <a:rPr sz="1200" b="1" dirty="0">
                <a:latin typeface="Arial"/>
                <a:cs typeface="Arial"/>
              </a:rPr>
              <a:t>18	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8312" y="5238750"/>
            <a:ext cx="379730" cy="13906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5250" algn="just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latin typeface="Microsoft YaHei"/>
                <a:cs typeface="Microsoft YaHei"/>
              </a:rPr>
              <a:t>需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95250" algn="just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－</a:t>
            </a:r>
            <a:endParaRPr sz="1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95250" marR="110489" algn="just">
              <a:lnSpc>
                <a:spcPts val="1200"/>
              </a:lnSpc>
            </a:pPr>
            <a:r>
              <a:rPr sz="1200" b="1" dirty="0">
                <a:latin typeface="Microsoft YaHei"/>
                <a:cs typeface="Microsoft YaHei"/>
              </a:rPr>
              <a:t>个  月  培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71550" y="5230812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315" marR="99695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133600" y="52387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315" marR="99695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629400" y="52387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2585" marR="99060" indent="-255270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562600" y="5238750"/>
            <a:ext cx="9144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(Current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419600" y="52387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0" marR="99060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276600" y="5238750"/>
            <a:ext cx="990600" cy="377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61950" marR="99060" indent="-254635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772400" y="5238750"/>
            <a:ext cx="990600" cy="377825"/>
          </a:xfrm>
          <a:custGeom>
            <a:avLst/>
            <a:gdLst/>
            <a:ahLst/>
            <a:cxnLst/>
            <a:rect l="l" t="t" r="r" b="b"/>
            <a:pathLst>
              <a:path w="990600" h="377825">
                <a:moveTo>
                  <a:pt x="0" y="377825"/>
                </a:moveTo>
                <a:lnTo>
                  <a:pt x="990600" y="377825"/>
                </a:lnTo>
                <a:lnTo>
                  <a:pt x="990600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874254" y="5282819"/>
            <a:ext cx="7886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Name</a:t>
            </a:r>
            <a:r>
              <a:rPr sz="900" b="1" spc="-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(Current  </a:t>
            </a:r>
            <a:r>
              <a:rPr sz="900" spc="-5" dirty="0">
                <a:latin typeface="Arial"/>
                <a:cs typeface="Arial"/>
              </a:rPr>
              <a:t>Title)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42543" y="6138164"/>
            <a:ext cx="54000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Microsoft YaHei"/>
                <a:cs typeface="Microsoft YaHei"/>
              </a:rPr>
              <a:t>注意：盘点有多少个</a:t>
            </a:r>
            <a:r>
              <a:rPr sz="1000" b="1" spc="-5" dirty="0">
                <a:latin typeface="Arial"/>
                <a:cs typeface="Arial"/>
              </a:rPr>
              <a:t>open</a:t>
            </a:r>
            <a:r>
              <a:rPr sz="1000" b="1" spc="-5" dirty="0">
                <a:latin typeface="Microsoft YaHei"/>
                <a:cs typeface="Microsoft YaHei"/>
              </a:rPr>
              <a:t>的关键岗位？关键岗位有没有内部继任者？（如果没有）启动外部招聘</a:t>
            </a:r>
            <a:endParaRPr sz="1000">
              <a:latin typeface="Microsoft YaHei"/>
              <a:cs typeface="Microsoft YaHe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2124075" y="2278126"/>
            <a:ext cx="5904230" cy="3673475"/>
          </a:xfrm>
          <a:custGeom>
            <a:avLst/>
            <a:gdLst/>
            <a:ahLst/>
            <a:cxnLst/>
            <a:rect l="l" t="t" r="r" b="b"/>
            <a:pathLst>
              <a:path w="5904230" h="3673475">
                <a:moveTo>
                  <a:pt x="0" y="1836674"/>
                </a:moveTo>
                <a:lnTo>
                  <a:pt x="2288" y="1763690"/>
                </a:lnTo>
                <a:lnTo>
                  <a:pt x="9095" y="1691429"/>
                </a:lnTo>
                <a:lnTo>
                  <a:pt x="20337" y="1619943"/>
                </a:lnTo>
                <a:lnTo>
                  <a:pt x="35929" y="1549284"/>
                </a:lnTo>
                <a:lnTo>
                  <a:pt x="55784" y="1479506"/>
                </a:lnTo>
                <a:lnTo>
                  <a:pt x="79819" y="1410661"/>
                </a:lnTo>
                <a:lnTo>
                  <a:pt x="107948" y="1342803"/>
                </a:lnTo>
                <a:lnTo>
                  <a:pt x="140087" y="1275984"/>
                </a:lnTo>
                <a:lnTo>
                  <a:pt x="176150" y="1210258"/>
                </a:lnTo>
                <a:lnTo>
                  <a:pt x="216051" y="1145677"/>
                </a:lnTo>
                <a:lnTo>
                  <a:pt x="237415" y="1113832"/>
                </a:lnTo>
                <a:lnTo>
                  <a:pt x="259707" y="1082293"/>
                </a:lnTo>
                <a:lnTo>
                  <a:pt x="282916" y="1051068"/>
                </a:lnTo>
                <a:lnTo>
                  <a:pt x="307032" y="1020161"/>
                </a:lnTo>
                <a:lnTo>
                  <a:pt x="332044" y="989581"/>
                </a:lnTo>
                <a:lnTo>
                  <a:pt x="357941" y="959333"/>
                </a:lnTo>
                <a:lnTo>
                  <a:pt x="384712" y="929424"/>
                </a:lnTo>
                <a:lnTo>
                  <a:pt x="412348" y="899862"/>
                </a:lnTo>
                <a:lnTo>
                  <a:pt x="440838" y="870651"/>
                </a:lnTo>
                <a:lnTo>
                  <a:pt x="470170" y="841800"/>
                </a:lnTo>
                <a:lnTo>
                  <a:pt x="500334" y="813314"/>
                </a:lnTo>
                <a:lnTo>
                  <a:pt x="531320" y="785201"/>
                </a:lnTo>
                <a:lnTo>
                  <a:pt x="563117" y="757466"/>
                </a:lnTo>
                <a:lnTo>
                  <a:pt x="595715" y="730117"/>
                </a:lnTo>
                <a:lnTo>
                  <a:pt x="629102" y="703160"/>
                </a:lnTo>
                <a:lnTo>
                  <a:pt x="663268" y="676602"/>
                </a:lnTo>
                <a:lnTo>
                  <a:pt x="698202" y="650450"/>
                </a:lnTo>
                <a:lnTo>
                  <a:pt x="733894" y="624709"/>
                </a:lnTo>
                <a:lnTo>
                  <a:pt x="770334" y="599387"/>
                </a:lnTo>
                <a:lnTo>
                  <a:pt x="807510" y="574489"/>
                </a:lnTo>
                <a:lnTo>
                  <a:pt x="845412" y="550024"/>
                </a:lnTo>
                <a:lnTo>
                  <a:pt x="884029" y="525997"/>
                </a:lnTo>
                <a:lnTo>
                  <a:pt x="923350" y="502416"/>
                </a:lnTo>
                <a:lnTo>
                  <a:pt x="963366" y="479285"/>
                </a:lnTo>
                <a:lnTo>
                  <a:pt x="1004065" y="456614"/>
                </a:lnTo>
                <a:lnTo>
                  <a:pt x="1045437" y="434407"/>
                </a:lnTo>
                <a:lnTo>
                  <a:pt x="1087471" y="412671"/>
                </a:lnTo>
                <a:lnTo>
                  <a:pt x="1130157" y="391414"/>
                </a:lnTo>
                <a:lnTo>
                  <a:pt x="1173483" y="370641"/>
                </a:lnTo>
                <a:lnTo>
                  <a:pt x="1217440" y="350360"/>
                </a:lnTo>
                <a:lnTo>
                  <a:pt x="1262016" y="330576"/>
                </a:lnTo>
                <a:lnTo>
                  <a:pt x="1307201" y="311297"/>
                </a:lnTo>
                <a:lnTo>
                  <a:pt x="1352985" y="292530"/>
                </a:lnTo>
                <a:lnTo>
                  <a:pt x="1399356" y="274280"/>
                </a:lnTo>
                <a:lnTo>
                  <a:pt x="1446304" y="256554"/>
                </a:lnTo>
                <a:lnTo>
                  <a:pt x="1493819" y="239360"/>
                </a:lnTo>
                <a:lnTo>
                  <a:pt x="1541889" y="222703"/>
                </a:lnTo>
                <a:lnTo>
                  <a:pt x="1590505" y="206590"/>
                </a:lnTo>
                <a:lnTo>
                  <a:pt x="1639655" y="191028"/>
                </a:lnTo>
                <a:lnTo>
                  <a:pt x="1689330" y="176024"/>
                </a:lnTo>
                <a:lnTo>
                  <a:pt x="1739517" y="161584"/>
                </a:lnTo>
                <a:lnTo>
                  <a:pt x="1790207" y="147714"/>
                </a:lnTo>
                <a:lnTo>
                  <a:pt x="1841389" y="134422"/>
                </a:lnTo>
                <a:lnTo>
                  <a:pt x="1893053" y="121714"/>
                </a:lnTo>
                <a:lnTo>
                  <a:pt x="1945187" y="109596"/>
                </a:lnTo>
                <a:lnTo>
                  <a:pt x="1997782" y="98076"/>
                </a:lnTo>
                <a:lnTo>
                  <a:pt x="2050826" y="87159"/>
                </a:lnTo>
                <a:lnTo>
                  <a:pt x="2104309" y="76852"/>
                </a:lnTo>
                <a:lnTo>
                  <a:pt x="2158220" y="67163"/>
                </a:lnTo>
                <a:lnTo>
                  <a:pt x="2212548" y="58097"/>
                </a:lnTo>
                <a:lnTo>
                  <a:pt x="2267284" y="49662"/>
                </a:lnTo>
                <a:lnTo>
                  <a:pt x="2322416" y="41863"/>
                </a:lnTo>
                <a:lnTo>
                  <a:pt x="2377934" y="34708"/>
                </a:lnTo>
                <a:lnTo>
                  <a:pt x="2433827" y="28202"/>
                </a:lnTo>
                <a:lnTo>
                  <a:pt x="2490084" y="22354"/>
                </a:lnTo>
                <a:lnTo>
                  <a:pt x="2546695" y="17168"/>
                </a:lnTo>
                <a:lnTo>
                  <a:pt x="2603650" y="12653"/>
                </a:lnTo>
                <a:lnTo>
                  <a:pt x="2660936" y="8814"/>
                </a:lnTo>
                <a:lnTo>
                  <a:pt x="2718545" y="5659"/>
                </a:lnTo>
                <a:lnTo>
                  <a:pt x="2776465" y="3193"/>
                </a:lnTo>
                <a:lnTo>
                  <a:pt x="2834686" y="1423"/>
                </a:lnTo>
                <a:lnTo>
                  <a:pt x="2893197" y="357"/>
                </a:lnTo>
                <a:lnTo>
                  <a:pt x="2951988" y="0"/>
                </a:lnTo>
                <a:lnTo>
                  <a:pt x="3010778" y="357"/>
                </a:lnTo>
                <a:lnTo>
                  <a:pt x="3069289" y="1423"/>
                </a:lnTo>
                <a:lnTo>
                  <a:pt x="3127510" y="3193"/>
                </a:lnTo>
                <a:lnTo>
                  <a:pt x="3185430" y="5659"/>
                </a:lnTo>
                <a:lnTo>
                  <a:pt x="3243039" y="8814"/>
                </a:lnTo>
                <a:lnTo>
                  <a:pt x="3300325" y="12653"/>
                </a:lnTo>
                <a:lnTo>
                  <a:pt x="3357280" y="17168"/>
                </a:lnTo>
                <a:lnTo>
                  <a:pt x="3413891" y="22354"/>
                </a:lnTo>
                <a:lnTo>
                  <a:pt x="3470148" y="28202"/>
                </a:lnTo>
                <a:lnTo>
                  <a:pt x="3526041" y="34708"/>
                </a:lnTo>
                <a:lnTo>
                  <a:pt x="3581559" y="41863"/>
                </a:lnTo>
                <a:lnTo>
                  <a:pt x="3636691" y="49662"/>
                </a:lnTo>
                <a:lnTo>
                  <a:pt x="3691427" y="58097"/>
                </a:lnTo>
                <a:lnTo>
                  <a:pt x="3745755" y="67163"/>
                </a:lnTo>
                <a:lnTo>
                  <a:pt x="3799666" y="76852"/>
                </a:lnTo>
                <a:lnTo>
                  <a:pt x="3853149" y="87159"/>
                </a:lnTo>
                <a:lnTo>
                  <a:pt x="3906193" y="98076"/>
                </a:lnTo>
                <a:lnTo>
                  <a:pt x="3958788" y="109596"/>
                </a:lnTo>
                <a:lnTo>
                  <a:pt x="4010922" y="121714"/>
                </a:lnTo>
                <a:lnTo>
                  <a:pt x="4062586" y="134422"/>
                </a:lnTo>
                <a:lnTo>
                  <a:pt x="4113768" y="147714"/>
                </a:lnTo>
                <a:lnTo>
                  <a:pt x="4164458" y="161584"/>
                </a:lnTo>
                <a:lnTo>
                  <a:pt x="4214645" y="176024"/>
                </a:lnTo>
                <a:lnTo>
                  <a:pt x="4264320" y="191028"/>
                </a:lnTo>
                <a:lnTo>
                  <a:pt x="4313470" y="206590"/>
                </a:lnTo>
                <a:lnTo>
                  <a:pt x="4362086" y="222703"/>
                </a:lnTo>
                <a:lnTo>
                  <a:pt x="4410156" y="239360"/>
                </a:lnTo>
                <a:lnTo>
                  <a:pt x="4457671" y="256554"/>
                </a:lnTo>
                <a:lnTo>
                  <a:pt x="4504619" y="274280"/>
                </a:lnTo>
                <a:lnTo>
                  <a:pt x="4550990" y="292530"/>
                </a:lnTo>
                <a:lnTo>
                  <a:pt x="4596774" y="311297"/>
                </a:lnTo>
                <a:lnTo>
                  <a:pt x="4641959" y="330576"/>
                </a:lnTo>
                <a:lnTo>
                  <a:pt x="4686535" y="350360"/>
                </a:lnTo>
                <a:lnTo>
                  <a:pt x="4730492" y="370641"/>
                </a:lnTo>
                <a:lnTo>
                  <a:pt x="4773818" y="391414"/>
                </a:lnTo>
                <a:lnTo>
                  <a:pt x="4816504" y="412671"/>
                </a:lnTo>
                <a:lnTo>
                  <a:pt x="4858538" y="434407"/>
                </a:lnTo>
                <a:lnTo>
                  <a:pt x="4899910" y="456614"/>
                </a:lnTo>
                <a:lnTo>
                  <a:pt x="4940609" y="479285"/>
                </a:lnTo>
                <a:lnTo>
                  <a:pt x="4980625" y="502416"/>
                </a:lnTo>
                <a:lnTo>
                  <a:pt x="5019946" y="525997"/>
                </a:lnTo>
                <a:lnTo>
                  <a:pt x="5058563" y="550024"/>
                </a:lnTo>
                <a:lnTo>
                  <a:pt x="5096465" y="574489"/>
                </a:lnTo>
                <a:lnTo>
                  <a:pt x="5133641" y="599387"/>
                </a:lnTo>
                <a:lnTo>
                  <a:pt x="5170081" y="624709"/>
                </a:lnTo>
                <a:lnTo>
                  <a:pt x="5205773" y="650450"/>
                </a:lnTo>
                <a:lnTo>
                  <a:pt x="5240707" y="676602"/>
                </a:lnTo>
                <a:lnTo>
                  <a:pt x="5274873" y="703160"/>
                </a:lnTo>
                <a:lnTo>
                  <a:pt x="5308260" y="730117"/>
                </a:lnTo>
                <a:lnTo>
                  <a:pt x="5340858" y="757466"/>
                </a:lnTo>
                <a:lnTo>
                  <a:pt x="5372655" y="785201"/>
                </a:lnTo>
                <a:lnTo>
                  <a:pt x="5403641" y="813314"/>
                </a:lnTo>
                <a:lnTo>
                  <a:pt x="5433805" y="841800"/>
                </a:lnTo>
                <a:lnTo>
                  <a:pt x="5463137" y="870651"/>
                </a:lnTo>
                <a:lnTo>
                  <a:pt x="5491627" y="899862"/>
                </a:lnTo>
                <a:lnTo>
                  <a:pt x="5519263" y="929424"/>
                </a:lnTo>
                <a:lnTo>
                  <a:pt x="5546034" y="959333"/>
                </a:lnTo>
                <a:lnTo>
                  <a:pt x="5571931" y="989581"/>
                </a:lnTo>
                <a:lnTo>
                  <a:pt x="5596943" y="1020161"/>
                </a:lnTo>
                <a:lnTo>
                  <a:pt x="5621059" y="1051068"/>
                </a:lnTo>
                <a:lnTo>
                  <a:pt x="5644268" y="1082293"/>
                </a:lnTo>
                <a:lnTo>
                  <a:pt x="5666560" y="1113832"/>
                </a:lnTo>
                <a:lnTo>
                  <a:pt x="5687924" y="1145677"/>
                </a:lnTo>
                <a:lnTo>
                  <a:pt x="5727825" y="1210258"/>
                </a:lnTo>
                <a:lnTo>
                  <a:pt x="5763888" y="1275984"/>
                </a:lnTo>
                <a:lnTo>
                  <a:pt x="5796027" y="1342803"/>
                </a:lnTo>
                <a:lnTo>
                  <a:pt x="5824156" y="1410661"/>
                </a:lnTo>
                <a:lnTo>
                  <a:pt x="5848191" y="1479506"/>
                </a:lnTo>
                <a:lnTo>
                  <a:pt x="5868046" y="1549284"/>
                </a:lnTo>
                <a:lnTo>
                  <a:pt x="5883638" y="1619943"/>
                </a:lnTo>
                <a:lnTo>
                  <a:pt x="5894880" y="1691429"/>
                </a:lnTo>
                <a:lnTo>
                  <a:pt x="5901687" y="1763690"/>
                </a:lnTo>
                <a:lnTo>
                  <a:pt x="5903976" y="1836674"/>
                </a:lnTo>
                <a:lnTo>
                  <a:pt x="5903402" y="1873252"/>
                </a:lnTo>
                <a:lnTo>
                  <a:pt x="5898843" y="1945881"/>
                </a:lnTo>
                <a:lnTo>
                  <a:pt x="5889808" y="2017762"/>
                </a:lnTo>
                <a:lnTo>
                  <a:pt x="5876381" y="2088842"/>
                </a:lnTo>
                <a:lnTo>
                  <a:pt x="5858646" y="2159068"/>
                </a:lnTo>
                <a:lnTo>
                  <a:pt x="5836690" y="2228386"/>
                </a:lnTo>
                <a:lnTo>
                  <a:pt x="5810598" y="2296746"/>
                </a:lnTo>
                <a:lnTo>
                  <a:pt x="5780453" y="2364092"/>
                </a:lnTo>
                <a:lnTo>
                  <a:pt x="5746342" y="2430373"/>
                </a:lnTo>
                <a:lnTo>
                  <a:pt x="5708349" y="2495535"/>
                </a:lnTo>
                <a:lnTo>
                  <a:pt x="5666560" y="2559525"/>
                </a:lnTo>
                <a:lnTo>
                  <a:pt x="5644268" y="2591065"/>
                </a:lnTo>
                <a:lnTo>
                  <a:pt x="5621059" y="2622291"/>
                </a:lnTo>
                <a:lnTo>
                  <a:pt x="5596943" y="2653199"/>
                </a:lnTo>
                <a:lnTo>
                  <a:pt x="5571931" y="2683780"/>
                </a:lnTo>
                <a:lnTo>
                  <a:pt x="5546034" y="2714029"/>
                </a:lnTo>
                <a:lnTo>
                  <a:pt x="5519263" y="2743938"/>
                </a:lnTo>
                <a:lnTo>
                  <a:pt x="5491627" y="2773502"/>
                </a:lnTo>
                <a:lnTo>
                  <a:pt x="5463137" y="2802714"/>
                </a:lnTo>
                <a:lnTo>
                  <a:pt x="5433805" y="2831566"/>
                </a:lnTo>
                <a:lnTo>
                  <a:pt x="5403641" y="2860053"/>
                </a:lnTo>
                <a:lnTo>
                  <a:pt x="5372655" y="2888167"/>
                </a:lnTo>
                <a:lnTo>
                  <a:pt x="5340858" y="2915903"/>
                </a:lnTo>
                <a:lnTo>
                  <a:pt x="5308260" y="2943253"/>
                </a:lnTo>
                <a:lnTo>
                  <a:pt x="5274873" y="2970211"/>
                </a:lnTo>
                <a:lnTo>
                  <a:pt x="5240707" y="2996770"/>
                </a:lnTo>
                <a:lnTo>
                  <a:pt x="5205773" y="3022924"/>
                </a:lnTo>
                <a:lnTo>
                  <a:pt x="5170081" y="3048666"/>
                </a:lnTo>
                <a:lnTo>
                  <a:pt x="5133641" y="3073989"/>
                </a:lnTo>
                <a:lnTo>
                  <a:pt x="5096465" y="3098888"/>
                </a:lnTo>
                <a:lnTo>
                  <a:pt x="5058563" y="3123354"/>
                </a:lnTo>
                <a:lnTo>
                  <a:pt x="5019946" y="3147382"/>
                </a:lnTo>
                <a:lnTo>
                  <a:pt x="4980625" y="3170965"/>
                </a:lnTo>
                <a:lnTo>
                  <a:pt x="4940609" y="3194096"/>
                </a:lnTo>
                <a:lnTo>
                  <a:pt x="4899910" y="3216769"/>
                </a:lnTo>
                <a:lnTo>
                  <a:pt x="4858538" y="3238977"/>
                </a:lnTo>
                <a:lnTo>
                  <a:pt x="4816504" y="3260714"/>
                </a:lnTo>
                <a:lnTo>
                  <a:pt x="4773818" y="3281972"/>
                </a:lnTo>
                <a:lnTo>
                  <a:pt x="4730492" y="3302746"/>
                </a:lnTo>
                <a:lnTo>
                  <a:pt x="4686535" y="3323029"/>
                </a:lnTo>
                <a:lnTo>
                  <a:pt x="4641959" y="3342813"/>
                </a:lnTo>
                <a:lnTo>
                  <a:pt x="4596774" y="3362093"/>
                </a:lnTo>
                <a:lnTo>
                  <a:pt x="4550990" y="3380862"/>
                </a:lnTo>
                <a:lnTo>
                  <a:pt x="4504619" y="3399113"/>
                </a:lnTo>
                <a:lnTo>
                  <a:pt x="4457671" y="3416840"/>
                </a:lnTo>
                <a:lnTo>
                  <a:pt x="4410156" y="3434035"/>
                </a:lnTo>
                <a:lnTo>
                  <a:pt x="4362086" y="3450693"/>
                </a:lnTo>
                <a:lnTo>
                  <a:pt x="4313470" y="3466806"/>
                </a:lnTo>
                <a:lnTo>
                  <a:pt x="4264320" y="3482369"/>
                </a:lnTo>
                <a:lnTo>
                  <a:pt x="4214645" y="3497374"/>
                </a:lnTo>
                <a:lnTo>
                  <a:pt x="4164458" y="3511816"/>
                </a:lnTo>
                <a:lnTo>
                  <a:pt x="4113768" y="3525686"/>
                </a:lnTo>
                <a:lnTo>
                  <a:pt x="4062586" y="3538979"/>
                </a:lnTo>
                <a:lnTo>
                  <a:pt x="4010922" y="3551688"/>
                </a:lnTo>
                <a:lnTo>
                  <a:pt x="3958788" y="3563807"/>
                </a:lnTo>
                <a:lnTo>
                  <a:pt x="3906193" y="3575328"/>
                </a:lnTo>
                <a:lnTo>
                  <a:pt x="3853149" y="3586246"/>
                </a:lnTo>
                <a:lnTo>
                  <a:pt x="3799666" y="3596553"/>
                </a:lnTo>
                <a:lnTo>
                  <a:pt x="3745755" y="3606243"/>
                </a:lnTo>
                <a:lnTo>
                  <a:pt x="3691427" y="3615309"/>
                </a:lnTo>
                <a:lnTo>
                  <a:pt x="3636691" y="3623745"/>
                </a:lnTo>
                <a:lnTo>
                  <a:pt x="3581559" y="3631545"/>
                </a:lnTo>
                <a:lnTo>
                  <a:pt x="3526041" y="3638700"/>
                </a:lnTo>
                <a:lnTo>
                  <a:pt x="3470148" y="3645206"/>
                </a:lnTo>
                <a:lnTo>
                  <a:pt x="3413891" y="3651055"/>
                </a:lnTo>
                <a:lnTo>
                  <a:pt x="3357280" y="3656241"/>
                </a:lnTo>
                <a:lnTo>
                  <a:pt x="3300325" y="3660756"/>
                </a:lnTo>
                <a:lnTo>
                  <a:pt x="3243039" y="3664596"/>
                </a:lnTo>
                <a:lnTo>
                  <a:pt x="3185430" y="3667751"/>
                </a:lnTo>
                <a:lnTo>
                  <a:pt x="3127510" y="3670218"/>
                </a:lnTo>
                <a:lnTo>
                  <a:pt x="3069289" y="3671987"/>
                </a:lnTo>
                <a:lnTo>
                  <a:pt x="3010778" y="3673054"/>
                </a:lnTo>
                <a:lnTo>
                  <a:pt x="2951988" y="3673411"/>
                </a:lnTo>
                <a:lnTo>
                  <a:pt x="2893197" y="3673054"/>
                </a:lnTo>
                <a:lnTo>
                  <a:pt x="2834686" y="3671987"/>
                </a:lnTo>
                <a:lnTo>
                  <a:pt x="2776465" y="3670218"/>
                </a:lnTo>
                <a:lnTo>
                  <a:pt x="2718545" y="3667751"/>
                </a:lnTo>
                <a:lnTo>
                  <a:pt x="2660936" y="3664596"/>
                </a:lnTo>
                <a:lnTo>
                  <a:pt x="2603650" y="3660756"/>
                </a:lnTo>
                <a:lnTo>
                  <a:pt x="2546695" y="3656241"/>
                </a:lnTo>
                <a:lnTo>
                  <a:pt x="2490084" y="3651055"/>
                </a:lnTo>
                <a:lnTo>
                  <a:pt x="2433827" y="3645206"/>
                </a:lnTo>
                <a:lnTo>
                  <a:pt x="2377934" y="3638700"/>
                </a:lnTo>
                <a:lnTo>
                  <a:pt x="2322416" y="3631545"/>
                </a:lnTo>
                <a:lnTo>
                  <a:pt x="2267284" y="3623745"/>
                </a:lnTo>
                <a:lnTo>
                  <a:pt x="2212548" y="3615309"/>
                </a:lnTo>
                <a:lnTo>
                  <a:pt x="2158220" y="3606243"/>
                </a:lnTo>
                <a:lnTo>
                  <a:pt x="2104309" y="3596553"/>
                </a:lnTo>
                <a:lnTo>
                  <a:pt x="2050826" y="3586246"/>
                </a:lnTo>
                <a:lnTo>
                  <a:pt x="1997782" y="3575328"/>
                </a:lnTo>
                <a:lnTo>
                  <a:pt x="1945187" y="3563807"/>
                </a:lnTo>
                <a:lnTo>
                  <a:pt x="1893053" y="3551688"/>
                </a:lnTo>
                <a:lnTo>
                  <a:pt x="1841389" y="3538979"/>
                </a:lnTo>
                <a:lnTo>
                  <a:pt x="1790207" y="3525686"/>
                </a:lnTo>
                <a:lnTo>
                  <a:pt x="1739517" y="3511816"/>
                </a:lnTo>
                <a:lnTo>
                  <a:pt x="1689330" y="3497374"/>
                </a:lnTo>
                <a:lnTo>
                  <a:pt x="1639655" y="3482369"/>
                </a:lnTo>
                <a:lnTo>
                  <a:pt x="1590505" y="3466806"/>
                </a:lnTo>
                <a:lnTo>
                  <a:pt x="1541889" y="3450693"/>
                </a:lnTo>
                <a:lnTo>
                  <a:pt x="1493819" y="3434035"/>
                </a:lnTo>
                <a:lnTo>
                  <a:pt x="1446304" y="3416840"/>
                </a:lnTo>
                <a:lnTo>
                  <a:pt x="1399356" y="3399113"/>
                </a:lnTo>
                <a:lnTo>
                  <a:pt x="1352985" y="3380862"/>
                </a:lnTo>
                <a:lnTo>
                  <a:pt x="1307201" y="3362093"/>
                </a:lnTo>
                <a:lnTo>
                  <a:pt x="1262016" y="3342813"/>
                </a:lnTo>
                <a:lnTo>
                  <a:pt x="1217440" y="3323029"/>
                </a:lnTo>
                <a:lnTo>
                  <a:pt x="1173483" y="3302746"/>
                </a:lnTo>
                <a:lnTo>
                  <a:pt x="1130157" y="3281972"/>
                </a:lnTo>
                <a:lnTo>
                  <a:pt x="1087471" y="3260714"/>
                </a:lnTo>
                <a:lnTo>
                  <a:pt x="1045437" y="3238977"/>
                </a:lnTo>
                <a:lnTo>
                  <a:pt x="1004065" y="3216769"/>
                </a:lnTo>
                <a:lnTo>
                  <a:pt x="963366" y="3194096"/>
                </a:lnTo>
                <a:lnTo>
                  <a:pt x="923350" y="3170965"/>
                </a:lnTo>
                <a:lnTo>
                  <a:pt x="884029" y="3147382"/>
                </a:lnTo>
                <a:lnTo>
                  <a:pt x="845412" y="3123354"/>
                </a:lnTo>
                <a:lnTo>
                  <a:pt x="807510" y="3098888"/>
                </a:lnTo>
                <a:lnTo>
                  <a:pt x="770334" y="3073989"/>
                </a:lnTo>
                <a:lnTo>
                  <a:pt x="733894" y="3048666"/>
                </a:lnTo>
                <a:lnTo>
                  <a:pt x="698202" y="3022924"/>
                </a:lnTo>
                <a:lnTo>
                  <a:pt x="663268" y="2996770"/>
                </a:lnTo>
                <a:lnTo>
                  <a:pt x="629102" y="2970211"/>
                </a:lnTo>
                <a:lnTo>
                  <a:pt x="595715" y="2943253"/>
                </a:lnTo>
                <a:lnTo>
                  <a:pt x="563117" y="2915903"/>
                </a:lnTo>
                <a:lnTo>
                  <a:pt x="531320" y="2888167"/>
                </a:lnTo>
                <a:lnTo>
                  <a:pt x="500334" y="2860053"/>
                </a:lnTo>
                <a:lnTo>
                  <a:pt x="470170" y="2831566"/>
                </a:lnTo>
                <a:lnTo>
                  <a:pt x="440838" y="2802714"/>
                </a:lnTo>
                <a:lnTo>
                  <a:pt x="412348" y="2773502"/>
                </a:lnTo>
                <a:lnTo>
                  <a:pt x="384712" y="2743938"/>
                </a:lnTo>
                <a:lnTo>
                  <a:pt x="357941" y="2714029"/>
                </a:lnTo>
                <a:lnTo>
                  <a:pt x="332044" y="2683780"/>
                </a:lnTo>
                <a:lnTo>
                  <a:pt x="307032" y="2653199"/>
                </a:lnTo>
                <a:lnTo>
                  <a:pt x="282916" y="2622291"/>
                </a:lnTo>
                <a:lnTo>
                  <a:pt x="259707" y="2591065"/>
                </a:lnTo>
                <a:lnTo>
                  <a:pt x="237415" y="2559525"/>
                </a:lnTo>
                <a:lnTo>
                  <a:pt x="216051" y="2527680"/>
                </a:lnTo>
                <a:lnTo>
                  <a:pt x="176150" y="2463097"/>
                </a:lnTo>
                <a:lnTo>
                  <a:pt x="140087" y="2397369"/>
                </a:lnTo>
                <a:lnTo>
                  <a:pt x="107948" y="2330549"/>
                </a:lnTo>
                <a:lnTo>
                  <a:pt x="79819" y="2262689"/>
                </a:lnTo>
                <a:lnTo>
                  <a:pt x="55784" y="2193844"/>
                </a:lnTo>
                <a:lnTo>
                  <a:pt x="35929" y="2124065"/>
                </a:lnTo>
                <a:lnTo>
                  <a:pt x="20337" y="2053405"/>
                </a:lnTo>
                <a:lnTo>
                  <a:pt x="9095" y="1981918"/>
                </a:lnTo>
                <a:lnTo>
                  <a:pt x="2288" y="1909657"/>
                </a:lnTo>
                <a:lnTo>
                  <a:pt x="0" y="183667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35375" y="3070225"/>
            <a:ext cx="2468880" cy="581025"/>
          </a:xfrm>
          <a:custGeom>
            <a:avLst/>
            <a:gdLst/>
            <a:ahLst/>
            <a:cxnLst/>
            <a:rect l="l" t="t" r="r" b="b"/>
            <a:pathLst>
              <a:path w="2468879" h="581025">
                <a:moveTo>
                  <a:pt x="0" y="581025"/>
                </a:moveTo>
                <a:lnTo>
                  <a:pt x="2468626" y="581025"/>
                </a:lnTo>
                <a:lnTo>
                  <a:pt x="2468626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730497" y="3123946"/>
            <a:ext cx="227520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sz="1600" b="1" spc="5" dirty="0">
                <a:latin typeface="Microsoft YaHei"/>
                <a:cs typeface="Microsoft YaHei"/>
              </a:rPr>
              <a:t>高潜力人才：来源于九格</a:t>
            </a:r>
            <a:endParaRPr sz="1600">
              <a:latin typeface="Microsoft YaHei"/>
              <a:cs typeface="Microsoft YaHei"/>
            </a:endParaRPr>
          </a:p>
          <a:p>
            <a:pPr marL="2540" algn="ctr">
              <a:lnSpc>
                <a:spcPts val="1880"/>
              </a:lnSpc>
            </a:pPr>
            <a:r>
              <a:rPr sz="1600" b="1" spc="5" dirty="0">
                <a:latin typeface="Microsoft YaHei"/>
                <a:cs typeface="Microsoft YaHei"/>
              </a:rPr>
              <a:t>图的</a:t>
            </a:r>
            <a:r>
              <a:rPr sz="1600" b="1" spc="5" dirty="0">
                <a:latin typeface="Arial"/>
                <a:cs typeface="Arial"/>
              </a:rPr>
              <a:t>6</a:t>
            </a:r>
            <a:r>
              <a:rPr sz="1600" b="1" spc="5" dirty="0">
                <a:latin typeface="Microsoft YaHei"/>
                <a:cs typeface="Microsoft YaHei"/>
              </a:rPr>
              <a:t>、</a:t>
            </a:r>
            <a:r>
              <a:rPr sz="1600" b="1" spc="5" dirty="0">
                <a:latin typeface="Arial"/>
                <a:cs typeface="Arial"/>
              </a:rPr>
              <a:t>8</a:t>
            </a:r>
            <a:r>
              <a:rPr sz="1600" b="1" spc="5" dirty="0">
                <a:latin typeface="Microsoft YaHei"/>
                <a:cs typeface="Microsoft YaHei"/>
              </a:rPr>
              <a:t>、</a:t>
            </a:r>
            <a:r>
              <a:rPr sz="1600" b="1" spc="5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88391" y="6437218"/>
            <a:ext cx="38735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45" dirty="0">
                <a:solidFill>
                  <a:srgbClr val="808080"/>
                </a:solidFill>
                <a:latin typeface="Microsoft YaHei"/>
                <a:cs typeface="Microsoft YaHei"/>
              </a:rPr>
              <a:t>P</a:t>
            </a:r>
            <a:r>
              <a:rPr sz="1800" b="1" spc="-1432" baseline="6944" dirty="0">
                <a:latin typeface="Microsoft YaHei"/>
                <a:cs typeface="Microsoft YaHei"/>
              </a:rPr>
              <a:t>养</a:t>
            </a:r>
            <a:r>
              <a:rPr sz="1200" b="1" spc="-5" dirty="0">
                <a:solidFill>
                  <a:srgbClr val="808080"/>
                </a:solidFill>
                <a:latin typeface="Microsoft YaHei"/>
                <a:cs typeface="Microsoft YaHei"/>
              </a:rPr>
              <a:t>/</a:t>
            </a: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20</a:t>
            </a:r>
            <a:endParaRPr sz="12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" y="1341437"/>
            <a:ext cx="8280400" cy="621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2616200">
              <a:lnSpc>
                <a:spcPct val="100000"/>
              </a:lnSpc>
              <a:spcBef>
                <a:spcPts val="919"/>
              </a:spcBef>
            </a:pPr>
            <a:r>
              <a:rPr spc="-5" dirty="0">
                <a:solidFill>
                  <a:srgbClr val="FFFFFF"/>
                </a:solidFill>
              </a:rPr>
              <a:t>步骤三：人才盘点会议</a:t>
            </a:r>
          </a:p>
        </p:txBody>
      </p:sp>
      <p:sp>
        <p:nvSpPr>
          <p:cNvPr id="3" name="object 3"/>
          <p:cNvSpPr/>
          <p:nvPr/>
        </p:nvSpPr>
        <p:spPr>
          <a:xfrm>
            <a:off x="1790064" y="2771648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0064" y="3405504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064" y="377126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064" y="486854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0064" y="523443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0064" y="560012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0064" y="596588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77745" y="2194051"/>
            <a:ext cx="6266180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50000"/>
              </a:lnSpc>
            </a:pPr>
            <a:r>
              <a:rPr sz="1600" b="1" spc="5" dirty="0">
                <a:latin typeface="Microsoft YaHei"/>
                <a:cs typeface="Microsoft YaHei"/>
              </a:rPr>
              <a:t>主要策略：  </a:t>
            </a:r>
            <a:r>
              <a:rPr sz="1600" spc="-5" dirty="0">
                <a:latin typeface="SimSun"/>
                <a:cs typeface="SimSun"/>
              </a:rPr>
              <a:t>与公司领导、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专家讨论每位下属的业</a:t>
            </a:r>
            <a:r>
              <a:rPr sz="1600" spc="0" dirty="0">
                <a:latin typeface="SimSun"/>
                <a:cs typeface="SimSun"/>
              </a:rPr>
              <a:t>绩</a:t>
            </a:r>
            <a:r>
              <a:rPr sz="1600" spc="-5" dirty="0">
                <a:latin typeface="SimSun"/>
                <a:cs typeface="SimSun"/>
              </a:rPr>
              <a:t>、能</a:t>
            </a:r>
            <a:r>
              <a:rPr sz="1600" spc="0" dirty="0">
                <a:latin typeface="SimSun"/>
                <a:cs typeface="SimSun"/>
              </a:rPr>
              <a:t>力</a:t>
            </a:r>
            <a:r>
              <a:rPr sz="1600" spc="-5" dirty="0">
                <a:latin typeface="SimSun"/>
                <a:cs typeface="SimSun"/>
              </a:rPr>
              <a:t>表现</a:t>
            </a:r>
            <a:r>
              <a:rPr sz="1600" spc="0" dirty="0">
                <a:latin typeface="SimSun"/>
                <a:cs typeface="SimSun"/>
              </a:rPr>
              <a:t>，</a:t>
            </a:r>
            <a:r>
              <a:rPr sz="1600" spc="-5" dirty="0">
                <a:latin typeface="SimSun"/>
                <a:cs typeface="SimSun"/>
              </a:rPr>
              <a:t>以及</a:t>
            </a:r>
            <a:r>
              <a:rPr sz="1600" spc="0" dirty="0">
                <a:latin typeface="SimSun"/>
                <a:cs typeface="SimSun"/>
              </a:rPr>
              <a:t>“</a:t>
            </a:r>
            <a:r>
              <a:rPr sz="1600" spc="-5" dirty="0">
                <a:latin typeface="SimSun"/>
                <a:cs typeface="SimSun"/>
              </a:rPr>
              <a:t>发展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SimSun"/>
                <a:cs typeface="SimSun"/>
              </a:rPr>
              <a:t>、激励和保留策略”</a:t>
            </a:r>
            <a:endParaRPr sz="1600">
              <a:latin typeface="SimSun"/>
              <a:cs typeface="SimSun"/>
            </a:endParaRPr>
          </a:p>
          <a:p>
            <a:pPr marL="279400" marR="3546475">
              <a:lnSpc>
                <a:spcPct val="150000"/>
              </a:lnSpc>
            </a:pPr>
            <a:r>
              <a:rPr sz="1600" spc="-5" dirty="0">
                <a:latin typeface="SimSun"/>
                <a:cs typeface="SimSun"/>
              </a:rPr>
              <a:t>商讨关键岗位上的后备人选  制定下属的发展计划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YaHei"/>
                <a:cs typeface="Microsoft YaHei"/>
              </a:rPr>
              <a:t>成果：</a:t>
            </a:r>
            <a:endParaRPr sz="1600">
              <a:latin typeface="Microsoft YaHei"/>
              <a:cs typeface="Microsoft YaHei"/>
            </a:endParaRPr>
          </a:p>
          <a:p>
            <a:pPr marL="279400" marR="2531745">
              <a:lnSpc>
                <a:spcPct val="150000"/>
              </a:lnSpc>
            </a:pPr>
            <a:r>
              <a:rPr sz="1600" spc="-5" dirty="0">
                <a:latin typeface="SimSun"/>
                <a:cs typeface="SimSun"/>
              </a:rPr>
              <a:t>确定评价的最终结果  确定关键岗位的继任计划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SimSun"/>
                <a:cs typeface="SimSun"/>
              </a:rPr>
              <a:t>确定关键人才的发展计划（给出要点）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根据盘点会议的要点，制定详细的个人发展计划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人才盘点会议（</a:t>
            </a:r>
            <a:r>
              <a:rPr dirty="0">
                <a:latin typeface="Arial"/>
                <a:cs typeface="Arial"/>
              </a:rPr>
              <a:t>Organization and </a:t>
            </a:r>
            <a:r>
              <a:rPr spc="-5" dirty="0">
                <a:latin typeface="Arial"/>
                <a:cs typeface="Arial"/>
              </a:rPr>
              <a:t>Talent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Review</a:t>
            </a:r>
            <a:r>
              <a:rPr dirty="0"/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559752" y="1434591"/>
            <a:ext cx="126492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52" y="2861055"/>
            <a:ext cx="126492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3917" y="1278001"/>
            <a:ext cx="7799070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800" dirty="0">
                <a:latin typeface="SimSun"/>
                <a:cs typeface="SimSun"/>
              </a:rPr>
              <a:t>人才盘点会议讨论的要点：对人才</a:t>
            </a:r>
            <a:r>
              <a:rPr sz="1800" spc="5" dirty="0">
                <a:latin typeface="SimSun"/>
                <a:cs typeface="SimSun"/>
              </a:rPr>
              <a:t>的</a:t>
            </a:r>
            <a:r>
              <a:rPr sz="1800" u="sng" dirty="0">
                <a:latin typeface="SimSun"/>
                <a:cs typeface="SimSun"/>
              </a:rPr>
              <a:t>绩效、关键岗位的继任计划、关键人才发 </a:t>
            </a:r>
            <a:r>
              <a:rPr sz="1800" dirty="0">
                <a:latin typeface="SimSun"/>
                <a:cs typeface="SimSun"/>
              </a:rPr>
              <a:t> </a:t>
            </a:r>
            <a:r>
              <a:rPr sz="1800" u="sng" dirty="0">
                <a:latin typeface="SimSun"/>
                <a:cs typeface="SimSun"/>
              </a:rPr>
              <a:t>展、关键岗位的招聘、以及对关键人才的晋升和激</a:t>
            </a:r>
            <a:r>
              <a:rPr sz="1800" u="sng" spc="5" dirty="0">
                <a:latin typeface="SimSun"/>
                <a:cs typeface="SimSun"/>
              </a:rPr>
              <a:t>励</a:t>
            </a:r>
            <a:r>
              <a:rPr sz="1800" dirty="0">
                <a:latin typeface="SimSun"/>
                <a:cs typeface="SimSun"/>
              </a:rPr>
              <a:t>进行深入讨论，并制定详  细的行动计划，确保组织有正确的组织结构和出色的人才，以落实业务战略，  实现</a:t>
            </a:r>
            <a:r>
              <a:rPr sz="1800" u="sng" dirty="0">
                <a:latin typeface="SimSun"/>
                <a:cs typeface="SimSun"/>
              </a:rPr>
              <a:t>可持续</a:t>
            </a:r>
            <a:r>
              <a:rPr sz="1800" dirty="0">
                <a:latin typeface="SimSun"/>
                <a:cs typeface="SimSun"/>
              </a:rPr>
              <a:t>成长。</a:t>
            </a:r>
            <a:endParaRPr sz="1800">
              <a:latin typeface="SimSun"/>
              <a:cs typeface="SimSun"/>
            </a:endParaRPr>
          </a:p>
          <a:p>
            <a:pPr marL="12700" algn="just">
              <a:lnSpc>
                <a:spcPts val="2155"/>
              </a:lnSpc>
              <a:spcBef>
                <a:spcPts val="1295"/>
              </a:spcBef>
            </a:pPr>
            <a:r>
              <a:rPr sz="1800" dirty="0">
                <a:latin typeface="SimSun"/>
                <a:cs typeface="SimSun"/>
              </a:rPr>
              <a:t>它是对步骤二的评价结果的确认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690696"/>
            <a:ext cx="1125956" cy="817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3288" y="3575303"/>
            <a:ext cx="1653539" cy="59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1388" y="3613403"/>
            <a:ext cx="1653539" cy="595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6540" y="3657633"/>
            <a:ext cx="1639570" cy="581660"/>
          </a:xfrm>
          <a:custGeom>
            <a:avLst/>
            <a:gdLst/>
            <a:ahLst/>
            <a:cxnLst/>
            <a:rect l="l" t="t" r="r" b="b"/>
            <a:pathLst>
              <a:path w="1639570" h="581660">
                <a:moveTo>
                  <a:pt x="805647" y="0"/>
                </a:moveTo>
                <a:lnTo>
                  <a:pt x="750955" y="881"/>
                </a:lnTo>
                <a:lnTo>
                  <a:pt x="696498" y="2936"/>
                </a:lnTo>
                <a:lnTo>
                  <a:pt x="642472" y="6164"/>
                </a:lnTo>
                <a:lnTo>
                  <a:pt x="589075" y="10568"/>
                </a:lnTo>
                <a:lnTo>
                  <a:pt x="536501" y="16148"/>
                </a:lnTo>
                <a:lnTo>
                  <a:pt x="484948" y="22905"/>
                </a:lnTo>
                <a:lnTo>
                  <a:pt x="434612" y="30840"/>
                </a:lnTo>
                <a:lnTo>
                  <a:pt x="385689" y="39955"/>
                </a:lnTo>
                <a:lnTo>
                  <a:pt x="338375" y="50251"/>
                </a:lnTo>
                <a:lnTo>
                  <a:pt x="292867" y="61728"/>
                </a:lnTo>
                <a:lnTo>
                  <a:pt x="249360" y="74388"/>
                </a:lnTo>
                <a:lnTo>
                  <a:pt x="195232" y="92975"/>
                </a:lnTo>
                <a:lnTo>
                  <a:pt x="147690" y="112770"/>
                </a:lnTo>
                <a:lnTo>
                  <a:pt x="106743" y="133618"/>
                </a:lnTo>
                <a:lnTo>
                  <a:pt x="72399" y="155363"/>
                </a:lnTo>
                <a:lnTo>
                  <a:pt x="23550" y="200915"/>
                </a:lnTo>
                <a:lnTo>
                  <a:pt x="1209" y="248175"/>
                </a:lnTo>
                <a:lnTo>
                  <a:pt x="0" y="272054"/>
                </a:lnTo>
                <a:lnTo>
                  <a:pt x="5441" y="295890"/>
                </a:lnTo>
                <a:lnTo>
                  <a:pt x="36309" y="342808"/>
                </a:lnTo>
                <a:lnTo>
                  <a:pt x="93878" y="387678"/>
                </a:lnTo>
                <a:lnTo>
                  <a:pt x="132695" y="408954"/>
                </a:lnTo>
                <a:lnTo>
                  <a:pt x="178213" y="429248"/>
                </a:lnTo>
                <a:lnTo>
                  <a:pt x="230437" y="448403"/>
                </a:lnTo>
                <a:lnTo>
                  <a:pt x="133536" y="581245"/>
                </a:lnTo>
                <a:lnTo>
                  <a:pt x="486977" y="506188"/>
                </a:lnTo>
                <a:lnTo>
                  <a:pt x="1151364" y="506188"/>
                </a:lnTo>
                <a:lnTo>
                  <a:pt x="1166377" y="504122"/>
                </a:lnTo>
                <a:lnTo>
                  <a:pt x="1214407" y="496275"/>
                </a:lnTo>
                <a:lnTo>
                  <a:pt x="1260966" y="487379"/>
                </a:lnTo>
                <a:lnTo>
                  <a:pt x="1305879" y="477445"/>
                </a:lnTo>
                <a:lnTo>
                  <a:pt x="1348973" y="466481"/>
                </a:lnTo>
                <a:lnTo>
                  <a:pt x="1390074" y="454499"/>
                </a:lnTo>
                <a:lnTo>
                  <a:pt x="1444203" y="435913"/>
                </a:lnTo>
                <a:lnTo>
                  <a:pt x="1491744" y="416118"/>
                </a:lnTo>
                <a:lnTo>
                  <a:pt x="1532691" y="395269"/>
                </a:lnTo>
                <a:lnTo>
                  <a:pt x="1567034" y="373525"/>
                </a:lnTo>
                <a:lnTo>
                  <a:pt x="1615879" y="327972"/>
                </a:lnTo>
                <a:lnTo>
                  <a:pt x="1638212" y="280713"/>
                </a:lnTo>
                <a:lnTo>
                  <a:pt x="1639416" y="256834"/>
                </a:lnTo>
                <a:lnTo>
                  <a:pt x="1633968" y="232998"/>
                </a:lnTo>
                <a:lnTo>
                  <a:pt x="1603081" y="186079"/>
                </a:lnTo>
                <a:lnTo>
                  <a:pt x="1545486" y="141209"/>
                </a:lnTo>
                <a:lnTo>
                  <a:pt x="1506652" y="119934"/>
                </a:lnTo>
                <a:lnTo>
                  <a:pt x="1461116" y="99640"/>
                </a:lnTo>
                <a:lnTo>
                  <a:pt x="1408870" y="80484"/>
                </a:lnTo>
                <a:lnTo>
                  <a:pt x="1366663" y="67381"/>
                </a:lnTo>
                <a:lnTo>
                  <a:pt x="1322336" y="55436"/>
                </a:lnTo>
                <a:lnTo>
                  <a:pt x="1276085" y="44652"/>
                </a:lnTo>
                <a:lnTo>
                  <a:pt x="1228107" y="35030"/>
                </a:lnTo>
                <a:lnTo>
                  <a:pt x="1178598" y="26570"/>
                </a:lnTo>
                <a:lnTo>
                  <a:pt x="1127753" y="19274"/>
                </a:lnTo>
                <a:lnTo>
                  <a:pt x="1075771" y="13143"/>
                </a:lnTo>
                <a:lnTo>
                  <a:pt x="1022845" y="8178"/>
                </a:lnTo>
                <a:lnTo>
                  <a:pt x="969174" y="4379"/>
                </a:lnTo>
                <a:lnTo>
                  <a:pt x="914953" y="1750"/>
                </a:lnTo>
                <a:lnTo>
                  <a:pt x="860379" y="289"/>
                </a:lnTo>
                <a:lnTo>
                  <a:pt x="805647" y="0"/>
                </a:lnTo>
                <a:close/>
              </a:path>
              <a:path w="1639570" h="581660">
                <a:moveTo>
                  <a:pt x="1151364" y="506188"/>
                </a:moveTo>
                <a:lnTo>
                  <a:pt x="486977" y="506188"/>
                </a:lnTo>
                <a:lnTo>
                  <a:pt x="538354" y="512877"/>
                </a:lnTo>
                <a:lnTo>
                  <a:pt x="590514" y="518389"/>
                </a:lnTo>
                <a:lnTo>
                  <a:pt x="643285" y="522732"/>
                </a:lnTo>
                <a:lnTo>
                  <a:pt x="696492" y="525918"/>
                </a:lnTo>
                <a:lnTo>
                  <a:pt x="749962" y="527956"/>
                </a:lnTo>
                <a:lnTo>
                  <a:pt x="803522" y="528855"/>
                </a:lnTo>
                <a:lnTo>
                  <a:pt x="856999" y="528627"/>
                </a:lnTo>
                <a:lnTo>
                  <a:pt x="910217" y="527280"/>
                </a:lnTo>
                <a:lnTo>
                  <a:pt x="963005" y="524826"/>
                </a:lnTo>
                <a:lnTo>
                  <a:pt x="1015188" y="521272"/>
                </a:lnTo>
                <a:lnTo>
                  <a:pt x="1066594" y="516631"/>
                </a:lnTo>
                <a:lnTo>
                  <a:pt x="1117048" y="510911"/>
                </a:lnTo>
                <a:lnTo>
                  <a:pt x="1151364" y="506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6540" y="3657633"/>
            <a:ext cx="1639570" cy="581660"/>
          </a:xfrm>
          <a:custGeom>
            <a:avLst/>
            <a:gdLst/>
            <a:ahLst/>
            <a:cxnLst/>
            <a:rect l="l" t="t" r="r" b="b"/>
            <a:pathLst>
              <a:path w="1639570" h="581660">
                <a:moveTo>
                  <a:pt x="133536" y="581245"/>
                </a:moveTo>
                <a:lnTo>
                  <a:pt x="230437" y="448403"/>
                </a:lnTo>
                <a:lnTo>
                  <a:pt x="178213" y="429248"/>
                </a:lnTo>
                <a:lnTo>
                  <a:pt x="132695" y="408954"/>
                </a:lnTo>
                <a:lnTo>
                  <a:pt x="93878" y="387678"/>
                </a:lnTo>
                <a:lnTo>
                  <a:pt x="61752" y="365578"/>
                </a:lnTo>
                <a:lnTo>
                  <a:pt x="17541" y="319527"/>
                </a:lnTo>
                <a:lnTo>
                  <a:pt x="0" y="272054"/>
                </a:lnTo>
                <a:lnTo>
                  <a:pt x="1209" y="248175"/>
                </a:lnTo>
                <a:lnTo>
                  <a:pt x="23550" y="200915"/>
                </a:lnTo>
                <a:lnTo>
                  <a:pt x="72399" y="155363"/>
                </a:lnTo>
                <a:lnTo>
                  <a:pt x="106743" y="133618"/>
                </a:lnTo>
                <a:lnTo>
                  <a:pt x="147690" y="112770"/>
                </a:lnTo>
                <a:lnTo>
                  <a:pt x="195232" y="92975"/>
                </a:lnTo>
                <a:lnTo>
                  <a:pt x="249360" y="74388"/>
                </a:lnTo>
                <a:lnTo>
                  <a:pt x="292867" y="61728"/>
                </a:lnTo>
                <a:lnTo>
                  <a:pt x="338375" y="50251"/>
                </a:lnTo>
                <a:lnTo>
                  <a:pt x="385689" y="39955"/>
                </a:lnTo>
                <a:lnTo>
                  <a:pt x="434612" y="30840"/>
                </a:lnTo>
                <a:lnTo>
                  <a:pt x="484948" y="22905"/>
                </a:lnTo>
                <a:lnTo>
                  <a:pt x="536501" y="16148"/>
                </a:lnTo>
                <a:lnTo>
                  <a:pt x="589075" y="10568"/>
                </a:lnTo>
                <a:lnTo>
                  <a:pt x="642472" y="6164"/>
                </a:lnTo>
                <a:lnTo>
                  <a:pt x="696498" y="2936"/>
                </a:lnTo>
                <a:lnTo>
                  <a:pt x="750955" y="881"/>
                </a:lnTo>
                <a:lnTo>
                  <a:pt x="805647" y="0"/>
                </a:lnTo>
                <a:lnTo>
                  <a:pt x="860379" y="289"/>
                </a:lnTo>
                <a:lnTo>
                  <a:pt x="914953" y="1750"/>
                </a:lnTo>
                <a:lnTo>
                  <a:pt x="969174" y="4379"/>
                </a:lnTo>
                <a:lnTo>
                  <a:pt x="1022845" y="8178"/>
                </a:lnTo>
                <a:lnTo>
                  <a:pt x="1075771" y="13143"/>
                </a:lnTo>
                <a:lnTo>
                  <a:pt x="1127753" y="19274"/>
                </a:lnTo>
                <a:lnTo>
                  <a:pt x="1178598" y="26570"/>
                </a:lnTo>
                <a:lnTo>
                  <a:pt x="1228107" y="35030"/>
                </a:lnTo>
                <a:lnTo>
                  <a:pt x="1276085" y="44652"/>
                </a:lnTo>
                <a:lnTo>
                  <a:pt x="1322336" y="55436"/>
                </a:lnTo>
                <a:lnTo>
                  <a:pt x="1366663" y="67381"/>
                </a:lnTo>
                <a:lnTo>
                  <a:pt x="1408870" y="80484"/>
                </a:lnTo>
                <a:lnTo>
                  <a:pt x="1461116" y="99640"/>
                </a:lnTo>
                <a:lnTo>
                  <a:pt x="1506652" y="119934"/>
                </a:lnTo>
                <a:lnTo>
                  <a:pt x="1545486" y="141209"/>
                </a:lnTo>
                <a:lnTo>
                  <a:pt x="1577626" y="163310"/>
                </a:lnTo>
                <a:lnTo>
                  <a:pt x="1621859" y="209361"/>
                </a:lnTo>
                <a:lnTo>
                  <a:pt x="1639416" y="256834"/>
                </a:lnTo>
                <a:lnTo>
                  <a:pt x="1638212" y="280713"/>
                </a:lnTo>
                <a:lnTo>
                  <a:pt x="1615879" y="327972"/>
                </a:lnTo>
                <a:lnTo>
                  <a:pt x="1567034" y="373525"/>
                </a:lnTo>
                <a:lnTo>
                  <a:pt x="1532691" y="395269"/>
                </a:lnTo>
                <a:lnTo>
                  <a:pt x="1491744" y="416118"/>
                </a:lnTo>
                <a:lnTo>
                  <a:pt x="1444203" y="435913"/>
                </a:lnTo>
                <a:lnTo>
                  <a:pt x="1390074" y="454499"/>
                </a:lnTo>
                <a:lnTo>
                  <a:pt x="1348973" y="466481"/>
                </a:lnTo>
                <a:lnTo>
                  <a:pt x="1305879" y="477445"/>
                </a:lnTo>
                <a:lnTo>
                  <a:pt x="1260966" y="487379"/>
                </a:lnTo>
                <a:lnTo>
                  <a:pt x="1214407" y="496275"/>
                </a:lnTo>
                <a:lnTo>
                  <a:pt x="1166377" y="504122"/>
                </a:lnTo>
                <a:lnTo>
                  <a:pt x="1117048" y="510911"/>
                </a:lnTo>
                <a:lnTo>
                  <a:pt x="1066594" y="516631"/>
                </a:lnTo>
                <a:lnTo>
                  <a:pt x="1015188" y="521272"/>
                </a:lnTo>
                <a:lnTo>
                  <a:pt x="963005" y="524826"/>
                </a:lnTo>
                <a:lnTo>
                  <a:pt x="910217" y="527280"/>
                </a:lnTo>
                <a:lnTo>
                  <a:pt x="856999" y="528627"/>
                </a:lnTo>
                <a:lnTo>
                  <a:pt x="803522" y="528855"/>
                </a:lnTo>
                <a:lnTo>
                  <a:pt x="749962" y="527956"/>
                </a:lnTo>
                <a:lnTo>
                  <a:pt x="696492" y="525918"/>
                </a:lnTo>
                <a:lnTo>
                  <a:pt x="643285" y="522732"/>
                </a:lnTo>
                <a:lnTo>
                  <a:pt x="590514" y="518389"/>
                </a:lnTo>
                <a:lnTo>
                  <a:pt x="538354" y="512877"/>
                </a:lnTo>
                <a:lnTo>
                  <a:pt x="486977" y="506188"/>
                </a:lnTo>
                <a:lnTo>
                  <a:pt x="133536" y="581245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1344" y="3736847"/>
            <a:ext cx="957071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1051" y="3889247"/>
            <a:ext cx="1059179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2804" y="4041647"/>
            <a:ext cx="457200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2867" y="4194047"/>
            <a:ext cx="920495" cy="291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6579" y="4194047"/>
            <a:ext cx="211835" cy="291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89758" y="3778122"/>
            <a:ext cx="874394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sz="1000" i="1" spc="-10" dirty="0">
                <a:latin typeface="Arial"/>
                <a:cs typeface="Arial"/>
              </a:rPr>
              <a:t>Let’s </a:t>
            </a:r>
            <a:r>
              <a:rPr sz="1000" i="1" spc="-5" dirty="0">
                <a:latin typeface="Arial"/>
                <a:cs typeface="Arial"/>
              </a:rPr>
              <a:t>Discuss  key talents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and  their   Development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801" y="4489064"/>
            <a:ext cx="1674602" cy="11342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589" y="4153547"/>
            <a:ext cx="1274826" cy="92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5288" y="4748593"/>
            <a:ext cx="1365885" cy="991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7022" y="4568367"/>
            <a:ext cx="1098651" cy="964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4876" y="3884676"/>
            <a:ext cx="384048" cy="993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22976" y="3922776"/>
            <a:ext cx="384048" cy="993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2600" y="3962400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0" y="0"/>
                </a:moveTo>
                <a:lnTo>
                  <a:pt x="0" y="990600"/>
                </a:lnTo>
                <a:lnTo>
                  <a:pt x="38100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3701" y="4176648"/>
            <a:ext cx="1054100" cy="3206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2751" y="4587875"/>
            <a:ext cx="1054100" cy="3651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61861" y="4606290"/>
            <a:ext cx="1869439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0" dirty="0">
                <a:latin typeface="Microsoft YaHei"/>
                <a:cs typeface="Microsoft YaHei"/>
              </a:rPr>
              <a:t>高</a:t>
            </a:r>
            <a:r>
              <a:rPr sz="1600" b="1" spc="0" dirty="0">
                <a:latin typeface="Microsoft YaHei"/>
                <a:cs typeface="Microsoft YaHei"/>
              </a:rPr>
              <a:t>潜人</a:t>
            </a:r>
            <a:r>
              <a:rPr sz="1600" b="1" spc="20" dirty="0">
                <a:latin typeface="Microsoft YaHei"/>
                <a:cs typeface="Microsoft YaHei"/>
              </a:rPr>
              <a:t>才</a:t>
            </a:r>
            <a:r>
              <a:rPr sz="1600" b="1" spc="0" dirty="0">
                <a:latin typeface="Microsoft YaHei"/>
                <a:cs typeface="Microsoft YaHei"/>
              </a:rPr>
              <a:t>晋</a:t>
            </a:r>
            <a:r>
              <a:rPr sz="1600" b="1" spc="20" dirty="0">
                <a:latin typeface="Microsoft YaHei"/>
                <a:cs typeface="Microsoft YaHei"/>
              </a:rPr>
              <a:t>升</a:t>
            </a:r>
            <a:r>
              <a:rPr sz="1600" b="1" spc="0" dirty="0">
                <a:latin typeface="Microsoft YaHei"/>
                <a:cs typeface="Microsoft YaHei"/>
              </a:rPr>
              <a:t>与</a:t>
            </a:r>
            <a:r>
              <a:rPr sz="1600" b="1" spc="20" dirty="0">
                <a:latin typeface="Microsoft YaHei"/>
                <a:cs typeface="Microsoft YaHei"/>
              </a:rPr>
              <a:t>培</a:t>
            </a:r>
            <a:r>
              <a:rPr sz="1600" b="1" spc="-5" dirty="0">
                <a:latin typeface="Microsoft YaHei"/>
                <a:cs typeface="Microsoft YaHei"/>
              </a:rPr>
              <a:t>养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400" y="3733736"/>
            <a:ext cx="2057400" cy="366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36589" y="3703492"/>
            <a:ext cx="1689100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765">
              <a:lnSpc>
                <a:spcPct val="149200"/>
              </a:lnSpc>
            </a:pPr>
            <a:r>
              <a:rPr sz="1600" b="1" spc="10" dirty="0">
                <a:latin typeface="Microsoft YaHei"/>
                <a:cs typeface="Microsoft YaHei"/>
              </a:rPr>
              <a:t>关</a:t>
            </a:r>
            <a:r>
              <a:rPr sz="1600" b="1" spc="0" dirty="0">
                <a:latin typeface="Microsoft YaHei"/>
                <a:cs typeface="Microsoft YaHei"/>
              </a:rPr>
              <a:t>键岗</a:t>
            </a:r>
            <a:r>
              <a:rPr sz="1600" b="1" spc="10" dirty="0">
                <a:latin typeface="Microsoft YaHei"/>
                <a:cs typeface="Microsoft YaHei"/>
              </a:rPr>
              <a:t>位</a:t>
            </a:r>
            <a:r>
              <a:rPr sz="1600" b="1" spc="0" dirty="0">
                <a:latin typeface="Microsoft YaHei"/>
                <a:cs typeface="Microsoft YaHei"/>
              </a:rPr>
              <a:t>后</a:t>
            </a:r>
            <a:r>
              <a:rPr sz="1600" b="1" spc="10" dirty="0">
                <a:latin typeface="Microsoft YaHei"/>
                <a:cs typeface="Microsoft YaHei"/>
              </a:rPr>
              <a:t>备</a:t>
            </a:r>
            <a:r>
              <a:rPr sz="1600" b="1" spc="0" dirty="0">
                <a:latin typeface="Microsoft YaHei"/>
                <a:cs typeface="Microsoft YaHei"/>
              </a:rPr>
              <a:t>计</a:t>
            </a:r>
            <a:r>
              <a:rPr sz="1600" b="1" spc="-5" dirty="0">
                <a:latin typeface="Microsoft YaHei"/>
                <a:cs typeface="Microsoft YaHei"/>
              </a:rPr>
              <a:t>划  </a:t>
            </a:r>
            <a:r>
              <a:rPr sz="1600" b="1" spc="5" dirty="0">
                <a:latin typeface="Microsoft YaHei"/>
                <a:cs typeface="Microsoft YaHei"/>
              </a:rPr>
              <a:t>关键人才激励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人才盘点实施的要点</a:t>
            </a:r>
          </a:p>
        </p:txBody>
      </p:sp>
      <p:sp>
        <p:nvSpPr>
          <p:cNvPr id="3" name="object 3"/>
          <p:cNvSpPr/>
          <p:nvPr/>
        </p:nvSpPr>
        <p:spPr>
          <a:xfrm>
            <a:off x="631190" y="1133475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7722" y="1523619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7722" y="1913763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722" y="2303907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722" y="2694051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2250" y="317563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2250" y="368769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2250" y="4199763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2250" y="5126354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2250" y="563841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7722" y="6059042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5240" y="897128"/>
            <a:ext cx="7774940" cy="562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marR="3884929" indent="-422275">
              <a:lnSpc>
                <a:spcPct val="160000"/>
              </a:lnSpc>
            </a:pPr>
            <a:r>
              <a:rPr sz="1600" spc="-5" dirty="0">
                <a:latin typeface="SimSun"/>
                <a:cs typeface="SimSun"/>
              </a:rPr>
              <a:t>分两级进行盘点：  先以每个“总监”为单位召开盘点</a:t>
            </a:r>
            <a:r>
              <a:rPr sz="1600" spc="0" dirty="0">
                <a:latin typeface="SimSun"/>
                <a:cs typeface="SimSun"/>
              </a:rPr>
              <a:t>会</a:t>
            </a:r>
            <a:r>
              <a:rPr sz="1600" spc="-5" dirty="0">
                <a:latin typeface="SimSun"/>
                <a:cs typeface="SimSun"/>
              </a:rPr>
              <a:t>议</a:t>
            </a:r>
            <a:endParaRPr sz="1600">
              <a:latin typeface="SimSun"/>
              <a:cs typeface="SimSun"/>
            </a:endParaRPr>
          </a:p>
          <a:p>
            <a:pPr marL="434340" marR="810895">
              <a:lnSpc>
                <a:spcPts val="3070"/>
              </a:lnSpc>
              <a:spcBef>
                <a:spcPts val="295"/>
              </a:spcBef>
            </a:pPr>
            <a:r>
              <a:rPr sz="1600" spc="-5" dirty="0">
                <a:latin typeface="SimSun"/>
                <a:cs typeface="SimSun"/>
              </a:rPr>
              <a:t>参加人员：总监本人；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5" dirty="0">
                <a:latin typeface="SimSun"/>
                <a:cs typeface="SimSun"/>
              </a:rPr>
              <a:t>总监；外部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-5" dirty="0">
                <a:latin typeface="SimSun"/>
                <a:cs typeface="SimSun"/>
              </a:rPr>
              <a:t>顾问</a:t>
            </a:r>
            <a:r>
              <a:rPr sz="1600" spc="0" dirty="0">
                <a:latin typeface="SimSun"/>
                <a:cs typeface="SimSun"/>
              </a:rPr>
              <a:t>；</a:t>
            </a:r>
            <a:r>
              <a:rPr sz="1600" spc="-5" dirty="0">
                <a:latin typeface="SimSun"/>
                <a:cs typeface="SimSun"/>
              </a:rPr>
              <a:t>公司</a:t>
            </a:r>
            <a:r>
              <a:rPr sz="1600" spc="0" dirty="0">
                <a:latin typeface="SimSun"/>
                <a:cs typeface="SimSun"/>
              </a:rPr>
              <a:t>领</a:t>
            </a:r>
            <a:r>
              <a:rPr sz="1600" spc="-5" dirty="0">
                <a:latin typeface="SimSun"/>
                <a:cs typeface="SimSun"/>
              </a:rPr>
              <a:t>导</a:t>
            </a:r>
            <a:r>
              <a:rPr sz="1600" spc="-5" dirty="0">
                <a:latin typeface="Arial"/>
                <a:cs typeface="Arial"/>
              </a:rPr>
              <a:t>1~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5" dirty="0">
                <a:latin typeface="SimSun"/>
                <a:cs typeface="SimSun"/>
              </a:rPr>
              <a:t>位</a:t>
            </a:r>
            <a:r>
              <a:rPr sz="1600" spc="0" dirty="0">
                <a:latin typeface="SimSun"/>
                <a:cs typeface="SimSun"/>
              </a:rPr>
              <a:t>；</a:t>
            </a:r>
            <a:r>
              <a:rPr sz="1600" spc="-5" dirty="0">
                <a:latin typeface="SimSun"/>
                <a:cs typeface="SimSun"/>
              </a:rPr>
              <a:t>助理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spc="-5" dirty="0">
                <a:latin typeface="SimSun"/>
                <a:cs typeface="SimSun"/>
              </a:rPr>
              <a:t>位  </a:t>
            </a:r>
            <a:r>
              <a:rPr sz="1600" spc="-10" dirty="0">
                <a:latin typeface="SimSun"/>
                <a:cs typeface="SimSun"/>
              </a:rPr>
              <a:t>会议主持人：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-10" dirty="0">
                <a:latin typeface="SimSun"/>
                <a:cs typeface="SimSun"/>
              </a:rPr>
              <a:t>顾问或公司</a:t>
            </a:r>
            <a:r>
              <a:rPr sz="1600" spc="-10" dirty="0">
                <a:latin typeface="Arial"/>
                <a:cs typeface="Arial"/>
              </a:rPr>
              <a:t>HRD</a:t>
            </a:r>
            <a:endParaRPr sz="16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  <a:spcBef>
                <a:spcPts val="855"/>
              </a:spcBef>
            </a:pPr>
            <a:r>
              <a:rPr sz="1600" spc="-5" dirty="0">
                <a:latin typeface="SimSun"/>
                <a:cs typeface="SimSun"/>
              </a:rPr>
              <a:t>盘点会议</a:t>
            </a:r>
            <a:r>
              <a:rPr sz="1600" spc="-5" dirty="0">
                <a:latin typeface="Arial"/>
                <a:cs typeface="Arial"/>
              </a:rPr>
              <a:t>Agenda</a:t>
            </a:r>
            <a:r>
              <a:rPr sz="1600" spc="-5" dirty="0">
                <a:latin typeface="SimSun"/>
                <a:cs typeface="SimSun"/>
              </a:rPr>
              <a:t>：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主持人介绍会议目的和注意事项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总监介绍自己所负责业务的情况、发展策略和组织结构；与现场人员讨论</a:t>
            </a:r>
            <a:endParaRPr sz="1600">
              <a:latin typeface="SimSun"/>
              <a:cs typeface="SimSun"/>
            </a:endParaRPr>
          </a:p>
          <a:p>
            <a:pPr marL="783590" marR="82550">
              <a:lnSpc>
                <a:spcPct val="170100"/>
              </a:lnSpc>
              <a:spcBef>
                <a:spcPts val="765"/>
              </a:spcBef>
            </a:pPr>
            <a:r>
              <a:rPr sz="1600" spc="-5" dirty="0">
                <a:latin typeface="SimSun"/>
                <a:cs typeface="SimSun"/>
              </a:rPr>
              <a:t>总监介绍自己对下属是如何进行评价的（九格图结果和排序结果），回答现场  人员的问题，可能需要对九格图结果和排序结果进行调整</a:t>
            </a:r>
            <a:endParaRPr sz="1600">
              <a:latin typeface="SimSun"/>
              <a:cs typeface="SimSun"/>
            </a:endParaRPr>
          </a:p>
          <a:p>
            <a:pPr marL="783590" marR="1504315">
              <a:lnSpc>
                <a:spcPct val="210000"/>
              </a:lnSpc>
            </a:pPr>
            <a:r>
              <a:rPr sz="1600" spc="-5" dirty="0">
                <a:latin typeface="SimSun"/>
                <a:cs typeface="SimSun"/>
              </a:rPr>
              <a:t>总监介绍关键岗位的后备计划，并</a:t>
            </a:r>
            <a:r>
              <a:rPr sz="1600" spc="0" dirty="0">
                <a:latin typeface="SimSun"/>
                <a:cs typeface="SimSun"/>
              </a:rPr>
              <a:t>对</a:t>
            </a:r>
            <a:r>
              <a:rPr sz="1600" spc="-5" dirty="0">
                <a:latin typeface="SimSun"/>
                <a:cs typeface="SimSun"/>
              </a:rPr>
              <a:t>每位</a:t>
            </a:r>
            <a:r>
              <a:rPr sz="1600" spc="0" dirty="0">
                <a:latin typeface="SimSun"/>
                <a:cs typeface="SimSun"/>
              </a:rPr>
              <a:t>下</a:t>
            </a:r>
            <a:r>
              <a:rPr sz="1600" spc="-5" dirty="0">
                <a:latin typeface="SimSun"/>
                <a:cs typeface="SimSun"/>
              </a:rPr>
              <a:t>属的</a:t>
            </a:r>
            <a:r>
              <a:rPr sz="1600" spc="0" dirty="0">
                <a:latin typeface="SimSun"/>
                <a:cs typeface="SimSun"/>
              </a:rPr>
              <a:t>发</a:t>
            </a:r>
            <a:r>
              <a:rPr sz="1600" spc="-5" dirty="0">
                <a:latin typeface="SimSun"/>
                <a:cs typeface="SimSun"/>
              </a:rPr>
              <a:t>展给</a:t>
            </a:r>
            <a:r>
              <a:rPr sz="1600" spc="0" dirty="0">
                <a:latin typeface="SimSun"/>
                <a:cs typeface="SimSun"/>
              </a:rPr>
              <a:t>出</a:t>
            </a:r>
            <a:r>
              <a:rPr sz="1600" spc="-5" dirty="0">
                <a:latin typeface="SimSun"/>
                <a:cs typeface="SimSun"/>
              </a:rPr>
              <a:t>建议  共同讨论下一步的行动计划</a:t>
            </a:r>
            <a:endParaRPr sz="1600">
              <a:latin typeface="SimSun"/>
              <a:cs typeface="SimSun"/>
            </a:endParaRPr>
          </a:p>
          <a:p>
            <a:pPr marL="434340" marR="5080">
              <a:lnSpc>
                <a:spcPct val="120000"/>
              </a:lnSpc>
              <a:spcBef>
                <a:spcPts val="1010"/>
              </a:spcBef>
            </a:pPr>
            <a:r>
              <a:rPr sz="1600" spc="-5" dirty="0">
                <a:latin typeface="SimSun"/>
                <a:cs typeface="SimSun"/>
              </a:rPr>
              <a:t>与所有总监的盘点会议结束后，与“总经理”召开盘点会议。该会议需要</a:t>
            </a:r>
            <a:r>
              <a:rPr sz="1600" spc="-5" dirty="0">
                <a:latin typeface="Arial"/>
                <a:cs typeface="Arial"/>
              </a:rPr>
              <a:t>HR VP</a:t>
            </a:r>
            <a:r>
              <a:rPr sz="1600" spc="-5" dirty="0">
                <a:latin typeface="SimSun"/>
                <a:cs typeface="SimSun"/>
              </a:rPr>
              <a:t>的  参加。会议的</a:t>
            </a:r>
            <a:r>
              <a:rPr sz="1600" spc="-5" dirty="0">
                <a:latin typeface="Arial"/>
                <a:cs typeface="Arial"/>
              </a:rPr>
              <a:t>Agenda</a:t>
            </a:r>
            <a:r>
              <a:rPr sz="1600" spc="-5" dirty="0">
                <a:latin typeface="SimSun"/>
                <a:cs typeface="SimSun"/>
              </a:rPr>
              <a:t>与上同。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2000" dirty="0"/>
              <a:t>以人才要求为标准，对在岗人员及后备人员的数量和质量进行盘点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65404" y="1584960"/>
            <a:ext cx="3156204" cy="3084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571497"/>
            <a:ext cx="3143250" cy="3071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6737" y="1566735"/>
          <a:ext cx="3143248" cy="3071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987"/>
                <a:gridCol w="285813"/>
                <a:gridCol w="357949"/>
                <a:gridCol w="429387"/>
                <a:gridCol w="355663"/>
                <a:gridCol w="428625"/>
                <a:gridCol w="500824"/>
              </a:tblGrid>
              <a:tr h="286702">
                <a:tc gridSpan="7">
                  <a:txBody>
                    <a:bodyPr/>
                    <a:lstStyle/>
                    <a:p>
                      <a:pPr marL="1228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上级评定表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9525">
                      <a:solidFill>
                        <a:srgbClr val="CC0009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71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姓名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34620" algn="ctr">
                        <a:lnSpc>
                          <a:spcPts val="1140"/>
                        </a:lnSpc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角色履行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  <a:p>
                      <a:pPr marR="13462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评价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7965">
                        <a:lnSpc>
                          <a:spcPts val="1140"/>
                        </a:lnSpc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任职能力及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YaHei"/>
                          <a:cs typeface="Microsoft YaHei"/>
                        </a:rPr>
                        <a:t>领导力评价</a:t>
                      </a:r>
                      <a:endParaRPr sz="12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70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优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秀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10" dirty="0">
                          <a:latin typeface="Microsoft YaHei"/>
                          <a:cs typeface="Microsoft YaHei"/>
                        </a:rPr>
                        <a:t>可培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养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10" dirty="0">
                          <a:latin typeface="Microsoft YaHei"/>
                          <a:cs typeface="Microsoft YaHei"/>
                        </a:rPr>
                        <a:t>难以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接受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优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秀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-10" dirty="0">
                          <a:latin typeface="Microsoft YaHei"/>
                          <a:cs typeface="Microsoft YaHei"/>
                        </a:rPr>
                        <a:t>可培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养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422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难以  接受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张三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5112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李四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07911">
                <a:tc>
                  <a:txBody>
                    <a:bodyPr/>
                    <a:lstStyle/>
                    <a:p>
                      <a:pPr marL="158115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……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……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7187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……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175">
                      <a:solidFill>
                        <a:srgbClr val="7E7E7E"/>
                      </a:solidFill>
                      <a:prstDash val="solid"/>
                    </a:lnT>
                    <a:lnB w="110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6362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Microsoft YaHei"/>
                          <a:cs typeface="Microsoft YaHei"/>
                        </a:rPr>
                        <a:t>……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CC0009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11049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049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11175">
                      <a:solidFill>
                        <a:srgbClr val="7E7E7E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117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CC0009"/>
                      </a:solidFill>
                      <a:prstDash val="solid"/>
                    </a:lnR>
                    <a:lnT w="11049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CC000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57625" y="3143250"/>
            <a:ext cx="643255" cy="142875"/>
          </a:xfrm>
          <a:custGeom>
            <a:avLst/>
            <a:gdLst/>
            <a:ahLst/>
            <a:cxnLst/>
            <a:rect l="l" t="t" r="r" b="b"/>
            <a:pathLst>
              <a:path w="643254" h="142875">
                <a:moveTo>
                  <a:pt x="571500" y="0"/>
                </a:moveTo>
                <a:lnTo>
                  <a:pt x="571500" y="35687"/>
                </a:lnTo>
                <a:lnTo>
                  <a:pt x="0" y="35687"/>
                </a:lnTo>
                <a:lnTo>
                  <a:pt x="0" y="107187"/>
                </a:lnTo>
                <a:lnTo>
                  <a:pt x="571500" y="107187"/>
                </a:lnTo>
                <a:lnTo>
                  <a:pt x="571500" y="142875"/>
                </a:lnTo>
                <a:lnTo>
                  <a:pt x="643001" y="71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7625" y="3143250"/>
            <a:ext cx="643255" cy="142875"/>
          </a:xfrm>
          <a:custGeom>
            <a:avLst/>
            <a:gdLst/>
            <a:ahLst/>
            <a:cxnLst/>
            <a:rect l="l" t="t" r="r" b="b"/>
            <a:pathLst>
              <a:path w="643254" h="142875">
                <a:moveTo>
                  <a:pt x="0" y="35687"/>
                </a:moveTo>
                <a:lnTo>
                  <a:pt x="571500" y="35687"/>
                </a:lnTo>
                <a:lnTo>
                  <a:pt x="571500" y="0"/>
                </a:lnTo>
                <a:lnTo>
                  <a:pt x="643001" y="71500"/>
                </a:lnTo>
                <a:lnTo>
                  <a:pt x="571500" y="142875"/>
                </a:lnTo>
                <a:lnTo>
                  <a:pt x="571500" y="107187"/>
                </a:lnTo>
                <a:lnTo>
                  <a:pt x="0" y="107187"/>
                </a:lnTo>
                <a:lnTo>
                  <a:pt x="0" y="35687"/>
                </a:lnTo>
                <a:close/>
              </a:path>
            </a:pathLst>
          </a:custGeom>
          <a:ln w="25400">
            <a:solidFill>
              <a:srgbClr val="9400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86337" y="2343213"/>
          <a:ext cx="3929126" cy="216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726"/>
                <a:gridCol w="982599"/>
                <a:gridCol w="981075"/>
                <a:gridCol w="982726"/>
              </a:tblGrid>
              <a:tr h="564007">
                <a:tc>
                  <a:txBody>
                    <a:bodyPr/>
                    <a:lstStyle/>
                    <a:p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50" spc="-50" dirty="0">
                          <a:latin typeface="SimSun"/>
                          <a:cs typeface="SimSun"/>
                        </a:rPr>
                        <a:t>贡献者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80"/>
                        </a:lnSpc>
                        <a:spcBef>
                          <a:spcPts val="600"/>
                        </a:spcBef>
                      </a:pPr>
                      <a:r>
                        <a:rPr sz="1450" spc="-50" dirty="0">
                          <a:latin typeface="SimSun"/>
                          <a:cs typeface="SimSun"/>
                        </a:rPr>
                        <a:t>完成胜任</a:t>
                      </a:r>
                      <a:endParaRPr sz="1450">
                        <a:latin typeface="SimSun"/>
                        <a:cs typeface="SimSun"/>
                      </a:endParaRPr>
                    </a:p>
                    <a:p>
                      <a:pPr marL="1905" algn="ctr">
                        <a:lnSpc>
                          <a:spcPts val="1680"/>
                        </a:lnSpc>
                      </a:pPr>
                      <a:r>
                        <a:rPr sz="1450" dirty="0">
                          <a:latin typeface="SimSun"/>
                          <a:cs typeface="SimSun"/>
                        </a:rPr>
                        <a:t>者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80"/>
                        </a:lnSpc>
                        <a:spcBef>
                          <a:spcPts val="600"/>
                        </a:spcBef>
                      </a:pPr>
                      <a:r>
                        <a:rPr sz="1450" spc="-50" dirty="0">
                          <a:latin typeface="SimSun"/>
                          <a:cs typeface="SimSun"/>
                        </a:rPr>
                        <a:t>杰出绩效</a:t>
                      </a:r>
                      <a:endParaRPr sz="1450">
                        <a:latin typeface="SimSun"/>
                        <a:cs typeface="SimSun"/>
                      </a:endParaRPr>
                    </a:p>
                    <a:p>
                      <a:pPr marL="8890" algn="ctr">
                        <a:lnSpc>
                          <a:spcPts val="1680"/>
                        </a:lnSpc>
                      </a:pPr>
                      <a:r>
                        <a:rPr sz="1450" dirty="0">
                          <a:latin typeface="SimSun"/>
                          <a:cs typeface="SimSun"/>
                        </a:rPr>
                        <a:t>者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50" spc="-50" dirty="0">
                          <a:latin typeface="SimSun"/>
                          <a:cs typeface="SimSun"/>
                        </a:rPr>
                        <a:t>可提拔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95250" indent="33020">
                        <a:lnSpc>
                          <a:spcPts val="1440"/>
                        </a:lnSpc>
                        <a:spcBef>
                          <a:spcPts val="275"/>
                        </a:spcBef>
                      </a:pPr>
                      <a:r>
                        <a:rPr sz="1200" i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4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个月内新  </a:t>
                      </a:r>
                      <a:r>
                        <a:rPr sz="125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被提拔人员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50" spc="-50" dirty="0">
                          <a:latin typeface="SimSun"/>
                          <a:cs typeface="SimSun"/>
                        </a:rPr>
                        <a:t>提升绩效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409575" marR="86995" indent="-304800">
                        <a:lnSpc>
                          <a:spcPts val="1380"/>
                        </a:lnSpc>
                        <a:spcBef>
                          <a:spcPts val="385"/>
                        </a:spcBef>
                      </a:pPr>
                      <a:r>
                        <a:rPr sz="1250" dirty="0">
                          <a:latin typeface="SimSun"/>
                          <a:cs typeface="SimSun"/>
                        </a:rPr>
                        <a:t>现在需被提  </a:t>
                      </a:r>
                      <a:r>
                        <a:rPr sz="1250" spc="-50" dirty="0">
                          <a:latin typeface="SimSun"/>
                          <a:cs typeface="SimSun"/>
                        </a:rPr>
                        <a:t>拔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519302">
                <a:tc>
                  <a:txBody>
                    <a:bodyPr/>
                    <a:lstStyle/>
                    <a:p>
                      <a:pPr marL="77470" marR="154940">
                        <a:lnSpc>
                          <a:spcPts val="1620"/>
                        </a:lnSpc>
                        <a:spcBef>
                          <a:spcPts val="465"/>
                        </a:spcBef>
                      </a:pPr>
                      <a:r>
                        <a:rPr sz="1450" dirty="0">
                          <a:latin typeface="SimSun"/>
                          <a:cs typeface="SimSun"/>
                        </a:rPr>
                        <a:t>在原岗位  </a:t>
                      </a:r>
                      <a:r>
                        <a:rPr sz="1450" spc="-50" dirty="0">
                          <a:latin typeface="SimSun"/>
                          <a:cs typeface="SimSun"/>
                        </a:rPr>
                        <a:t>上发展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95250" indent="-7620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sz="1250" dirty="0">
                          <a:latin typeface="SimSun"/>
                          <a:cs typeface="SimSun"/>
                        </a:rPr>
                        <a:t>发挥优势，  </a:t>
                      </a:r>
                      <a:r>
                        <a:rPr sz="1250" spc="-50" dirty="0">
                          <a:latin typeface="SimSun"/>
                          <a:cs typeface="SimSun"/>
                        </a:rPr>
                        <a:t>提升绩效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94615" indent="-7620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sz="1250" dirty="0">
                          <a:latin typeface="SimSun"/>
                          <a:cs typeface="SimSun"/>
                        </a:rPr>
                        <a:t>发挥优势，  </a:t>
                      </a:r>
                      <a:r>
                        <a:rPr sz="1250" spc="-50" dirty="0">
                          <a:latin typeface="SimSun"/>
                          <a:cs typeface="SimSun"/>
                        </a:rPr>
                        <a:t>提升绩效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86995" indent="-7620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sz="1250" dirty="0">
                          <a:latin typeface="SimSun"/>
                          <a:cs typeface="SimSun"/>
                        </a:rPr>
                        <a:t>发展其更高  </a:t>
                      </a:r>
                      <a:r>
                        <a:rPr sz="1250" spc="-50" dirty="0">
                          <a:latin typeface="SimSun"/>
                          <a:cs typeface="SimSun"/>
                        </a:rPr>
                        <a:t>级的技能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</a:tr>
              <a:tr h="518287">
                <a:tc>
                  <a:txBody>
                    <a:bodyPr/>
                    <a:lstStyle/>
                    <a:p>
                      <a:pPr marL="77470" marR="154940">
                        <a:lnSpc>
                          <a:spcPts val="162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latin typeface="SimSun"/>
                          <a:cs typeface="SimSun"/>
                        </a:rPr>
                        <a:t>不能被提  </a:t>
                      </a:r>
                      <a:r>
                        <a:rPr sz="1450" spc="-50" dirty="0">
                          <a:latin typeface="SimSun"/>
                          <a:cs typeface="SimSun"/>
                        </a:rPr>
                        <a:t>拔</a:t>
                      </a:r>
                      <a:endParaRPr sz="14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SimSun"/>
                          <a:cs typeface="SimSun"/>
                        </a:rPr>
                        <a:t>降职或辞退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55904" marR="94615" indent="-15240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sz="1250" dirty="0">
                          <a:latin typeface="SimSun"/>
                          <a:cs typeface="SimSun"/>
                        </a:rPr>
                        <a:t>发挥优势提  </a:t>
                      </a:r>
                      <a:r>
                        <a:rPr sz="1250" spc="-50" dirty="0">
                          <a:latin typeface="SimSun"/>
                          <a:cs typeface="SimSun"/>
                        </a:rPr>
                        <a:t>升绩效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86995" indent="-7620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经验丰富的  </a:t>
                      </a:r>
                      <a:r>
                        <a:rPr sz="1250" spc="-5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“老鸟”</a:t>
                      </a:r>
                      <a:endParaRPr sz="1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187566" y="1884171"/>
            <a:ext cx="148526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5"/>
              </a:lnSpc>
            </a:pPr>
            <a:r>
              <a:rPr sz="1450" b="1" spc="-50" dirty="0">
                <a:solidFill>
                  <a:srgbClr val="336699"/>
                </a:solidFill>
                <a:latin typeface="Microsoft YaHei"/>
                <a:cs typeface="Microsoft YaHei"/>
              </a:rPr>
              <a:t>绩效</a:t>
            </a:r>
            <a:endParaRPr sz="1450">
              <a:latin typeface="Microsoft YaHei"/>
              <a:cs typeface="Microsoft YaHei"/>
            </a:endParaRPr>
          </a:p>
          <a:p>
            <a:pPr algn="ctr">
              <a:lnSpc>
                <a:spcPts val="1165"/>
              </a:lnSpc>
            </a:pPr>
            <a:r>
              <a:rPr sz="1050" b="1" spc="-45" dirty="0">
                <a:solidFill>
                  <a:srgbClr val="5F5F5F"/>
                </a:solidFill>
                <a:latin typeface="Microsoft YaHei"/>
                <a:cs typeface="Microsoft YaHei"/>
              </a:rPr>
              <a:t>结</a:t>
            </a:r>
            <a:r>
              <a:rPr sz="1050" b="1" spc="-55" dirty="0">
                <a:solidFill>
                  <a:srgbClr val="5F5F5F"/>
                </a:solidFill>
                <a:latin typeface="Microsoft YaHei"/>
                <a:cs typeface="Microsoft YaHei"/>
              </a:rPr>
              <a:t>果</a:t>
            </a:r>
            <a:r>
              <a:rPr sz="1050" b="1" i="1" spc="210" dirty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1050" b="1" spc="-55" dirty="0">
                <a:solidFill>
                  <a:srgbClr val="5F5F5F"/>
                </a:solidFill>
                <a:latin typeface="Microsoft YaHei"/>
                <a:cs typeface="Microsoft YaHei"/>
              </a:rPr>
              <a:t>达成</a:t>
            </a:r>
            <a:r>
              <a:rPr sz="1050" b="1" spc="-45" dirty="0">
                <a:solidFill>
                  <a:srgbClr val="5F5F5F"/>
                </a:solidFill>
                <a:latin typeface="Microsoft YaHei"/>
                <a:cs typeface="Microsoft YaHei"/>
              </a:rPr>
              <a:t>岗</a:t>
            </a:r>
            <a:r>
              <a:rPr sz="1050" b="1" spc="-55" dirty="0">
                <a:solidFill>
                  <a:srgbClr val="5F5F5F"/>
                </a:solidFill>
                <a:latin typeface="Microsoft YaHei"/>
                <a:cs typeface="Microsoft YaHei"/>
              </a:rPr>
              <a:t>位要</a:t>
            </a:r>
            <a:r>
              <a:rPr sz="1050" b="1" spc="-45" dirty="0">
                <a:solidFill>
                  <a:srgbClr val="5F5F5F"/>
                </a:solidFill>
                <a:latin typeface="Microsoft YaHei"/>
                <a:cs typeface="Microsoft YaHei"/>
              </a:rPr>
              <a:t>求</a:t>
            </a:r>
            <a:r>
              <a:rPr sz="1050" b="1" spc="-55" dirty="0">
                <a:solidFill>
                  <a:srgbClr val="5F5F5F"/>
                </a:solidFill>
                <a:latin typeface="Microsoft YaHei"/>
                <a:cs typeface="Microsoft YaHei"/>
              </a:rPr>
              <a:t>的程度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3057" y="2499613"/>
            <a:ext cx="489584" cy="1360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3175" algn="ctr">
              <a:lnSpc>
                <a:spcPts val="1570"/>
              </a:lnSpc>
            </a:pPr>
            <a:r>
              <a:rPr sz="1450" b="1" dirty="0">
                <a:solidFill>
                  <a:srgbClr val="336699"/>
                </a:solidFill>
                <a:latin typeface="Microsoft YaHei"/>
                <a:cs typeface="Microsoft YaHei"/>
              </a:rPr>
              <a:t>领导力</a:t>
            </a:r>
            <a:endParaRPr sz="1450">
              <a:latin typeface="Microsoft YaHei"/>
              <a:cs typeface="Microsoft YaHei"/>
            </a:endParaRPr>
          </a:p>
          <a:p>
            <a:pPr marL="12065" marR="5080" algn="ctr">
              <a:lnSpc>
                <a:spcPts val="1080"/>
              </a:lnSpc>
              <a:spcBef>
                <a:spcPts val="90"/>
              </a:spcBef>
            </a:pP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素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质、</a:t>
            </a: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经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验和</a:t>
            </a: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知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识水平</a:t>
            </a:r>
            <a:r>
              <a:rPr sz="1050" b="1" i="1" dirty="0">
                <a:solidFill>
                  <a:srgbClr val="5F5F5F"/>
                </a:solidFill>
                <a:latin typeface="Arial"/>
                <a:cs typeface="Arial"/>
              </a:rPr>
              <a:t>&amp; </a:t>
            </a: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更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高一</a:t>
            </a: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层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岗位</a:t>
            </a:r>
            <a:r>
              <a:rPr sz="1050" b="1" spc="10" dirty="0">
                <a:solidFill>
                  <a:srgbClr val="5F5F5F"/>
                </a:solidFill>
                <a:latin typeface="Microsoft YaHei"/>
                <a:cs typeface="Microsoft YaHei"/>
              </a:rPr>
              <a:t>的</a:t>
            </a:r>
            <a:r>
              <a:rPr sz="1050" b="1" dirty="0">
                <a:solidFill>
                  <a:srgbClr val="5F5F5F"/>
                </a:solidFill>
                <a:latin typeface="Microsoft YaHei"/>
                <a:cs typeface="Microsoft YaHei"/>
              </a:rPr>
              <a:t>要求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623" y="1371600"/>
            <a:ext cx="851915" cy="75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15" y="1429511"/>
            <a:ext cx="822960" cy="763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02" y="1356613"/>
            <a:ext cx="836256" cy="734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802" y="1356613"/>
            <a:ext cx="836294" cy="735330"/>
          </a:xfrm>
          <a:custGeom>
            <a:avLst/>
            <a:gdLst/>
            <a:ahLst/>
            <a:cxnLst/>
            <a:rect l="l" t="t" r="r" b="b"/>
            <a:pathLst>
              <a:path w="836294" h="735330">
                <a:moveTo>
                  <a:pt x="0" y="459105"/>
                </a:moveTo>
                <a:lnTo>
                  <a:pt x="637819" y="0"/>
                </a:lnTo>
                <a:lnTo>
                  <a:pt x="836256" y="275716"/>
                </a:lnTo>
                <a:lnTo>
                  <a:pt x="198437" y="734822"/>
                </a:lnTo>
                <a:lnTo>
                  <a:pt x="0" y="459105"/>
                </a:lnTo>
              </a:path>
            </a:pathLst>
          </a:custGeom>
          <a:ln w="9525">
            <a:solidFill>
              <a:srgbClr val="CC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43" y="1592580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109804" y="297561"/>
                </a:moveTo>
                <a:lnTo>
                  <a:pt x="103009" y="298069"/>
                </a:lnTo>
                <a:lnTo>
                  <a:pt x="92570" y="298069"/>
                </a:lnTo>
                <a:lnTo>
                  <a:pt x="95242" y="316690"/>
                </a:lnTo>
                <a:lnTo>
                  <a:pt x="97180" y="335026"/>
                </a:lnTo>
                <a:lnTo>
                  <a:pt x="98385" y="353075"/>
                </a:lnTo>
                <a:lnTo>
                  <a:pt x="98856" y="370840"/>
                </a:lnTo>
                <a:lnTo>
                  <a:pt x="116687" y="370205"/>
                </a:lnTo>
                <a:lnTo>
                  <a:pt x="115692" y="356746"/>
                </a:lnTo>
                <a:lnTo>
                  <a:pt x="114212" y="340169"/>
                </a:lnTo>
                <a:lnTo>
                  <a:pt x="112249" y="320448"/>
                </a:lnTo>
                <a:lnTo>
                  <a:pt x="109804" y="297561"/>
                </a:lnTo>
                <a:close/>
              </a:path>
              <a:path w="408940" h="370839">
                <a:moveTo>
                  <a:pt x="163728" y="177292"/>
                </a:moveTo>
                <a:lnTo>
                  <a:pt x="87261" y="232410"/>
                </a:lnTo>
                <a:lnTo>
                  <a:pt x="147027" y="315468"/>
                </a:lnTo>
                <a:lnTo>
                  <a:pt x="154212" y="322893"/>
                </a:lnTo>
                <a:lnTo>
                  <a:pt x="162105" y="326294"/>
                </a:lnTo>
                <a:lnTo>
                  <a:pt x="170709" y="325647"/>
                </a:lnTo>
                <a:lnTo>
                  <a:pt x="180022" y="320929"/>
                </a:lnTo>
                <a:lnTo>
                  <a:pt x="193073" y="311531"/>
                </a:lnTo>
                <a:lnTo>
                  <a:pt x="168643" y="311531"/>
                </a:lnTo>
                <a:lnTo>
                  <a:pt x="162890" y="310642"/>
                </a:lnTo>
                <a:lnTo>
                  <a:pt x="157120" y="302672"/>
                </a:lnTo>
                <a:lnTo>
                  <a:pt x="108038" y="234442"/>
                </a:lnTo>
                <a:lnTo>
                  <a:pt x="158483" y="198120"/>
                </a:lnTo>
                <a:lnTo>
                  <a:pt x="176943" y="198120"/>
                </a:lnTo>
                <a:lnTo>
                  <a:pt x="170602" y="188087"/>
                </a:lnTo>
                <a:lnTo>
                  <a:pt x="163728" y="177292"/>
                </a:lnTo>
                <a:close/>
              </a:path>
              <a:path w="408940" h="370839">
                <a:moveTo>
                  <a:pt x="226974" y="225171"/>
                </a:moveTo>
                <a:lnTo>
                  <a:pt x="221792" y="226822"/>
                </a:lnTo>
                <a:lnTo>
                  <a:pt x="216293" y="228346"/>
                </a:lnTo>
                <a:lnTo>
                  <a:pt x="210489" y="229743"/>
                </a:lnTo>
                <a:lnTo>
                  <a:pt x="214366" y="236031"/>
                </a:lnTo>
                <a:lnTo>
                  <a:pt x="218087" y="242522"/>
                </a:lnTo>
                <a:lnTo>
                  <a:pt x="221671" y="249267"/>
                </a:lnTo>
                <a:lnTo>
                  <a:pt x="228815" y="263779"/>
                </a:lnTo>
                <a:lnTo>
                  <a:pt x="226288" y="270637"/>
                </a:lnTo>
                <a:lnTo>
                  <a:pt x="217487" y="276479"/>
                </a:lnTo>
                <a:lnTo>
                  <a:pt x="168643" y="311531"/>
                </a:lnTo>
                <a:lnTo>
                  <a:pt x="193073" y="311531"/>
                </a:lnTo>
                <a:lnTo>
                  <a:pt x="226936" y="287147"/>
                </a:lnTo>
                <a:lnTo>
                  <a:pt x="236592" y="279146"/>
                </a:lnTo>
                <a:lnTo>
                  <a:pt x="242052" y="270573"/>
                </a:lnTo>
                <a:lnTo>
                  <a:pt x="243316" y="261429"/>
                </a:lnTo>
                <a:lnTo>
                  <a:pt x="240385" y="251714"/>
                </a:lnTo>
                <a:lnTo>
                  <a:pt x="236685" y="243967"/>
                </a:lnTo>
                <a:lnTo>
                  <a:pt x="233613" y="237775"/>
                </a:lnTo>
                <a:lnTo>
                  <a:pt x="230277" y="231318"/>
                </a:lnTo>
                <a:lnTo>
                  <a:pt x="226974" y="225171"/>
                </a:lnTo>
                <a:close/>
              </a:path>
              <a:path w="408940" h="370839">
                <a:moveTo>
                  <a:pt x="81806" y="302672"/>
                </a:moveTo>
                <a:lnTo>
                  <a:pt x="49248" y="302672"/>
                </a:lnTo>
                <a:lnTo>
                  <a:pt x="58481" y="302958"/>
                </a:lnTo>
                <a:lnTo>
                  <a:pt x="69303" y="303625"/>
                </a:lnTo>
                <a:lnTo>
                  <a:pt x="81711" y="304673"/>
                </a:lnTo>
                <a:lnTo>
                  <a:pt x="81806" y="302672"/>
                </a:lnTo>
                <a:close/>
              </a:path>
              <a:path w="408940" h="370839">
                <a:moveTo>
                  <a:pt x="53530" y="287637"/>
                </a:moveTo>
                <a:lnTo>
                  <a:pt x="42494" y="287782"/>
                </a:lnTo>
                <a:lnTo>
                  <a:pt x="41605" y="302768"/>
                </a:lnTo>
                <a:lnTo>
                  <a:pt x="49248" y="302672"/>
                </a:lnTo>
                <a:lnTo>
                  <a:pt x="81806" y="302672"/>
                </a:lnTo>
                <a:lnTo>
                  <a:pt x="82461" y="288798"/>
                </a:lnTo>
                <a:lnTo>
                  <a:pt x="73517" y="288157"/>
                </a:lnTo>
                <a:lnTo>
                  <a:pt x="63873" y="287766"/>
                </a:lnTo>
                <a:lnTo>
                  <a:pt x="53530" y="287637"/>
                </a:lnTo>
                <a:close/>
              </a:path>
              <a:path w="408940" h="370839">
                <a:moveTo>
                  <a:pt x="176943" y="198120"/>
                </a:moveTo>
                <a:lnTo>
                  <a:pt x="158483" y="198120"/>
                </a:lnTo>
                <a:lnTo>
                  <a:pt x="163981" y="206521"/>
                </a:lnTo>
                <a:lnTo>
                  <a:pt x="168971" y="214375"/>
                </a:lnTo>
                <a:lnTo>
                  <a:pt x="173101" y="221087"/>
                </a:lnTo>
                <a:lnTo>
                  <a:pt x="176786" y="227330"/>
                </a:lnTo>
                <a:lnTo>
                  <a:pt x="180619" y="234696"/>
                </a:lnTo>
                <a:lnTo>
                  <a:pt x="179184" y="240792"/>
                </a:lnTo>
                <a:lnTo>
                  <a:pt x="147281" y="260858"/>
                </a:lnTo>
                <a:lnTo>
                  <a:pt x="151968" y="265175"/>
                </a:lnTo>
                <a:lnTo>
                  <a:pt x="156184" y="269240"/>
                </a:lnTo>
                <a:lnTo>
                  <a:pt x="159905" y="273050"/>
                </a:lnTo>
                <a:lnTo>
                  <a:pt x="165980" y="268974"/>
                </a:lnTo>
                <a:lnTo>
                  <a:pt x="194584" y="240125"/>
                </a:lnTo>
                <a:lnTo>
                  <a:pt x="194207" y="229576"/>
                </a:lnTo>
                <a:lnTo>
                  <a:pt x="189306" y="217932"/>
                </a:lnTo>
                <a:lnTo>
                  <a:pt x="184050" y="209456"/>
                </a:lnTo>
                <a:lnTo>
                  <a:pt x="176943" y="198120"/>
                </a:lnTo>
                <a:close/>
              </a:path>
              <a:path w="408940" h="370839">
                <a:moveTo>
                  <a:pt x="64127" y="248332"/>
                </a:moveTo>
                <a:lnTo>
                  <a:pt x="40970" y="248412"/>
                </a:lnTo>
                <a:lnTo>
                  <a:pt x="39852" y="263017"/>
                </a:lnTo>
                <a:lnTo>
                  <a:pt x="48998" y="263088"/>
                </a:lnTo>
                <a:lnTo>
                  <a:pt x="58816" y="263493"/>
                </a:lnTo>
                <a:lnTo>
                  <a:pt x="69306" y="264231"/>
                </a:lnTo>
                <a:lnTo>
                  <a:pt x="80467" y="265303"/>
                </a:lnTo>
                <a:lnTo>
                  <a:pt x="81864" y="248920"/>
                </a:lnTo>
                <a:lnTo>
                  <a:pt x="73672" y="248537"/>
                </a:lnTo>
                <a:lnTo>
                  <a:pt x="64127" y="248332"/>
                </a:lnTo>
                <a:close/>
              </a:path>
              <a:path w="408940" h="370839">
                <a:moveTo>
                  <a:pt x="44386" y="185674"/>
                </a:moveTo>
                <a:lnTo>
                  <a:pt x="31534" y="194945"/>
                </a:lnTo>
                <a:lnTo>
                  <a:pt x="44018" y="212217"/>
                </a:lnTo>
                <a:lnTo>
                  <a:pt x="0" y="243967"/>
                </a:lnTo>
                <a:lnTo>
                  <a:pt x="8204" y="255397"/>
                </a:lnTo>
                <a:lnTo>
                  <a:pt x="52222" y="223647"/>
                </a:lnTo>
                <a:lnTo>
                  <a:pt x="71705" y="223647"/>
                </a:lnTo>
                <a:lnTo>
                  <a:pt x="65074" y="214375"/>
                </a:lnTo>
                <a:lnTo>
                  <a:pt x="80834" y="203073"/>
                </a:lnTo>
                <a:lnTo>
                  <a:pt x="56870" y="203073"/>
                </a:lnTo>
                <a:lnTo>
                  <a:pt x="44386" y="185674"/>
                </a:lnTo>
                <a:close/>
              </a:path>
              <a:path w="408940" h="370839">
                <a:moveTo>
                  <a:pt x="233817" y="158115"/>
                </a:moveTo>
                <a:lnTo>
                  <a:pt x="217208" y="158115"/>
                </a:lnTo>
                <a:lnTo>
                  <a:pt x="284848" y="252095"/>
                </a:lnTo>
                <a:lnTo>
                  <a:pt x="295770" y="244221"/>
                </a:lnTo>
                <a:lnTo>
                  <a:pt x="233817" y="158115"/>
                </a:lnTo>
                <a:close/>
              </a:path>
              <a:path w="408940" h="370839">
                <a:moveTo>
                  <a:pt x="71705" y="223647"/>
                </a:moveTo>
                <a:lnTo>
                  <a:pt x="52222" y="223647"/>
                </a:lnTo>
                <a:lnTo>
                  <a:pt x="62395" y="237871"/>
                </a:lnTo>
                <a:lnTo>
                  <a:pt x="75247" y="228600"/>
                </a:lnTo>
                <a:lnTo>
                  <a:pt x="71705" y="223647"/>
                </a:lnTo>
                <a:close/>
              </a:path>
              <a:path w="408940" h="370839">
                <a:moveTo>
                  <a:pt x="281114" y="142748"/>
                </a:moveTo>
                <a:lnTo>
                  <a:pt x="273850" y="143002"/>
                </a:lnTo>
                <a:lnTo>
                  <a:pt x="273900" y="156591"/>
                </a:lnTo>
                <a:lnTo>
                  <a:pt x="288172" y="157067"/>
                </a:lnTo>
                <a:lnTo>
                  <a:pt x="301358" y="157734"/>
                </a:lnTo>
                <a:lnTo>
                  <a:pt x="303345" y="174259"/>
                </a:lnTo>
                <a:lnTo>
                  <a:pt x="303464" y="176530"/>
                </a:lnTo>
                <a:lnTo>
                  <a:pt x="303587" y="192579"/>
                </a:lnTo>
                <a:lnTo>
                  <a:pt x="301758" y="209972"/>
                </a:lnTo>
                <a:lnTo>
                  <a:pt x="297967" y="227330"/>
                </a:lnTo>
                <a:lnTo>
                  <a:pt x="304203" y="228473"/>
                </a:lnTo>
                <a:lnTo>
                  <a:pt x="309651" y="229870"/>
                </a:lnTo>
                <a:lnTo>
                  <a:pt x="314312" y="231394"/>
                </a:lnTo>
                <a:lnTo>
                  <a:pt x="319351" y="197358"/>
                </a:lnTo>
                <a:lnTo>
                  <a:pt x="319270" y="191516"/>
                </a:lnTo>
                <a:lnTo>
                  <a:pt x="317673" y="161385"/>
                </a:lnTo>
                <a:lnTo>
                  <a:pt x="312995" y="143256"/>
                </a:lnTo>
                <a:lnTo>
                  <a:pt x="298056" y="143256"/>
                </a:lnTo>
                <a:lnTo>
                  <a:pt x="289179" y="142875"/>
                </a:lnTo>
                <a:lnTo>
                  <a:pt x="281114" y="142748"/>
                </a:lnTo>
                <a:close/>
              </a:path>
              <a:path w="408940" h="370839">
                <a:moveTo>
                  <a:pt x="100609" y="145161"/>
                </a:moveTo>
                <a:lnTo>
                  <a:pt x="87756" y="154432"/>
                </a:lnTo>
                <a:lnTo>
                  <a:pt x="100253" y="171831"/>
                </a:lnTo>
                <a:lnTo>
                  <a:pt x="56870" y="203073"/>
                </a:lnTo>
                <a:lnTo>
                  <a:pt x="80834" y="203073"/>
                </a:lnTo>
                <a:lnTo>
                  <a:pt x="108457" y="183261"/>
                </a:lnTo>
                <a:lnTo>
                  <a:pt x="128000" y="183261"/>
                </a:lnTo>
                <a:lnTo>
                  <a:pt x="121310" y="173990"/>
                </a:lnTo>
                <a:lnTo>
                  <a:pt x="137153" y="162560"/>
                </a:lnTo>
                <a:lnTo>
                  <a:pt x="113106" y="162560"/>
                </a:lnTo>
                <a:lnTo>
                  <a:pt x="100609" y="145161"/>
                </a:lnTo>
                <a:close/>
              </a:path>
              <a:path w="408940" h="370839">
                <a:moveTo>
                  <a:pt x="194729" y="81153"/>
                </a:moveTo>
                <a:lnTo>
                  <a:pt x="181216" y="87503"/>
                </a:lnTo>
                <a:lnTo>
                  <a:pt x="190603" y="112406"/>
                </a:lnTo>
                <a:lnTo>
                  <a:pt x="197964" y="137382"/>
                </a:lnTo>
                <a:lnTo>
                  <a:pt x="203280" y="162306"/>
                </a:lnTo>
                <a:lnTo>
                  <a:pt x="206616" y="187452"/>
                </a:lnTo>
                <a:lnTo>
                  <a:pt x="212763" y="191516"/>
                </a:lnTo>
                <a:lnTo>
                  <a:pt x="218020" y="195199"/>
                </a:lnTo>
                <a:lnTo>
                  <a:pt x="222389" y="198500"/>
                </a:lnTo>
                <a:lnTo>
                  <a:pt x="221416" y="188087"/>
                </a:lnTo>
                <a:lnTo>
                  <a:pt x="220140" y="177292"/>
                </a:lnTo>
                <a:lnTo>
                  <a:pt x="218846" y="168068"/>
                </a:lnTo>
                <a:lnTo>
                  <a:pt x="217208" y="158115"/>
                </a:lnTo>
                <a:lnTo>
                  <a:pt x="233817" y="158115"/>
                </a:lnTo>
                <a:lnTo>
                  <a:pt x="209511" y="124333"/>
                </a:lnTo>
                <a:lnTo>
                  <a:pt x="206301" y="113335"/>
                </a:lnTo>
                <a:lnTo>
                  <a:pt x="202768" y="102457"/>
                </a:lnTo>
                <a:lnTo>
                  <a:pt x="198910" y="91721"/>
                </a:lnTo>
                <a:lnTo>
                  <a:pt x="194729" y="81153"/>
                </a:lnTo>
                <a:close/>
              </a:path>
              <a:path w="408940" h="370839">
                <a:moveTo>
                  <a:pt x="128000" y="183261"/>
                </a:moveTo>
                <a:lnTo>
                  <a:pt x="108457" y="183261"/>
                </a:lnTo>
                <a:lnTo>
                  <a:pt x="118630" y="197358"/>
                </a:lnTo>
                <a:lnTo>
                  <a:pt x="131483" y="188087"/>
                </a:lnTo>
                <a:lnTo>
                  <a:pt x="128000" y="183261"/>
                </a:lnTo>
                <a:close/>
              </a:path>
              <a:path w="408940" h="370839">
                <a:moveTo>
                  <a:pt x="303669" y="0"/>
                </a:moveTo>
                <a:lnTo>
                  <a:pt x="291947" y="8509"/>
                </a:lnTo>
                <a:lnTo>
                  <a:pt x="389648" y="144272"/>
                </a:lnTo>
                <a:lnTo>
                  <a:pt x="391464" y="148082"/>
                </a:lnTo>
                <a:lnTo>
                  <a:pt x="391185" y="150495"/>
                </a:lnTo>
                <a:lnTo>
                  <a:pt x="391159" y="152908"/>
                </a:lnTo>
                <a:lnTo>
                  <a:pt x="389026" y="155575"/>
                </a:lnTo>
                <a:lnTo>
                  <a:pt x="384771" y="158496"/>
                </a:lnTo>
                <a:lnTo>
                  <a:pt x="379526" y="162306"/>
                </a:lnTo>
                <a:lnTo>
                  <a:pt x="372465" y="166750"/>
                </a:lnTo>
                <a:lnTo>
                  <a:pt x="363601" y="171831"/>
                </a:lnTo>
                <a:lnTo>
                  <a:pt x="367906" y="175514"/>
                </a:lnTo>
                <a:lnTo>
                  <a:pt x="371855" y="179450"/>
                </a:lnTo>
                <a:lnTo>
                  <a:pt x="408139" y="158115"/>
                </a:lnTo>
                <a:lnTo>
                  <a:pt x="408339" y="154432"/>
                </a:lnTo>
                <a:lnTo>
                  <a:pt x="408800" y="148844"/>
                </a:lnTo>
                <a:lnTo>
                  <a:pt x="406069" y="142367"/>
                </a:lnTo>
                <a:lnTo>
                  <a:pt x="303669" y="0"/>
                </a:lnTo>
                <a:close/>
              </a:path>
              <a:path w="408940" h="370839">
                <a:moveTo>
                  <a:pt x="245264" y="84074"/>
                </a:moveTo>
                <a:lnTo>
                  <a:pt x="229361" y="84074"/>
                </a:lnTo>
                <a:lnTo>
                  <a:pt x="240362" y="109789"/>
                </a:lnTo>
                <a:lnTo>
                  <a:pt x="248313" y="133778"/>
                </a:lnTo>
                <a:lnTo>
                  <a:pt x="253211" y="156029"/>
                </a:lnTo>
                <a:lnTo>
                  <a:pt x="255054" y="176530"/>
                </a:lnTo>
                <a:lnTo>
                  <a:pt x="260261" y="177673"/>
                </a:lnTo>
                <a:lnTo>
                  <a:pt x="265214" y="179070"/>
                </a:lnTo>
                <a:lnTo>
                  <a:pt x="269938" y="180848"/>
                </a:lnTo>
                <a:lnTo>
                  <a:pt x="269400" y="166606"/>
                </a:lnTo>
                <a:lnTo>
                  <a:pt x="267290" y="151304"/>
                </a:lnTo>
                <a:lnTo>
                  <a:pt x="263609" y="134931"/>
                </a:lnTo>
                <a:lnTo>
                  <a:pt x="258356" y="117475"/>
                </a:lnTo>
                <a:lnTo>
                  <a:pt x="277014" y="104140"/>
                </a:lnTo>
                <a:lnTo>
                  <a:pt x="253593" y="104140"/>
                </a:lnTo>
                <a:lnTo>
                  <a:pt x="250848" y="97190"/>
                </a:lnTo>
                <a:lnTo>
                  <a:pt x="247888" y="90074"/>
                </a:lnTo>
                <a:lnTo>
                  <a:pt x="245264" y="84074"/>
                </a:lnTo>
                <a:close/>
              </a:path>
              <a:path w="408940" h="370839">
                <a:moveTo>
                  <a:pt x="157289" y="130810"/>
                </a:moveTo>
                <a:lnTo>
                  <a:pt x="113106" y="162560"/>
                </a:lnTo>
                <a:lnTo>
                  <a:pt x="137153" y="162560"/>
                </a:lnTo>
                <a:lnTo>
                  <a:pt x="165493" y="142112"/>
                </a:lnTo>
                <a:lnTo>
                  <a:pt x="157289" y="130810"/>
                </a:lnTo>
                <a:close/>
              </a:path>
              <a:path w="408940" h="370839">
                <a:moveTo>
                  <a:pt x="293065" y="45974"/>
                </a:moveTo>
                <a:lnTo>
                  <a:pt x="281660" y="54229"/>
                </a:lnTo>
                <a:lnTo>
                  <a:pt x="349529" y="148462"/>
                </a:lnTo>
                <a:lnTo>
                  <a:pt x="360933" y="140335"/>
                </a:lnTo>
                <a:lnTo>
                  <a:pt x="293065" y="45974"/>
                </a:lnTo>
                <a:close/>
              </a:path>
              <a:path w="408940" h="370839">
                <a:moveTo>
                  <a:pt x="296844" y="101346"/>
                </a:moveTo>
                <a:lnTo>
                  <a:pt x="280923" y="101346"/>
                </a:lnTo>
                <a:lnTo>
                  <a:pt x="286295" y="111823"/>
                </a:lnTo>
                <a:lnTo>
                  <a:pt x="290942" y="122301"/>
                </a:lnTo>
                <a:lnTo>
                  <a:pt x="294863" y="132778"/>
                </a:lnTo>
                <a:lnTo>
                  <a:pt x="298056" y="143256"/>
                </a:lnTo>
                <a:lnTo>
                  <a:pt x="312995" y="143256"/>
                </a:lnTo>
                <a:lnTo>
                  <a:pt x="308770" y="126880"/>
                </a:lnTo>
                <a:lnTo>
                  <a:pt x="296844" y="101346"/>
                </a:lnTo>
                <a:close/>
              </a:path>
              <a:path w="408940" h="370839">
                <a:moveTo>
                  <a:pt x="284835" y="81661"/>
                </a:moveTo>
                <a:lnTo>
                  <a:pt x="253593" y="104140"/>
                </a:lnTo>
                <a:lnTo>
                  <a:pt x="277014" y="104140"/>
                </a:lnTo>
                <a:lnTo>
                  <a:pt x="280923" y="101346"/>
                </a:lnTo>
                <a:lnTo>
                  <a:pt x="296844" y="101346"/>
                </a:lnTo>
                <a:lnTo>
                  <a:pt x="292811" y="92710"/>
                </a:lnTo>
                <a:lnTo>
                  <a:pt x="284835" y="81661"/>
                </a:lnTo>
                <a:close/>
              </a:path>
              <a:path w="408940" h="370839">
                <a:moveTo>
                  <a:pt x="266014" y="40512"/>
                </a:moveTo>
                <a:lnTo>
                  <a:pt x="203834" y="85344"/>
                </a:lnTo>
                <a:lnTo>
                  <a:pt x="211924" y="96520"/>
                </a:lnTo>
                <a:lnTo>
                  <a:pt x="229361" y="84074"/>
                </a:lnTo>
                <a:lnTo>
                  <a:pt x="245264" y="84074"/>
                </a:lnTo>
                <a:lnTo>
                  <a:pt x="244713" y="82815"/>
                </a:lnTo>
                <a:lnTo>
                  <a:pt x="241325" y="75437"/>
                </a:lnTo>
                <a:lnTo>
                  <a:pt x="274104" y="51816"/>
                </a:lnTo>
                <a:lnTo>
                  <a:pt x="266014" y="40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0240" y="824738"/>
            <a:ext cx="429704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子项目一领导力测评数</a:t>
            </a:r>
            <a:r>
              <a:rPr sz="1400" b="1" spc="-15" dirty="0">
                <a:latin typeface="Microsoft YaHei"/>
                <a:cs typeface="Microsoft YaHei"/>
              </a:rPr>
              <a:t>据</a:t>
            </a:r>
            <a:r>
              <a:rPr sz="1400" b="1" dirty="0">
                <a:latin typeface="Microsoft YaHei"/>
                <a:cs typeface="Microsoft YaHei"/>
              </a:rPr>
              <a:t>是人</a:t>
            </a:r>
            <a:r>
              <a:rPr sz="1400" b="1" spc="-15" dirty="0">
                <a:latin typeface="Microsoft YaHei"/>
                <a:cs typeface="Microsoft YaHei"/>
              </a:rPr>
              <a:t>员</a:t>
            </a:r>
            <a:r>
              <a:rPr sz="1400" b="1" dirty="0">
                <a:latin typeface="Microsoft YaHei"/>
                <a:cs typeface="Microsoft YaHei"/>
              </a:rPr>
              <a:t>盘点</a:t>
            </a:r>
            <a:r>
              <a:rPr sz="1400" b="1" spc="-15" dirty="0">
                <a:latin typeface="Microsoft YaHei"/>
                <a:cs typeface="Microsoft YaHei"/>
              </a:rPr>
              <a:t>的</a:t>
            </a:r>
            <a:r>
              <a:rPr sz="1400" b="1" dirty="0">
                <a:latin typeface="Microsoft YaHei"/>
                <a:cs typeface="Microsoft YaHei"/>
              </a:rPr>
              <a:t>数据</a:t>
            </a:r>
            <a:r>
              <a:rPr sz="1400" b="1" spc="-15" dirty="0">
                <a:latin typeface="Microsoft YaHei"/>
                <a:cs typeface="Microsoft YaHei"/>
              </a:rPr>
              <a:t>来</a:t>
            </a:r>
            <a:r>
              <a:rPr sz="1400" b="1" dirty="0">
                <a:latin typeface="Microsoft YaHei"/>
                <a:cs typeface="Microsoft YaHei"/>
              </a:rPr>
              <a:t>源之</a:t>
            </a:r>
            <a:r>
              <a:rPr sz="1400" b="1" spc="-15" dirty="0">
                <a:latin typeface="Microsoft YaHei"/>
                <a:cs typeface="Microsoft YaHei"/>
              </a:rPr>
              <a:t>一</a:t>
            </a:r>
            <a:r>
              <a:rPr sz="1400" b="1" dirty="0">
                <a:latin typeface="Microsoft YaHei"/>
                <a:cs typeface="Microsoft YaHei"/>
              </a:rPr>
              <a:t>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0223" y="5325236"/>
            <a:ext cx="164718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600" b="1" spc="-5" dirty="0">
                <a:solidFill>
                  <a:srgbClr val="860009"/>
                </a:solidFill>
                <a:latin typeface="Microsoft YaHei"/>
                <a:cs typeface="Microsoft YaHei"/>
              </a:rPr>
              <a:t>确定培养人员名单  确定招聘计划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0500" y="5071998"/>
            <a:ext cx="929005" cy="71755"/>
          </a:xfrm>
          <a:custGeom>
            <a:avLst/>
            <a:gdLst/>
            <a:ahLst/>
            <a:cxnLst/>
            <a:rect l="l" t="t" r="r" b="b"/>
            <a:pathLst>
              <a:path w="929004" h="71754">
                <a:moveTo>
                  <a:pt x="928751" y="0"/>
                </a:moveTo>
                <a:lnTo>
                  <a:pt x="0" y="0"/>
                </a:lnTo>
                <a:lnTo>
                  <a:pt x="464312" y="71500"/>
                </a:lnTo>
                <a:lnTo>
                  <a:pt x="928751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0500" y="5071998"/>
            <a:ext cx="929005" cy="71755"/>
          </a:xfrm>
          <a:custGeom>
            <a:avLst/>
            <a:gdLst/>
            <a:ahLst/>
            <a:cxnLst/>
            <a:rect l="l" t="t" r="r" b="b"/>
            <a:pathLst>
              <a:path w="929004" h="71754">
                <a:moveTo>
                  <a:pt x="0" y="0"/>
                </a:moveTo>
                <a:lnTo>
                  <a:pt x="928751" y="0"/>
                </a:lnTo>
                <a:lnTo>
                  <a:pt x="464312" y="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400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2" y="1773237"/>
            <a:ext cx="8280400" cy="563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0" rIns="0" bIns="0" rtlCol="0">
            <a:spAutoFit/>
          </a:bodyPr>
          <a:lstStyle/>
          <a:p>
            <a:pPr marL="2311400">
              <a:lnSpc>
                <a:spcPct val="100000"/>
              </a:lnSpc>
              <a:spcBef>
                <a:spcPts val="700"/>
              </a:spcBef>
            </a:pPr>
            <a:r>
              <a:rPr dirty="0">
                <a:solidFill>
                  <a:srgbClr val="FFFFFF"/>
                </a:solidFill>
              </a:rPr>
              <a:t>步骤四：实施个人发展计划</a:t>
            </a:r>
          </a:p>
        </p:txBody>
      </p:sp>
      <p:sp>
        <p:nvSpPr>
          <p:cNvPr id="3" name="object 3"/>
          <p:cNvSpPr/>
          <p:nvPr/>
        </p:nvSpPr>
        <p:spPr>
          <a:xfrm>
            <a:off x="1790064" y="3103245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0064" y="349338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064" y="388340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064" y="505396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0064" y="544410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215" marR="1110615" indent="-266700">
              <a:lnSpc>
                <a:spcPct val="160100"/>
              </a:lnSpc>
            </a:pPr>
            <a:r>
              <a:rPr b="1" spc="5" dirty="0">
                <a:latin typeface="Microsoft YaHei"/>
                <a:cs typeface="Microsoft YaHei"/>
              </a:rPr>
              <a:t>主要策略：  </a:t>
            </a:r>
            <a:r>
              <a:rPr spc="-10" dirty="0"/>
              <a:t>整合公司的发展资源（发展机会），并与素质模型对应  </a:t>
            </a:r>
            <a:r>
              <a:rPr spc="-5" dirty="0"/>
              <a:t>把“钢用在刀刃上”，重点落实对高潜力人才的培养  人才培养执行“</a:t>
            </a:r>
            <a:r>
              <a:rPr spc="-5" dirty="0">
                <a:latin typeface="Arial"/>
                <a:cs typeface="Arial"/>
              </a:rPr>
              <a:t>271”</a:t>
            </a:r>
            <a:r>
              <a:rPr spc="-5" dirty="0"/>
              <a:t>策略，不单纯依靠培训</a:t>
            </a:r>
          </a:p>
          <a:p>
            <a:pPr marL="678815">
              <a:lnSpc>
                <a:spcPct val="100000"/>
              </a:lnSpc>
            </a:pPr>
            <a:endParaRPr spc="-5" dirty="0"/>
          </a:p>
          <a:p>
            <a:pPr marL="678815"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691515">
              <a:lnSpc>
                <a:spcPct val="100000"/>
              </a:lnSpc>
            </a:pPr>
            <a:r>
              <a:rPr b="1" spc="5" dirty="0">
                <a:latin typeface="Microsoft YaHei"/>
                <a:cs typeface="Microsoft YaHei"/>
              </a:rPr>
              <a:t>成果：</a:t>
            </a:r>
          </a:p>
          <a:p>
            <a:pPr marL="958215">
              <a:lnSpc>
                <a:spcPct val="100000"/>
              </a:lnSpc>
              <a:spcBef>
                <a:spcPts val="1150"/>
              </a:spcBef>
            </a:pPr>
            <a:r>
              <a:rPr spc="-5" dirty="0"/>
              <a:t>对所有参与本次评价的人员进行反馈，由其上级负责反馈，</a:t>
            </a:r>
            <a:r>
              <a:rPr spc="-5" dirty="0">
                <a:latin typeface="Arial"/>
                <a:cs typeface="Arial"/>
              </a:rPr>
              <a:t>HR</a:t>
            </a:r>
            <a:r>
              <a:rPr spc="-5" dirty="0"/>
              <a:t>支持</a:t>
            </a:r>
          </a:p>
          <a:p>
            <a:pPr marL="958215">
              <a:lnSpc>
                <a:spcPct val="100000"/>
              </a:lnSpc>
              <a:spcBef>
                <a:spcPts val="1155"/>
              </a:spcBef>
            </a:pPr>
            <a:r>
              <a:rPr spc="-5" dirty="0">
                <a:latin typeface="Arial"/>
                <a:cs typeface="Arial"/>
              </a:rPr>
              <a:t>80%</a:t>
            </a:r>
            <a:r>
              <a:rPr spc="-5" dirty="0"/>
              <a:t>的关键人才个人发展计划得到落实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对参与本次人才盘点的人员进行一对一反馈</a:t>
            </a:r>
          </a:p>
        </p:txBody>
      </p:sp>
      <p:sp>
        <p:nvSpPr>
          <p:cNvPr id="3" name="object 3"/>
          <p:cNvSpPr/>
          <p:nvPr/>
        </p:nvSpPr>
        <p:spPr>
          <a:xfrm>
            <a:off x="570865" y="1147191"/>
            <a:ext cx="126492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65" y="1586102"/>
            <a:ext cx="126492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7397" y="2107310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7397" y="265595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7397" y="320459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3906265"/>
            <a:ext cx="126492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7397" y="4427473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7397" y="4976114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7397" y="5524753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7397" y="607339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890" y="880872"/>
            <a:ext cx="7766684" cy="536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1565">
              <a:lnSpc>
                <a:spcPct val="160000"/>
              </a:lnSpc>
            </a:pPr>
            <a:r>
              <a:rPr sz="1800" spc="-10" dirty="0">
                <a:latin typeface="Arial"/>
                <a:cs typeface="Arial"/>
              </a:rPr>
              <a:t>HR</a:t>
            </a:r>
            <a:r>
              <a:rPr sz="1800" dirty="0">
                <a:latin typeface="SimSun"/>
                <a:cs typeface="SimSun"/>
              </a:rPr>
              <a:t>提供《管理者反馈指南》  反馈对象：</a:t>
            </a:r>
            <a:endParaRPr sz="1800">
              <a:latin typeface="SimSun"/>
              <a:cs typeface="SimSun"/>
            </a:endParaRPr>
          </a:p>
          <a:p>
            <a:pPr marL="434975" marR="5080">
              <a:lnSpc>
                <a:spcPts val="432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10%~15%</a:t>
            </a:r>
            <a:r>
              <a:rPr sz="1800" spc="-5" dirty="0">
                <a:latin typeface="SimSun"/>
                <a:cs typeface="SimSun"/>
              </a:rPr>
              <a:t>的优秀员工，由</a:t>
            </a:r>
            <a:r>
              <a:rPr sz="1800" spc="-5" dirty="0">
                <a:latin typeface="Arial"/>
                <a:cs typeface="Arial"/>
              </a:rPr>
              <a:t>HR</a:t>
            </a:r>
            <a:r>
              <a:rPr sz="1800" spc="-5" dirty="0">
                <a:latin typeface="SimSun"/>
                <a:cs typeface="SimSun"/>
              </a:rPr>
              <a:t>和经理共同参与，以征求其发展需求为目的  </a:t>
            </a:r>
            <a:r>
              <a:rPr sz="1800" dirty="0">
                <a:latin typeface="SimSun"/>
                <a:cs typeface="SimSun"/>
              </a:rPr>
              <a:t>所有的经理：由其上级负责反馈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所有的总监：由其上级负责反馈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SimSun"/>
                <a:cs typeface="SimSun"/>
              </a:rPr>
              <a:t>反馈原则：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以鼓励和发展为导向</a:t>
            </a:r>
            <a:endParaRPr sz="1800">
              <a:latin typeface="SimSun"/>
              <a:cs typeface="SimSun"/>
            </a:endParaRPr>
          </a:p>
          <a:p>
            <a:pPr marL="434975" marR="4580255">
              <a:lnSpc>
                <a:spcPct val="200000"/>
              </a:lnSpc>
            </a:pPr>
            <a:r>
              <a:rPr sz="1800" dirty="0">
                <a:latin typeface="SimSun"/>
                <a:cs typeface="SimSun"/>
              </a:rPr>
              <a:t>反馈具体的行为和发展建议  听取其发展需求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34975">
              <a:lnSpc>
                <a:spcPts val="2155"/>
              </a:lnSpc>
            </a:pPr>
            <a:r>
              <a:rPr sz="1800" dirty="0">
                <a:latin typeface="SimSun"/>
                <a:cs typeface="SimSun"/>
              </a:rPr>
              <a:t>（如果是高潜力人才）与确认个人发展行动计划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7588" y="2833116"/>
            <a:ext cx="2398775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6026" y="2781300"/>
            <a:ext cx="2376424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2776473"/>
            <a:ext cx="2386330" cy="2219325"/>
          </a:xfrm>
          <a:custGeom>
            <a:avLst/>
            <a:gdLst/>
            <a:ahLst/>
            <a:cxnLst/>
            <a:rect l="l" t="t" r="r" b="b"/>
            <a:pathLst>
              <a:path w="2386329" h="2219325">
                <a:moveTo>
                  <a:pt x="0" y="2219325"/>
                </a:moveTo>
                <a:lnTo>
                  <a:pt x="2385949" y="2219325"/>
                </a:lnTo>
                <a:lnTo>
                  <a:pt x="2385949" y="0"/>
                </a:lnTo>
                <a:lnTo>
                  <a:pt x="0" y="0"/>
                </a:lnTo>
                <a:lnTo>
                  <a:pt x="0" y="22193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关于个人发展</a:t>
            </a:r>
          </a:p>
        </p:txBody>
      </p:sp>
      <p:sp>
        <p:nvSpPr>
          <p:cNvPr id="3" name="object 3"/>
          <p:cNvSpPr/>
          <p:nvPr/>
        </p:nvSpPr>
        <p:spPr>
          <a:xfrm>
            <a:off x="1048511" y="3334511"/>
            <a:ext cx="6047232" cy="1703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3276600"/>
            <a:ext cx="6019800" cy="1676400"/>
          </a:xfrm>
          <a:custGeom>
            <a:avLst/>
            <a:gdLst/>
            <a:ahLst/>
            <a:cxnLst/>
            <a:rect l="l" t="t" r="r" b="b"/>
            <a:pathLst>
              <a:path w="6019800" h="1676400">
                <a:moveTo>
                  <a:pt x="0" y="1676400"/>
                </a:moveTo>
                <a:lnTo>
                  <a:pt x="6019800" y="1676400"/>
                </a:lnTo>
                <a:lnTo>
                  <a:pt x="6019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276600"/>
            <a:ext cx="6019800" cy="1676400"/>
          </a:xfrm>
          <a:custGeom>
            <a:avLst/>
            <a:gdLst/>
            <a:ahLst/>
            <a:cxnLst/>
            <a:rect l="l" t="t" r="r" b="b"/>
            <a:pathLst>
              <a:path w="6019800" h="1676400">
                <a:moveTo>
                  <a:pt x="0" y="1676400"/>
                </a:moveTo>
                <a:lnTo>
                  <a:pt x="6019800" y="1676400"/>
                </a:lnTo>
                <a:lnTo>
                  <a:pt x="6019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5463" y="3436620"/>
            <a:ext cx="2121408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551" y="3447288"/>
            <a:ext cx="420624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8855" y="3447288"/>
            <a:ext cx="33070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3208" y="3787140"/>
            <a:ext cx="348996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2663" y="3756659"/>
            <a:ext cx="1091184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527" y="3767328"/>
            <a:ext cx="32766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2867" y="3767328"/>
            <a:ext cx="813816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2364" y="3767328"/>
            <a:ext cx="33070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3208" y="4107179"/>
            <a:ext cx="348996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2663" y="4076700"/>
            <a:ext cx="109118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9527" y="4087367"/>
            <a:ext cx="32766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2867" y="4087367"/>
            <a:ext cx="813816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2364" y="4087367"/>
            <a:ext cx="330707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3208" y="4427220"/>
            <a:ext cx="348996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02663" y="4396740"/>
            <a:ext cx="682751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1095" y="4407408"/>
            <a:ext cx="330707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7483" y="4396740"/>
            <a:ext cx="886968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0132" y="4407408"/>
            <a:ext cx="32766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472" y="4407408"/>
            <a:ext cx="746760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5911" y="4407408"/>
            <a:ext cx="33070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61084" y="3510153"/>
            <a:ext cx="2086610" cy="121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325" algn="ctr">
              <a:lnSpc>
                <a:spcPct val="100000"/>
              </a:lnSpc>
            </a:pPr>
            <a:r>
              <a:rPr sz="16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学习和发展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主</a:t>
            </a:r>
            <a:r>
              <a:rPr sz="16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要</a:t>
            </a:r>
            <a:r>
              <a:rPr sz="1600" b="1" spc="0" dirty="0">
                <a:solidFill>
                  <a:srgbClr val="FFFFFF"/>
                </a:solidFill>
                <a:latin typeface="Microsoft YaHei"/>
                <a:cs typeface="Microsoft YaHei"/>
              </a:rPr>
              <a:t>通</a:t>
            </a:r>
            <a:r>
              <a:rPr sz="16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过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:*</a:t>
            </a:r>
            <a:endParaRPr sz="16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50"/>
              </a:spcBef>
              <a:tabLst>
                <a:tab pos="469265" algn="l"/>
              </a:tabLst>
            </a:pP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50" spc="-50" dirty="0">
                <a:solidFill>
                  <a:srgbClr val="FFFFFF"/>
                </a:solidFill>
                <a:latin typeface="SimSun"/>
                <a:cs typeface="SimSun"/>
              </a:rPr>
              <a:t>关键经历</a:t>
            </a:r>
            <a:r>
              <a:rPr sz="165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(70%)</a:t>
            </a:r>
            <a:endParaRPr sz="16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40"/>
              </a:spcBef>
              <a:tabLst>
                <a:tab pos="469265" algn="l"/>
              </a:tabLst>
            </a:pP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50" spc="-50" dirty="0">
                <a:solidFill>
                  <a:srgbClr val="FFFFFF"/>
                </a:solidFill>
                <a:latin typeface="SimSun"/>
                <a:cs typeface="SimSun"/>
              </a:rPr>
              <a:t>人际关系</a:t>
            </a:r>
            <a:r>
              <a:rPr sz="165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(20%)</a:t>
            </a:r>
            <a:endParaRPr sz="16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40"/>
              </a:spcBef>
              <a:tabLst>
                <a:tab pos="469265" algn="l"/>
              </a:tabLst>
            </a:pP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50" spc="-40" dirty="0">
                <a:solidFill>
                  <a:srgbClr val="FFFFFF"/>
                </a:solidFill>
                <a:latin typeface="SimSun"/>
                <a:cs typeface="SimSun"/>
              </a:rPr>
              <a:t>培训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650" spc="-40" dirty="0">
                <a:solidFill>
                  <a:srgbClr val="FFFFFF"/>
                </a:solidFill>
                <a:latin typeface="SimSun"/>
                <a:cs typeface="SimSun"/>
              </a:rPr>
              <a:t>教育（</a:t>
            </a:r>
            <a:r>
              <a:rPr sz="1650" spc="-4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10%)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540" y="1405763"/>
            <a:ext cx="7404100" cy="113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400" spc="-5" dirty="0">
                <a:latin typeface="Wingdings"/>
                <a:cs typeface="Wingdings"/>
              </a:rPr>
              <a:t></a:t>
            </a:r>
            <a:r>
              <a:rPr sz="1400" spc="-5" dirty="0">
                <a:latin typeface="Times New Roman"/>
                <a:cs typeface="Times New Roman"/>
              </a:rPr>
              <a:t>	</a:t>
            </a:r>
            <a:r>
              <a:rPr sz="1800" b="1" spc="5" dirty="0">
                <a:latin typeface="Microsoft YaHei"/>
                <a:cs typeface="Microsoft YaHei"/>
              </a:rPr>
              <a:t>发展是一个持续的过程 </a:t>
            </a:r>
            <a:r>
              <a:rPr sz="1800" b="1" spc="-5" dirty="0">
                <a:latin typeface="Arial"/>
                <a:cs typeface="Arial"/>
              </a:rPr>
              <a:t>–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10" dirty="0">
                <a:latin typeface="Microsoft YaHei"/>
                <a:cs typeface="Microsoft YaHei"/>
              </a:rPr>
              <a:t>不是单独发生在某个时刻的事件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450" spc="-5" dirty="0">
                <a:latin typeface="Wingdings"/>
                <a:cs typeface="Wingdings"/>
              </a:rPr>
              <a:t></a:t>
            </a:r>
            <a:r>
              <a:rPr sz="1450" spc="-5" dirty="0">
                <a:latin typeface="Times New Roman"/>
                <a:cs typeface="Times New Roman"/>
              </a:rPr>
              <a:t>	</a:t>
            </a:r>
            <a:r>
              <a:rPr sz="1800" b="1" spc="5" dirty="0">
                <a:latin typeface="Microsoft YaHei"/>
                <a:cs typeface="Microsoft YaHei"/>
              </a:rPr>
              <a:t>当个人在拉伸或超出自己的“舒适”区域（ </a:t>
            </a:r>
            <a:r>
              <a:rPr sz="1800" b="1" spc="-5" dirty="0">
                <a:latin typeface="Arial"/>
                <a:cs typeface="Arial"/>
              </a:rPr>
              <a:t>comfort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zones</a:t>
            </a:r>
            <a:r>
              <a:rPr sz="1800" b="1" dirty="0">
                <a:latin typeface="Microsoft YaHei"/>
                <a:cs typeface="Microsoft YaHei"/>
              </a:rPr>
              <a:t>）时，发展</a:t>
            </a:r>
            <a:endParaRPr sz="1800">
              <a:latin typeface="Microsoft YaHei"/>
              <a:cs typeface="Microsoft YaHei"/>
            </a:endParaRPr>
          </a:p>
          <a:p>
            <a:pPr marL="240665">
              <a:lnSpc>
                <a:spcPts val="2155"/>
              </a:lnSpc>
              <a:spcBef>
                <a:spcPts val="430"/>
              </a:spcBef>
            </a:pPr>
            <a:r>
              <a:rPr sz="1800" b="1" spc="10" dirty="0">
                <a:latin typeface="Microsoft YaHei"/>
                <a:cs typeface="Microsoft YaHei"/>
              </a:rPr>
              <a:t>才会发生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3600" y="2667000"/>
            <a:ext cx="2493645" cy="2411730"/>
          </a:xfrm>
          <a:custGeom>
            <a:avLst/>
            <a:gdLst/>
            <a:ahLst/>
            <a:cxnLst/>
            <a:rect l="l" t="t" r="r" b="b"/>
            <a:pathLst>
              <a:path w="2493645" h="2411729">
                <a:moveTo>
                  <a:pt x="1280414" y="0"/>
                </a:moveTo>
                <a:lnTo>
                  <a:pt x="1231301" y="870"/>
                </a:lnTo>
                <a:lnTo>
                  <a:pt x="1182656" y="3461"/>
                </a:lnTo>
                <a:lnTo>
                  <a:pt x="1134512" y="7741"/>
                </a:lnTo>
                <a:lnTo>
                  <a:pt x="1086902" y="13679"/>
                </a:lnTo>
                <a:lnTo>
                  <a:pt x="1039859" y="21243"/>
                </a:lnTo>
                <a:lnTo>
                  <a:pt x="993416" y="30403"/>
                </a:lnTo>
                <a:lnTo>
                  <a:pt x="947606" y="41127"/>
                </a:lnTo>
                <a:lnTo>
                  <a:pt x="902462" y="53384"/>
                </a:lnTo>
                <a:lnTo>
                  <a:pt x="858019" y="67143"/>
                </a:lnTo>
                <a:lnTo>
                  <a:pt x="814308" y="82373"/>
                </a:lnTo>
                <a:lnTo>
                  <a:pt x="771363" y="99042"/>
                </a:lnTo>
                <a:lnTo>
                  <a:pt x="729218" y="117119"/>
                </a:lnTo>
                <a:lnTo>
                  <a:pt x="687904" y="136574"/>
                </a:lnTo>
                <a:lnTo>
                  <a:pt x="647456" y="157374"/>
                </a:lnTo>
                <a:lnTo>
                  <a:pt x="607907" y="179489"/>
                </a:lnTo>
                <a:lnTo>
                  <a:pt x="569289" y="202887"/>
                </a:lnTo>
                <a:lnTo>
                  <a:pt x="531637" y="227537"/>
                </a:lnTo>
                <a:lnTo>
                  <a:pt x="494982" y="253408"/>
                </a:lnTo>
                <a:lnTo>
                  <a:pt x="459359" y="280470"/>
                </a:lnTo>
                <a:lnTo>
                  <a:pt x="424800" y="308689"/>
                </a:lnTo>
                <a:lnTo>
                  <a:pt x="391339" y="338036"/>
                </a:lnTo>
                <a:lnTo>
                  <a:pt x="359009" y="368480"/>
                </a:lnTo>
                <a:lnTo>
                  <a:pt x="327842" y="399988"/>
                </a:lnTo>
                <a:lnTo>
                  <a:pt x="297873" y="432530"/>
                </a:lnTo>
                <a:lnTo>
                  <a:pt x="269133" y="466074"/>
                </a:lnTo>
                <a:lnTo>
                  <a:pt x="241658" y="500590"/>
                </a:lnTo>
                <a:lnTo>
                  <a:pt x="215478" y="536046"/>
                </a:lnTo>
                <a:lnTo>
                  <a:pt x="190629" y="572411"/>
                </a:lnTo>
                <a:lnTo>
                  <a:pt x="167142" y="609654"/>
                </a:lnTo>
                <a:lnTo>
                  <a:pt x="145051" y="647743"/>
                </a:lnTo>
                <a:lnTo>
                  <a:pt x="124390" y="686648"/>
                </a:lnTo>
                <a:lnTo>
                  <a:pt x="105191" y="726336"/>
                </a:lnTo>
                <a:lnTo>
                  <a:pt x="87487" y="766778"/>
                </a:lnTo>
                <a:lnTo>
                  <a:pt x="71312" y="807941"/>
                </a:lnTo>
                <a:lnTo>
                  <a:pt x="56699" y="849795"/>
                </a:lnTo>
                <a:lnTo>
                  <a:pt x="43681" y="892308"/>
                </a:lnTo>
                <a:lnTo>
                  <a:pt x="32291" y="935449"/>
                </a:lnTo>
                <a:lnTo>
                  <a:pt x="22562" y="979187"/>
                </a:lnTo>
                <a:lnTo>
                  <a:pt x="14528" y="1023490"/>
                </a:lnTo>
                <a:lnTo>
                  <a:pt x="8222" y="1068328"/>
                </a:lnTo>
                <a:lnTo>
                  <a:pt x="3676" y="1113670"/>
                </a:lnTo>
                <a:lnTo>
                  <a:pt x="924" y="1159483"/>
                </a:lnTo>
                <a:lnTo>
                  <a:pt x="0" y="1205738"/>
                </a:lnTo>
                <a:lnTo>
                  <a:pt x="924" y="1251983"/>
                </a:lnTo>
                <a:lnTo>
                  <a:pt x="3676" y="1297789"/>
                </a:lnTo>
                <a:lnTo>
                  <a:pt x="8222" y="1343124"/>
                </a:lnTo>
                <a:lnTo>
                  <a:pt x="14528" y="1387955"/>
                </a:lnTo>
                <a:lnTo>
                  <a:pt x="22562" y="1432254"/>
                </a:lnTo>
                <a:lnTo>
                  <a:pt x="32291" y="1475987"/>
                </a:lnTo>
                <a:lnTo>
                  <a:pt x="43681" y="1519124"/>
                </a:lnTo>
                <a:lnTo>
                  <a:pt x="56699" y="1561633"/>
                </a:lnTo>
                <a:lnTo>
                  <a:pt x="71312" y="1603484"/>
                </a:lnTo>
                <a:lnTo>
                  <a:pt x="87487" y="1644645"/>
                </a:lnTo>
                <a:lnTo>
                  <a:pt x="105191" y="1685085"/>
                </a:lnTo>
                <a:lnTo>
                  <a:pt x="124390" y="1724772"/>
                </a:lnTo>
                <a:lnTo>
                  <a:pt x="145051" y="1763676"/>
                </a:lnTo>
                <a:lnTo>
                  <a:pt x="167142" y="1801765"/>
                </a:lnTo>
                <a:lnTo>
                  <a:pt x="190629" y="1839007"/>
                </a:lnTo>
                <a:lnTo>
                  <a:pt x="215478" y="1875373"/>
                </a:lnTo>
                <a:lnTo>
                  <a:pt x="241658" y="1910830"/>
                </a:lnTo>
                <a:lnTo>
                  <a:pt x="269133" y="1945347"/>
                </a:lnTo>
                <a:lnTo>
                  <a:pt x="297873" y="1978893"/>
                </a:lnTo>
                <a:lnTo>
                  <a:pt x="327842" y="2011436"/>
                </a:lnTo>
                <a:lnTo>
                  <a:pt x="359009" y="2042947"/>
                </a:lnTo>
                <a:lnTo>
                  <a:pt x="391339" y="2073392"/>
                </a:lnTo>
                <a:lnTo>
                  <a:pt x="424800" y="2102742"/>
                </a:lnTo>
                <a:lnTo>
                  <a:pt x="459359" y="2130964"/>
                </a:lnTo>
                <a:lnTo>
                  <a:pt x="494982" y="2158028"/>
                </a:lnTo>
                <a:lnTo>
                  <a:pt x="531637" y="2183902"/>
                </a:lnTo>
                <a:lnTo>
                  <a:pt x="569289" y="2208555"/>
                </a:lnTo>
                <a:lnTo>
                  <a:pt x="607907" y="2231956"/>
                </a:lnTo>
                <a:lnTo>
                  <a:pt x="647456" y="2254074"/>
                </a:lnTo>
                <a:lnTo>
                  <a:pt x="687904" y="2274877"/>
                </a:lnTo>
                <a:lnTo>
                  <a:pt x="729218" y="2294334"/>
                </a:lnTo>
                <a:lnTo>
                  <a:pt x="771363" y="2312414"/>
                </a:lnTo>
                <a:lnTo>
                  <a:pt x="814308" y="2329086"/>
                </a:lnTo>
                <a:lnTo>
                  <a:pt x="858019" y="2344319"/>
                </a:lnTo>
                <a:lnTo>
                  <a:pt x="902462" y="2358080"/>
                </a:lnTo>
                <a:lnTo>
                  <a:pt x="947606" y="2370340"/>
                </a:lnTo>
                <a:lnTo>
                  <a:pt x="993416" y="2381066"/>
                </a:lnTo>
                <a:lnTo>
                  <a:pt x="1039859" y="2390227"/>
                </a:lnTo>
                <a:lnTo>
                  <a:pt x="1086902" y="2397793"/>
                </a:lnTo>
                <a:lnTo>
                  <a:pt x="1134512" y="2403733"/>
                </a:lnTo>
                <a:lnTo>
                  <a:pt x="1182656" y="2408013"/>
                </a:lnTo>
                <a:lnTo>
                  <a:pt x="1231301" y="2410605"/>
                </a:lnTo>
                <a:lnTo>
                  <a:pt x="1280414" y="2411476"/>
                </a:lnTo>
                <a:lnTo>
                  <a:pt x="1330126" y="2410562"/>
                </a:lnTo>
                <a:lnTo>
                  <a:pt x="1379460" y="2407864"/>
                </a:lnTo>
                <a:lnTo>
                  <a:pt x="1428375" y="2403409"/>
                </a:lnTo>
                <a:lnTo>
                  <a:pt x="1476827" y="2397226"/>
                </a:lnTo>
                <a:lnTo>
                  <a:pt x="1524775" y="2389343"/>
                </a:lnTo>
                <a:lnTo>
                  <a:pt x="1572178" y="2379788"/>
                </a:lnTo>
                <a:lnTo>
                  <a:pt x="1618994" y="2368590"/>
                </a:lnTo>
                <a:lnTo>
                  <a:pt x="1665180" y="2355776"/>
                </a:lnTo>
                <a:lnTo>
                  <a:pt x="1710696" y="2341375"/>
                </a:lnTo>
                <a:lnTo>
                  <a:pt x="1755499" y="2325414"/>
                </a:lnTo>
                <a:lnTo>
                  <a:pt x="1799547" y="2307923"/>
                </a:lnTo>
                <a:lnTo>
                  <a:pt x="1842799" y="2288930"/>
                </a:lnTo>
                <a:lnTo>
                  <a:pt x="1885213" y="2268462"/>
                </a:lnTo>
                <a:lnTo>
                  <a:pt x="1926747" y="2246548"/>
                </a:lnTo>
                <a:lnTo>
                  <a:pt x="1967360" y="2223216"/>
                </a:lnTo>
                <a:lnTo>
                  <a:pt x="2007009" y="2198495"/>
                </a:lnTo>
                <a:lnTo>
                  <a:pt x="2045653" y="2172412"/>
                </a:lnTo>
                <a:lnTo>
                  <a:pt x="2083249" y="2144996"/>
                </a:lnTo>
                <a:lnTo>
                  <a:pt x="2119757" y="2116275"/>
                </a:lnTo>
                <a:lnTo>
                  <a:pt x="2155135" y="2086277"/>
                </a:lnTo>
                <a:lnTo>
                  <a:pt x="2189340" y="2055031"/>
                </a:lnTo>
                <a:lnTo>
                  <a:pt x="2222330" y="2022564"/>
                </a:lnTo>
                <a:lnTo>
                  <a:pt x="2254065" y="1988905"/>
                </a:lnTo>
                <a:lnTo>
                  <a:pt x="2284502" y="1954082"/>
                </a:lnTo>
                <a:lnTo>
                  <a:pt x="2313599" y="1918124"/>
                </a:lnTo>
                <a:lnTo>
                  <a:pt x="2341315" y="1881058"/>
                </a:lnTo>
                <a:lnTo>
                  <a:pt x="2367607" y="1842913"/>
                </a:lnTo>
                <a:lnTo>
                  <a:pt x="2392435" y="1803717"/>
                </a:lnTo>
                <a:lnTo>
                  <a:pt x="2415756" y="1763499"/>
                </a:lnTo>
                <a:lnTo>
                  <a:pt x="2437529" y="1722285"/>
                </a:lnTo>
                <a:lnTo>
                  <a:pt x="2457711" y="1680106"/>
                </a:lnTo>
                <a:lnTo>
                  <a:pt x="2476261" y="1636988"/>
                </a:lnTo>
                <a:lnTo>
                  <a:pt x="2493136" y="1592961"/>
                </a:lnTo>
                <a:lnTo>
                  <a:pt x="1280414" y="1205738"/>
                </a:lnTo>
                <a:lnTo>
                  <a:pt x="1280414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3600" y="2667000"/>
            <a:ext cx="2493645" cy="2411730"/>
          </a:xfrm>
          <a:custGeom>
            <a:avLst/>
            <a:gdLst/>
            <a:ahLst/>
            <a:cxnLst/>
            <a:rect l="l" t="t" r="r" b="b"/>
            <a:pathLst>
              <a:path w="2493645" h="2411729">
                <a:moveTo>
                  <a:pt x="2493136" y="1592961"/>
                </a:moveTo>
                <a:lnTo>
                  <a:pt x="2476261" y="1636988"/>
                </a:lnTo>
                <a:lnTo>
                  <a:pt x="2457711" y="1680106"/>
                </a:lnTo>
                <a:lnTo>
                  <a:pt x="2437529" y="1722285"/>
                </a:lnTo>
                <a:lnTo>
                  <a:pt x="2415756" y="1763499"/>
                </a:lnTo>
                <a:lnTo>
                  <a:pt x="2392435" y="1803717"/>
                </a:lnTo>
                <a:lnTo>
                  <a:pt x="2367607" y="1842913"/>
                </a:lnTo>
                <a:lnTo>
                  <a:pt x="2341315" y="1881058"/>
                </a:lnTo>
                <a:lnTo>
                  <a:pt x="2313599" y="1918124"/>
                </a:lnTo>
                <a:lnTo>
                  <a:pt x="2284502" y="1954082"/>
                </a:lnTo>
                <a:lnTo>
                  <a:pt x="2254065" y="1988905"/>
                </a:lnTo>
                <a:lnTo>
                  <a:pt x="2222330" y="2022564"/>
                </a:lnTo>
                <a:lnTo>
                  <a:pt x="2189340" y="2055031"/>
                </a:lnTo>
                <a:lnTo>
                  <a:pt x="2155135" y="2086277"/>
                </a:lnTo>
                <a:lnTo>
                  <a:pt x="2119757" y="2116275"/>
                </a:lnTo>
                <a:lnTo>
                  <a:pt x="2083249" y="2144996"/>
                </a:lnTo>
                <a:lnTo>
                  <a:pt x="2045653" y="2172412"/>
                </a:lnTo>
                <a:lnTo>
                  <a:pt x="2007009" y="2198495"/>
                </a:lnTo>
                <a:lnTo>
                  <a:pt x="1967360" y="2223216"/>
                </a:lnTo>
                <a:lnTo>
                  <a:pt x="1926747" y="2246548"/>
                </a:lnTo>
                <a:lnTo>
                  <a:pt x="1885213" y="2268462"/>
                </a:lnTo>
                <a:lnTo>
                  <a:pt x="1842799" y="2288930"/>
                </a:lnTo>
                <a:lnTo>
                  <a:pt x="1799547" y="2307923"/>
                </a:lnTo>
                <a:lnTo>
                  <a:pt x="1755499" y="2325414"/>
                </a:lnTo>
                <a:lnTo>
                  <a:pt x="1710696" y="2341375"/>
                </a:lnTo>
                <a:lnTo>
                  <a:pt x="1665180" y="2355776"/>
                </a:lnTo>
                <a:lnTo>
                  <a:pt x="1618994" y="2368590"/>
                </a:lnTo>
                <a:lnTo>
                  <a:pt x="1572178" y="2379788"/>
                </a:lnTo>
                <a:lnTo>
                  <a:pt x="1524775" y="2389343"/>
                </a:lnTo>
                <a:lnTo>
                  <a:pt x="1476827" y="2397226"/>
                </a:lnTo>
                <a:lnTo>
                  <a:pt x="1428375" y="2403409"/>
                </a:lnTo>
                <a:lnTo>
                  <a:pt x="1379460" y="2407864"/>
                </a:lnTo>
                <a:lnTo>
                  <a:pt x="1330126" y="2410562"/>
                </a:lnTo>
                <a:lnTo>
                  <a:pt x="1280414" y="2411476"/>
                </a:lnTo>
                <a:lnTo>
                  <a:pt x="1231301" y="2410605"/>
                </a:lnTo>
                <a:lnTo>
                  <a:pt x="1182656" y="2408013"/>
                </a:lnTo>
                <a:lnTo>
                  <a:pt x="1134512" y="2403733"/>
                </a:lnTo>
                <a:lnTo>
                  <a:pt x="1086902" y="2397793"/>
                </a:lnTo>
                <a:lnTo>
                  <a:pt x="1039859" y="2390227"/>
                </a:lnTo>
                <a:lnTo>
                  <a:pt x="993416" y="2381066"/>
                </a:lnTo>
                <a:lnTo>
                  <a:pt x="947606" y="2370340"/>
                </a:lnTo>
                <a:lnTo>
                  <a:pt x="902462" y="2358080"/>
                </a:lnTo>
                <a:lnTo>
                  <a:pt x="858019" y="2344319"/>
                </a:lnTo>
                <a:lnTo>
                  <a:pt x="814308" y="2329086"/>
                </a:lnTo>
                <a:lnTo>
                  <a:pt x="771363" y="2312414"/>
                </a:lnTo>
                <a:lnTo>
                  <a:pt x="729218" y="2294334"/>
                </a:lnTo>
                <a:lnTo>
                  <a:pt x="687904" y="2274877"/>
                </a:lnTo>
                <a:lnTo>
                  <a:pt x="647456" y="2254074"/>
                </a:lnTo>
                <a:lnTo>
                  <a:pt x="607907" y="2231956"/>
                </a:lnTo>
                <a:lnTo>
                  <a:pt x="569289" y="2208555"/>
                </a:lnTo>
                <a:lnTo>
                  <a:pt x="531637" y="2183902"/>
                </a:lnTo>
                <a:lnTo>
                  <a:pt x="494982" y="2158028"/>
                </a:lnTo>
                <a:lnTo>
                  <a:pt x="459359" y="2130964"/>
                </a:lnTo>
                <a:lnTo>
                  <a:pt x="424800" y="2102742"/>
                </a:lnTo>
                <a:lnTo>
                  <a:pt x="391339" y="2073392"/>
                </a:lnTo>
                <a:lnTo>
                  <a:pt x="359009" y="2042947"/>
                </a:lnTo>
                <a:lnTo>
                  <a:pt x="327842" y="2011436"/>
                </a:lnTo>
                <a:lnTo>
                  <a:pt x="297873" y="1978893"/>
                </a:lnTo>
                <a:lnTo>
                  <a:pt x="269133" y="1945347"/>
                </a:lnTo>
                <a:lnTo>
                  <a:pt x="241658" y="1910830"/>
                </a:lnTo>
                <a:lnTo>
                  <a:pt x="215478" y="1875373"/>
                </a:lnTo>
                <a:lnTo>
                  <a:pt x="190629" y="1839007"/>
                </a:lnTo>
                <a:lnTo>
                  <a:pt x="167142" y="1801765"/>
                </a:lnTo>
                <a:lnTo>
                  <a:pt x="145051" y="1763676"/>
                </a:lnTo>
                <a:lnTo>
                  <a:pt x="124390" y="1724772"/>
                </a:lnTo>
                <a:lnTo>
                  <a:pt x="105191" y="1685085"/>
                </a:lnTo>
                <a:lnTo>
                  <a:pt x="87487" y="1644645"/>
                </a:lnTo>
                <a:lnTo>
                  <a:pt x="71312" y="1603484"/>
                </a:lnTo>
                <a:lnTo>
                  <a:pt x="56699" y="1561633"/>
                </a:lnTo>
                <a:lnTo>
                  <a:pt x="43681" y="1519124"/>
                </a:lnTo>
                <a:lnTo>
                  <a:pt x="32291" y="1475987"/>
                </a:lnTo>
                <a:lnTo>
                  <a:pt x="22562" y="1432254"/>
                </a:lnTo>
                <a:lnTo>
                  <a:pt x="14528" y="1387955"/>
                </a:lnTo>
                <a:lnTo>
                  <a:pt x="8222" y="1343124"/>
                </a:lnTo>
                <a:lnTo>
                  <a:pt x="3676" y="1297789"/>
                </a:lnTo>
                <a:lnTo>
                  <a:pt x="924" y="1251983"/>
                </a:lnTo>
                <a:lnTo>
                  <a:pt x="0" y="1205738"/>
                </a:lnTo>
                <a:lnTo>
                  <a:pt x="924" y="1159483"/>
                </a:lnTo>
                <a:lnTo>
                  <a:pt x="3676" y="1113670"/>
                </a:lnTo>
                <a:lnTo>
                  <a:pt x="8222" y="1068328"/>
                </a:lnTo>
                <a:lnTo>
                  <a:pt x="14528" y="1023490"/>
                </a:lnTo>
                <a:lnTo>
                  <a:pt x="22562" y="979187"/>
                </a:lnTo>
                <a:lnTo>
                  <a:pt x="32291" y="935449"/>
                </a:lnTo>
                <a:lnTo>
                  <a:pt x="43681" y="892308"/>
                </a:lnTo>
                <a:lnTo>
                  <a:pt x="56699" y="849795"/>
                </a:lnTo>
                <a:lnTo>
                  <a:pt x="71312" y="807941"/>
                </a:lnTo>
                <a:lnTo>
                  <a:pt x="87487" y="766778"/>
                </a:lnTo>
                <a:lnTo>
                  <a:pt x="105191" y="726336"/>
                </a:lnTo>
                <a:lnTo>
                  <a:pt x="124390" y="686648"/>
                </a:lnTo>
                <a:lnTo>
                  <a:pt x="145051" y="647743"/>
                </a:lnTo>
                <a:lnTo>
                  <a:pt x="167142" y="609654"/>
                </a:lnTo>
                <a:lnTo>
                  <a:pt x="190629" y="572411"/>
                </a:lnTo>
                <a:lnTo>
                  <a:pt x="215478" y="536046"/>
                </a:lnTo>
                <a:lnTo>
                  <a:pt x="241658" y="500590"/>
                </a:lnTo>
                <a:lnTo>
                  <a:pt x="269133" y="466074"/>
                </a:lnTo>
                <a:lnTo>
                  <a:pt x="297873" y="432530"/>
                </a:lnTo>
                <a:lnTo>
                  <a:pt x="327842" y="399988"/>
                </a:lnTo>
                <a:lnTo>
                  <a:pt x="359009" y="368480"/>
                </a:lnTo>
                <a:lnTo>
                  <a:pt x="391339" y="338036"/>
                </a:lnTo>
                <a:lnTo>
                  <a:pt x="424800" y="308689"/>
                </a:lnTo>
                <a:lnTo>
                  <a:pt x="459359" y="280470"/>
                </a:lnTo>
                <a:lnTo>
                  <a:pt x="494982" y="253408"/>
                </a:lnTo>
                <a:lnTo>
                  <a:pt x="531637" y="227537"/>
                </a:lnTo>
                <a:lnTo>
                  <a:pt x="569289" y="202887"/>
                </a:lnTo>
                <a:lnTo>
                  <a:pt x="607907" y="179489"/>
                </a:lnTo>
                <a:lnTo>
                  <a:pt x="647456" y="157374"/>
                </a:lnTo>
                <a:lnTo>
                  <a:pt x="687904" y="136574"/>
                </a:lnTo>
                <a:lnTo>
                  <a:pt x="729218" y="117119"/>
                </a:lnTo>
                <a:lnTo>
                  <a:pt x="771363" y="99042"/>
                </a:lnTo>
                <a:lnTo>
                  <a:pt x="814308" y="82373"/>
                </a:lnTo>
                <a:lnTo>
                  <a:pt x="858019" y="67143"/>
                </a:lnTo>
                <a:lnTo>
                  <a:pt x="902462" y="53384"/>
                </a:lnTo>
                <a:lnTo>
                  <a:pt x="947606" y="41127"/>
                </a:lnTo>
                <a:lnTo>
                  <a:pt x="993416" y="30403"/>
                </a:lnTo>
                <a:lnTo>
                  <a:pt x="1039859" y="21243"/>
                </a:lnTo>
                <a:lnTo>
                  <a:pt x="1086902" y="13679"/>
                </a:lnTo>
                <a:lnTo>
                  <a:pt x="1134512" y="7741"/>
                </a:lnTo>
                <a:lnTo>
                  <a:pt x="1182656" y="3461"/>
                </a:lnTo>
                <a:lnTo>
                  <a:pt x="1231301" y="870"/>
                </a:lnTo>
                <a:lnTo>
                  <a:pt x="1280414" y="0"/>
                </a:lnTo>
                <a:lnTo>
                  <a:pt x="1280414" y="1205738"/>
                </a:lnTo>
                <a:lnTo>
                  <a:pt x="2493136" y="1592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5378" y="2667000"/>
            <a:ext cx="1221740" cy="1205865"/>
          </a:xfrm>
          <a:custGeom>
            <a:avLst/>
            <a:gdLst/>
            <a:ahLst/>
            <a:cxnLst/>
            <a:rect l="l" t="t" r="r" b="b"/>
            <a:pathLst>
              <a:path w="1221740" h="1205864">
                <a:moveTo>
                  <a:pt x="8636" y="0"/>
                </a:moveTo>
                <a:lnTo>
                  <a:pt x="0" y="0"/>
                </a:lnTo>
                <a:lnTo>
                  <a:pt x="8636" y="1205738"/>
                </a:lnTo>
                <a:lnTo>
                  <a:pt x="1221486" y="818896"/>
                </a:lnTo>
                <a:lnTo>
                  <a:pt x="1204620" y="774834"/>
                </a:lnTo>
                <a:lnTo>
                  <a:pt x="1186080" y="731684"/>
                </a:lnTo>
                <a:lnTo>
                  <a:pt x="1165906" y="689473"/>
                </a:lnTo>
                <a:lnTo>
                  <a:pt x="1144141" y="648230"/>
                </a:lnTo>
                <a:lnTo>
                  <a:pt x="1120825" y="607983"/>
                </a:lnTo>
                <a:lnTo>
                  <a:pt x="1096002" y="568760"/>
                </a:lnTo>
                <a:lnTo>
                  <a:pt x="1069713" y="530590"/>
                </a:lnTo>
                <a:lnTo>
                  <a:pt x="1041999" y="493500"/>
                </a:lnTo>
                <a:lnTo>
                  <a:pt x="1012903" y="457519"/>
                </a:lnTo>
                <a:lnTo>
                  <a:pt x="982466" y="422675"/>
                </a:lnTo>
                <a:lnTo>
                  <a:pt x="950731" y="388996"/>
                </a:lnTo>
                <a:lnTo>
                  <a:pt x="917739" y="356511"/>
                </a:lnTo>
                <a:lnTo>
                  <a:pt x="883531" y="325247"/>
                </a:lnTo>
                <a:lnTo>
                  <a:pt x="848150" y="295233"/>
                </a:lnTo>
                <a:lnTo>
                  <a:pt x="811638" y="266498"/>
                </a:lnTo>
                <a:lnTo>
                  <a:pt x="774036" y="239069"/>
                </a:lnTo>
                <a:lnTo>
                  <a:pt x="735387" y="212974"/>
                </a:lnTo>
                <a:lnTo>
                  <a:pt x="695731" y="188243"/>
                </a:lnTo>
                <a:lnTo>
                  <a:pt x="655112" y="164902"/>
                </a:lnTo>
                <a:lnTo>
                  <a:pt x="613570" y="142981"/>
                </a:lnTo>
                <a:lnTo>
                  <a:pt x="571148" y="122507"/>
                </a:lnTo>
                <a:lnTo>
                  <a:pt x="527887" y="103509"/>
                </a:lnTo>
                <a:lnTo>
                  <a:pt x="483829" y="86015"/>
                </a:lnTo>
                <a:lnTo>
                  <a:pt x="439017" y="70053"/>
                </a:lnTo>
                <a:lnTo>
                  <a:pt x="393491" y="55652"/>
                </a:lnTo>
                <a:lnTo>
                  <a:pt x="347294" y="42839"/>
                </a:lnTo>
                <a:lnTo>
                  <a:pt x="300468" y="31642"/>
                </a:lnTo>
                <a:lnTo>
                  <a:pt x="253054" y="22091"/>
                </a:lnTo>
                <a:lnTo>
                  <a:pt x="205095" y="14214"/>
                </a:lnTo>
                <a:lnTo>
                  <a:pt x="156631" y="8037"/>
                </a:lnTo>
                <a:lnTo>
                  <a:pt x="107705" y="3591"/>
                </a:lnTo>
                <a:lnTo>
                  <a:pt x="58360" y="902"/>
                </a:lnTo>
                <a:lnTo>
                  <a:pt x="8636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5378" y="2667000"/>
            <a:ext cx="1221740" cy="1205865"/>
          </a:xfrm>
          <a:custGeom>
            <a:avLst/>
            <a:gdLst/>
            <a:ahLst/>
            <a:cxnLst/>
            <a:rect l="l" t="t" r="r" b="b"/>
            <a:pathLst>
              <a:path w="1221740" h="1205864">
                <a:moveTo>
                  <a:pt x="0" y="0"/>
                </a:moveTo>
                <a:lnTo>
                  <a:pt x="2921" y="0"/>
                </a:lnTo>
                <a:lnTo>
                  <a:pt x="5842" y="0"/>
                </a:lnTo>
                <a:lnTo>
                  <a:pt x="8636" y="0"/>
                </a:lnTo>
                <a:lnTo>
                  <a:pt x="58360" y="902"/>
                </a:lnTo>
                <a:lnTo>
                  <a:pt x="107705" y="3591"/>
                </a:lnTo>
                <a:lnTo>
                  <a:pt x="156631" y="8037"/>
                </a:lnTo>
                <a:lnTo>
                  <a:pt x="205095" y="14214"/>
                </a:lnTo>
                <a:lnTo>
                  <a:pt x="253054" y="22091"/>
                </a:lnTo>
                <a:lnTo>
                  <a:pt x="300468" y="31642"/>
                </a:lnTo>
                <a:lnTo>
                  <a:pt x="347294" y="42839"/>
                </a:lnTo>
                <a:lnTo>
                  <a:pt x="393491" y="55652"/>
                </a:lnTo>
                <a:lnTo>
                  <a:pt x="439017" y="70053"/>
                </a:lnTo>
                <a:lnTo>
                  <a:pt x="483829" y="86015"/>
                </a:lnTo>
                <a:lnTo>
                  <a:pt x="527887" y="103509"/>
                </a:lnTo>
                <a:lnTo>
                  <a:pt x="571148" y="122507"/>
                </a:lnTo>
                <a:lnTo>
                  <a:pt x="613570" y="142981"/>
                </a:lnTo>
                <a:lnTo>
                  <a:pt x="655112" y="164902"/>
                </a:lnTo>
                <a:lnTo>
                  <a:pt x="695731" y="188243"/>
                </a:lnTo>
                <a:lnTo>
                  <a:pt x="735387" y="212974"/>
                </a:lnTo>
                <a:lnTo>
                  <a:pt x="774036" y="239069"/>
                </a:lnTo>
                <a:lnTo>
                  <a:pt x="811638" y="266498"/>
                </a:lnTo>
                <a:lnTo>
                  <a:pt x="848150" y="295233"/>
                </a:lnTo>
                <a:lnTo>
                  <a:pt x="883531" y="325247"/>
                </a:lnTo>
                <a:lnTo>
                  <a:pt x="917739" y="356511"/>
                </a:lnTo>
                <a:lnTo>
                  <a:pt x="950731" y="388996"/>
                </a:lnTo>
                <a:lnTo>
                  <a:pt x="982466" y="422675"/>
                </a:lnTo>
                <a:lnTo>
                  <a:pt x="1012903" y="457519"/>
                </a:lnTo>
                <a:lnTo>
                  <a:pt x="1041999" y="493500"/>
                </a:lnTo>
                <a:lnTo>
                  <a:pt x="1069713" y="530590"/>
                </a:lnTo>
                <a:lnTo>
                  <a:pt x="1096002" y="568760"/>
                </a:lnTo>
                <a:lnTo>
                  <a:pt x="1120825" y="607983"/>
                </a:lnTo>
                <a:lnTo>
                  <a:pt x="1144141" y="648230"/>
                </a:lnTo>
                <a:lnTo>
                  <a:pt x="1165906" y="689473"/>
                </a:lnTo>
                <a:lnTo>
                  <a:pt x="1186080" y="731684"/>
                </a:lnTo>
                <a:lnTo>
                  <a:pt x="1204620" y="774834"/>
                </a:lnTo>
                <a:lnTo>
                  <a:pt x="1221486" y="818896"/>
                </a:lnTo>
                <a:lnTo>
                  <a:pt x="8636" y="12057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4014" y="3452495"/>
            <a:ext cx="1280795" cy="806450"/>
          </a:xfrm>
          <a:custGeom>
            <a:avLst/>
            <a:gdLst/>
            <a:ahLst/>
            <a:cxnLst/>
            <a:rect l="l" t="t" r="r" b="b"/>
            <a:pathLst>
              <a:path w="1280795" h="806450">
                <a:moveTo>
                  <a:pt x="1200277" y="0"/>
                </a:moveTo>
                <a:lnTo>
                  <a:pt x="0" y="420242"/>
                </a:lnTo>
                <a:lnTo>
                  <a:pt x="1213103" y="806322"/>
                </a:lnTo>
                <a:lnTo>
                  <a:pt x="1228836" y="759386"/>
                </a:lnTo>
                <a:lnTo>
                  <a:pt x="1242500" y="711958"/>
                </a:lnTo>
                <a:lnTo>
                  <a:pt x="1254086" y="664095"/>
                </a:lnTo>
                <a:lnTo>
                  <a:pt x="1263586" y="615854"/>
                </a:lnTo>
                <a:lnTo>
                  <a:pt x="1270990" y="567292"/>
                </a:lnTo>
                <a:lnTo>
                  <a:pt x="1276290" y="518465"/>
                </a:lnTo>
                <a:lnTo>
                  <a:pt x="1279476" y="469430"/>
                </a:lnTo>
                <a:lnTo>
                  <a:pt x="1280540" y="420242"/>
                </a:lnTo>
                <a:lnTo>
                  <a:pt x="1279536" y="372458"/>
                </a:lnTo>
                <a:lnTo>
                  <a:pt x="1276528" y="324814"/>
                </a:lnTo>
                <a:lnTo>
                  <a:pt x="1271528" y="277367"/>
                </a:lnTo>
                <a:lnTo>
                  <a:pt x="1264547" y="230175"/>
                </a:lnTo>
                <a:lnTo>
                  <a:pt x="1255593" y="183293"/>
                </a:lnTo>
                <a:lnTo>
                  <a:pt x="1244679" y="136778"/>
                </a:lnTo>
                <a:lnTo>
                  <a:pt x="1231815" y="90687"/>
                </a:lnTo>
                <a:lnTo>
                  <a:pt x="1217011" y="45075"/>
                </a:lnTo>
                <a:lnTo>
                  <a:pt x="120027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4014" y="3452495"/>
            <a:ext cx="1280795" cy="806450"/>
          </a:xfrm>
          <a:custGeom>
            <a:avLst/>
            <a:gdLst/>
            <a:ahLst/>
            <a:cxnLst/>
            <a:rect l="l" t="t" r="r" b="b"/>
            <a:pathLst>
              <a:path w="1280795" h="806450">
                <a:moveTo>
                  <a:pt x="1200277" y="0"/>
                </a:moveTo>
                <a:lnTo>
                  <a:pt x="1217011" y="45075"/>
                </a:lnTo>
                <a:lnTo>
                  <a:pt x="1231815" y="90687"/>
                </a:lnTo>
                <a:lnTo>
                  <a:pt x="1244679" y="136778"/>
                </a:lnTo>
                <a:lnTo>
                  <a:pt x="1255593" y="183293"/>
                </a:lnTo>
                <a:lnTo>
                  <a:pt x="1264547" y="230175"/>
                </a:lnTo>
                <a:lnTo>
                  <a:pt x="1271528" y="277367"/>
                </a:lnTo>
                <a:lnTo>
                  <a:pt x="1276528" y="324814"/>
                </a:lnTo>
                <a:lnTo>
                  <a:pt x="1279536" y="372458"/>
                </a:lnTo>
                <a:lnTo>
                  <a:pt x="1280540" y="420242"/>
                </a:lnTo>
                <a:lnTo>
                  <a:pt x="1279476" y="469430"/>
                </a:lnTo>
                <a:lnTo>
                  <a:pt x="1276290" y="518465"/>
                </a:lnTo>
                <a:lnTo>
                  <a:pt x="1270990" y="567292"/>
                </a:lnTo>
                <a:lnTo>
                  <a:pt x="1263586" y="615854"/>
                </a:lnTo>
                <a:lnTo>
                  <a:pt x="1254086" y="664095"/>
                </a:lnTo>
                <a:lnTo>
                  <a:pt x="1242500" y="711958"/>
                </a:lnTo>
                <a:lnTo>
                  <a:pt x="1228836" y="759386"/>
                </a:lnTo>
                <a:lnTo>
                  <a:pt x="1213103" y="806322"/>
                </a:lnTo>
                <a:lnTo>
                  <a:pt x="0" y="420242"/>
                </a:lnTo>
                <a:lnTo>
                  <a:pt x="120027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23203" y="4216145"/>
            <a:ext cx="18180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Critical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Experiences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7018401" y="4459985"/>
            <a:ext cx="4318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70%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94550" y="3106587"/>
            <a:ext cx="133350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645" algn="ctr">
              <a:lnSpc>
                <a:spcPts val="1000"/>
              </a:lnSpc>
            </a:pPr>
            <a:r>
              <a:rPr sz="1600" spc="-5" dirty="0">
                <a:latin typeface="Arial"/>
                <a:cs typeface="Arial"/>
              </a:rPr>
              <a:t>People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&amp;</a:t>
            </a:r>
            <a:endParaRPr sz="1600" dirty="0">
              <a:latin typeface="Arial"/>
              <a:cs typeface="Arial"/>
            </a:endParaRPr>
          </a:p>
          <a:p>
            <a:pPr marL="12700" marR="93345" algn="ctr">
              <a:lnSpc>
                <a:spcPct val="676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Relation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hips  20%</a:t>
            </a:r>
            <a:endParaRPr sz="1600" dirty="0">
              <a:latin typeface="Arial"/>
              <a:cs typeface="Arial"/>
            </a:endParaRPr>
          </a:p>
          <a:p>
            <a:pPr marL="666750" marR="5080" indent="-250190">
              <a:lnSpc>
                <a:spcPct val="68100"/>
              </a:lnSpc>
              <a:spcBef>
                <a:spcPts val="1019"/>
              </a:spcBef>
            </a:pPr>
            <a:r>
              <a:rPr sz="1600" spc="-5" dirty="0">
                <a:latin typeface="Arial"/>
                <a:cs typeface="Arial"/>
              </a:rPr>
              <a:t>Edu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ation  10%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3444" y="5147309"/>
            <a:ext cx="32219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* Research references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documented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325960"/>
            <a:ext cx="1371600" cy="1188720"/>
          </a:xfrm>
          <a:custGeom>
            <a:avLst/>
            <a:gdLst/>
            <a:ahLst/>
            <a:cxnLst/>
            <a:rect l="l" t="t" r="r" b="b"/>
            <a:pathLst>
              <a:path w="1371600" h="1188720">
                <a:moveTo>
                  <a:pt x="0" y="1188694"/>
                </a:moveTo>
                <a:lnTo>
                  <a:pt x="1371600" y="1188694"/>
                </a:lnTo>
                <a:lnTo>
                  <a:pt x="1371600" y="0"/>
                </a:lnTo>
                <a:lnTo>
                  <a:pt x="0" y="0"/>
                </a:lnTo>
                <a:lnTo>
                  <a:pt x="0" y="118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431" y="1182624"/>
            <a:ext cx="1222247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536" y="1458467"/>
            <a:ext cx="51053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1458467"/>
            <a:ext cx="38404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1458467"/>
            <a:ext cx="49834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927" y="1444752"/>
            <a:ext cx="53644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527" y="1458467"/>
            <a:ext cx="38404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2727" y="1458467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131" y="3194304"/>
            <a:ext cx="14508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031" y="3454908"/>
            <a:ext cx="7650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4232" y="3468623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0507" y="3043427"/>
            <a:ext cx="765047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7707" y="3057144"/>
            <a:ext cx="396240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6100" y="3057144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0027" y="3329940"/>
            <a:ext cx="915924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8104" y="3329940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020" y="3604259"/>
            <a:ext cx="2567939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4111" y="3604259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7364" y="3043427"/>
            <a:ext cx="1222248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1764" y="3057144"/>
            <a:ext cx="396239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0155" y="3057144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3959" y="3329940"/>
            <a:ext cx="915924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2035" y="3329940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7952" y="3604259"/>
            <a:ext cx="2567940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8044" y="3604259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2068" y="2906267"/>
            <a:ext cx="765048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59268" y="2919983"/>
            <a:ext cx="460248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11668" y="2919983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0064" y="3192779"/>
            <a:ext cx="915924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78140" y="3192779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2864" y="3467100"/>
            <a:ext cx="1895855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8059" y="3741420"/>
            <a:ext cx="979931" cy="5135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10143" y="3741420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17500" y="1204975"/>
          <a:ext cx="8607425" cy="5303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2522601"/>
                <a:gridCol w="2487549"/>
                <a:gridCol w="2225675"/>
              </a:tblGrid>
              <a:tr h="639952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职业目标</a:t>
                      </a:r>
                      <a:endParaRPr sz="1800" dirty="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(3-4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年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0"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449580" marR="100965" indent="-34290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本年度发展  机会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经验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ts val="215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(70%)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(What? When?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Who?)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5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社会支持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15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(20%)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(What? When?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Who?)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802640" marR="793115" indent="1270" algn="ctr">
                        <a:lnSpc>
                          <a:spcPts val="215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培训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  (1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ts val="209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(What?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When?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Who?)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65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304800" y="722274"/>
            <a:ext cx="3905250" cy="365760"/>
          </a:xfrm>
          <a:custGeom>
            <a:avLst/>
            <a:gdLst/>
            <a:ahLst/>
            <a:cxnLst/>
            <a:rect l="l" t="t" r="r" b="b"/>
            <a:pathLst>
              <a:path w="3905250" h="365759">
                <a:moveTo>
                  <a:pt x="0" y="365607"/>
                </a:moveTo>
                <a:lnTo>
                  <a:pt x="3905250" y="365607"/>
                </a:lnTo>
                <a:lnTo>
                  <a:pt x="3905250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0050" y="722274"/>
            <a:ext cx="2065655" cy="365760"/>
          </a:xfrm>
          <a:custGeom>
            <a:avLst/>
            <a:gdLst/>
            <a:ahLst/>
            <a:cxnLst/>
            <a:rect l="l" t="t" r="r" b="b"/>
            <a:pathLst>
              <a:path w="2065654" h="365759">
                <a:moveTo>
                  <a:pt x="0" y="365607"/>
                </a:moveTo>
                <a:lnTo>
                  <a:pt x="2065401" y="365607"/>
                </a:lnTo>
                <a:lnTo>
                  <a:pt x="2065401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5451" y="722274"/>
            <a:ext cx="2640330" cy="365760"/>
          </a:xfrm>
          <a:custGeom>
            <a:avLst/>
            <a:gdLst/>
            <a:ahLst/>
            <a:cxnLst/>
            <a:rect l="l" t="t" r="r" b="b"/>
            <a:pathLst>
              <a:path w="2640329" h="365759">
                <a:moveTo>
                  <a:pt x="0" y="365607"/>
                </a:moveTo>
                <a:lnTo>
                  <a:pt x="2639949" y="365607"/>
                </a:lnTo>
                <a:lnTo>
                  <a:pt x="2639949" y="0"/>
                </a:lnTo>
                <a:lnTo>
                  <a:pt x="0" y="0"/>
                </a:lnTo>
                <a:lnTo>
                  <a:pt x="0" y="3656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050" y="71602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59">
                <a:moveTo>
                  <a:pt x="0" y="0"/>
                </a:moveTo>
                <a:lnTo>
                  <a:pt x="0" y="39090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5451" y="71602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59">
                <a:moveTo>
                  <a:pt x="0" y="0"/>
                </a:moveTo>
                <a:lnTo>
                  <a:pt x="0" y="39090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" y="71602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59">
                <a:moveTo>
                  <a:pt x="0" y="0"/>
                </a:moveTo>
                <a:lnTo>
                  <a:pt x="0" y="39090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15400" y="71602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59">
                <a:moveTo>
                  <a:pt x="0" y="0"/>
                </a:moveTo>
                <a:lnTo>
                  <a:pt x="0" y="39090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450" y="722376"/>
            <a:ext cx="8623300" cy="0"/>
          </a:xfrm>
          <a:custGeom>
            <a:avLst/>
            <a:gdLst/>
            <a:ahLst/>
            <a:cxnLst/>
            <a:rect l="l" t="t" r="r" b="b"/>
            <a:pathLst>
              <a:path w="8623300">
                <a:moveTo>
                  <a:pt x="0" y="0"/>
                </a:moveTo>
                <a:lnTo>
                  <a:pt x="862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450" y="1087882"/>
            <a:ext cx="8623300" cy="0"/>
          </a:xfrm>
          <a:custGeom>
            <a:avLst/>
            <a:gdLst/>
            <a:ahLst/>
            <a:cxnLst/>
            <a:rect l="l" t="t" r="r" b="b"/>
            <a:pathLst>
              <a:path w="8623300">
                <a:moveTo>
                  <a:pt x="0" y="0"/>
                </a:moveTo>
                <a:lnTo>
                  <a:pt x="862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984" y="693419"/>
            <a:ext cx="1680972" cy="5135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26107" y="693419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540" y="762000"/>
            <a:ext cx="13982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Title: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57471" y="693419"/>
            <a:ext cx="752855" cy="5135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02479" y="693419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89552" y="762000"/>
            <a:ext cx="47053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22491" y="693419"/>
            <a:ext cx="1232915" cy="5135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47559" y="693419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6355207" y="762000"/>
            <a:ext cx="9512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0" spc="-5" dirty="0">
                <a:solidFill>
                  <a:srgbClr val="FFFFFF"/>
                </a:solidFill>
                <a:latin typeface="Arial"/>
                <a:cs typeface="Arial"/>
              </a:rPr>
              <a:t>cati</a:t>
            </a:r>
            <a:r>
              <a:rPr sz="1800" b="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0" dirty="0">
                <a:solidFill>
                  <a:srgbClr val="FFFFFF"/>
                </a:solidFill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76244" y="4588764"/>
            <a:ext cx="4573524" cy="14798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1108" y="4645152"/>
            <a:ext cx="4241292" cy="14264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10203" y="4521961"/>
            <a:ext cx="4562475" cy="1470660"/>
          </a:xfrm>
          <a:custGeom>
            <a:avLst/>
            <a:gdLst/>
            <a:ahLst/>
            <a:cxnLst/>
            <a:rect l="l" t="t" r="r" b="b"/>
            <a:pathLst>
              <a:path w="4562475" h="1470660">
                <a:moveTo>
                  <a:pt x="4440428" y="0"/>
                </a:moveTo>
                <a:lnTo>
                  <a:pt x="0" y="703326"/>
                </a:lnTo>
                <a:lnTo>
                  <a:pt x="121538" y="1470063"/>
                </a:lnTo>
                <a:lnTo>
                  <a:pt x="4561967" y="766699"/>
                </a:lnTo>
                <a:lnTo>
                  <a:pt x="4440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10203" y="4521961"/>
            <a:ext cx="4562475" cy="1470660"/>
          </a:xfrm>
          <a:custGeom>
            <a:avLst/>
            <a:gdLst/>
            <a:ahLst/>
            <a:cxnLst/>
            <a:rect l="l" t="t" r="r" b="b"/>
            <a:pathLst>
              <a:path w="4562475" h="1470660">
                <a:moveTo>
                  <a:pt x="0" y="703326"/>
                </a:moveTo>
                <a:lnTo>
                  <a:pt x="4440428" y="0"/>
                </a:lnTo>
                <a:lnTo>
                  <a:pt x="4561967" y="766699"/>
                </a:lnTo>
                <a:lnTo>
                  <a:pt x="121538" y="1470063"/>
                </a:lnTo>
                <a:lnTo>
                  <a:pt x="0" y="70332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2301" y="4747005"/>
            <a:ext cx="4818760" cy="16927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37" y="1341500"/>
            <a:ext cx="8001000" cy="512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1558" y="1565402"/>
            <a:ext cx="20593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Microsoft YaHei"/>
                <a:cs typeface="Microsoft YaHei"/>
              </a:rPr>
              <a:t>关键经历</a:t>
            </a:r>
            <a:r>
              <a:rPr sz="2400" b="1" spc="-5" dirty="0">
                <a:latin typeface="Arial"/>
                <a:cs typeface="Arial"/>
              </a:rPr>
              <a:t>(70%)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850" y="2038222"/>
            <a:ext cx="693864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latin typeface="Microsoft YaHei"/>
                <a:cs typeface="Microsoft YaHei"/>
              </a:rPr>
              <a:t>最有效的发展是：分配给员工特定的角色，让其“真枪实弹”地实践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341" y="280415"/>
            <a:ext cx="307403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公司将如何发展人才</a:t>
            </a:r>
            <a:r>
              <a:rPr spc="955" dirty="0"/>
              <a:t>┄</a:t>
            </a:r>
          </a:p>
        </p:txBody>
      </p:sp>
      <p:sp>
        <p:nvSpPr>
          <p:cNvPr id="6" name="object 6"/>
          <p:cNvSpPr/>
          <p:nvPr/>
        </p:nvSpPr>
        <p:spPr>
          <a:xfrm>
            <a:off x="701027" y="309575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27" y="350418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27" y="3914140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1440" y="309575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1440" y="3504184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27" y="5005578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27" y="541400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27" y="582399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440" y="5005578"/>
            <a:ext cx="126491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1440" y="5414009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1440" y="5823991"/>
            <a:ext cx="126491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4027" y="2616596"/>
          <a:ext cx="6344551" cy="336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12"/>
                <a:gridCol w="3360039"/>
              </a:tblGrid>
              <a:tr h="1683639">
                <a:tc>
                  <a:txBody>
                    <a:bodyPr/>
                    <a:lstStyle/>
                    <a:p>
                      <a:pPr marL="127000">
                        <a:lnSpc>
                          <a:spcPts val="1905"/>
                        </a:lnSpc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职能和经营类的锻炼机会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254635" marR="650240">
                        <a:lnSpc>
                          <a:spcPct val="149200"/>
                        </a:lnSpc>
                        <a:spcBef>
                          <a:spcPts val="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客服部门轮岗  </a:t>
                      </a:r>
                      <a:r>
                        <a:rPr sz="1800" b="1" spc="5" dirty="0">
                          <a:latin typeface="Microsoft YaHei"/>
                          <a:cs typeface="Microsoft YaHei"/>
                        </a:rPr>
                        <a:t>新成立部门  </a:t>
                      </a: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把一块业务起死回生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905"/>
                        </a:lnSpc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前端岗位的锻炼机会：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销售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b="1" spc="5" dirty="0">
                          <a:latin typeface="Microsoft YaHei"/>
                          <a:cs typeface="Microsoft YaHei"/>
                        </a:rPr>
                        <a:t>市场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  <a:tr h="1683740">
                <a:tc>
                  <a:txBody>
                    <a:bodyPr/>
                    <a:lstStyle/>
                    <a:p>
                      <a:pPr marL="254635" marR="1570990" indent="-128270">
                        <a:lnSpc>
                          <a:spcPct val="1493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晋升机会：  </a:t>
                      </a:r>
                      <a:r>
                        <a:rPr sz="1800" b="1" spc="5" dirty="0">
                          <a:latin typeface="Microsoft YaHei"/>
                          <a:cs typeface="Microsoft YaHei"/>
                        </a:rPr>
                        <a:t>经理  </a:t>
                      </a: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经理的经理  部门负责人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特别机会：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471170" marR="119380">
                        <a:lnSpc>
                          <a:spcPct val="149200"/>
                        </a:lnSpc>
                        <a:spcBef>
                          <a:spcPts val="5"/>
                        </a:spcBef>
                      </a:pPr>
                      <a:r>
                        <a:rPr sz="1800" b="1" spc="5" dirty="0">
                          <a:latin typeface="Microsoft YaHei"/>
                          <a:cs typeface="Microsoft YaHei"/>
                        </a:rPr>
                        <a:t>项目经理  </a:t>
                      </a:r>
                      <a:r>
                        <a:rPr sz="1800" b="1" spc="10" dirty="0">
                          <a:latin typeface="Microsoft YaHei"/>
                          <a:cs typeface="Microsoft YaHei"/>
                        </a:rPr>
                        <a:t>跨区域或跨业务的整合角色  组织变革角色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010400" y="76200"/>
            <a:ext cx="2073275" cy="2057400"/>
          </a:xfrm>
          <a:custGeom>
            <a:avLst/>
            <a:gdLst/>
            <a:ahLst/>
            <a:cxnLst/>
            <a:rect l="l" t="t" r="r" b="b"/>
            <a:pathLst>
              <a:path w="2073275" h="2057400">
                <a:moveTo>
                  <a:pt x="1064895" y="0"/>
                </a:moveTo>
                <a:lnTo>
                  <a:pt x="1016149" y="1058"/>
                </a:lnTo>
                <a:lnTo>
                  <a:pt x="967966" y="4203"/>
                </a:lnTo>
                <a:lnTo>
                  <a:pt x="920392" y="9389"/>
                </a:lnTo>
                <a:lnTo>
                  <a:pt x="873475" y="16571"/>
                </a:lnTo>
                <a:lnTo>
                  <a:pt x="827262" y="25704"/>
                </a:lnTo>
                <a:lnTo>
                  <a:pt x="781799" y="36741"/>
                </a:lnTo>
                <a:lnTo>
                  <a:pt x="737134" y="49639"/>
                </a:lnTo>
                <a:lnTo>
                  <a:pt x="693313" y="64350"/>
                </a:lnTo>
                <a:lnTo>
                  <a:pt x="650384" y="80831"/>
                </a:lnTo>
                <a:lnTo>
                  <a:pt x="608394" y="99035"/>
                </a:lnTo>
                <a:lnTo>
                  <a:pt x="567389" y="118918"/>
                </a:lnTo>
                <a:lnTo>
                  <a:pt x="527416" y="140433"/>
                </a:lnTo>
                <a:lnTo>
                  <a:pt x="488523" y="163536"/>
                </a:lnTo>
                <a:lnTo>
                  <a:pt x="450757" y="188181"/>
                </a:lnTo>
                <a:lnTo>
                  <a:pt x="414164" y="214323"/>
                </a:lnTo>
                <a:lnTo>
                  <a:pt x="378791" y="241916"/>
                </a:lnTo>
                <a:lnTo>
                  <a:pt x="344686" y="270915"/>
                </a:lnTo>
                <a:lnTo>
                  <a:pt x="311896" y="301275"/>
                </a:lnTo>
                <a:lnTo>
                  <a:pt x="280466" y="332950"/>
                </a:lnTo>
                <a:lnTo>
                  <a:pt x="250446" y="365895"/>
                </a:lnTo>
                <a:lnTo>
                  <a:pt x="221880" y="400065"/>
                </a:lnTo>
                <a:lnTo>
                  <a:pt x="194817" y="435414"/>
                </a:lnTo>
                <a:lnTo>
                  <a:pt x="169304" y="471896"/>
                </a:lnTo>
                <a:lnTo>
                  <a:pt x="145386" y="509467"/>
                </a:lnTo>
                <a:lnTo>
                  <a:pt x="123112" y="548081"/>
                </a:lnTo>
                <a:lnTo>
                  <a:pt x="102529" y="587693"/>
                </a:lnTo>
                <a:lnTo>
                  <a:pt x="83683" y="628257"/>
                </a:lnTo>
                <a:lnTo>
                  <a:pt x="66621" y="669727"/>
                </a:lnTo>
                <a:lnTo>
                  <a:pt x="51390" y="712060"/>
                </a:lnTo>
                <a:lnTo>
                  <a:pt x="38038" y="755209"/>
                </a:lnTo>
                <a:lnTo>
                  <a:pt x="26611" y="799128"/>
                </a:lnTo>
                <a:lnTo>
                  <a:pt x="17156" y="843773"/>
                </a:lnTo>
                <a:lnTo>
                  <a:pt x="9721" y="889098"/>
                </a:lnTo>
                <a:lnTo>
                  <a:pt x="4351" y="935058"/>
                </a:lnTo>
                <a:lnTo>
                  <a:pt x="1095" y="981607"/>
                </a:lnTo>
                <a:lnTo>
                  <a:pt x="0" y="1028700"/>
                </a:lnTo>
                <a:lnTo>
                  <a:pt x="1095" y="1075792"/>
                </a:lnTo>
                <a:lnTo>
                  <a:pt x="4351" y="1122341"/>
                </a:lnTo>
                <a:lnTo>
                  <a:pt x="9721" y="1168301"/>
                </a:lnTo>
                <a:lnTo>
                  <a:pt x="17156" y="1213626"/>
                </a:lnTo>
                <a:lnTo>
                  <a:pt x="26611" y="1258271"/>
                </a:lnTo>
                <a:lnTo>
                  <a:pt x="38038" y="1302190"/>
                </a:lnTo>
                <a:lnTo>
                  <a:pt x="51390" y="1345339"/>
                </a:lnTo>
                <a:lnTo>
                  <a:pt x="66621" y="1387672"/>
                </a:lnTo>
                <a:lnTo>
                  <a:pt x="83683" y="1429142"/>
                </a:lnTo>
                <a:lnTo>
                  <a:pt x="102529" y="1469706"/>
                </a:lnTo>
                <a:lnTo>
                  <a:pt x="123112" y="1509318"/>
                </a:lnTo>
                <a:lnTo>
                  <a:pt x="145386" y="1547932"/>
                </a:lnTo>
                <a:lnTo>
                  <a:pt x="169304" y="1585503"/>
                </a:lnTo>
                <a:lnTo>
                  <a:pt x="194817" y="1621985"/>
                </a:lnTo>
                <a:lnTo>
                  <a:pt x="221880" y="1657334"/>
                </a:lnTo>
                <a:lnTo>
                  <a:pt x="250446" y="1691504"/>
                </a:lnTo>
                <a:lnTo>
                  <a:pt x="280466" y="1724449"/>
                </a:lnTo>
                <a:lnTo>
                  <a:pt x="311896" y="1756124"/>
                </a:lnTo>
                <a:lnTo>
                  <a:pt x="344686" y="1786484"/>
                </a:lnTo>
                <a:lnTo>
                  <a:pt x="378791" y="1815483"/>
                </a:lnTo>
                <a:lnTo>
                  <a:pt x="414164" y="1843076"/>
                </a:lnTo>
                <a:lnTo>
                  <a:pt x="450757" y="1869218"/>
                </a:lnTo>
                <a:lnTo>
                  <a:pt x="488523" y="1893863"/>
                </a:lnTo>
                <a:lnTo>
                  <a:pt x="527416" y="1916966"/>
                </a:lnTo>
                <a:lnTo>
                  <a:pt x="567389" y="1938481"/>
                </a:lnTo>
                <a:lnTo>
                  <a:pt x="608394" y="1958364"/>
                </a:lnTo>
                <a:lnTo>
                  <a:pt x="650384" y="1976568"/>
                </a:lnTo>
                <a:lnTo>
                  <a:pt x="693313" y="1993049"/>
                </a:lnTo>
                <a:lnTo>
                  <a:pt x="737134" y="2007760"/>
                </a:lnTo>
                <a:lnTo>
                  <a:pt x="781799" y="2020658"/>
                </a:lnTo>
                <a:lnTo>
                  <a:pt x="827262" y="2031695"/>
                </a:lnTo>
                <a:lnTo>
                  <a:pt x="873475" y="2040828"/>
                </a:lnTo>
                <a:lnTo>
                  <a:pt x="920392" y="2048010"/>
                </a:lnTo>
                <a:lnTo>
                  <a:pt x="967966" y="2053196"/>
                </a:lnTo>
                <a:lnTo>
                  <a:pt x="1016149" y="2056341"/>
                </a:lnTo>
                <a:lnTo>
                  <a:pt x="1064895" y="2057400"/>
                </a:lnTo>
                <a:lnTo>
                  <a:pt x="1115376" y="2056251"/>
                </a:lnTo>
                <a:lnTo>
                  <a:pt x="1165376" y="2052834"/>
                </a:lnTo>
                <a:lnTo>
                  <a:pt x="1214831" y="2047193"/>
                </a:lnTo>
                <a:lnTo>
                  <a:pt x="1263678" y="2039372"/>
                </a:lnTo>
                <a:lnTo>
                  <a:pt x="1311852" y="2029415"/>
                </a:lnTo>
                <a:lnTo>
                  <a:pt x="1359292" y="2017366"/>
                </a:lnTo>
                <a:lnTo>
                  <a:pt x="1405932" y="2003269"/>
                </a:lnTo>
                <a:lnTo>
                  <a:pt x="1451710" y="1987167"/>
                </a:lnTo>
                <a:lnTo>
                  <a:pt x="1496563" y="1969106"/>
                </a:lnTo>
                <a:lnTo>
                  <a:pt x="1540426" y="1949129"/>
                </a:lnTo>
                <a:lnTo>
                  <a:pt x="1583237" y="1927280"/>
                </a:lnTo>
                <a:lnTo>
                  <a:pt x="1624931" y="1903603"/>
                </a:lnTo>
                <a:lnTo>
                  <a:pt x="1665446" y="1878142"/>
                </a:lnTo>
                <a:lnTo>
                  <a:pt x="1704719" y="1850941"/>
                </a:lnTo>
                <a:lnTo>
                  <a:pt x="1742684" y="1822044"/>
                </a:lnTo>
                <a:lnTo>
                  <a:pt x="1779280" y="1791496"/>
                </a:lnTo>
                <a:lnTo>
                  <a:pt x="1814443" y="1759339"/>
                </a:lnTo>
                <a:lnTo>
                  <a:pt x="1848108" y="1725619"/>
                </a:lnTo>
                <a:lnTo>
                  <a:pt x="1880214" y="1690379"/>
                </a:lnTo>
                <a:lnTo>
                  <a:pt x="1910695" y="1653663"/>
                </a:lnTo>
                <a:lnTo>
                  <a:pt x="1939490" y="1615515"/>
                </a:lnTo>
                <a:lnTo>
                  <a:pt x="1966534" y="1575980"/>
                </a:lnTo>
                <a:lnTo>
                  <a:pt x="1991764" y="1535101"/>
                </a:lnTo>
                <a:lnTo>
                  <a:pt x="2015117" y="1492922"/>
                </a:lnTo>
                <a:lnTo>
                  <a:pt x="2036528" y="1449487"/>
                </a:lnTo>
                <a:lnTo>
                  <a:pt x="2055935" y="1404841"/>
                </a:lnTo>
                <a:lnTo>
                  <a:pt x="2073275" y="1359027"/>
                </a:lnTo>
                <a:lnTo>
                  <a:pt x="1064895" y="1028700"/>
                </a:lnTo>
                <a:lnTo>
                  <a:pt x="1064895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0400" y="76200"/>
            <a:ext cx="2073275" cy="2057400"/>
          </a:xfrm>
          <a:custGeom>
            <a:avLst/>
            <a:gdLst/>
            <a:ahLst/>
            <a:cxnLst/>
            <a:rect l="l" t="t" r="r" b="b"/>
            <a:pathLst>
              <a:path w="2073275" h="2057400">
                <a:moveTo>
                  <a:pt x="2073275" y="1359027"/>
                </a:moveTo>
                <a:lnTo>
                  <a:pt x="2055935" y="1404841"/>
                </a:lnTo>
                <a:lnTo>
                  <a:pt x="2036528" y="1449487"/>
                </a:lnTo>
                <a:lnTo>
                  <a:pt x="2015117" y="1492922"/>
                </a:lnTo>
                <a:lnTo>
                  <a:pt x="1991764" y="1535101"/>
                </a:lnTo>
                <a:lnTo>
                  <a:pt x="1966534" y="1575980"/>
                </a:lnTo>
                <a:lnTo>
                  <a:pt x="1939490" y="1615515"/>
                </a:lnTo>
                <a:lnTo>
                  <a:pt x="1910695" y="1653663"/>
                </a:lnTo>
                <a:lnTo>
                  <a:pt x="1880214" y="1690379"/>
                </a:lnTo>
                <a:lnTo>
                  <a:pt x="1848108" y="1725619"/>
                </a:lnTo>
                <a:lnTo>
                  <a:pt x="1814443" y="1759339"/>
                </a:lnTo>
                <a:lnTo>
                  <a:pt x="1779280" y="1791496"/>
                </a:lnTo>
                <a:lnTo>
                  <a:pt x="1742684" y="1822044"/>
                </a:lnTo>
                <a:lnTo>
                  <a:pt x="1704719" y="1850941"/>
                </a:lnTo>
                <a:lnTo>
                  <a:pt x="1665446" y="1878142"/>
                </a:lnTo>
                <a:lnTo>
                  <a:pt x="1624931" y="1903603"/>
                </a:lnTo>
                <a:lnTo>
                  <a:pt x="1583237" y="1927280"/>
                </a:lnTo>
                <a:lnTo>
                  <a:pt x="1540426" y="1949129"/>
                </a:lnTo>
                <a:lnTo>
                  <a:pt x="1496563" y="1969106"/>
                </a:lnTo>
                <a:lnTo>
                  <a:pt x="1451710" y="1987167"/>
                </a:lnTo>
                <a:lnTo>
                  <a:pt x="1405932" y="2003269"/>
                </a:lnTo>
                <a:lnTo>
                  <a:pt x="1359292" y="2017366"/>
                </a:lnTo>
                <a:lnTo>
                  <a:pt x="1311852" y="2029415"/>
                </a:lnTo>
                <a:lnTo>
                  <a:pt x="1263678" y="2039372"/>
                </a:lnTo>
                <a:lnTo>
                  <a:pt x="1214831" y="2047193"/>
                </a:lnTo>
                <a:lnTo>
                  <a:pt x="1165376" y="2052834"/>
                </a:lnTo>
                <a:lnTo>
                  <a:pt x="1115376" y="2056251"/>
                </a:lnTo>
                <a:lnTo>
                  <a:pt x="1064895" y="2057400"/>
                </a:lnTo>
                <a:lnTo>
                  <a:pt x="1016149" y="2056341"/>
                </a:lnTo>
                <a:lnTo>
                  <a:pt x="967966" y="2053196"/>
                </a:lnTo>
                <a:lnTo>
                  <a:pt x="920392" y="2048010"/>
                </a:lnTo>
                <a:lnTo>
                  <a:pt x="873475" y="2040828"/>
                </a:lnTo>
                <a:lnTo>
                  <a:pt x="827262" y="2031695"/>
                </a:lnTo>
                <a:lnTo>
                  <a:pt x="781799" y="2020658"/>
                </a:lnTo>
                <a:lnTo>
                  <a:pt x="737134" y="2007760"/>
                </a:lnTo>
                <a:lnTo>
                  <a:pt x="693313" y="1993049"/>
                </a:lnTo>
                <a:lnTo>
                  <a:pt x="650384" y="1976568"/>
                </a:lnTo>
                <a:lnTo>
                  <a:pt x="608394" y="1958364"/>
                </a:lnTo>
                <a:lnTo>
                  <a:pt x="567389" y="1938481"/>
                </a:lnTo>
                <a:lnTo>
                  <a:pt x="527416" y="1916966"/>
                </a:lnTo>
                <a:lnTo>
                  <a:pt x="488523" y="1893863"/>
                </a:lnTo>
                <a:lnTo>
                  <a:pt x="450757" y="1869218"/>
                </a:lnTo>
                <a:lnTo>
                  <a:pt x="414164" y="1843076"/>
                </a:lnTo>
                <a:lnTo>
                  <a:pt x="378791" y="1815483"/>
                </a:lnTo>
                <a:lnTo>
                  <a:pt x="344686" y="1786484"/>
                </a:lnTo>
                <a:lnTo>
                  <a:pt x="311896" y="1756124"/>
                </a:lnTo>
                <a:lnTo>
                  <a:pt x="280466" y="1724449"/>
                </a:lnTo>
                <a:lnTo>
                  <a:pt x="250446" y="1691504"/>
                </a:lnTo>
                <a:lnTo>
                  <a:pt x="221880" y="1657334"/>
                </a:lnTo>
                <a:lnTo>
                  <a:pt x="194817" y="1621985"/>
                </a:lnTo>
                <a:lnTo>
                  <a:pt x="169304" y="1585503"/>
                </a:lnTo>
                <a:lnTo>
                  <a:pt x="145386" y="1547932"/>
                </a:lnTo>
                <a:lnTo>
                  <a:pt x="123112" y="1509318"/>
                </a:lnTo>
                <a:lnTo>
                  <a:pt x="102529" y="1469706"/>
                </a:lnTo>
                <a:lnTo>
                  <a:pt x="83683" y="1429142"/>
                </a:lnTo>
                <a:lnTo>
                  <a:pt x="66621" y="1387672"/>
                </a:lnTo>
                <a:lnTo>
                  <a:pt x="51390" y="1345339"/>
                </a:lnTo>
                <a:lnTo>
                  <a:pt x="38038" y="1302190"/>
                </a:lnTo>
                <a:lnTo>
                  <a:pt x="26611" y="1258271"/>
                </a:lnTo>
                <a:lnTo>
                  <a:pt x="17156" y="1213626"/>
                </a:lnTo>
                <a:lnTo>
                  <a:pt x="9721" y="1168301"/>
                </a:lnTo>
                <a:lnTo>
                  <a:pt x="4351" y="1122341"/>
                </a:lnTo>
                <a:lnTo>
                  <a:pt x="1095" y="1075792"/>
                </a:lnTo>
                <a:lnTo>
                  <a:pt x="0" y="1028700"/>
                </a:lnTo>
                <a:lnTo>
                  <a:pt x="1095" y="981607"/>
                </a:lnTo>
                <a:lnTo>
                  <a:pt x="4351" y="935058"/>
                </a:lnTo>
                <a:lnTo>
                  <a:pt x="9721" y="889098"/>
                </a:lnTo>
                <a:lnTo>
                  <a:pt x="17156" y="843773"/>
                </a:lnTo>
                <a:lnTo>
                  <a:pt x="26611" y="799128"/>
                </a:lnTo>
                <a:lnTo>
                  <a:pt x="38038" y="755209"/>
                </a:lnTo>
                <a:lnTo>
                  <a:pt x="51390" y="712060"/>
                </a:lnTo>
                <a:lnTo>
                  <a:pt x="66621" y="669727"/>
                </a:lnTo>
                <a:lnTo>
                  <a:pt x="83683" y="628257"/>
                </a:lnTo>
                <a:lnTo>
                  <a:pt x="102529" y="587693"/>
                </a:lnTo>
                <a:lnTo>
                  <a:pt x="123112" y="548081"/>
                </a:lnTo>
                <a:lnTo>
                  <a:pt x="145386" y="509467"/>
                </a:lnTo>
                <a:lnTo>
                  <a:pt x="169304" y="471896"/>
                </a:lnTo>
                <a:lnTo>
                  <a:pt x="194817" y="435414"/>
                </a:lnTo>
                <a:lnTo>
                  <a:pt x="221880" y="400065"/>
                </a:lnTo>
                <a:lnTo>
                  <a:pt x="250446" y="365895"/>
                </a:lnTo>
                <a:lnTo>
                  <a:pt x="280466" y="332950"/>
                </a:lnTo>
                <a:lnTo>
                  <a:pt x="311896" y="301275"/>
                </a:lnTo>
                <a:lnTo>
                  <a:pt x="344686" y="270915"/>
                </a:lnTo>
                <a:lnTo>
                  <a:pt x="378791" y="241916"/>
                </a:lnTo>
                <a:lnTo>
                  <a:pt x="414164" y="214323"/>
                </a:lnTo>
                <a:lnTo>
                  <a:pt x="450757" y="188181"/>
                </a:lnTo>
                <a:lnTo>
                  <a:pt x="488523" y="163536"/>
                </a:lnTo>
                <a:lnTo>
                  <a:pt x="527416" y="140433"/>
                </a:lnTo>
                <a:lnTo>
                  <a:pt x="567389" y="118918"/>
                </a:lnTo>
                <a:lnTo>
                  <a:pt x="608394" y="99035"/>
                </a:lnTo>
                <a:lnTo>
                  <a:pt x="650384" y="80831"/>
                </a:lnTo>
                <a:lnTo>
                  <a:pt x="693313" y="64350"/>
                </a:lnTo>
                <a:lnTo>
                  <a:pt x="737134" y="49639"/>
                </a:lnTo>
                <a:lnTo>
                  <a:pt x="781799" y="36741"/>
                </a:lnTo>
                <a:lnTo>
                  <a:pt x="827262" y="25704"/>
                </a:lnTo>
                <a:lnTo>
                  <a:pt x="873475" y="16571"/>
                </a:lnTo>
                <a:lnTo>
                  <a:pt x="920392" y="9389"/>
                </a:lnTo>
                <a:lnTo>
                  <a:pt x="967966" y="4203"/>
                </a:lnTo>
                <a:lnTo>
                  <a:pt x="1016149" y="1058"/>
                </a:lnTo>
                <a:lnTo>
                  <a:pt x="1064895" y="0"/>
                </a:lnTo>
                <a:lnTo>
                  <a:pt x="1064895" y="1028700"/>
                </a:lnTo>
                <a:lnTo>
                  <a:pt x="2073275" y="1359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8056" y="76200"/>
            <a:ext cx="1016000" cy="1028700"/>
          </a:xfrm>
          <a:custGeom>
            <a:avLst/>
            <a:gdLst/>
            <a:ahLst/>
            <a:cxnLst/>
            <a:rect l="l" t="t" r="r" b="b"/>
            <a:pathLst>
              <a:path w="1016000" h="1028700">
                <a:moveTo>
                  <a:pt x="7239" y="0"/>
                </a:moveTo>
                <a:lnTo>
                  <a:pt x="0" y="0"/>
                </a:lnTo>
                <a:lnTo>
                  <a:pt x="7239" y="1028700"/>
                </a:lnTo>
                <a:lnTo>
                  <a:pt x="1015746" y="698626"/>
                </a:lnTo>
                <a:lnTo>
                  <a:pt x="998419" y="652798"/>
                </a:lnTo>
                <a:lnTo>
                  <a:pt x="979023" y="608138"/>
                </a:lnTo>
                <a:lnTo>
                  <a:pt x="957621" y="564689"/>
                </a:lnTo>
                <a:lnTo>
                  <a:pt x="934276" y="522496"/>
                </a:lnTo>
                <a:lnTo>
                  <a:pt x="909051" y="481603"/>
                </a:lnTo>
                <a:lnTo>
                  <a:pt x="882011" y="442054"/>
                </a:lnTo>
                <a:lnTo>
                  <a:pt x="853218" y="403893"/>
                </a:lnTo>
                <a:lnTo>
                  <a:pt x="822737" y="367164"/>
                </a:lnTo>
                <a:lnTo>
                  <a:pt x="790631" y="331912"/>
                </a:lnTo>
                <a:lnTo>
                  <a:pt x="756963" y="298179"/>
                </a:lnTo>
                <a:lnTo>
                  <a:pt x="721797" y="266011"/>
                </a:lnTo>
                <a:lnTo>
                  <a:pt x="685196" y="235450"/>
                </a:lnTo>
                <a:lnTo>
                  <a:pt x="647225" y="206543"/>
                </a:lnTo>
                <a:lnTo>
                  <a:pt x="607946" y="179331"/>
                </a:lnTo>
                <a:lnTo>
                  <a:pt x="567422" y="153860"/>
                </a:lnTo>
                <a:lnTo>
                  <a:pt x="525719" y="130174"/>
                </a:lnTo>
                <a:lnTo>
                  <a:pt x="482898" y="108316"/>
                </a:lnTo>
                <a:lnTo>
                  <a:pt x="439024" y="88330"/>
                </a:lnTo>
                <a:lnTo>
                  <a:pt x="394161" y="70262"/>
                </a:lnTo>
                <a:lnTo>
                  <a:pt x="348370" y="54154"/>
                </a:lnTo>
                <a:lnTo>
                  <a:pt x="301718" y="40051"/>
                </a:lnTo>
                <a:lnTo>
                  <a:pt x="254265" y="27996"/>
                </a:lnTo>
                <a:lnTo>
                  <a:pt x="206077" y="18035"/>
                </a:lnTo>
                <a:lnTo>
                  <a:pt x="157217" y="10211"/>
                </a:lnTo>
                <a:lnTo>
                  <a:pt x="107748" y="4567"/>
                </a:lnTo>
                <a:lnTo>
                  <a:pt x="57734" y="1149"/>
                </a:lnTo>
                <a:lnTo>
                  <a:pt x="7239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8056" y="76200"/>
            <a:ext cx="1016000" cy="1028700"/>
          </a:xfrm>
          <a:custGeom>
            <a:avLst/>
            <a:gdLst/>
            <a:ahLst/>
            <a:cxnLst/>
            <a:rect l="l" t="t" r="r" b="b"/>
            <a:pathLst>
              <a:path w="1016000" h="1028700">
                <a:moveTo>
                  <a:pt x="0" y="0"/>
                </a:moveTo>
                <a:lnTo>
                  <a:pt x="2413" y="0"/>
                </a:lnTo>
                <a:lnTo>
                  <a:pt x="4825" y="0"/>
                </a:lnTo>
                <a:lnTo>
                  <a:pt x="7239" y="0"/>
                </a:lnTo>
                <a:lnTo>
                  <a:pt x="57734" y="1149"/>
                </a:lnTo>
                <a:lnTo>
                  <a:pt x="107748" y="4567"/>
                </a:lnTo>
                <a:lnTo>
                  <a:pt x="157217" y="10211"/>
                </a:lnTo>
                <a:lnTo>
                  <a:pt x="206077" y="18035"/>
                </a:lnTo>
                <a:lnTo>
                  <a:pt x="254265" y="27996"/>
                </a:lnTo>
                <a:lnTo>
                  <a:pt x="301718" y="40051"/>
                </a:lnTo>
                <a:lnTo>
                  <a:pt x="348370" y="54154"/>
                </a:lnTo>
                <a:lnTo>
                  <a:pt x="394161" y="70262"/>
                </a:lnTo>
                <a:lnTo>
                  <a:pt x="439024" y="88330"/>
                </a:lnTo>
                <a:lnTo>
                  <a:pt x="482898" y="108316"/>
                </a:lnTo>
                <a:lnTo>
                  <a:pt x="525719" y="130174"/>
                </a:lnTo>
                <a:lnTo>
                  <a:pt x="567422" y="153860"/>
                </a:lnTo>
                <a:lnTo>
                  <a:pt x="607946" y="179331"/>
                </a:lnTo>
                <a:lnTo>
                  <a:pt x="647225" y="206543"/>
                </a:lnTo>
                <a:lnTo>
                  <a:pt x="685196" y="235450"/>
                </a:lnTo>
                <a:lnTo>
                  <a:pt x="721797" y="266011"/>
                </a:lnTo>
                <a:lnTo>
                  <a:pt x="756963" y="298179"/>
                </a:lnTo>
                <a:lnTo>
                  <a:pt x="790631" y="331912"/>
                </a:lnTo>
                <a:lnTo>
                  <a:pt x="822737" y="367164"/>
                </a:lnTo>
                <a:lnTo>
                  <a:pt x="853218" y="403893"/>
                </a:lnTo>
                <a:lnTo>
                  <a:pt x="882011" y="442054"/>
                </a:lnTo>
                <a:lnTo>
                  <a:pt x="909051" y="481603"/>
                </a:lnTo>
                <a:lnTo>
                  <a:pt x="934276" y="522496"/>
                </a:lnTo>
                <a:lnTo>
                  <a:pt x="957621" y="564689"/>
                </a:lnTo>
                <a:lnTo>
                  <a:pt x="979023" y="608138"/>
                </a:lnTo>
                <a:lnTo>
                  <a:pt x="998419" y="652798"/>
                </a:lnTo>
                <a:lnTo>
                  <a:pt x="1015746" y="698626"/>
                </a:lnTo>
                <a:lnTo>
                  <a:pt x="7239" y="10287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5294" y="746379"/>
            <a:ext cx="1064895" cy="688340"/>
          </a:xfrm>
          <a:custGeom>
            <a:avLst/>
            <a:gdLst/>
            <a:ahLst/>
            <a:cxnLst/>
            <a:rect l="l" t="t" r="r" b="b"/>
            <a:pathLst>
              <a:path w="1064895" h="688340">
                <a:moveTo>
                  <a:pt x="998093" y="0"/>
                </a:moveTo>
                <a:lnTo>
                  <a:pt x="0" y="358521"/>
                </a:lnTo>
                <a:lnTo>
                  <a:pt x="1008760" y="687959"/>
                </a:lnTo>
                <a:lnTo>
                  <a:pt x="1023547" y="642158"/>
                </a:lnTo>
                <a:lnTo>
                  <a:pt x="1036107" y="595811"/>
                </a:lnTo>
                <a:lnTo>
                  <a:pt x="1046423" y="548992"/>
                </a:lnTo>
                <a:lnTo>
                  <a:pt x="1054478" y="501779"/>
                </a:lnTo>
                <a:lnTo>
                  <a:pt x="1060253" y="454245"/>
                </a:lnTo>
                <a:lnTo>
                  <a:pt x="1063731" y="406467"/>
                </a:lnTo>
                <a:lnTo>
                  <a:pt x="1064895" y="358521"/>
                </a:lnTo>
                <a:lnTo>
                  <a:pt x="1063507" y="306130"/>
                </a:lnTo>
                <a:lnTo>
                  <a:pt x="1059360" y="253964"/>
                </a:lnTo>
                <a:lnTo>
                  <a:pt x="1052478" y="202123"/>
                </a:lnTo>
                <a:lnTo>
                  <a:pt x="1042886" y="150706"/>
                </a:lnTo>
                <a:lnTo>
                  <a:pt x="1030608" y="99813"/>
                </a:lnTo>
                <a:lnTo>
                  <a:pt x="1015669" y="49544"/>
                </a:lnTo>
                <a:lnTo>
                  <a:pt x="9980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75294" y="746379"/>
            <a:ext cx="1064895" cy="688340"/>
          </a:xfrm>
          <a:custGeom>
            <a:avLst/>
            <a:gdLst/>
            <a:ahLst/>
            <a:cxnLst/>
            <a:rect l="l" t="t" r="r" b="b"/>
            <a:pathLst>
              <a:path w="1064895" h="688340">
                <a:moveTo>
                  <a:pt x="998093" y="0"/>
                </a:moveTo>
                <a:lnTo>
                  <a:pt x="1015669" y="49544"/>
                </a:lnTo>
                <a:lnTo>
                  <a:pt x="1030608" y="99813"/>
                </a:lnTo>
                <a:lnTo>
                  <a:pt x="1042886" y="150706"/>
                </a:lnTo>
                <a:lnTo>
                  <a:pt x="1052478" y="202123"/>
                </a:lnTo>
                <a:lnTo>
                  <a:pt x="1059360" y="253964"/>
                </a:lnTo>
                <a:lnTo>
                  <a:pt x="1063507" y="306130"/>
                </a:lnTo>
                <a:lnTo>
                  <a:pt x="1064895" y="358521"/>
                </a:lnTo>
                <a:lnTo>
                  <a:pt x="1063731" y="406467"/>
                </a:lnTo>
                <a:lnTo>
                  <a:pt x="1060253" y="454245"/>
                </a:lnTo>
                <a:lnTo>
                  <a:pt x="1054478" y="501779"/>
                </a:lnTo>
                <a:lnTo>
                  <a:pt x="1046423" y="548992"/>
                </a:lnTo>
                <a:lnTo>
                  <a:pt x="1036107" y="595811"/>
                </a:lnTo>
                <a:lnTo>
                  <a:pt x="1023547" y="642158"/>
                </a:lnTo>
                <a:lnTo>
                  <a:pt x="1008760" y="687959"/>
                </a:lnTo>
                <a:lnTo>
                  <a:pt x="0" y="358521"/>
                </a:lnTo>
                <a:lnTo>
                  <a:pt x="99809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2859" y="1199388"/>
            <a:ext cx="950976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4447" y="1443227"/>
            <a:ext cx="1391411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1540" y="1443227"/>
            <a:ext cx="330707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9916" y="1677923"/>
            <a:ext cx="76352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5592" y="1677923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11033" y="1261109"/>
            <a:ext cx="1141730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Critical  Experien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es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70%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8073897" y="371027"/>
            <a:ext cx="86423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600"/>
              </a:lnSpc>
            </a:pP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dirty="0">
                <a:latin typeface="Arial"/>
                <a:cs typeface="Arial"/>
              </a:rPr>
              <a:t>&amp; 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ati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ns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ps  </a:t>
            </a:r>
            <a:r>
              <a:rPr sz="1100" spc="-5" dirty="0">
                <a:latin typeface="Arial"/>
                <a:cs typeface="Arial"/>
              </a:rPr>
              <a:t>20%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69248" y="960882"/>
            <a:ext cx="64770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5080" indent="-170815">
              <a:lnSpc>
                <a:spcPts val="131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cati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  </a:t>
            </a:r>
            <a:r>
              <a:rPr sz="1100" spc="-5" dirty="0">
                <a:latin typeface="Arial"/>
                <a:cs typeface="Arial"/>
              </a:rPr>
              <a:t>10%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在人才管理方面，公司的年度核心任务是</a:t>
            </a:r>
          </a:p>
        </p:txBody>
      </p:sp>
      <p:sp>
        <p:nvSpPr>
          <p:cNvPr id="3" name="object 3"/>
          <p:cNvSpPr/>
          <p:nvPr/>
        </p:nvSpPr>
        <p:spPr>
          <a:xfrm>
            <a:off x="486727" y="1014983"/>
            <a:ext cx="164592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879602"/>
            <a:ext cx="8131809" cy="548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z="2400" b="1" spc="10" dirty="0">
                <a:latin typeface="Microsoft YaHei"/>
                <a:cs typeface="Microsoft YaHei"/>
              </a:rPr>
              <a:t>四大任务</a:t>
            </a:r>
            <a:endParaRPr sz="2400">
              <a:latin typeface="Microsoft YaHei"/>
              <a:cs typeface="Microsoft YaHei"/>
            </a:endParaRPr>
          </a:p>
          <a:p>
            <a:pPr marL="701040" marR="76200" indent="-242570">
              <a:lnSpc>
                <a:spcPct val="110000"/>
              </a:lnSpc>
              <a:spcBef>
                <a:spcPts val="1105"/>
              </a:spcBef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1. </a:t>
            </a:r>
            <a:r>
              <a:rPr sz="2000" b="1" spc="10" dirty="0">
                <a:latin typeface="Microsoft YaHei"/>
                <a:cs typeface="Microsoft YaHei"/>
              </a:rPr>
              <a:t>根据</a:t>
            </a:r>
            <a:r>
              <a:rPr sz="2000" b="1" spc="10" dirty="0">
                <a:latin typeface="Arial"/>
                <a:cs typeface="Arial"/>
              </a:rPr>
              <a:t>A</a:t>
            </a:r>
            <a:r>
              <a:rPr sz="2000" b="1" spc="10" dirty="0">
                <a:latin typeface="Microsoft YaHei"/>
                <a:cs typeface="Microsoft YaHei"/>
              </a:rPr>
              <a:t>公司领导力模型，对现有干部的胜任能力进行摸底，找出未  来重点培养的高潜力人才（</a:t>
            </a:r>
            <a:r>
              <a:rPr sz="2000" b="1" spc="10" dirty="0">
                <a:latin typeface="Arial"/>
                <a:cs typeface="Arial"/>
              </a:rPr>
              <a:t>High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Potential)</a:t>
            </a:r>
            <a:r>
              <a:rPr sz="2000" b="1" dirty="0">
                <a:latin typeface="Microsoft YaHei"/>
                <a:cs typeface="Microsoft YaHei"/>
              </a:rPr>
              <a:t>；</a:t>
            </a:r>
            <a:endParaRPr sz="2000">
              <a:latin typeface="Microsoft YaHei"/>
              <a:cs typeface="Microsoft YaHei"/>
            </a:endParaRPr>
          </a:p>
          <a:p>
            <a:pPr marL="701040" marR="190500" indent="-242570">
              <a:lnSpc>
                <a:spcPct val="110000"/>
              </a:lnSpc>
              <a:spcBef>
                <a:spcPts val="960"/>
              </a:spcBef>
              <a:tabLst>
                <a:tab pos="771525" algn="l"/>
              </a:tabLst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2.		</a:t>
            </a:r>
            <a:r>
              <a:rPr sz="2000" b="1" spc="10" dirty="0">
                <a:latin typeface="Microsoft YaHei"/>
                <a:cs typeface="Microsoft YaHei"/>
              </a:rPr>
              <a:t>对每个干部进行能力评估和组织氛围调查反馈，明确个人可提升  的领域；</a:t>
            </a:r>
            <a:endParaRPr sz="2000">
              <a:latin typeface="Microsoft YaHei"/>
              <a:cs typeface="Microsoft YaHei"/>
            </a:endParaRPr>
          </a:p>
          <a:p>
            <a:pPr marL="701040" marR="5080" indent="-242570">
              <a:lnSpc>
                <a:spcPct val="110100"/>
              </a:lnSpc>
              <a:spcBef>
                <a:spcPts val="955"/>
              </a:spcBef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3. </a:t>
            </a:r>
            <a:r>
              <a:rPr sz="2000" b="1" spc="10" dirty="0">
                <a:latin typeface="Microsoft YaHei"/>
                <a:cs typeface="Microsoft YaHei"/>
              </a:rPr>
              <a:t>完善干部选拔和评价制度，进一步明晰干部的责任和胜任要求，完  善干部档案</a:t>
            </a:r>
            <a:r>
              <a:rPr sz="2000" b="1" spc="1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701040" marR="151130" indent="-242570">
              <a:lnSpc>
                <a:spcPct val="11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4. </a:t>
            </a:r>
            <a:r>
              <a:rPr sz="2000" b="1" spc="10" dirty="0">
                <a:latin typeface="Microsoft YaHei"/>
                <a:cs typeface="Microsoft YaHei"/>
              </a:rPr>
              <a:t>明晰目前需要重点培养的几类重点岗位，就其中的</a:t>
            </a:r>
            <a:r>
              <a:rPr sz="2000" b="1" spc="10" dirty="0">
                <a:latin typeface="Arial"/>
                <a:cs typeface="Arial"/>
              </a:rPr>
              <a:t>2-3</a:t>
            </a:r>
            <a:r>
              <a:rPr sz="2000" b="1" spc="10" dirty="0">
                <a:latin typeface="Microsoft YaHei"/>
                <a:cs typeface="Microsoft YaHei"/>
              </a:rPr>
              <a:t>个岗位有针  对性地制定加速培养计划，并开始实施；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95000A"/>
                </a:solidFill>
                <a:latin typeface="Wingdings"/>
                <a:cs typeface="Wingdings"/>
              </a:rPr>
              <a:t></a:t>
            </a:r>
            <a:r>
              <a:rPr sz="1900" spc="140" dirty="0">
                <a:solidFill>
                  <a:srgbClr val="95000A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Microsoft YaHei"/>
                <a:cs typeface="Microsoft YaHei"/>
              </a:rPr>
              <a:t>分成两个子项目来开展：</a:t>
            </a:r>
            <a:endParaRPr sz="2400">
              <a:latin typeface="Microsoft YaHei"/>
              <a:cs typeface="Microsoft YaHei"/>
            </a:endParaRPr>
          </a:p>
          <a:p>
            <a:pPr marL="459105">
              <a:lnSpc>
                <a:spcPct val="100000"/>
              </a:lnSpc>
              <a:spcBef>
                <a:spcPts val="1350"/>
              </a:spcBef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1. </a:t>
            </a:r>
            <a:r>
              <a:rPr sz="2000" b="1" spc="10" dirty="0">
                <a:latin typeface="Microsoft YaHei"/>
                <a:cs typeface="Microsoft YaHei"/>
              </a:rPr>
              <a:t>子项目一： 人才盘点</a:t>
            </a:r>
            <a:r>
              <a:rPr sz="2000" b="1" spc="-40" dirty="0">
                <a:latin typeface="Microsoft YaHei"/>
                <a:cs typeface="Microsoft YaHei"/>
              </a:rPr>
              <a:t> </a:t>
            </a:r>
            <a:r>
              <a:rPr sz="2000" b="1" spc="10" dirty="0">
                <a:latin typeface="Microsoft YaHei"/>
                <a:cs typeface="Microsoft YaHei"/>
              </a:rPr>
              <a:t>（上述前</a:t>
            </a:r>
            <a:r>
              <a:rPr sz="2000" b="1" spc="10" dirty="0">
                <a:latin typeface="Arial"/>
                <a:cs typeface="Arial"/>
              </a:rPr>
              <a:t>3</a:t>
            </a:r>
            <a:r>
              <a:rPr sz="2000" b="1" spc="10" dirty="0">
                <a:latin typeface="Microsoft YaHei"/>
                <a:cs typeface="Microsoft YaHei"/>
              </a:rPr>
              <a:t>条）</a:t>
            </a:r>
            <a:endParaRPr sz="2000">
              <a:latin typeface="Microsoft YaHei"/>
              <a:cs typeface="Microsoft YaHei"/>
            </a:endParaRPr>
          </a:p>
          <a:p>
            <a:pPr marL="459105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95000A"/>
                </a:solidFill>
                <a:latin typeface="Arial"/>
                <a:cs typeface="Arial"/>
              </a:rPr>
              <a:t>2.</a:t>
            </a:r>
            <a:r>
              <a:rPr sz="1600" b="1" spc="75" dirty="0">
                <a:solidFill>
                  <a:srgbClr val="95000A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latin typeface="Microsoft YaHei"/>
                <a:cs typeface="Microsoft YaHei"/>
              </a:rPr>
              <a:t>子项目二：关键人才培养与发展（上述第</a:t>
            </a:r>
            <a:r>
              <a:rPr sz="2000" b="1" spc="10" dirty="0">
                <a:latin typeface="Arial"/>
                <a:cs typeface="Arial"/>
              </a:rPr>
              <a:t>4</a:t>
            </a:r>
            <a:r>
              <a:rPr sz="2000" b="1" spc="10" dirty="0">
                <a:latin typeface="Microsoft YaHei"/>
                <a:cs typeface="Microsoft YaHei"/>
              </a:rPr>
              <a:t>条）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371600"/>
            <a:ext cx="80010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6629" y="1578102"/>
            <a:ext cx="1818639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1164590" algn="l"/>
              </a:tabLst>
            </a:pPr>
            <a:r>
              <a:rPr sz="2000" b="1" spc="10" dirty="0">
                <a:latin typeface="Microsoft YaHei"/>
                <a:cs typeface="Microsoft YaHei"/>
              </a:rPr>
              <a:t>人际关</a:t>
            </a:r>
            <a:r>
              <a:rPr sz="2000" b="1" dirty="0">
                <a:latin typeface="Microsoft YaHei"/>
                <a:cs typeface="Microsoft YaHei"/>
              </a:rPr>
              <a:t>系	</a:t>
            </a:r>
            <a:r>
              <a:rPr sz="2000" b="1" spc="50" dirty="0">
                <a:latin typeface="Gill Sans MT"/>
                <a:cs typeface="Gill Sans MT"/>
              </a:rPr>
              <a:t>(</a:t>
            </a:r>
            <a:r>
              <a:rPr sz="2000" b="1" spc="85" dirty="0">
                <a:latin typeface="Gill Sans MT"/>
                <a:cs typeface="Gill Sans MT"/>
              </a:rPr>
              <a:t>2</a:t>
            </a:r>
            <a:r>
              <a:rPr sz="2000" b="1" spc="-395" dirty="0">
                <a:latin typeface="Gill Sans MT"/>
                <a:cs typeface="Gill Sans MT"/>
              </a:rPr>
              <a:t>0</a:t>
            </a:r>
            <a:r>
              <a:rPr sz="2000" b="1" spc="-690" dirty="0">
                <a:latin typeface="Gill Sans MT"/>
                <a:cs typeface="Gill Sans MT"/>
              </a:rPr>
              <a:t></a:t>
            </a:r>
            <a:r>
              <a:rPr sz="2000" b="1" spc="229" dirty="0">
                <a:latin typeface="Gill Sans MT"/>
                <a:cs typeface="Gill Sans MT"/>
              </a:rPr>
              <a:t>)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938" y="1931034"/>
            <a:ext cx="718947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35" marR="5080" indent="-3074670">
              <a:lnSpc>
                <a:spcPct val="100000"/>
              </a:lnSpc>
            </a:pPr>
            <a:r>
              <a:rPr sz="1600" b="1" spc="10" dirty="0">
                <a:latin typeface="Microsoft YaHei"/>
                <a:cs typeface="Microsoft YaHei"/>
              </a:rPr>
              <a:t>通</a:t>
            </a:r>
            <a:r>
              <a:rPr sz="1600" b="1" spc="0" dirty="0">
                <a:latin typeface="Microsoft YaHei"/>
                <a:cs typeface="Microsoft YaHei"/>
              </a:rPr>
              <a:t>过他</a:t>
            </a:r>
            <a:r>
              <a:rPr sz="1600" b="1" spc="10" dirty="0">
                <a:latin typeface="Microsoft YaHei"/>
                <a:cs typeface="Microsoft YaHei"/>
              </a:rPr>
              <a:t>人</a:t>
            </a:r>
            <a:r>
              <a:rPr sz="1600" b="1" spc="0" dirty="0">
                <a:latin typeface="Microsoft YaHei"/>
                <a:cs typeface="Microsoft YaHei"/>
              </a:rPr>
              <a:t>的</a:t>
            </a:r>
            <a:r>
              <a:rPr sz="1600" b="1" spc="10" dirty="0">
                <a:latin typeface="Microsoft YaHei"/>
                <a:cs typeface="Microsoft YaHei"/>
              </a:rPr>
              <a:t>反</a:t>
            </a:r>
            <a:r>
              <a:rPr sz="1600" b="1" spc="0" dirty="0">
                <a:latin typeface="Microsoft YaHei"/>
                <a:cs typeface="Microsoft YaHei"/>
              </a:rPr>
              <a:t>馈</a:t>
            </a:r>
            <a:r>
              <a:rPr sz="1600" b="1" spc="10" dirty="0">
                <a:latin typeface="Microsoft YaHei"/>
                <a:cs typeface="Microsoft YaHei"/>
              </a:rPr>
              <a:t>，</a:t>
            </a:r>
            <a:r>
              <a:rPr sz="1600" b="1" spc="0" dirty="0">
                <a:latin typeface="Microsoft YaHei"/>
                <a:cs typeface="Microsoft YaHei"/>
              </a:rPr>
              <a:t>或对</a:t>
            </a:r>
            <a:r>
              <a:rPr sz="1600" b="1" spc="10" dirty="0">
                <a:latin typeface="Microsoft YaHei"/>
                <a:cs typeface="Microsoft YaHei"/>
              </a:rPr>
              <a:t>他</a:t>
            </a:r>
            <a:r>
              <a:rPr sz="1600" b="1" spc="0" dirty="0">
                <a:latin typeface="Microsoft YaHei"/>
                <a:cs typeface="Microsoft YaHei"/>
              </a:rPr>
              <a:t>人</a:t>
            </a:r>
            <a:r>
              <a:rPr sz="1600" b="1" spc="10" dirty="0">
                <a:latin typeface="Microsoft YaHei"/>
                <a:cs typeface="Microsoft YaHei"/>
              </a:rPr>
              <a:t>的</a:t>
            </a:r>
            <a:r>
              <a:rPr sz="1600" b="1" spc="0" dirty="0">
                <a:latin typeface="Microsoft YaHei"/>
                <a:cs typeface="Microsoft YaHei"/>
              </a:rPr>
              <a:t>模</a:t>
            </a:r>
            <a:r>
              <a:rPr sz="1600" b="1" spc="10" dirty="0">
                <a:latin typeface="Microsoft YaHei"/>
                <a:cs typeface="Microsoft YaHei"/>
              </a:rPr>
              <a:t>仿</a:t>
            </a:r>
            <a:r>
              <a:rPr sz="1600" b="1" spc="0" dirty="0">
                <a:latin typeface="Microsoft YaHei"/>
                <a:cs typeface="Microsoft YaHei"/>
              </a:rPr>
              <a:t>，或</a:t>
            </a:r>
            <a:r>
              <a:rPr sz="1600" b="1" spc="10" dirty="0">
                <a:latin typeface="Microsoft YaHei"/>
                <a:cs typeface="Microsoft YaHei"/>
              </a:rPr>
              <a:t>者</a:t>
            </a:r>
            <a:r>
              <a:rPr sz="1600" b="1" spc="0" dirty="0">
                <a:latin typeface="Microsoft YaHei"/>
                <a:cs typeface="Microsoft YaHei"/>
              </a:rPr>
              <a:t>对</a:t>
            </a:r>
            <a:r>
              <a:rPr sz="1600" b="1" spc="10" dirty="0">
                <a:latin typeface="Microsoft YaHei"/>
                <a:cs typeface="Microsoft YaHei"/>
              </a:rPr>
              <a:t>他</a:t>
            </a:r>
            <a:r>
              <a:rPr sz="1600" b="1" spc="0" dirty="0">
                <a:latin typeface="Microsoft YaHei"/>
                <a:cs typeface="Microsoft YaHei"/>
              </a:rPr>
              <a:t>人</a:t>
            </a:r>
            <a:r>
              <a:rPr sz="1600" b="1" spc="10" dirty="0">
                <a:latin typeface="Microsoft YaHei"/>
                <a:cs typeface="Microsoft YaHei"/>
              </a:rPr>
              <a:t>的</a:t>
            </a:r>
            <a:r>
              <a:rPr sz="1600" b="1" spc="0" dirty="0">
                <a:latin typeface="Microsoft YaHei"/>
                <a:cs typeface="Microsoft YaHei"/>
              </a:rPr>
              <a:t>跟随</a:t>
            </a:r>
            <a:r>
              <a:rPr sz="1600" b="1" spc="10" dirty="0">
                <a:latin typeface="Microsoft YaHei"/>
                <a:cs typeface="Microsoft YaHei"/>
              </a:rPr>
              <a:t>，</a:t>
            </a:r>
            <a:r>
              <a:rPr sz="1600" b="1" spc="0" dirty="0">
                <a:latin typeface="Microsoft YaHei"/>
                <a:cs typeface="Microsoft YaHei"/>
              </a:rPr>
              <a:t>而</a:t>
            </a:r>
            <a:r>
              <a:rPr sz="1600" b="1" spc="10" dirty="0">
                <a:latin typeface="Microsoft YaHei"/>
                <a:cs typeface="Microsoft YaHei"/>
              </a:rPr>
              <a:t>发</a:t>
            </a:r>
            <a:r>
              <a:rPr sz="1600" b="1" spc="0" dirty="0">
                <a:latin typeface="Microsoft YaHei"/>
                <a:cs typeface="Microsoft YaHei"/>
              </a:rPr>
              <a:t>生</a:t>
            </a:r>
            <a:r>
              <a:rPr sz="1600" b="1" spc="10" dirty="0">
                <a:latin typeface="Microsoft YaHei"/>
                <a:cs typeface="Microsoft YaHei"/>
              </a:rPr>
              <a:t>的</a:t>
            </a:r>
            <a:r>
              <a:rPr sz="1600" b="1" spc="0" dirty="0">
                <a:latin typeface="Microsoft YaHei"/>
                <a:cs typeface="Microsoft YaHei"/>
              </a:rPr>
              <a:t>学习</a:t>
            </a:r>
            <a:r>
              <a:rPr sz="1600" b="1" spc="10" dirty="0">
                <a:latin typeface="Microsoft YaHei"/>
                <a:cs typeface="Microsoft YaHei"/>
              </a:rPr>
              <a:t>对</a:t>
            </a:r>
            <a:r>
              <a:rPr sz="1600" b="1" spc="0" dirty="0">
                <a:latin typeface="Microsoft YaHei"/>
                <a:cs typeface="Microsoft YaHei"/>
              </a:rPr>
              <a:t>个</a:t>
            </a:r>
            <a:r>
              <a:rPr sz="1600" b="1" spc="10" dirty="0">
                <a:latin typeface="Microsoft YaHei"/>
                <a:cs typeface="Microsoft YaHei"/>
              </a:rPr>
              <a:t>人</a:t>
            </a:r>
            <a:r>
              <a:rPr sz="1600" b="1" spc="-5" dirty="0">
                <a:latin typeface="Microsoft YaHei"/>
                <a:cs typeface="Microsoft YaHei"/>
              </a:rPr>
              <a:t>成  </a:t>
            </a:r>
            <a:r>
              <a:rPr sz="1600" b="1" spc="5" dirty="0">
                <a:latin typeface="Microsoft YaHei"/>
                <a:cs typeface="Microsoft YaHei"/>
              </a:rPr>
              <a:t>长至关重要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54507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254507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2545079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2837560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2837560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2837560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313004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400" y="313004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3130042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42252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9400" y="342252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7400" y="2484302"/>
          <a:ext cx="5973619" cy="108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562"/>
                <a:gridCol w="2056765"/>
                <a:gridCol w="2341292"/>
              </a:tblGrid>
              <a:tr h="247650">
                <a:tc>
                  <a:txBody>
                    <a:bodyPr/>
                    <a:lstStyle/>
                    <a:p>
                      <a:pPr marL="300990">
                        <a:lnSpc>
                          <a:spcPts val="1689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导师制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689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领导他人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3590">
                        <a:lnSpc>
                          <a:spcPts val="1689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跨部门沟通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  <a:tr h="292608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反馈辅导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团队合作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35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与新领导的合作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  <a:tr h="297580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角色模仿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人才发展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35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360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度评估反馈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  <a:tr h="242677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同级反馈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团队建设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33400" y="3886200"/>
            <a:ext cx="8001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64460" y="4192396"/>
            <a:ext cx="452247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5" dirty="0">
                <a:latin typeface="Microsoft YaHei"/>
                <a:cs typeface="Microsoft YaHei"/>
              </a:rPr>
              <a:t>培训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5" dirty="0">
                <a:latin typeface="Microsoft YaHei"/>
                <a:cs typeface="Microsoft YaHei"/>
              </a:rPr>
              <a:t>教育</a:t>
            </a:r>
            <a:r>
              <a:rPr sz="2000" b="1" spc="-125" dirty="0">
                <a:latin typeface="Microsoft YaHei"/>
                <a:cs typeface="Microsoft YaHei"/>
              </a:rPr>
              <a:t> </a:t>
            </a:r>
            <a:r>
              <a:rPr sz="2000" b="1" spc="-10" dirty="0">
                <a:latin typeface="Arial"/>
                <a:cs typeface="Arial"/>
              </a:rPr>
              <a:t>(10%)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spc="5" dirty="0">
                <a:latin typeface="Microsoft YaHei"/>
                <a:cs typeface="Microsoft YaHei"/>
              </a:rPr>
              <a:t>课堂教学和阅读是掌握知识、技能的最常用途径！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6300" y="497547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0076" y="4975478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300" y="5311521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0076" y="5311521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300" y="564758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0076" y="5647588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9300" y="4915336"/>
          <a:ext cx="6474108" cy="8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950"/>
                <a:gridCol w="4334158"/>
              </a:tblGrid>
              <a:tr h="269430">
                <a:tc>
                  <a:txBody>
                    <a:bodyPr/>
                    <a:lstStyle/>
                    <a:p>
                      <a:pPr marL="300990">
                        <a:lnSpc>
                          <a:spcPts val="1689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大学课程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4435">
                        <a:lnSpc>
                          <a:spcPts val="1689"/>
                        </a:lnSpc>
                      </a:pPr>
                      <a:r>
                        <a:rPr sz="1600" b="1" spc="-245" dirty="0">
                          <a:latin typeface="Microsoft YaHei"/>
                          <a:cs typeface="Microsoft YaHei"/>
                        </a:rPr>
                        <a:t>领导</a:t>
                      </a:r>
                      <a:r>
                        <a:rPr sz="2400" b="1" spc="-367" baseline="13888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力培训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  <a:tr h="341026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培训计划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4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Microsoft YaHei"/>
                          <a:cs typeface="Microsoft YaHei"/>
                        </a:rPr>
                        <a:t>阅读书籍；上网学习；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e-learning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4344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文化培训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44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内部论坛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934200" y="76200"/>
            <a:ext cx="2073275" cy="2057400"/>
          </a:xfrm>
          <a:custGeom>
            <a:avLst/>
            <a:gdLst/>
            <a:ahLst/>
            <a:cxnLst/>
            <a:rect l="l" t="t" r="r" b="b"/>
            <a:pathLst>
              <a:path w="2073275" h="2057400">
                <a:moveTo>
                  <a:pt x="1064895" y="0"/>
                </a:moveTo>
                <a:lnTo>
                  <a:pt x="1016149" y="1058"/>
                </a:lnTo>
                <a:lnTo>
                  <a:pt x="967966" y="4203"/>
                </a:lnTo>
                <a:lnTo>
                  <a:pt x="920392" y="9389"/>
                </a:lnTo>
                <a:lnTo>
                  <a:pt x="873475" y="16571"/>
                </a:lnTo>
                <a:lnTo>
                  <a:pt x="827262" y="25704"/>
                </a:lnTo>
                <a:lnTo>
                  <a:pt x="781799" y="36741"/>
                </a:lnTo>
                <a:lnTo>
                  <a:pt x="737134" y="49639"/>
                </a:lnTo>
                <a:lnTo>
                  <a:pt x="693313" y="64350"/>
                </a:lnTo>
                <a:lnTo>
                  <a:pt x="650384" y="80831"/>
                </a:lnTo>
                <a:lnTo>
                  <a:pt x="608394" y="99035"/>
                </a:lnTo>
                <a:lnTo>
                  <a:pt x="567389" y="118918"/>
                </a:lnTo>
                <a:lnTo>
                  <a:pt x="527416" y="140433"/>
                </a:lnTo>
                <a:lnTo>
                  <a:pt x="488523" y="163536"/>
                </a:lnTo>
                <a:lnTo>
                  <a:pt x="450757" y="188181"/>
                </a:lnTo>
                <a:lnTo>
                  <a:pt x="414164" y="214323"/>
                </a:lnTo>
                <a:lnTo>
                  <a:pt x="378791" y="241916"/>
                </a:lnTo>
                <a:lnTo>
                  <a:pt x="344686" y="270915"/>
                </a:lnTo>
                <a:lnTo>
                  <a:pt x="311896" y="301275"/>
                </a:lnTo>
                <a:lnTo>
                  <a:pt x="280466" y="332950"/>
                </a:lnTo>
                <a:lnTo>
                  <a:pt x="250446" y="365895"/>
                </a:lnTo>
                <a:lnTo>
                  <a:pt x="221880" y="400065"/>
                </a:lnTo>
                <a:lnTo>
                  <a:pt x="194817" y="435414"/>
                </a:lnTo>
                <a:lnTo>
                  <a:pt x="169304" y="471896"/>
                </a:lnTo>
                <a:lnTo>
                  <a:pt x="145386" y="509467"/>
                </a:lnTo>
                <a:lnTo>
                  <a:pt x="123112" y="548081"/>
                </a:lnTo>
                <a:lnTo>
                  <a:pt x="102529" y="587693"/>
                </a:lnTo>
                <a:lnTo>
                  <a:pt x="83683" y="628257"/>
                </a:lnTo>
                <a:lnTo>
                  <a:pt x="66621" y="669727"/>
                </a:lnTo>
                <a:lnTo>
                  <a:pt x="51390" y="712060"/>
                </a:lnTo>
                <a:lnTo>
                  <a:pt x="38038" y="755209"/>
                </a:lnTo>
                <a:lnTo>
                  <a:pt x="26611" y="799128"/>
                </a:lnTo>
                <a:lnTo>
                  <a:pt x="17156" y="843773"/>
                </a:lnTo>
                <a:lnTo>
                  <a:pt x="9721" y="889098"/>
                </a:lnTo>
                <a:lnTo>
                  <a:pt x="4351" y="935058"/>
                </a:lnTo>
                <a:lnTo>
                  <a:pt x="1095" y="981607"/>
                </a:lnTo>
                <a:lnTo>
                  <a:pt x="0" y="1028700"/>
                </a:lnTo>
                <a:lnTo>
                  <a:pt x="1095" y="1075792"/>
                </a:lnTo>
                <a:lnTo>
                  <a:pt x="4351" y="1122341"/>
                </a:lnTo>
                <a:lnTo>
                  <a:pt x="9721" y="1168301"/>
                </a:lnTo>
                <a:lnTo>
                  <a:pt x="17156" y="1213626"/>
                </a:lnTo>
                <a:lnTo>
                  <a:pt x="26611" y="1258271"/>
                </a:lnTo>
                <a:lnTo>
                  <a:pt x="38038" y="1302190"/>
                </a:lnTo>
                <a:lnTo>
                  <a:pt x="51390" y="1345339"/>
                </a:lnTo>
                <a:lnTo>
                  <a:pt x="66621" y="1387672"/>
                </a:lnTo>
                <a:lnTo>
                  <a:pt x="83683" y="1429142"/>
                </a:lnTo>
                <a:lnTo>
                  <a:pt x="102529" y="1469706"/>
                </a:lnTo>
                <a:lnTo>
                  <a:pt x="123112" y="1509318"/>
                </a:lnTo>
                <a:lnTo>
                  <a:pt x="145386" y="1547932"/>
                </a:lnTo>
                <a:lnTo>
                  <a:pt x="169304" y="1585503"/>
                </a:lnTo>
                <a:lnTo>
                  <a:pt x="194817" y="1621985"/>
                </a:lnTo>
                <a:lnTo>
                  <a:pt x="221880" y="1657334"/>
                </a:lnTo>
                <a:lnTo>
                  <a:pt x="250446" y="1691504"/>
                </a:lnTo>
                <a:lnTo>
                  <a:pt x="280466" y="1724449"/>
                </a:lnTo>
                <a:lnTo>
                  <a:pt x="311896" y="1756124"/>
                </a:lnTo>
                <a:lnTo>
                  <a:pt x="344686" y="1786484"/>
                </a:lnTo>
                <a:lnTo>
                  <a:pt x="378791" y="1815483"/>
                </a:lnTo>
                <a:lnTo>
                  <a:pt x="414164" y="1843076"/>
                </a:lnTo>
                <a:lnTo>
                  <a:pt x="450757" y="1869218"/>
                </a:lnTo>
                <a:lnTo>
                  <a:pt x="488523" y="1893863"/>
                </a:lnTo>
                <a:lnTo>
                  <a:pt x="527416" y="1916966"/>
                </a:lnTo>
                <a:lnTo>
                  <a:pt x="567389" y="1938481"/>
                </a:lnTo>
                <a:lnTo>
                  <a:pt x="608394" y="1958364"/>
                </a:lnTo>
                <a:lnTo>
                  <a:pt x="650384" y="1976568"/>
                </a:lnTo>
                <a:lnTo>
                  <a:pt x="693313" y="1993049"/>
                </a:lnTo>
                <a:lnTo>
                  <a:pt x="737134" y="2007760"/>
                </a:lnTo>
                <a:lnTo>
                  <a:pt x="781799" y="2020658"/>
                </a:lnTo>
                <a:lnTo>
                  <a:pt x="827262" y="2031695"/>
                </a:lnTo>
                <a:lnTo>
                  <a:pt x="873475" y="2040828"/>
                </a:lnTo>
                <a:lnTo>
                  <a:pt x="920392" y="2048010"/>
                </a:lnTo>
                <a:lnTo>
                  <a:pt x="967966" y="2053196"/>
                </a:lnTo>
                <a:lnTo>
                  <a:pt x="1016149" y="2056341"/>
                </a:lnTo>
                <a:lnTo>
                  <a:pt x="1064895" y="2057400"/>
                </a:lnTo>
                <a:lnTo>
                  <a:pt x="1115376" y="2056251"/>
                </a:lnTo>
                <a:lnTo>
                  <a:pt x="1165376" y="2052834"/>
                </a:lnTo>
                <a:lnTo>
                  <a:pt x="1214831" y="2047193"/>
                </a:lnTo>
                <a:lnTo>
                  <a:pt x="1263678" y="2039372"/>
                </a:lnTo>
                <a:lnTo>
                  <a:pt x="1311852" y="2029415"/>
                </a:lnTo>
                <a:lnTo>
                  <a:pt x="1359292" y="2017366"/>
                </a:lnTo>
                <a:lnTo>
                  <a:pt x="1405932" y="2003269"/>
                </a:lnTo>
                <a:lnTo>
                  <a:pt x="1451710" y="1987167"/>
                </a:lnTo>
                <a:lnTo>
                  <a:pt x="1496563" y="1969106"/>
                </a:lnTo>
                <a:lnTo>
                  <a:pt x="1540426" y="1949129"/>
                </a:lnTo>
                <a:lnTo>
                  <a:pt x="1583237" y="1927280"/>
                </a:lnTo>
                <a:lnTo>
                  <a:pt x="1624931" y="1903603"/>
                </a:lnTo>
                <a:lnTo>
                  <a:pt x="1665446" y="1878142"/>
                </a:lnTo>
                <a:lnTo>
                  <a:pt x="1704719" y="1850941"/>
                </a:lnTo>
                <a:lnTo>
                  <a:pt x="1742684" y="1822044"/>
                </a:lnTo>
                <a:lnTo>
                  <a:pt x="1779280" y="1791496"/>
                </a:lnTo>
                <a:lnTo>
                  <a:pt x="1814443" y="1759339"/>
                </a:lnTo>
                <a:lnTo>
                  <a:pt x="1848108" y="1725619"/>
                </a:lnTo>
                <a:lnTo>
                  <a:pt x="1880214" y="1690379"/>
                </a:lnTo>
                <a:lnTo>
                  <a:pt x="1910695" y="1653663"/>
                </a:lnTo>
                <a:lnTo>
                  <a:pt x="1939490" y="1615515"/>
                </a:lnTo>
                <a:lnTo>
                  <a:pt x="1966534" y="1575980"/>
                </a:lnTo>
                <a:lnTo>
                  <a:pt x="1991764" y="1535101"/>
                </a:lnTo>
                <a:lnTo>
                  <a:pt x="2015117" y="1492922"/>
                </a:lnTo>
                <a:lnTo>
                  <a:pt x="2036528" y="1449487"/>
                </a:lnTo>
                <a:lnTo>
                  <a:pt x="2055935" y="1404841"/>
                </a:lnTo>
                <a:lnTo>
                  <a:pt x="2073275" y="1359027"/>
                </a:lnTo>
                <a:lnTo>
                  <a:pt x="1064895" y="1028700"/>
                </a:lnTo>
                <a:lnTo>
                  <a:pt x="1064895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200" y="76200"/>
            <a:ext cx="2073275" cy="2057400"/>
          </a:xfrm>
          <a:custGeom>
            <a:avLst/>
            <a:gdLst/>
            <a:ahLst/>
            <a:cxnLst/>
            <a:rect l="l" t="t" r="r" b="b"/>
            <a:pathLst>
              <a:path w="2073275" h="2057400">
                <a:moveTo>
                  <a:pt x="2073275" y="1359027"/>
                </a:moveTo>
                <a:lnTo>
                  <a:pt x="2055935" y="1404841"/>
                </a:lnTo>
                <a:lnTo>
                  <a:pt x="2036528" y="1449487"/>
                </a:lnTo>
                <a:lnTo>
                  <a:pt x="2015117" y="1492922"/>
                </a:lnTo>
                <a:lnTo>
                  <a:pt x="1991764" y="1535101"/>
                </a:lnTo>
                <a:lnTo>
                  <a:pt x="1966534" y="1575980"/>
                </a:lnTo>
                <a:lnTo>
                  <a:pt x="1939490" y="1615515"/>
                </a:lnTo>
                <a:lnTo>
                  <a:pt x="1910695" y="1653663"/>
                </a:lnTo>
                <a:lnTo>
                  <a:pt x="1880214" y="1690379"/>
                </a:lnTo>
                <a:lnTo>
                  <a:pt x="1848108" y="1725619"/>
                </a:lnTo>
                <a:lnTo>
                  <a:pt x="1814443" y="1759339"/>
                </a:lnTo>
                <a:lnTo>
                  <a:pt x="1779280" y="1791496"/>
                </a:lnTo>
                <a:lnTo>
                  <a:pt x="1742684" y="1822044"/>
                </a:lnTo>
                <a:lnTo>
                  <a:pt x="1704719" y="1850941"/>
                </a:lnTo>
                <a:lnTo>
                  <a:pt x="1665446" y="1878142"/>
                </a:lnTo>
                <a:lnTo>
                  <a:pt x="1624931" y="1903603"/>
                </a:lnTo>
                <a:lnTo>
                  <a:pt x="1583237" y="1927280"/>
                </a:lnTo>
                <a:lnTo>
                  <a:pt x="1540426" y="1949129"/>
                </a:lnTo>
                <a:lnTo>
                  <a:pt x="1496563" y="1969106"/>
                </a:lnTo>
                <a:lnTo>
                  <a:pt x="1451710" y="1987167"/>
                </a:lnTo>
                <a:lnTo>
                  <a:pt x="1405932" y="2003269"/>
                </a:lnTo>
                <a:lnTo>
                  <a:pt x="1359292" y="2017366"/>
                </a:lnTo>
                <a:lnTo>
                  <a:pt x="1311852" y="2029415"/>
                </a:lnTo>
                <a:lnTo>
                  <a:pt x="1263678" y="2039372"/>
                </a:lnTo>
                <a:lnTo>
                  <a:pt x="1214831" y="2047193"/>
                </a:lnTo>
                <a:lnTo>
                  <a:pt x="1165376" y="2052834"/>
                </a:lnTo>
                <a:lnTo>
                  <a:pt x="1115376" y="2056251"/>
                </a:lnTo>
                <a:lnTo>
                  <a:pt x="1064895" y="2057400"/>
                </a:lnTo>
                <a:lnTo>
                  <a:pt x="1016149" y="2056341"/>
                </a:lnTo>
                <a:lnTo>
                  <a:pt x="967966" y="2053196"/>
                </a:lnTo>
                <a:lnTo>
                  <a:pt x="920392" y="2048010"/>
                </a:lnTo>
                <a:lnTo>
                  <a:pt x="873475" y="2040828"/>
                </a:lnTo>
                <a:lnTo>
                  <a:pt x="827262" y="2031695"/>
                </a:lnTo>
                <a:lnTo>
                  <a:pt x="781799" y="2020658"/>
                </a:lnTo>
                <a:lnTo>
                  <a:pt x="737134" y="2007760"/>
                </a:lnTo>
                <a:lnTo>
                  <a:pt x="693313" y="1993049"/>
                </a:lnTo>
                <a:lnTo>
                  <a:pt x="650384" y="1976568"/>
                </a:lnTo>
                <a:lnTo>
                  <a:pt x="608394" y="1958364"/>
                </a:lnTo>
                <a:lnTo>
                  <a:pt x="567389" y="1938481"/>
                </a:lnTo>
                <a:lnTo>
                  <a:pt x="527416" y="1916966"/>
                </a:lnTo>
                <a:lnTo>
                  <a:pt x="488523" y="1893863"/>
                </a:lnTo>
                <a:lnTo>
                  <a:pt x="450757" y="1869218"/>
                </a:lnTo>
                <a:lnTo>
                  <a:pt x="414164" y="1843076"/>
                </a:lnTo>
                <a:lnTo>
                  <a:pt x="378791" y="1815483"/>
                </a:lnTo>
                <a:lnTo>
                  <a:pt x="344686" y="1786484"/>
                </a:lnTo>
                <a:lnTo>
                  <a:pt x="311896" y="1756124"/>
                </a:lnTo>
                <a:lnTo>
                  <a:pt x="280466" y="1724449"/>
                </a:lnTo>
                <a:lnTo>
                  <a:pt x="250446" y="1691504"/>
                </a:lnTo>
                <a:lnTo>
                  <a:pt x="221880" y="1657334"/>
                </a:lnTo>
                <a:lnTo>
                  <a:pt x="194817" y="1621985"/>
                </a:lnTo>
                <a:lnTo>
                  <a:pt x="169304" y="1585503"/>
                </a:lnTo>
                <a:lnTo>
                  <a:pt x="145386" y="1547932"/>
                </a:lnTo>
                <a:lnTo>
                  <a:pt x="123112" y="1509318"/>
                </a:lnTo>
                <a:lnTo>
                  <a:pt x="102529" y="1469706"/>
                </a:lnTo>
                <a:lnTo>
                  <a:pt x="83683" y="1429142"/>
                </a:lnTo>
                <a:lnTo>
                  <a:pt x="66621" y="1387672"/>
                </a:lnTo>
                <a:lnTo>
                  <a:pt x="51390" y="1345339"/>
                </a:lnTo>
                <a:lnTo>
                  <a:pt x="38038" y="1302190"/>
                </a:lnTo>
                <a:lnTo>
                  <a:pt x="26611" y="1258271"/>
                </a:lnTo>
                <a:lnTo>
                  <a:pt x="17156" y="1213626"/>
                </a:lnTo>
                <a:lnTo>
                  <a:pt x="9721" y="1168301"/>
                </a:lnTo>
                <a:lnTo>
                  <a:pt x="4351" y="1122341"/>
                </a:lnTo>
                <a:lnTo>
                  <a:pt x="1095" y="1075792"/>
                </a:lnTo>
                <a:lnTo>
                  <a:pt x="0" y="1028700"/>
                </a:lnTo>
                <a:lnTo>
                  <a:pt x="1095" y="981607"/>
                </a:lnTo>
                <a:lnTo>
                  <a:pt x="4351" y="935058"/>
                </a:lnTo>
                <a:lnTo>
                  <a:pt x="9721" y="889098"/>
                </a:lnTo>
                <a:lnTo>
                  <a:pt x="17156" y="843773"/>
                </a:lnTo>
                <a:lnTo>
                  <a:pt x="26611" y="799128"/>
                </a:lnTo>
                <a:lnTo>
                  <a:pt x="38038" y="755209"/>
                </a:lnTo>
                <a:lnTo>
                  <a:pt x="51390" y="712060"/>
                </a:lnTo>
                <a:lnTo>
                  <a:pt x="66621" y="669727"/>
                </a:lnTo>
                <a:lnTo>
                  <a:pt x="83683" y="628257"/>
                </a:lnTo>
                <a:lnTo>
                  <a:pt x="102529" y="587693"/>
                </a:lnTo>
                <a:lnTo>
                  <a:pt x="123112" y="548081"/>
                </a:lnTo>
                <a:lnTo>
                  <a:pt x="145386" y="509467"/>
                </a:lnTo>
                <a:lnTo>
                  <a:pt x="169304" y="471896"/>
                </a:lnTo>
                <a:lnTo>
                  <a:pt x="194817" y="435414"/>
                </a:lnTo>
                <a:lnTo>
                  <a:pt x="221880" y="400065"/>
                </a:lnTo>
                <a:lnTo>
                  <a:pt x="250446" y="365895"/>
                </a:lnTo>
                <a:lnTo>
                  <a:pt x="280466" y="332950"/>
                </a:lnTo>
                <a:lnTo>
                  <a:pt x="311896" y="301275"/>
                </a:lnTo>
                <a:lnTo>
                  <a:pt x="344686" y="270915"/>
                </a:lnTo>
                <a:lnTo>
                  <a:pt x="378791" y="241916"/>
                </a:lnTo>
                <a:lnTo>
                  <a:pt x="414164" y="214323"/>
                </a:lnTo>
                <a:lnTo>
                  <a:pt x="450757" y="188181"/>
                </a:lnTo>
                <a:lnTo>
                  <a:pt x="488523" y="163536"/>
                </a:lnTo>
                <a:lnTo>
                  <a:pt x="527416" y="140433"/>
                </a:lnTo>
                <a:lnTo>
                  <a:pt x="567389" y="118918"/>
                </a:lnTo>
                <a:lnTo>
                  <a:pt x="608394" y="99035"/>
                </a:lnTo>
                <a:lnTo>
                  <a:pt x="650384" y="80831"/>
                </a:lnTo>
                <a:lnTo>
                  <a:pt x="693313" y="64350"/>
                </a:lnTo>
                <a:lnTo>
                  <a:pt x="737134" y="49639"/>
                </a:lnTo>
                <a:lnTo>
                  <a:pt x="781799" y="36741"/>
                </a:lnTo>
                <a:lnTo>
                  <a:pt x="827262" y="25704"/>
                </a:lnTo>
                <a:lnTo>
                  <a:pt x="873475" y="16571"/>
                </a:lnTo>
                <a:lnTo>
                  <a:pt x="920392" y="9389"/>
                </a:lnTo>
                <a:lnTo>
                  <a:pt x="967966" y="4203"/>
                </a:lnTo>
                <a:lnTo>
                  <a:pt x="1016149" y="1058"/>
                </a:lnTo>
                <a:lnTo>
                  <a:pt x="1064895" y="0"/>
                </a:lnTo>
                <a:lnTo>
                  <a:pt x="1064895" y="1028700"/>
                </a:lnTo>
                <a:lnTo>
                  <a:pt x="2073275" y="1359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91856" y="76200"/>
            <a:ext cx="1016000" cy="1028700"/>
          </a:xfrm>
          <a:custGeom>
            <a:avLst/>
            <a:gdLst/>
            <a:ahLst/>
            <a:cxnLst/>
            <a:rect l="l" t="t" r="r" b="b"/>
            <a:pathLst>
              <a:path w="1016000" h="1028700">
                <a:moveTo>
                  <a:pt x="7239" y="0"/>
                </a:moveTo>
                <a:lnTo>
                  <a:pt x="0" y="0"/>
                </a:lnTo>
                <a:lnTo>
                  <a:pt x="7239" y="1028700"/>
                </a:lnTo>
                <a:lnTo>
                  <a:pt x="1015746" y="698626"/>
                </a:lnTo>
                <a:lnTo>
                  <a:pt x="998419" y="652798"/>
                </a:lnTo>
                <a:lnTo>
                  <a:pt x="979023" y="608138"/>
                </a:lnTo>
                <a:lnTo>
                  <a:pt x="957621" y="564689"/>
                </a:lnTo>
                <a:lnTo>
                  <a:pt x="934276" y="522496"/>
                </a:lnTo>
                <a:lnTo>
                  <a:pt x="909051" y="481603"/>
                </a:lnTo>
                <a:lnTo>
                  <a:pt x="882011" y="442054"/>
                </a:lnTo>
                <a:lnTo>
                  <a:pt x="853218" y="403893"/>
                </a:lnTo>
                <a:lnTo>
                  <a:pt x="822737" y="367164"/>
                </a:lnTo>
                <a:lnTo>
                  <a:pt x="790631" y="331912"/>
                </a:lnTo>
                <a:lnTo>
                  <a:pt x="756963" y="298179"/>
                </a:lnTo>
                <a:lnTo>
                  <a:pt x="721797" y="266011"/>
                </a:lnTo>
                <a:lnTo>
                  <a:pt x="685196" y="235450"/>
                </a:lnTo>
                <a:lnTo>
                  <a:pt x="647225" y="206543"/>
                </a:lnTo>
                <a:lnTo>
                  <a:pt x="607946" y="179331"/>
                </a:lnTo>
                <a:lnTo>
                  <a:pt x="567422" y="153860"/>
                </a:lnTo>
                <a:lnTo>
                  <a:pt x="525719" y="130174"/>
                </a:lnTo>
                <a:lnTo>
                  <a:pt x="482898" y="108316"/>
                </a:lnTo>
                <a:lnTo>
                  <a:pt x="439024" y="88330"/>
                </a:lnTo>
                <a:lnTo>
                  <a:pt x="394161" y="70262"/>
                </a:lnTo>
                <a:lnTo>
                  <a:pt x="348370" y="54154"/>
                </a:lnTo>
                <a:lnTo>
                  <a:pt x="301718" y="40051"/>
                </a:lnTo>
                <a:lnTo>
                  <a:pt x="254265" y="27996"/>
                </a:lnTo>
                <a:lnTo>
                  <a:pt x="206077" y="18035"/>
                </a:lnTo>
                <a:lnTo>
                  <a:pt x="157217" y="10211"/>
                </a:lnTo>
                <a:lnTo>
                  <a:pt x="107748" y="4567"/>
                </a:lnTo>
                <a:lnTo>
                  <a:pt x="57734" y="1149"/>
                </a:lnTo>
                <a:lnTo>
                  <a:pt x="7239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91856" y="76200"/>
            <a:ext cx="1016000" cy="1028700"/>
          </a:xfrm>
          <a:custGeom>
            <a:avLst/>
            <a:gdLst/>
            <a:ahLst/>
            <a:cxnLst/>
            <a:rect l="l" t="t" r="r" b="b"/>
            <a:pathLst>
              <a:path w="1016000" h="1028700">
                <a:moveTo>
                  <a:pt x="0" y="0"/>
                </a:moveTo>
                <a:lnTo>
                  <a:pt x="2413" y="0"/>
                </a:lnTo>
                <a:lnTo>
                  <a:pt x="4825" y="0"/>
                </a:lnTo>
                <a:lnTo>
                  <a:pt x="7239" y="0"/>
                </a:lnTo>
                <a:lnTo>
                  <a:pt x="57734" y="1149"/>
                </a:lnTo>
                <a:lnTo>
                  <a:pt x="107748" y="4567"/>
                </a:lnTo>
                <a:lnTo>
                  <a:pt x="157217" y="10211"/>
                </a:lnTo>
                <a:lnTo>
                  <a:pt x="206077" y="18035"/>
                </a:lnTo>
                <a:lnTo>
                  <a:pt x="254265" y="27996"/>
                </a:lnTo>
                <a:lnTo>
                  <a:pt x="301718" y="40051"/>
                </a:lnTo>
                <a:lnTo>
                  <a:pt x="348370" y="54154"/>
                </a:lnTo>
                <a:lnTo>
                  <a:pt x="394161" y="70262"/>
                </a:lnTo>
                <a:lnTo>
                  <a:pt x="439024" y="88330"/>
                </a:lnTo>
                <a:lnTo>
                  <a:pt x="482898" y="108316"/>
                </a:lnTo>
                <a:lnTo>
                  <a:pt x="525719" y="130174"/>
                </a:lnTo>
                <a:lnTo>
                  <a:pt x="567422" y="153860"/>
                </a:lnTo>
                <a:lnTo>
                  <a:pt x="607946" y="179331"/>
                </a:lnTo>
                <a:lnTo>
                  <a:pt x="647225" y="206543"/>
                </a:lnTo>
                <a:lnTo>
                  <a:pt x="685196" y="235450"/>
                </a:lnTo>
                <a:lnTo>
                  <a:pt x="721797" y="266011"/>
                </a:lnTo>
                <a:lnTo>
                  <a:pt x="756963" y="298179"/>
                </a:lnTo>
                <a:lnTo>
                  <a:pt x="790631" y="331912"/>
                </a:lnTo>
                <a:lnTo>
                  <a:pt x="822737" y="367164"/>
                </a:lnTo>
                <a:lnTo>
                  <a:pt x="853218" y="403893"/>
                </a:lnTo>
                <a:lnTo>
                  <a:pt x="882011" y="442054"/>
                </a:lnTo>
                <a:lnTo>
                  <a:pt x="909051" y="481603"/>
                </a:lnTo>
                <a:lnTo>
                  <a:pt x="934276" y="522496"/>
                </a:lnTo>
                <a:lnTo>
                  <a:pt x="957621" y="564689"/>
                </a:lnTo>
                <a:lnTo>
                  <a:pt x="979023" y="608138"/>
                </a:lnTo>
                <a:lnTo>
                  <a:pt x="998419" y="652798"/>
                </a:lnTo>
                <a:lnTo>
                  <a:pt x="1015746" y="698626"/>
                </a:lnTo>
                <a:lnTo>
                  <a:pt x="7239" y="10287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99094" y="746379"/>
            <a:ext cx="1064895" cy="688340"/>
          </a:xfrm>
          <a:custGeom>
            <a:avLst/>
            <a:gdLst/>
            <a:ahLst/>
            <a:cxnLst/>
            <a:rect l="l" t="t" r="r" b="b"/>
            <a:pathLst>
              <a:path w="1064895" h="688340">
                <a:moveTo>
                  <a:pt x="998093" y="0"/>
                </a:moveTo>
                <a:lnTo>
                  <a:pt x="0" y="358521"/>
                </a:lnTo>
                <a:lnTo>
                  <a:pt x="1008760" y="687959"/>
                </a:lnTo>
                <a:lnTo>
                  <a:pt x="1023547" y="642158"/>
                </a:lnTo>
                <a:lnTo>
                  <a:pt x="1036107" y="595811"/>
                </a:lnTo>
                <a:lnTo>
                  <a:pt x="1046423" y="548992"/>
                </a:lnTo>
                <a:lnTo>
                  <a:pt x="1054478" y="501779"/>
                </a:lnTo>
                <a:lnTo>
                  <a:pt x="1060253" y="454245"/>
                </a:lnTo>
                <a:lnTo>
                  <a:pt x="1063731" y="406467"/>
                </a:lnTo>
                <a:lnTo>
                  <a:pt x="1064895" y="358521"/>
                </a:lnTo>
                <a:lnTo>
                  <a:pt x="1063507" y="306130"/>
                </a:lnTo>
                <a:lnTo>
                  <a:pt x="1059360" y="253964"/>
                </a:lnTo>
                <a:lnTo>
                  <a:pt x="1052478" y="202123"/>
                </a:lnTo>
                <a:lnTo>
                  <a:pt x="1042886" y="150706"/>
                </a:lnTo>
                <a:lnTo>
                  <a:pt x="1030608" y="99813"/>
                </a:lnTo>
                <a:lnTo>
                  <a:pt x="1015669" y="49544"/>
                </a:lnTo>
                <a:lnTo>
                  <a:pt x="9980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9094" y="746379"/>
            <a:ext cx="1064895" cy="688340"/>
          </a:xfrm>
          <a:custGeom>
            <a:avLst/>
            <a:gdLst/>
            <a:ahLst/>
            <a:cxnLst/>
            <a:rect l="l" t="t" r="r" b="b"/>
            <a:pathLst>
              <a:path w="1064895" h="688340">
                <a:moveTo>
                  <a:pt x="998093" y="0"/>
                </a:moveTo>
                <a:lnTo>
                  <a:pt x="1015669" y="49544"/>
                </a:lnTo>
                <a:lnTo>
                  <a:pt x="1030608" y="99813"/>
                </a:lnTo>
                <a:lnTo>
                  <a:pt x="1042886" y="150706"/>
                </a:lnTo>
                <a:lnTo>
                  <a:pt x="1052478" y="202123"/>
                </a:lnTo>
                <a:lnTo>
                  <a:pt x="1059360" y="253964"/>
                </a:lnTo>
                <a:lnTo>
                  <a:pt x="1063507" y="306130"/>
                </a:lnTo>
                <a:lnTo>
                  <a:pt x="1064895" y="358521"/>
                </a:lnTo>
                <a:lnTo>
                  <a:pt x="1063731" y="406467"/>
                </a:lnTo>
                <a:lnTo>
                  <a:pt x="1060253" y="454245"/>
                </a:lnTo>
                <a:lnTo>
                  <a:pt x="1054478" y="501779"/>
                </a:lnTo>
                <a:lnTo>
                  <a:pt x="1046423" y="548992"/>
                </a:lnTo>
                <a:lnTo>
                  <a:pt x="1036107" y="595811"/>
                </a:lnTo>
                <a:lnTo>
                  <a:pt x="1023547" y="642158"/>
                </a:lnTo>
                <a:lnTo>
                  <a:pt x="1008760" y="687959"/>
                </a:lnTo>
                <a:lnTo>
                  <a:pt x="0" y="358521"/>
                </a:lnTo>
                <a:lnTo>
                  <a:pt x="99809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6659" y="1199388"/>
            <a:ext cx="950976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18247" y="1443227"/>
            <a:ext cx="1391411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5340" y="1443227"/>
            <a:ext cx="330707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33716" y="1677923"/>
            <a:ext cx="76352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9392" y="1677923"/>
            <a:ext cx="371855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34833" y="1261109"/>
            <a:ext cx="11417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Critical  Experien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8391" y="6454896"/>
            <a:ext cx="387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P</a:t>
            </a:r>
            <a:r>
              <a:rPr sz="1200" b="1" spc="-5" dirty="0">
                <a:solidFill>
                  <a:srgbClr val="808080"/>
                </a:solidFill>
                <a:latin typeface="Microsoft YaHei"/>
                <a:cs typeface="Microsoft YaHei"/>
              </a:rPr>
              <a:t>/</a:t>
            </a:r>
            <a:r>
              <a:rPr sz="1200" b="1" dirty="0">
                <a:solidFill>
                  <a:srgbClr val="808080"/>
                </a:solidFill>
                <a:latin typeface="Microsoft YaHei"/>
                <a:cs typeface="Microsoft YaHei"/>
              </a:rPr>
              <a:t>30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65542" y="1748028"/>
            <a:ext cx="481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70%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97697" y="371027"/>
            <a:ext cx="86423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600"/>
              </a:lnSpc>
            </a:pP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dirty="0">
                <a:latin typeface="Arial"/>
                <a:cs typeface="Arial"/>
              </a:rPr>
              <a:t>&amp; 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ati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ns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ps  </a:t>
            </a:r>
            <a:r>
              <a:rPr sz="1100" spc="-5" dirty="0">
                <a:latin typeface="Arial"/>
                <a:cs typeface="Arial"/>
              </a:rPr>
              <a:t>20%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93048" y="960882"/>
            <a:ext cx="64770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5080" indent="-170815">
              <a:lnSpc>
                <a:spcPts val="131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cati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  </a:t>
            </a:r>
            <a:r>
              <a:rPr sz="1100" spc="-5" dirty="0">
                <a:latin typeface="Arial"/>
                <a:cs typeface="Arial"/>
              </a:rPr>
              <a:t>10%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ct val="100000"/>
              </a:lnSpc>
            </a:pPr>
            <a:r>
              <a:rPr dirty="0"/>
              <a:t>公司将如何发展人才</a:t>
            </a:r>
            <a:r>
              <a:rPr spc="-5" dirty="0"/>
              <a:t>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培养方案设计方法论之一：关键岗位管理人才发展方式</a:t>
            </a:r>
          </a:p>
        </p:txBody>
      </p:sp>
      <p:sp>
        <p:nvSpPr>
          <p:cNvPr id="3" name="object 3"/>
          <p:cNvSpPr/>
          <p:nvPr/>
        </p:nvSpPr>
        <p:spPr>
          <a:xfrm>
            <a:off x="8069326" y="0"/>
            <a:ext cx="1047750" cy="45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503" y="2833116"/>
            <a:ext cx="2069592" cy="115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896" y="2951988"/>
            <a:ext cx="1892807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819400"/>
            <a:ext cx="20574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8194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1866900" y="0"/>
                </a:lnTo>
                <a:lnTo>
                  <a:pt x="1910562" y="5034"/>
                </a:lnTo>
                <a:lnTo>
                  <a:pt x="1950653" y="19372"/>
                </a:lnTo>
                <a:lnTo>
                  <a:pt x="1986025" y="41867"/>
                </a:lnTo>
                <a:lnTo>
                  <a:pt x="2015532" y="71374"/>
                </a:lnTo>
                <a:lnTo>
                  <a:pt x="2038027" y="106746"/>
                </a:lnTo>
                <a:lnTo>
                  <a:pt x="2052365" y="146837"/>
                </a:lnTo>
                <a:lnTo>
                  <a:pt x="2057400" y="190500"/>
                </a:lnTo>
                <a:lnTo>
                  <a:pt x="2057400" y="952500"/>
                </a:lnTo>
                <a:lnTo>
                  <a:pt x="2052365" y="996162"/>
                </a:lnTo>
                <a:lnTo>
                  <a:pt x="2038027" y="1036253"/>
                </a:lnTo>
                <a:lnTo>
                  <a:pt x="2015532" y="1071625"/>
                </a:lnTo>
                <a:lnTo>
                  <a:pt x="1986025" y="1101132"/>
                </a:lnTo>
                <a:lnTo>
                  <a:pt x="1950653" y="1123627"/>
                </a:lnTo>
                <a:lnTo>
                  <a:pt x="1910562" y="1137965"/>
                </a:lnTo>
                <a:lnTo>
                  <a:pt x="1866900" y="1143000"/>
                </a:lnTo>
                <a:lnTo>
                  <a:pt x="190500" y="1143000"/>
                </a:lnTo>
                <a:lnTo>
                  <a:pt x="146821" y="1137965"/>
                </a:lnTo>
                <a:lnTo>
                  <a:pt x="106724" y="1123627"/>
                </a:lnTo>
                <a:lnTo>
                  <a:pt x="71353" y="1101132"/>
                </a:lnTo>
                <a:lnTo>
                  <a:pt x="41851" y="1071625"/>
                </a:lnTo>
                <a:lnTo>
                  <a:pt x="19363" y="1036253"/>
                </a:lnTo>
                <a:lnTo>
                  <a:pt x="5031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CC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4600" y="3035172"/>
            <a:ext cx="154940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spc="-5" dirty="0">
                <a:latin typeface="SimSun"/>
                <a:cs typeface="SimSun"/>
              </a:rPr>
              <a:t>适当的特质</a:t>
            </a:r>
            <a:endParaRPr sz="2400">
              <a:latin typeface="SimSun"/>
              <a:cs typeface="SimSun"/>
            </a:endParaRPr>
          </a:p>
          <a:p>
            <a:pPr algn="ctr">
              <a:lnSpc>
                <a:spcPts val="2785"/>
              </a:lnSpc>
            </a:pPr>
            <a:r>
              <a:rPr sz="2400" dirty="0">
                <a:latin typeface="SimSun"/>
                <a:cs typeface="SimSun"/>
              </a:rPr>
              <a:t>和技能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7703" y="2833116"/>
            <a:ext cx="2069592" cy="115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6096" y="3121151"/>
            <a:ext cx="1978152" cy="659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2819400"/>
            <a:ext cx="20574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28194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1866900" y="0"/>
                </a:lnTo>
                <a:lnTo>
                  <a:pt x="1910562" y="5034"/>
                </a:lnTo>
                <a:lnTo>
                  <a:pt x="1950653" y="19372"/>
                </a:lnTo>
                <a:lnTo>
                  <a:pt x="1986025" y="41867"/>
                </a:lnTo>
                <a:lnTo>
                  <a:pt x="2015532" y="71374"/>
                </a:lnTo>
                <a:lnTo>
                  <a:pt x="2038027" y="106746"/>
                </a:lnTo>
                <a:lnTo>
                  <a:pt x="2052365" y="146837"/>
                </a:lnTo>
                <a:lnTo>
                  <a:pt x="2057400" y="190500"/>
                </a:lnTo>
                <a:lnTo>
                  <a:pt x="2057400" y="952500"/>
                </a:lnTo>
                <a:lnTo>
                  <a:pt x="2052365" y="996162"/>
                </a:lnTo>
                <a:lnTo>
                  <a:pt x="2038027" y="1036253"/>
                </a:lnTo>
                <a:lnTo>
                  <a:pt x="2015532" y="1071625"/>
                </a:lnTo>
                <a:lnTo>
                  <a:pt x="1986025" y="1101132"/>
                </a:lnTo>
                <a:lnTo>
                  <a:pt x="1950653" y="1123627"/>
                </a:lnTo>
                <a:lnTo>
                  <a:pt x="1910562" y="1137965"/>
                </a:lnTo>
                <a:lnTo>
                  <a:pt x="18669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CC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88053" y="3204336"/>
            <a:ext cx="1549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SimSun"/>
                <a:cs typeface="SimSun"/>
              </a:rPr>
              <a:t>适当的经验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23304" y="2833116"/>
            <a:ext cx="2069592" cy="115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1695" y="2951988"/>
            <a:ext cx="1892807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9400" y="2819400"/>
            <a:ext cx="20574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28194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1866900" y="0"/>
                </a:lnTo>
                <a:lnTo>
                  <a:pt x="1910562" y="5034"/>
                </a:lnTo>
                <a:lnTo>
                  <a:pt x="1950653" y="19372"/>
                </a:lnTo>
                <a:lnTo>
                  <a:pt x="1986025" y="41867"/>
                </a:lnTo>
                <a:lnTo>
                  <a:pt x="2015532" y="71374"/>
                </a:lnTo>
                <a:lnTo>
                  <a:pt x="2038027" y="106746"/>
                </a:lnTo>
                <a:lnTo>
                  <a:pt x="2052365" y="146837"/>
                </a:lnTo>
                <a:lnTo>
                  <a:pt x="2057400" y="190500"/>
                </a:lnTo>
                <a:lnTo>
                  <a:pt x="2057400" y="952500"/>
                </a:lnTo>
                <a:lnTo>
                  <a:pt x="2052365" y="996162"/>
                </a:lnTo>
                <a:lnTo>
                  <a:pt x="2038027" y="1036253"/>
                </a:lnTo>
                <a:lnTo>
                  <a:pt x="2015532" y="1071625"/>
                </a:lnTo>
                <a:lnTo>
                  <a:pt x="1986025" y="1101132"/>
                </a:lnTo>
                <a:lnTo>
                  <a:pt x="1950653" y="1123627"/>
                </a:lnTo>
                <a:lnTo>
                  <a:pt x="1910562" y="1137965"/>
                </a:lnTo>
                <a:lnTo>
                  <a:pt x="18669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CC00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84289" y="3035172"/>
            <a:ext cx="154940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spc="-5" dirty="0">
                <a:latin typeface="SimSun"/>
                <a:cs typeface="SimSun"/>
              </a:rPr>
              <a:t>适当的领导</a:t>
            </a:r>
            <a:endParaRPr sz="2400">
              <a:latin typeface="SimSun"/>
              <a:cs typeface="SimSun"/>
            </a:endParaRPr>
          </a:p>
          <a:p>
            <a:pPr algn="ctr">
              <a:lnSpc>
                <a:spcPts val="2785"/>
              </a:lnSpc>
            </a:pPr>
            <a:r>
              <a:rPr sz="2400" dirty="0">
                <a:latin typeface="SimSun"/>
                <a:cs typeface="SimSun"/>
              </a:rPr>
              <a:t>能力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2676" y="2990088"/>
            <a:ext cx="6888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8835" y="2869692"/>
            <a:ext cx="1155191" cy="1176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03575" y="3003677"/>
            <a:ext cx="35242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+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5876" y="2990088"/>
            <a:ext cx="6888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2035" y="2869692"/>
            <a:ext cx="1155191" cy="1176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7028" y="3003677"/>
            <a:ext cx="35242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=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2200" y="1447800"/>
            <a:ext cx="4953000" cy="609600"/>
          </a:xfrm>
          <a:prstGeom prst="rect">
            <a:avLst/>
          </a:prstGeom>
          <a:solidFill>
            <a:srgbClr val="FFCC66"/>
          </a:solidFill>
          <a:ln w="9525">
            <a:solidFill>
              <a:srgbClr val="66669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solidFill>
                  <a:srgbClr val="4D4D4D"/>
                </a:solidFill>
                <a:latin typeface="SimSun"/>
                <a:cs typeface="SimSun"/>
              </a:rPr>
              <a:t>关键岗位的管理人才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20800" y="2057400"/>
            <a:ext cx="7061200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6939" y="4461509"/>
            <a:ext cx="2324100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学习计划</a:t>
            </a:r>
            <a:endParaRPr sz="1600">
              <a:latin typeface="SimSun"/>
              <a:cs typeface="SimSun"/>
            </a:endParaRPr>
          </a:p>
          <a:p>
            <a:pPr marL="192405" marR="5080">
              <a:lnSpc>
                <a:spcPts val="1820"/>
              </a:lnSpc>
              <a:spcBef>
                <a:spcPts val="1200"/>
              </a:spcBef>
            </a:pPr>
            <a:r>
              <a:rPr sz="1600" spc="-10" dirty="0">
                <a:latin typeface="Microsoft YaHei"/>
                <a:cs typeface="Microsoft YaHei"/>
              </a:rPr>
              <a:t>•</a:t>
            </a:r>
            <a:r>
              <a:rPr sz="1600" spc="-5" dirty="0">
                <a:latin typeface="SimSun"/>
                <a:cs typeface="SimSun"/>
              </a:rPr>
              <a:t>为关键人群设计的全球  领导力学院的课程</a:t>
            </a:r>
            <a:endParaRPr sz="16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latin typeface="Microsoft YaHei"/>
                <a:cs typeface="Microsoft YaHei"/>
              </a:rPr>
              <a:t>•</a:t>
            </a:r>
            <a:r>
              <a:rPr sz="1600" spc="-5" dirty="0">
                <a:latin typeface="SimSun"/>
                <a:cs typeface="SimSun"/>
              </a:rPr>
              <a:t>业务管理课程</a:t>
            </a:r>
            <a:endParaRPr sz="1600">
              <a:latin typeface="SimSun"/>
              <a:cs typeface="SimSun"/>
            </a:endParaRPr>
          </a:p>
          <a:p>
            <a:pPr marL="192405" marR="1212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icrosoft YaHei"/>
                <a:cs typeface="Microsoft YaHei"/>
              </a:rPr>
              <a:t>•</a:t>
            </a:r>
            <a:r>
              <a:rPr sz="1600" spc="-5" dirty="0">
                <a:latin typeface="SimSun"/>
                <a:cs typeface="SimSun"/>
              </a:rPr>
              <a:t>职</a:t>
            </a:r>
            <a:r>
              <a:rPr sz="1600" spc="-10" dirty="0">
                <a:latin typeface="SimSun"/>
                <a:cs typeface="SimSun"/>
              </a:rPr>
              <a:t>能</a:t>
            </a:r>
            <a:r>
              <a:rPr sz="1600" spc="-5" dirty="0">
                <a:latin typeface="Microsoft YaHei"/>
                <a:cs typeface="Microsoft YaHei"/>
              </a:rPr>
              <a:t>/</a:t>
            </a:r>
            <a:r>
              <a:rPr sz="1600" spc="-5" dirty="0">
                <a:latin typeface="SimSun"/>
                <a:cs typeface="SimSun"/>
              </a:rPr>
              <a:t>工作显得专业课  程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9375" y="4461509"/>
            <a:ext cx="1712595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发展经验</a:t>
            </a:r>
            <a:endParaRPr sz="16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icrosoft YaHei"/>
                <a:cs typeface="Microsoft YaHei"/>
              </a:rPr>
              <a:t>•</a:t>
            </a:r>
            <a:r>
              <a:rPr sz="1600" spc="-5" dirty="0">
                <a:latin typeface="SimSun"/>
                <a:cs typeface="SimSun"/>
              </a:rPr>
              <a:t>渐进的工作范围</a:t>
            </a:r>
            <a:endParaRPr sz="16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Microsoft YaHei"/>
                <a:cs typeface="Microsoft YaHei"/>
              </a:rPr>
              <a:t>•</a:t>
            </a:r>
            <a:r>
              <a:rPr sz="1600" spc="-5" dirty="0">
                <a:latin typeface="SimSun"/>
                <a:cs typeface="SimSun"/>
              </a:rPr>
              <a:t>跨单位</a:t>
            </a:r>
            <a:r>
              <a:rPr sz="1600" spc="-5" dirty="0">
                <a:latin typeface="Microsoft YaHei"/>
                <a:cs typeface="Microsoft YaHei"/>
              </a:rPr>
              <a:t>/</a:t>
            </a:r>
            <a:r>
              <a:rPr sz="1600" spc="-5" dirty="0">
                <a:latin typeface="SimSun"/>
                <a:cs typeface="SimSun"/>
              </a:rPr>
              <a:t>职能</a:t>
            </a:r>
            <a:endParaRPr sz="16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icrosoft YaHei"/>
                <a:cs typeface="Microsoft YaHei"/>
              </a:rPr>
              <a:t>•</a:t>
            </a:r>
            <a:r>
              <a:rPr sz="1600" spc="-10" dirty="0">
                <a:latin typeface="SimSun"/>
                <a:cs typeface="SimSun"/>
              </a:rPr>
              <a:t>不同的业务状况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9029" y="4475733"/>
            <a:ext cx="20523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高绩效的未来管理人才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90600" y="40386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2133600" y="0"/>
                </a:moveTo>
                <a:lnTo>
                  <a:pt x="2127247" y="40525"/>
                </a:lnTo>
                <a:lnTo>
                  <a:pt x="2109319" y="76933"/>
                </a:lnTo>
                <a:lnTo>
                  <a:pt x="2081514" y="107775"/>
                </a:lnTo>
                <a:lnTo>
                  <a:pt x="2045527" y="131600"/>
                </a:lnTo>
                <a:lnTo>
                  <a:pt x="2003057" y="146958"/>
                </a:lnTo>
                <a:lnTo>
                  <a:pt x="1955800" y="152400"/>
                </a:lnTo>
                <a:lnTo>
                  <a:pt x="1244600" y="152400"/>
                </a:lnTo>
                <a:lnTo>
                  <a:pt x="1197342" y="157841"/>
                </a:lnTo>
                <a:lnTo>
                  <a:pt x="1154872" y="173199"/>
                </a:lnTo>
                <a:lnTo>
                  <a:pt x="1118885" y="197024"/>
                </a:lnTo>
                <a:lnTo>
                  <a:pt x="1091080" y="227866"/>
                </a:lnTo>
                <a:lnTo>
                  <a:pt x="1073152" y="264274"/>
                </a:lnTo>
                <a:lnTo>
                  <a:pt x="1066800" y="304800"/>
                </a:lnTo>
                <a:lnTo>
                  <a:pt x="1060447" y="264274"/>
                </a:lnTo>
                <a:lnTo>
                  <a:pt x="1042519" y="227866"/>
                </a:lnTo>
                <a:lnTo>
                  <a:pt x="1014714" y="197024"/>
                </a:lnTo>
                <a:lnTo>
                  <a:pt x="978727" y="173199"/>
                </a:lnTo>
                <a:lnTo>
                  <a:pt x="936257" y="157841"/>
                </a:lnTo>
                <a:lnTo>
                  <a:pt x="889000" y="152400"/>
                </a:lnTo>
                <a:lnTo>
                  <a:pt x="177800" y="152400"/>
                </a:lnTo>
                <a:lnTo>
                  <a:pt x="130533" y="146958"/>
                </a:lnTo>
                <a:lnTo>
                  <a:pt x="88060" y="131600"/>
                </a:lnTo>
                <a:lnTo>
                  <a:pt x="52076" y="107775"/>
                </a:lnTo>
                <a:lnTo>
                  <a:pt x="24274" y="76933"/>
                </a:lnTo>
                <a:lnTo>
                  <a:pt x="6351" y="405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40386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2133600" y="0"/>
                </a:moveTo>
                <a:lnTo>
                  <a:pt x="2127247" y="40525"/>
                </a:lnTo>
                <a:lnTo>
                  <a:pt x="2109319" y="76933"/>
                </a:lnTo>
                <a:lnTo>
                  <a:pt x="2081514" y="107775"/>
                </a:lnTo>
                <a:lnTo>
                  <a:pt x="2045527" y="131600"/>
                </a:lnTo>
                <a:lnTo>
                  <a:pt x="2003057" y="146958"/>
                </a:lnTo>
                <a:lnTo>
                  <a:pt x="1955800" y="152400"/>
                </a:lnTo>
                <a:lnTo>
                  <a:pt x="1244600" y="152400"/>
                </a:lnTo>
                <a:lnTo>
                  <a:pt x="1197342" y="157841"/>
                </a:lnTo>
                <a:lnTo>
                  <a:pt x="1154872" y="173199"/>
                </a:lnTo>
                <a:lnTo>
                  <a:pt x="1118885" y="197024"/>
                </a:lnTo>
                <a:lnTo>
                  <a:pt x="1091080" y="227866"/>
                </a:lnTo>
                <a:lnTo>
                  <a:pt x="1073152" y="264274"/>
                </a:lnTo>
                <a:lnTo>
                  <a:pt x="1066800" y="304800"/>
                </a:lnTo>
                <a:lnTo>
                  <a:pt x="1060447" y="264274"/>
                </a:lnTo>
                <a:lnTo>
                  <a:pt x="1042519" y="227866"/>
                </a:lnTo>
                <a:lnTo>
                  <a:pt x="1014714" y="197024"/>
                </a:lnTo>
                <a:lnTo>
                  <a:pt x="978727" y="173199"/>
                </a:lnTo>
                <a:lnTo>
                  <a:pt x="936257" y="157841"/>
                </a:lnTo>
                <a:lnTo>
                  <a:pt x="889000" y="152400"/>
                </a:lnTo>
                <a:lnTo>
                  <a:pt x="177800" y="152400"/>
                </a:lnTo>
                <a:lnTo>
                  <a:pt x="130542" y="146958"/>
                </a:lnTo>
                <a:lnTo>
                  <a:pt x="88072" y="131600"/>
                </a:lnTo>
                <a:lnTo>
                  <a:pt x="52085" y="107775"/>
                </a:lnTo>
                <a:lnTo>
                  <a:pt x="24280" y="76933"/>
                </a:lnTo>
                <a:lnTo>
                  <a:pt x="6352" y="405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3200" y="40386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2133600" y="0"/>
                </a:moveTo>
                <a:lnTo>
                  <a:pt x="2127247" y="40525"/>
                </a:lnTo>
                <a:lnTo>
                  <a:pt x="2109319" y="76933"/>
                </a:lnTo>
                <a:lnTo>
                  <a:pt x="2081514" y="107775"/>
                </a:lnTo>
                <a:lnTo>
                  <a:pt x="2045527" y="131600"/>
                </a:lnTo>
                <a:lnTo>
                  <a:pt x="2003057" y="146958"/>
                </a:lnTo>
                <a:lnTo>
                  <a:pt x="1955800" y="152400"/>
                </a:lnTo>
                <a:lnTo>
                  <a:pt x="1244600" y="152400"/>
                </a:lnTo>
                <a:lnTo>
                  <a:pt x="1197342" y="157841"/>
                </a:lnTo>
                <a:lnTo>
                  <a:pt x="1154872" y="173199"/>
                </a:lnTo>
                <a:lnTo>
                  <a:pt x="1118885" y="197024"/>
                </a:lnTo>
                <a:lnTo>
                  <a:pt x="1091080" y="227866"/>
                </a:lnTo>
                <a:lnTo>
                  <a:pt x="1073152" y="264274"/>
                </a:lnTo>
                <a:lnTo>
                  <a:pt x="1066800" y="304800"/>
                </a:lnTo>
                <a:lnTo>
                  <a:pt x="1060447" y="264274"/>
                </a:lnTo>
                <a:lnTo>
                  <a:pt x="1042519" y="227866"/>
                </a:lnTo>
                <a:lnTo>
                  <a:pt x="1014714" y="197024"/>
                </a:lnTo>
                <a:lnTo>
                  <a:pt x="978727" y="173199"/>
                </a:lnTo>
                <a:lnTo>
                  <a:pt x="936257" y="157841"/>
                </a:lnTo>
                <a:lnTo>
                  <a:pt x="889000" y="152400"/>
                </a:lnTo>
                <a:lnTo>
                  <a:pt x="177800" y="152400"/>
                </a:lnTo>
                <a:lnTo>
                  <a:pt x="130542" y="146958"/>
                </a:lnTo>
                <a:lnTo>
                  <a:pt x="88072" y="131600"/>
                </a:lnTo>
                <a:lnTo>
                  <a:pt x="52085" y="107775"/>
                </a:lnTo>
                <a:lnTo>
                  <a:pt x="24280" y="76933"/>
                </a:lnTo>
                <a:lnTo>
                  <a:pt x="6352" y="405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48716"/>
            <a:ext cx="52070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培养方案方法论之二：混合式学习模式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3712" y="993775"/>
          <a:ext cx="8429688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787"/>
                <a:gridCol w="1347851"/>
                <a:gridCol w="1347724"/>
                <a:gridCol w="1349375"/>
                <a:gridCol w="1347851"/>
                <a:gridCol w="1689100"/>
              </a:tblGrid>
              <a:tr h="666750"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信息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协作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学习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5725" marR="210820">
                        <a:lnSpc>
                          <a:spcPts val="206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通过指导习得  的经验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概念和学习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知识整合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在职锻炼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000E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基本信息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专家网络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E-learning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教室学习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行动学习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导师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>
                        <a:lnSpc>
                          <a:spcPts val="2105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常见问题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85090">
                        <a:lnSpc>
                          <a:spcPts val="2105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FAQ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社区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挑战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SimSun"/>
                          <a:cs typeface="SimSun"/>
                        </a:rPr>
                        <a:t>教练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政策和流程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8425">
                        <a:lnSpc>
                          <a:spcPts val="206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案例分享和  最佳实践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模拟学习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DDD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业务项目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轮岗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工具与链接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8425">
                        <a:lnSpc>
                          <a:spcPts val="206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案例分享和  最佳实践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新工作机会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新闻和文章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CA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项目针对的对象</a:t>
            </a:r>
          </a:p>
        </p:txBody>
      </p:sp>
      <p:sp>
        <p:nvSpPr>
          <p:cNvPr id="3" name="object 3"/>
          <p:cNvSpPr/>
          <p:nvPr/>
        </p:nvSpPr>
        <p:spPr>
          <a:xfrm>
            <a:off x="2130932" y="2997961"/>
            <a:ext cx="3233420" cy="2126615"/>
          </a:xfrm>
          <a:custGeom>
            <a:avLst/>
            <a:gdLst/>
            <a:ahLst/>
            <a:cxnLst/>
            <a:rect l="l" t="t" r="r" b="b"/>
            <a:pathLst>
              <a:path w="3233420" h="2126615">
                <a:moveTo>
                  <a:pt x="3218942" y="0"/>
                </a:moveTo>
                <a:lnTo>
                  <a:pt x="2920238" y="20827"/>
                </a:lnTo>
                <a:lnTo>
                  <a:pt x="0" y="20827"/>
                </a:lnTo>
                <a:lnTo>
                  <a:pt x="0" y="181610"/>
                </a:lnTo>
                <a:lnTo>
                  <a:pt x="1498219" y="1613789"/>
                </a:lnTo>
                <a:lnTo>
                  <a:pt x="1498219" y="2126488"/>
                </a:lnTo>
                <a:lnTo>
                  <a:pt x="1725421" y="2126488"/>
                </a:lnTo>
                <a:lnTo>
                  <a:pt x="1725421" y="1589151"/>
                </a:lnTo>
                <a:lnTo>
                  <a:pt x="3233293" y="177800"/>
                </a:lnTo>
                <a:lnTo>
                  <a:pt x="321894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87" y="908050"/>
            <a:ext cx="5057838" cy="381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4817448"/>
            <a:ext cx="342900" cy="65405"/>
          </a:xfrm>
          <a:custGeom>
            <a:avLst/>
            <a:gdLst/>
            <a:ahLst/>
            <a:cxnLst/>
            <a:rect l="l" t="t" r="r" b="b"/>
            <a:pathLst>
              <a:path w="342900" h="65404">
                <a:moveTo>
                  <a:pt x="0" y="64938"/>
                </a:moveTo>
                <a:lnTo>
                  <a:pt x="342519" y="64938"/>
                </a:lnTo>
                <a:lnTo>
                  <a:pt x="342519" y="0"/>
                </a:lnTo>
                <a:lnTo>
                  <a:pt x="0" y="0"/>
                </a:lnTo>
                <a:lnTo>
                  <a:pt x="0" y="6493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3590" y="4668646"/>
            <a:ext cx="164465" cy="346075"/>
          </a:xfrm>
          <a:custGeom>
            <a:avLst/>
            <a:gdLst/>
            <a:ahLst/>
            <a:cxnLst/>
            <a:rect l="l" t="t" r="r" b="b"/>
            <a:pathLst>
              <a:path w="164464" h="346075">
                <a:moveTo>
                  <a:pt x="131063" y="0"/>
                </a:moveTo>
                <a:lnTo>
                  <a:pt x="0" y="330834"/>
                </a:lnTo>
                <a:lnTo>
                  <a:pt x="33147" y="345947"/>
                </a:lnTo>
                <a:lnTo>
                  <a:pt x="164337" y="15112"/>
                </a:lnTo>
                <a:lnTo>
                  <a:pt x="13106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3590" y="4654550"/>
            <a:ext cx="164465" cy="360045"/>
          </a:xfrm>
          <a:custGeom>
            <a:avLst/>
            <a:gdLst/>
            <a:ahLst/>
            <a:cxnLst/>
            <a:rect l="l" t="t" r="r" b="b"/>
            <a:pathLst>
              <a:path w="164464" h="360045">
                <a:moveTo>
                  <a:pt x="26797" y="0"/>
                </a:moveTo>
                <a:lnTo>
                  <a:pt x="0" y="28448"/>
                </a:lnTo>
                <a:lnTo>
                  <a:pt x="131063" y="360044"/>
                </a:lnTo>
                <a:lnTo>
                  <a:pt x="164337" y="344931"/>
                </a:lnTo>
                <a:lnTo>
                  <a:pt x="26797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9890" y="3358134"/>
            <a:ext cx="1261110" cy="145415"/>
          </a:xfrm>
          <a:custGeom>
            <a:avLst/>
            <a:gdLst/>
            <a:ahLst/>
            <a:cxnLst/>
            <a:rect l="l" t="t" r="r" b="b"/>
            <a:pathLst>
              <a:path w="1261110" h="145414">
                <a:moveTo>
                  <a:pt x="1260983" y="0"/>
                </a:moveTo>
                <a:lnTo>
                  <a:pt x="0" y="32003"/>
                </a:lnTo>
                <a:lnTo>
                  <a:pt x="1108329" y="145161"/>
                </a:lnTo>
                <a:lnTo>
                  <a:pt x="126098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8140" y="3557651"/>
            <a:ext cx="1077595" cy="127635"/>
          </a:xfrm>
          <a:custGeom>
            <a:avLst/>
            <a:gdLst/>
            <a:ahLst/>
            <a:cxnLst/>
            <a:rect l="l" t="t" r="r" b="b"/>
            <a:pathLst>
              <a:path w="1077595" h="127635">
                <a:moveTo>
                  <a:pt x="1077341" y="0"/>
                </a:moveTo>
                <a:lnTo>
                  <a:pt x="0" y="28575"/>
                </a:lnTo>
                <a:lnTo>
                  <a:pt x="945388" y="127507"/>
                </a:lnTo>
                <a:lnTo>
                  <a:pt x="1077341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7788" y="3760723"/>
            <a:ext cx="892175" cy="100330"/>
          </a:xfrm>
          <a:custGeom>
            <a:avLst/>
            <a:gdLst/>
            <a:ahLst/>
            <a:cxnLst/>
            <a:rect l="l" t="t" r="r" b="b"/>
            <a:pathLst>
              <a:path w="892175" h="100329">
                <a:moveTo>
                  <a:pt x="892175" y="0"/>
                </a:moveTo>
                <a:lnTo>
                  <a:pt x="0" y="24637"/>
                </a:lnTo>
                <a:lnTo>
                  <a:pt x="784098" y="100330"/>
                </a:lnTo>
                <a:lnTo>
                  <a:pt x="892175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4640" y="3962653"/>
            <a:ext cx="713105" cy="79375"/>
          </a:xfrm>
          <a:custGeom>
            <a:avLst/>
            <a:gdLst/>
            <a:ahLst/>
            <a:cxnLst/>
            <a:rect l="l" t="t" r="r" b="b"/>
            <a:pathLst>
              <a:path w="713104" h="79375">
                <a:moveTo>
                  <a:pt x="712597" y="0"/>
                </a:moveTo>
                <a:lnTo>
                  <a:pt x="0" y="14986"/>
                </a:lnTo>
                <a:lnTo>
                  <a:pt x="623570" y="79121"/>
                </a:lnTo>
                <a:lnTo>
                  <a:pt x="712597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4288" y="4163314"/>
            <a:ext cx="525145" cy="60325"/>
          </a:xfrm>
          <a:custGeom>
            <a:avLst/>
            <a:gdLst/>
            <a:ahLst/>
            <a:cxnLst/>
            <a:rect l="l" t="t" r="r" b="b"/>
            <a:pathLst>
              <a:path w="525145" h="60325">
                <a:moveTo>
                  <a:pt x="524763" y="0"/>
                </a:moveTo>
                <a:lnTo>
                  <a:pt x="0" y="13208"/>
                </a:lnTo>
                <a:lnTo>
                  <a:pt x="461137" y="60198"/>
                </a:lnTo>
                <a:lnTo>
                  <a:pt x="52476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538" y="4365244"/>
            <a:ext cx="341630" cy="40640"/>
          </a:xfrm>
          <a:custGeom>
            <a:avLst/>
            <a:gdLst/>
            <a:ahLst/>
            <a:cxnLst/>
            <a:rect l="l" t="t" r="r" b="b"/>
            <a:pathLst>
              <a:path w="341629" h="40639">
                <a:moveTo>
                  <a:pt x="341122" y="0"/>
                </a:moveTo>
                <a:lnTo>
                  <a:pt x="0" y="7619"/>
                </a:lnTo>
                <a:lnTo>
                  <a:pt x="299592" y="40131"/>
                </a:lnTo>
                <a:lnTo>
                  <a:pt x="341122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5203" y="4578984"/>
            <a:ext cx="236220" cy="502920"/>
          </a:xfrm>
          <a:custGeom>
            <a:avLst/>
            <a:gdLst/>
            <a:ahLst/>
            <a:cxnLst/>
            <a:rect l="l" t="t" r="r" b="b"/>
            <a:pathLst>
              <a:path w="236220" h="502920">
                <a:moveTo>
                  <a:pt x="118872" y="0"/>
                </a:moveTo>
                <a:lnTo>
                  <a:pt x="74549" y="20700"/>
                </a:lnTo>
                <a:lnTo>
                  <a:pt x="33274" y="71754"/>
                </a:lnTo>
                <a:lnTo>
                  <a:pt x="20574" y="113410"/>
                </a:lnTo>
                <a:lnTo>
                  <a:pt x="9525" y="153162"/>
                </a:lnTo>
                <a:lnTo>
                  <a:pt x="3175" y="202310"/>
                </a:lnTo>
                <a:lnTo>
                  <a:pt x="0" y="253364"/>
                </a:lnTo>
                <a:lnTo>
                  <a:pt x="3175" y="323341"/>
                </a:lnTo>
                <a:lnTo>
                  <a:pt x="17399" y="383794"/>
                </a:lnTo>
                <a:lnTo>
                  <a:pt x="38100" y="434847"/>
                </a:lnTo>
                <a:lnTo>
                  <a:pt x="60198" y="470788"/>
                </a:lnTo>
                <a:lnTo>
                  <a:pt x="104648" y="502919"/>
                </a:lnTo>
                <a:lnTo>
                  <a:pt x="134747" y="502919"/>
                </a:lnTo>
                <a:lnTo>
                  <a:pt x="152146" y="495426"/>
                </a:lnTo>
                <a:lnTo>
                  <a:pt x="166370" y="487806"/>
                </a:lnTo>
                <a:lnTo>
                  <a:pt x="179070" y="470788"/>
                </a:lnTo>
                <a:lnTo>
                  <a:pt x="186538" y="459485"/>
                </a:lnTo>
                <a:lnTo>
                  <a:pt x="110998" y="459485"/>
                </a:lnTo>
                <a:lnTo>
                  <a:pt x="104648" y="455675"/>
                </a:lnTo>
                <a:lnTo>
                  <a:pt x="68199" y="410337"/>
                </a:lnTo>
                <a:lnTo>
                  <a:pt x="53848" y="366775"/>
                </a:lnTo>
                <a:lnTo>
                  <a:pt x="44323" y="313816"/>
                </a:lnTo>
                <a:lnTo>
                  <a:pt x="41148" y="253364"/>
                </a:lnTo>
                <a:lnTo>
                  <a:pt x="44323" y="192785"/>
                </a:lnTo>
                <a:lnTo>
                  <a:pt x="53848" y="141731"/>
                </a:lnTo>
                <a:lnTo>
                  <a:pt x="68199" y="96392"/>
                </a:lnTo>
                <a:lnTo>
                  <a:pt x="88773" y="64262"/>
                </a:lnTo>
                <a:lnTo>
                  <a:pt x="104648" y="49148"/>
                </a:lnTo>
                <a:lnTo>
                  <a:pt x="110998" y="43433"/>
                </a:lnTo>
                <a:lnTo>
                  <a:pt x="188595" y="43433"/>
                </a:lnTo>
                <a:lnTo>
                  <a:pt x="179070" y="32131"/>
                </a:lnTo>
                <a:lnTo>
                  <a:pt x="166370" y="20700"/>
                </a:lnTo>
                <a:lnTo>
                  <a:pt x="152146" y="7492"/>
                </a:lnTo>
                <a:lnTo>
                  <a:pt x="134747" y="3682"/>
                </a:lnTo>
                <a:lnTo>
                  <a:pt x="118872" y="0"/>
                </a:lnTo>
                <a:close/>
              </a:path>
              <a:path w="236220" h="502920">
                <a:moveTo>
                  <a:pt x="223520" y="132333"/>
                </a:moveTo>
                <a:lnTo>
                  <a:pt x="185420" y="136144"/>
                </a:lnTo>
                <a:lnTo>
                  <a:pt x="193421" y="164464"/>
                </a:lnTo>
                <a:lnTo>
                  <a:pt x="196596" y="192785"/>
                </a:lnTo>
                <a:lnTo>
                  <a:pt x="199771" y="224916"/>
                </a:lnTo>
                <a:lnTo>
                  <a:pt x="199771" y="253364"/>
                </a:lnTo>
                <a:lnTo>
                  <a:pt x="193421" y="338454"/>
                </a:lnTo>
                <a:lnTo>
                  <a:pt x="175895" y="402716"/>
                </a:lnTo>
                <a:lnTo>
                  <a:pt x="148971" y="444372"/>
                </a:lnTo>
                <a:lnTo>
                  <a:pt x="118872" y="459485"/>
                </a:lnTo>
                <a:lnTo>
                  <a:pt x="186538" y="459485"/>
                </a:lnTo>
                <a:lnTo>
                  <a:pt x="202819" y="434847"/>
                </a:lnTo>
                <a:lnTo>
                  <a:pt x="223520" y="383794"/>
                </a:lnTo>
                <a:lnTo>
                  <a:pt x="233045" y="323341"/>
                </a:lnTo>
                <a:lnTo>
                  <a:pt x="236220" y="253364"/>
                </a:lnTo>
                <a:lnTo>
                  <a:pt x="236220" y="221233"/>
                </a:lnTo>
                <a:lnTo>
                  <a:pt x="233045" y="189102"/>
                </a:lnTo>
                <a:lnTo>
                  <a:pt x="229870" y="160654"/>
                </a:lnTo>
                <a:lnTo>
                  <a:pt x="223520" y="132333"/>
                </a:lnTo>
                <a:close/>
              </a:path>
              <a:path w="236220" h="502920">
                <a:moveTo>
                  <a:pt x="188595" y="43433"/>
                </a:moveTo>
                <a:lnTo>
                  <a:pt x="128397" y="43433"/>
                </a:lnTo>
                <a:lnTo>
                  <a:pt x="134747" y="49148"/>
                </a:lnTo>
                <a:lnTo>
                  <a:pt x="145796" y="56641"/>
                </a:lnTo>
                <a:lnTo>
                  <a:pt x="152146" y="64262"/>
                </a:lnTo>
                <a:lnTo>
                  <a:pt x="158496" y="75564"/>
                </a:lnTo>
                <a:lnTo>
                  <a:pt x="166370" y="88772"/>
                </a:lnTo>
                <a:lnTo>
                  <a:pt x="172720" y="100202"/>
                </a:lnTo>
                <a:lnTo>
                  <a:pt x="179070" y="117220"/>
                </a:lnTo>
                <a:lnTo>
                  <a:pt x="209169" y="88772"/>
                </a:lnTo>
                <a:lnTo>
                  <a:pt x="202819" y="71754"/>
                </a:lnTo>
                <a:lnTo>
                  <a:pt x="196596" y="60451"/>
                </a:lnTo>
                <a:lnTo>
                  <a:pt x="188595" y="43433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782" y="4668646"/>
            <a:ext cx="44450" cy="47625"/>
          </a:xfrm>
          <a:custGeom>
            <a:avLst/>
            <a:gdLst/>
            <a:ahLst/>
            <a:cxnLst/>
            <a:rect l="l" t="t" r="r" b="b"/>
            <a:pathLst>
              <a:path w="44450" h="47625">
                <a:moveTo>
                  <a:pt x="29971" y="0"/>
                </a:moveTo>
                <a:lnTo>
                  <a:pt x="0" y="28320"/>
                </a:lnTo>
                <a:lnTo>
                  <a:pt x="3175" y="32130"/>
                </a:lnTo>
                <a:lnTo>
                  <a:pt x="3175" y="43433"/>
                </a:lnTo>
                <a:lnTo>
                  <a:pt x="6222" y="47243"/>
                </a:lnTo>
                <a:lnTo>
                  <a:pt x="44195" y="43433"/>
                </a:lnTo>
                <a:lnTo>
                  <a:pt x="37845" y="20827"/>
                </a:lnTo>
                <a:lnTo>
                  <a:pt x="33146" y="11302"/>
                </a:lnTo>
                <a:lnTo>
                  <a:pt x="29971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58670" y="5499811"/>
            <a:ext cx="117602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5"/>
              </a:lnSpc>
            </a:pP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高潜力人才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075"/>
              </a:lnSpc>
            </a:pPr>
            <a:r>
              <a:rPr sz="1800" b="1" spc="-5" dirty="0">
                <a:solidFill>
                  <a:srgbClr val="0000FF"/>
                </a:solidFill>
                <a:latin typeface="Arial Black"/>
                <a:cs typeface="Arial Black"/>
              </a:rPr>
              <a:t>HIPOS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8175" y="1844675"/>
            <a:ext cx="304800" cy="384175"/>
          </a:xfrm>
          <a:custGeom>
            <a:avLst/>
            <a:gdLst/>
            <a:ahLst/>
            <a:cxnLst/>
            <a:rect l="l" t="t" r="r" b="b"/>
            <a:pathLst>
              <a:path w="304800" h="384175">
                <a:moveTo>
                  <a:pt x="152400" y="0"/>
                </a:moveTo>
                <a:lnTo>
                  <a:pt x="111874" y="6860"/>
                </a:lnTo>
                <a:lnTo>
                  <a:pt x="75466" y="26223"/>
                </a:lnTo>
                <a:lnTo>
                  <a:pt x="44624" y="56261"/>
                </a:lnTo>
                <a:lnTo>
                  <a:pt x="20799" y="95146"/>
                </a:lnTo>
                <a:lnTo>
                  <a:pt x="5441" y="141052"/>
                </a:lnTo>
                <a:lnTo>
                  <a:pt x="0" y="192150"/>
                </a:lnTo>
                <a:lnTo>
                  <a:pt x="5441" y="243196"/>
                </a:lnTo>
                <a:lnTo>
                  <a:pt x="20799" y="289066"/>
                </a:lnTo>
                <a:lnTo>
                  <a:pt x="44624" y="327929"/>
                </a:lnTo>
                <a:lnTo>
                  <a:pt x="75466" y="357956"/>
                </a:lnTo>
                <a:lnTo>
                  <a:pt x="111874" y="377315"/>
                </a:lnTo>
                <a:lnTo>
                  <a:pt x="152400" y="384175"/>
                </a:lnTo>
                <a:lnTo>
                  <a:pt x="192925" y="377315"/>
                </a:lnTo>
                <a:lnTo>
                  <a:pt x="229333" y="357956"/>
                </a:lnTo>
                <a:lnTo>
                  <a:pt x="260175" y="327929"/>
                </a:lnTo>
                <a:lnTo>
                  <a:pt x="284000" y="289066"/>
                </a:lnTo>
                <a:lnTo>
                  <a:pt x="299358" y="243196"/>
                </a:lnTo>
                <a:lnTo>
                  <a:pt x="304800" y="192150"/>
                </a:lnTo>
                <a:lnTo>
                  <a:pt x="299358" y="141052"/>
                </a:lnTo>
                <a:lnTo>
                  <a:pt x="284000" y="95146"/>
                </a:lnTo>
                <a:lnTo>
                  <a:pt x="260175" y="56260"/>
                </a:lnTo>
                <a:lnTo>
                  <a:pt x="229333" y="26223"/>
                </a:lnTo>
                <a:lnTo>
                  <a:pt x="192925" y="6860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5932" y="1959355"/>
            <a:ext cx="129539" cy="40005"/>
          </a:xfrm>
          <a:custGeom>
            <a:avLst/>
            <a:gdLst/>
            <a:ahLst/>
            <a:cxnLst/>
            <a:rect l="l" t="t" r="r" b="b"/>
            <a:pathLst>
              <a:path w="129539" h="40005">
                <a:moveTo>
                  <a:pt x="15875" y="0"/>
                </a:moveTo>
                <a:lnTo>
                  <a:pt x="9697" y="1561"/>
                </a:lnTo>
                <a:lnTo>
                  <a:pt x="4651" y="5826"/>
                </a:lnTo>
                <a:lnTo>
                  <a:pt x="1248" y="12162"/>
                </a:lnTo>
                <a:lnTo>
                  <a:pt x="0" y="19939"/>
                </a:lnTo>
                <a:lnTo>
                  <a:pt x="1248" y="27735"/>
                </a:lnTo>
                <a:lnTo>
                  <a:pt x="4651" y="34115"/>
                </a:lnTo>
                <a:lnTo>
                  <a:pt x="9697" y="38423"/>
                </a:lnTo>
                <a:lnTo>
                  <a:pt x="15875" y="40005"/>
                </a:lnTo>
                <a:lnTo>
                  <a:pt x="22052" y="38423"/>
                </a:lnTo>
                <a:lnTo>
                  <a:pt x="27098" y="34115"/>
                </a:lnTo>
                <a:lnTo>
                  <a:pt x="30501" y="27735"/>
                </a:lnTo>
                <a:lnTo>
                  <a:pt x="31750" y="19939"/>
                </a:lnTo>
                <a:lnTo>
                  <a:pt x="30501" y="12162"/>
                </a:lnTo>
                <a:lnTo>
                  <a:pt x="27098" y="5826"/>
                </a:lnTo>
                <a:lnTo>
                  <a:pt x="22052" y="1561"/>
                </a:lnTo>
                <a:lnTo>
                  <a:pt x="15875" y="0"/>
                </a:lnTo>
                <a:close/>
              </a:path>
              <a:path w="129539" h="40005">
                <a:moveTo>
                  <a:pt x="113411" y="0"/>
                </a:moveTo>
                <a:lnTo>
                  <a:pt x="107233" y="1561"/>
                </a:lnTo>
                <a:lnTo>
                  <a:pt x="102187" y="5826"/>
                </a:lnTo>
                <a:lnTo>
                  <a:pt x="98784" y="12162"/>
                </a:lnTo>
                <a:lnTo>
                  <a:pt x="97536" y="19939"/>
                </a:lnTo>
                <a:lnTo>
                  <a:pt x="98784" y="27735"/>
                </a:lnTo>
                <a:lnTo>
                  <a:pt x="102187" y="34115"/>
                </a:lnTo>
                <a:lnTo>
                  <a:pt x="107233" y="38423"/>
                </a:lnTo>
                <a:lnTo>
                  <a:pt x="113411" y="40005"/>
                </a:lnTo>
                <a:lnTo>
                  <a:pt x="119588" y="38423"/>
                </a:lnTo>
                <a:lnTo>
                  <a:pt x="124634" y="34115"/>
                </a:lnTo>
                <a:lnTo>
                  <a:pt x="128037" y="27735"/>
                </a:lnTo>
                <a:lnTo>
                  <a:pt x="129286" y="19939"/>
                </a:lnTo>
                <a:lnTo>
                  <a:pt x="128037" y="12162"/>
                </a:lnTo>
                <a:lnTo>
                  <a:pt x="124634" y="5826"/>
                </a:lnTo>
                <a:lnTo>
                  <a:pt x="119588" y="1561"/>
                </a:lnTo>
                <a:lnTo>
                  <a:pt x="113411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0900" y="3590099"/>
            <a:ext cx="95250" cy="322580"/>
          </a:xfrm>
          <a:custGeom>
            <a:avLst/>
            <a:gdLst/>
            <a:ahLst/>
            <a:cxnLst/>
            <a:rect l="l" t="t" r="r" b="b"/>
            <a:pathLst>
              <a:path w="95250" h="322579">
                <a:moveTo>
                  <a:pt x="0" y="322262"/>
                </a:moveTo>
                <a:lnTo>
                  <a:pt x="95250" y="322262"/>
                </a:lnTo>
                <a:lnTo>
                  <a:pt x="9525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462" y="3590099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262"/>
                </a:lnTo>
              </a:path>
            </a:pathLst>
          </a:custGeom>
          <a:ln w="47625">
            <a:solidFill>
              <a:srgbClr val="66FF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6025" y="523875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52400" y="0"/>
                </a:moveTo>
                <a:lnTo>
                  <a:pt x="111874" y="6120"/>
                </a:lnTo>
                <a:lnTo>
                  <a:pt x="75466" y="23396"/>
                </a:lnTo>
                <a:lnTo>
                  <a:pt x="44624" y="50196"/>
                </a:lnTo>
                <a:lnTo>
                  <a:pt x="20799" y="84892"/>
                </a:lnTo>
                <a:lnTo>
                  <a:pt x="5441" y="125853"/>
                </a:lnTo>
                <a:lnTo>
                  <a:pt x="0" y="171450"/>
                </a:lnTo>
                <a:lnTo>
                  <a:pt x="5441" y="217046"/>
                </a:lnTo>
                <a:lnTo>
                  <a:pt x="20799" y="258007"/>
                </a:lnTo>
                <a:lnTo>
                  <a:pt x="44624" y="292703"/>
                </a:lnTo>
                <a:lnTo>
                  <a:pt x="75466" y="319503"/>
                </a:lnTo>
                <a:lnTo>
                  <a:pt x="111874" y="336779"/>
                </a:lnTo>
                <a:lnTo>
                  <a:pt x="152400" y="342900"/>
                </a:lnTo>
                <a:lnTo>
                  <a:pt x="192925" y="336779"/>
                </a:lnTo>
                <a:lnTo>
                  <a:pt x="229333" y="319503"/>
                </a:lnTo>
                <a:lnTo>
                  <a:pt x="260175" y="292703"/>
                </a:lnTo>
                <a:lnTo>
                  <a:pt x="284000" y="258007"/>
                </a:lnTo>
                <a:lnTo>
                  <a:pt x="299358" y="217046"/>
                </a:lnTo>
                <a:lnTo>
                  <a:pt x="304800" y="171450"/>
                </a:lnTo>
                <a:lnTo>
                  <a:pt x="299358" y="125853"/>
                </a:lnTo>
                <a:lnTo>
                  <a:pt x="284000" y="84892"/>
                </a:lnTo>
                <a:lnTo>
                  <a:pt x="260175" y="50196"/>
                </a:lnTo>
                <a:lnTo>
                  <a:pt x="229333" y="23396"/>
                </a:lnTo>
                <a:lnTo>
                  <a:pt x="192925" y="6120"/>
                </a:lnTo>
                <a:lnTo>
                  <a:pt x="1524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782" y="5341111"/>
            <a:ext cx="129539" cy="36195"/>
          </a:xfrm>
          <a:custGeom>
            <a:avLst/>
            <a:gdLst/>
            <a:ahLst/>
            <a:cxnLst/>
            <a:rect l="l" t="t" r="r" b="b"/>
            <a:pathLst>
              <a:path w="129539" h="36195">
                <a:moveTo>
                  <a:pt x="24637" y="0"/>
                </a:moveTo>
                <a:lnTo>
                  <a:pt x="7112" y="0"/>
                </a:lnTo>
                <a:lnTo>
                  <a:pt x="0" y="8000"/>
                </a:lnTo>
                <a:lnTo>
                  <a:pt x="0" y="27685"/>
                </a:lnTo>
                <a:lnTo>
                  <a:pt x="7112" y="35687"/>
                </a:lnTo>
                <a:lnTo>
                  <a:pt x="24637" y="35687"/>
                </a:lnTo>
                <a:lnTo>
                  <a:pt x="31750" y="27685"/>
                </a:lnTo>
                <a:lnTo>
                  <a:pt x="31750" y="8000"/>
                </a:lnTo>
                <a:lnTo>
                  <a:pt x="24637" y="0"/>
                </a:lnTo>
                <a:close/>
              </a:path>
              <a:path w="129539" h="36195">
                <a:moveTo>
                  <a:pt x="122173" y="0"/>
                </a:moveTo>
                <a:lnTo>
                  <a:pt x="104647" y="0"/>
                </a:lnTo>
                <a:lnTo>
                  <a:pt x="97535" y="8000"/>
                </a:lnTo>
                <a:lnTo>
                  <a:pt x="97535" y="27685"/>
                </a:lnTo>
                <a:lnTo>
                  <a:pt x="104647" y="35687"/>
                </a:lnTo>
                <a:lnTo>
                  <a:pt x="122173" y="35687"/>
                </a:lnTo>
                <a:lnTo>
                  <a:pt x="129285" y="27685"/>
                </a:lnTo>
                <a:lnTo>
                  <a:pt x="129285" y="8000"/>
                </a:lnTo>
                <a:lnTo>
                  <a:pt x="122173" y="0"/>
                </a:lnTo>
                <a:close/>
              </a:path>
            </a:pathLst>
          </a:custGeom>
          <a:solidFill>
            <a:srgbClr val="00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8825" y="539115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52400" y="0"/>
                </a:moveTo>
                <a:lnTo>
                  <a:pt x="111874" y="6120"/>
                </a:lnTo>
                <a:lnTo>
                  <a:pt x="75466" y="23396"/>
                </a:lnTo>
                <a:lnTo>
                  <a:pt x="44624" y="50196"/>
                </a:lnTo>
                <a:lnTo>
                  <a:pt x="20799" y="84892"/>
                </a:lnTo>
                <a:lnTo>
                  <a:pt x="5441" y="125853"/>
                </a:lnTo>
                <a:lnTo>
                  <a:pt x="0" y="171450"/>
                </a:lnTo>
                <a:lnTo>
                  <a:pt x="5441" y="217028"/>
                </a:lnTo>
                <a:lnTo>
                  <a:pt x="20799" y="257984"/>
                </a:lnTo>
                <a:lnTo>
                  <a:pt x="44624" y="292684"/>
                </a:lnTo>
                <a:lnTo>
                  <a:pt x="75466" y="319492"/>
                </a:lnTo>
                <a:lnTo>
                  <a:pt x="111874" y="336775"/>
                </a:lnTo>
                <a:lnTo>
                  <a:pt x="152400" y="342900"/>
                </a:lnTo>
                <a:lnTo>
                  <a:pt x="192925" y="336775"/>
                </a:lnTo>
                <a:lnTo>
                  <a:pt x="229333" y="319492"/>
                </a:lnTo>
                <a:lnTo>
                  <a:pt x="260175" y="292684"/>
                </a:lnTo>
                <a:lnTo>
                  <a:pt x="284000" y="257984"/>
                </a:lnTo>
                <a:lnTo>
                  <a:pt x="299358" y="217028"/>
                </a:lnTo>
                <a:lnTo>
                  <a:pt x="304800" y="171450"/>
                </a:lnTo>
                <a:lnTo>
                  <a:pt x="299358" y="125853"/>
                </a:lnTo>
                <a:lnTo>
                  <a:pt x="284000" y="84892"/>
                </a:lnTo>
                <a:lnTo>
                  <a:pt x="260175" y="50196"/>
                </a:lnTo>
                <a:lnTo>
                  <a:pt x="229333" y="23396"/>
                </a:lnTo>
                <a:lnTo>
                  <a:pt x="192925" y="6120"/>
                </a:lnTo>
                <a:lnTo>
                  <a:pt x="1524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6582" y="5493511"/>
            <a:ext cx="129539" cy="36195"/>
          </a:xfrm>
          <a:custGeom>
            <a:avLst/>
            <a:gdLst/>
            <a:ahLst/>
            <a:cxnLst/>
            <a:rect l="l" t="t" r="r" b="b"/>
            <a:pathLst>
              <a:path w="129539" h="36195">
                <a:moveTo>
                  <a:pt x="24637" y="0"/>
                </a:moveTo>
                <a:lnTo>
                  <a:pt x="7112" y="0"/>
                </a:lnTo>
                <a:lnTo>
                  <a:pt x="0" y="8000"/>
                </a:lnTo>
                <a:lnTo>
                  <a:pt x="0" y="27685"/>
                </a:lnTo>
                <a:lnTo>
                  <a:pt x="7112" y="35687"/>
                </a:lnTo>
                <a:lnTo>
                  <a:pt x="24637" y="35687"/>
                </a:lnTo>
                <a:lnTo>
                  <a:pt x="31750" y="27685"/>
                </a:lnTo>
                <a:lnTo>
                  <a:pt x="31750" y="8000"/>
                </a:lnTo>
                <a:lnTo>
                  <a:pt x="24637" y="0"/>
                </a:lnTo>
                <a:close/>
              </a:path>
              <a:path w="129539" h="36195">
                <a:moveTo>
                  <a:pt x="122173" y="0"/>
                </a:moveTo>
                <a:lnTo>
                  <a:pt x="104647" y="0"/>
                </a:lnTo>
                <a:lnTo>
                  <a:pt x="97535" y="8000"/>
                </a:lnTo>
                <a:lnTo>
                  <a:pt x="97535" y="27685"/>
                </a:lnTo>
                <a:lnTo>
                  <a:pt x="104647" y="35687"/>
                </a:lnTo>
                <a:lnTo>
                  <a:pt x="122173" y="35687"/>
                </a:lnTo>
                <a:lnTo>
                  <a:pt x="129285" y="27685"/>
                </a:lnTo>
                <a:lnTo>
                  <a:pt x="129285" y="8000"/>
                </a:lnTo>
                <a:lnTo>
                  <a:pt x="122173" y="0"/>
                </a:lnTo>
                <a:close/>
              </a:path>
            </a:pathLst>
          </a:custGeom>
          <a:solidFill>
            <a:srgbClr val="00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3625" y="546735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52400" y="0"/>
                </a:moveTo>
                <a:lnTo>
                  <a:pt x="111874" y="6120"/>
                </a:lnTo>
                <a:lnTo>
                  <a:pt x="75466" y="23396"/>
                </a:lnTo>
                <a:lnTo>
                  <a:pt x="44624" y="50196"/>
                </a:lnTo>
                <a:lnTo>
                  <a:pt x="20799" y="84892"/>
                </a:lnTo>
                <a:lnTo>
                  <a:pt x="5441" y="125853"/>
                </a:lnTo>
                <a:lnTo>
                  <a:pt x="0" y="171450"/>
                </a:lnTo>
                <a:lnTo>
                  <a:pt x="5441" y="217028"/>
                </a:lnTo>
                <a:lnTo>
                  <a:pt x="20799" y="257984"/>
                </a:lnTo>
                <a:lnTo>
                  <a:pt x="44624" y="292684"/>
                </a:lnTo>
                <a:lnTo>
                  <a:pt x="75466" y="319492"/>
                </a:lnTo>
                <a:lnTo>
                  <a:pt x="111874" y="336775"/>
                </a:lnTo>
                <a:lnTo>
                  <a:pt x="152400" y="342900"/>
                </a:lnTo>
                <a:lnTo>
                  <a:pt x="192925" y="336775"/>
                </a:lnTo>
                <a:lnTo>
                  <a:pt x="229333" y="319492"/>
                </a:lnTo>
                <a:lnTo>
                  <a:pt x="260175" y="292684"/>
                </a:lnTo>
                <a:lnTo>
                  <a:pt x="284000" y="257984"/>
                </a:lnTo>
                <a:lnTo>
                  <a:pt x="299358" y="217028"/>
                </a:lnTo>
                <a:lnTo>
                  <a:pt x="304800" y="171450"/>
                </a:lnTo>
                <a:lnTo>
                  <a:pt x="299358" y="125853"/>
                </a:lnTo>
                <a:lnTo>
                  <a:pt x="284000" y="84892"/>
                </a:lnTo>
                <a:lnTo>
                  <a:pt x="260175" y="50196"/>
                </a:lnTo>
                <a:lnTo>
                  <a:pt x="229333" y="23396"/>
                </a:lnTo>
                <a:lnTo>
                  <a:pt x="192925" y="6120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1382" y="5569711"/>
            <a:ext cx="129539" cy="36195"/>
          </a:xfrm>
          <a:custGeom>
            <a:avLst/>
            <a:gdLst/>
            <a:ahLst/>
            <a:cxnLst/>
            <a:rect l="l" t="t" r="r" b="b"/>
            <a:pathLst>
              <a:path w="129539" h="36195">
                <a:moveTo>
                  <a:pt x="24637" y="0"/>
                </a:moveTo>
                <a:lnTo>
                  <a:pt x="7112" y="0"/>
                </a:lnTo>
                <a:lnTo>
                  <a:pt x="0" y="8000"/>
                </a:lnTo>
                <a:lnTo>
                  <a:pt x="0" y="27673"/>
                </a:lnTo>
                <a:lnTo>
                  <a:pt x="7112" y="35674"/>
                </a:lnTo>
                <a:lnTo>
                  <a:pt x="24637" y="35674"/>
                </a:lnTo>
                <a:lnTo>
                  <a:pt x="31750" y="27673"/>
                </a:lnTo>
                <a:lnTo>
                  <a:pt x="31750" y="8000"/>
                </a:lnTo>
                <a:lnTo>
                  <a:pt x="24637" y="0"/>
                </a:lnTo>
                <a:close/>
              </a:path>
              <a:path w="129539" h="36195">
                <a:moveTo>
                  <a:pt x="122173" y="0"/>
                </a:moveTo>
                <a:lnTo>
                  <a:pt x="104647" y="0"/>
                </a:lnTo>
                <a:lnTo>
                  <a:pt x="97535" y="8000"/>
                </a:lnTo>
                <a:lnTo>
                  <a:pt x="97535" y="27673"/>
                </a:lnTo>
                <a:lnTo>
                  <a:pt x="104647" y="35674"/>
                </a:lnTo>
                <a:lnTo>
                  <a:pt x="122173" y="35674"/>
                </a:lnTo>
                <a:lnTo>
                  <a:pt x="129285" y="27673"/>
                </a:lnTo>
                <a:lnTo>
                  <a:pt x="129285" y="8000"/>
                </a:lnTo>
                <a:lnTo>
                  <a:pt x="122173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475" y="5805487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52400" y="0"/>
                </a:moveTo>
                <a:lnTo>
                  <a:pt x="111874" y="6124"/>
                </a:lnTo>
                <a:lnTo>
                  <a:pt x="75466" y="23407"/>
                </a:lnTo>
                <a:lnTo>
                  <a:pt x="44624" y="50215"/>
                </a:lnTo>
                <a:lnTo>
                  <a:pt x="20799" y="84915"/>
                </a:lnTo>
                <a:lnTo>
                  <a:pt x="5441" y="125871"/>
                </a:lnTo>
                <a:lnTo>
                  <a:pt x="0" y="171450"/>
                </a:lnTo>
                <a:lnTo>
                  <a:pt x="5441" y="217028"/>
                </a:lnTo>
                <a:lnTo>
                  <a:pt x="20799" y="257984"/>
                </a:lnTo>
                <a:lnTo>
                  <a:pt x="44624" y="292684"/>
                </a:lnTo>
                <a:lnTo>
                  <a:pt x="75466" y="319492"/>
                </a:lnTo>
                <a:lnTo>
                  <a:pt x="111874" y="336775"/>
                </a:lnTo>
                <a:lnTo>
                  <a:pt x="152400" y="342900"/>
                </a:lnTo>
                <a:lnTo>
                  <a:pt x="192925" y="336775"/>
                </a:lnTo>
                <a:lnTo>
                  <a:pt x="229333" y="319492"/>
                </a:lnTo>
                <a:lnTo>
                  <a:pt x="260175" y="292684"/>
                </a:lnTo>
                <a:lnTo>
                  <a:pt x="284000" y="257984"/>
                </a:lnTo>
                <a:lnTo>
                  <a:pt x="299358" y="217028"/>
                </a:lnTo>
                <a:lnTo>
                  <a:pt x="304800" y="171450"/>
                </a:lnTo>
                <a:lnTo>
                  <a:pt x="299358" y="125871"/>
                </a:lnTo>
                <a:lnTo>
                  <a:pt x="284000" y="84915"/>
                </a:lnTo>
                <a:lnTo>
                  <a:pt x="260175" y="50215"/>
                </a:lnTo>
                <a:lnTo>
                  <a:pt x="229333" y="23407"/>
                </a:lnTo>
                <a:lnTo>
                  <a:pt x="192925" y="612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7232" y="5907798"/>
            <a:ext cx="129539" cy="36195"/>
          </a:xfrm>
          <a:custGeom>
            <a:avLst/>
            <a:gdLst/>
            <a:ahLst/>
            <a:cxnLst/>
            <a:rect l="l" t="t" r="r" b="b"/>
            <a:pathLst>
              <a:path w="129539" h="36195">
                <a:moveTo>
                  <a:pt x="24637" y="0"/>
                </a:moveTo>
                <a:lnTo>
                  <a:pt x="7112" y="0"/>
                </a:lnTo>
                <a:lnTo>
                  <a:pt x="0" y="8001"/>
                </a:lnTo>
                <a:lnTo>
                  <a:pt x="0" y="27724"/>
                </a:lnTo>
                <a:lnTo>
                  <a:pt x="7112" y="35725"/>
                </a:lnTo>
                <a:lnTo>
                  <a:pt x="24637" y="35725"/>
                </a:lnTo>
                <a:lnTo>
                  <a:pt x="31750" y="27724"/>
                </a:lnTo>
                <a:lnTo>
                  <a:pt x="31750" y="8001"/>
                </a:lnTo>
                <a:lnTo>
                  <a:pt x="24637" y="0"/>
                </a:lnTo>
                <a:close/>
              </a:path>
              <a:path w="129539" h="36195">
                <a:moveTo>
                  <a:pt x="122173" y="0"/>
                </a:moveTo>
                <a:lnTo>
                  <a:pt x="104647" y="0"/>
                </a:lnTo>
                <a:lnTo>
                  <a:pt x="97535" y="8001"/>
                </a:lnTo>
                <a:lnTo>
                  <a:pt x="97535" y="27724"/>
                </a:lnTo>
                <a:lnTo>
                  <a:pt x="104647" y="35725"/>
                </a:lnTo>
                <a:lnTo>
                  <a:pt x="122173" y="35725"/>
                </a:lnTo>
                <a:lnTo>
                  <a:pt x="129285" y="27724"/>
                </a:lnTo>
                <a:lnTo>
                  <a:pt x="129285" y="8001"/>
                </a:lnTo>
                <a:lnTo>
                  <a:pt x="122173" y="0"/>
                </a:lnTo>
                <a:close/>
              </a:path>
            </a:pathLst>
          </a:custGeom>
          <a:solidFill>
            <a:srgbClr val="A37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275" y="5732462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52400" y="0"/>
                </a:moveTo>
                <a:lnTo>
                  <a:pt x="111874" y="6124"/>
                </a:lnTo>
                <a:lnTo>
                  <a:pt x="75466" y="23407"/>
                </a:lnTo>
                <a:lnTo>
                  <a:pt x="44624" y="50215"/>
                </a:lnTo>
                <a:lnTo>
                  <a:pt x="20799" y="84915"/>
                </a:lnTo>
                <a:lnTo>
                  <a:pt x="5441" y="125871"/>
                </a:lnTo>
                <a:lnTo>
                  <a:pt x="0" y="171450"/>
                </a:lnTo>
                <a:lnTo>
                  <a:pt x="5441" y="217028"/>
                </a:lnTo>
                <a:lnTo>
                  <a:pt x="20799" y="257984"/>
                </a:lnTo>
                <a:lnTo>
                  <a:pt x="44624" y="292684"/>
                </a:lnTo>
                <a:lnTo>
                  <a:pt x="75466" y="319492"/>
                </a:lnTo>
                <a:lnTo>
                  <a:pt x="111874" y="336775"/>
                </a:lnTo>
                <a:lnTo>
                  <a:pt x="152400" y="342900"/>
                </a:lnTo>
                <a:lnTo>
                  <a:pt x="192925" y="336775"/>
                </a:lnTo>
                <a:lnTo>
                  <a:pt x="229333" y="319492"/>
                </a:lnTo>
                <a:lnTo>
                  <a:pt x="260175" y="292684"/>
                </a:lnTo>
                <a:lnTo>
                  <a:pt x="284000" y="257984"/>
                </a:lnTo>
                <a:lnTo>
                  <a:pt x="299358" y="217028"/>
                </a:lnTo>
                <a:lnTo>
                  <a:pt x="304800" y="171450"/>
                </a:lnTo>
                <a:lnTo>
                  <a:pt x="299358" y="125871"/>
                </a:lnTo>
                <a:lnTo>
                  <a:pt x="284000" y="84915"/>
                </a:lnTo>
                <a:lnTo>
                  <a:pt x="260175" y="50215"/>
                </a:lnTo>
                <a:lnTo>
                  <a:pt x="229333" y="23407"/>
                </a:lnTo>
                <a:lnTo>
                  <a:pt x="192925" y="61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9032" y="5834773"/>
            <a:ext cx="129539" cy="36195"/>
          </a:xfrm>
          <a:custGeom>
            <a:avLst/>
            <a:gdLst/>
            <a:ahLst/>
            <a:cxnLst/>
            <a:rect l="l" t="t" r="r" b="b"/>
            <a:pathLst>
              <a:path w="129539" h="36195">
                <a:moveTo>
                  <a:pt x="24637" y="0"/>
                </a:moveTo>
                <a:lnTo>
                  <a:pt x="7112" y="0"/>
                </a:lnTo>
                <a:lnTo>
                  <a:pt x="0" y="8001"/>
                </a:lnTo>
                <a:lnTo>
                  <a:pt x="0" y="27724"/>
                </a:lnTo>
                <a:lnTo>
                  <a:pt x="7112" y="35725"/>
                </a:lnTo>
                <a:lnTo>
                  <a:pt x="24637" y="35725"/>
                </a:lnTo>
                <a:lnTo>
                  <a:pt x="31750" y="27724"/>
                </a:lnTo>
                <a:lnTo>
                  <a:pt x="31750" y="8001"/>
                </a:lnTo>
                <a:lnTo>
                  <a:pt x="24637" y="0"/>
                </a:lnTo>
                <a:close/>
              </a:path>
              <a:path w="129539" h="36195">
                <a:moveTo>
                  <a:pt x="122173" y="0"/>
                </a:moveTo>
                <a:lnTo>
                  <a:pt x="104647" y="0"/>
                </a:lnTo>
                <a:lnTo>
                  <a:pt x="97535" y="8001"/>
                </a:lnTo>
                <a:lnTo>
                  <a:pt x="97535" y="27724"/>
                </a:lnTo>
                <a:lnTo>
                  <a:pt x="104647" y="35725"/>
                </a:lnTo>
                <a:lnTo>
                  <a:pt x="122173" y="35725"/>
                </a:lnTo>
                <a:lnTo>
                  <a:pt x="129285" y="27724"/>
                </a:lnTo>
                <a:lnTo>
                  <a:pt x="129285" y="8001"/>
                </a:lnTo>
                <a:lnTo>
                  <a:pt x="122173" y="0"/>
                </a:lnTo>
                <a:close/>
              </a:path>
            </a:pathLst>
          </a:custGeom>
          <a:solidFill>
            <a:srgbClr val="CDC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1614" y="2982848"/>
            <a:ext cx="2289810" cy="152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95000A"/>
                </a:solidFill>
                <a:latin typeface="Microsoft YaHei"/>
                <a:cs typeface="Microsoft YaHei"/>
              </a:rPr>
              <a:t>关键岗位要求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</a:pPr>
            <a:r>
              <a:rPr sz="1400" b="1" dirty="0">
                <a:solidFill>
                  <a:srgbClr val="95000A"/>
                </a:solidFill>
                <a:latin typeface="Microsoft YaHei"/>
                <a:cs typeface="Microsoft YaHei"/>
              </a:rPr>
              <a:t>业绩要求</a:t>
            </a:r>
            <a:endParaRPr sz="1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95000A"/>
                </a:solidFill>
                <a:latin typeface="Microsoft YaHei"/>
                <a:cs typeface="Microsoft YaHei"/>
              </a:rPr>
              <a:t>能力要求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850" y="1134191"/>
            <a:ext cx="485775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100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领导  力标  准与  测评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64707" y="2103246"/>
            <a:ext cx="2275205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YaHei"/>
                <a:cs typeface="Microsoft YaHei"/>
              </a:rPr>
              <a:t>子项目一：人才盘点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</a:pPr>
            <a:r>
              <a:rPr sz="1600" b="1" spc="5" dirty="0">
                <a:latin typeface="Microsoft YaHei"/>
                <a:cs typeface="Microsoft YaHei"/>
              </a:rPr>
              <a:t>所有经理及以上人员，  </a:t>
            </a:r>
            <a:r>
              <a:rPr sz="1600" b="1" spc="10" dirty="0">
                <a:latin typeface="Microsoft YaHei"/>
                <a:cs typeface="Microsoft YaHei"/>
              </a:rPr>
              <a:t>以</a:t>
            </a:r>
            <a:r>
              <a:rPr sz="1600" b="1" spc="0" dirty="0">
                <a:latin typeface="Microsoft YaHei"/>
                <a:cs typeface="Microsoft YaHei"/>
              </a:rPr>
              <a:t>及关</a:t>
            </a:r>
            <a:r>
              <a:rPr sz="1600" b="1" spc="10" dirty="0">
                <a:latin typeface="Microsoft YaHei"/>
                <a:cs typeface="Microsoft YaHei"/>
              </a:rPr>
              <a:t>键</a:t>
            </a:r>
            <a:r>
              <a:rPr sz="1600" b="1" spc="0" dirty="0">
                <a:latin typeface="Microsoft YaHei"/>
                <a:cs typeface="Microsoft YaHei"/>
              </a:rPr>
              <a:t>核</a:t>
            </a:r>
            <a:r>
              <a:rPr sz="1600" b="1" spc="10" dirty="0">
                <a:latin typeface="Microsoft YaHei"/>
                <a:cs typeface="Microsoft YaHei"/>
              </a:rPr>
              <a:t>心</a:t>
            </a:r>
            <a:r>
              <a:rPr sz="1600" b="1" spc="0" dirty="0">
                <a:latin typeface="Microsoft YaHei"/>
                <a:cs typeface="Microsoft YaHei"/>
              </a:rPr>
              <a:t>技</a:t>
            </a:r>
            <a:r>
              <a:rPr sz="1600" b="1" spc="10" dirty="0">
                <a:latin typeface="Microsoft YaHei"/>
                <a:cs typeface="Microsoft YaHei"/>
              </a:rPr>
              <a:t>术</a:t>
            </a:r>
            <a:r>
              <a:rPr sz="1600" b="1" spc="0" dirty="0">
                <a:latin typeface="Microsoft YaHei"/>
                <a:cs typeface="Microsoft YaHei"/>
              </a:rPr>
              <a:t>骨干</a:t>
            </a:r>
            <a:r>
              <a:rPr sz="1600" b="1" spc="-5" dirty="0">
                <a:latin typeface="Microsoft YaHei"/>
                <a:cs typeface="Microsoft YaHei"/>
              </a:rPr>
              <a:t>。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80126" y="1628775"/>
            <a:ext cx="215900" cy="4464050"/>
          </a:xfrm>
          <a:custGeom>
            <a:avLst/>
            <a:gdLst/>
            <a:ahLst/>
            <a:cxnLst/>
            <a:rect l="l" t="t" r="r" b="b"/>
            <a:pathLst>
              <a:path w="215900" h="4464050">
                <a:moveTo>
                  <a:pt x="0" y="0"/>
                </a:moveTo>
                <a:lnTo>
                  <a:pt x="37644" y="23266"/>
                </a:lnTo>
                <a:lnTo>
                  <a:pt x="69527" y="87470"/>
                </a:lnTo>
                <a:lnTo>
                  <a:pt x="82543" y="132300"/>
                </a:lnTo>
                <a:lnTo>
                  <a:pt x="93199" y="184215"/>
                </a:lnTo>
                <a:lnTo>
                  <a:pt x="101189" y="242167"/>
                </a:lnTo>
                <a:lnTo>
                  <a:pt x="106208" y="305106"/>
                </a:lnTo>
                <a:lnTo>
                  <a:pt x="107950" y="371983"/>
                </a:lnTo>
                <a:lnTo>
                  <a:pt x="107950" y="1860041"/>
                </a:lnTo>
                <a:lnTo>
                  <a:pt x="109686" y="1926918"/>
                </a:lnTo>
                <a:lnTo>
                  <a:pt x="114695" y="1989857"/>
                </a:lnTo>
                <a:lnTo>
                  <a:pt x="122672" y="2047809"/>
                </a:lnTo>
                <a:lnTo>
                  <a:pt x="133315" y="2099724"/>
                </a:lnTo>
                <a:lnTo>
                  <a:pt x="146320" y="2144554"/>
                </a:lnTo>
                <a:lnTo>
                  <a:pt x="161384" y="2181248"/>
                </a:lnTo>
                <a:lnTo>
                  <a:pt x="196477" y="2226033"/>
                </a:lnTo>
                <a:lnTo>
                  <a:pt x="215900" y="2232025"/>
                </a:lnTo>
                <a:lnTo>
                  <a:pt x="196477" y="2238016"/>
                </a:lnTo>
                <a:lnTo>
                  <a:pt x="161384" y="2282801"/>
                </a:lnTo>
                <a:lnTo>
                  <a:pt x="146320" y="2319495"/>
                </a:lnTo>
                <a:lnTo>
                  <a:pt x="133315" y="2364325"/>
                </a:lnTo>
                <a:lnTo>
                  <a:pt x="122672" y="2416240"/>
                </a:lnTo>
                <a:lnTo>
                  <a:pt x="114695" y="2474192"/>
                </a:lnTo>
                <a:lnTo>
                  <a:pt x="109686" y="2537131"/>
                </a:lnTo>
                <a:lnTo>
                  <a:pt x="107950" y="2604008"/>
                </a:lnTo>
                <a:lnTo>
                  <a:pt x="107950" y="4092041"/>
                </a:lnTo>
                <a:lnTo>
                  <a:pt x="106208" y="4158912"/>
                </a:lnTo>
                <a:lnTo>
                  <a:pt x="101189" y="4221849"/>
                </a:lnTo>
                <a:lnTo>
                  <a:pt x="93199" y="4279804"/>
                </a:lnTo>
                <a:lnTo>
                  <a:pt x="82543" y="4331724"/>
                </a:lnTo>
                <a:lnTo>
                  <a:pt x="69527" y="4376560"/>
                </a:lnTo>
                <a:lnTo>
                  <a:pt x="54459" y="4413261"/>
                </a:lnTo>
                <a:lnTo>
                  <a:pt x="19389" y="4458056"/>
                </a:lnTo>
                <a:lnTo>
                  <a:pt x="0" y="4464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5373751"/>
            <a:ext cx="1800225" cy="504825"/>
          </a:xfrm>
          <a:custGeom>
            <a:avLst/>
            <a:gdLst/>
            <a:ahLst/>
            <a:cxnLst/>
            <a:rect l="l" t="t" r="r" b="b"/>
            <a:pathLst>
              <a:path w="1800225" h="504825">
                <a:moveTo>
                  <a:pt x="1350137" y="0"/>
                </a:moveTo>
                <a:lnTo>
                  <a:pt x="1350137" y="126111"/>
                </a:lnTo>
                <a:lnTo>
                  <a:pt x="0" y="126111"/>
                </a:lnTo>
                <a:lnTo>
                  <a:pt x="0" y="378561"/>
                </a:lnTo>
                <a:lnTo>
                  <a:pt x="1350137" y="378561"/>
                </a:lnTo>
                <a:lnTo>
                  <a:pt x="1350137" y="504761"/>
                </a:lnTo>
                <a:lnTo>
                  <a:pt x="1800225" y="252349"/>
                </a:lnTo>
                <a:lnTo>
                  <a:pt x="135013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64707" y="3914647"/>
            <a:ext cx="2667000" cy="194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5" dirty="0">
                <a:latin typeface="Microsoft YaHei"/>
                <a:cs typeface="Microsoft YaHei"/>
              </a:rPr>
              <a:t>子项目二：关键人才培养与  </a:t>
            </a:r>
            <a:r>
              <a:rPr sz="1600" b="1" spc="15" dirty="0">
                <a:latin typeface="Microsoft YaHei"/>
                <a:cs typeface="Microsoft YaHei"/>
              </a:rPr>
              <a:t>发展  </a:t>
            </a:r>
            <a:r>
              <a:rPr sz="1600" spc="0" dirty="0">
                <a:latin typeface="SimSun"/>
                <a:cs typeface="SimSun"/>
              </a:rPr>
              <a:t>依</a:t>
            </a:r>
            <a:r>
              <a:rPr sz="1600" spc="-5" dirty="0">
                <a:latin typeface="SimSun"/>
                <a:cs typeface="SimSun"/>
              </a:rPr>
              <a:t>据人</a:t>
            </a:r>
            <a:r>
              <a:rPr sz="1600" spc="0" dirty="0">
                <a:latin typeface="SimSun"/>
                <a:cs typeface="SimSun"/>
              </a:rPr>
              <a:t>才</a:t>
            </a:r>
            <a:r>
              <a:rPr sz="1600" spc="-5" dirty="0">
                <a:latin typeface="SimSun"/>
                <a:cs typeface="SimSun"/>
              </a:rPr>
              <a:t>盘点选</a:t>
            </a:r>
            <a:r>
              <a:rPr sz="1600" spc="0" dirty="0">
                <a:latin typeface="SimSun"/>
                <a:cs typeface="SimSun"/>
              </a:rPr>
              <a:t>出</a:t>
            </a:r>
            <a:r>
              <a:rPr sz="1600" spc="-5" dirty="0">
                <a:latin typeface="SimSun"/>
                <a:cs typeface="SimSun"/>
              </a:rPr>
              <a:t>的核</a:t>
            </a:r>
            <a:r>
              <a:rPr sz="1600" spc="0" dirty="0">
                <a:latin typeface="SimSun"/>
                <a:cs typeface="SimSun"/>
              </a:rPr>
              <a:t>心</a:t>
            </a:r>
            <a:r>
              <a:rPr sz="1600" spc="-5" dirty="0">
                <a:latin typeface="SimSun"/>
                <a:cs typeface="SimSun"/>
              </a:rPr>
              <a:t>人才</a:t>
            </a:r>
            <a:endParaRPr sz="1600" dirty="0">
              <a:latin typeface="SimSun"/>
              <a:cs typeface="SimSun"/>
            </a:endParaRPr>
          </a:p>
          <a:p>
            <a:pPr marL="12700" marR="5080">
              <a:lnSpc>
                <a:spcPct val="98900"/>
              </a:lnSpc>
              <a:spcBef>
                <a:spcPts val="20"/>
              </a:spcBef>
            </a:pPr>
            <a:r>
              <a:rPr sz="1600" spc="-5" dirty="0">
                <a:latin typeface="SimSun"/>
                <a:cs typeface="SimSun"/>
              </a:rPr>
              <a:t>（大约占上述干部总数的  </a:t>
            </a:r>
            <a:r>
              <a:rPr sz="1600" dirty="0">
                <a:latin typeface="Arial"/>
                <a:cs typeface="Arial"/>
              </a:rPr>
              <a:t>15%-20%</a:t>
            </a:r>
            <a:r>
              <a:rPr sz="1600" dirty="0">
                <a:latin typeface="SimSun"/>
                <a:cs typeface="SimSun"/>
              </a:rPr>
              <a:t>左右），设计针对  </a:t>
            </a:r>
            <a:r>
              <a:rPr sz="1600" spc="0" dirty="0">
                <a:latin typeface="SimSun"/>
                <a:cs typeface="SimSun"/>
              </a:rPr>
              <a:t>性</a:t>
            </a:r>
            <a:r>
              <a:rPr sz="1600" spc="-5" dirty="0">
                <a:latin typeface="SimSun"/>
                <a:cs typeface="SimSun"/>
              </a:rPr>
              <a:t>的培</a:t>
            </a:r>
            <a:r>
              <a:rPr sz="1600" spc="0" dirty="0">
                <a:latin typeface="SimSun"/>
                <a:cs typeface="SimSun"/>
              </a:rPr>
              <a:t>养</a:t>
            </a:r>
            <a:r>
              <a:rPr sz="1600" spc="-5" dirty="0">
                <a:latin typeface="SimSun"/>
                <a:cs typeface="SimSun"/>
              </a:rPr>
              <a:t>计划并</a:t>
            </a:r>
            <a:r>
              <a:rPr sz="1600" spc="0" dirty="0">
                <a:latin typeface="SimSun"/>
                <a:cs typeface="SimSun"/>
              </a:rPr>
              <a:t>实</a:t>
            </a:r>
            <a:r>
              <a:rPr sz="1600" spc="-5" dirty="0">
                <a:latin typeface="SimSun"/>
                <a:cs typeface="SimSun"/>
              </a:rPr>
              <a:t>施。</a:t>
            </a:r>
            <a:r>
              <a:rPr sz="1600" spc="0" dirty="0">
                <a:latin typeface="SimSun"/>
                <a:cs typeface="SimSun"/>
              </a:rPr>
              <a:t>对</a:t>
            </a:r>
            <a:r>
              <a:rPr sz="1600" spc="-5" dirty="0">
                <a:latin typeface="SimSun"/>
                <a:cs typeface="SimSun"/>
              </a:rPr>
              <a:t>基层  </a:t>
            </a:r>
            <a:r>
              <a:rPr sz="1600" spc="0" dirty="0">
                <a:latin typeface="SimSun"/>
                <a:cs typeface="SimSun"/>
              </a:rPr>
              <a:t>和</a:t>
            </a:r>
            <a:r>
              <a:rPr sz="1600" spc="-5" dirty="0">
                <a:latin typeface="SimSun"/>
                <a:cs typeface="SimSun"/>
              </a:rPr>
              <a:t>新任</a:t>
            </a:r>
            <a:r>
              <a:rPr sz="1600" spc="0" dirty="0">
                <a:latin typeface="SimSun"/>
                <a:cs typeface="SimSun"/>
              </a:rPr>
              <a:t>管</a:t>
            </a:r>
            <a:r>
              <a:rPr sz="1600" spc="-5" dirty="0">
                <a:latin typeface="SimSun"/>
                <a:cs typeface="SimSun"/>
              </a:rPr>
              <a:t>理者实</a:t>
            </a:r>
            <a:r>
              <a:rPr sz="1600" spc="0" dirty="0">
                <a:latin typeface="SimSun"/>
                <a:cs typeface="SimSun"/>
              </a:rPr>
              <a:t>施</a:t>
            </a:r>
            <a:r>
              <a:rPr sz="1600" spc="-5" dirty="0">
                <a:latin typeface="SimSun"/>
                <a:cs typeface="SimSun"/>
              </a:rPr>
              <a:t>《核</a:t>
            </a:r>
            <a:r>
              <a:rPr sz="1600" spc="0" dirty="0">
                <a:latin typeface="SimSun"/>
                <a:cs typeface="SimSun"/>
              </a:rPr>
              <a:t>心</a:t>
            </a:r>
            <a:r>
              <a:rPr sz="1600" spc="-5" dirty="0">
                <a:latin typeface="SimSun"/>
                <a:cs typeface="SimSun"/>
              </a:rPr>
              <a:t>管理  四任务培训）</a:t>
            </a:r>
            <a:endParaRPr sz="1600" dirty="0">
              <a:latin typeface="SimSun"/>
              <a:cs typeface="SimSu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方案实施流程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906776"/>
            <a:ext cx="1504950" cy="11652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1600" dirty="0">
                <a:solidFill>
                  <a:srgbClr val="FFFFFF"/>
                </a:solidFill>
                <a:latin typeface="SimSun"/>
                <a:cs typeface="SimSun"/>
              </a:rPr>
              <a:t>平时行为表现</a:t>
            </a:r>
            <a:endParaRPr sz="16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1600" spc="-5" dirty="0">
                <a:solidFill>
                  <a:srgbClr val="FFFFFF"/>
                </a:solidFill>
                <a:latin typeface="SimSun"/>
                <a:cs typeface="SimSun"/>
              </a:rPr>
              <a:t>业绩表现</a:t>
            </a:r>
            <a:endParaRPr sz="16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•360</a:t>
            </a:r>
            <a:r>
              <a:rPr sz="1600" dirty="0">
                <a:solidFill>
                  <a:srgbClr val="FFFFFF"/>
                </a:solidFill>
                <a:latin typeface="SimSun"/>
                <a:cs typeface="SimSun"/>
              </a:rPr>
              <a:t>度评估</a:t>
            </a:r>
            <a:endParaRPr sz="16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1600" dirty="0">
                <a:solidFill>
                  <a:srgbClr val="FFFFFF"/>
                </a:solidFill>
                <a:latin typeface="SimSun"/>
                <a:cs typeface="SimSun"/>
              </a:rPr>
              <a:t>组织氛围调研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101594"/>
            <a:ext cx="3829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输入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6250" y="3173476"/>
            <a:ext cx="1262380" cy="76200"/>
          </a:xfrm>
          <a:custGeom>
            <a:avLst/>
            <a:gdLst/>
            <a:ahLst/>
            <a:cxnLst/>
            <a:rect l="l" t="t" r="r" b="b"/>
            <a:pathLst>
              <a:path w="1262379" h="76200">
                <a:moveTo>
                  <a:pt x="1185799" y="44448"/>
                </a:moveTo>
                <a:lnTo>
                  <a:pt x="1185799" y="76200"/>
                </a:lnTo>
                <a:lnTo>
                  <a:pt x="1249299" y="44450"/>
                </a:lnTo>
                <a:lnTo>
                  <a:pt x="1185799" y="44448"/>
                </a:lnTo>
                <a:close/>
              </a:path>
              <a:path w="1262379" h="76200">
                <a:moveTo>
                  <a:pt x="1185799" y="31748"/>
                </a:moveTo>
                <a:lnTo>
                  <a:pt x="1185799" y="44448"/>
                </a:lnTo>
                <a:lnTo>
                  <a:pt x="1198499" y="44450"/>
                </a:lnTo>
                <a:lnTo>
                  <a:pt x="1198499" y="31750"/>
                </a:lnTo>
                <a:lnTo>
                  <a:pt x="1185799" y="31748"/>
                </a:lnTo>
                <a:close/>
              </a:path>
              <a:path w="1262379" h="76200">
                <a:moveTo>
                  <a:pt x="1185799" y="0"/>
                </a:moveTo>
                <a:lnTo>
                  <a:pt x="1185799" y="31748"/>
                </a:lnTo>
                <a:lnTo>
                  <a:pt x="1198499" y="31750"/>
                </a:lnTo>
                <a:lnTo>
                  <a:pt x="1198499" y="44450"/>
                </a:lnTo>
                <a:lnTo>
                  <a:pt x="1249301" y="44448"/>
                </a:lnTo>
                <a:lnTo>
                  <a:pt x="1261999" y="38100"/>
                </a:lnTo>
                <a:lnTo>
                  <a:pt x="1185799" y="0"/>
                </a:lnTo>
                <a:close/>
              </a:path>
              <a:path w="1262379" h="76200">
                <a:moveTo>
                  <a:pt x="0" y="31623"/>
                </a:moveTo>
                <a:lnTo>
                  <a:pt x="0" y="44323"/>
                </a:lnTo>
                <a:lnTo>
                  <a:pt x="1185799" y="44448"/>
                </a:lnTo>
                <a:lnTo>
                  <a:pt x="1185799" y="31748"/>
                </a:lnTo>
                <a:lnTo>
                  <a:pt x="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6100" y="2997200"/>
            <a:ext cx="1098550" cy="409575"/>
          </a:xfrm>
          <a:custGeom>
            <a:avLst/>
            <a:gdLst/>
            <a:ahLst/>
            <a:cxnLst/>
            <a:rect l="l" t="t" r="r" b="b"/>
            <a:pathLst>
              <a:path w="1098550" h="409575">
                <a:moveTo>
                  <a:pt x="0" y="409575"/>
                </a:moveTo>
                <a:lnTo>
                  <a:pt x="1098550" y="409575"/>
                </a:lnTo>
                <a:lnTo>
                  <a:pt x="1098550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6100" y="2997200"/>
            <a:ext cx="1098550" cy="4095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3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1600" spc="-5" dirty="0">
                <a:solidFill>
                  <a:srgbClr val="FFFFFF"/>
                </a:solidFill>
                <a:latin typeface="SimSun"/>
                <a:cs typeface="SimSun"/>
              </a:rPr>
              <a:t>上级评价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200" y="3173476"/>
            <a:ext cx="1174750" cy="76200"/>
          </a:xfrm>
          <a:custGeom>
            <a:avLst/>
            <a:gdLst/>
            <a:ahLst/>
            <a:cxnLst/>
            <a:rect l="l" t="t" r="r" b="b"/>
            <a:pathLst>
              <a:path w="1174750" h="76200">
                <a:moveTo>
                  <a:pt x="1098550" y="44448"/>
                </a:moveTo>
                <a:lnTo>
                  <a:pt x="1098550" y="76200"/>
                </a:lnTo>
                <a:lnTo>
                  <a:pt x="1162050" y="44450"/>
                </a:lnTo>
                <a:lnTo>
                  <a:pt x="1098550" y="44448"/>
                </a:lnTo>
                <a:close/>
              </a:path>
              <a:path w="1174750" h="76200">
                <a:moveTo>
                  <a:pt x="1098550" y="31748"/>
                </a:moveTo>
                <a:lnTo>
                  <a:pt x="1098550" y="44448"/>
                </a:lnTo>
                <a:lnTo>
                  <a:pt x="1111250" y="44450"/>
                </a:lnTo>
                <a:lnTo>
                  <a:pt x="1111250" y="31750"/>
                </a:lnTo>
                <a:lnTo>
                  <a:pt x="1098550" y="31748"/>
                </a:lnTo>
                <a:close/>
              </a:path>
              <a:path w="1174750" h="76200">
                <a:moveTo>
                  <a:pt x="1098550" y="0"/>
                </a:moveTo>
                <a:lnTo>
                  <a:pt x="1098550" y="31748"/>
                </a:lnTo>
                <a:lnTo>
                  <a:pt x="1111250" y="31750"/>
                </a:lnTo>
                <a:lnTo>
                  <a:pt x="1111250" y="44450"/>
                </a:lnTo>
                <a:lnTo>
                  <a:pt x="1162052" y="44448"/>
                </a:lnTo>
                <a:lnTo>
                  <a:pt x="1174750" y="38100"/>
                </a:lnTo>
                <a:lnTo>
                  <a:pt x="1098550" y="0"/>
                </a:lnTo>
                <a:close/>
              </a:path>
              <a:path w="1174750" h="76200">
                <a:moveTo>
                  <a:pt x="0" y="31623"/>
                </a:moveTo>
                <a:lnTo>
                  <a:pt x="0" y="44323"/>
                </a:lnTo>
                <a:lnTo>
                  <a:pt x="1098550" y="44448"/>
                </a:lnTo>
                <a:lnTo>
                  <a:pt x="1098550" y="31748"/>
                </a:lnTo>
                <a:lnTo>
                  <a:pt x="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9400" y="2982976"/>
            <a:ext cx="1504950" cy="4095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6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3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r>
              <a:rPr sz="1600" dirty="0">
                <a:solidFill>
                  <a:srgbClr val="FFFFFF"/>
                </a:solidFill>
                <a:latin typeface="SimSun"/>
                <a:cs typeface="SimSun"/>
              </a:rPr>
              <a:t>人才盘点会议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3300" y="3440048"/>
            <a:ext cx="76200" cy="650875"/>
          </a:xfrm>
          <a:custGeom>
            <a:avLst/>
            <a:gdLst/>
            <a:ahLst/>
            <a:cxnLst/>
            <a:rect l="l" t="t" r="r" b="b"/>
            <a:pathLst>
              <a:path w="76200" h="650875">
                <a:moveTo>
                  <a:pt x="31750" y="574675"/>
                </a:moveTo>
                <a:lnTo>
                  <a:pt x="0" y="574675"/>
                </a:lnTo>
                <a:lnTo>
                  <a:pt x="38100" y="650875"/>
                </a:lnTo>
                <a:lnTo>
                  <a:pt x="69850" y="587375"/>
                </a:lnTo>
                <a:lnTo>
                  <a:pt x="31750" y="587375"/>
                </a:lnTo>
                <a:lnTo>
                  <a:pt x="31750" y="574675"/>
                </a:lnTo>
                <a:close/>
              </a:path>
              <a:path w="76200" h="650875">
                <a:moveTo>
                  <a:pt x="44450" y="0"/>
                </a:moveTo>
                <a:lnTo>
                  <a:pt x="31750" y="0"/>
                </a:lnTo>
                <a:lnTo>
                  <a:pt x="31750" y="587375"/>
                </a:lnTo>
                <a:lnTo>
                  <a:pt x="44450" y="587375"/>
                </a:lnTo>
                <a:lnTo>
                  <a:pt x="44450" y="0"/>
                </a:lnTo>
                <a:close/>
              </a:path>
              <a:path w="76200" h="650875">
                <a:moveTo>
                  <a:pt x="76200" y="574675"/>
                </a:moveTo>
                <a:lnTo>
                  <a:pt x="44450" y="574675"/>
                </a:lnTo>
                <a:lnTo>
                  <a:pt x="44450" y="587375"/>
                </a:lnTo>
                <a:lnTo>
                  <a:pt x="69850" y="587375"/>
                </a:lnTo>
                <a:lnTo>
                  <a:pt x="76200" y="5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5700" y="275424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4899025"/>
            <a:ext cx="398780" cy="85725"/>
          </a:xfrm>
          <a:custGeom>
            <a:avLst/>
            <a:gdLst/>
            <a:ahLst/>
            <a:cxnLst/>
            <a:rect l="l" t="t" r="r" b="b"/>
            <a:pathLst>
              <a:path w="398779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98779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98779" h="85725">
                <a:moveTo>
                  <a:pt x="39839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98399" y="57150"/>
                </a:lnTo>
                <a:lnTo>
                  <a:pt x="3983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62196" y="3484117"/>
            <a:ext cx="224028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（</a:t>
            </a:r>
            <a:r>
              <a:rPr sz="1400" spc="15" dirty="0">
                <a:latin typeface="SimSun"/>
                <a:cs typeface="SimSun"/>
              </a:rPr>
              <a:t>在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20" dirty="0">
                <a:latin typeface="Arial"/>
                <a:cs typeface="Arial"/>
              </a:rPr>
              <a:t>R</a:t>
            </a:r>
            <a:r>
              <a:rPr sz="1400" dirty="0">
                <a:latin typeface="SimSun"/>
                <a:cs typeface="SimSun"/>
              </a:rPr>
              <a:t>协助下</a:t>
            </a:r>
            <a:r>
              <a:rPr sz="1400" spc="-15" dirty="0">
                <a:latin typeface="SimSun"/>
                <a:cs typeface="SimSun"/>
              </a:rPr>
              <a:t>填写</a:t>
            </a:r>
            <a:r>
              <a:rPr sz="1400" dirty="0">
                <a:latin typeface="SimSun"/>
                <a:cs typeface="SimSun"/>
              </a:rPr>
              <a:t>评价表，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准备人才盘点会议的资料）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2698" y="1023111"/>
            <a:ext cx="144907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公司的</a:t>
            </a:r>
            <a:r>
              <a:rPr sz="1400" spc="-15" dirty="0">
                <a:latin typeface="SimSun"/>
                <a:cs typeface="SimSun"/>
              </a:rPr>
              <a:t>领</a:t>
            </a:r>
            <a:r>
              <a:rPr sz="1400" dirty="0">
                <a:latin typeface="SimSun"/>
                <a:cs typeface="SimSun"/>
              </a:rPr>
              <a:t>导力</a:t>
            </a:r>
            <a:r>
              <a:rPr sz="1400" spc="-15" dirty="0">
                <a:latin typeface="SimSun"/>
                <a:cs typeface="SimSun"/>
              </a:rPr>
              <a:t>模</a:t>
            </a:r>
            <a:r>
              <a:rPr sz="1400" dirty="0">
                <a:latin typeface="SimSun"/>
                <a:cs typeface="SimSun"/>
              </a:rPr>
              <a:t>型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5201" y="4156075"/>
            <a:ext cx="1752600" cy="1524000"/>
          </a:xfrm>
          <a:custGeom>
            <a:avLst/>
            <a:gdLst/>
            <a:ahLst/>
            <a:cxnLst/>
            <a:rect l="l" t="t" r="r" b="b"/>
            <a:pathLst>
              <a:path w="1752600" h="1524000">
                <a:moveTo>
                  <a:pt x="0" y="1524000"/>
                </a:moveTo>
                <a:lnTo>
                  <a:pt x="1752600" y="15240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5201" y="461327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5201" y="507047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8601" y="4156075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34401" y="4156075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32829" y="3892042"/>
            <a:ext cx="3302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能力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7938" y="5568696"/>
            <a:ext cx="3302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业绩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228" y="4273042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高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4228" y="4760341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中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7757" y="5263896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低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71156" y="5797296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低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6956" y="5797296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中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77859" y="5778398"/>
            <a:ext cx="17780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高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4156" y="4730242"/>
            <a:ext cx="33083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icrosoft YaHei"/>
                <a:cs typeface="Microsoft YaHei"/>
              </a:rPr>
              <a:t>张三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00926" y="4643373"/>
            <a:ext cx="1133475" cy="503555"/>
          </a:xfrm>
          <a:custGeom>
            <a:avLst/>
            <a:gdLst/>
            <a:ahLst/>
            <a:cxnLst/>
            <a:rect l="l" t="t" r="r" b="b"/>
            <a:pathLst>
              <a:path w="1133475" h="503554">
                <a:moveTo>
                  <a:pt x="850010" y="0"/>
                </a:moveTo>
                <a:lnTo>
                  <a:pt x="850010" y="125856"/>
                </a:lnTo>
                <a:lnTo>
                  <a:pt x="0" y="125856"/>
                </a:lnTo>
                <a:lnTo>
                  <a:pt x="0" y="377444"/>
                </a:lnTo>
                <a:lnTo>
                  <a:pt x="850010" y="377444"/>
                </a:lnTo>
                <a:lnTo>
                  <a:pt x="850010" y="503300"/>
                </a:lnTo>
                <a:lnTo>
                  <a:pt x="1133475" y="251713"/>
                </a:lnTo>
                <a:lnTo>
                  <a:pt x="85001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0926" y="4643373"/>
            <a:ext cx="1133475" cy="503555"/>
          </a:xfrm>
          <a:custGeom>
            <a:avLst/>
            <a:gdLst/>
            <a:ahLst/>
            <a:cxnLst/>
            <a:rect l="l" t="t" r="r" b="b"/>
            <a:pathLst>
              <a:path w="1133475" h="503554">
                <a:moveTo>
                  <a:pt x="0" y="125856"/>
                </a:moveTo>
                <a:lnTo>
                  <a:pt x="850010" y="125856"/>
                </a:lnTo>
                <a:lnTo>
                  <a:pt x="850010" y="0"/>
                </a:lnTo>
                <a:lnTo>
                  <a:pt x="1133475" y="251713"/>
                </a:lnTo>
                <a:lnTo>
                  <a:pt x="850010" y="503300"/>
                </a:lnTo>
                <a:lnTo>
                  <a:pt x="850010" y="377444"/>
                </a:lnTo>
                <a:lnTo>
                  <a:pt x="0" y="377444"/>
                </a:lnTo>
                <a:lnTo>
                  <a:pt x="0" y="1258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27595" y="4801870"/>
            <a:ext cx="93980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SimSun"/>
                <a:cs typeface="SimSun"/>
              </a:rPr>
              <a:t>对张三的盘点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46273" y="4189857"/>
            <a:ext cx="125539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latin typeface="SimSun"/>
                <a:cs typeface="SimSun"/>
              </a:rPr>
              <a:t>个人发展计</a:t>
            </a:r>
            <a:r>
              <a:rPr sz="1000" spc="-5" dirty="0">
                <a:latin typeface="SimSun"/>
                <a:cs typeface="SimSun"/>
              </a:rPr>
              <a:t>划</a:t>
            </a:r>
            <a:r>
              <a:rPr sz="1000" dirty="0">
                <a:latin typeface="SimSun"/>
                <a:cs typeface="SimSun"/>
              </a:rPr>
              <a:t>（</a:t>
            </a:r>
            <a:r>
              <a:rPr sz="1000" spc="-5" dirty="0">
                <a:latin typeface="Arial"/>
                <a:cs typeface="Arial"/>
              </a:rPr>
              <a:t>ID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5" dirty="0"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397000" y="4387215"/>
          <a:ext cx="4343399" cy="2407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358775"/>
                <a:gridCol w="796925"/>
                <a:gridCol w="358775"/>
                <a:gridCol w="796925"/>
                <a:gridCol w="358775"/>
                <a:gridCol w="423925"/>
                <a:gridCol w="357124"/>
              </a:tblGrid>
              <a:tr h="243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5" dirty="0">
                          <a:latin typeface="Microsoft YaHei"/>
                          <a:cs typeface="Microsoft YaHei"/>
                        </a:rPr>
                        <a:t>姓名</a:t>
                      </a:r>
                      <a:endParaRPr sz="10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所在单位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直接上级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HR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职业期望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Microsoft YaHei"/>
                          <a:cs typeface="Microsoft YaHei"/>
                        </a:rPr>
                        <a:t>（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3~4</a:t>
                      </a:r>
                      <a:r>
                        <a:rPr sz="1000" b="1" dirty="0">
                          <a:latin typeface="Microsoft YaHei"/>
                          <a:cs typeface="Microsoft YaHei"/>
                        </a:rPr>
                        <a:t>年）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能力优势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-10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8640">
                <a:tc>
                  <a:txBody>
                    <a:bodyPr/>
                    <a:lstStyle/>
                    <a:p>
                      <a:pPr marL="122555" marR="11366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10" dirty="0">
                          <a:latin typeface="Microsoft YaHei"/>
                          <a:cs typeface="Microsoft YaHei"/>
                        </a:rPr>
                        <a:t>希</a:t>
                      </a:r>
                      <a:r>
                        <a:rPr sz="1000" b="1" dirty="0">
                          <a:latin typeface="Microsoft YaHei"/>
                          <a:cs typeface="Microsoft YaHei"/>
                        </a:rPr>
                        <a:t>望在</a:t>
                      </a:r>
                      <a:r>
                        <a:rPr sz="1000" b="1" spc="10" dirty="0">
                          <a:latin typeface="Microsoft YaHei"/>
                          <a:cs typeface="Microsoft YaHei"/>
                        </a:rPr>
                        <a:t>一</a:t>
                      </a:r>
                      <a:r>
                        <a:rPr sz="1000" b="1" dirty="0">
                          <a:latin typeface="Microsoft YaHei"/>
                          <a:cs typeface="Microsoft YaHei"/>
                        </a:rPr>
                        <a:t>年  </a:t>
                      </a:r>
                      <a:r>
                        <a:rPr sz="1000" b="1" spc="10" dirty="0">
                          <a:latin typeface="Microsoft YaHei"/>
                          <a:cs typeface="Microsoft YaHei"/>
                        </a:rPr>
                        <a:t>内</a:t>
                      </a:r>
                      <a:r>
                        <a:rPr sz="1000" b="1" dirty="0">
                          <a:latin typeface="Microsoft YaHei"/>
                          <a:cs typeface="Microsoft YaHei"/>
                        </a:rPr>
                        <a:t>提升</a:t>
                      </a:r>
                      <a:r>
                        <a:rPr sz="1000" b="1" spc="10" dirty="0">
                          <a:latin typeface="Microsoft YaHei"/>
                          <a:cs typeface="Microsoft YaHei"/>
                        </a:rPr>
                        <a:t>的</a:t>
                      </a:r>
                      <a:r>
                        <a:rPr sz="1000" b="1" dirty="0">
                          <a:latin typeface="Microsoft YaHei"/>
                          <a:cs typeface="Microsoft YaHei"/>
                        </a:rPr>
                        <a:t>能  </a:t>
                      </a:r>
                      <a:r>
                        <a:rPr sz="1000" b="1" spc="-5" dirty="0">
                          <a:latin typeface="Microsoft YaHei"/>
                          <a:cs typeface="Microsoft YaHei"/>
                        </a:rPr>
                        <a:t>力</a:t>
                      </a:r>
                      <a:endParaRPr sz="10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000" dirty="0">
                          <a:latin typeface="SimSun"/>
                          <a:cs typeface="SimSun"/>
                        </a:rPr>
                        <a:t>岗位实践（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70%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000" dirty="0">
                          <a:latin typeface="SimSun"/>
                          <a:cs typeface="SimSun"/>
                        </a:rPr>
                        <a:t>人际关系（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20%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SimSun"/>
                          <a:cs typeface="SimSun"/>
                        </a:rPr>
                        <a:t>）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培训（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r>
                        <a:rPr sz="1000" spc="-5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1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10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5" dirty="0">
                          <a:latin typeface="SimSun"/>
                          <a:cs typeface="SimSun"/>
                        </a:rPr>
                        <a:t>晋升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导师制/辅导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5" dirty="0">
                          <a:latin typeface="SimSun"/>
                          <a:cs typeface="SimSun"/>
                        </a:rPr>
                        <a:t>阅读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1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-10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5" dirty="0">
                          <a:latin typeface="SimSun"/>
                          <a:cs typeface="SimSun"/>
                        </a:rPr>
                        <a:t>轮岗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学习模仿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课堂培训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10" dirty="0"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项目锻炼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5" dirty="0">
                          <a:latin typeface="SimSun"/>
                          <a:cs typeface="SimSun"/>
                        </a:rPr>
                        <a:t>网上学习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79387" y="4724400"/>
            <a:ext cx="755650" cy="10445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255" rIns="0" bIns="0" rtlCol="0">
            <a:spAutoFit/>
          </a:bodyPr>
          <a:lstStyle/>
          <a:p>
            <a:pPr marL="91440" marR="247650" algn="just">
              <a:lnSpc>
                <a:spcPct val="130100"/>
              </a:lnSpc>
              <a:spcBef>
                <a:spcPts val="65"/>
              </a:spcBef>
            </a:pPr>
            <a:r>
              <a:rPr sz="1600" spc="0" dirty="0">
                <a:solidFill>
                  <a:srgbClr val="FFFFFF"/>
                </a:solidFill>
                <a:latin typeface="SimSun"/>
                <a:cs typeface="SimSun"/>
              </a:rPr>
              <a:t>落实  培养  措施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2987" y="5013325"/>
            <a:ext cx="215900" cy="504825"/>
          </a:xfrm>
          <a:custGeom>
            <a:avLst/>
            <a:gdLst/>
            <a:ahLst/>
            <a:cxnLst/>
            <a:rect l="l" t="t" r="r" b="b"/>
            <a:pathLst>
              <a:path w="215900" h="504825">
                <a:moveTo>
                  <a:pt x="53975" y="0"/>
                </a:moveTo>
                <a:lnTo>
                  <a:pt x="0" y="252475"/>
                </a:lnTo>
                <a:lnTo>
                  <a:pt x="53975" y="504825"/>
                </a:lnTo>
                <a:lnTo>
                  <a:pt x="53975" y="378587"/>
                </a:lnTo>
                <a:lnTo>
                  <a:pt x="215900" y="378587"/>
                </a:lnTo>
                <a:lnTo>
                  <a:pt x="215900" y="126237"/>
                </a:lnTo>
                <a:lnTo>
                  <a:pt x="53975" y="126237"/>
                </a:lnTo>
                <a:lnTo>
                  <a:pt x="53975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2987" y="5013325"/>
            <a:ext cx="215900" cy="504825"/>
          </a:xfrm>
          <a:custGeom>
            <a:avLst/>
            <a:gdLst/>
            <a:ahLst/>
            <a:cxnLst/>
            <a:rect l="l" t="t" r="r" b="b"/>
            <a:pathLst>
              <a:path w="215900" h="504825">
                <a:moveTo>
                  <a:pt x="0" y="252475"/>
                </a:moveTo>
                <a:lnTo>
                  <a:pt x="53975" y="0"/>
                </a:lnTo>
                <a:lnTo>
                  <a:pt x="53975" y="126237"/>
                </a:lnTo>
                <a:lnTo>
                  <a:pt x="215900" y="126237"/>
                </a:lnTo>
                <a:lnTo>
                  <a:pt x="215900" y="378587"/>
                </a:lnTo>
                <a:lnTo>
                  <a:pt x="53975" y="378587"/>
                </a:lnTo>
                <a:lnTo>
                  <a:pt x="53975" y="504825"/>
                </a:lnTo>
                <a:lnTo>
                  <a:pt x="0" y="252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6301" y="1412835"/>
            <a:ext cx="1788928" cy="1238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实施步骤</a:t>
            </a:r>
          </a:p>
        </p:txBody>
      </p:sp>
      <p:sp>
        <p:nvSpPr>
          <p:cNvPr id="3" name="object 3"/>
          <p:cNvSpPr/>
          <p:nvPr/>
        </p:nvSpPr>
        <p:spPr>
          <a:xfrm>
            <a:off x="435927" y="2717800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27" y="340055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27" y="3790696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927" y="4473447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168" y="2579370"/>
            <a:ext cx="1245235" cy="204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0" dirty="0">
                <a:latin typeface="SimSun"/>
                <a:cs typeface="SimSun"/>
              </a:rPr>
              <a:t>准</a:t>
            </a:r>
            <a:r>
              <a:rPr sz="1600" spc="-5" dirty="0">
                <a:latin typeface="SimSun"/>
                <a:cs typeface="SimSun"/>
              </a:rPr>
              <a:t>备测</a:t>
            </a:r>
            <a:r>
              <a:rPr sz="1600" spc="0" dirty="0">
                <a:latin typeface="SimSun"/>
                <a:cs typeface="SimSun"/>
              </a:rPr>
              <a:t>评</a:t>
            </a:r>
            <a:r>
              <a:rPr sz="1600" spc="-5" dirty="0">
                <a:latin typeface="SimSun"/>
                <a:cs typeface="SimSun"/>
              </a:rPr>
              <a:t>者和  </a:t>
            </a:r>
            <a:r>
              <a:rPr sz="1600" dirty="0">
                <a:latin typeface="SimSun"/>
                <a:cs typeface="SimSun"/>
              </a:rPr>
              <a:t>评价者名单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0" dirty="0">
                <a:latin typeface="SimSun"/>
                <a:cs typeface="SimSun"/>
              </a:rPr>
              <a:t>实</a:t>
            </a:r>
            <a:r>
              <a:rPr sz="1600" spc="-5" dirty="0">
                <a:latin typeface="SimSun"/>
                <a:cs typeface="SimSun"/>
              </a:rPr>
              <a:t>施网</a:t>
            </a:r>
            <a:r>
              <a:rPr sz="1600" spc="0" dirty="0">
                <a:latin typeface="SimSun"/>
                <a:cs typeface="SimSun"/>
              </a:rPr>
              <a:t>上</a:t>
            </a:r>
            <a:r>
              <a:rPr sz="1600" spc="-5" dirty="0">
                <a:latin typeface="SimSun"/>
                <a:cs typeface="SimSun"/>
              </a:rPr>
              <a:t>测评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ct val="120000"/>
              </a:lnSpc>
              <a:spcBef>
                <a:spcPts val="770"/>
              </a:spcBef>
            </a:pPr>
            <a:r>
              <a:rPr sz="1600" spc="0" dirty="0">
                <a:latin typeface="SimSun"/>
                <a:cs typeface="SimSun"/>
              </a:rPr>
              <a:t>制</a:t>
            </a:r>
            <a:r>
              <a:rPr sz="1600" spc="-5" dirty="0">
                <a:latin typeface="SimSun"/>
                <a:cs typeface="SimSun"/>
              </a:rPr>
              <a:t>定个</a:t>
            </a:r>
            <a:r>
              <a:rPr sz="1600" spc="0" dirty="0">
                <a:latin typeface="SimSun"/>
                <a:cs typeface="SimSun"/>
              </a:rPr>
              <a:t>人</a:t>
            </a:r>
            <a:r>
              <a:rPr sz="1600" spc="-5" dirty="0">
                <a:latin typeface="SimSun"/>
                <a:cs typeface="SimSun"/>
              </a:rPr>
              <a:t>测评  </a:t>
            </a:r>
            <a:r>
              <a:rPr sz="1600" spc="5" dirty="0">
                <a:latin typeface="SimSun"/>
                <a:cs typeface="SimSun"/>
              </a:rPr>
              <a:t>报告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0" dirty="0">
                <a:latin typeface="SimSun"/>
                <a:cs typeface="SimSun"/>
              </a:rPr>
              <a:t>完</a:t>
            </a:r>
            <a:r>
              <a:rPr sz="1600" spc="-5" dirty="0">
                <a:latin typeface="SimSun"/>
                <a:cs typeface="SimSun"/>
              </a:rPr>
              <a:t>善个</a:t>
            </a:r>
            <a:r>
              <a:rPr sz="1600" spc="0" dirty="0">
                <a:latin typeface="SimSun"/>
                <a:cs typeface="SimSun"/>
              </a:rPr>
              <a:t>人</a:t>
            </a:r>
            <a:r>
              <a:rPr sz="1600" spc="-5" dirty="0">
                <a:latin typeface="SimSun"/>
                <a:cs typeface="SimSun"/>
              </a:rPr>
              <a:t>档案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850" y="1498600"/>
            <a:ext cx="2224405" cy="863600"/>
          </a:xfrm>
          <a:custGeom>
            <a:avLst/>
            <a:gdLst/>
            <a:ahLst/>
            <a:cxnLst/>
            <a:rect l="l" t="t" r="r" b="b"/>
            <a:pathLst>
              <a:path w="2224405" h="863600">
                <a:moveTo>
                  <a:pt x="1951227" y="0"/>
                </a:moveTo>
                <a:lnTo>
                  <a:pt x="0" y="0"/>
                </a:lnTo>
                <a:lnTo>
                  <a:pt x="0" y="863600"/>
                </a:lnTo>
                <a:lnTo>
                  <a:pt x="1951227" y="863600"/>
                </a:lnTo>
                <a:lnTo>
                  <a:pt x="2224151" y="431800"/>
                </a:lnTo>
                <a:lnTo>
                  <a:pt x="1951227" y="0"/>
                </a:lnTo>
                <a:close/>
              </a:path>
            </a:pathLst>
          </a:custGeom>
          <a:solidFill>
            <a:srgbClr val="FAD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3800" y="1498600"/>
            <a:ext cx="2227580" cy="863600"/>
          </a:xfrm>
          <a:custGeom>
            <a:avLst/>
            <a:gdLst/>
            <a:ahLst/>
            <a:cxnLst/>
            <a:rect l="l" t="t" r="r" b="b"/>
            <a:pathLst>
              <a:path w="2227579" h="863600">
                <a:moveTo>
                  <a:pt x="1950720" y="0"/>
                </a:moveTo>
                <a:lnTo>
                  <a:pt x="0" y="0"/>
                </a:lnTo>
                <a:lnTo>
                  <a:pt x="276606" y="431800"/>
                </a:lnTo>
                <a:lnTo>
                  <a:pt x="0" y="863600"/>
                </a:lnTo>
                <a:lnTo>
                  <a:pt x="1950720" y="863600"/>
                </a:lnTo>
                <a:lnTo>
                  <a:pt x="2227326" y="431800"/>
                </a:lnTo>
                <a:lnTo>
                  <a:pt x="1950720" y="0"/>
                </a:lnTo>
                <a:close/>
              </a:path>
            </a:pathLst>
          </a:custGeom>
          <a:solidFill>
            <a:srgbClr val="F8B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6208" y="1789176"/>
            <a:ext cx="9461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0D1367"/>
                </a:solidFill>
                <a:latin typeface="Microsoft YaHei"/>
                <a:cs typeface="Microsoft YaHei"/>
              </a:rPr>
              <a:t>上级评价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0575" y="1498600"/>
            <a:ext cx="2228850" cy="863600"/>
          </a:xfrm>
          <a:custGeom>
            <a:avLst/>
            <a:gdLst/>
            <a:ahLst/>
            <a:cxnLst/>
            <a:rect l="l" t="t" r="r" b="b"/>
            <a:pathLst>
              <a:path w="2228850" h="863600">
                <a:moveTo>
                  <a:pt x="1952117" y="0"/>
                </a:moveTo>
                <a:lnTo>
                  <a:pt x="0" y="0"/>
                </a:lnTo>
                <a:lnTo>
                  <a:pt x="276733" y="431800"/>
                </a:lnTo>
                <a:lnTo>
                  <a:pt x="0" y="863600"/>
                </a:lnTo>
                <a:lnTo>
                  <a:pt x="1952117" y="863600"/>
                </a:lnTo>
                <a:lnTo>
                  <a:pt x="2228850" y="431800"/>
                </a:lnTo>
                <a:lnTo>
                  <a:pt x="1952117" y="0"/>
                </a:lnTo>
                <a:close/>
              </a:path>
            </a:pathLst>
          </a:custGeom>
          <a:solidFill>
            <a:srgbClr val="F07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3491" y="1789176"/>
            <a:ext cx="9461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人才盘点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27825" y="1516125"/>
            <a:ext cx="2227580" cy="863600"/>
          </a:xfrm>
          <a:custGeom>
            <a:avLst/>
            <a:gdLst/>
            <a:ahLst/>
            <a:cxnLst/>
            <a:rect l="l" t="t" r="r" b="b"/>
            <a:pathLst>
              <a:path w="2227579" h="863600">
                <a:moveTo>
                  <a:pt x="1950720" y="0"/>
                </a:moveTo>
                <a:lnTo>
                  <a:pt x="0" y="0"/>
                </a:lnTo>
                <a:lnTo>
                  <a:pt x="276605" y="431800"/>
                </a:lnTo>
                <a:lnTo>
                  <a:pt x="0" y="863600"/>
                </a:lnTo>
                <a:lnTo>
                  <a:pt x="1950720" y="863600"/>
                </a:lnTo>
                <a:lnTo>
                  <a:pt x="2227326" y="431800"/>
                </a:lnTo>
                <a:lnTo>
                  <a:pt x="1950720" y="0"/>
                </a:lnTo>
                <a:close/>
              </a:path>
            </a:pathLst>
          </a:custGeom>
          <a:solidFill>
            <a:srgbClr val="F07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60742" y="1700911"/>
            <a:ext cx="117602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b="1" spc="10" dirty="0">
                <a:solidFill>
                  <a:srgbClr val="FFFFFF"/>
                </a:solidFill>
                <a:latin typeface="Microsoft YaHei"/>
                <a:cs typeface="Microsoft YaHei"/>
              </a:rPr>
              <a:t>实施人才培  </a:t>
            </a:r>
            <a:r>
              <a:rPr sz="1800" b="1" dirty="0">
                <a:solidFill>
                  <a:srgbClr val="FFFFFF"/>
                </a:solidFill>
                <a:latin typeface="Microsoft YaHei"/>
                <a:cs typeface="Microsoft YaHei"/>
              </a:rPr>
              <a:t>养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9591" y="2717800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591" y="369315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9591" y="4668520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24098" y="2579370"/>
            <a:ext cx="1339215" cy="283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0" dirty="0">
                <a:latin typeface="SimSun"/>
                <a:cs typeface="SimSun"/>
              </a:rPr>
              <a:t>根据</a:t>
            </a: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0" dirty="0">
                <a:latin typeface="SimSun"/>
                <a:cs typeface="SimSun"/>
              </a:rPr>
              <a:t>提供的  </a:t>
            </a:r>
            <a:r>
              <a:rPr sz="1600" spc="-5" dirty="0">
                <a:latin typeface="SimSun"/>
                <a:cs typeface="SimSun"/>
              </a:rPr>
              <a:t>工具表格完成  对下级的评价</a:t>
            </a:r>
            <a:endParaRPr sz="1600">
              <a:latin typeface="SimSun"/>
              <a:cs typeface="SimSun"/>
            </a:endParaRPr>
          </a:p>
          <a:p>
            <a:pPr marL="12700" marR="99695" algn="just">
              <a:lnSpc>
                <a:spcPct val="120000"/>
              </a:lnSpc>
              <a:spcBef>
                <a:spcPts val="770"/>
              </a:spcBef>
            </a:pPr>
            <a:r>
              <a:rPr sz="1600" spc="0" dirty="0">
                <a:latin typeface="SimSun"/>
                <a:cs typeface="SimSun"/>
              </a:rPr>
              <a:t>把</a:t>
            </a:r>
            <a:r>
              <a:rPr sz="1600" spc="-5" dirty="0">
                <a:latin typeface="SimSun"/>
                <a:cs typeface="SimSun"/>
              </a:rPr>
              <a:t>下级</a:t>
            </a:r>
            <a:r>
              <a:rPr sz="1600" spc="0" dirty="0">
                <a:latin typeface="SimSun"/>
                <a:cs typeface="SimSun"/>
              </a:rPr>
              <a:t>放</a:t>
            </a:r>
            <a:r>
              <a:rPr sz="1600" spc="-5" dirty="0">
                <a:latin typeface="SimSun"/>
                <a:cs typeface="SimSun"/>
              </a:rPr>
              <a:t>入九  </a:t>
            </a:r>
            <a:r>
              <a:rPr sz="1600" spc="0" dirty="0">
                <a:latin typeface="SimSun"/>
                <a:cs typeface="SimSun"/>
              </a:rPr>
              <a:t>格</a:t>
            </a:r>
            <a:r>
              <a:rPr sz="1600" spc="-5" dirty="0">
                <a:latin typeface="SimSun"/>
                <a:cs typeface="SimSun"/>
              </a:rPr>
              <a:t>图，</a:t>
            </a:r>
            <a:r>
              <a:rPr sz="1600" spc="0" dirty="0">
                <a:latin typeface="SimSun"/>
                <a:cs typeface="SimSun"/>
              </a:rPr>
              <a:t>并</a:t>
            </a:r>
            <a:r>
              <a:rPr sz="1600" spc="-5" dirty="0">
                <a:latin typeface="SimSun"/>
                <a:cs typeface="SimSun"/>
              </a:rPr>
              <a:t>进行  综合排序</a:t>
            </a:r>
            <a:endParaRPr sz="1600">
              <a:latin typeface="SimSun"/>
              <a:cs typeface="SimSun"/>
            </a:endParaRPr>
          </a:p>
          <a:p>
            <a:pPr marL="12700" marR="99695" algn="just">
              <a:lnSpc>
                <a:spcPct val="120000"/>
              </a:lnSpc>
              <a:spcBef>
                <a:spcPts val="770"/>
              </a:spcBef>
            </a:pPr>
            <a:r>
              <a:rPr sz="1600" spc="0" dirty="0">
                <a:latin typeface="SimSun"/>
                <a:cs typeface="SimSun"/>
              </a:rPr>
              <a:t>对</a:t>
            </a:r>
            <a:r>
              <a:rPr sz="1600" spc="-5" dirty="0">
                <a:latin typeface="SimSun"/>
                <a:cs typeface="SimSun"/>
              </a:rPr>
              <a:t>下级</a:t>
            </a:r>
            <a:r>
              <a:rPr sz="1600" spc="0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职业  </a:t>
            </a:r>
            <a:r>
              <a:rPr sz="1600" spc="0" dirty="0">
                <a:latin typeface="SimSun"/>
                <a:cs typeface="SimSun"/>
              </a:rPr>
              <a:t>发</a:t>
            </a:r>
            <a:r>
              <a:rPr sz="1600" spc="-5" dirty="0">
                <a:latin typeface="SimSun"/>
                <a:cs typeface="SimSun"/>
              </a:rPr>
              <a:t>展提</a:t>
            </a:r>
            <a:r>
              <a:rPr sz="1600" spc="0" dirty="0">
                <a:latin typeface="SimSun"/>
                <a:cs typeface="SimSun"/>
              </a:rPr>
              <a:t>供</a:t>
            </a:r>
            <a:r>
              <a:rPr sz="1600" spc="-5" dirty="0">
                <a:latin typeface="SimSun"/>
                <a:cs typeface="SimSun"/>
              </a:rPr>
              <a:t>书面  </a:t>
            </a:r>
            <a:r>
              <a:rPr sz="1600" spc="5" dirty="0">
                <a:latin typeface="SimSun"/>
                <a:cs typeface="SimSun"/>
              </a:rPr>
              <a:t>建议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3190" y="2717800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3190" y="4278376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3190" y="5253735"/>
            <a:ext cx="102108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7953" y="2579370"/>
            <a:ext cx="1540510" cy="3415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0" dirty="0">
                <a:latin typeface="SimSun"/>
                <a:cs typeface="SimSun"/>
              </a:rPr>
              <a:t>每位总监与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SimSun"/>
                <a:cs typeface="SimSun"/>
              </a:rPr>
              <a:t>专  家、公司领导讨  论自己的业务规  划、人才状况、  人才培养建议</a:t>
            </a:r>
            <a:endParaRPr sz="1600" dirty="0">
              <a:latin typeface="SimSun"/>
              <a:cs typeface="SimSun"/>
            </a:endParaRPr>
          </a:p>
          <a:p>
            <a:pPr marL="12700" marR="93345" algn="just">
              <a:lnSpc>
                <a:spcPct val="120100"/>
              </a:lnSpc>
              <a:spcBef>
                <a:spcPts val="765"/>
              </a:spcBef>
            </a:pPr>
            <a:r>
              <a:rPr sz="1600" spc="0" dirty="0">
                <a:latin typeface="SimSun"/>
                <a:cs typeface="SimSun"/>
              </a:rPr>
              <a:t>由</a:t>
            </a:r>
            <a:r>
              <a:rPr sz="1600" spc="-5" dirty="0">
                <a:latin typeface="SimSun"/>
                <a:cs typeface="SimSun"/>
              </a:rPr>
              <a:t>公司</a:t>
            </a:r>
            <a:r>
              <a:rPr sz="1600" spc="0" dirty="0">
                <a:latin typeface="SimSun"/>
                <a:cs typeface="SimSun"/>
              </a:rPr>
              <a:t>领</a:t>
            </a:r>
            <a:r>
              <a:rPr sz="1600" spc="-5" dirty="0">
                <a:latin typeface="SimSun"/>
                <a:cs typeface="SimSun"/>
              </a:rPr>
              <a:t>导参加  </a:t>
            </a:r>
            <a:r>
              <a:rPr sz="1600" spc="0" dirty="0">
                <a:latin typeface="SimSun"/>
                <a:cs typeface="SimSun"/>
              </a:rPr>
              <a:t>的</a:t>
            </a:r>
            <a:r>
              <a:rPr sz="1600" spc="-5" dirty="0">
                <a:latin typeface="SimSun"/>
                <a:cs typeface="SimSun"/>
              </a:rPr>
              <a:t>对总</a:t>
            </a:r>
            <a:r>
              <a:rPr sz="1600" spc="0" dirty="0">
                <a:latin typeface="SimSun"/>
                <a:cs typeface="SimSun"/>
              </a:rPr>
              <a:t>监</a:t>
            </a:r>
            <a:r>
              <a:rPr sz="1600" spc="-5" dirty="0">
                <a:latin typeface="SimSun"/>
                <a:cs typeface="SimSun"/>
              </a:rPr>
              <a:t>的盘点  </a:t>
            </a:r>
            <a:r>
              <a:rPr sz="1600" spc="5" dirty="0">
                <a:latin typeface="SimSun"/>
                <a:cs typeface="SimSun"/>
              </a:rPr>
              <a:t>会议</a:t>
            </a:r>
            <a:endParaRPr sz="1600" dirty="0">
              <a:latin typeface="SimSun"/>
              <a:cs typeface="SimSun"/>
            </a:endParaRPr>
          </a:p>
          <a:p>
            <a:pPr marL="12700" marR="93345" algn="just">
              <a:lnSpc>
                <a:spcPct val="120000"/>
              </a:lnSpc>
              <a:spcBef>
                <a:spcPts val="765"/>
              </a:spcBef>
            </a:pPr>
            <a:r>
              <a:rPr sz="1600" spc="0" dirty="0">
                <a:latin typeface="SimSun"/>
                <a:cs typeface="SimSun"/>
              </a:rPr>
              <a:t>对</a:t>
            </a:r>
            <a:r>
              <a:rPr sz="1600" spc="-5" dirty="0">
                <a:latin typeface="Arial"/>
                <a:cs typeface="Arial"/>
              </a:rPr>
              <a:t>20</a:t>
            </a:r>
            <a:r>
              <a:rPr sz="1600" spc="-10" dirty="0">
                <a:latin typeface="Arial"/>
                <a:cs typeface="Arial"/>
              </a:rPr>
              <a:t>%</a:t>
            </a:r>
            <a:r>
              <a:rPr sz="1600" spc="0" dirty="0">
                <a:latin typeface="SimSun"/>
                <a:cs typeface="SimSun"/>
              </a:rPr>
              <a:t>左右的高  潜</a:t>
            </a:r>
            <a:r>
              <a:rPr sz="1600" spc="-5" dirty="0">
                <a:latin typeface="SimSun"/>
                <a:cs typeface="SimSun"/>
              </a:rPr>
              <a:t>力人</a:t>
            </a:r>
            <a:r>
              <a:rPr sz="1600" spc="0" dirty="0">
                <a:latin typeface="SimSun"/>
                <a:cs typeface="SimSun"/>
              </a:rPr>
              <a:t>才</a:t>
            </a:r>
            <a:r>
              <a:rPr sz="1600" spc="-5" dirty="0">
                <a:latin typeface="SimSun"/>
                <a:cs typeface="SimSun"/>
              </a:rPr>
              <a:t>制定个  </a:t>
            </a:r>
            <a:r>
              <a:rPr sz="1600" dirty="0">
                <a:latin typeface="SimSun"/>
                <a:cs typeface="SimSun"/>
              </a:rPr>
              <a:t>人发展计划</a:t>
            </a:r>
          </a:p>
        </p:txBody>
      </p:sp>
      <p:sp>
        <p:nvSpPr>
          <p:cNvPr id="23" name="object 23"/>
          <p:cNvSpPr/>
          <p:nvPr/>
        </p:nvSpPr>
        <p:spPr>
          <a:xfrm>
            <a:off x="6760591" y="2717800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0591" y="3693159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15733" y="2579370"/>
            <a:ext cx="153987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600" spc="-5" dirty="0">
                <a:latin typeface="SimSun"/>
                <a:cs typeface="SimSun"/>
              </a:rPr>
              <a:t>由直接上级对下  属人员进行“发  展反馈”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ct val="120000"/>
              </a:lnSpc>
              <a:spcBef>
                <a:spcPts val="770"/>
              </a:spcBef>
            </a:pPr>
            <a:r>
              <a:rPr sz="1600" spc="-10" dirty="0">
                <a:latin typeface="Arial"/>
                <a:cs typeface="Arial"/>
              </a:rPr>
              <a:t>HR</a:t>
            </a:r>
            <a:r>
              <a:rPr sz="1600" spc="0" dirty="0">
                <a:latin typeface="SimSun"/>
                <a:cs typeface="SimSun"/>
              </a:rPr>
              <a:t>协助业务</a:t>
            </a:r>
            <a:r>
              <a:rPr sz="1600" spc="-5" dirty="0">
                <a:latin typeface="SimSun"/>
                <a:cs typeface="SimSun"/>
              </a:rPr>
              <a:t>部门  领导实施高潜力  人才的个人发展  </a:t>
            </a:r>
            <a:r>
              <a:rPr sz="1600" spc="5" dirty="0">
                <a:latin typeface="SimSun"/>
                <a:cs typeface="SimSun"/>
              </a:rPr>
              <a:t>计划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4859" y="1048511"/>
            <a:ext cx="673608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960" y="1086611"/>
            <a:ext cx="673608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1134" y="1167129"/>
            <a:ext cx="163639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5" dirty="0">
                <a:latin typeface="SimSun"/>
                <a:cs typeface="SimSun"/>
              </a:rPr>
              <a:t>周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1800" b="1" spc="10" dirty="0">
                <a:solidFill>
                  <a:srgbClr val="0D1367"/>
                </a:solidFill>
                <a:latin typeface="Microsoft YaHei"/>
                <a:cs typeface="Microsoft YaHei"/>
              </a:rPr>
              <a:t>网上领导力测评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81527" y="1063752"/>
            <a:ext cx="675131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9627" y="1101852"/>
            <a:ext cx="675131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38245" y="1182878"/>
            <a:ext cx="381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SimSun"/>
                <a:cs typeface="SimSun"/>
              </a:rPr>
              <a:t>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5128" y="1063752"/>
            <a:ext cx="675131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3228" y="1101852"/>
            <a:ext cx="675131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72227" y="1182878"/>
            <a:ext cx="381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SimSun"/>
                <a:cs typeface="SimSun"/>
              </a:rPr>
              <a:t>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8500" y="1063752"/>
            <a:ext cx="1368552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6600" y="1101852"/>
            <a:ext cx="1368552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06233" y="1182878"/>
            <a:ext cx="1066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周期为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SimSun"/>
                <a:cs typeface="SimSun"/>
              </a:rPr>
              <a:t>年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09863"/>
            <a:ext cx="8280400" cy="563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8900" rIns="0" bIns="0" rtlCol="0">
            <a:spAutoFit/>
          </a:bodyPr>
          <a:lstStyle/>
          <a:p>
            <a:pPr marL="2158365">
              <a:lnSpc>
                <a:spcPct val="100000"/>
              </a:lnSpc>
              <a:spcBef>
                <a:spcPts val="700"/>
              </a:spcBef>
            </a:pPr>
            <a:r>
              <a:rPr dirty="0">
                <a:solidFill>
                  <a:srgbClr val="FFFFFF"/>
                </a:solidFill>
              </a:rPr>
              <a:t>步骤一：实施网上领导力测评</a:t>
            </a:r>
          </a:p>
        </p:txBody>
      </p:sp>
      <p:sp>
        <p:nvSpPr>
          <p:cNvPr id="3" name="object 3"/>
          <p:cNvSpPr/>
          <p:nvPr/>
        </p:nvSpPr>
        <p:spPr>
          <a:xfrm>
            <a:off x="1945639" y="3482594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5639" y="3872738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5639" y="4262882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5639" y="5433314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3194" y="2856113"/>
            <a:ext cx="5432425" cy="273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160100"/>
              </a:lnSpc>
            </a:pPr>
            <a:r>
              <a:rPr sz="1600" spc="-5" dirty="0">
                <a:latin typeface="SimSun"/>
                <a:cs typeface="SimSun"/>
              </a:rPr>
              <a:t>主要策略：  基于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5" dirty="0">
                <a:latin typeface="SimSun"/>
                <a:cs typeface="SimSun"/>
              </a:rPr>
              <a:t>公司领导力模型、通用文化价值</a:t>
            </a:r>
            <a:r>
              <a:rPr sz="1600" spc="0" dirty="0">
                <a:latin typeface="SimSun"/>
                <a:cs typeface="SimSun"/>
              </a:rPr>
              <a:t>观</a:t>
            </a:r>
            <a:r>
              <a:rPr sz="1600" spc="-5" dirty="0">
                <a:latin typeface="SimSun"/>
                <a:cs typeface="SimSun"/>
              </a:rPr>
              <a:t>，实</a:t>
            </a:r>
            <a:r>
              <a:rPr sz="1600" dirty="0">
                <a:latin typeface="SimSun"/>
                <a:cs typeface="SimSun"/>
              </a:rPr>
              <a:t>施</a:t>
            </a:r>
            <a:r>
              <a:rPr sz="1600" spc="-5" dirty="0">
                <a:latin typeface="Arial"/>
                <a:cs typeface="Arial"/>
              </a:rPr>
              <a:t>360</a:t>
            </a:r>
            <a:r>
              <a:rPr sz="1600" spc="0" dirty="0">
                <a:latin typeface="SimSun"/>
                <a:cs typeface="SimSun"/>
              </a:rPr>
              <a:t>度</a:t>
            </a:r>
            <a:r>
              <a:rPr sz="1600" spc="-5" dirty="0">
                <a:latin typeface="SimSun"/>
                <a:cs typeface="SimSun"/>
              </a:rPr>
              <a:t>评估  组织氛围调查或</a:t>
            </a:r>
            <a:r>
              <a:rPr sz="1600" spc="-5" dirty="0">
                <a:latin typeface="Arial"/>
                <a:cs typeface="Arial"/>
              </a:rPr>
              <a:t>Q12</a:t>
            </a:r>
            <a:r>
              <a:rPr sz="1600" spc="-5" dirty="0">
                <a:latin typeface="SimSun"/>
                <a:cs typeface="SimSun"/>
              </a:rPr>
              <a:t>员工敬业度测评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SimSun"/>
                <a:cs typeface="SimSun"/>
              </a:rPr>
              <a:t>完善干部履历表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SimSun"/>
                <a:cs typeface="SimSun"/>
              </a:rPr>
              <a:t>成果：</a:t>
            </a:r>
            <a:endParaRPr sz="16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SimSun"/>
                <a:cs typeface="SimSun"/>
              </a:rPr>
              <a:t>个人测评报告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/>
              <a:t>领导力测评标准</a:t>
            </a:r>
          </a:p>
        </p:txBody>
      </p:sp>
      <p:sp>
        <p:nvSpPr>
          <p:cNvPr id="3" name="object 3"/>
          <p:cNvSpPr/>
          <p:nvPr/>
        </p:nvSpPr>
        <p:spPr>
          <a:xfrm>
            <a:off x="1711325" y="3084448"/>
            <a:ext cx="154305" cy="113030"/>
          </a:xfrm>
          <a:custGeom>
            <a:avLst/>
            <a:gdLst/>
            <a:ahLst/>
            <a:cxnLst/>
            <a:rect l="l" t="t" r="r" b="b"/>
            <a:pathLst>
              <a:path w="154305" h="113030">
                <a:moveTo>
                  <a:pt x="0" y="0"/>
                </a:moveTo>
                <a:lnTo>
                  <a:pt x="114935" y="112775"/>
                </a:lnTo>
                <a:lnTo>
                  <a:pt x="154050" y="46227"/>
                </a:lnTo>
                <a:lnTo>
                  <a:pt x="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1325" y="3084448"/>
            <a:ext cx="154305" cy="113030"/>
          </a:xfrm>
          <a:custGeom>
            <a:avLst/>
            <a:gdLst/>
            <a:ahLst/>
            <a:cxnLst/>
            <a:rect l="l" t="t" r="r" b="b"/>
            <a:pathLst>
              <a:path w="154305" h="113030">
                <a:moveTo>
                  <a:pt x="114935" y="112775"/>
                </a:moveTo>
                <a:lnTo>
                  <a:pt x="0" y="0"/>
                </a:lnTo>
                <a:lnTo>
                  <a:pt x="154050" y="46227"/>
                </a:lnTo>
                <a:lnTo>
                  <a:pt x="114935" y="112775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1976" y="995425"/>
            <a:ext cx="160655" cy="88900"/>
          </a:xfrm>
          <a:custGeom>
            <a:avLst/>
            <a:gdLst/>
            <a:ahLst/>
            <a:cxnLst/>
            <a:rect l="l" t="t" r="r" b="b"/>
            <a:pathLst>
              <a:path w="160654" h="88900">
                <a:moveTo>
                  <a:pt x="160274" y="0"/>
                </a:moveTo>
                <a:lnTo>
                  <a:pt x="0" y="14224"/>
                </a:lnTo>
                <a:lnTo>
                  <a:pt x="25400" y="88900"/>
                </a:lnTo>
                <a:lnTo>
                  <a:pt x="160274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1976" y="995425"/>
            <a:ext cx="160655" cy="88900"/>
          </a:xfrm>
          <a:custGeom>
            <a:avLst/>
            <a:gdLst/>
            <a:ahLst/>
            <a:cxnLst/>
            <a:rect l="l" t="t" r="r" b="b"/>
            <a:pathLst>
              <a:path w="160654" h="88900">
                <a:moveTo>
                  <a:pt x="0" y="14224"/>
                </a:moveTo>
                <a:lnTo>
                  <a:pt x="160274" y="0"/>
                </a:lnTo>
                <a:lnTo>
                  <a:pt x="25400" y="88900"/>
                </a:lnTo>
                <a:lnTo>
                  <a:pt x="0" y="14224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9525" y="1327150"/>
            <a:ext cx="2444750" cy="344805"/>
          </a:xfrm>
          <a:custGeom>
            <a:avLst/>
            <a:gdLst/>
            <a:ahLst/>
            <a:cxnLst/>
            <a:rect l="l" t="t" r="r" b="b"/>
            <a:pathLst>
              <a:path w="2444750" h="344805">
                <a:moveTo>
                  <a:pt x="2444750" y="5587"/>
                </a:moveTo>
                <a:lnTo>
                  <a:pt x="2133600" y="0"/>
                </a:lnTo>
                <a:lnTo>
                  <a:pt x="2056257" y="0"/>
                </a:lnTo>
                <a:lnTo>
                  <a:pt x="1978914" y="762"/>
                </a:lnTo>
                <a:lnTo>
                  <a:pt x="1821561" y="7112"/>
                </a:lnTo>
                <a:lnTo>
                  <a:pt x="1203705" y="64388"/>
                </a:lnTo>
                <a:lnTo>
                  <a:pt x="595630" y="176657"/>
                </a:lnTo>
                <a:lnTo>
                  <a:pt x="0" y="344550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4150" y="5195823"/>
            <a:ext cx="2374900" cy="670560"/>
          </a:xfrm>
          <a:custGeom>
            <a:avLst/>
            <a:gdLst/>
            <a:ahLst/>
            <a:cxnLst/>
            <a:rect l="l" t="t" r="r" b="b"/>
            <a:pathLst>
              <a:path w="2374900" h="670560">
                <a:moveTo>
                  <a:pt x="0" y="0"/>
                </a:moveTo>
                <a:lnTo>
                  <a:pt x="561467" y="237362"/>
                </a:lnTo>
                <a:lnTo>
                  <a:pt x="1146175" y="431063"/>
                </a:lnTo>
                <a:lnTo>
                  <a:pt x="1750314" y="573938"/>
                </a:lnTo>
                <a:lnTo>
                  <a:pt x="2374900" y="669988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4275" y="5813425"/>
            <a:ext cx="179705" cy="76200"/>
          </a:xfrm>
          <a:custGeom>
            <a:avLst/>
            <a:gdLst/>
            <a:ahLst/>
            <a:cxnLst/>
            <a:rect l="l" t="t" r="r" b="b"/>
            <a:pathLst>
              <a:path w="179704" h="76200">
                <a:moveTo>
                  <a:pt x="14986" y="0"/>
                </a:moveTo>
                <a:lnTo>
                  <a:pt x="0" y="76200"/>
                </a:lnTo>
                <a:lnTo>
                  <a:pt x="179450" y="63753"/>
                </a:lnTo>
                <a:lnTo>
                  <a:pt x="14986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4275" y="5813425"/>
            <a:ext cx="179705" cy="76200"/>
          </a:xfrm>
          <a:custGeom>
            <a:avLst/>
            <a:gdLst/>
            <a:ahLst/>
            <a:cxnLst/>
            <a:rect l="l" t="t" r="r" b="b"/>
            <a:pathLst>
              <a:path w="179704" h="76200">
                <a:moveTo>
                  <a:pt x="14986" y="0"/>
                </a:moveTo>
                <a:lnTo>
                  <a:pt x="179450" y="63753"/>
                </a:lnTo>
                <a:lnTo>
                  <a:pt x="0" y="76200"/>
                </a:lnTo>
                <a:lnTo>
                  <a:pt x="14986" y="0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9825" y="4717669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从此进入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7951" y="5422900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79">
                <a:moveTo>
                  <a:pt x="810387" y="0"/>
                </a:moveTo>
                <a:lnTo>
                  <a:pt x="743924" y="976"/>
                </a:lnTo>
                <a:lnTo>
                  <a:pt x="678942" y="3853"/>
                </a:lnTo>
                <a:lnTo>
                  <a:pt x="615646" y="8557"/>
                </a:lnTo>
                <a:lnTo>
                  <a:pt x="554248" y="15011"/>
                </a:lnTo>
                <a:lnTo>
                  <a:pt x="494954" y="23139"/>
                </a:lnTo>
                <a:lnTo>
                  <a:pt x="437974" y="32866"/>
                </a:lnTo>
                <a:lnTo>
                  <a:pt x="383516" y="44116"/>
                </a:lnTo>
                <a:lnTo>
                  <a:pt x="331790" y="56813"/>
                </a:lnTo>
                <a:lnTo>
                  <a:pt x="283002" y="70881"/>
                </a:lnTo>
                <a:lnTo>
                  <a:pt x="237363" y="86245"/>
                </a:lnTo>
                <a:lnTo>
                  <a:pt x="195080" y="102829"/>
                </a:lnTo>
                <a:lnTo>
                  <a:pt x="156362" y="120558"/>
                </a:lnTo>
                <a:lnTo>
                  <a:pt x="121418" y="139354"/>
                </a:lnTo>
                <a:lnTo>
                  <a:pt x="63686" y="179851"/>
                </a:lnTo>
                <a:lnTo>
                  <a:pt x="23552" y="223712"/>
                </a:lnTo>
                <a:lnTo>
                  <a:pt x="2686" y="270332"/>
                </a:lnTo>
                <a:lnTo>
                  <a:pt x="0" y="294487"/>
                </a:lnTo>
                <a:lnTo>
                  <a:pt x="2686" y="318639"/>
                </a:lnTo>
                <a:lnTo>
                  <a:pt x="23552" y="365254"/>
                </a:lnTo>
                <a:lnTo>
                  <a:pt x="63686" y="409111"/>
                </a:lnTo>
                <a:lnTo>
                  <a:pt x="121418" y="449605"/>
                </a:lnTo>
                <a:lnTo>
                  <a:pt x="156362" y="468401"/>
                </a:lnTo>
                <a:lnTo>
                  <a:pt x="195080" y="486129"/>
                </a:lnTo>
                <a:lnTo>
                  <a:pt x="237362" y="502713"/>
                </a:lnTo>
                <a:lnTo>
                  <a:pt x="283002" y="518077"/>
                </a:lnTo>
                <a:lnTo>
                  <a:pt x="331790" y="532146"/>
                </a:lnTo>
                <a:lnTo>
                  <a:pt x="383516" y="544843"/>
                </a:lnTo>
                <a:lnTo>
                  <a:pt x="437974" y="556094"/>
                </a:lnTo>
                <a:lnTo>
                  <a:pt x="494954" y="565821"/>
                </a:lnTo>
                <a:lnTo>
                  <a:pt x="554248" y="573950"/>
                </a:lnTo>
                <a:lnTo>
                  <a:pt x="615646" y="580404"/>
                </a:lnTo>
                <a:lnTo>
                  <a:pt x="678942" y="585108"/>
                </a:lnTo>
                <a:lnTo>
                  <a:pt x="743924" y="587986"/>
                </a:lnTo>
                <a:lnTo>
                  <a:pt x="810387" y="588962"/>
                </a:lnTo>
                <a:lnTo>
                  <a:pt x="876849" y="587986"/>
                </a:lnTo>
                <a:lnTo>
                  <a:pt x="941831" y="585108"/>
                </a:lnTo>
                <a:lnTo>
                  <a:pt x="1005127" y="580404"/>
                </a:lnTo>
                <a:lnTo>
                  <a:pt x="1066525" y="573950"/>
                </a:lnTo>
                <a:lnTo>
                  <a:pt x="1125819" y="565821"/>
                </a:lnTo>
                <a:lnTo>
                  <a:pt x="1182799" y="556094"/>
                </a:lnTo>
                <a:lnTo>
                  <a:pt x="1237257" y="544843"/>
                </a:lnTo>
                <a:lnTo>
                  <a:pt x="1288983" y="532146"/>
                </a:lnTo>
                <a:lnTo>
                  <a:pt x="1337771" y="518077"/>
                </a:lnTo>
                <a:lnTo>
                  <a:pt x="1383410" y="502713"/>
                </a:lnTo>
                <a:lnTo>
                  <a:pt x="1425693" y="486129"/>
                </a:lnTo>
                <a:lnTo>
                  <a:pt x="1464411" y="468401"/>
                </a:lnTo>
                <a:lnTo>
                  <a:pt x="1499355" y="449605"/>
                </a:lnTo>
                <a:lnTo>
                  <a:pt x="1557087" y="409111"/>
                </a:lnTo>
                <a:lnTo>
                  <a:pt x="1597221" y="365254"/>
                </a:lnTo>
                <a:lnTo>
                  <a:pt x="1618087" y="318639"/>
                </a:lnTo>
                <a:lnTo>
                  <a:pt x="1620774" y="294487"/>
                </a:lnTo>
                <a:lnTo>
                  <a:pt x="1618087" y="270332"/>
                </a:lnTo>
                <a:lnTo>
                  <a:pt x="1597221" y="223712"/>
                </a:lnTo>
                <a:lnTo>
                  <a:pt x="1557087" y="179851"/>
                </a:lnTo>
                <a:lnTo>
                  <a:pt x="1499355" y="139354"/>
                </a:lnTo>
                <a:lnTo>
                  <a:pt x="1464411" y="120558"/>
                </a:lnTo>
                <a:lnTo>
                  <a:pt x="1425693" y="102829"/>
                </a:lnTo>
                <a:lnTo>
                  <a:pt x="1383411" y="86245"/>
                </a:lnTo>
                <a:lnTo>
                  <a:pt x="1337771" y="70881"/>
                </a:lnTo>
                <a:lnTo>
                  <a:pt x="1288983" y="56813"/>
                </a:lnTo>
                <a:lnTo>
                  <a:pt x="1237257" y="44116"/>
                </a:lnTo>
                <a:lnTo>
                  <a:pt x="1182799" y="32866"/>
                </a:lnTo>
                <a:lnTo>
                  <a:pt x="1125819" y="23139"/>
                </a:lnTo>
                <a:lnTo>
                  <a:pt x="1066525" y="15011"/>
                </a:lnTo>
                <a:lnTo>
                  <a:pt x="1005127" y="8557"/>
                </a:lnTo>
                <a:lnTo>
                  <a:pt x="941832" y="3853"/>
                </a:lnTo>
                <a:lnTo>
                  <a:pt x="876849" y="976"/>
                </a:lnTo>
                <a:lnTo>
                  <a:pt x="810387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1950" y="5386451"/>
            <a:ext cx="1620774" cy="58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1950" y="5386451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79">
                <a:moveTo>
                  <a:pt x="0" y="294424"/>
                </a:moveTo>
                <a:lnTo>
                  <a:pt x="10607" y="246668"/>
                </a:lnTo>
                <a:lnTo>
                  <a:pt x="41315" y="201366"/>
                </a:lnTo>
                <a:lnTo>
                  <a:pt x="90457" y="159122"/>
                </a:lnTo>
                <a:lnTo>
                  <a:pt x="156362" y="120544"/>
                </a:lnTo>
                <a:lnTo>
                  <a:pt x="195080" y="102819"/>
                </a:lnTo>
                <a:lnTo>
                  <a:pt x="237362" y="86237"/>
                </a:lnTo>
                <a:lnTo>
                  <a:pt x="283002" y="70875"/>
                </a:lnTo>
                <a:lnTo>
                  <a:pt x="331790" y="56809"/>
                </a:lnTo>
                <a:lnTo>
                  <a:pt x="383516" y="44113"/>
                </a:lnTo>
                <a:lnTo>
                  <a:pt x="437974" y="32864"/>
                </a:lnTo>
                <a:lnTo>
                  <a:pt x="494954" y="23138"/>
                </a:lnTo>
                <a:lnTo>
                  <a:pt x="554248" y="15010"/>
                </a:lnTo>
                <a:lnTo>
                  <a:pt x="615646" y="8557"/>
                </a:lnTo>
                <a:lnTo>
                  <a:pt x="678942" y="3853"/>
                </a:lnTo>
                <a:lnTo>
                  <a:pt x="743924" y="976"/>
                </a:lnTo>
                <a:lnTo>
                  <a:pt x="810387" y="0"/>
                </a:lnTo>
                <a:lnTo>
                  <a:pt x="876849" y="976"/>
                </a:lnTo>
                <a:lnTo>
                  <a:pt x="941832" y="3853"/>
                </a:lnTo>
                <a:lnTo>
                  <a:pt x="1005127" y="8557"/>
                </a:lnTo>
                <a:lnTo>
                  <a:pt x="1066525" y="15010"/>
                </a:lnTo>
                <a:lnTo>
                  <a:pt x="1125819" y="23138"/>
                </a:lnTo>
                <a:lnTo>
                  <a:pt x="1182799" y="32864"/>
                </a:lnTo>
                <a:lnTo>
                  <a:pt x="1237257" y="44113"/>
                </a:lnTo>
                <a:lnTo>
                  <a:pt x="1288983" y="56809"/>
                </a:lnTo>
                <a:lnTo>
                  <a:pt x="1337771" y="70875"/>
                </a:lnTo>
                <a:lnTo>
                  <a:pt x="1383411" y="86237"/>
                </a:lnTo>
                <a:lnTo>
                  <a:pt x="1425693" y="102819"/>
                </a:lnTo>
                <a:lnTo>
                  <a:pt x="1464411" y="120544"/>
                </a:lnTo>
                <a:lnTo>
                  <a:pt x="1499355" y="139337"/>
                </a:lnTo>
                <a:lnTo>
                  <a:pt x="1557087" y="179824"/>
                </a:lnTo>
                <a:lnTo>
                  <a:pt x="1597221" y="223673"/>
                </a:lnTo>
                <a:lnTo>
                  <a:pt x="1618087" y="270277"/>
                </a:lnTo>
                <a:lnTo>
                  <a:pt x="1620774" y="294424"/>
                </a:lnTo>
                <a:lnTo>
                  <a:pt x="1618087" y="318575"/>
                </a:lnTo>
                <a:lnTo>
                  <a:pt x="1597221" y="365190"/>
                </a:lnTo>
                <a:lnTo>
                  <a:pt x="1557087" y="409047"/>
                </a:lnTo>
                <a:lnTo>
                  <a:pt x="1499355" y="449541"/>
                </a:lnTo>
                <a:lnTo>
                  <a:pt x="1464411" y="468338"/>
                </a:lnTo>
                <a:lnTo>
                  <a:pt x="1425693" y="486066"/>
                </a:lnTo>
                <a:lnTo>
                  <a:pt x="1383411" y="502650"/>
                </a:lnTo>
                <a:lnTo>
                  <a:pt x="1337771" y="518014"/>
                </a:lnTo>
                <a:lnTo>
                  <a:pt x="1288983" y="532083"/>
                </a:lnTo>
                <a:lnTo>
                  <a:pt x="1237257" y="544780"/>
                </a:lnTo>
                <a:lnTo>
                  <a:pt x="1182799" y="556030"/>
                </a:lnTo>
                <a:lnTo>
                  <a:pt x="1125819" y="565758"/>
                </a:lnTo>
                <a:lnTo>
                  <a:pt x="1066525" y="573886"/>
                </a:lnTo>
                <a:lnTo>
                  <a:pt x="1005127" y="580340"/>
                </a:lnTo>
                <a:lnTo>
                  <a:pt x="941831" y="585044"/>
                </a:lnTo>
                <a:lnTo>
                  <a:pt x="876849" y="587922"/>
                </a:lnTo>
                <a:lnTo>
                  <a:pt x="810387" y="588899"/>
                </a:lnTo>
                <a:lnTo>
                  <a:pt x="743924" y="587922"/>
                </a:lnTo>
                <a:lnTo>
                  <a:pt x="678942" y="585044"/>
                </a:lnTo>
                <a:lnTo>
                  <a:pt x="615646" y="580340"/>
                </a:lnTo>
                <a:lnTo>
                  <a:pt x="554248" y="573886"/>
                </a:lnTo>
                <a:lnTo>
                  <a:pt x="494954" y="565758"/>
                </a:lnTo>
                <a:lnTo>
                  <a:pt x="437974" y="556030"/>
                </a:lnTo>
                <a:lnTo>
                  <a:pt x="383516" y="544780"/>
                </a:lnTo>
                <a:lnTo>
                  <a:pt x="331790" y="532083"/>
                </a:lnTo>
                <a:lnTo>
                  <a:pt x="283002" y="518014"/>
                </a:lnTo>
                <a:lnTo>
                  <a:pt x="237362" y="502650"/>
                </a:lnTo>
                <a:lnTo>
                  <a:pt x="195080" y="486066"/>
                </a:lnTo>
                <a:lnTo>
                  <a:pt x="156362" y="468338"/>
                </a:lnTo>
                <a:lnTo>
                  <a:pt x="121418" y="449541"/>
                </a:lnTo>
                <a:lnTo>
                  <a:pt x="63686" y="409047"/>
                </a:lnTo>
                <a:lnTo>
                  <a:pt x="23552" y="365190"/>
                </a:lnTo>
                <a:lnTo>
                  <a:pt x="2686" y="318575"/>
                </a:lnTo>
                <a:lnTo>
                  <a:pt x="0" y="294424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79802" y="5434583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发现优势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9451" y="5705475"/>
            <a:ext cx="2484755" cy="212725"/>
          </a:xfrm>
          <a:custGeom>
            <a:avLst/>
            <a:gdLst/>
            <a:ahLst/>
            <a:cxnLst/>
            <a:rect l="l" t="t" r="r" b="b"/>
            <a:pathLst>
              <a:path w="2484754" h="212725">
                <a:moveTo>
                  <a:pt x="0" y="185839"/>
                </a:moveTo>
                <a:lnTo>
                  <a:pt x="625983" y="212725"/>
                </a:lnTo>
                <a:lnTo>
                  <a:pt x="780414" y="212725"/>
                </a:lnTo>
                <a:lnTo>
                  <a:pt x="935863" y="208775"/>
                </a:lnTo>
                <a:lnTo>
                  <a:pt x="1248410" y="191376"/>
                </a:lnTo>
                <a:lnTo>
                  <a:pt x="1867281" y="120992"/>
                </a:lnTo>
                <a:lnTo>
                  <a:pt x="2484374" y="0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0701" y="5686425"/>
            <a:ext cx="179705" cy="76200"/>
          </a:xfrm>
          <a:custGeom>
            <a:avLst/>
            <a:gdLst/>
            <a:ahLst/>
            <a:cxnLst/>
            <a:rect l="l" t="t" r="r" b="b"/>
            <a:pathLst>
              <a:path w="179704" h="76200">
                <a:moveTo>
                  <a:pt x="0" y="0"/>
                </a:moveTo>
                <a:lnTo>
                  <a:pt x="18541" y="76200"/>
                </a:lnTo>
                <a:lnTo>
                  <a:pt x="179324" y="3962"/>
                </a:lnTo>
                <a:lnTo>
                  <a:pt x="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0701" y="5686425"/>
            <a:ext cx="179705" cy="76200"/>
          </a:xfrm>
          <a:custGeom>
            <a:avLst/>
            <a:gdLst/>
            <a:ahLst/>
            <a:cxnLst/>
            <a:rect l="l" t="t" r="r" b="b"/>
            <a:pathLst>
              <a:path w="179704" h="76200">
                <a:moveTo>
                  <a:pt x="0" y="0"/>
                </a:moveTo>
                <a:lnTo>
                  <a:pt x="179324" y="3962"/>
                </a:lnTo>
                <a:lnTo>
                  <a:pt x="18541" y="76200"/>
                </a:lnTo>
                <a:lnTo>
                  <a:pt x="0" y="0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3377" y="5595937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79">
                <a:moveTo>
                  <a:pt x="810387" y="0"/>
                </a:moveTo>
                <a:lnTo>
                  <a:pt x="743924" y="976"/>
                </a:lnTo>
                <a:lnTo>
                  <a:pt x="678941" y="3854"/>
                </a:lnTo>
                <a:lnTo>
                  <a:pt x="615646" y="8558"/>
                </a:lnTo>
                <a:lnTo>
                  <a:pt x="554248" y="15012"/>
                </a:lnTo>
                <a:lnTo>
                  <a:pt x="494954" y="23141"/>
                </a:lnTo>
                <a:lnTo>
                  <a:pt x="437974" y="32868"/>
                </a:lnTo>
                <a:lnTo>
                  <a:pt x="383516" y="44119"/>
                </a:lnTo>
                <a:lnTo>
                  <a:pt x="331790" y="56816"/>
                </a:lnTo>
                <a:lnTo>
                  <a:pt x="283002" y="70885"/>
                </a:lnTo>
                <a:lnTo>
                  <a:pt x="237362" y="86250"/>
                </a:lnTo>
                <a:lnTo>
                  <a:pt x="195080" y="102835"/>
                </a:lnTo>
                <a:lnTo>
                  <a:pt x="156362" y="120563"/>
                </a:lnTo>
                <a:lnTo>
                  <a:pt x="121418" y="139360"/>
                </a:lnTo>
                <a:lnTo>
                  <a:pt x="63686" y="179856"/>
                </a:lnTo>
                <a:lnTo>
                  <a:pt x="23552" y="223716"/>
                </a:lnTo>
                <a:lnTo>
                  <a:pt x="2686" y="270333"/>
                </a:lnTo>
                <a:lnTo>
                  <a:pt x="0" y="294487"/>
                </a:lnTo>
                <a:lnTo>
                  <a:pt x="2686" y="318639"/>
                </a:lnTo>
                <a:lnTo>
                  <a:pt x="23552" y="365254"/>
                </a:lnTo>
                <a:lnTo>
                  <a:pt x="63686" y="409111"/>
                </a:lnTo>
                <a:lnTo>
                  <a:pt x="121418" y="449605"/>
                </a:lnTo>
                <a:lnTo>
                  <a:pt x="156362" y="468401"/>
                </a:lnTo>
                <a:lnTo>
                  <a:pt x="195080" y="486129"/>
                </a:lnTo>
                <a:lnTo>
                  <a:pt x="237362" y="502713"/>
                </a:lnTo>
                <a:lnTo>
                  <a:pt x="283002" y="518077"/>
                </a:lnTo>
                <a:lnTo>
                  <a:pt x="331790" y="532146"/>
                </a:lnTo>
                <a:lnTo>
                  <a:pt x="383516" y="544843"/>
                </a:lnTo>
                <a:lnTo>
                  <a:pt x="437974" y="556094"/>
                </a:lnTo>
                <a:lnTo>
                  <a:pt x="494954" y="565821"/>
                </a:lnTo>
                <a:lnTo>
                  <a:pt x="554248" y="573950"/>
                </a:lnTo>
                <a:lnTo>
                  <a:pt x="615646" y="580404"/>
                </a:lnTo>
                <a:lnTo>
                  <a:pt x="678941" y="585108"/>
                </a:lnTo>
                <a:lnTo>
                  <a:pt x="743924" y="587986"/>
                </a:lnTo>
                <a:lnTo>
                  <a:pt x="810387" y="588962"/>
                </a:lnTo>
                <a:lnTo>
                  <a:pt x="876849" y="587986"/>
                </a:lnTo>
                <a:lnTo>
                  <a:pt x="941832" y="585108"/>
                </a:lnTo>
                <a:lnTo>
                  <a:pt x="1005127" y="580404"/>
                </a:lnTo>
                <a:lnTo>
                  <a:pt x="1066525" y="573950"/>
                </a:lnTo>
                <a:lnTo>
                  <a:pt x="1125819" y="565821"/>
                </a:lnTo>
                <a:lnTo>
                  <a:pt x="1182799" y="556094"/>
                </a:lnTo>
                <a:lnTo>
                  <a:pt x="1237257" y="544843"/>
                </a:lnTo>
                <a:lnTo>
                  <a:pt x="1288983" y="532146"/>
                </a:lnTo>
                <a:lnTo>
                  <a:pt x="1337771" y="518077"/>
                </a:lnTo>
                <a:lnTo>
                  <a:pt x="1383411" y="502713"/>
                </a:lnTo>
                <a:lnTo>
                  <a:pt x="1425693" y="486129"/>
                </a:lnTo>
                <a:lnTo>
                  <a:pt x="1464411" y="468401"/>
                </a:lnTo>
                <a:lnTo>
                  <a:pt x="1499355" y="449605"/>
                </a:lnTo>
                <a:lnTo>
                  <a:pt x="1557087" y="409111"/>
                </a:lnTo>
                <a:lnTo>
                  <a:pt x="1597221" y="365254"/>
                </a:lnTo>
                <a:lnTo>
                  <a:pt x="1618087" y="318639"/>
                </a:lnTo>
                <a:lnTo>
                  <a:pt x="1620774" y="294487"/>
                </a:lnTo>
                <a:lnTo>
                  <a:pt x="1618087" y="270333"/>
                </a:lnTo>
                <a:lnTo>
                  <a:pt x="1597221" y="223716"/>
                </a:lnTo>
                <a:lnTo>
                  <a:pt x="1557087" y="179856"/>
                </a:lnTo>
                <a:lnTo>
                  <a:pt x="1499355" y="139360"/>
                </a:lnTo>
                <a:lnTo>
                  <a:pt x="1464411" y="120563"/>
                </a:lnTo>
                <a:lnTo>
                  <a:pt x="1425693" y="102835"/>
                </a:lnTo>
                <a:lnTo>
                  <a:pt x="1383411" y="86250"/>
                </a:lnTo>
                <a:lnTo>
                  <a:pt x="1337771" y="70885"/>
                </a:lnTo>
                <a:lnTo>
                  <a:pt x="1288983" y="56816"/>
                </a:lnTo>
                <a:lnTo>
                  <a:pt x="1237257" y="44119"/>
                </a:lnTo>
                <a:lnTo>
                  <a:pt x="1182799" y="32868"/>
                </a:lnTo>
                <a:lnTo>
                  <a:pt x="1125819" y="23141"/>
                </a:lnTo>
                <a:lnTo>
                  <a:pt x="1066525" y="15012"/>
                </a:lnTo>
                <a:lnTo>
                  <a:pt x="1005127" y="8558"/>
                </a:lnTo>
                <a:lnTo>
                  <a:pt x="941832" y="3854"/>
                </a:lnTo>
                <a:lnTo>
                  <a:pt x="876849" y="976"/>
                </a:lnTo>
                <a:lnTo>
                  <a:pt x="810387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7375" y="5559425"/>
            <a:ext cx="1620774" cy="588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7375" y="5559425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79">
                <a:moveTo>
                  <a:pt x="0" y="294487"/>
                </a:moveTo>
                <a:lnTo>
                  <a:pt x="10607" y="246718"/>
                </a:lnTo>
                <a:lnTo>
                  <a:pt x="41315" y="201403"/>
                </a:lnTo>
                <a:lnTo>
                  <a:pt x="90457" y="159150"/>
                </a:lnTo>
                <a:lnTo>
                  <a:pt x="156362" y="120563"/>
                </a:lnTo>
                <a:lnTo>
                  <a:pt x="195080" y="102835"/>
                </a:lnTo>
                <a:lnTo>
                  <a:pt x="237362" y="86250"/>
                </a:lnTo>
                <a:lnTo>
                  <a:pt x="283002" y="70885"/>
                </a:lnTo>
                <a:lnTo>
                  <a:pt x="331790" y="56816"/>
                </a:lnTo>
                <a:lnTo>
                  <a:pt x="383516" y="44119"/>
                </a:lnTo>
                <a:lnTo>
                  <a:pt x="437974" y="32868"/>
                </a:lnTo>
                <a:lnTo>
                  <a:pt x="494954" y="23141"/>
                </a:lnTo>
                <a:lnTo>
                  <a:pt x="554248" y="15012"/>
                </a:lnTo>
                <a:lnTo>
                  <a:pt x="615646" y="8558"/>
                </a:lnTo>
                <a:lnTo>
                  <a:pt x="678941" y="3854"/>
                </a:lnTo>
                <a:lnTo>
                  <a:pt x="743924" y="976"/>
                </a:lnTo>
                <a:lnTo>
                  <a:pt x="810387" y="0"/>
                </a:lnTo>
                <a:lnTo>
                  <a:pt x="876849" y="976"/>
                </a:lnTo>
                <a:lnTo>
                  <a:pt x="941832" y="3854"/>
                </a:lnTo>
                <a:lnTo>
                  <a:pt x="1005127" y="8558"/>
                </a:lnTo>
                <a:lnTo>
                  <a:pt x="1066525" y="15012"/>
                </a:lnTo>
                <a:lnTo>
                  <a:pt x="1125819" y="23141"/>
                </a:lnTo>
                <a:lnTo>
                  <a:pt x="1182799" y="32868"/>
                </a:lnTo>
                <a:lnTo>
                  <a:pt x="1237257" y="44119"/>
                </a:lnTo>
                <a:lnTo>
                  <a:pt x="1288983" y="56816"/>
                </a:lnTo>
                <a:lnTo>
                  <a:pt x="1337771" y="70885"/>
                </a:lnTo>
                <a:lnTo>
                  <a:pt x="1383411" y="86250"/>
                </a:lnTo>
                <a:lnTo>
                  <a:pt x="1425693" y="102835"/>
                </a:lnTo>
                <a:lnTo>
                  <a:pt x="1464411" y="120563"/>
                </a:lnTo>
                <a:lnTo>
                  <a:pt x="1499355" y="139360"/>
                </a:lnTo>
                <a:lnTo>
                  <a:pt x="1557087" y="179856"/>
                </a:lnTo>
                <a:lnTo>
                  <a:pt x="1597221" y="223716"/>
                </a:lnTo>
                <a:lnTo>
                  <a:pt x="1618087" y="270333"/>
                </a:lnTo>
                <a:lnTo>
                  <a:pt x="1620774" y="294487"/>
                </a:lnTo>
                <a:lnTo>
                  <a:pt x="1618087" y="318639"/>
                </a:lnTo>
                <a:lnTo>
                  <a:pt x="1597221" y="365254"/>
                </a:lnTo>
                <a:lnTo>
                  <a:pt x="1557087" y="409111"/>
                </a:lnTo>
                <a:lnTo>
                  <a:pt x="1499355" y="449605"/>
                </a:lnTo>
                <a:lnTo>
                  <a:pt x="1464411" y="468401"/>
                </a:lnTo>
                <a:lnTo>
                  <a:pt x="1425693" y="486129"/>
                </a:lnTo>
                <a:lnTo>
                  <a:pt x="1383411" y="502713"/>
                </a:lnTo>
                <a:lnTo>
                  <a:pt x="1337771" y="518077"/>
                </a:lnTo>
                <a:lnTo>
                  <a:pt x="1288983" y="532146"/>
                </a:lnTo>
                <a:lnTo>
                  <a:pt x="1237257" y="544843"/>
                </a:lnTo>
                <a:lnTo>
                  <a:pt x="1182799" y="556094"/>
                </a:lnTo>
                <a:lnTo>
                  <a:pt x="1125819" y="565821"/>
                </a:lnTo>
                <a:lnTo>
                  <a:pt x="1066525" y="573950"/>
                </a:lnTo>
                <a:lnTo>
                  <a:pt x="1005127" y="580404"/>
                </a:lnTo>
                <a:lnTo>
                  <a:pt x="941832" y="585108"/>
                </a:lnTo>
                <a:lnTo>
                  <a:pt x="876849" y="587986"/>
                </a:lnTo>
                <a:lnTo>
                  <a:pt x="810387" y="588962"/>
                </a:lnTo>
                <a:lnTo>
                  <a:pt x="743924" y="587986"/>
                </a:lnTo>
                <a:lnTo>
                  <a:pt x="678941" y="585108"/>
                </a:lnTo>
                <a:lnTo>
                  <a:pt x="615646" y="580404"/>
                </a:lnTo>
                <a:lnTo>
                  <a:pt x="554248" y="573950"/>
                </a:lnTo>
                <a:lnTo>
                  <a:pt x="494954" y="565821"/>
                </a:lnTo>
                <a:lnTo>
                  <a:pt x="437974" y="556094"/>
                </a:lnTo>
                <a:lnTo>
                  <a:pt x="383516" y="544843"/>
                </a:lnTo>
                <a:lnTo>
                  <a:pt x="331790" y="532146"/>
                </a:lnTo>
                <a:lnTo>
                  <a:pt x="283002" y="518077"/>
                </a:lnTo>
                <a:lnTo>
                  <a:pt x="237362" y="502713"/>
                </a:lnTo>
                <a:lnTo>
                  <a:pt x="195080" y="486129"/>
                </a:lnTo>
                <a:lnTo>
                  <a:pt x="156362" y="468401"/>
                </a:lnTo>
                <a:lnTo>
                  <a:pt x="121418" y="449605"/>
                </a:lnTo>
                <a:lnTo>
                  <a:pt x="63686" y="409111"/>
                </a:lnTo>
                <a:lnTo>
                  <a:pt x="23552" y="365254"/>
                </a:lnTo>
                <a:lnTo>
                  <a:pt x="2686" y="318639"/>
                </a:lnTo>
                <a:lnTo>
                  <a:pt x="0" y="294487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44592" y="5607710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Microsoft YaHei"/>
                <a:cs typeface="Microsoft YaHei"/>
              </a:rPr>
              <a:t>因才适用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6301" y="4237101"/>
            <a:ext cx="889000" cy="1419225"/>
          </a:xfrm>
          <a:custGeom>
            <a:avLst/>
            <a:gdLst/>
            <a:ahLst/>
            <a:cxnLst/>
            <a:rect l="l" t="t" r="r" b="b"/>
            <a:pathLst>
              <a:path w="889000" h="1419225">
                <a:moveTo>
                  <a:pt x="0" y="1419161"/>
                </a:moveTo>
                <a:lnTo>
                  <a:pt x="319785" y="1330325"/>
                </a:lnTo>
                <a:lnTo>
                  <a:pt x="574548" y="1189101"/>
                </a:lnTo>
                <a:lnTo>
                  <a:pt x="756157" y="1010666"/>
                </a:lnTo>
                <a:lnTo>
                  <a:pt x="863092" y="805942"/>
                </a:lnTo>
                <a:lnTo>
                  <a:pt x="885317" y="699643"/>
                </a:lnTo>
                <a:lnTo>
                  <a:pt x="889000" y="645668"/>
                </a:lnTo>
                <a:lnTo>
                  <a:pt x="889000" y="590169"/>
                </a:lnTo>
                <a:lnTo>
                  <a:pt x="830199" y="374396"/>
                </a:lnTo>
                <a:lnTo>
                  <a:pt x="684910" y="174498"/>
                </a:lnTo>
                <a:lnTo>
                  <a:pt x="443483" y="0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10476" y="4192651"/>
            <a:ext cx="163830" cy="130175"/>
          </a:xfrm>
          <a:custGeom>
            <a:avLst/>
            <a:gdLst/>
            <a:ahLst/>
            <a:cxnLst/>
            <a:rect l="l" t="t" r="r" b="b"/>
            <a:pathLst>
              <a:path w="163829" h="130175">
                <a:moveTo>
                  <a:pt x="0" y="0"/>
                </a:moveTo>
                <a:lnTo>
                  <a:pt x="108076" y="130175"/>
                </a:lnTo>
                <a:lnTo>
                  <a:pt x="163449" y="69468"/>
                </a:lnTo>
                <a:lnTo>
                  <a:pt x="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0476" y="4192651"/>
            <a:ext cx="163830" cy="130175"/>
          </a:xfrm>
          <a:custGeom>
            <a:avLst/>
            <a:gdLst/>
            <a:ahLst/>
            <a:cxnLst/>
            <a:rect l="l" t="t" r="r" b="b"/>
            <a:pathLst>
              <a:path w="163829" h="130175">
                <a:moveTo>
                  <a:pt x="108076" y="130175"/>
                </a:moveTo>
                <a:lnTo>
                  <a:pt x="0" y="0"/>
                </a:lnTo>
                <a:lnTo>
                  <a:pt x="163449" y="69468"/>
                </a:lnTo>
                <a:lnTo>
                  <a:pt x="108076" y="130175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6506" y="4768850"/>
            <a:ext cx="1619885" cy="589280"/>
          </a:xfrm>
          <a:custGeom>
            <a:avLst/>
            <a:gdLst/>
            <a:ahLst/>
            <a:cxnLst/>
            <a:rect l="l" t="t" r="r" b="b"/>
            <a:pathLst>
              <a:path w="1619884" h="589279">
                <a:moveTo>
                  <a:pt x="809878" y="0"/>
                </a:moveTo>
                <a:lnTo>
                  <a:pt x="743454" y="976"/>
                </a:lnTo>
                <a:lnTo>
                  <a:pt x="678509" y="3853"/>
                </a:lnTo>
                <a:lnTo>
                  <a:pt x="615252" y="8557"/>
                </a:lnTo>
                <a:lnTo>
                  <a:pt x="553890" y="15011"/>
                </a:lnTo>
                <a:lnTo>
                  <a:pt x="494633" y="23139"/>
                </a:lnTo>
                <a:lnTo>
                  <a:pt x="437688" y="32866"/>
                </a:lnTo>
                <a:lnTo>
                  <a:pt x="383264" y="44117"/>
                </a:lnTo>
                <a:lnTo>
                  <a:pt x="331570" y="56814"/>
                </a:lnTo>
                <a:lnTo>
                  <a:pt x="282814" y="70883"/>
                </a:lnTo>
                <a:lnTo>
                  <a:pt x="237204" y="86248"/>
                </a:lnTo>
                <a:lnTo>
                  <a:pt x="194948" y="102834"/>
                </a:lnTo>
                <a:lnTo>
                  <a:pt x="156256" y="120563"/>
                </a:lnTo>
                <a:lnTo>
                  <a:pt x="121336" y="139361"/>
                </a:lnTo>
                <a:lnTo>
                  <a:pt x="63642" y="179861"/>
                </a:lnTo>
                <a:lnTo>
                  <a:pt x="23536" y="223727"/>
                </a:lnTo>
                <a:lnTo>
                  <a:pt x="2684" y="270354"/>
                </a:lnTo>
                <a:lnTo>
                  <a:pt x="0" y="294513"/>
                </a:lnTo>
                <a:lnTo>
                  <a:pt x="2684" y="318654"/>
                </a:lnTo>
                <a:lnTo>
                  <a:pt x="23536" y="365256"/>
                </a:lnTo>
                <a:lnTo>
                  <a:pt x="63642" y="409110"/>
                </a:lnTo>
                <a:lnTo>
                  <a:pt x="121336" y="449607"/>
                </a:lnTo>
                <a:lnTo>
                  <a:pt x="156256" y="468407"/>
                </a:lnTo>
                <a:lnTo>
                  <a:pt x="194948" y="486140"/>
                </a:lnTo>
                <a:lnTo>
                  <a:pt x="237204" y="502729"/>
                </a:lnTo>
                <a:lnTo>
                  <a:pt x="282814" y="518099"/>
                </a:lnTo>
                <a:lnTo>
                  <a:pt x="331570" y="532174"/>
                </a:lnTo>
                <a:lnTo>
                  <a:pt x="383264" y="544878"/>
                </a:lnTo>
                <a:lnTo>
                  <a:pt x="437688" y="556135"/>
                </a:lnTo>
                <a:lnTo>
                  <a:pt x="494633" y="565868"/>
                </a:lnTo>
                <a:lnTo>
                  <a:pt x="553890" y="574002"/>
                </a:lnTo>
                <a:lnTo>
                  <a:pt x="615252" y="580461"/>
                </a:lnTo>
                <a:lnTo>
                  <a:pt x="678509" y="585168"/>
                </a:lnTo>
                <a:lnTo>
                  <a:pt x="743454" y="588049"/>
                </a:lnTo>
                <a:lnTo>
                  <a:pt x="809878" y="589026"/>
                </a:lnTo>
                <a:lnTo>
                  <a:pt x="876284" y="588049"/>
                </a:lnTo>
                <a:lnTo>
                  <a:pt x="941213" y="585168"/>
                </a:lnTo>
                <a:lnTo>
                  <a:pt x="1004456" y="580461"/>
                </a:lnTo>
                <a:lnTo>
                  <a:pt x="1065805" y="574002"/>
                </a:lnTo>
                <a:lnTo>
                  <a:pt x="1125051" y="565868"/>
                </a:lnTo>
                <a:lnTo>
                  <a:pt x="1181986" y="556135"/>
                </a:lnTo>
                <a:lnTo>
                  <a:pt x="1236401" y="544878"/>
                </a:lnTo>
                <a:lnTo>
                  <a:pt x="1288087" y="532174"/>
                </a:lnTo>
                <a:lnTo>
                  <a:pt x="1336837" y="518099"/>
                </a:lnTo>
                <a:lnTo>
                  <a:pt x="1382442" y="502729"/>
                </a:lnTo>
                <a:lnTo>
                  <a:pt x="1424693" y="486140"/>
                </a:lnTo>
                <a:lnTo>
                  <a:pt x="1463382" y="468407"/>
                </a:lnTo>
                <a:lnTo>
                  <a:pt x="1498300" y="449607"/>
                </a:lnTo>
                <a:lnTo>
                  <a:pt x="1555990" y="409110"/>
                </a:lnTo>
                <a:lnTo>
                  <a:pt x="1596094" y="365256"/>
                </a:lnTo>
                <a:lnTo>
                  <a:pt x="1616946" y="318654"/>
                </a:lnTo>
                <a:lnTo>
                  <a:pt x="1619631" y="294513"/>
                </a:lnTo>
                <a:lnTo>
                  <a:pt x="1616946" y="270354"/>
                </a:lnTo>
                <a:lnTo>
                  <a:pt x="1596094" y="223727"/>
                </a:lnTo>
                <a:lnTo>
                  <a:pt x="1555990" y="179861"/>
                </a:lnTo>
                <a:lnTo>
                  <a:pt x="1498300" y="139361"/>
                </a:lnTo>
                <a:lnTo>
                  <a:pt x="1463382" y="120563"/>
                </a:lnTo>
                <a:lnTo>
                  <a:pt x="1424693" y="102834"/>
                </a:lnTo>
                <a:lnTo>
                  <a:pt x="1382442" y="86248"/>
                </a:lnTo>
                <a:lnTo>
                  <a:pt x="1336837" y="70883"/>
                </a:lnTo>
                <a:lnTo>
                  <a:pt x="1288087" y="56814"/>
                </a:lnTo>
                <a:lnTo>
                  <a:pt x="1236401" y="44117"/>
                </a:lnTo>
                <a:lnTo>
                  <a:pt x="1181986" y="32866"/>
                </a:lnTo>
                <a:lnTo>
                  <a:pt x="1125051" y="23139"/>
                </a:lnTo>
                <a:lnTo>
                  <a:pt x="1065805" y="15011"/>
                </a:lnTo>
                <a:lnTo>
                  <a:pt x="1004456" y="8557"/>
                </a:lnTo>
                <a:lnTo>
                  <a:pt x="941213" y="3853"/>
                </a:lnTo>
                <a:lnTo>
                  <a:pt x="876284" y="976"/>
                </a:lnTo>
                <a:lnTo>
                  <a:pt x="809878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0505" y="4732401"/>
            <a:ext cx="1619758" cy="588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0505" y="4732401"/>
            <a:ext cx="1619885" cy="589280"/>
          </a:xfrm>
          <a:custGeom>
            <a:avLst/>
            <a:gdLst/>
            <a:ahLst/>
            <a:cxnLst/>
            <a:rect l="l" t="t" r="r" b="b"/>
            <a:pathLst>
              <a:path w="1619884" h="589279">
                <a:moveTo>
                  <a:pt x="0" y="294386"/>
                </a:moveTo>
                <a:lnTo>
                  <a:pt x="10599" y="246641"/>
                </a:lnTo>
                <a:lnTo>
                  <a:pt x="41287" y="201346"/>
                </a:lnTo>
                <a:lnTo>
                  <a:pt x="90395" y="159109"/>
                </a:lnTo>
                <a:lnTo>
                  <a:pt x="156256" y="120536"/>
                </a:lnTo>
                <a:lnTo>
                  <a:pt x="194948" y="102812"/>
                </a:lnTo>
                <a:lnTo>
                  <a:pt x="237204" y="86232"/>
                </a:lnTo>
                <a:lnTo>
                  <a:pt x="282814" y="70872"/>
                </a:lnTo>
                <a:lnTo>
                  <a:pt x="331570" y="56806"/>
                </a:lnTo>
                <a:lnTo>
                  <a:pt x="383264" y="44111"/>
                </a:lnTo>
                <a:lnTo>
                  <a:pt x="437688" y="32863"/>
                </a:lnTo>
                <a:lnTo>
                  <a:pt x="494633" y="23137"/>
                </a:lnTo>
                <a:lnTo>
                  <a:pt x="553890" y="15010"/>
                </a:lnTo>
                <a:lnTo>
                  <a:pt x="615252" y="8557"/>
                </a:lnTo>
                <a:lnTo>
                  <a:pt x="678509" y="3853"/>
                </a:lnTo>
                <a:lnTo>
                  <a:pt x="743454" y="976"/>
                </a:lnTo>
                <a:lnTo>
                  <a:pt x="809878" y="0"/>
                </a:lnTo>
                <a:lnTo>
                  <a:pt x="876303" y="976"/>
                </a:lnTo>
                <a:lnTo>
                  <a:pt x="941248" y="3853"/>
                </a:lnTo>
                <a:lnTo>
                  <a:pt x="1004505" y="8557"/>
                </a:lnTo>
                <a:lnTo>
                  <a:pt x="1065867" y="15010"/>
                </a:lnTo>
                <a:lnTo>
                  <a:pt x="1125124" y="23137"/>
                </a:lnTo>
                <a:lnTo>
                  <a:pt x="1182069" y="32863"/>
                </a:lnTo>
                <a:lnTo>
                  <a:pt x="1236493" y="44111"/>
                </a:lnTo>
                <a:lnTo>
                  <a:pt x="1288187" y="56806"/>
                </a:lnTo>
                <a:lnTo>
                  <a:pt x="1336943" y="70872"/>
                </a:lnTo>
                <a:lnTo>
                  <a:pt x="1382553" y="86232"/>
                </a:lnTo>
                <a:lnTo>
                  <a:pt x="1424809" y="102812"/>
                </a:lnTo>
                <a:lnTo>
                  <a:pt x="1463501" y="120536"/>
                </a:lnTo>
                <a:lnTo>
                  <a:pt x="1498421" y="139327"/>
                </a:lnTo>
                <a:lnTo>
                  <a:pt x="1556115" y="179808"/>
                </a:lnTo>
                <a:lnTo>
                  <a:pt x="1596221" y="223649"/>
                </a:lnTo>
                <a:lnTo>
                  <a:pt x="1617073" y="270245"/>
                </a:lnTo>
                <a:lnTo>
                  <a:pt x="1619758" y="294386"/>
                </a:lnTo>
                <a:lnTo>
                  <a:pt x="1617073" y="318544"/>
                </a:lnTo>
                <a:lnTo>
                  <a:pt x="1596221" y="365171"/>
                </a:lnTo>
                <a:lnTo>
                  <a:pt x="1556115" y="409037"/>
                </a:lnTo>
                <a:lnTo>
                  <a:pt x="1498421" y="449537"/>
                </a:lnTo>
                <a:lnTo>
                  <a:pt x="1463501" y="468335"/>
                </a:lnTo>
                <a:lnTo>
                  <a:pt x="1424809" y="486064"/>
                </a:lnTo>
                <a:lnTo>
                  <a:pt x="1382553" y="502650"/>
                </a:lnTo>
                <a:lnTo>
                  <a:pt x="1336943" y="518015"/>
                </a:lnTo>
                <a:lnTo>
                  <a:pt x="1288187" y="532084"/>
                </a:lnTo>
                <a:lnTo>
                  <a:pt x="1236493" y="544781"/>
                </a:lnTo>
                <a:lnTo>
                  <a:pt x="1182069" y="556032"/>
                </a:lnTo>
                <a:lnTo>
                  <a:pt x="1125124" y="565759"/>
                </a:lnTo>
                <a:lnTo>
                  <a:pt x="1065867" y="573887"/>
                </a:lnTo>
                <a:lnTo>
                  <a:pt x="1004505" y="580341"/>
                </a:lnTo>
                <a:lnTo>
                  <a:pt x="941248" y="585045"/>
                </a:lnTo>
                <a:lnTo>
                  <a:pt x="876303" y="587922"/>
                </a:lnTo>
                <a:lnTo>
                  <a:pt x="809878" y="588899"/>
                </a:lnTo>
                <a:lnTo>
                  <a:pt x="743454" y="587922"/>
                </a:lnTo>
                <a:lnTo>
                  <a:pt x="678509" y="585045"/>
                </a:lnTo>
                <a:lnTo>
                  <a:pt x="615252" y="580341"/>
                </a:lnTo>
                <a:lnTo>
                  <a:pt x="553890" y="573887"/>
                </a:lnTo>
                <a:lnTo>
                  <a:pt x="494633" y="565759"/>
                </a:lnTo>
                <a:lnTo>
                  <a:pt x="437688" y="556032"/>
                </a:lnTo>
                <a:lnTo>
                  <a:pt x="383264" y="544781"/>
                </a:lnTo>
                <a:lnTo>
                  <a:pt x="331570" y="532084"/>
                </a:lnTo>
                <a:lnTo>
                  <a:pt x="282814" y="518015"/>
                </a:lnTo>
                <a:lnTo>
                  <a:pt x="237204" y="502650"/>
                </a:lnTo>
                <a:lnTo>
                  <a:pt x="194948" y="486064"/>
                </a:lnTo>
                <a:lnTo>
                  <a:pt x="156256" y="468335"/>
                </a:lnTo>
                <a:lnTo>
                  <a:pt x="121336" y="449537"/>
                </a:lnTo>
                <a:lnTo>
                  <a:pt x="63642" y="409037"/>
                </a:lnTo>
                <a:lnTo>
                  <a:pt x="23536" y="365171"/>
                </a:lnTo>
                <a:lnTo>
                  <a:pt x="2684" y="318544"/>
                </a:lnTo>
                <a:lnTo>
                  <a:pt x="0" y="294386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16090" y="4769866"/>
            <a:ext cx="1168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领导力素质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6277" y="5072126"/>
            <a:ext cx="274955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Microsoft YaHei"/>
                <a:cs typeface="Microsoft YaHei"/>
              </a:rPr>
              <a:t>（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Microsoft YaHei"/>
                <a:cs typeface="Microsoft YaHei"/>
              </a:rPr>
              <a:t>公司领导力模型</a:t>
            </a:r>
            <a:r>
              <a:rPr sz="1400" b="1" spc="-5" dirty="0">
                <a:latin typeface="Arial"/>
                <a:cs typeface="Arial"/>
              </a:rPr>
              <a:t>+</a:t>
            </a:r>
            <a:r>
              <a:rPr sz="1400" b="1" dirty="0">
                <a:latin typeface="Microsoft YaHei"/>
                <a:cs typeface="Microsoft YaHei"/>
              </a:rPr>
              <a:t>核心价值观）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27550" y="3876675"/>
            <a:ext cx="2459355" cy="268605"/>
          </a:xfrm>
          <a:custGeom>
            <a:avLst/>
            <a:gdLst/>
            <a:ahLst/>
            <a:cxnLst/>
            <a:rect l="l" t="t" r="r" b="b"/>
            <a:pathLst>
              <a:path w="2459354" h="268604">
                <a:moveTo>
                  <a:pt x="2459101" y="268224"/>
                </a:moveTo>
                <a:lnTo>
                  <a:pt x="1237488" y="92075"/>
                </a:lnTo>
                <a:lnTo>
                  <a:pt x="0" y="0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1350" y="3846576"/>
            <a:ext cx="176530" cy="78105"/>
          </a:xfrm>
          <a:custGeom>
            <a:avLst/>
            <a:gdLst/>
            <a:ahLst/>
            <a:cxnLst/>
            <a:rect l="l" t="t" r="r" b="b"/>
            <a:pathLst>
              <a:path w="176529" h="78104">
                <a:moveTo>
                  <a:pt x="176275" y="0"/>
                </a:moveTo>
                <a:lnTo>
                  <a:pt x="0" y="24765"/>
                </a:lnTo>
                <a:lnTo>
                  <a:pt x="170052" y="77724"/>
                </a:lnTo>
                <a:lnTo>
                  <a:pt x="176275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1350" y="3846576"/>
            <a:ext cx="176530" cy="78105"/>
          </a:xfrm>
          <a:custGeom>
            <a:avLst/>
            <a:gdLst/>
            <a:ahLst/>
            <a:cxnLst/>
            <a:rect l="l" t="t" r="r" b="b"/>
            <a:pathLst>
              <a:path w="176529" h="78104">
                <a:moveTo>
                  <a:pt x="170052" y="77724"/>
                </a:moveTo>
                <a:lnTo>
                  <a:pt x="0" y="24765"/>
                </a:lnTo>
                <a:lnTo>
                  <a:pt x="176275" y="0"/>
                </a:lnTo>
                <a:lnTo>
                  <a:pt x="170052" y="77724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5177" y="3706876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811149" y="0"/>
                </a:moveTo>
                <a:lnTo>
                  <a:pt x="744629" y="976"/>
                </a:lnTo>
                <a:lnTo>
                  <a:pt x="679590" y="3853"/>
                </a:lnTo>
                <a:lnTo>
                  <a:pt x="616238" y="8557"/>
                </a:lnTo>
                <a:lnTo>
                  <a:pt x="554784" y="15010"/>
                </a:lnTo>
                <a:lnTo>
                  <a:pt x="495436" y="23137"/>
                </a:lnTo>
                <a:lnTo>
                  <a:pt x="438404" y="32863"/>
                </a:lnTo>
                <a:lnTo>
                  <a:pt x="383895" y="44111"/>
                </a:lnTo>
                <a:lnTo>
                  <a:pt x="332119" y="56806"/>
                </a:lnTo>
                <a:lnTo>
                  <a:pt x="283284" y="70872"/>
                </a:lnTo>
                <a:lnTo>
                  <a:pt x="237601" y="86232"/>
                </a:lnTo>
                <a:lnTo>
                  <a:pt x="195276" y="102812"/>
                </a:lnTo>
                <a:lnTo>
                  <a:pt x="156520" y="120536"/>
                </a:lnTo>
                <a:lnTo>
                  <a:pt x="121542" y="139327"/>
                </a:lnTo>
                <a:lnTo>
                  <a:pt x="63752" y="179808"/>
                </a:lnTo>
                <a:lnTo>
                  <a:pt x="23577" y="223649"/>
                </a:lnTo>
                <a:lnTo>
                  <a:pt x="2689" y="270245"/>
                </a:lnTo>
                <a:lnTo>
                  <a:pt x="0" y="294386"/>
                </a:lnTo>
                <a:lnTo>
                  <a:pt x="2689" y="318544"/>
                </a:lnTo>
                <a:lnTo>
                  <a:pt x="23577" y="365171"/>
                </a:lnTo>
                <a:lnTo>
                  <a:pt x="63752" y="409037"/>
                </a:lnTo>
                <a:lnTo>
                  <a:pt x="121542" y="449537"/>
                </a:lnTo>
                <a:lnTo>
                  <a:pt x="156520" y="468335"/>
                </a:lnTo>
                <a:lnTo>
                  <a:pt x="195276" y="486064"/>
                </a:lnTo>
                <a:lnTo>
                  <a:pt x="237601" y="502650"/>
                </a:lnTo>
                <a:lnTo>
                  <a:pt x="283284" y="518015"/>
                </a:lnTo>
                <a:lnTo>
                  <a:pt x="332119" y="532084"/>
                </a:lnTo>
                <a:lnTo>
                  <a:pt x="383895" y="544781"/>
                </a:lnTo>
                <a:lnTo>
                  <a:pt x="438404" y="556032"/>
                </a:lnTo>
                <a:lnTo>
                  <a:pt x="495436" y="565759"/>
                </a:lnTo>
                <a:lnTo>
                  <a:pt x="554784" y="573887"/>
                </a:lnTo>
                <a:lnTo>
                  <a:pt x="616238" y="580341"/>
                </a:lnTo>
                <a:lnTo>
                  <a:pt x="679590" y="585045"/>
                </a:lnTo>
                <a:lnTo>
                  <a:pt x="744629" y="587922"/>
                </a:lnTo>
                <a:lnTo>
                  <a:pt x="811149" y="588899"/>
                </a:lnTo>
                <a:lnTo>
                  <a:pt x="877668" y="587922"/>
                </a:lnTo>
                <a:lnTo>
                  <a:pt x="942707" y="585045"/>
                </a:lnTo>
                <a:lnTo>
                  <a:pt x="1006059" y="580341"/>
                </a:lnTo>
                <a:lnTo>
                  <a:pt x="1067513" y="573887"/>
                </a:lnTo>
                <a:lnTo>
                  <a:pt x="1126861" y="565759"/>
                </a:lnTo>
                <a:lnTo>
                  <a:pt x="1183893" y="556032"/>
                </a:lnTo>
                <a:lnTo>
                  <a:pt x="1238402" y="544781"/>
                </a:lnTo>
                <a:lnTo>
                  <a:pt x="1290178" y="532084"/>
                </a:lnTo>
                <a:lnTo>
                  <a:pt x="1339013" y="518015"/>
                </a:lnTo>
                <a:lnTo>
                  <a:pt x="1384696" y="502650"/>
                </a:lnTo>
                <a:lnTo>
                  <a:pt x="1427021" y="486064"/>
                </a:lnTo>
                <a:lnTo>
                  <a:pt x="1465777" y="468335"/>
                </a:lnTo>
                <a:lnTo>
                  <a:pt x="1500755" y="449537"/>
                </a:lnTo>
                <a:lnTo>
                  <a:pt x="1558545" y="409037"/>
                </a:lnTo>
                <a:lnTo>
                  <a:pt x="1598720" y="365171"/>
                </a:lnTo>
                <a:lnTo>
                  <a:pt x="1619608" y="318544"/>
                </a:lnTo>
                <a:lnTo>
                  <a:pt x="1622298" y="294386"/>
                </a:lnTo>
                <a:lnTo>
                  <a:pt x="1619608" y="270245"/>
                </a:lnTo>
                <a:lnTo>
                  <a:pt x="1598720" y="223649"/>
                </a:lnTo>
                <a:lnTo>
                  <a:pt x="1558545" y="179808"/>
                </a:lnTo>
                <a:lnTo>
                  <a:pt x="1500755" y="139327"/>
                </a:lnTo>
                <a:lnTo>
                  <a:pt x="1465777" y="120536"/>
                </a:lnTo>
                <a:lnTo>
                  <a:pt x="1427021" y="102812"/>
                </a:lnTo>
                <a:lnTo>
                  <a:pt x="1384696" y="86232"/>
                </a:lnTo>
                <a:lnTo>
                  <a:pt x="1339013" y="70872"/>
                </a:lnTo>
                <a:lnTo>
                  <a:pt x="1290178" y="56806"/>
                </a:lnTo>
                <a:lnTo>
                  <a:pt x="1238402" y="44111"/>
                </a:lnTo>
                <a:lnTo>
                  <a:pt x="1183893" y="32863"/>
                </a:lnTo>
                <a:lnTo>
                  <a:pt x="1126861" y="23137"/>
                </a:lnTo>
                <a:lnTo>
                  <a:pt x="1067513" y="15010"/>
                </a:lnTo>
                <a:lnTo>
                  <a:pt x="1006059" y="8557"/>
                </a:lnTo>
                <a:lnTo>
                  <a:pt x="942707" y="3853"/>
                </a:lnTo>
                <a:lnTo>
                  <a:pt x="877668" y="976"/>
                </a:lnTo>
                <a:lnTo>
                  <a:pt x="81114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29175" y="3670300"/>
            <a:ext cx="1622298" cy="589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29175" y="3670300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0" y="294513"/>
                </a:moveTo>
                <a:lnTo>
                  <a:pt x="10618" y="246733"/>
                </a:lnTo>
                <a:lnTo>
                  <a:pt x="41358" y="201411"/>
                </a:lnTo>
                <a:lnTo>
                  <a:pt x="90549" y="159153"/>
                </a:lnTo>
                <a:lnTo>
                  <a:pt x="156520" y="120563"/>
                </a:lnTo>
                <a:lnTo>
                  <a:pt x="195276" y="102834"/>
                </a:lnTo>
                <a:lnTo>
                  <a:pt x="237601" y="86248"/>
                </a:lnTo>
                <a:lnTo>
                  <a:pt x="283284" y="70883"/>
                </a:lnTo>
                <a:lnTo>
                  <a:pt x="332119" y="56814"/>
                </a:lnTo>
                <a:lnTo>
                  <a:pt x="383895" y="44117"/>
                </a:lnTo>
                <a:lnTo>
                  <a:pt x="438404" y="32866"/>
                </a:lnTo>
                <a:lnTo>
                  <a:pt x="495436" y="23139"/>
                </a:lnTo>
                <a:lnTo>
                  <a:pt x="554784" y="15011"/>
                </a:lnTo>
                <a:lnTo>
                  <a:pt x="616238" y="8557"/>
                </a:lnTo>
                <a:lnTo>
                  <a:pt x="679590" y="3853"/>
                </a:lnTo>
                <a:lnTo>
                  <a:pt x="744629" y="976"/>
                </a:lnTo>
                <a:lnTo>
                  <a:pt x="811149" y="0"/>
                </a:lnTo>
                <a:lnTo>
                  <a:pt x="877668" y="976"/>
                </a:lnTo>
                <a:lnTo>
                  <a:pt x="942707" y="3853"/>
                </a:lnTo>
                <a:lnTo>
                  <a:pt x="1006059" y="8557"/>
                </a:lnTo>
                <a:lnTo>
                  <a:pt x="1067513" y="15011"/>
                </a:lnTo>
                <a:lnTo>
                  <a:pt x="1126861" y="23139"/>
                </a:lnTo>
                <a:lnTo>
                  <a:pt x="1183893" y="32866"/>
                </a:lnTo>
                <a:lnTo>
                  <a:pt x="1238402" y="44117"/>
                </a:lnTo>
                <a:lnTo>
                  <a:pt x="1290178" y="56814"/>
                </a:lnTo>
                <a:lnTo>
                  <a:pt x="1339013" y="70883"/>
                </a:lnTo>
                <a:lnTo>
                  <a:pt x="1384696" y="86248"/>
                </a:lnTo>
                <a:lnTo>
                  <a:pt x="1427021" y="102834"/>
                </a:lnTo>
                <a:lnTo>
                  <a:pt x="1465777" y="120563"/>
                </a:lnTo>
                <a:lnTo>
                  <a:pt x="1500755" y="139361"/>
                </a:lnTo>
                <a:lnTo>
                  <a:pt x="1558545" y="179861"/>
                </a:lnTo>
                <a:lnTo>
                  <a:pt x="1598720" y="223727"/>
                </a:lnTo>
                <a:lnTo>
                  <a:pt x="1619608" y="270354"/>
                </a:lnTo>
                <a:lnTo>
                  <a:pt x="1622298" y="294513"/>
                </a:lnTo>
                <a:lnTo>
                  <a:pt x="1619608" y="318654"/>
                </a:lnTo>
                <a:lnTo>
                  <a:pt x="1598720" y="365256"/>
                </a:lnTo>
                <a:lnTo>
                  <a:pt x="1558545" y="409110"/>
                </a:lnTo>
                <a:lnTo>
                  <a:pt x="1500755" y="449607"/>
                </a:lnTo>
                <a:lnTo>
                  <a:pt x="1465777" y="468407"/>
                </a:lnTo>
                <a:lnTo>
                  <a:pt x="1427021" y="486140"/>
                </a:lnTo>
                <a:lnTo>
                  <a:pt x="1384696" y="502729"/>
                </a:lnTo>
                <a:lnTo>
                  <a:pt x="1339013" y="518099"/>
                </a:lnTo>
                <a:lnTo>
                  <a:pt x="1290178" y="532174"/>
                </a:lnTo>
                <a:lnTo>
                  <a:pt x="1238402" y="544878"/>
                </a:lnTo>
                <a:lnTo>
                  <a:pt x="1183893" y="556135"/>
                </a:lnTo>
                <a:lnTo>
                  <a:pt x="1126861" y="565868"/>
                </a:lnTo>
                <a:lnTo>
                  <a:pt x="1067513" y="574002"/>
                </a:lnTo>
                <a:lnTo>
                  <a:pt x="1006059" y="580461"/>
                </a:lnTo>
                <a:lnTo>
                  <a:pt x="942707" y="585168"/>
                </a:lnTo>
                <a:lnTo>
                  <a:pt x="877668" y="588049"/>
                </a:lnTo>
                <a:lnTo>
                  <a:pt x="811149" y="589026"/>
                </a:lnTo>
                <a:lnTo>
                  <a:pt x="744629" y="588049"/>
                </a:lnTo>
                <a:lnTo>
                  <a:pt x="679590" y="585168"/>
                </a:lnTo>
                <a:lnTo>
                  <a:pt x="616238" y="580461"/>
                </a:lnTo>
                <a:lnTo>
                  <a:pt x="554784" y="574002"/>
                </a:lnTo>
                <a:lnTo>
                  <a:pt x="495436" y="565868"/>
                </a:lnTo>
                <a:lnTo>
                  <a:pt x="438404" y="556135"/>
                </a:lnTo>
                <a:lnTo>
                  <a:pt x="383895" y="544878"/>
                </a:lnTo>
                <a:lnTo>
                  <a:pt x="332119" y="532174"/>
                </a:lnTo>
                <a:lnTo>
                  <a:pt x="283284" y="518099"/>
                </a:lnTo>
                <a:lnTo>
                  <a:pt x="237601" y="502729"/>
                </a:lnTo>
                <a:lnTo>
                  <a:pt x="195276" y="486140"/>
                </a:lnTo>
                <a:lnTo>
                  <a:pt x="156520" y="468407"/>
                </a:lnTo>
                <a:lnTo>
                  <a:pt x="121542" y="449607"/>
                </a:lnTo>
                <a:lnTo>
                  <a:pt x="63752" y="409110"/>
                </a:lnTo>
                <a:lnTo>
                  <a:pt x="23577" y="365256"/>
                </a:lnTo>
                <a:lnTo>
                  <a:pt x="2689" y="318654"/>
                </a:lnTo>
                <a:lnTo>
                  <a:pt x="0" y="294513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77154" y="3726815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敬业员工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90776" y="3214623"/>
            <a:ext cx="2326005" cy="643255"/>
          </a:xfrm>
          <a:custGeom>
            <a:avLst/>
            <a:gdLst/>
            <a:ahLst/>
            <a:cxnLst/>
            <a:rect l="l" t="t" r="r" b="b"/>
            <a:pathLst>
              <a:path w="2326004" h="643254">
                <a:moveTo>
                  <a:pt x="0" y="0"/>
                </a:moveTo>
                <a:lnTo>
                  <a:pt x="526288" y="280288"/>
                </a:lnTo>
                <a:lnTo>
                  <a:pt x="1097026" y="482600"/>
                </a:lnTo>
                <a:lnTo>
                  <a:pt x="1700657" y="604901"/>
                </a:lnTo>
                <a:lnTo>
                  <a:pt x="2010028" y="634238"/>
                </a:lnTo>
                <a:lnTo>
                  <a:pt x="2166493" y="641350"/>
                </a:lnTo>
                <a:lnTo>
                  <a:pt x="2244725" y="642238"/>
                </a:lnTo>
                <a:lnTo>
                  <a:pt x="2325624" y="643001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36952" y="3478276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811149" y="0"/>
                </a:moveTo>
                <a:lnTo>
                  <a:pt x="744612" y="976"/>
                </a:lnTo>
                <a:lnTo>
                  <a:pt x="679559" y="3853"/>
                </a:lnTo>
                <a:lnTo>
                  <a:pt x="616197" y="8557"/>
                </a:lnTo>
                <a:lnTo>
                  <a:pt x="554736" y="15010"/>
                </a:lnTo>
                <a:lnTo>
                  <a:pt x="495383" y="23137"/>
                </a:lnTo>
                <a:lnTo>
                  <a:pt x="438348" y="32863"/>
                </a:lnTo>
                <a:lnTo>
                  <a:pt x="383838" y="44111"/>
                </a:lnTo>
                <a:lnTo>
                  <a:pt x="332064" y="56806"/>
                </a:lnTo>
                <a:lnTo>
                  <a:pt x="283233" y="70872"/>
                </a:lnTo>
                <a:lnTo>
                  <a:pt x="237553" y="86233"/>
                </a:lnTo>
                <a:lnTo>
                  <a:pt x="195234" y="102812"/>
                </a:lnTo>
                <a:lnTo>
                  <a:pt x="156484" y="120536"/>
                </a:lnTo>
                <a:lnTo>
                  <a:pt x="121511" y="139327"/>
                </a:lnTo>
                <a:lnTo>
                  <a:pt x="63734" y="179808"/>
                </a:lnTo>
                <a:lnTo>
                  <a:pt x="23570" y="223649"/>
                </a:lnTo>
                <a:lnTo>
                  <a:pt x="2688" y="270245"/>
                </a:lnTo>
                <a:lnTo>
                  <a:pt x="0" y="294386"/>
                </a:lnTo>
                <a:lnTo>
                  <a:pt x="2688" y="318544"/>
                </a:lnTo>
                <a:lnTo>
                  <a:pt x="23570" y="365171"/>
                </a:lnTo>
                <a:lnTo>
                  <a:pt x="63734" y="409037"/>
                </a:lnTo>
                <a:lnTo>
                  <a:pt x="121511" y="449537"/>
                </a:lnTo>
                <a:lnTo>
                  <a:pt x="156484" y="468335"/>
                </a:lnTo>
                <a:lnTo>
                  <a:pt x="195234" y="486064"/>
                </a:lnTo>
                <a:lnTo>
                  <a:pt x="237553" y="502650"/>
                </a:lnTo>
                <a:lnTo>
                  <a:pt x="283233" y="518015"/>
                </a:lnTo>
                <a:lnTo>
                  <a:pt x="332064" y="532084"/>
                </a:lnTo>
                <a:lnTo>
                  <a:pt x="383838" y="544781"/>
                </a:lnTo>
                <a:lnTo>
                  <a:pt x="438348" y="556032"/>
                </a:lnTo>
                <a:lnTo>
                  <a:pt x="495383" y="565759"/>
                </a:lnTo>
                <a:lnTo>
                  <a:pt x="554736" y="573887"/>
                </a:lnTo>
                <a:lnTo>
                  <a:pt x="616197" y="580341"/>
                </a:lnTo>
                <a:lnTo>
                  <a:pt x="679559" y="585045"/>
                </a:lnTo>
                <a:lnTo>
                  <a:pt x="744612" y="587922"/>
                </a:lnTo>
                <a:lnTo>
                  <a:pt x="811149" y="588899"/>
                </a:lnTo>
                <a:lnTo>
                  <a:pt x="877668" y="587922"/>
                </a:lnTo>
                <a:lnTo>
                  <a:pt x="942707" y="585045"/>
                </a:lnTo>
                <a:lnTo>
                  <a:pt x="1006059" y="580341"/>
                </a:lnTo>
                <a:lnTo>
                  <a:pt x="1067513" y="573887"/>
                </a:lnTo>
                <a:lnTo>
                  <a:pt x="1126861" y="565759"/>
                </a:lnTo>
                <a:lnTo>
                  <a:pt x="1183893" y="556032"/>
                </a:lnTo>
                <a:lnTo>
                  <a:pt x="1238402" y="544781"/>
                </a:lnTo>
                <a:lnTo>
                  <a:pt x="1290178" y="532084"/>
                </a:lnTo>
                <a:lnTo>
                  <a:pt x="1339013" y="518015"/>
                </a:lnTo>
                <a:lnTo>
                  <a:pt x="1384696" y="502650"/>
                </a:lnTo>
                <a:lnTo>
                  <a:pt x="1427021" y="486064"/>
                </a:lnTo>
                <a:lnTo>
                  <a:pt x="1465777" y="468335"/>
                </a:lnTo>
                <a:lnTo>
                  <a:pt x="1500755" y="449537"/>
                </a:lnTo>
                <a:lnTo>
                  <a:pt x="1558545" y="409037"/>
                </a:lnTo>
                <a:lnTo>
                  <a:pt x="1598720" y="365171"/>
                </a:lnTo>
                <a:lnTo>
                  <a:pt x="1619608" y="318544"/>
                </a:lnTo>
                <a:lnTo>
                  <a:pt x="1622298" y="294386"/>
                </a:lnTo>
                <a:lnTo>
                  <a:pt x="1619608" y="270245"/>
                </a:lnTo>
                <a:lnTo>
                  <a:pt x="1598720" y="223649"/>
                </a:lnTo>
                <a:lnTo>
                  <a:pt x="1558545" y="179808"/>
                </a:lnTo>
                <a:lnTo>
                  <a:pt x="1500755" y="139327"/>
                </a:lnTo>
                <a:lnTo>
                  <a:pt x="1465777" y="120536"/>
                </a:lnTo>
                <a:lnTo>
                  <a:pt x="1427021" y="102812"/>
                </a:lnTo>
                <a:lnTo>
                  <a:pt x="1384696" y="86232"/>
                </a:lnTo>
                <a:lnTo>
                  <a:pt x="1339013" y="70872"/>
                </a:lnTo>
                <a:lnTo>
                  <a:pt x="1290178" y="56806"/>
                </a:lnTo>
                <a:lnTo>
                  <a:pt x="1238402" y="44111"/>
                </a:lnTo>
                <a:lnTo>
                  <a:pt x="1183893" y="32863"/>
                </a:lnTo>
                <a:lnTo>
                  <a:pt x="1126861" y="23137"/>
                </a:lnTo>
                <a:lnTo>
                  <a:pt x="1067513" y="15010"/>
                </a:lnTo>
                <a:lnTo>
                  <a:pt x="1006059" y="8557"/>
                </a:lnTo>
                <a:lnTo>
                  <a:pt x="942707" y="3853"/>
                </a:lnTo>
                <a:lnTo>
                  <a:pt x="877668" y="976"/>
                </a:lnTo>
                <a:lnTo>
                  <a:pt x="81114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951" y="3441700"/>
            <a:ext cx="1622171" cy="589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951" y="3441700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79">
                <a:moveTo>
                  <a:pt x="0" y="294513"/>
                </a:moveTo>
                <a:lnTo>
                  <a:pt x="10614" y="246733"/>
                </a:lnTo>
                <a:lnTo>
                  <a:pt x="41345" y="201411"/>
                </a:lnTo>
                <a:lnTo>
                  <a:pt x="90522" y="159153"/>
                </a:lnTo>
                <a:lnTo>
                  <a:pt x="156476" y="120563"/>
                </a:lnTo>
                <a:lnTo>
                  <a:pt x="195222" y="102834"/>
                </a:lnTo>
                <a:lnTo>
                  <a:pt x="237537" y="86248"/>
                </a:lnTo>
                <a:lnTo>
                  <a:pt x="283211" y="70883"/>
                </a:lnTo>
                <a:lnTo>
                  <a:pt x="332036" y="56814"/>
                </a:lnTo>
                <a:lnTo>
                  <a:pt x="383804" y="44117"/>
                </a:lnTo>
                <a:lnTo>
                  <a:pt x="438304" y="32866"/>
                </a:lnTo>
                <a:lnTo>
                  <a:pt x="495329" y="23139"/>
                </a:lnTo>
                <a:lnTo>
                  <a:pt x="554670" y="15011"/>
                </a:lnTo>
                <a:lnTo>
                  <a:pt x="616119" y="8557"/>
                </a:lnTo>
                <a:lnTo>
                  <a:pt x="679466" y="3853"/>
                </a:lnTo>
                <a:lnTo>
                  <a:pt x="744503" y="976"/>
                </a:lnTo>
                <a:lnTo>
                  <a:pt x="811022" y="0"/>
                </a:lnTo>
                <a:lnTo>
                  <a:pt x="877558" y="976"/>
                </a:lnTo>
                <a:lnTo>
                  <a:pt x="942611" y="3853"/>
                </a:lnTo>
                <a:lnTo>
                  <a:pt x="1005973" y="8557"/>
                </a:lnTo>
                <a:lnTo>
                  <a:pt x="1067434" y="15011"/>
                </a:lnTo>
                <a:lnTo>
                  <a:pt x="1126787" y="23139"/>
                </a:lnTo>
                <a:lnTo>
                  <a:pt x="1183822" y="32866"/>
                </a:lnTo>
                <a:lnTo>
                  <a:pt x="1238332" y="44117"/>
                </a:lnTo>
                <a:lnTo>
                  <a:pt x="1290106" y="56814"/>
                </a:lnTo>
                <a:lnTo>
                  <a:pt x="1338937" y="70883"/>
                </a:lnTo>
                <a:lnTo>
                  <a:pt x="1384617" y="86248"/>
                </a:lnTo>
                <a:lnTo>
                  <a:pt x="1426936" y="102834"/>
                </a:lnTo>
                <a:lnTo>
                  <a:pt x="1465686" y="120563"/>
                </a:lnTo>
                <a:lnTo>
                  <a:pt x="1500659" y="139361"/>
                </a:lnTo>
                <a:lnTo>
                  <a:pt x="1558436" y="179861"/>
                </a:lnTo>
                <a:lnTo>
                  <a:pt x="1598600" y="223727"/>
                </a:lnTo>
                <a:lnTo>
                  <a:pt x="1619482" y="270354"/>
                </a:lnTo>
                <a:lnTo>
                  <a:pt x="1622171" y="294513"/>
                </a:lnTo>
                <a:lnTo>
                  <a:pt x="1619482" y="318654"/>
                </a:lnTo>
                <a:lnTo>
                  <a:pt x="1598600" y="365256"/>
                </a:lnTo>
                <a:lnTo>
                  <a:pt x="1558436" y="409110"/>
                </a:lnTo>
                <a:lnTo>
                  <a:pt x="1500659" y="449607"/>
                </a:lnTo>
                <a:lnTo>
                  <a:pt x="1465686" y="468407"/>
                </a:lnTo>
                <a:lnTo>
                  <a:pt x="1426936" y="486140"/>
                </a:lnTo>
                <a:lnTo>
                  <a:pt x="1384617" y="502729"/>
                </a:lnTo>
                <a:lnTo>
                  <a:pt x="1338937" y="518099"/>
                </a:lnTo>
                <a:lnTo>
                  <a:pt x="1290106" y="532174"/>
                </a:lnTo>
                <a:lnTo>
                  <a:pt x="1238332" y="544878"/>
                </a:lnTo>
                <a:lnTo>
                  <a:pt x="1183822" y="556135"/>
                </a:lnTo>
                <a:lnTo>
                  <a:pt x="1126787" y="565868"/>
                </a:lnTo>
                <a:lnTo>
                  <a:pt x="1067435" y="574002"/>
                </a:lnTo>
                <a:lnTo>
                  <a:pt x="1005973" y="580461"/>
                </a:lnTo>
                <a:lnTo>
                  <a:pt x="942611" y="585168"/>
                </a:lnTo>
                <a:lnTo>
                  <a:pt x="877558" y="588049"/>
                </a:lnTo>
                <a:lnTo>
                  <a:pt x="811022" y="589026"/>
                </a:lnTo>
                <a:lnTo>
                  <a:pt x="744503" y="588049"/>
                </a:lnTo>
                <a:lnTo>
                  <a:pt x="679466" y="585168"/>
                </a:lnTo>
                <a:lnTo>
                  <a:pt x="616119" y="580461"/>
                </a:lnTo>
                <a:lnTo>
                  <a:pt x="554670" y="574002"/>
                </a:lnTo>
                <a:lnTo>
                  <a:pt x="495329" y="565868"/>
                </a:lnTo>
                <a:lnTo>
                  <a:pt x="438304" y="556135"/>
                </a:lnTo>
                <a:lnTo>
                  <a:pt x="383804" y="544878"/>
                </a:lnTo>
                <a:lnTo>
                  <a:pt x="332036" y="532174"/>
                </a:lnTo>
                <a:lnTo>
                  <a:pt x="283211" y="518099"/>
                </a:lnTo>
                <a:lnTo>
                  <a:pt x="237537" y="502729"/>
                </a:lnTo>
                <a:lnTo>
                  <a:pt x="195222" y="486140"/>
                </a:lnTo>
                <a:lnTo>
                  <a:pt x="156476" y="468407"/>
                </a:lnTo>
                <a:lnTo>
                  <a:pt x="121506" y="449607"/>
                </a:lnTo>
                <a:lnTo>
                  <a:pt x="63732" y="409110"/>
                </a:lnTo>
                <a:lnTo>
                  <a:pt x="23569" y="365256"/>
                </a:lnTo>
                <a:lnTo>
                  <a:pt x="2688" y="318654"/>
                </a:lnTo>
                <a:lnTo>
                  <a:pt x="0" y="294513"/>
                </a:lnTo>
                <a:close/>
              </a:path>
            </a:pathLst>
          </a:custGeom>
          <a:ln w="9524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68676" y="3565525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忠实客户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89150" y="1773301"/>
            <a:ext cx="752475" cy="1271905"/>
          </a:xfrm>
          <a:custGeom>
            <a:avLst/>
            <a:gdLst/>
            <a:ahLst/>
            <a:cxnLst/>
            <a:rect l="l" t="t" r="r" b="b"/>
            <a:pathLst>
              <a:path w="752475" h="1271905">
                <a:moveTo>
                  <a:pt x="752475" y="0"/>
                </a:moveTo>
                <a:lnTo>
                  <a:pt x="536575" y="73025"/>
                </a:lnTo>
                <a:lnTo>
                  <a:pt x="351790" y="185927"/>
                </a:lnTo>
                <a:lnTo>
                  <a:pt x="203326" y="328929"/>
                </a:lnTo>
                <a:lnTo>
                  <a:pt x="90550" y="496697"/>
                </a:lnTo>
                <a:lnTo>
                  <a:pt x="23876" y="680212"/>
                </a:lnTo>
                <a:lnTo>
                  <a:pt x="0" y="876553"/>
                </a:lnTo>
                <a:lnTo>
                  <a:pt x="25654" y="1074420"/>
                </a:lnTo>
                <a:lnTo>
                  <a:pt x="105663" y="1271524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5200" y="1749425"/>
            <a:ext cx="179705" cy="92075"/>
          </a:xfrm>
          <a:custGeom>
            <a:avLst/>
            <a:gdLst/>
            <a:ahLst/>
            <a:cxnLst/>
            <a:rect l="l" t="t" r="r" b="b"/>
            <a:pathLst>
              <a:path w="179705" h="92075">
                <a:moveTo>
                  <a:pt x="179450" y="0"/>
                </a:moveTo>
                <a:lnTo>
                  <a:pt x="0" y="18923"/>
                </a:lnTo>
                <a:lnTo>
                  <a:pt x="30225" y="92075"/>
                </a:lnTo>
                <a:lnTo>
                  <a:pt x="179450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35200" y="1749425"/>
            <a:ext cx="179705" cy="92075"/>
          </a:xfrm>
          <a:custGeom>
            <a:avLst/>
            <a:gdLst/>
            <a:ahLst/>
            <a:cxnLst/>
            <a:rect l="l" t="t" r="r" b="b"/>
            <a:pathLst>
              <a:path w="179705" h="92075">
                <a:moveTo>
                  <a:pt x="0" y="18923"/>
                </a:moveTo>
                <a:lnTo>
                  <a:pt x="179450" y="0"/>
                </a:lnTo>
                <a:lnTo>
                  <a:pt x="30225" y="92075"/>
                </a:lnTo>
                <a:lnTo>
                  <a:pt x="0" y="18923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8664" y="2211451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811136" y="0"/>
                </a:moveTo>
                <a:lnTo>
                  <a:pt x="744610" y="976"/>
                </a:lnTo>
                <a:lnTo>
                  <a:pt x="679565" y="3853"/>
                </a:lnTo>
                <a:lnTo>
                  <a:pt x="616210" y="8557"/>
                </a:lnTo>
                <a:lnTo>
                  <a:pt x="554753" y="15010"/>
                </a:lnTo>
                <a:lnTo>
                  <a:pt x="495404" y="23137"/>
                </a:lnTo>
                <a:lnTo>
                  <a:pt x="438371" y="32863"/>
                </a:lnTo>
                <a:lnTo>
                  <a:pt x="383863" y="44111"/>
                </a:lnTo>
                <a:lnTo>
                  <a:pt x="332089" y="56806"/>
                </a:lnTo>
                <a:lnTo>
                  <a:pt x="283256" y="70872"/>
                </a:lnTo>
                <a:lnTo>
                  <a:pt x="237575" y="86233"/>
                </a:lnTo>
                <a:lnTo>
                  <a:pt x="195254" y="102812"/>
                </a:lnTo>
                <a:lnTo>
                  <a:pt x="156501" y="120536"/>
                </a:lnTo>
                <a:lnTo>
                  <a:pt x="121526" y="139327"/>
                </a:lnTo>
                <a:lnTo>
                  <a:pt x="63742" y="179808"/>
                </a:lnTo>
                <a:lnTo>
                  <a:pt x="23573" y="223649"/>
                </a:lnTo>
                <a:lnTo>
                  <a:pt x="2688" y="270245"/>
                </a:lnTo>
                <a:lnTo>
                  <a:pt x="0" y="294386"/>
                </a:lnTo>
                <a:lnTo>
                  <a:pt x="2688" y="318544"/>
                </a:lnTo>
                <a:lnTo>
                  <a:pt x="23573" y="365171"/>
                </a:lnTo>
                <a:lnTo>
                  <a:pt x="63742" y="409037"/>
                </a:lnTo>
                <a:lnTo>
                  <a:pt x="121526" y="449537"/>
                </a:lnTo>
                <a:lnTo>
                  <a:pt x="156501" y="468335"/>
                </a:lnTo>
                <a:lnTo>
                  <a:pt x="195254" y="486064"/>
                </a:lnTo>
                <a:lnTo>
                  <a:pt x="237575" y="502650"/>
                </a:lnTo>
                <a:lnTo>
                  <a:pt x="283256" y="518015"/>
                </a:lnTo>
                <a:lnTo>
                  <a:pt x="332089" y="532084"/>
                </a:lnTo>
                <a:lnTo>
                  <a:pt x="383863" y="544781"/>
                </a:lnTo>
                <a:lnTo>
                  <a:pt x="438371" y="556032"/>
                </a:lnTo>
                <a:lnTo>
                  <a:pt x="495404" y="565759"/>
                </a:lnTo>
                <a:lnTo>
                  <a:pt x="554753" y="573887"/>
                </a:lnTo>
                <a:lnTo>
                  <a:pt x="616210" y="580341"/>
                </a:lnTo>
                <a:lnTo>
                  <a:pt x="679565" y="585045"/>
                </a:lnTo>
                <a:lnTo>
                  <a:pt x="744610" y="587922"/>
                </a:lnTo>
                <a:lnTo>
                  <a:pt x="811136" y="588899"/>
                </a:lnTo>
                <a:lnTo>
                  <a:pt x="877655" y="587922"/>
                </a:lnTo>
                <a:lnTo>
                  <a:pt x="942695" y="585045"/>
                </a:lnTo>
                <a:lnTo>
                  <a:pt x="1006046" y="580341"/>
                </a:lnTo>
                <a:lnTo>
                  <a:pt x="1067500" y="573887"/>
                </a:lnTo>
                <a:lnTo>
                  <a:pt x="1126848" y="565759"/>
                </a:lnTo>
                <a:lnTo>
                  <a:pt x="1183881" y="556032"/>
                </a:lnTo>
                <a:lnTo>
                  <a:pt x="1238390" y="544781"/>
                </a:lnTo>
                <a:lnTo>
                  <a:pt x="1290166" y="532084"/>
                </a:lnTo>
                <a:lnTo>
                  <a:pt x="1339000" y="518015"/>
                </a:lnTo>
                <a:lnTo>
                  <a:pt x="1384684" y="502650"/>
                </a:lnTo>
                <a:lnTo>
                  <a:pt x="1427008" y="486064"/>
                </a:lnTo>
                <a:lnTo>
                  <a:pt x="1465764" y="468335"/>
                </a:lnTo>
                <a:lnTo>
                  <a:pt x="1500743" y="449537"/>
                </a:lnTo>
                <a:lnTo>
                  <a:pt x="1558533" y="409037"/>
                </a:lnTo>
                <a:lnTo>
                  <a:pt x="1598707" y="365171"/>
                </a:lnTo>
                <a:lnTo>
                  <a:pt x="1619595" y="318544"/>
                </a:lnTo>
                <a:lnTo>
                  <a:pt x="1622285" y="294386"/>
                </a:lnTo>
                <a:lnTo>
                  <a:pt x="1619595" y="270245"/>
                </a:lnTo>
                <a:lnTo>
                  <a:pt x="1598707" y="223649"/>
                </a:lnTo>
                <a:lnTo>
                  <a:pt x="1558533" y="179808"/>
                </a:lnTo>
                <a:lnTo>
                  <a:pt x="1500743" y="139327"/>
                </a:lnTo>
                <a:lnTo>
                  <a:pt x="1465764" y="120536"/>
                </a:lnTo>
                <a:lnTo>
                  <a:pt x="1427008" y="102812"/>
                </a:lnTo>
                <a:lnTo>
                  <a:pt x="1384684" y="86232"/>
                </a:lnTo>
                <a:lnTo>
                  <a:pt x="1339000" y="70872"/>
                </a:lnTo>
                <a:lnTo>
                  <a:pt x="1290166" y="56806"/>
                </a:lnTo>
                <a:lnTo>
                  <a:pt x="1238390" y="44111"/>
                </a:lnTo>
                <a:lnTo>
                  <a:pt x="1183881" y="32863"/>
                </a:lnTo>
                <a:lnTo>
                  <a:pt x="1126848" y="23137"/>
                </a:lnTo>
                <a:lnTo>
                  <a:pt x="1067500" y="15010"/>
                </a:lnTo>
                <a:lnTo>
                  <a:pt x="1006046" y="8557"/>
                </a:lnTo>
                <a:lnTo>
                  <a:pt x="942695" y="3853"/>
                </a:lnTo>
                <a:lnTo>
                  <a:pt x="877655" y="976"/>
                </a:lnTo>
                <a:lnTo>
                  <a:pt x="811136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2650" y="2174875"/>
            <a:ext cx="1622298" cy="589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2650" y="2174875"/>
            <a:ext cx="1622425" cy="589280"/>
          </a:xfrm>
          <a:custGeom>
            <a:avLst/>
            <a:gdLst/>
            <a:ahLst/>
            <a:cxnLst/>
            <a:rect l="l" t="t" r="r" b="b"/>
            <a:pathLst>
              <a:path w="1622425" h="589280">
                <a:moveTo>
                  <a:pt x="0" y="294513"/>
                </a:moveTo>
                <a:lnTo>
                  <a:pt x="10616" y="246733"/>
                </a:lnTo>
                <a:lnTo>
                  <a:pt x="41352" y="201411"/>
                </a:lnTo>
                <a:lnTo>
                  <a:pt x="90537" y="159153"/>
                </a:lnTo>
                <a:lnTo>
                  <a:pt x="156502" y="120563"/>
                </a:lnTo>
                <a:lnTo>
                  <a:pt x="195255" y="102834"/>
                </a:lnTo>
                <a:lnTo>
                  <a:pt x="237577" y="86248"/>
                </a:lnTo>
                <a:lnTo>
                  <a:pt x="283258" y="70883"/>
                </a:lnTo>
                <a:lnTo>
                  <a:pt x="332091" y="56814"/>
                </a:lnTo>
                <a:lnTo>
                  <a:pt x="383867" y="44117"/>
                </a:lnTo>
                <a:lnTo>
                  <a:pt x="438376" y="32866"/>
                </a:lnTo>
                <a:lnTo>
                  <a:pt x="495410" y="23139"/>
                </a:lnTo>
                <a:lnTo>
                  <a:pt x="554760" y="15011"/>
                </a:lnTo>
                <a:lnTo>
                  <a:pt x="616218" y="8557"/>
                </a:lnTo>
                <a:lnTo>
                  <a:pt x="679574" y="3853"/>
                </a:lnTo>
                <a:lnTo>
                  <a:pt x="744621" y="976"/>
                </a:lnTo>
                <a:lnTo>
                  <a:pt x="811149" y="0"/>
                </a:lnTo>
                <a:lnTo>
                  <a:pt x="877668" y="976"/>
                </a:lnTo>
                <a:lnTo>
                  <a:pt x="942707" y="3853"/>
                </a:lnTo>
                <a:lnTo>
                  <a:pt x="1006059" y="8557"/>
                </a:lnTo>
                <a:lnTo>
                  <a:pt x="1067513" y="15011"/>
                </a:lnTo>
                <a:lnTo>
                  <a:pt x="1126861" y="23139"/>
                </a:lnTo>
                <a:lnTo>
                  <a:pt x="1183893" y="32866"/>
                </a:lnTo>
                <a:lnTo>
                  <a:pt x="1238402" y="44117"/>
                </a:lnTo>
                <a:lnTo>
                  <a:pt x="1290178" y="56814"/>
                </a:lnTo>
                <a:lnTo>
                  <a:pt x="1339013" y="70883"/>
                </a:lnTo>
                <a:lnTo>
                  <a:pt x="1384696" y="86248"/>
                </a:lnTo>
                <a:lnTo>
                  <a:pt x="1427021" y="102834"/>
                </a:lnTo>
                <a:lnTo>
                  <a:pt x="1465777" y="120563"/>
                </a:lnTo>
                <a:lnTo>
                  <a:pt x="1500755" y="139361"/>
                </a:lnTo>
                <a:lnTo>
                  <a:pt x="1558545" y="179861"/>
                </a:lnTo>
                <a:lnTo>
                  <a:pt x="1598720" y="223727"/>
                </a:lnTo>
                <a:lnTo>
                  <a:pt x="1619608" y="270354"/>
                </a:lnTo>
                <a:lnTo>
                  <a:pt x="1622298" y="294513"/>
                </a:lnTo>
                <a:lnTo>
                  <a:pt x="1619608" y="318654"/>
                </a:lnTo>
                <a:lnTo>
                  <a:pt x="1598720" y="365256"/>
                </a:lnTo>
                <a:lnTo>
                  <a:pt x="1558545" y="409110"/>
                </a:lnTo>
                <a:lnTo>
                  <a:pt x="1500755" y="449607"/>
                </a:lnTo>
                <a:lnTo>
                  <a:pt x="1465777" y="468407"/>
                </a:lnTo>
                <a:lnTo>
                  <a:pt x="1427021" y="486140"/>
                </a:lnTo>
                <a:lnTo>
                  <a:pt x="1384696" y="502729"/>
                </a:lnTo>
                <a:lnTo>
                  <a:pt x="1339013" y="518099"/>
                </a:lnTo>
                <a:lnTo>
                  <a:pt x="1290178" y="532174"/>
                </a:lnTo>
                <a:lnTo>
                  <a:pt x="1238402" y="544878"/>
                </a:lnTo>
                <a:lnTo>
                  <a:pt x="1183893" y="556135"/>
                </a:lnTo>
                <a:lnTo>
                  <a:pt x="1126861" y="565868"/>
                </a:lnTo>
                <a:lnTo>
                  <a:pt x="1067513" y="574002"/>
                </a:lnTo>
                <a:lnTo>
                  <a:pt x="1006059" y="580461"/>
                </a:lnTo>
                <a:lnTo>
                  <a:pt x="942707" y="585168"/>
                </a:lnTo>
                <a:lnTo>
                  <a:pt x="877668" y="588049"/>
                </a:lnTo>
                <a:lnTo>
                  <a:pt x="811149" y="589026"/>
                </a:lnTo>
                <a:lnTo>
                  <a:pt x="744621" y="588049"/>
                </a:lnTo>
                <a:lnTo>
                  <a:pt x="679574" y="585168"/>
                </a:lnTo>
                <a:lnTo>
                  <a:pt x="616218" y="580461"/>
                </a:lnTo>
                <a:lnTo>
                  <a:pt x="554760" y="574002"/>
                </a:lnTo>
                <a:lnTo>
                  <a:pt x="495410" y="565868"/>
                </a:lnTo>
                <a:lnTo>
                  <a:pt x="438376" y="556135"/>
                </a:lnTo>
                <a:lnTo>
                  <a:pt x="383867" y="544878"/>
                </a:lnTo>
                <a:lnTo>
                  <a:pt x="332091" y="532174"/>
                </a:lnTo>
                <a:lnTo>
                  <a:pt x="283258" y="518099"/>
                </a:lnTo>
                <a:lnTo>
                  <a:pt x="237577" y="502729"/>
                </a:lnTo>
                <a:lnTo>
                  <a:pt x="195255" y="486140"/>
                </a:lnTo>
                <a:lnTo>
                  <a:pt x="156502" y="468407"/>
                </a:lnTo>
                <a:lnTo>
                  <a:pt x="121527" y="449607"/>
                </a:lnTo>
                <a:lnTo>
                  <a:pt x="63743" y="409110"/>
                </a:lnTo>
                <a:lnTo>
                  <a:pt x="23573" y="365256"/>
                </a:lnTo>
                <a:lnTo>
                  <a:pt x="2688" y="318654"/>
                </a:lnTo>
                <a:lnTo>
                  <a:pt x="0" y="294513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19327" y="2231135"/>
            <a:ext cx="1168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可持续发展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95850" y="1292225"/>
            <a:ext cx="176530" cy="79375"/>
          </a:xfrm>
          <a:custGeom>
            <a:avLst/>
            <a:gdLst/>
            <a:ahLst/>
            <a:cxnLst/>
            <a:rect l="l" t="t" r="r" b="b"/>
            <a:pathLst>
              <a:path w="176529" h="79375">
                <a:moveTo>
                  <a:pt x="1777" y="0"/>
                </a:moveTo>
                <a:lnTo>
                  <a:pt x="0" y="79375"/>
                </a:lnTo>
                <a:lnTo>
                  <a:pt x="176275" y="42163"/>
                </a:lnTo>
                <a:lnTo>
                  <a:pt x="1777" y="0"/>
                </a:lnTo>
                <a:close/>
              </a:path>
            </a:pathLst>
          </a:custGeom>
          <a:solidFill>
            <a:srgbClr val="CC00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95850" y="1292225"/>
            <a:ext cx="176530" cy="79375"/>
          </a:xfrm>
          <a:custGeom>
            <a:avLst/>
            <a:gdLst/>
            <a:ahLst/>
            <a:cxnLst/>
            <a:rect l="l" t="t" r="r" b="b"/>
            <a:pathLst>
              <a:path w="176529" h="79375">
                <a:moveTo>
                  <a:pt x="1777" y="0"/>
                </a:moveTo>
                <a:lnTo>
                  <a:pt x="176275" y="42163"/>
                </a:lnTo>
                <a:lnTo>
                  <a:pt x="0" y="79375"/>
                </a:lnTo>
                <a:lnTo>
                  <a:pt x="1777" y="0"/>
                </a:lnTo>
                <a:close/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8201" y="1244600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80">
                <a:moveTo>
                  <a:pt x="810387" y="0"/>
                </a:moveTo>
                <a:lnTo>
                  <a:pt x="743924" y="976"/>
                </a:lnTo>
                <a:lnTo>
                  <a:pt x="678941" y="3853"/>
                </a:lnTo>
                <a:lnTo>
                  <a:pt x="615646" y="8557"/>
                </a:lnTo>
                <a:lnTo>
                  <a:pt x="554248" y="15011"/>
                </a:lnTo>
                <a:lnTo>
                  <a:pt x="494954" y="23139"/>
                </a:lnTo>
                <a:lnTo>
                  <a:pt x="437974" y="32866"/>
                </a:lnTo>
                <a:lnTo>
                  <a:pt x="383516" y="44117"/>
                </a:lnTo>
                <a:lnTo>
                  <a:pt x="331790" y="56814"/>
                </a:lnTo>
                <a:lnTo>
                  <a:pt x="283002" y="70883"/>
                </a:lnTo>
                <a:lnTo>
                  <a:pt x="237362" y="86248"/>
                </a:lnTo>
                <a:lnTo>
                  <a:pt x="195080" y="102834"/>
                </a:lnTo>
                <a:lnTo>
                  <a:pt x="156362" y="120563"/>
                </a:lnTo>
                <a:lnTo>
                  <a:pt x="121418" y="139361"/>
                </a:lnTo>
                <a:lnTo>
                  <a:pt x="63686" y="179861"/>
                </a:lnTo>
                <a:lnTo>
                  <a:pt x="23552" y="223727"/>
                </a:lnTo>
                <a:lnTo>
                  <a:pt x="2686" y="270354"/>
                </a:lnTo>
                <a:lnTo>
                  <a:pt x="0" y="294513"/>
                </a:lnTo>
                <a:lnTo>
                  <a:pt x="2686" y="318654"/>
                </a:lnTo>
                <a:lnTo>
                  <a:pt x="23552" y="365256"/>
                </a:lnTo>
                <a:lnTo>
                  <a:pt x="63686" y="409110"/>
                </a:lnTo>
                <a:lnTo>
                  <a:pt x="121418" y="449607"/>
                </a:lnTo>
                <a:lnTo>
                  <a:pt x="156362" y="468407"/>
                </a:lnTo>
                <a:lnTo>
                  <a:pt x="195080" y="486140"/>
                </a:lnTo>
                <a:lnTo>
                  <a:pt x="237362" y="502729"/>
                </a:lnTo>
                <a:lnTo>
                  <a:pt x="283002" y="518099"/>
                </a:lnTo>
                <a:lnTo>
                  <a:pt x="331790" y="532174"/>
                </a:lnTo>
                <a:lnTo>
                  <a:pt x="383516" y="544878"/>
                </a:lnTo>
                <a:lnTo>
                  <a:pt x="437974" y="556135"/>
                </a:lnTo>
                <a:lnTo>
                  <a:pt x="494954" y="565868"/>
                </a:lnTo>
                <a:lnTo>
                  <a:pt x="554248" y="574002"/>
                </a:lnTo>
                <a:lnTo>
                  <a:pt x="615646" y="580461"/>
                </a:lnTo>
                <a:lnTo>
                  <a:pt x="678941" y="585168"/>
                </a:lnTo>
                <a:lnTo>
                  <a:pt x="743924" y="588049"/>
                </a:lnTo>
                <a:lnTo>
                  <a:pt x="810387" y="589026"/>
                </a:lnTo>
                <a:lnTo>
                  <a:pt x="876849" y="588049"/>
                </a:lnTo>
                <a:lnTo>
                  <a:pt x="941832" y="585168"/>
                </a:lnTo>
                <a:lnTo>
                  <a:pt x="1005127" y="580461"/>
                </a:lnTo>
                <a:lnTo>
                  <a:pt x="1066525" y="574002"/>
                </a:lnTo>
                <a:lnTo>
                  <a:pt x="1125819" y="565868"/>
                </a:lnTo>
                <a:lnTo>
                  <a:pt x="1182799" y="556135"/>
                </a:lnTo>
                <a:lnTo>
                  <a:pt x="1237257" y="544878"/>
                </a:lnTo>
                <a:lnTo>
                  <a:pt x="1288983" y="532174"/>
                </a:lnTo>
                <a:lnTo>
                  <a:pt x="1337771" y="518099"/>
                </a:lnTo>
                <a:lnTo>
                  <a:pt x="1383411" y="502729"/>
                </a:lnTo>
                <a:lnTo>
                  <a:pt x="1425693" y="486140"/>
                </a:lnTo>
                <a:lnTo>
                  <a:pt x="1464411" y="468407"/>
                </a:lnTo>
                <a:lnTo>
                  <a:pt x="1499355" y="449607"/>
                </a:lnTo>
                <a:lnTo>
                  <a:pt x="1557087" y="409110"/>
                </a:lnTo>
                <a:lnTo>
                  <a:pt x="1597221" y="365256"/>
                </a:lnTo>
                <a:lnTo>
                  <a:pt x="1618087" y="318654"/>
                </a:lnTo>
                <a:lnTo>
                  <a:pt x="1620774" y="294513"/>
                </a:lnTo>
                <a:lnTo>
                  <a:pt x="1618087" y="270354"/>
                </a:lnTo>
                <a:lnTo>
                  <a:pt x="1597221" y="223727"/>
                </a:lnTo>
                <a:lnTo>
                  <a:pt x="1557087" y="179861"/>
                </a:lnTo>
                <a:lnTo>
                  <a:pt x="1499355" y="139361"/>
                </a:lnTo>
                <a:lnTo>
                  <a:pt x="1464411" y="120563"/>
                </a:lnTo>
                <a:lnTo>
                  <a:pt x="1425693" y="102834"/>
                </a:lnTo>
                <a:lnTo>
                  <a:pt x="1383411" y="86248"/>
                </a:lnTo>
                <a:lnTo>
                  <a:pt x="1337771" y="70883"/>
                </a:lnTo>
                <a:lnTo>
                  <a:pt x="1288983" y="56814"/>
                </a:lnTo>
                <a:lnTo>
                  <a:pt x="1237257" y="44117"/>
                </a:lnTo>
                <a:lnTo>
                  <a:pt x="1182799" y="32866"/>
                </a:lnTo>
                <a:lnTo>
                  <a:pt x="1125819" y="23139"/>
                </a:lnTo>
                <a:lnTo>
                  <a:pt x="1066525" y="15011"/>
                </a:lnTo>
                <a:lnTo>
                  <a:pt x="1005127" y="8557"/>
                </a:lnTo>
                <a:lnTo>
                  <a:pt x="941832" y="3853"/>
                </a:lnTo>
                <a:lnTo>
                  <a:pt x="876849" y="976"/>
                </a:lnTo>
                <a:lnTo>
                  <a:pt x="810387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2326" y="1208150"/>
            <a:ext cx="1620647" cy="58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62326" y="1208150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80">
                <a:moveTo>
                  <a:pt x="0" y="294386"/>
                </a:moveTo>
                <a:lnTo>
                  <a:pt x="10603" y="246641"/>
                </a:lnTo>
                <a:lnTo>
                  <a:pt x="41302" y="201346"/>
                </a:lnTo>
                <a:lnTo>
                  <a:pt x="90429" y="159109"/>
                </a:lnTo>
                <a:lnTo>
                  <a:pt x="156317" y="120536"/>
                </a:lnTo>
                <a:lnTo>
                  <a:pt x="195026" y="102812"/>
                </a:lnTo>
                <a:lnTo>
                  <a:pt x="237299" y="86233"/>
                </a:lnTo>
                <a:lnTo>
                  <a:pt x="282929" y="70872"/>
                </a:lnTo>
                <a:lnTo>
                  <a:pt x="331707" y="56806"/>
                </a:lnTo>
                <a:lnTo>
                  <a:pt x="383425" y="44111"/>
                </a:lnTo>
                <a:lnTo>
                  <a:pt x="437875" y="32863"/>
                </a:lnTo>
                <a:lnTo>
                  <a:pt x="494847" y="23137"/>
                </a:lnTo>
                <a:lnTo>
                  <a:pt x="554134" y="15010"/>
                </a:lnTo>
                <a:lnTo>
                  <a:pt x="615527" y="8557"/>
                </a:lnTo>
                <a:lnTo>
                  <a:pt x="678818" y="3853"/>
                </a:lnTo>
                <a:lnTo>
                  <a:pt x="743798" y="976"/>
                </a:lnTo>
                <a:lnTo>
                  <a:pt x="810260" y="0"/>
                </a:lnTo>
                <a:lnTo>
                  <a:pt x="876722" y="976"/>
                </a:lnTo>
                <a:lnTo>
                  <a:pt x="941705" y="3853"/>
                </a:lnTo>
                <a:lnTo>
                  <a:pt x="1005000" y="8557"/>
                </a:lnTo>
                <a:lnTo>
                  <a:pt x="1066398" y="15010"/>
                </a:lnTo>
                <a:lnTo>
                  <a:pt x="1125692" y="23137"/>
                </a:lnTo>
                <a:lnTo>
                  <a:pt x="1182672" y="32863"/>
                </a:lnTo>
                <a:lnTo>
                  <a:pt x="1237130" y="44111"/>
                </a:lnTo>
                <a:lnTo>
                  <a:pt x="1288856" y="56806"/>
                </a:lnTo>
                <a:lnTo>
                  <a:pt x="1337644" y="70872"/>
                </a:lnTo>
                <a:lnTo>
                  <a:pt x="1383284" y="86232"/>
                </a:lnTo>
                <a:lnTo>
                  <a:pt x="1425566" y="102812"/>
                </a:lnTo>
                <a:lnTo>
                  <a:pt x="1464284" y="120536"/>
                </a:lnTo>
                <a:lnTo>
                  <a:pt x="1499228" y="139327"/>
                </a:lnTo>
                <a:lnTo>
                  <a:pt x="1556960" y="179808"/>
                </a:lnTo>
                <a:lnTo>
                  <a:pt x="1597094" y="223649"/>
                </a:lnTo>
                <a:lnTo>
                  <a:pt x="1617960" y="270245"/>
                </a:lnTo>
                <a:lnTo>
                  <a:pt x="1620647" y="294386"/>
                </a:lnTo>
                <a:lnTo>
                  <a:pt x="1617960" y="318544"/>
                </a:lnTo>
                <a:lnTo>
                  <a:pt x="1597094" y="365171"/>
                </a:lnTo>
                <a:lnTo>
                  <a:pt x="1556960" y="409037"/>
                </a:lnTo>
                <a:lnTo>
                  <a:pt x="1499228" y="449537"/>
                </a:lnTo>
                <a:lnTo>
                  <a:pt x="1464284" y="468335"/>
                </a:lnTo>
                <a:lnTo>
                  <a:pt x="1425566" y="486064"/>
                </a:lnTo>
                <a:lnTo>
                  <a:pt x="1383284" y="502650"/>
                </a:lnTo>
                <a:lnTo>
                  <a:pt x="1337644" y="518015"/>
                </a:lnTo>
                <a:lnTo>
                  <a:pt x="1288856" y="532084"/>
                </a:lnTo>
                <a:lnTo>
                  <a:pt x="1237130" y="544781"/>
                </a:lnTo>
                <a:lnTo>
                  <a:pt x="1182672" y="556032"/>
                </a:lnTo>
                <a:lnTo>
                  <a:pt x="1125692" y="565759"/>
                </a:lnTo>
                <a:lnTo>
                  <a:pt x="1066398" y="573887"/>
                </a:lnTo>
                <a:lnTo>
                  <a:pt x="1005000" y="580341"/>
                </a:lnTo>
                <a:lnTo>
                  <a:pt x="941705" y="585045"/>
                </a:lnTo>
                <a:lnTo>
                  <a:pt x="876722" y="587922"/>
                </a:lnTo>
                <a:lnTo>
                  <a:pt x="810260" y="588899"/>
                </a:lnTo>
                <a:lnTo>
                  <a:pt x="743798" y="587922"/>
                </a:lnTo>
                <a:lnTo>
                  <a:pt x="678818" y="585045"/>
                </a:lnTo>
                <a:lnTo>
                  <a:pt x="615527" y="580341"/>
                </a:lnTo>
                <a:lnTo>
                  <a:pt x="554134" y="573887"/>
                </a:lnTo>
                <a:lnTo>
                  <a:pt x="494847" y="565759"/>
                </a:lnTo>
                <a:lnTo>
                  <a:pt x="437875" y="556032"/>
                </a:lnTo>
                <a:lnTo>
                  <a:pt x="383425" y="544781"/>
                </a:lnTo>
                <a:lnTo>
                  <a:pt x="331707" y="532084"/>
                </a:lnTo>
                <a:lnTo>
                  <a:pt x="282929" y="518015"/>
                </a:lnTo>
                <a:lnTo>
                  <a:pt x="237299" y="502650"/>
                </a:lnTo>
                <a:lnTo>
                  <a:pt x="195026" y="486064"/>
                </a:lnTo>
                <a:lnTo>
                  <a:pt x="156317" y="468335"/>
                </a:lnTo>
                <a:lnTo>
                  <a:pt x="121382" y="449537"/>
                </a:lnTo>
                <a:lnTo>
                  <a:pt x="63666" y="409037"/>
                </a:lnTo>
                <a:lnTo>
                  <a:pt x="23545" y="365171"/>
                </a:lnTo>
                <a:lnTo>
                  <a:pt x="2685" y="318544"/>
                </a:lnTo>
                <a:lnTo>
                  <a:pt x="0" y="294386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58414" y="1288796"/>
            <a:ext cx="124206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Microsoft YaHei"/>
                <a:cs typeface="Microsoft YaHei"/>
              </a:rPr>
              <a:t>实际利润增长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80025" y="1060450"/>
            <a:ext cx="2389505" cy="323850"/>
          </a:xfrm>
          <a:custGeom>
            <a:avLst/>
            <a:gdLst/>
            <a:ahLst/>
            <a:cxnLst/>
            <a:rect l="l" t="t" r="r" b="b"/>
            <a:pathLst>
              <a:path w="2389504" h="323850">
                <a:moveTo>
                  <a:pt x="0" y="289687"/>
                </a:moveTo>
                <a:lnTo>
                  <a:pt x="609980" y="323850"/>
                </a:lnTo>
                <a:lnTo>
                  <a:pt x="1215516" y="287274"/>
                </a:lnTo>
                <a:lnTo>
                  <a:pt x="1809496" y="179324"/>
                </a:lnTo>
                <a:lnTo>
                  <a:pt x="2389251" y="0"/>
                </a:lnTo>
              </a:path>
            </a:pathLst>
          </a:custGeom>
          <a:ln w="34925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7652" y="1106550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80">
                <a:moveTo>
                  <a:pt x="810387" y="0"/>
                </a:moveTo>
                <a:lnTo>
                  <a:pt x="743924" y="976"/>
                </a:lnTo>
                <a:lnTo>
                  <a:pt x="678941" y="3853"/>
                </a:lnTo>
                <a:lnTo>
                  <a:pt x="615646" y="8557"/>
                </a:lnTo>
                <a:lnTo>
                  <a:pt x="554248" y="15010"/>
                </a:lnTo>
                <a:lnTo>
                  <a:pt x="494954" y="23137"/>
                </a:lnTo>
                <a:lnTo>
                  <a:pt x="437974" y="32863"/>
                </a:lnTo>
                <a:lnTo>
                  <a:pt x="383516" y="44111"/>
                </a:lnTo>
                <a:lnTo>
                  <a:pt x="331790" y="56806"/>
                </a:lnTo>
                <a:lnTo>
                  <a:pt x="283002" y="70872"/>
                </a:lnTo>
                <a:lnTo>
                  <a:pt x="237362" y="86233"/>
                </a:lnTo>
                <a:lnTo>
                  <a:pt x="195080" y="102812"/>
                </a:lnTo>
                <a:lnTo>
                  <a:pt x="156362" y="120536"/>
                </a:lnTo>
                <a:lnTo>
                  <a:pt x="121418" y="139327"/>
                </a:lnTo>
                <a:lnTo>
                  <a:pt x="63686" y="179808"/>
                </a:lnTo>
                <a:lnTo>
                  <a:pt x="23552" y="223649"/>
                </a:lnTo>
                <a:lnTo>
                  <a:pt x="2686" y="270245"/>
                </a:lnTo>
                <a:lnTo>
                  <a:pt x="0" y="294386"/>
                </a:lnTo>
                <a:lnTo>
                  <a:pt x="2686" y="318544"/>
                </a:lnTo>
                <a:lnTo>
                  <a:pt x="23552" y="365171"/>
                </a:lnTo>
                <a:lnTo>
                  <a:pt x="63686" y="409037"/>
                </a:lnTo>
                <a:lnTo>
                  <a:pt x="121418" y="449537"/>
                </a:lnTo>
                <a:lnTo>
                  <a:pt x="156362" y="468335"/>
                </a:lnTo>
                <a:lnTo>
                  <a:pt x="195080" y="486064"/>
                </a:lnTo>
                <a:lnTo>
                  <a:pt x="237362" y="502650"/>
                </a:lnTo>
                <a:lnTo>
                  <a:pt x="283002" y="518015"/>
                </a:lnTo>
                <a:lnTo>
                  <a:pt x="331790" y="532084"/>
                </a:lnTo>
                <a:lnTo>
                  <a:pt x="383516" y="544781"/>
                </a:lnTo>
                <a:lnTo>
                  <a:pt x="437974" y="556032"/>
                </a:lnTo>
                <a:lnTo>
                  <a:pt x="494954" y="565759"/>
                </a:lnTo>
                <a:lnTo>
                  <a:pt x="554248" y="573887"/>
                </a:lnTo>
                <a:lnTo>
                  <a:pt x="615646" y="580341"/>
                </a:lnTo>
                <a:lnTo>
                  <a:pt x="678941" y="585045"/>
                </a:lnTo>
                <a:lnTo>
                  <a:pt x="743924" y="587922"/>
                </a:lnTo>
                <a:lnTo>
                  <a:pt x="810387" y="588899"/>
                </a:lnTo>
                <a:lnTo>
                  <a:pt x="876849" y="587922"/>
                </a:lnTo>
                <a:lnTo>
                  <a:pt x="941831" y="585045"/>
                </a:lnTo>
                <a:lnTo>
                  <a:pt x="1005127" y="580341"/>
                </a:lnTo>
                <a:lnTo>
                  <a:pt x="1066525" y="573887"/>
                </a:lnTo>
                <a:lnTo>
                  <a:pt x="1125819" y="565759"/>
                </a:lnTo>
                <a:lnTo>
                  <a:pt x="1182799" y="556032"/>
                </a:lnTo>
                <a:lnTo>
                  <a:pt x="1237257" y="544781"/>
                </a:lnTo>
                <a:lnTo>
                  <a:pt x="1288983" y="532084"/>
                </a:lnTo>
                <a:lnTo>
                  <a:pt x="1337771" y="518015"/>
                </a:lnTo>
                <a:lnTo>
                  <a:pt x="1383410" y="502650"/>
                </a:lnTo>
                <a:lnTo>
                  <a:pt x="1425693" y="486064"/>
                </a:lnTo>
                <a:lnTo>
                  <a:pt x="1464411" y="468335"/>
                </a:lnTo>
                <a:lnTo>
                  <a:pt x="1499355" y="449537"/>
                </a:lnTo>
                <a:lnTo>
                  <a:pt x="1557087" y="409037"/>
                </a:lnTo>
                <a:lnTo>
                  <a:pt x="1597221" y="365171"/>
                </a:lnTo>
                <a:lnTo>
                  <a:pt x="1618087" y="318544"/>
                </a:lnTo>
                <a:lnTo>
                  <a:pt x="1620774" y="294386"/>
                </a:lnTo>
                <a:lnTo>
                  <a:pt x="1618087" y="270245"/>
                </a:lnTo>
                <a:lnTo>
                  <a:pt x="1597221" y="223649"/>
                </a:lnTo>
                <a:lnTo>
                  <a:pt x="1557087" y="179808"/>
                </a:lnTo>
                <a:lnTo>
                  <a:pt x="1499355" y="139327"/>
                </a:lnTo>
                <a:lnTo>
                  <a:pt x="1464411" y="120536"/>
                </a:lnTo>
                <a:lnTo>
                  <a:pt x="1425693" y="102812"/>
                </a:lnTo>
                <a:lnTo>
                  <a:pt x="1383410" y="86232"/>
                </a:lnTo>
                <a:lnTo>
                  <a:pt x="1337771" y="70872"/>
                </a:lnTo>
                <a:lnTo>
                  <a:pt x="1288983" y="56806"/>
                </a:lnTo>
                <a:lnTo>
                  <a:pt x="1237257" y="44111"/>
                </a:lnTo>
                <a:lnTo>
                  <a:pt x="1182799" y="32863"/>
                </a:lnTo>
                <a:lnTo>
                  <a:pt x="1125819" y="23137"/>
                </a:lnTo>
                <a:lnTo>
                  <a:pt x="1066525" y="15010"/>
                </a:lnTo>
                <a:lnTo>
                  <a:pt x="1005127" y="8557"/>
                </a:lnTo>
                <a:lnTo>
                  <a:pt x="941831" y="3853"/>
                </a:lnTo>
                <a:lnTo>
                  <a:pt x="876849" y="976"/>
                </a:lnTo>
                <a:lnTo>
                  <a:pt x="810387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1650" y="1069975"/>
            <a:ext cx="1620774" cy="589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81650" y="1069975"/>
            <a:ext cx="1621155" cy="589280"/>
          </a:xfrm>
          <a:custGeom>
            <a:avLst/>
            <a:gdLst/>
            <a:ahLst/>
            <a:cxnLst/>
            <a:rect l="l" t="t" r="r" b="b"/>
            <a:pathLst>
              <a:path w="1621154" h="589280">
                <a:moveTo>
                  <a:pt x="0" y="294513"/>
                </a:moveTo>
                <a:lnTo>
                  <a:pt x="10607" y="246733"/>
                </a:lnTo>
                <a:lnTo>
                  <a:pt x="41315" y="201411"/>
                </a:lnTo>
                <a:lnTo>
                  <a:pt x="90457" y="159153"/>
                </a:lnTo>
                <a:lnTo>
                  <a:pt x="156362" y="120563"/>
                </a:lnTo>
                <a:lnTo>
                  <a:pt x="195080" y="102834"/>
                </a:lnTo>
                <a:lnTo>
                  <a:pt x="237362" y="86248"/>
                </a:lnTo>
                <a:lnTo>
                  <a:pt x="283002" y="70883"/>
                </a:lnTo>
                <a:lnTo>
                  <a:pt x="331790" y="56814"/>
                </a:lnTo>
                <a:lnTo>
                  <a:pt x="383516" y="44117"/>
                </a:lnTo>
                <a:lnTo>
                  <a:pt x="437974" y="32866"/>
                </a:lnTo>
                <a:lnTo>
                  <a:pt x="494954" y="23139"/>
                </a:lnTo>
                <a:lnTo>
                  <a:pt x="554248" y="15011"/>
                </a:lnTo>
                <a:lnTo>
                  <a:pt x="615646" y="8557"/>
                </a:lnTo>
                <a:lnTo>
                  <a:pt x="678941" y="3853"/>
                </a:lnTo>
                <a:lnTo>
                  <a:pt x="743924" y="976"/>
                </a:lnTo>
                <a:lnTo>
                  <a:pt x="810387" y="0"/>
                </a:lnTo>
                <a:lnTo>
                  <a:pt x="876849" y="976"/>
                </a:lnTo>
                <a:lnTo>
                  <a:pt x="941831" y="3853"/>
                </a:lnTo>
                <a:lnTo>
                  <a:pt x="1005127" y="8557"/>
                </a:lnTo>
                <a:lnTo>
                  <a:pt x="1066525" y="15011"/>
                </a:lnTo>
                <a:lnTo>
                  <a:pt x="1125819" y="23139"/>
                </a:lnTo>
                <a:lnTo>
                  <a:pt x="1182799" y="32866"/>
                </a:lnTo>
                <a:lnTo>
                  <a:pt x="1237257" y="44117"/>
                </a:lnTo>
                <a:lnTo>
                  <a:pt x="1288983" y="56814"/>
                </a:lnTo>
                <a:lnTo>
                  <a:pt x="1337771" y="70883"/>
                </a:lnTo>
                <a:lnTo>
                  <a:pt x="1383410" y="86248"/>
                </a:lnTo>
                <a:lnTo>
                  <a:pt x="1425693" y="102834"/>
                </a:lnTo>
                <a:lnTo>
                  <a:pt x="1464411" y="120563"/>
                </a:lnTo>
                <a:lnTo>
                  <a:pt x="1499355" y="139361"/>
                </a:lnTo>
                <a:lnTo>
                  <a:pt x="1557087" y="179861"/>
                </a:lnTo>
                <a:lnTo>
                  <a:pt x="1597221" y="223727"/>
                </a:lnTo>
                <a:lnTo>
                  <a:pt x="1618087" y="270354"/>
                </a:lnTo>
                <a:lnTo>
                  <a:pt x="1620774" y="294513"/>
                </a:lnTo>
                <a:lnTo>
                  <a:pt x="1618087" y="318654"/>
                </a:lnTo>
                <a:lnTo>
                  <a:pt x="1597221" y="365256"/>
                </a:lnTo>
                <a:lnTo>
                  <a:pt x="1557087" y="409110"/>
                </a:lnTo>
                <a:lnTo>
                  <a:pt x="1499355" y="449607"/>
                </a:lnTo>
                <a:lnTo>
                  <a:pt x="1464411" y="468407"/>
                </a:lnTo>
                <a:lnTo>
                  <a:pt x="1425693" y="486140"/>
                </a:lnTo>
                <a:lnTo>
                  <a:pt x="1383410" y="502729"/>
                </a:lnTo>
                <a:lnTo>
                  <a:pt x="1337771" y="518099"/>
                </a:lnTo>
                <a:lnTo>
                  <a:pt x="1288983" y="532174"/>
                </a:lnTo>
                <a:lnTo>
                  <a:pt x="1237257" y="544878"/>
                </a:lnTo>
                <a:lnTo>
                  <a:pt x="1182799" y="556135"/>
                </a:lnTo>
                <a:lnTo>
                  <a:pt x="1125819" y="565868"/>
                </a:lnTo>
                <a:lnTo>
                  <a:pt x="1066525" y="574002"/>
                </a:lnTo>
                <a:lnTo>
                  <a:pt x="1005127" y="580461"/>
                </a:lnTo>
                <a:lnTo>
                  <a:pt x="941831" y="585168"/>
                </a:lnTo>
                <a:lnTo>
                  <a:pt x="876849" y="588049"/>
                </a:lnTo>
                <a:lnTo>
                  <a:pt x="810387" y="589026"/>
                </a:lnTo>
                <a:lnTo>
                  <a:pt x="743924" y="588049"/>
                </a:lnTo>
                <a:lnTo>
                  <a:pt x="678941" y="585168"/>
                </a:lnTo>
                <a:lnTo>
                  <a:pt x="615646" y="580461"/>
                </a:lnTo>
                <a:lnTo>
                  <a:pt x="554248" y="574002"/>
                </a:lnTo>
                <a:lnTo>
                  <a:pt x="494954" y="565868"/>
                </a:lnTo>
                <a:lnTo>
                  <a:pt x="437974" y="556135"/>
                </a:lnTo>
                <a:lnTo>
                  <a:pt x="383516" y="544878"/>
                </a:lnTo>
                <a:lnTo>
                  <a:pt x="331790" y="532174"/>
                </a:lnTo>
                <a:lnTo>
                  <a:pt x="283002" y="518099"/>
                </a:lnTo>
                <a:lnTo>
                  <a:pt x="237362" y="502729"/>
                </a:lnTo>
                <a:lnTo>
                  <a:pt x="195080" y="486140"/>
                </a:lnTo>
                <a:lnTo>
                  <a:pt x="156362" y="468407"/>
                </a:lnTo>
                <a:lnTo>
                  <a:pt x="121418" y="449607"/>
                </a:lnTo>
                <a:lnTo>
                  <a:pt x="63686" y="409110"/>
                </a:lnTo>
                <a:lnTo>
                  <a:pt x="23552" y="365256"/>
                </a:lnTo>
                <a:lnTo>
                  <a:pt x="2686" y="318654"/>
                </a:lnTo>
                <a:lnTo>
                  <a:pt x="0" y="294513"/>
                </a:lnTo>
                <a:close/>
              </a:path>
            </a:pathLst>
          </a:custGeom>
          <a:ln w="9525">
            <a:solidFill>
              <a:srgbClr val="7B7B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29121" y="1125982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股票增值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48200" y="3581400"/>
            <a:ext cx="3637279" cy="1905000"/>
          </a:xfrm>
          <a:custGeom>
            <a:avLst/>
            <a:gdLst/>
            <a:ahLst/>
            <a:cxnLst/>
            <a:rect l="l" t="t" r="r" b="b"/>
            <a:pathLst>
              <a:path w="3637279" h="1905000">
                <a:moveTo>
                  <a:pt x="0" y="1905000"/>
                </a:moveTo>
                <a:lnTo>
                  <a:pt x="3637026" y="1905000"/>
                </a:lnTo>
                <a:lnTo>
                  <a:pt x="3637026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516751" y="3644963"/>
            <a:ext cx="1079500" cy="538480"/>
          </a:xfrm>
          <a:prstGeom prst="rect">
            <a:avLst/>
          </a:prstGeom>
          <a:solidFill>
            <a:srgbClr val="99CC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14"/>
              </a:lnSpc>
            </a:pPr>
            <a:r>
              <a:rPr sz="3150" b="1" baseline="-17195" dirty="0">
                <a:latin typeface="Times New Roman"/>
                <a:cs typeface="Times New Roman"/>
              </a:rPr>
              <a:t>Q</a:t>
            </a:r>
            <a:r>
              <a:rPr sz="1400" b="1" dirty="0">
                <a:latin typeface="Times New Roman"/>
                <a:cs typeface="Times New Roman"/>
              </a:rPr>
              <a:t>12</a:t>
            </a:r>
            <a:r>
              <a:rPr sz="1400" b="1" dirty="0">
                <a:latin typeface="Microsoft YaHei"/>
                <a:cs typeface="Microsoft YaHei"/>
              </a:rPr>
              <a:t>调研</a:t>
            </a:r>
            <a:endParaRPr sz="1400">
              <a:latin typeface="Microsoft YaHei"/>
              <a:cs typeface="Microsoft YaHei"/>
            </a:endParaRPr>
          </a:p>
          <a:p>
            <a:pPr marL="635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Microsoft YaHei"/>
                <a:cs typeface="Microsoft YaHei"/>
              </a:rPr>
              <a:t>或组织氛围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19925" y="5373647"/>
            <a:ext cx="1788928" cy="1238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443854" y="1749552"/>
            <a:ext cx="265493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1.  我知道对我的工作要求</a:t>
            </a:r>
            <a:r>
              <a:rPr sz="900" spc="-114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2.</a:t>
            </a:r>
            <a:r>
              <a:rPr sz="900" spc="3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我有做好我的工作所需要的材料和设备。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3.</a:t>
            </a:r>
            <a:r>
              <a:rPr sz="900" spc="445" dirty="0">
                <a:latin typeface="SimSun"/>
                <a:cs typeface="SimSun"/>
              </a:rPr>
              <a:t> </a:t>
            </a:r>
            <a:r>
              <a:rPr sz="900" spc="-5" dirty="0">
                <a:latin typeface="SimSun"/>
                <a:cs typeface="SimSun"/>
              </a:rPr>
              <a:t>在工作中，我</a:t>
            </a:r>
            <a:r>
              <a:rPr sz="900" b="1" spc="-5" dirty="0">
                <a:solidFill>
                  <a:srgbClr val="FF3300"/>
                </a:solidFill>
                <a:latin typeface="Microsoft YaHei"/>
                <a:cs typeface="Microsoft YaHei"/>
              </a:rPr>
              <a:t>每天</a:t>
            </a:r>
            <a:r>
              <a:rPr sz="900" spc="-5" dirty="0">
                <a:latin typeface="SimSun"/>
                <a:cs typeface="SimSun"/>
              </a:rPr>
              <a:t>都有机会做我最擅长做的事。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00" dirty="0">
                <a:latin typeface="SimSun"/>
                <a:cs typeface="SimSun"/>
              </a:rPr>
              <a:t>4.	</a:t>
            </a:r>
            <a:r>
              <a:rPr sz="900" spc="-5" dirty="0">
                <a:latin typeface="SimSun"/>
                <a:cs typeface="SimSun"/>
              </a:rPr>
              <a:t>在过去的</a:t>
            </a:r>
            <a:r>
              <a:rPr sz="900" b="1" spc="-5" dirty="0">
                <a:solidFill>
                  <a:srgbClr val="FF3300"/>
                </a:solidFill>
                <a:latin typeface="Microsoft YaHei"/>
                <a:cs typeface="Microsoft YaHei"/>
              </a:rPr>
              <a:t>七天里</a:t>
            </a:r>
            <a:r>
              <a:rPr sz="900" spc="-5" dirty="0">
                <a:latin typeface="SimSun"/>
                <a:cs typeface="SimSun"/>
              </a:rPr>
              <a:t>，我因工作出色而受到表扬。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00" dirty="0">
                <a:latin typeface="SimSun"/>
                <a:cs typeface="SimSun"/>
              </a:rPr>
              <a:t>5.	我觉得我的主管或同事关心我的个人情况。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00" dirty="0">
                <a:latin typeface="SimSun"/>
                <a:cs typeface="SimSun"/>
              </a:rPr>
              <a:t>6.	工作单位有人鼓励我的发展。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7.</a:t>
            </a:r>
            <a:r>
              <a:rPr sz="900" spc="3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在工作中，我觉得我的意见受到重视。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8.</a:t>
            </a:r>
            <a:r>
              <a:rPr sz="900" spc="430" dirty="0">
                <a:latin typeface="SimSun"/>
                <a:cs typeface="SimSun"/>
              </a:rPr>
              <a:t> </a:t>
            </a:r>
            <a:r>
              <a:rPr sz="900" spc="-5" dirty="0">
                <a:latin typeface="SimSun"/>
                <a:cs typeface="SimSun"/>
              </a:rPr>
              <a:t>公司的使命/目标使我觉得我的工作重要。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9.</a:t>
            </a:r>
            <a:r>
              <a:rPr sz="900" spc="375" dirty="0">
                <a:latin typeface="SimSun"/>
                <a:cs typeface="SimSun"/>
              </a:rPr>
              <a:t> </a:t>
            </a:r>
            <a:r>
              <a:rPr sz="900" spc="-5" dirty="0">
                <a:latin typeface="SimSun"/>
                <a:cs typeface="SimSun"/>
              </a:rPr>
              <a:t>我的同事们致力于高质量的工作。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43854" y="2984246"/>
            <a:ext cx="299783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9"/>
              </a:lnSpc>
            </a:pPr>
            <a:r>
              <a:rPr sz="900" spc="-5" dirty="0">
                <a:latin typeface="SimSun"/>
                <a:cs typeface="SimSun"/>
              </a:rPr>
              <a:t>10.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我在工作单位有一个</a:t>
            </a:r>
            <a:r>
              <a:rPr sz="900" b="1" dirty="0">
                <a:solidFill>
                  <a:srgbClr val="FF3300"/>
                </a:solidFill>
                <a:latin typeface="Microsoft YaHei"/>
                <a:cs typeface="Microsoft YaHei"/>
              </a:rPr>
              <a:t>最要好</a:t>
            </a:r>
            <a:r>
              <a:rPr sz="900" dirty="0">
                <a:latin typeface="SimSun"/>
                <a:cs typeface="SimSun"/>
              </a:rPr>
              <a:t>的朋友。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919"/>
              </a:lnSpc>
            </a:pPr>
            <a:r>
              <a:rPr sz="900" spc="-5" dirty="0">
                <a:latin typeface="SimSun"/>
                <a:cs typeface="SimSun"/>
              </a:rPr>
              <a:t>11.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-5" dirty="0">
                <a:latin typeface="SimSun"/>
                <a:cs typeface="SimSun"/>
              </a:rPr>
              <a:t>在过去的</a:t>
            </a:r>
            <a:r>
              <a:rPr sz="900" b="1" spc="-5" dirty="0">
                <a:solidFill>
                  <a:srgbClr val="FF3300"/>
                </a:solidFill>
                <a:latin typeface="Microsoft YaHei"/>
                <a:cs typeface="Microsoft YaHei"/>
              </a:rPr>
              <a:t>六个月内</a:t>
            </a:r>
            <a:r>
              <a:rPr sz="900" spc="-5" dirty="0">
                <a:latin typeface="SimSun"/>
                <a:cs typeface="SimSun"/>
              </a:rPr>
              <a:t>，工作单位有人和我谈及我的进步。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spc="-5" dirty="0">
                <a:latin typeface="SimSun"/>
                <a:cs typeface="SimSun"/>
              </a:rPr>
              <a:t>12.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-5" dirty="0">
                <a:latin typeface="SimSun"/>
                <a:cs typeface="SimSun"/>
              </a:rPr>
              <a:t>过去</a:t>
            </a:r>
            <a:r>
              <a:rPr sz="900" b="1" spc="-5" dirty="0">
                <a:solidFill>
                  <a:srgbClr val="E60000"/>
                </a:solidFill>
                <a:latin typeface="Microsoft YaHei"/>
                <a:cs typeface="Microsoft YaHei"/>
              </a:rPr>
              <a:t>一年里</a:t>
            </a:r>
            <a:r>
              <a:rPr sz="900" spc="-5" dirty="0">
                <a:latin typeface="SimSun"/>
                <a:cs typeface="SimSun"/>
              </a:rPr>
              <a:t>，我在工作中有机会学习和成长。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596251" y="4511675"/>
            <a:ext cx="863600" cy="212725"/>
          </a:xfrm>
          <a:custGeom>
            <a:avLst/>
            <a:gdLst/>
            <a:ahLst/>
            <a:cxnLst/>
            <a:rect l="l" t="t" r="r" b="b"/>
            <a:pathLst>
              <a:path w="863600" h="212725">
                <a:moveTo>
                  <a:pt x="0" y="212725"/>
                </a:moveTo>
                <a:lnTo>
                  <a:pt x="863600" y="212725"/>
                </a:lnTo>
                <a:lnTo>
                  <a:pt x="863600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584693" y="4505705"/>
            <a:ext cx="83058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360</a:t>
            </a:r>
            <a:r>
              <a:rPr sz="1400" b="1" dirty="0">
                <a:latin typeface="Microsoft YaHei"/>
                <a:cs typeface="Microsoft YaHei"/>
              </a:rPr>
              <a:t>度评估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297560"/>
            <a:ext cx="4625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1.360</a:t>
            </a:r>
            <a:r>
              <a:rPr sz="2500" spc="-5" dirty="0"/>
              <a:t>度测评报告样例</a:t>
            </a:r>
            <a:r>
              <a:rPr sz="2500" spc="-5" dirty="0">
                <a:latin typeface="Arial"/>
                <a:cs typeface="Arial"/>
              </a:rPr>
              <a:t>—</a:t>
            </a:r>
            <a:r>
              <a:rPr sz="2500" spc="-5" dirty="0"/>
              <a:t>能力方面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7875" y="1341437"/>
            <a:ext cx="5545074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4386" y="857758"/>
            <a:ext cx="952500" cy="1028065"/>
          </a:xfrm>
          <a:custGeom>
            <a:avLst/>
            <a:gdLst/>
            <a:ahLst/>
            <a:cxnLst/>
            <a:rect l="l" t="t" r="r" b="b"/>
            <a:pathLst>
              <a:path w="952500" h="1028064">
                <a:moveTo>
                  <a:pt x="537210" y="0"/>
                </a:moveTo>
                <a:lnTo>
                  <a:pt x="0" y="716279"/>
                </a:lnTo>
                <a:lnTo>
                  <a:pt x="415289" y="1027683"/>
                </a:lnTo>
                <a:lnTo>
                  <a:pt x="952499" y="311403"/>
                </a:lnTo>
                <a:lnTo>
                  <a:pt x="537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3594" y="1067435"/>
            <a:ext cx="522605" cy="589280"/>
          </a:xfrm>
          <a:custGeom>
            <a:avLst/>
            <a:gdLst/>
            <a:ahLst/>
            <a:cxnLst/>
            <a:rect l="l" t="t" r="r" b="b"/>
            <a:pathLst>
              <a:path w="522604" h="589280">
                <a:moveTo>
                  <a:pt x="97281" y="513079"/>
                </a:moveTo>
                <a:lnTo>
                  <a:pt x="88772" y="513079"/>
                </a:lnTo>
                <a:lnTo>
                  <a:pt x="86867" y="515619"/>
                </a:lnTo>
                <a:lnTo>
                  <a:pt x="84708" y="519429"/>
                </a:lnTo>
                <a:lnTo>
                  <a:pt x="84962" y="521969"/>
                </a:lnTo>
                <a:lnTo>
                  <a:pt x="87756" y="527050"/>
                </a:lnTo>
                <a:lnTo>
                  <a:pt x="93160" y="535939"/>
                </a:lnTo>
                <a:lnTo>
                  <a:pt x="97742" y="546100"/>
                </a:lnTo>
                <a:lnTo>
                  <a:pt x="101490" y="554989"/>
                </a:lnTo>
                <a:lnTo>
                  <a:pt x="104394" y="562609"/>
                </a:lnTo>
                <a:lnTo>
                  <a:pt x="106806" y="570229"/>
                </a:lnTo>
                <a:lnTo>
                  <a:pt x="110871" y="576579"/>
                </a:lnTo>
                <a:lnTo>
                  <a:pt x="116839" y="580389"/>
                </a:lnTo>
                <a:lnTo>
                  <a:pt x="126031" y="586739"/>
                </a:lnTo>
                <a:lnTo>
                  <a:pt x="133603" y="589279"/>
                </a:lnTo>
                <a:lnTo>
                  <a:pt x="139557" y="589279"/>
                </a:lnTo>
                <a:lnTo>
                  <a:pt x="143890" y="586739"/>
                </a:lnTo>
                <a:lnTo>
                  <a:pt x="146176" y="584200"/>
                </a:lnTo>
                <a:lnTo>
                  <a:pt x="146557" y="577850"/>
                </a:lnTo>
                <a:lnTo>
                  <a:pt x="145160" y="570229"/>
                </a:lnTo>
                <a:lnTo>
                  <a:pt x="126944" y="535939"/>
                </a:lnTo>
                <a:lnTo>
                  <a:pt x="102488" y="514350"/>
                </a:lnTo>
                <a:lnTo>
                  <a:pt x="97281" y="513079"/>
                </a:lnTo>
                <a:close/>
              </a:path>
              <a:path w="522604" h="589280">
                <a:moveTo>
                  <a:pt x="181863" y="306069"/>
                </a:moveTo>
                <a:lnTo>
                  <a:pt x="175386" y="306069"/>
                </a:lnTo>
                <a:lnTo>
                  <a:pt x="166242" y="311150"/>
                </a:lnTo>
                <a:lnTo>
                  <a:pt x="136985" y="339089"/>
                </a:lnTo>
                <a:lnTo>
                  <a:pt x="129285" y="354329"/>
                </a:lnTo>
                <a:lnTo>
                  <a:pt x="121620" y="368300"/>
                </a:lnTo>
                <a:lnTo>
                  <a:pt x="109489" y="391159"/>
                </a:lnTo>
                <a:lnTo>
                  <a:pt x="92906" y="420369"/>
                </a:lnTo>
                <a:lnTo>
                  <a:pt x="71881" y="458469"/>
                </a:lnTo>
                <a:lnTo>
                  <a:pt x="51474" y="494029"/>
                </a:lnTo>
                <a:lnTo>
                  <a:pt x="36734" y="519429"/>
                </a:lnTo>
                <a:lnTo>
                  <a:pt x="27662" y="535939"/>
                </a:lnTo>
                <a:lnTo>
                  <a:pt x="24256" y="541019"/>
                </a:lnTo>
                <a:lnTo>
                  <a:pt x="19430" y="548639"/>
                </a:lnTo>
                <a:lnTo>
                  <a:pt x="18541" y="553719"/>
                </a:lnTo>
                <a:lnTo>
                  <a:pt x="21462" y="556259"/>
                </a:lnTo>
                <a:lnTo>
                  <a:pt x="24510" y="557529"/>
                </a:lnTo>
                <a:lnTo>
                  <a:pt x="29590" y="557529"/>
                </a:lnTo>
                <a:lnTo>
                  <a:pt x="58165" y="529589"/>
                </a:lnTo>
                <a:lnTo>
                  <a:pt x="60186" y="524509"/>
                </a:lnTo>
                <a:lnTo>
                  <a:pt x="63373" y="518159"/>
                </a:lnTo>
                <a:lnTo>
                  <a:pt x="67702" y="509269"/>
                </a:lnTo>
                <a:lnTo>
                  <a:pt x="73151" y="499109"/>
                </a:lnTo>
                <a:lnTo>
                  <a:pt x="79339" y="487679"/>
                </a:lnTo>
                <a:lnTo>
                  <a:pt x="85693" y="476250"/>
                </a:lnTo>
                <a:lnTo>
                  <a:pt x="92190" y="464819"/>
                </a:lnTo>
                <a:lnTo>
                  <a:pt x="98805" y="453389"/>
                </a:lnTo>
                <a:lnTo>
                  <a:pt x="160103" y="453389"/>
                </a:lnTo>
                <a:lnTo>
                  <a:pt x="158369" y="452119"/>
                </a:lnTo>
                <a:lnTo>
                  <a:pt x="150391" y="445769"/>
                </a:lnTo>
                <a:lnTo>
                  <a:pt x="144176" y="440689"/>
                </a:lnTo>
                <a:lnTo>
                  <a:pt x="139723" y="438150"/>
                </a:lnTo>
                <a:lnTo>
                  <a:pt x="137032" y="435609"/>
                </a:lnTo>
                <a:lnTo>
                  <a:pt x="107823" y="435609"/>
                </a:lnTo>
                <a:lnTo>
                  <a:pt x="123326" y="412750"/>
                </a:lnTo>
                <a:lnTo>
                  <a:pt x="152525" y="369569"/>
                </a:lnTo>
                <a:lnTo>
                  <a:pt x="181736" y="332739"/>
                </a:lnTo>
                <a:lnTo>
                  <a:pt x="186783" y="325119"/>
                </a:lnTo>
                <a:lnTo>
                  <a:pt x="189150" y="317500"/>
                </a:lnTo>
                <a:lnTo>
                  <a:pt x="188827" y="312419"/>
                </a:lnTo>
                <a:lnTo>
                  <a:pt x="185800" y="308609"/>
                </a:lnTo>
                <a:lnTo>
                  <a:pt x="181863" y="306069"/>
                </a:lnTo>
                <a:close/>
              </a:path>
              <a:path w="522604" h="589280">
                <a:moveTo>
                  <a:pt x="160103" y="453389"/>
                </a:moveTo>
                <a:lnTo>
                  <a:pt x="106398" y="453389"/>
                </a:lnTo>
                <a:lnTo>
                  <a:pt x="116014" y="455929"/>
                </a:lnTo>
                <a:lnTo>
                  <a:pt x="127631" y="462279"/>
                </a:lnTo>
                <a:lnTo>
                  <a:pt x="141224" y="471169"/>
                </a:lnTo>
                <a:lnTo>
                  <a:pt x="154701" y="481329"/>
                </a:lnTo>
                <a:lnTo>
                  <a:pt x="165798" y="490219"/>
                </a:lnTo>
                <a:lnTo>
                  <a:pt x="174513" y="497839"/>
                </a:lnTo>
                <a:lnTo>
                  <a:pt x="180848" y="502919"/>
                </a:lnTo>
                <a:lnTo>
                  <a:pt x="187705" y="509269"/>
                </a:lnTo>
                <a:lnTo>
                  <a:pt x="191515" y="513079"/>
                </a:lnTo>
                <a:lnTo>
                  <a:pt x="192785" y="518159"/>
                </a:lnTo>
                <a:lnTo>
                  <a:pt x="192150" y="519429"/>
                </a:lnTo>
                <a:lnTo>
                  <a:pt x="190373" y="521969"/>
                </a:lnTo>
                <a:lnTo>
                  <a:pt x="188467" y="524509"/>
                </a:lnTo>
                <a:lnTo>
                  <a:pt x="185927" y="527050"/>
                </a:lnTo>
                <a:lnTo>
                  <a:pt x="179324" y="533400"/>
                </a:lnTo>
                <a:lnTo>
                  <a:pt x="176529" y="537209"/>
                </a:lnTo>
                <a:lnTo>
                  <a:pt x="171957" y="542289"/>
                </a:lnTo>
                <a:lnTo>
                  <a:pt x="172084" y="544829"/>
                </a:lnTo>
                <a:lnTo>
                  <a:pt x="174625" y="547369"/>
                </a:lnTo>
                <a:lnTo>
                  <a:pt x="177164" y="548639"/>
                </a:lnTo>
                <a:lnTo>
                  <a:pt x="181736" y="548639"/>
                </a:lnTo>
                <a:lnTo>
                  <a:pt x="188467" y="547369"/>
                </a:lnTo>
                <a:lnTo>
                  <a:pt x="194204" y="544829"/>
                </a:lnTo>
                <a:lnTo>
                  <a:pt x="201501" y="544829"/>
                </a:lnTo>
                <a:lnTo>
                  <a:pt x="210345" y="543559"/>
                </a:lnTo>
                <a:lnTo>
                  <a:pt x="228853" y="543559"/>
                </a:lnTo>
                <a:lnTo>
                  <a:pt x="234060" y="541019"/>
                </a:lnTo>
                <a:lnTo>
                  <a:pt x="236474" y="538479"/>
                </a:lnTo>
                <a:lnTo>
                  <a:pt x="239013" y="534669"/>
                </a:lnTo>
                <a:lnTo>
                  <a:pt x="237871" y="528319"/>
                </a:lnTo>
                <a:lnTo>
                  <a:pt x="208406" y="486409"/>
                </a:lnTo>
                <a:lnTo>
                  <a:pt x="199008" y="480059"/>
                </a:lnTo>
                <a:lnTo>
                  <a:pt x="189864" y="473709"/>
                </a:lnTo>
                <a:lnTo>
                  <a:pt x="182764" y="469900"/>
                </a:lnTo>
                <a:lnTo>
                  <a:pt x="175164" y="464819"/>
                </a:lnTo>
                <a:lnTo>
                  <a:pt x="167040" y="458469"/>
                </a:lnTo>
                <a:lnTo>
                  <a:pt x="160103" y="453389"/>
                </a:lnTo>
                <a:close/>
              </a:path>
              <a:path w="522604" h="589280">
                <a:moveTo>
                  <a:pt x="78612" y="318769"/>
                </a:moveTo>
                <a:lnTo>
                  <a:pt x="74421" y="318769"/>
                </a:lnTo>
                <a:lnTo>
                  <a:pt x="68833" y="321309"/>
                </a:lnTo>
                <a:lnTo>
                  <a:pt x="63245" y="322579"/>
                </a:lnTo>
                <a:lnTo>
                  <a:pt x="40316" y="360679"/>
                </a:lnTo>
                <a:lnTo>
                  <a:pt x="25048" y="396239"/>
                </a:lnTo>
                <a:lnTo>
                  <a:pt x="18272" y="410209"/>
                </a:lnTo>
                <a:lnTo>
                  <a:pt x="12424" y="422909"/>
                </a:lnTo>
                <a:lnTo>
                  <a:pt x="7492" y="430529"/>
                </a:lnTo>
                <a:lnTo>
                  <a:pt x="1523" y="440689"/>
                </a:lnTo>
                <a:lnTo>
                  <a:pt x="0" y="445769"/>
                </a:lnTo>
                <a:lnTo>
                  <a:pt x="5841" y="450850"/>
                </a:lnTo>
                <a:lnTo>
                  <a:pt x="10667" y="449579"/>
                </a:lnTo>
                <a:lnTo>
                  <a:pt x="42767" y="419100"/>
                </a:lnTo>
                <a:lnTo>
                  <a:pt x="78104" y="349250"/>
                </a:lnTo>
                <a:lnTo>
                  <a:pt x="82422" y="341629"/>
                </a:lnTo>
                <a:lnTo>
                  <a:pt x="84835" y="335279"/>
                </a:lnTo>
                <a:lnTo>
                  <a:pt x="85725" y="326389"/>
                </a:lnTo>
                <a:lnTo>
                  <a:pt x="84454" y="322579"/>
                </a:lnTo>
                <a:lnTo>
                  <a:pt x="78612" y="318769"/>
                </a:lnTo>
                <a:close/>
              </a:path>
              <a:path w="522604" h="589280">
                <a:moveTo>
                  <a:pt x="123189" y="425450"/>
                </a:moveTo>
                <a:lnTo>
                  <a:pt x="118872" y="426719"/>
                </a:lnTo>
                <a:lnTo>
                  <a:pt x="114553" y="429259"/>
                </a:lnTo>
                <a:lnTo>
                  <a:pt x="110871" y="431800"/>
                </a:lnTo>
                <a:lnTo>
                  <a:pt x="107823" y="435609"/>
                </a:lnTo>
                <a:lnTo>
                  <a:pt x="137032" y="435609"/>
                </a:lnTo>
                <a:lnTo>
                  <a:pt x="123189" y="425450"/>
                </a:lnTo>
                <a:close/>
              </a:path>
              <a:path w="522604" h="589280">
                <a:moveTo>
                  <a:pt x="228982" y="382269"/>
                </a:moveTo>
                <a:lnTo>
                  <a:pt x="221360" y="382269"/>
                </a:lnTo>
                <a:lnTo>
                  <a:pt x="213524" y="383539"/>
                </a:lnTo>
                <a:lnTo>
                  <a:pt x="205438" y="386079"/>
                </a:lnTo>
                <a:lnTo>
                  <a:pt x="197090" y="391159"/>
                </a:lnTo>
                <a:lnTo>
                  <a:pt x="188467" y="396239"/>
                </a:lnTo>
                <a:lnTo>
                  <a:pt x="164719" y="417829"/>
                </a:lnTo>
                <a:lnTo>
                  <a:pt x="164719" y="420369"/>
                </a:lnTo>
                <a:lnTo>
                  <a:pt x="169799" y="424179"/>
                </a:lnTo>
                <a:lnTo>
                  <a:pt x="177800" y="424179"/>
                </a:lnTo>
                <a:lnTo>
                  <a:pt x="191134" y="422909"/>
                </a:lnTo>
                <a:lnTo>
                  <a:pt x="227964" y="417829"/>
                </a:lnTo>
                <a:lnTo>
                  <a:pt x="239488" y="416559"/>
                </a:lnTo>
                <a:lnTo>
                  <a:pt x="248523" y="415289"/>
                </a:lnTo>
                <a:lnTo>
                  <a:pt x="255057" y="412750"/>
                </a:lnTo>
                <a:lnTo>
                  <a:pt x="259079" y="408939"/>
                </a:lnTo>
                <a:lnTo>
                  <a:pt x="262889" y="403859"/>
                </a:lnTo>
                <a:lnTo>
                  <a:pt x="260096" y="398779"/>
                </a:lnTo>
                <a:lnTo>
                  <a:pt x="250825" y="391159"/>
                </a:lnTo>
                <a:lnTo>
                  <a:pt x="243703" y="387350"/>
                </a:lnTo>
                <a:lnTo>
                  <a:pt x="236426" y="383539"/>
                </a:lnTo>
                <a:lnTo>
                  <a:pt x="228982" y="382269"/>
                </a:lnTo>
                <a:close/>
              </a:path>
              <a:path w="522604" h="589280">
                <a:moveTo>
                  <a:pt x="288933" y="233679"/>
                </a:moveTo>
                <a:lnTo>
                  <a:pt x="249554" y="233679"/>
                </a:lnTo>
                <a:lnTo>
                  <a:pt x="253224" y="236219"/>
                </a:lnTo>
                <a:lnTo>
                  <a:pt x="258143" y="240029"/>
                </a:lnTo>
                <a:lnTo>
                  <a:pt x="294018" y="266700"/>
                </a:lnTo>
                <a:lnTo>
                  <a:pt x="312721" y="281939"/>
                </a:lnTo>
                <a:lnTo>
                  <a:pt x="327876" y="295909"/>
                </a:lnTo>
                <a:lnTo>
                  <a:pt x="339471" y="307339"/>
                </a:lnTo>
                <a:lnTo>
                  <a:pt x="343407" y="311150"/>
                </a:lnTo>
                <a:lnTo>
                  <a:pt x="347472" y="316229"/>
                </a:lnTo>
                <a:lnTo>
                  <a:pt x="351789" y="318769"/>
                </a:lnTo>
                <a:lnTo>
                  <a:pt x="356107" y="322579"/>
                </a:lnTo>
                <a:lnTo>
                  <a:pt x="362076" y="323850"/>
                </a:lnTo>
                <a:lnTo>
                  <a:pt x="369442" y="325119"/>
                </a:lnTo>
                <a:lnTo>
                  <a:pt x="376935" y="327659"/>
                </a:lnTo>
                <a:lnTo>
                  <a:pt x="381634" y="326389"/>
                </a:lnTo>
                <a:lnTo>
                  <a:pt x="385699" y="321309"/>
                </a:lnTo>
                <a:lnTo>
                  <a:pt x="385190" y="317500"/>
                </a:lnTo>
                <a:lnTo>
                  <a:pt x="382142" y="313689"/>
                </a:lnTo>
                <a:lnTo>
                  <a:pt x="377858" y="308609"/>
                </a:lnTo>
                <a:lnTo>
                  <a:pt x="369395" y="299719"/>
                </a:lnTo>
                <a:lnTo>
                  <a:pt x="356764" y="289559"/>
                </a:lnTo>
                <a:lnTo>
                  <a:pt x="339978" y="274319"/>
                </a:lnTo>
                <a:lnTo>
                  <a:pt x="322472" y="260350"/>
                </a:lnTo>
                <a:lnTo>
                  <a:pt x="307848" y="247650"/>
                </a:lnTo>
                <a:lnTo>
                  <a:pt x="296080" y="238759"/>
                </a:lnTo>
                <a:lnTo>
                  <a:pt x="288933" y="233679"/>
                </a:lnTo>
                <a:close/>
              </a:path>
              <a:path w="522604" h="589280">
                <a:moveTo>
                  <a:pt x="212089" y="139700"/>
                </a:moveTo>
                <a:lnTo>
                  <a:pt x="204977" y="139700"/>
                </a:lnTo>
                <a:lnTo>
                  <a:pt x="185674" y="144779"/>
                </a:lnTo>
                <a:lnTo>
                  <a:pt x="179197" y="148589"/>
                </a:lnTo>
                <a:lnTo>
                  <a:pt x="176149" y="152400"/>
                </a:lnTo>
                <a:lnTo>
                  <a:pt x="173100" y="157479"/>
                </a:lnTo>
                <a:lnTo>
                  <a:pt x="174371" y="161289"/>
                </a:lnTo>
                <a:lnTo>
                  <a:pt x="179831" y="165100"/>
                </a:lnTo>
                <a:lnTo>
                  <a:pt x="186181" y="168909"/>
                </a:lnTo>
                <a:lnTo>
                  <a:pt x="188340" y="171450"/>
                </a:lnTo>
                <a:lnTo>
                  <a:pt x="191261" y="173989"/>
                </a:lnTo>
                <a:lnTo>
                  <a:pt x="198500" y="181609"/>
                </a:lnTo>
                <a:lnTo>
                  <a:pt x="202437" y="187959"/>
                </a:lnTo>
                <a:lnTo>
                  <a:pt x="206501" y="193039"/>
                </a:lnTo>
                <a:lnTo>
                  <a:pt x="209714" y="199389"/>
                </a:lnTo>
                <a:lnTo>
                  <a:pt x="213248" y="204469"/>
                </a:lnTo>
                <a:lnTo>
                  <a:pt x="217092" y="212089"/>
                </a:lnTo>
                <a:lnTo>
                  <a:pt x="233539" y="248919"/>
                </a:lnTo>
                <a:lnTo>
                  <a:pt x="246848" y="285750"/>
                </a:lnTo>
                <a:lnTo>
                  <a:pt x="250571" y="299719"/>
                </a:lnTo>
                <a:lnTo>
                  <a:pt x="252602" y="303529"/>
                </a:lnTo>
                <a:lnTo>
                  <a:pt x="257175" y="306069"/>
                </a:lnTo>
                <a:lnTo>
                  <a:pt x="259460" y="306069"/>
                </a:lnTo>
                <a:lnTo>
                  <a:pt x="261492" y="303529"/>
                </a:lnTo>
                <a:lnTo>
                  <a:pt x="263778" y="299719"/>
                </a:lnTo>
                <a:lnTo>
                  <a:pt x="264308" y="293369"/>
                </a:lnTo>
                <a:lnTo>
                  <a:pt x="264229" y="289559"/>
                </a:lnTo>
                <a:lnTo>
                  <a:pt x="255057" y="245109"/>
                </a:lnTo>
                <a:lnTo>
                  <a:pt x="249554" y="233679"/>
                </a:lnTo>
                <a:lnTo>
                  <a:pt x="288933" y="233679"/>
                </a:lnTo>
                <a:lnTo>
                  <a:pt x="287147" y="232409"/>
                </a:lnTo>
                <a:lnTo>
                  <a:pt x="280150" y="227329"/>
                </a:lnTo>
                <a:lnTo>
                  <a:pt x="274034" y="222250"/>
                </a:lnTo>
                <a:lnTo>
                  <a:pt x="268823" y="219709"/>
                </a:lnTo>
                <a:lnTo>
                  <a:pt x="264540" y="218439"/>
                </a:lnTo>
                <a:lnTo>
                  <a:pt x="246125" y="218439"/>
                </a:lnTo>
                <a:lnTo>
                  <a:pt x="242698" y="208279"/>
                </a:lnTo>
                <a:lnTo>
                  <a:pt x="238902" y="198119"/>
                </a:lnTo>
                <a:lnTo>
                  <a:pt x="234749" y="187959"/>
                </a:lnTo>
                <a:lnTo>
                  <a:pt x="230250" y="177800"/>
                </a:lnTo>
                <a:lnTo>
                  <a:pt x="221089" y="154939"/>
                </a:lnTo>
                <a:lnTo>
                  <a:pt x="220090" y="149859"/>
                </a:lnTo>
                <a:lnTo>
                  <a:pt x="219709" y="147319"/>
                </a:lnTo>
                <a:lnTo>
                  <a:pt x="218439" y="144779"/>
                </a:lnTo>
                <a:lnTo>
                  <a:pt x="212089" y="139700"/>
                </a:lnTo>
                <a:close/>
              </a:path>
              <a:path w="522604" h="589280">
                <a:moveTo>
                  <a:pt x="379051" y="223519"/>
                </a:moveTo>
                <a:lnTo>
                  <a:pt x="355346" y="223519"/>
                </a:lnTo>
                <a:lnTo>
                  <a:pt x="360273" y="238759"/>
                </a:lnTo>
                <a:lnTo>
                  <a:pt x="364378" y="254000"/>
                </a:lnTo>
                <a:lnTo>
                  <a:pt x="367651" y="269239"/>
                </a:lnTo>
                <a:lnTo>
                  <a:pt x="370077" y="284479"/>
                </a:lnTo>
                <a:lnTo>
                  <a:pt x="370331" y="290829"/>
                </a:lnTo>
                <a:lnTo>
                  <a:pt x="371855" y="295909"/>
                </a:lnTo>
                <a:lnTo>
                  <a:pt x="377189" y="299719"/>
                </a:lnTo>
                <a:lnTo>
                  <a:pt x="379729" y="298450"/>
                </a:lnTo>
                <a:lnTo>
                  <a:pt x="382142" y="295909"/>
                </a:lnTo>
                <a:lnTo>
                  <a:pt x="384286" y="290829"/>
                </a:lnTo>
                <a:lnTo>
                  <a:pt x="385571" y="283209"/>
                </a:lnTo>
                <a:lnTo>
                  <a:pt x="385905" y="274319"/>
                </a:lnTo>
                <a:lnTo>
                  <a:pt x="385857" y="266700"/>
                </a:lnTo>
                <a:lnTo>
                  <a:pt x="385572" y="256539"/>
                </a:lnTo>
                <a:lnTo>
                  <a:pt x="383192" y="240029"/>
                </a:lnTo>
                <a:lnTo>
                  <a:pt x="379051" y="223519"/>
                </a:lnTo>
                <a:close/>
              </a:path>
              <a:path w="522604" h="589280">
                <a:moveTo>
                  <a:pt x="299974" y="154939"/>
                </a:moveTo>
                <a:lnTo>
                  <a:pt x="267334" y="154939"/>
                </a:lnTo>
                <a:lnTo>
                  <a:pt x="272383" y="161289"/>
                </a:lnTo>
                <a:lnTo>
                  <a:pt x="277812" y="168909"/>
                </a:lnTo>
                <a:lnTo>
                  <a:pt x="295866" y="203200"/>
                </a:lnTo>
                <a:lnTo>
                  <a:pt x="310260" y="242569"/>
                </a:lnTo>
                <a:lnTo>
                  <a:pt x="311911" y="245109"/>
                </a:lnTo>
                <a:lnTo>
                  <a:pt x="314071" y="246379"/>
                </a:lnTo>
                <a:lnTo>
                  <a:pt x="316229" y="248919"/>
                </a:lnTo>
                <a:lnTo>
                  <a:pt x="318007" y="248919"/>
                </a:lnTo>
                <a:lnTo>
                  <a:pt x="321182" y="243839"/>
                </a:lnTo>
                <a:lnTo>
                  <a:pt x="321945" y="240029"/>
                </a:lnTo>
                <a:lnTo>
                  <a:pt x="321945" y="228600"/>
                </a:lnTo>
                <a:lnTo>
                  <a:pt x="321182" y="224789"/>
                </a:lnTo>
                <a:lnTo>
                  <a:pt x="319785" y="223519"/>
                </a:lnTo>
                <a:lnTo>
                  <a:pt x="379051" y="223519"/>
                </a:lnTo>
                <a:lnTo>
                  <a:pt x="377777" y="218439"/>
                </a:lnTo>
                <a:lnTo>
                  <a:pt x="374964" y="210819"/>
                </a:lnTo>
                <a:lnTo>
                  <a:pt x="317373" y="210819"/>
                </a:lnTo>
                <a:lnTo>
                  <a:pt x="317208" y="204469"/>
                </a:lnTo>
                <a:lnTo>
                  <a:pt x="316150" y="198119"/>
                </a:lnTo>
                <a:lnTo>
                  <a:pt x="314211" y="191769"/>
                </a:lnTo>
                <a:lnTo>
                  <a:pt x="311403" y="184150"/>
                </a:lnTo>
                <a:lnTo>
                  <a:pt x="312800" y="184150"/>
                </a:lnTo>
                <a:lnTo>
                  <a:pt x="314578" y="182879"/>
                </a:lnTo>
                <a:lnTo>
                  <a:pt x="318642" y="177800"/>
                </a:lnTo>
                <a:lnTo>
                  <a:pt x="320675" y="173989"/>
                </a:lnTo>
                <a:lnTo>
                  <a:pt x="322294" y="170179"/>
                </a:lnTo>
                <a:lnTo>
                  <a:pt x="304164" y="170179"/>
                </a:lnTo>
                <a:lnTo>
                  <a:pt x="302132" y="162559"/>
                </a:lnTo>
                <a:lnTo>
                  <a:pt x="299974" y="154939"/>
                </a:lnTo>
                <a:close/>
              </a:path>
              <a:path w="522604" h="589280">
                <a:moveTo>
                  <a:pt x="355346" y="223519"/>
                </a:moveTo>
                <a:lnTo>
                  <a:pt x="319785" y="223519"/>
                </a:lnTo>
                <a:lnTo>
                  <a:pt x="330164" y="224789"/>
                </a:lnTo>
                <a:lnTo>
                  <a:pt x="347968" y="224789"/>
                </a:lnTo>
                <a:lnTo>
                  <a:pt x="355346" y="223519"/>
                </a:lnTo>
                <a:close/>
              </a:path>
              <a:path w="522604" h="589280">
                <a:moveTo>
                  <a:pt x="259460" y="215900"/>
                </a:moveTo>
                <a:lnTo>
                  <a:pt x="253237" y="215900"/>
                </a:lnTo>
                <a:lnTo>
                  <a:pt x="246125" y="218439"/>
                </a:lnTo>
                <a:lnTo>
                  <a:pt x="264540" y="218439"/>
                </a:lnTo>
                <a:lnTo>
                  <a:pt x="259460" y="215900"/>
                </a:lnTo>
                <a:close/>
              </a:path>
              <a:path w="522604" h="589280">
                <a:moveTo>
                  <a:pt x="340359" y="199389"/>
                </a:moveTo>
                <a:lnTo>
                  <a:pt x="328549" y="201929"/>
                </a:lnTo>
                <a:lnTo>
                  <a:pt x="322833" y="204469"/>
                </a:lnTo>
                <a:lnTo>
                  <a:pt x="317373" y="210819"/>
                </a:lnTo>
                <a:lnTo>
                  <a:pt x="374964" y="210819"/>
                </a:lnTo>
                <a:lnTo>
                  <a:pt x="372151" y="203200"/>
                </a:lnTo>
                <a:lnTo>
                  <a:pt x="350011" y="203200"/>
                </a:lnTo>
                <a:lnTo>
                  <a:pt x="345439" y="200659"/>
                </a:lnTo>
                <a:lnTo>
                  <a:pt x="340359" y="199389"/>
                </a:lnTo>
                <a:close/>
              </a:path>
              <a:path w="522604" h="589280">
                <a:moveTo>
                  <a:pt x="357285" y="167639"/>
                </a:moveTo>
                <a:lnTo>
                  <a:pt x="323723" y="167639"/>
                </a:lnTo>
                <a:lnTo>
                  <a:pt x="324611" y="168909"/>
                </a:lnTo>
                <a:lnTo>
                  <a:pt x="325881" y="170179"/>
                </a:lnTo>
                <a:lnTo>
                  <a:pt x="327278" y="170179"/>
                </a:lnTo>
                <a:lnTo>
                  <a:pt x="330580" y="175259"/>
                </a:lnTo>
                <a:lnTo>
                  <a:pt x="336041" y="185419"/>
                </a:lnTo>
                <a:lnTo>
                  <a:pt x="341375" y="194309"/>
                </a:lnTo>
                <a:lnTo>
                  <a:pt x="346075" y="200659"/>
                </a:lnTo>
                <a:lnTo>
                  <a:pt x="350011" y="203200"/>
                </a:lnTo>
                <a:lnTo>
                  <a:pt x="372151" y="203200"/>
                </a:lnTo>
                <a:lnTo>
                  <a:pt x="369337" y="195579"/>
                </a:lnTo>
                <a:lnTo>
                  <a:pt x="357885" y="168909"/>
                </a:lnTo>
                <a:lnTo>
                  <a:pt x="357285" y="167639"/>
                </a:lnTo>
                <a:close/>
              </a:path>
              <a:path w="522604" h="589280">
                <a:moveTo>
                  <a:pt x="313944" y="0"/>
                </a:moveTo>
                <a:lnTo>
                  <a:pt x="307212" y="1269"/>
                </a:lnTo>
                <a:lnTo>
                  <a:pt x="287781" y="8889"/>
                </a:lnTo>
                <a:lnTo>
                  <a:pt x="281304" y="12700"/>
                </a:lnTo>
                <a:lnTo>
                  <a:pt x="278129" y="17779"/>
                </a:lnTo>
                <a:lnTo>
                  <a:pt x="275081" y="21589"/>
                </a:lnTo>
                <a:lnTo>
                  <a:pt x="274954" y="24129"/>
                </a:lnTo>
                <a:lnTo>
                  <a:pt x="278129" y="26669"/>
                </a:lnTo>
                <a:lnTo>
                  <a:pt x="281177" y="29209"/>
                </a:lnTo>
                <a:lnTo>
                  <a:pt x="284860" y="30479"/>
                </a:lnTo>
                <a:lnTo>
                  <a:pt x="293624" y="31750"/>
                </a:lnTo>
                <a:lnTo>
                  <a:pt x="300354" y="34289"/>
                </a:lnTo>
                <a:lnTo>
                  <a:pt x="309372" y="39369"/>
                </a:lnTo>
                <a:lnTo>
                  <a:pt x="317494" y="44450"/>
                </a:lnTo>
                <a:lnTo>
                  <a:pt x="328342" y="50800"/>
                </a:lnTo>
                <a:lnTo>
                  <a:pt x="341929" y="59689"/>
                </a:lnTo>
                <a:lnTo>
                  <a:pt x="358266" y="71119"/>
                </a:lnTo>
                <a:lnTo>
                  <a:pt x="375531" y="82550"/>
                </a:lnTo>
                <a:lnTo>
                  <a:pt x="392080" y="95250"/>
                </a:lnTo>
                <a:lnTo>
                  <a:pt x="407916" y="106679"/>
                </a:lnTo>
                <a:lnTo>
                  <a:pt x="436471" y="128269"/>
                </a:lnTo>
                <a:lnTo>
                  <a:pt x="447452" y="137159"/>
                </a:lnTo>
                <a:lnTo>
                  <a:pt x="456005" y="143509"/>
                </a:lnTo>
                <a:lnTo>
                  <a:pt x="462152" y="149859"/>
                </a:lnTo>
                <a:lnTo>
                  <a:pt x="468629" y="154939"/>
                </a:lnTo>
                <a:lnTo>
                  <a:pt x="471297" y="158750"/>
                </a:lnTo>
                <a:lnTo>
                  <a:pt x="470280" y="160019"/>
                </a:lnTo>
                <a:lnTo>
                  <a:pt x="469773" y="161289"/>
                </a:lnTo>
                <a:lnTo>
                  <a:pt x="466216" y="163829"/>
                </a:lnTo>
                <a:lnTo>
                  <a:pt x="452754" y="172719"/>
                </a:lnTo>
                <a:lnTo>
                  <a:pt x="448563" y="175259"/>
                </a:lnTo>
                <a:lnTo>
                  <a:pt x="446531" y="177800"/>
                </a:lnTo>
                <a:lnTo>
                  <a:pt x="444626" y="180339"/>
                </a:lnTo>
                <a:lnTo>
                  <a:pt x="444880" y="182879"/>
                </a:lnTo>
                <a:lnTo>
                  <a:pt x="449452" y="186689"/>
                </a:lnTo>
                <a:lnTo>
                  <a:pt x="452500" y="187959"/>
                </a:lnTo>
                <a:lnTo>
                  <a:pt x="456183" y="186689"/>
                </a:lnTo>
                <a:lnTo>
                  <a:pt x="472277" y="185419"/>
                </a:lnTo>
                <a:lnTo>
                  <a:pt x="514476" y="185419"/>
                </a:lnTo>
                <a:lnTo>
                  <a:pt x="518286" y="184150"/>
                </a:lnTo>
                <a:lnTo>
                  <a:pt x="520446" y="181609"/>
                </a:lnTo>
                <a:lnTo>
                  <a:pt x="522477" y="179069"/>
                </a:lnTo>
                <a:lnTo>
                  <a:pt x="521080" y="172719"/>
                </a:lnTo>
                <a:lnTo>
                  <a:pt x="516000" y="162559"/>
                </a:lnTo>
                <a:lnTo>
                  <a:pt x="511528" y="154939"/>
                </a:lnTo>
                <a:lnTo>
                  <a:pt x="505745" y="147319"/>
                </a:lnTo>
                <a:lnTo>
                  <a:pt x="498677" y="140969"/>
                </a:lnTo>
                <a:lnTo>
                  <a:pt x="490347" y="133350"/>
                </a:lnTo>
                <a:lnTo>
                  <a:pt x="479796" y="125729"/>
                </a:lnTo>
                <a:lnTo>
                  <a:pt x="466232" y="116839"/>
                </a:lnTo>
                <a:lnTo>
                  <a:pt x="449645" y="105409"/>
                </a:lnTo>
                <a:lnTo>
                  <a:pt x="430022" y="92709"/>
                </a:lnTo>
                <a:lnTo>
                  <a:pt x="390969" y="66039"/>
                </a:lnTo>
                <a:lnTo>
                  <a:pt x="358394" y="41909"/>
                </a:lnTo>
                <a:lnTo>
                  <a:pt x="352153" y="38100"/>
                </a:lnTo>
                <a:lnTo>
                  <a:pt x="346186" y="33019"/>
                </a:lnTo>
                <a:lnTo>
                  <a:pt x="340481" y="27939"/>
                </a:lnTo>
                <a:lnTo>
                  <a:pt x="335025" y="22859"/>
                </a:lnTo>
                <a:lnTo>
                  <a:pt x="327913" y="16509"/>
                </a:lnTo>
                <a:lnTo>
                  <a:pt x="323469" y="11429"/>
                </a:lnTo>
                <a:lnTo>
                  <a:pt x="320166" y="5079"/>
                </a:lnTo>
                <a:lnTo>
                  <a:pt x="318642" y="3809"/>
                </a:lnTo>
                <a:lnTo>
                  <a:pt x="317373" y="2539"/>
                </a:lnTo>
                <a:lnTo>
                  <a:pt x="313944" y="0"/>
                </a:lnTo>
                <a:close/>
              </a:path>
              <a:path w="522604" h="589280">
                <a:moveTo>
                  <a:pt x="286384" y="85089"/>
                </a:moveTo>
                <a:lnTo>
                  <a:pt x="282701" y="85089"/>
                </a:lnTo>
                <a:lnTo>
                  <a:pt x="278002" y="87629"/>
                </a:lnTo>
                <a:lnTo>
                  <a:pt x="273176" y="90169"/>
                </a:lnTo>
                <a:lnTo>
                  <a:pt x="269112" y="93979"/>
                </a:lnTo>
                <a:lnTo>
                  <a:pt x="262000" y="104139"/>
                </a:lnTo>
                <a:lnTo>
                  <a:pt x="259206" y="109219"/>
                </a:lnTo>
                <a:lnTo>
                  <a:pt x="257428" y="116839"/>
                </a:lnTo>
                <a:lnTo>
                  <a:pt x="255833" y="121919"/>
                </a:lnTo>
                <a:lnTo>
                  <a:pt x="253904" y="128269"/>
                </a:lnTo>
                <a:lnTo>
                  <a:pt x="251642" y="135889"/>
                </a:lnTo>
                <a:lnTo>
                  <a:pt x="249047" y="143509"/>
                </a:lnTo>
                <a:lnTo>
                  <a:pt x="245363" y="153669"/>
                </a:lnTo>
                <a:lnTo>
                  <a:pt x="242442" y="161289"/>
                </a:lnTo>
                <a:lnTo>
                  <a:pt x="240410" y="165100"/>
                </a:lnTo>
                <a:lnTo>
                  <a:pt x="238251" y="170179"/>
                </a:lnTo>
                <a:lnTo>
                  <a:pt x="238378" y="172719"/>
                </a:lnTo>
                <a:lnTo>
                  <a:pt x="240791" y="175259"/>
                </a:lnTo>
                <a:lnTo>
                  <a:pt x="243204" y="176529"/>
                </a:lnTo>
                <a:lnTo>
                  <a:pt x="246125" y="176529"/>
                </a:lnTo>
                <a:lnTo>
                  <a:pt x="249681" y="175259"/>
                </a:lnTo>
                <a:lnTo>
                  <a:pt x="253110" y="173989"/>
                </a:lnTo>
                <a:lnTo>
                  <a:pt x="256412" y="171450"/>
                </a:lnTo>
                <a:lnTo>
                  <a:pt x="259587" y="166369"/>
                </a:lnTo>
                <a:lnTo>
                  <a:pt x="262889" y="162559"/>
                </a:lnTo>
                <a:lnTo>
                  <a:pt x="265429" y="157479"/>
                </a:lnTo>
                <a:lnTo>
                  <a:pt x="267334" y="154939"/>
                </a:lnTo>
                <a:lnTo>
                  <a:pt x="299974" y="154939"/>
                </a:lnTo>
                <a:lnTo>
                  <a:pt x="295401" y="140969"/>
                </a:lnTo>
                <a:lnTo>
                  <a:pt x="292861" y="137159"/>
                </a:lnTo>
                <a:lnTo>
                  <a:pt x="290322" y="135889"/>
                </a:lnTo>
                <a:lnTo>
                  <a:pt x="276478" y="135889"/>
                </a:lnTo>
                <a:lnTo>
                  <a:pt x="280076" y="129539"/>
                </a:lnTo>
                <a:lnTo>
                  <a:pt x="283257" y="123189"/>
                </a:lnTo>
                <a:lnTo>
                  <a:pt x="286033" y="116839"/>
                </a:lnTo>
                <a:lnTo>
                  <a:pt x="288416" y="111759"/>
                </a:lnTo>
                <a:lnTo>
                  <a:pt x="291210" y="104139"/>
                </a:lnTo>
                <a:lnTo>
                  <a:pt x="292734" y="97789"/>
                </a:lnTo>
                <a:lnTo>
                  <a:pt x="292861" y="95250"/>
                </a:lnTo>
                <a:lnTo>
                  <a:pt x="293115" y="91439"/>
                </a:lnTo>
                <a:lnTo>
                  <a:pt x="291846" y="88900"/>
                </a:lnTo>
                <a:lnTo>
                  <a:pt x="289051" y="87629"/>
                </a:lnTo>
                <a:lnTo>
                  <a:pt x="286384" y="85089"/>
                </a:lnTo>
                <a:close/>
              </a:path>
              <a:path w="522604" h="589280">
                <a:moveTo>
                  <a:pt x="343534" y="133350"/>
                </a:moveTo>
                <a:lnTo>
                  <a:pt x="308609" y="153669"/>
                </a:lnTo>
                <a:lnTo>
                  <a:pt x="307848" y="157479"/>
                </a:lnTo>
                <a:lnTo>
                  <a:pt x="306450" y="163829"/>
                </a:lnTo>
                <a:lnTo>
                  <a:pt x="305180" y="168909"/>
                </a:lnTo>
                <a:lnTo>
                  <a:pt x="304164" y="170179"/>
                </a:lnTo>
                <a:lnTo>
                  <a:pt x="322294" y="170179"/>
                </a:lnTo>
                <a:lnTo>
                  <a:pt x="322833" y="168909"/>
                </a:lnTo>
                <a:lnTo>
                  <a:pt x="322960" y="167639"/>
                </a:lnTo>
                <a:lnTo>
                  <a:pt x="357285" y="167639"/>
                </a:lnTo>
                <a:lnTo>
                  <a:pt x="354881" y="162559"/>
                </a:lnTo>
                <a:lnTo>
                  <a:pt x="352520" y="154939"/>
                </a:lnTo>
                <a:lnTo>
                  <a:pt x="350777" y="148589"/>
                </a:lnTo>
                <a:lnTo>
                  <a:pt x="349630" y="140969"/>
                </a:lnTo>
                <a:lnTo>
                  <a:pt x="350011" y="139700"/>
                </a:lnTo>
                <a:lnTo>
                  <a:pt x="348869" y="137159"/>
                </a:lnTo>
                <a:lnTo>
                  <a:pt x="346201" y="135889"/>
                </a:lnTo>
                <a:lnTo>
                  <a:pt x="343534" y="133350"/>
                </a:lnTo>
                <a:close/>
              </a:path>
              <a:path w="522604" h="589280">
                <a:moveTo>
                  <a:pt x="344424" y="87629"/>
                </a:moveTo>
                <a:lnTo>
                  <a:pt x="338708" y="87629"/>
                </a:lnTo>
                <a:lnTo>
                  <a:pt x="331724" y="91439"/>
                </a:lnTo>
                <a:lnTo>
                  <a:pt x="324738" y="93979"/>
                </a:lnTo>
                <a:lnTo>
                  <a:pt x="320039" y="97789"/>
                </a:lnTo>
                <a:lnTo>
                  <a:pt x="314705" y="105409"/>
                </a:lnTo>
                <a:lnTo>
                  <a:pt x="314578" y="107950"/>
                </a:lnTo>
                <a:lnTo>
                  <a:pt x="319404" y="111759"/>
                </a:lnTo>
                <a:lnTo>
                  <a:pt x="323976" y="111759"/>
                </a:lnTo>
                <a:lnTo>
                  <a:pt x="329386" y="114300"/>
                </a:lnTo>
                <a:lnTo>
                  <a:pt x="365251" y="137159"/>
                </a:lnTo>
                <a:lnTo>
                  <a:pt x="380364" y="151129"/>
                </a:lnTo>
                <a:lnTo>
                  <a:pt x="383412" y="153669"/>
                </a:lnTo>
                <a:lnTo>
                  <a:pt x="392985" y="160019"/>
                </a:lnTo>
                <a:lnTo>
                  <a:pt x="399414" y="162559"/>
                </a:lnTo>
                <a:lnTo>
                  <a:pt x="404606" y="161289"/>
                </a:lnTo>
                <a:lnTo>
                  <a:pt x="408558" y="158750"/>
                </a:lnTo>
                <a:lnTo>
                  <a:pt x="411099" y="154939"/>
                </a:lnTo>
                <a:lnTo>
                  <a:pt x="410336" y="149859"/>
                </a:lnTo>
                <a:lnTo>
                  <a:pt x="402462" y="137159"/>
                </a:lnTo>
                <a:lnTo>
                  <a:pt x="397001" y="130809"/>
                </a:lnTo>
                <a:lnTo>
                  <a:pt x="390016" y="125729"/>
                </a:lnTo>
                <a:lnTo>
                  <a:pt x="376826" y="115569"/>
                </a:lnTo>
                <a:lnTo>
                  <a:pt x="366220" y="107950"/>
                </a:lnTo>
                <a:lnTo>
                  <a:pt x="358209" y="100329"/>
                </a:lnTo>
                <a:lnTo>
                  <a:pt x="352805" y="93979"/>
                </a:lnTo>
                <a:lnTo>
                  <a:pt x="351408" y="92709"/>
                </a:lnTo>
                <a:lnTo>
                  <a:pt x="350138" y="91439"/>
                </a:lnTo>
                <a:lnTo>
                  <a:pt x="349123" y="91439"/>
                </a:lnTo>
                <a:lnTo>
                  <a:pt x="344424" y="87629"/>
                </a:lnTo>
                <a:close/>
              </a:path>
              <a:path w="522604" h="589280">
                <a:moveTo>
                  <a:pt x="286384" y="132079"/>
                </a:moveTo>
                <a:lnTo>
                  <a:pt x="281812" y="132079"/>
                </a:lnTo>
                <a:lnTo>
                  <a:pt x="276478" y="135889"/>
                </a:lnTo>
                <a:lnTo>
                  <a:pt x="290322" y="135889"/>
                </a:lnTo>
                <a:lnTo>
                  <a:pt x="286384" y="132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-5" dirty="0"/>
              <a:t>P/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1691</Words>
  <Application>Microsoft Office PowerPoint</Application>
  <PresentationFormat>全屏显示(4:3)</PresentationFormat>
  <Paragraphs>763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Theme</vt:lpstr>
      <vt:lpstr>关键岗位人才盘点与发展</vt:lpstr>
      <vt:lpstr>用一个常见的案例来开始吧</vt:lpstr>
      <vt:lpstr>在人才管理方面，公司的年度核心任务是</vt:lpstr>
      <vt:lpstr>项目针对的对象</vt:lpstr>
      <vt:lpstr>方案实施流程</vt:lpstr>
      <vt:lpstr>实施步骤</vt:lpstr>
      <vt:lpstr>步骤一：实施网上领导力测评</vt:lpstr>
      <vt:lpstr>领导力测评标准</vt:lpstr>
      <vt:lpstr>1.360度测评报告样例—能力方面</vt:lpstr>
      <vt:lpstr>2. 360度测评报告样例—组织氛围调查</vt:lpstr>
      <vt:lpstr>3. 360度测评报告样例—敬业度</vt:lpstr>
      <vt:lpstr>4、干部履历表示例</vt:lpstr>
      <vt:lpstr>组织层面的成果：组织领导力诊断报告和发展觃划</vt:lpstr>
      <vt:lpstr>个人层面的成果：个人领导力测评报告</vt:lpstr>
      <vt:lpstr>步骤二：上级评价</vt:lpstr>
      <vt:lpstr>评价操作流程</vt:lpstr>
      <vt:lpstr>用到的评价工具/表格</vt:lpstr>
      <vt:lpstr>用到的评价工具/表格</vt:lpstr>
      <vt:lpstr>用到的评价工具/表格</vt:lpstr>
      <vt:lpstr>用到的评价工具/表格</vt:lpstr>
      <vt:lpstr>步骤三：人才盘点会议</vt:lpstr>
      <vt:lpstr>人才盘点会议（Organization and Talent Review）</vt:lpstr>
      <vt:lpstr>人才盘点实施的要点</vt:lpstr>
      <vt:lpstr>以人才要求为标准，对在岗人员及后备人员的数量和质量进行盘点</vt:lpstr>
      <vt:lpstr>步骤四：实施个人发展计划</vt:lpstr>
      <vt:lpstr>对参与本次人才盘点的人员进行一对一反馈</vt:lpstr>
      <vt:lpstr>关于个人发展</vt:lpstr>
      <vt:lpstr>Location:</vt:lpstr>
      <vt:lpstr>公司将如何发展人才┄</vt:lpstr>
      <vt:lpstr>公司将如何发展人才┄</vt:lpstr>
      <vt:lpstr>培养方案设计方法论之一：关键岗位管理人才发展方式</vt:lpstr>
      <vt:lpstr>培养方案方法论之二：混合式学习模式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金山软件有限公司dps模板</dc:title>
  <dc:subject>金山软件有限公司dps模板</dc:subject>
  <dc:creator>吕守升</dc:creator>
  <cp:lastModifiedBy>Client</cp:lastModifiedBy>
  <cp:revision>2</cp:revision>
  <dcterms:created xsi:type="dcterms:W3CDTF">2016-12-12T07:40:26Z</dcterms:created>
  <dcterms:modified xsi:type="dcterms:W3CDTF">2016-12-12T07:44:00Z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2016-12-12T00:00:00Z</vt:filetime>
  </property>
</Properties>
</file>