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12"/>
  </p:notesMasterIdLst>
  <p:handoutMasterIdLst>
    <p:handoutMasterId r:id="rId20"/>
  </p:handoutMasterIdLst>
  <p:sldIdLst>
    <p:sldId id="502" r:id="rId4"/>
    <p:sldId id="503" r:id="rId5"/>
    <p:sldId id="513" r:id="rId6"/>
    <p:sldId id="522" r:id="rId7"/>
    <p:sldId id="514" r:id="rId8"/>
    <p:sldId id="509" r:id="rId9"/>
    <p:sldId id="504" r:id="rId10"/>
    <p:sldId id="500" r:id="rId11"/>
    <p:sldId id="497" r:id="rId13"/>
    <p:sldId id="508" r:id="rId14"/>
    <p:sldId id="507" r:id="rId15"/>
    <p:sldId id="515" r:id="rId16"/>
    <p:sldId id="519" r:id="rId17"/>
    <p:sldId id="521" r:id="rId18"/>
    <p:sldId id="421" r:id="rId19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华文细黑" panose="0201060004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华文细黑" panose="0201060004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华文细黑" panose="02010600040101010101" pitchFamily="2" charset="-122"/>
        <a:ea typeface="宋体" panose="02010600030101010101" pitchFamily="2" charset="-122"/>
        <a:cs typeface="+mn-cs"/>
      </a:defRPr>
    </a:lvl3pPr>
    <a:lvl4pPr marL="137096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华文细黑" panose="02010600040101010101" pitchFamily="2" charset="-122"/>
        <a:ea typeface="宋体" panose="02010600030101010101" pitchFamily="2" charset="-122"/>
        <a:cs typeface="+mn-cs"/>
      </a:defRPr>
    </a:lvl4pPr>
    <a:lvl5pPr marL="182816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华文细黑" panose="02010600040101010101" pitchFamily="2" charset="-122"/>
        <a:ea typeface="宋体" panose="02010600030101010101" pitchFamily="2" charset="-122"/>
        <a:cs typeface="+mn-cs"/>
      </a:defRPr>
    </a:lvl5pPr>
    <a:lvl6pPr marL="2285365" algn="l" defTabSz="913765" rtl="0" eaLnBrk="1" latinLnBrk="0" hangingPunct="1">
      <a:defRPr kern="1200">
        <a:solidFill>
          <a:schemeClr val="tx1"/>
        </a:solidFill>
        <a:latin typeface="华文细黑" panose="02010600040101010101" pitchFamily="2" charset="-122"/>
        <a:ea typeface="宋体" panose="02010600030101010101" pitchFamily="2" charset="-122"/>
        <a:cs typeface="+mn-cs"/>
      </a:defRPr>
    </a:lvl6pPr>
    <a:lvl7pPr marL="2742565" algn="l" defTabSz="913765" rtl="0" eaLnBrk="1" latinLnBrk="0" hangingPunct="1">
      <a:defRPr kern="1200">
        <a:solidFill>
          <a:schemeClr val="tx1"/>
        </a:solidFill>
        <a:latin typeface="华文细黑" panose="02010600040101010101" pitchFamily="2" charset="-122"/>
        <a:ea typeface="宋体" panose="02010600030101010101" pitchFamily="2" charset="-122"/>
        <a:cs typeface="+mn-cs"/>
      </a:defRPr>
    </a:lvl7pPr>
    <a:lvl8pPr marL="3199765" algn="l" defTabSz="913765" rtl="0" eaLnBrk="1" latinLnBrk="0" hangingPunct="1">
      <a:defRPr kern="1200">
        <a:solidFill>
          <a:schemeClr val="tx1"/>
        </a:solidFill>
        <a:latin typeface="华文细黑" panose="02010600040101010101" pitchFamily="2" charset="-122"/>
        <a:ea typeface="宋体" panose="02010600030101010101" pitchFamily="2" charset="-122"/>
        <a:cs typeface="+mn-cs"/>
      </a:defRPr>
    </a:lvl8pPr>
    <a:lvl9pPr marL="3656965" algn="l" defTabSz="913765" rtl="0" eaLnBrk="1" latinLnBrk="0" hangingPunct="1">
      <a:defRPr kern="1200">
        <a:solidFill>
          <a:schemeClr val="tx1"/>
        </a:solidFill>
        <a:latin typeface="华文细黑" panose="02010600040101010101" pitchFamily="2" charset="-122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ylvia Shen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BA16"/>
    <a:srgbClr val="FF9900"/>
    <a:srgbClr val="573E19"/>
    <a:srgbClr val="FBFAF7"/>
    <a:srgbClr val="FCFAF7"/>
    <a:srgbClr val="568D11"/>
    <a:srgbClr val="1A74CC"/>
    <a:srgbClr val="82D8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63" autoAdjust="0"/>
    <p:restoredTop sz="99595" autoAdjust="0"/>
  </p:normalViewPr>
  <p:slideViewPr>
    <p:cSldViewPr>
      <p:cViewPr varScale="1">
        <p:scale>
          <a:sx n="121" d="100"/>
          <a:sy n="121" d="100"/>
        </p:scale>
        <p:origin x="702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64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B3A5726-D3ED-476B-B47C-C0F847AB8A3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3607C9E9-2B63-48B1-944B-26E40B4F35C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2E2344F-6B56-4571-AC22-1634D73AABE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71115F3B-E459-48F1-90EA-DC2ED01E3DF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96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6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126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4E1C4AA0-D9E9-4B54-9E93-3107B5D065B0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盘点会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15F3B-E459-48F1-90EA-DC2ED01E3D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A90FCDDF-94BF-4BCF-8406-22FE96C88627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BA31468F-2C91-43CC-A946-EE2756C94EC7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BA31468F-2C91-43CC-A946-EE2756C94EC7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9pPr>
          </a:lstStyle>
          <a:p>
            <a:fld id="{0696B210-D8A9-405B-91A4-9108F0B48A8E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SO_Shape"/>
          <p:cNvSpPr/>
          <p:nvPr userDrawn="1"/>
        </p:nvSpPr>
        <p:spPr bwMode="auto">
          <a:xfrm rot="5400000">
            <a:off x="4458495" y="4420394"/>
            <a:ext cx="227012" cy="273050"/>
          </a:xfrm>
          <a:custGeom>
            <a:avLst/>
            <a:gdLst>
              <a:gd name="T0" fmla="*/ 914966 w 11382375"/>
              <a:gd name="T1" fmla="*/ 323847 h 13741400"/>
              <a:gd name="T2" fmla="*/ 1491317 w 11382375"/>
              <a:gd name="T3" fmla="*/ 900199 h 13741400"/>
              <a:gd name="T4" fmla="*/ 914966 w 11382375"/>
              <a:gd name="T5" fmla="*/ 1476342 h 13741400"/>
              <a:gd name="T6" fmla="*/ 862343 w 11382375"/>
              <a:gd name="T7" fmla="*/ 1422264 h 13741400"/>
              <a:gd name="T8" fmla="*/ 1383992 w 11382375"/>
              <a:gd name="T9" fmla="*/ 900199 h 13741400"/>
              <a:gd name="T10" fmla="*/ 862343 w 11382375"/>
              <a:gd name="T11" fmla="*/ 378549 h 13741400"/>
              <a:gd name="T12" fmla="*/ 81742 w 11382375"/>
              <a:gd name="T13" fmla="*/ 0 h 13741400"/>
              <a:gd name="T14" fmla="*/ 982772 w 11382375"/>
              <a:gd name="T15" fmla="*/ 900199 h 13741400"/>
              <a:gd name="T16" fmla="*/ 81742 w 11382375"/>
              <a:gd name="T17" fmla="*/ 1800397 h 13741400"/>
              <a:gd name="T18" fmla="*/ 0 w 11382375"/>
              <a:gd name="T19" fmla="*/ 1715951 h 13741400"/>
              <a:gd name="T20" fmla="*/ 815545 w 11382375"/>
              <a:gd name="T21" fmla="*/ 900199 h 13741400"/>
              <a:gd name="T22" fmla="*/ 0 w 11382375"/>
              <a:gd name="T23" fmla="*/ 85070 h 137414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382375" h="13741400">
                <a:moveTo>
                  <a:pt x="6983413" y="2471737"/>
                </a:moveTo>
                <a:lnTo>
                  <a:pt x="11382375" y="6870700"/>
                </a:lnTo>
                <a:lnTo>
                  <a:pt x="6983413" y="11268075"/>
                </a:lnTo>
                <a:lnTo>
                  <a:pt x="6581775" y="10855325"/>
                </a:lnTo>
                <a:lnTo>
                  <a:pt x="10563225" y="6870700"/>
                </a:lnTo>
                <a:lnTo>
                  <a:pt x="6581775" y="2889250"/>
                </a:lnTo>
                <a:lnTo>
                  <a:pt x="6983413" y="2471737"/>
                </a:lnTo>
                <a:close/>
                <a:moveTo>
                  <a:pt x="623888" y="0"/>
                </a:moveTo>
                <a:lnTo>
                  <a:pt x="7500938" y="6870700"/>
                </a:lnTo>
                <a:lnTo>
                  <a:pt x="623888" y="13741400"/>
                </a:lnTo>
                <a:lnTo>
                  <a:pt x="0" y="13096875"/>
                </a:lnTo>
                <a:lnTo>
                  <a:pt x="6224588" y="6870700"/>
                </a:lnTo>
                <a:lnTo>
                  <a:pt x="0" y="649288"/>
                </a:lnTo>
                <a:lnTo>
                  <a:pt x="623888" y="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>
            <a:outerShdw blurRad="63500" dist="25400" dir="6000000" algn="ctr" rotWithShape="0">
              <a:srgbClr val="000000">
                <a:alpha val="50000"/>
              </a:srgbClr>
            </a:outerShdw>
          </a:effectLst>
        </p:spPr>
        <p:txBody>
          <a:bodyPr lIns="91417" tIns="45708" rIns="91417" bIns="45708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pic>
        <p:nvPicPr>
          <p:cNvPr id="7" name="图片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826" y="484188"/>
            <a:ext cx="178435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内容占位符 6"/>
          <p:cNvSpPr>
            <a:spLocks noGrp="1"/>
          </p:cNvSpPr>
          <p:nvPr>
            <p:ph sz="quarter" idx="10"/>
          </p:nvPr>
        </p:nvSpPr>
        <p:spPr>
          <a:xfrm>
            <a:off x="1964513" y="3507857"/>
            <a:ext cx="5214974" cy="494993"/>
          </a:xfrm>
          <a:prstGeom prst="rect">
            <a:avLst/>
          </a:prstGeom>
        </p:spPr>
        <p:txBody>
          <a:bodyPr lIns="91417" tIns="45708" rIns="91417" bIns="45708" anchor="ctr"/>
          <a:lstStyle>
            <a:lvl1pPr algn="ctr">
              <a:buNone/>
              <a:defRPr sz="1800"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3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1964527" y="2331886"/>
            <a:ext cx="5214947" cy="500063"/>
          </a:xfrm>
          <a:prstGeom prst="rect">
            <a:avLst/>
          </a:prstGeom>
        </p:spPr>
        <p:txBody>
          <a:bodyPr lIns="91417" tIns="45708" rIns="91417" bIns="45708" anchor="ctr"/>
          <a:lstStyle>
            <a:lvl1pPr algn="ctr">
              <a:buNone/>
              <a:defRPr sz="32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1964527" y="2931790"/>
            <a:ext cx="5214947" cy="432048"/>
          </a:xfrm>
          <a:prstGeom prst="rect">
            <a:avLst/>
          </a:prstGeom>
        </p:spPr>
        <p:txBody>
          <a:bodyPr lIns="91417" tIns="45708" rIns="91417" bIns="45708" anchor="ctr"/>
          <a:lstStyle>
            <a:lvl1pPr algn="ctr">
              <a:buNone/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 bwMode="auto">
          <a:xfrm>
            <a:off x="1954213" y="2716213"/>
            <a:ext cx="5235575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KSO_Shape"/>
          <p:cNvSpPr/>
          <p:nvPr userDrawn="1"/>
        </p:nvSpPr>
        <p:spPr bwMode="auto">
          <a:xfrm rot="5400000">
            <a:off x="4458494" y="4228307"/>
            <a:ext cx="227013" cy="273050"/>
          </a:xfrm>
          <a:custGeom>
            <a:avLst/>
            <a:gdLst>
              <a:gd name="T0" fmla="*/ 914966 w 11382375"/>
              <a:gd name="T1" fmla="*/ 323847 h 13741400"/>
              <a:gd name="T2" fmla="*/ 1491317 w 11382375"/>
              <a:gd name="T3" fmla="*/ 900199 h 13741400"/>
              <a:gd name="T4" fmla="*/ 914966 w 11382375"/>
              <a:gd name="T5" fmla="*/ 1476342 h 13741400"/>
              <a:gd name="T6" fmla="*/ 862343 w 11382375"/>
              <a:gd name="T7" fmla="*/ 1422264 h 13741400"/>
              <a:gd name="T8" fmla="*/ 1383992 w 11382375"/>
              <a:gd name="T9" fmla="*/ 900199 h 13741400"/>
              <a:gd name="T10" fmla="*/ 862343 w 11382375"/>
              <a:gd name="T11" fmla="*/ 378549 h 13741400"/>
              <a:gd name="T12" fmla="*/ 81742 w 11382375"/>
              <a:gd name="T13" fmla="*/ 0 h 13741400"/>
              <a:gd name="T14" fmla="*/ 982772 w 11382375"/>
              <a:gd name="T15" fmla="*/ 900199 h 13741400"/>
              <a:gd name="T16" fmla="*/ 81742 w 11382375"/>
              <a:gd name="T17" fmla="*/ 1800397 h 13741400"/>
              <a:gd name="T18" fmla="*/ 0 w 11382375"/>
              <a:gd name="T19" fmla="*/ 1715951 h 13741400"/>
              <a:gd name="T20" fmla="*/ 815545 w 11382375"/>
              <a:gd name="T21" fmla="*/ 900199 h 13741400"/>
              <a:gd name="T22" fmla="*/ 0 w 11382375"/>
              <a:gd name="T23" fmla="*/ 85070 h 137414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382375" h="13741400">
                <a:moveTo>
                  <a:pt x="6983413" y="2471737"/>
                </a:moveTo>
                <a:lnTo>
                  <a:pt x="11382375" y="6870700"/>
                </a:lnTo>
                <a:lnTo>
                  <a:pt x="6983413" y="11268075"/>
                </a:lnTo>
                <a:lnTo>
                  <a:pt x="6581775" y="10855325"/>
                </a:lnTo>
                <a:lnTo>
                  <a:pt x="10563225" y="6870700"/>
                </a:lnTo>
                <a:lnTo>
                  <a:pt x="6581775" y="2889250"/>
                </a:lnTo>
                <a:lnTo>
                  <a:pt x="6983413" y="2471737"/>
                </a:lnTo>
                <a:close/>
                <a:moveTo>
                  <a:pt x="623888" y="0"/>
                </a:moveTo>
                <a:lnTo>
                  <a:pt x="7500938" y="6870700"/>
                </a:lnTo>
                <a:lnTo>
                  <a:pt x="623888" y="13741400"/>
                </a:lnTo>
                <a:lnTo>
                  <a:pt x="0" y="13096875"/>
                </a:lnTo>
                <a:lnTo>
                  <a:pt x="6224588" y="6870700"/>
                </a:lnTo>
                <a:lnTo>
                  <a:pt x="0" y="649288"/>
                </a:lnTo>
                <a:lnTo>
                  <a:pt x="623888" y="0"/>
                </a:lnTo>
                <a:close/>
              </a:path>
            </a:pathLst>
          </a:custGeom>
          <a:solidFill>
            <a:schemeClr val="tx1">
              <a:lumMod val="90000"/>
              <a:lumOff val="10000"/>
              <a:alpha val="85000"/>
            </a:schemeClr>
          </a:solidFill>
          <a:ln>
            <a:noFill/>
          </a:ln>
          <a:effectLst>
            <a:outerShdw blurRad="63500" dist="25400" dir="6000000" algn="ctr" rotWithShape="0">
              <a:srgbClr val="000000">
                <a:alpha val="50000"/>
              </a:srgbClr>
            </a:outerShdw>
          </a:effectLst>
        </p:spPr>
        <p:txBody>
          <a:bodyPr lIns="91417" tIns="45708" rIns="91417" bIns="45708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内容占位符 6"/>
          <p:cNvSpPr>
            <a:spLocks noGrp="1"/>
          </p:cNvSpPr>
          <p:nvPr>
            <p:ph sz="quarter" idx="10"/>
          </p:nvPr>
        </p:nvSpPr>
        <p:spPr>
          <a:xfrm>
            <a:off x="1964513" y="1995686"/>
            <a:ext cx="5214974" cy="642942"/>
          </a:xfrm>
          <a:prstGeom prst="rect">
            <a:avLst/>
          </a:prstGeom>
        </p:spPr>
        <p:txBody>
          <a:bodyPr lIns="91417" tIns="45708" rIns="91417" bIns="45708" anchor="ctr"/>
          <a:lstStyle>
            <a:lvl1pPr algn="ctr">
              <a:buNone/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1964527" y="2863778"/>
            <a:ext cx="5214947" cy="500063"/>
          </a:xfrm>
          <a:prstGeom prst="rect">
            <a:avLst/>
          </a:prstGeom>
        </p:spPr>
        <p:txBody>
          <a:bodyPr lIns="91417" tIns="45708" rIns="91417" bIns="45708" anchor="ctr"/>
          <a:lstStyle>
            <a:lvl1pPr algn="ctr"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3" y="160717"/>
            <a:ext cx="5929354" cy="375050"/>
          </a:xfrm>
          <a:prstGeom prst="rect">
            <a:avLst/>
          </a:prstGeom>
        </p:spPr>
        <p:txBody>
          <a:bodyPr lIns="91417" tIns="45708" rIns="91417" bIns="4570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857240"/>
            <a:ext cx="8429684" cy="3536181"/>
          </a:xfrm>
          <a:prstGeom prst="rect">
            <a:avLst/>
          </a:prstGeom>
        </p:spPr>
        <p:txBody>
          <a:bodyPr lIns="91417" tIns="45708" rIns="91417" bIns="45708"/>
          <a:lstStyle>
            <a:lvl1pPr>
              <a:lnSpc>
                <a:spcPts val="1875"/>
              </a:lnSpc>
              <a:spcBef>
                <a:spcPts val="450"/>
              </a:spcBef>
              <a:defRPr sz="1800"/>
            </a:lvl1pPr>
            <a:lvl2pPr>
              <a:lnSpc>
                <a:spcPts val="1875"/>
              </a:lnSpc>
              <a:spcBef>
                <a:spcPts val="450"/>
              </a:spcBef>
              <a:defRPr sz="1300"/>
            </a:lvl2pPr>
            <a:lvl3pPr>
              <a:lnSpc>
                <a:spcPts val="1875"/>
              </a:lnSpc>
              <a:spcBef>
                <a:spcPts val="450"/>
              </a:spcBef>
              <a:defRPr sz="1200"/>
            </a:lvl3pPr>
            <a:lvl4pPr>
              <a:lnSpc>
                <a:spcPts val="1875"/>
              </a:lnSpc>
              <a:spcBef>
                <a:spcPts val="450"/>
              </a:spcBef>
              <a:defRPr/>
            </a:lvl4pPr>
            <a:lvl5pPr>
              <a:lnSpc>
                <a:spcPts val="1875"/>
              </a:lnSpc>
              <a:spcBef>
                <a:spcPts val="450"/>
              </a:spcBef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14282" y="4875628"/>
            <a:ext cx="928694" cy="267875"/>
          </a:xfrm>
          <a:prstGeom prst="rect">
            <a:avLst/>
          </a:prstGeom>
        </p:spPr>
        <p:txBody>
          <a:bodyPr lIns="91417" tIns="45708" rIns="91417" bIns="45708"/>
          <a:lstStyle/>
          <a:p>
            <a:fld id="{DC23771C-8A27-4F26-8204-51353AD3B2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页A----文字格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66130" y="-222"/>
            <a:ext cx="8229600" cy="36195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100" b="1">
                <a:solidFill>
                  <a:srgbClr val="008E9D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479822" y="872728"/>
            <a:ext cx="8210550" cy="3746897"/>
          </a:xfrm>
          <a:prstGeom prst="rect">
            <a:avLst/>
          </a:prstGeom>
        </p:spPr>
        <p:txBody>
          <a:bodyPr/>
          <a:lstStyle>
            <a:lvl1pPr>
              <a:defRPr sz="2100">
                <a:solidFill>
                  <a:srgbClr val="008E9D"/>
                </a:solidFill>
              </a:defRPr>
            </a:lvl1pPr>
            <a:lvl2pPr>
              <a:defRPr sz="1800">
                <a:solidFill>
                  <a:srgbClr val="008E9D"/>
                </a:solidFill>
              </a:defRPr>
            </a:lvl2pPr>
            <a:lvl3pPr>
              <a:defRPr sz="1500">
                <a:solidFill>
                  <a:srgbClr val="008E9D"/>
                </a:solidFill>
              </a:defRPr>
            </a:lvl3pPr>
            <a:lvl4pPr>
              <a:defRPr sz="1350">
                <a:solidFill>
                  <a:srgbClr val="008E9D"/>
                </a:solidFill>
              </a:defRPr>
            </a:lvl4pPr>
            <a:lvl5pPr>
              <a:defRPr>
                <a:solidFill>
                  <a:srgbClr val="008E9D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34886" y="2457451"/>
            <a:ext cx="6074229" cy="621506"/>
          </a:xfrm>
        </p:spPr>
        <p:txBody>
          <a:bodyPr/>
          <a:lstStyle>
            <a:lvl1pPr>
              <a:defRPr b="0" baseline="0">
                <a:solidFill>
                  <a:srgbClr val="008E9D"/>
                </a:solidFill>
              </a:defRPr>
            </a:lvl1pPr>
          </a:lstStyle>
          <a:p>
            <a:r>
              <a:rPr lang="en-US" altLang="zh-CN" dirty="0" err="1"/>
              <a:t>Beisen</a:t>
            </a:r>
            <a:r>
              <a:rPr lang="en-US" altLang="zh-CN" dirty="0"/>
              <a:t>  </a:t>
            </a:r>
            <a:r>
              <a:rPr lang="zh-CN" altLang="en-US" dirty="0"/>
              <a:t>大标题</a:t>
            </a:r>
            <a:endParaRPr lang="zh-CN" altLang="en-US" dirty="0"/>
          </a:p>
        </p:txBody>
      </p:sp>
      <p:cxnSp>
        <p:nvCxnSpPr>
          <p:cNvPr id="6" name="Straight Connector 540"/>
          <p:cNvCxnSpPr/>
          <p:nvPr userDrawn="1"/>
        </p:nvCxnSpPr>
        <p:spPr>
          <a:xfrm>
            <a:off x="4646" y="5110889"/>
            <a:ext cx="1809000" cy="0"/>
          </a:xfrm>
          <a:prstGeom prst="line">
            <a:avLst/>
          </a:prstGeom>
          <a:ln w="57150">
            <a:solidFill>
              <a:srgbClr val="008E9D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541"/>
          <p:cNvCxnSpPr/>
          <p:nvPr userDrawn="1"/>
        </p:nvCxnSpPr>
        <p:spPr>
          <a:xfrm>
            <a:off x="1839257" y="5110889"/>
            <a:ext cx="1809000" cy="0"/>
          </a:xfrm>
          <a:prstGeom prst="line">
            <a:avLst/>
          </a:prstGeom>
          <a:ln w="57150">
            <a:solidFill>
              <a:srgbClr val="8CC22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542"/>
          <p:cNvCxnSpPr/>
          <p:nvPr userDrawn="1"/>
        </p:nvCxnSpPr>
        <p:spPr>
          <a:xfrm>
            <a:off x="3673868" y="5110889"/>
            <a:ext cx="1809000" cy="0"/>
          </a:xfrm>
          <a:prstGeom prst="line">
            <a:avLst/>
          </a:prstGeom>
          <a:ln w="57150">
            <a:solidFill>
              <a:srgbClr val="D9B765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543"/>
          <p:cNvCxnSpPr/>
          <p:nvPr userDrawn="1"/>
        </p:nvCxnSpPr>
        <p:spPr>
          <a:xfrm>
            <a:off x="5508479" y="5110889"/>
            <a:ext cx="1809000" cy="0"/>
          </a:xfrm>
          <a:prstGeom prst="line">
            <a:avLst/>
          </a:prstGeom>
          <a:ln w="57150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544"/>
          <p:cNvCxnSpPr/>
          <p:nvPr userDrawn="1"/>
        </p:nvCxnSpPr>
        <p:spPr>
          <a:xfrm>
            <a:off x="7343090" y="5110889"/>
            <a:ext cx="1809000" cy="0"/>
          </a:xfrm>
          <a:prstGeom prst="line">
            <a:avLst/>
          </a:prstGeom>
          <a:ln w="57150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578894" y="3033712"/>
            <a:ext cx="3986213" cy="328613"/>
          </a:xfrm>
        </p:spPr>
        <p:txBody>
          <a:bodyPr/>
          <a:lstStyle>
            <a:lvl1pPr algn="ctr">
              <a:buNone/>
              <a:defRPr sz="1500">
                <a:solidFill>
                  <a:srgbClr val="008E9D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578894" y="3605220"/>
            <a:ext cx="3986213" cy="328613"/>
          </a:xfrm>
        </p:spPr>
        <p:txBody>
          <a:bodyPr>
            <a:noAutofit/>
          </a:bodyPr>
          <a:lstStyle>
            <a:lvl1pPr algn="ctr">
              <a:buNone/>
              <a:defRPr sz="1200">
                <a:solidFill>
                  <a:srgbClr val="C5C6C7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3" name="图片 12" descr="PPT背景---外部演版--辅助图形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036215" y="4292540"/>
            <a:ext cx="1071570" cy="158871"/>
          </a:xfrm>
          <a:prstGeom prst="rect">
            <a:avLst/>
          </a:prstGeom>
        </p:spPr>
      </p:pic>
      <p:pic>
        <p:nvPicPr>
          <p:cNvPr id="1026" name="Picture 2" descr="E:\进行中------\企业文化\LOGO\中英文----白色--LOGO-0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8501" y="564342"/>
            <a:ext cx="1626999" cy="17133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49"/>
                            </p:stCondLst>
                            <p:childTnLst>
                              <p:par>
                                <p:cTn id="19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99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99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99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99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99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99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 build="p">
        <p:tmplLst>
          <p:tmpl lvl="1">
            <p:tnLst>
              <p:par>
                <p:cTn presetID="40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0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插页0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id-ID">
              <a:solidFill>
                <a:srgbClr val="FFFFFF"/>
              </a:solidFill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8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Oval 8"/>
          <p:cNvSpPr/>
          <p:nvPr userDrawn="1"/>
        </p:nvSpPr>
        <p:spPr>
          <a:xfrm>
            <a:off x="2911067" y="910817"/>
            <a:ext cx="3321867" cy="3321867"/>
          </a:xfrm>
          <a:prstGeom prst="ellipse">
            <a:avLst/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id-ID">
              <a:solidFill>
                <a:srgbClr val="FFFFFF"/>
              </a:solidFill>
            </a:endParaRPr>
          </a:p>
        </p:txBody>
      </p:sp>
      <p:sp>
        <p:nvSpPr>
          <p:cNvPr id="9" name="Oval 6"/>
          <p:cNvSpPr/>
          <p:nvPr userDrawn="1"/>
        </p:nvSpPr>
        <p:spPr>
          <a:xfrm>
            <a:off x="3062060" y="1061810"/>
            <a:ext cx="3019880" cy="3019880"/>
          </a:xfrm>
          <a:prstGeom prst="ellipse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id-ID">
              <a:solidFill>
                <a:srgbClr val="FFFFFF"/>
              </a:solidFill>
            </a:endParaRP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3483428" y="1943100"/>
            <a:ext cx="2209800" cy="1714500"/>
          </a:xfrm>
        </p:spPr>
        <p:txBody>
          <a:bodyPr wrap="square">
            <a:noAutofit/>
          </a:bodyPr>
          <a:lstStyle>
            <a:lvl1pPr marL="0" indent="0" algn="ctr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5"/>
          </p:nvPr>
        </p:nvSpPr>
        <p:spPr>
          <a:xfrm>
            <a:off x="3503839" y="1447119"/>
            <a:ext cx="2146704" cy="371475"/>
          </a:xfrm>
        </p:spPr>
        <p:txBody>
          <a:bodyPr>
            <a:noAutofit/>
          </a:bodyPr>
          <a:lstStyle>
            <a:lvl1pPr marL="0" indent="0" algn="ctr">
              <a:buNone/>
              <a:defRPr sz="1500" b="1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6" name="图片 15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262144" y="3290659"/>
            <a:ext cx="677363" cy="6741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id-ID">
              <a:solidFill>
                <a:srgbClr val="FFFFFF"/>
              </a:solidFill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/>
          <p:nvPr userDrawn="1"/>
        </p:nvSpPr>
        <p:spPr>
          <a:xfrm>
            <a:off x="0" y="1060933"/>
            <a:ext cx="4831430" cy="3189515"/>
          </a:xfrm>
          <a:prstGeom prst="rect">
            <a:avLst/>
          </a:prstGeom>
          <a:solidFill>
            <a:schemeClr val="tx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4280879" y="2115691"/>
            <a:ext cx="1080000" cy="1080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id-ID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757139" y="4790049"/>
            <a:ext cx="17936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fld id="{6F5F10C0-743D-4997-8D67-523AB9370FEB}" type="slidenum">
              <a:rPr lang="id-ID" sz="1050" b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id-ID" sz="9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480935" y="1470140"/>
            <a:ext cx="3618739" cy="447675"/>
          </a:xfrm>
        </p:spPr>
        <p:txBody>
          <a:bodyPr>
            <a:noAutofit/>
          </a:bodyPr>
          <a:lstStyle>
            <a:lvl1pPr algn="r">
              <a:defRPr sz="2100" b="1">
                <a:solidFill>
                  <a:srgbClr val="8CC22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half" idx="2"/>
          </p:nvPr>
        </p:nvSpPr>
        <p:spPr>
          <a:xfrm>
            <a:off x="488079" y="1942645"/>
            <a:ext cx="3621881" cy="1832546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rgbClr val="C5C6C7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5" grpId="0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0" y="-1"/>
            <a:ext cx="9144000" cy="3523957"/>
          </a:xfrm>
          <a:prstGeom prst="rect">
            <a:avLst/>
          </a:prstGeom>
          <a:pattFill prst="pct5">
            <a:fgClr>
              <a:schemeClr val="tx1">
                <a:lumMod val="75000"/>
                <a:lumOff val="25000"/>
              </a:schemeClr>
            </a:fgClr>
            <a:bgClr>
              <a:schemeClr val="tx1">
                <a:lumMod val="85000"/>
                <a:lumOff val="1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Oval 7"/>
          <p:cNvSpPr/>
          <p:nvPr userDrawn="1"/>
        </p:nvSpPr>
        <p:spPr>
          <a:xfrm>
            <a:off x="4020528" y="3089166"/>
            <a:ext cx="1080000" cy="1080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id-ID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2925"/>
            <a:ext cx="8229600" cy="44767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464345" y="1215454"/>
            <a:ext cx="8236743" cy="1299146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13"/>
          </p:nvPr>
        </p:nvSpPr>
        <p:spPr>
          <a:xfrm>
            <a:off x="2943226" y="2678907"/>
            <a:ext cx="3278981" cy="364331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4"/>
          </p:nvPr>
        </p:nvSpPr>
        <p:spPr>
          <a:xfrm>
            <a:off x="2943226" y="4250532"/>
            <a:ext cx="3278981" cy="36433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008E9D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1" name="图片 10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096937" y="3176293"/>
            <a:ext cx="921551" cy="9171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2" grpId="0"/>
      <p:bldP spid="8" grpId="0" build="p">
        <p:tmplLst>
          <p:tmpl lvl="1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A----文字格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66130" y="390525"/>
            <a:ext cx="8229600" cy="361950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008E9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 descr="PPT背景---外部演版--辅助图形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07653" y="4711820"/>
            <a:ext cx="946554" cy="140337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479822" y="872728"/>
            <a:ext cx="8210550" cy="3746897"/>
          </a:xfrm>
        </p:spPr>
        <p:txBody>
          <a:bodyPr/>
          <a:lstStyle>
            <a:lvl1pPr>
              <a:defRPr sz="2100">
                <a:solidFill>
                  <a:srgbClr val="008E9D"/>
                </a:solidFill>
              </a:defRPr>
            </a:lvl1pPr>
            <a:lvl2pPr>
              <a:defRPr sz="1800">
                <a:solidFill>
                  <a:srgbClr val="008E9D"/>
                </a:solidFill>
              </a:defRPr>
            </a:lvl2pPr>
            <a:lvl3pPr>
              <a:defRPr sz="1500">
                <a:solidFill>
                  <a:srgbClr val="008E9D"/>
                </a:solidFill>
              </a:defRPr>
            </a:lvl3pPr>
            <a:lvl4pPr>
              <a:defRPr sz="1350">
                <a:solidFill>
                  <a:srgbClr val="008E9D"/>
                </a:solidFill>
              </a:defRPr>
            </a:lvl4pPr>
            <a:lvl5pPr>
              <a:defRPr>
                <a:solidFill>
                  <a:srgbClr val="008E9D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A--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PPT背景---外部演版--辅助图形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07653" y="4711820"/>
            <a:ext cx="946554" cy="140337"/>
          </a:xfrm>
          <a:prstGeom prst="rect">
            <a:avLst/>
          </a:prstGeom>
        </p:spPr>
      </p:pic>
      <p:sp>
        <p:nvSpPr>
          <p:cNvPr id="3" name="标题 7"/>
          <p:cNvSpPr>
            <a:spLocks noGrp="1"/>
          </p:cNvSpPr>
          <p:nvPr>
            <p:ph type="title"/>
          </p:nvPr>
        </p:nvSpPr>
        <p:spPr>
          <a:xfrm>
            <a:off x="466130" y="390525"/>
            <a:ext cx="8229600" cy="361950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008E9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 bwMode="auto">
          <a:xfrm>
            <a:off x="773113" y="4659313"/>
            <a:ext cx="7599362" cy="144462"/>
            <a:chOff x="775335" y="4011613"/>
            <a:chExt cx="7599363" cy="144462"/>
          </a:xfrm>
        </p:grpSpPr>
        <p:grpSp>
          <p:nvGrpSpPr>
            <p:cNvPr id="4" name="组合 1"/>
            <p:cNvGrpSpPr/>
            <p:nvPr userDrawn="1"/>
          </p:nvGrpSpPr>
          <p:grpSpPr bwMode="auto">
            <a:xfrm>
              <a:off x="784066" y="4011613"/>
              <a:ext cx="7581900" cy="144462"/>
              <a:chOff x="780663" y="4802188"/>
              <a:chExt cx="7582674" cy="144462"/>
            </a:xfrm>
          </p:grpSpPr>
          <p:pic>
            <p:nvPicPr>
              <p:cNvPr id="9" name="Picture 6" descr="C:\Users\xiuhue\Desktop\未标题-2.emf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8925" y="4802188"/>
                <a:ext cx="946150" cy="144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0" name="组合 3"/>
              <p:cNvGrpSpPr/>
              <p:nvPr userDrawn="1"/>
            </p:nvGrpSpPr>
            <p:grpSpPr bwMode="auto">
              <a:xfrm>
                <a:off x="780663" y="4874419"/>
                <a:ext cx="7582674" cy="0"/>
                <a:chOff x="755576" y="4875213"/>
                <a:chExt cx="7582674" cy="0"/>
              </a:xfrm>
            </p:grpSpPr>
            <p:cxnSp>
              <p:nvCxnSpPr>
                <p:cNvPr id="11" name="直接连接符 10"/>
                <p:cNvCxnSpPr/>
                <p:nvPr userDrawn="1"/>
              </p:nvCxnSpPr>
              <p:spPr bwMode="auto">
                <a:xfrm>
                  <a:off x="753195" y="2147483647"/>
                  <a:ext cx="3194376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/>
                <p:nvPr userDrawn="1"/>
              </p:nvCxnSpPr>
              <p:spPr bwMode="auto">
                <a:xfrm>
                  <a:off x="5144669" y="2147483647"/>
                  <a:ext cx="3192788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" name="组合 3"/>
            <p:cNvGrpSpPr/>
            <p:nvPr userDrawn="1"/>
          </p:nvGrpSpPr>
          <p:grpSpPr bwMode="auto">
            <a:xfrm>
              <a:off x="775335" y="4083844"/>
              <a:ext cx="7599363" cy="0"/>
              <a:chOff x="781050" y="4083844"/>
              <a:chExt cx="7599363" cy="0"/>
            </a:xfrm>
          </p:grpSpPr>
          <p:cxnSp>
            <p:nvCxnSpPr>
              <p:cNvPr id="7" name="直接连接符 6"/>
              <p:cNvCxnSpPr/>
              <p:nvPr userDrawn="1"/>
            </p:nvCxnSpPr>
            <p:spPr>
              <a:xfrm>
                <a:off x="781050" y="2146835947"/>
                <a:ext cx="3192462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 userDrawn="1"/>
            </p:nvCxnSpPr>
            <p:spPr>
              <a:xfrm>
                <a:off x="5187951" y="2146835947"/>
                <a:ext cx="3192462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656838" y="339503"/>
            <a:ext cx="7830324" cy="485229"/>
          </a:xfrm>
          <a:prstGeom prst="rect">
            <a:avLst/>
          </a:prstGeom>
        </p:spPr>
        <p:txBody>
          <a:bodyPr lIns="91417" tIns="45708" rIns="91417" bIns="45708"/>
          <a:lstStyle>
            <a:lvl1pPr algn="ct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插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8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id-ID">
              <a:solidFill>
                <a:srgbClr val="FFFFFF"/>
              </a:solidFill>
            </a:endParaRPr>
          </a:p>
        </p:txBody>
      </p:sp>
      <p:grpSp>
        <p:nvGrpSpPr>
          <p:cNvPr id="19" name="Group 12"/>
          <p:cNvGrpSpPr/>
          <p:nvPr userDrawn="1"/>
        </p:nvGrpSpPr>
        <p:grpSpPr>
          <a:xfrm>
            <a:off x="4498143" y="4062054"/>
            <a:ext cx="162000" cy="1721591"/>
            <a:chOff x="5997524" y="4571522"/>
            <a:chExt cx="216000" cy="2295454"/>
          </a:xfrm>
        </p:grpSpPr>
        <p:cxnSp>
          <p:nvCxnSpPr>
            <p:cNvPr id="20" name="Straight Connector 7"/>
            <p:cNvCxnSpPr/>
            <p:nvPr/>
          </p:nvCxnSpPr>
          <p:spPr>
            <a:xfrm>
              <a:off x="6097936" y="4706976"/>
              <a:ext cx="0" cy="2160000"/>
            </a:xfrm>
            <a:prstGeom prst="line">
              <a:avLst/>
            </a:prstGeom>
            <a:ln w="25400" cmpd="sng">
              <a:solidFill>
                <a:schemeClr val="bg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11"/>
            <p:cNvGrpSpPr/>
            <p:nvPr/>
          </p:nvGrpSpPr>
          <p:grpSpPr>
            <a:xfrm>
              <a:off x="5997524" y="4571522"/>
              <a:ext cx="216000" cy="212400"/>
              <a:chOff x="9702774" y="956603"/>
              <a:chExt cx="216000" cy="212400"/>
            </a:xfrm>
          </p:grpSpPr>
          <p:sp>
            <p:nvSpPr>
              <p:cNvPr id="25" name="Oval 9"/>
              <p:cNvSpPr/>
              <p:nvPr/>
            </p:nvSpPr>
            <p:spPr>
              <a:xfrm>
                <a:off x="9702774" y="956603"/>
                <a:ext cx="216000" cy="2124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id-ID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Oval 8"/>
              <p:cNvSpPr/>
              <p:nvPr/>
            </p:nvSpPr>
            <p:spPr>
              <a:xfrm>
                <a:off x="9738774" y="1007117"/>
                <a:ext cx="144000" cy="144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id-ID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425304"/>
            <a:ext cx="9144000" cy="472678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40831"/>
            <a:ext cx="9144000" cy="314325"/>
          </a:xfrm>
        </p:spPr>
        <p:txBody>
          <a:bodyPr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单击此处编辑母版副标题</a:t>
            </a:r>
            <a:r>
              <a:rPr lang="en-US" altLang="zh-CN" dirty="0"/>
              <a:t>/</a:t>
            </a:r>
            <a:r>
              <a:rPr lang="zh-CN" altLang="en-US" dirty="0"/>
              <a:t>正文标题文本样式</a:t>
            </a:r>
            <a:endParaRPr lang="zh-CN" altLang="en-US" dirty="0"/>
          </a:p>
        </p:txBody>
      </p:sp>
      <p:sp>
        <p:nvSpPr>
          <p:cNvPr id="32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4200525" y="885825"/>
            <a:ext cx="704850" cy="1485900"/>
          </a:xfrm>
        </p:spPr>
        <p:txBody>
          <a:bodyPr lIns="0" tIns="0" rIns="0" bIns="0">
            <a:noAutofit/>
          </a:bodyPr>
          <a:lstStyle>
            <a:lvl1pPr algn="ctr">
              <a:buNone/>
              <a:defRPr sz="75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dirty="0"/>
              <a:t>X</a:t>
            </a:r>
            <a:endParaRPr lang="zh-CN" altLang="en-US" dirty="0"/>
          </a:p>
        </p:txBody>
      </p:sp>
      <p:pic>
        <p:nvPicPr>
          <p:cNvPr id="12" name="图片 11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26175" y="3297802"/>
            <a:ext cx="677363" cy="6741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插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CC2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id-ID">
              <a:solidFill>
                <a:srgbClr val="FFFFFF"/>
              </a:solidFill>
            </a:endParaRPr>
          </a:p>
        </p:txBody>
      </p:sp>
      <p:grpSp>
        <p:nvGrpSpPr>
          <p:cNvPr id="3" name="Group 12"/>
          <p:cNvGrpSpPr/>
          <p:nvPr userDrawn="1"/>
        </p:nvGrpSpPr>
        <p:grpSpPr>
          <a:xfrm>
            <a:off x="4498143" y="4062054"/>
            <a:ext cx="162000" cy="1721591"/>
            <a:chOff x="5997524" y="4571522"/>
            <a:chExt cx="216000" cy="2295454"/>
          </a:xfrm>
        </p:grpSpPr>
        <p:cxnSp>
          <p:nvCxnSpPr>
            <p:cNvPr id="20" name="Straight Connector 7"/>
            <p:cNvCxnSpPr/>
            <p:nvPr/>
          </p:nvCxnSpPr>
          <p:spPr>
            <a:xfrm>
              <a:off x="6097936" y="4706976"/>
              <a:ext cx="0" cy="2160000"/>
            </a:xfrm>
            <a:prstGeom prst="line">
              <a:avLst/>
            </a:prstGeom>
            <a:ln w="25400" cmpd="sng">
              <a:solidFill>
                <a:schemeClr val="bg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11"/>
            <p:cNvGrpSpPr/>
            <p:nvPr/>
          </p:nvGrpSpPr>
          <p:grpSpPr>
            <a:xfrm>
              <a:off x="5997524" y="4571522"/>
              <a:ext cx="216000" cy="212400"/>
              <a:chOff x="9702774" y="956603"/>
              <a:chExt cx="216000" cy="212400"/>
            </a:xfrm>
          </p:grpSpPr>
          <p:sp>
            <p:nvSpPr>
              <p:cNvPr id="25" name="Oval 9"/>
              <p:cNvSpPr/>
              <p:nvPr/>
            </p:nvSpPr>
            <p:spPr>
              <a:xfrm>
                <a:off x="9702774" y="956603"/>
                <a:ext cx="216000" cy="2124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id-ID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Oval 8"/>
              <p:cNvSpPr/>
              <p:nvPr/>
            </p:nvSpPr>
            <p:spPr>
              <a:xfrm>
                <a:off x="9738774" y="1007117"/>
                <a:ext cx="144000" cy="144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id-ID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425304"/>
            <a:ext cx="9144000" cy="472678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40831"/>
            <a:ext cx="9144000" cy="314325"/>
          </a:xfrm>
        </p:spPr>
        <p:txBody>
          <a:bodyPr>
            <a:noAutofit/>
          </a:bodyPr>
          <a:lstStyle>
            <a:lvl1pPr algn="ctr">
              <a:buNone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单击此处编辑母版副标题</a:t>
            </a:r>
            <a:r>
              <a:rPr lang="en-US" altLang="zh-CN" dirty="0"/>
              <a:t>/</a:t>
            </a:r>
            <a:r>
              <a:rPr lang="zh-CN" altLang="en-US" dirty="0"/>
              <a:t>正文标题文本样式</a:t>
            </a:r>
            <a:endParaRPr lang="zh-CN" altLang="en-US" dirty="0"/>
          </a:p>
        </p:txBody>
      </p:sp>
      <p:sp>
        <p:nvSpPr>
          <p:cNvPr id="32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4200525" y="885825"/>
            <a:ext cx="704850" cy="1485900"/>
          </a:xfrm>
        </p:spPr>
        <p:txBody>
          <a:bodyPr lIns="0" tIns="0" rIns="0" bIns="0">
            <a:noAutofit/>
          </a:bodyPr>
          <a:lstStyle>
            <a:lvl1pPr algn="ctr">
              <a:buNone/>
              <a:defRPr sz="75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dirty="0"/>
              <a:t>X</a:t>
            </a:r>
            <a:endParaRPr lang="zh-CN" altLang="en-US" dirty="0"/>
          </a:p>
        </p:txBody>
      </p:sp>
      <p:pic>
        <p:nvPicPr>
          <p:cNvPr id="12" name="图片 11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26175" y="3297802"/>
            <a:ext cx="677363" cy="6741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插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9B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id-ID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425304"/>
            <a:ext cx="9144000" cy="472678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40831"/>
            <a:ext cx="9144000" cy="314325"/>
          </a:xfrm>
        </p:spPr>
        <p:txBody>
          <a:bodyPr>
            <a:noAutofit/>
          </a:bodyPr>
          <a:lstStyle>
            <a:lvl1pPr algn="ctr">
              <a:buNone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单击此处编辑母版副标题</a:t>
            </a:r>
            <a:r>
              <a:rPr lang="en-US" altLang="zh-CN" dirty="0"/>
              <a:t>/</a:t>
            </a:r>
            <a:r>
              <a:rPr lang="zh-CN" altLang="en-US" dirty="0"/>
              <a:t>正文标题文本样式</a:t>
            </a:r>
            <a:endParaRPr lang="zh-CN" altLang="en-US" dirty="0"/>
          </a:p>
        </p:txBody>
      </p:sp>
      <p:sp>
        <p:nvSpPr>
          <p:cNvPr id="32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4200525" y="885825"/>
            <a:ext cx="704850" cy="1485900"/>
          </a:xfrm>
        </p:spPr>
        <p:txBody>
          <a:bodyPr lIns="0" tIns="0" rIns="0" bIns="0">
            <a:noAutofit/>
          </a:bodyPr>
          <a:lstStyle>
            <a:lvl1pPr algn="ctr">
              <a:buNone/>
              <a:defRPr sz="75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dirty="0"/>
              <a:t>X</a:t>
            </a:r>
            <a:endParaRPr lang="zh-CN" altLang="en-US" dirty="0"/>
          </a:p>
        </p:txBody>
      </p:sp>
      <p:grpSp>
        <p:nvGrpSpPr>
          <p:cNvPr id="11" name="Group 12"/>
          <p:cNvGrpSpPr/>
          <p:nvPr userDrawn="1"/>
        </p:nvGrpSpPr>
        <p:grpSpPr>
          <a:xfrm>
            <a:off x="4498143" y="4062054"/>
            <a:ext cx="162000" cy="1721591"/>
            <a:chOff x="5997524" y="4571522"/>
            <a:chExt cx="216000" cy="2295454"/>
          </a:xfrm>
        </p:grpSpPr>
        <p:cxnSp>
          <p:nvCxnSpPr>
            <p:cNvPr id="12" name="Straight Connector 7"/>
            <p:cNvCxnSpPr/>
            <p:nvPr/>
          </p:nvCxnSpPr>
          <p:spPr>
            <a:xfrm>
              <a:off x="6097936" y="4706976"/>
              <a:ext cx="0" cy="2160000"/>
            </a:xfrm>
            <a:prstGeom prst="line">
              <a:avLst/>
            </a:prstGeom>
            <a:ln w="25400" cmpd="sng">
              <a:solidFill>
                <a:schemeClr val="bg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1"/>
            <p:cNvGrpSpPr/>
            <p:nvPr/>
          </p:nvGrpSpPr>
          <p:grpSpPr>
            <a:xfrm>
              <a:off x="5997524" y="4571522"/>
              <a:ext cx="216000" cy="212400"/>
              <a:chOff x="9702774" y="956603"/>
              <a:chExt cx="216000" cy="212400"/>
            </a:xfrm>
          </p:grpSpPr>
          <p:sp>
            <p:nvSpPr>
              <p:cNvPr id="14" name="Oval 9"/>
              <p:cNvSpPr/>
              <p:nvPr/>
            </p:nvSpPr>
            <p:spPr>
              <a:xfrm>
                <a:off x="9702774" y="956603"/>
                <a:ext cx="216000" cy="2124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id-ID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Oval 8"/>
              <p:cNvSpPr/>
              <p:nvPr/>
            </p:nvSpPr>
            <p:spPr>
              <a:xfrm>
                <a:off x="9738774" y="1007117"/>
                <a:ext cx="144000" cy="144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id-ID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17" name="图片 1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26175" y="3297802"/>
            <a:ext cx="677363" cy="6741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插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id-ID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2425304"/>
            <a:ext cx="9144000" cy="472678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单击此处编辑母版标题样式字体</a:t>
            </a:r>
            <a:endParaRPr lang="zh-CN" altLang="en-US" dirty="0"/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40831"/>
            <a:ext cx="9144000" cy="314325"/>
          </a:xfrm>
        </p:spPr>
        <p:txBody>
          <a:bodyPr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单击此处编辑母版副标题</a:t>
            </a:r>
            <a:r>
              <a:rPr lang="en-US" altLang="zh-CN" dirty="0"/>
              <a:t>/</a:t>
            </a:r>
            <a:r>
              <a:rPr lang="zh-CN" altLang="en-US" dirty="0"/>
              <a:t>正文标题文本样式</a:t>
            </a:r>
            <a:endParaRPr lang="zh-CN" altLang="en-US" dirty="0"/>
          </a:p>
        </p:txBody>
      </p:sp>
      <p:sp>
        <p:nvSpPr>
          <p:cNvPr id="32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4200525" y="885825"/>
            <a:ext cx="704850" cy="1485900"/>
          </a:xfrm>
        </p:spPr>
        <p:txBody>
          <a:bodyPr lIns="0" tIns="0" rIns="0" bIns="0">
            <a:noAutofit/>
          </a:bodyPr>
          <a:lstStyle>
            <a:lvl1pPr algn="ctr">
              <a:buNone/>
              <a:defRPr sz="75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dirty="0"/>
              <a:t>X</a:t>
            </a:r>
            <a:endParaRPr lang="zh-CN" altLang="en-US" dirty="0"/>
          </a:p>
        </p:txBody>
      </p:sp>
      <p:grpSp>
        <p:nvGrpSpPr>
          <p:cNvPr id="11" name="Group 12"/>
          <p:cNvGrpSpPr/>
          <p:nvPr userDrawn="1"/>
        </p:nvGrpSpPr>
        <p:grpSpPr>
          <a:xfrm>
            <a:off x="4498143" y="4062054"/>
            <a:ext cx="162000" cy="1721591"/>
            <a:chOff x="5997524" y="4571522"/>
            <a:chExt cx="216000" cy="2295454"/>
          </a:xfrm>
        </p:grpSpPr>
        <p:cxnSp>
          <p:nvCxnSpPr>
            <p:cNvPr id="12" name="Straight Connector 7"/>
            <p:cNvCxnSpPr/>
            <p:nvPr/>
          </p:nvCxnSpPr>
          <p:spPr>
            <a:xfrm>
              <a:off x="6097936" y="4706976"/>
              <a:ext cx="0" cy="2160000"/>
            </a:xfrm>
            <a:prstGeom prst="line">
              <a:avLst/>
            </a:prstGeom>
            <a:ln w="25400" cmpd="sng">
              <a:solidFill>
                <a:schemeClr val="bg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1"/>
            <p:cNvGrpSpPr/>
            <p:nvPr/>
          </p:nvGrpSpPr>
          <p:grpSpPr>
            <a:xfrm>
              <a:off x="5997524" y="4571522"/>
              <a:ext cx="216000" cy="212400"/>
              <a:chOff x="9702774" y="956603"/>
              <a:chExt cx="216000" cy="212400"/>
            </a:xfrm>
          </p:grpSpPr>
          <p:sp>
            <p:nvSpPr>
              <p:cNvPr id="14" name="Oval 9"/>
              <p:cNvSpPr/>
              <p:nvPr/>
            </p:nvSpPr>
            <p:spPr>
              <a:xfrm>
                <a:off x="9702774" y="956603"/>
                <a:ext cx="216000" cy="2124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id-ID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Oval 8"/>
              <p:cNvSpPr/>
              <p:nvPr/>
            </p:nvSpPr>
            <p:spPr>
              <a:xfrm>
                <a:off x="9738774" y="1007117"/>
                <a:ext cx="144000" cy="144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id-ID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17" name="图片 1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26175" y="3297802"/>
            <a:ext cx="677363" cy="6741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插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id-ID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425304"/>
            <a:ext cx="9144000" cy="472678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40831"/>
            <a:ext cx="9144000" cy="314325"/>
          </a:xfrm>
        </p:spPr>
        <p:txBody>
          <a:bodyPr>
            <a:noAutofit/>
          </a:bodyPr>
          <a:lstStyle>
            <a:lvl1pPr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单击此处编辑母版副标题</a:t>
            </a:r>
            <a:r>
              <a:rPr lang="en-US" altLang="zh-CN" dirty="0"/>
              <a:t>/</a:t>
            </a:r>
            <a:r>
              <a:rPr lang="zh-CN" altLang="en-US" dirty="0"/>
              <a:t>正文标题文本样式</a:t>
            </a:r>
            <a:endParaRPr lang="zh-CN" altLang="en-US" dirty="0"/>
          </a:p>
        </p:txBody>
      </p:sp>
      <p:sp>
        <p:nvSpPr>
          <p:cNvPr id="32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4200525" y="885825"/>
            <a:ext cx="704850" cy="1485900"/>
          </a:xfrm>
        </p:spPr>
        <p:txBody>
          <a:bodyPr lIns="0" tIns="0" rIns="0" bIns="0">
            <a:noAutofit/>
          </a:bodyPr>
          <a:lstStyle>
            <a:lvl1pPr algn="ctr">
              <a:buNone/>
              <a:defRPr sz="75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dirty="0"/>
              <a:t>X</a:t>
            </a:r>
            <a:endParaRPr lang="zh-CN" altLang="en-US" dirty="0"/>
          </a:p>
        </p:txBody>
      </p:sp>
      <p:grpSp>
        <p:nvGrpSpPr>
          <p:cNvPr id="11" name="Group 12"/>
          <p:cNvGrpSpPr/>
          <p:nvPr userDrawn="1"/>
        </p:nvGrpSpPr>
        <p:grpSpPr>
          <a:xfrm>
            <a:off x="4498143" y="4062054"/>
            <a:ext cx="162000" cy="1721591"/>
            <a:chOff x="5997524" y="4571522"/>
            <a:chExt cx="216000" cy="2295454"/>
          </a:xfrm>
        </p:grpSpPr>
        <p:cxnSp>
          <p:nvCxnSpPr>
            <p:cNvPr id="12" name="Straight Connector 7"/>
            <p:cNvCxnSpPr/>
            <p:nvPr/>
          </p:nvCxnSpPr>
          <p:spPr>
            <a:xfrm>
              <a:off x="6097936" y="4706976"/>
              <a:ext cx="0" cy="2160000"/>
            </a:xfrm>
            <a:prstGeom prst="line">
              <a:avLst/>
            </a:prstGeom>
            <a:ln w="25400" cmpd="sng">
              <a:solidFill>
                <a:schemeClr val="bg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1"/>
            <p:cNvGrpSpPr/>
            <p:nvPr/>
          </p:nvGrpSpPr>
          <p:grpSpPr>
            <a:xfrm>
              <a:off x="5997524" y="4571522"/>
              <a:ext cx="216000" cy="212400"/>
              <a:chOff x="9702774" y="956603"/>
              <a:chExt cx="216000" cy="212400"/>
            </a:xfrm>
          </p:grpSpPr>
          <p:sp>
            <p:nvSpPr>
              <p:cNvPr id="14" name="Oval 9"/>
              <p:cNvSpPr/>
              <p:nvPr/>
            </p:nvSpPr>
            <p:spPr>
              <a:xfrm>
                <a:off x="9702774" y="956603"/>
                <a:ext cx="216000" cy="2124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id-ID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Oval 8"/>
              <p:cNvSpPr/>
              <p:nvPr/>
            </p:nvSpPr>
            <p:spPr>
              <a:xfrm>
                <a:off x="9738774" y="1007117"/>
                <a:ext cx="144000" cy="144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id-ID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17" name="图片 1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26175" y="3297802"/>
            <a:ext cx="677363" cy="6741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82"/>
          <p:cNvSpPr>
            <a:spLocks noChangeArrowheads="1"/>
          </p:cNvSpPr>
          <p:nvPr/>
        </p:nvSpPr>
        <p:spPr bwMode="auto">
          <a:xfrm>
            <a:off x="1853803" y="1363249"/>
            <a:ext cx="5593557" cy="4154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100" dirty="0">
                <a:solidFill>
                  <a:srgbClr val="008E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为践行这一使命，北森一直在努力！</a:t>
            </a:r>
            <a:endParaRPr lang="en-US" altLang="zh-CN" sz="2100" dirty="0">
              <a:solidFill>
                <a:srgbClr val="008E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4945" y="1928809"/>
            <a:ext cx="74112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3000" b="1" dirty="0">
                <a:solidFill>
                  <a:srgbClr val="008E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基于互联网，构建新一代人才管理软件，</a:t>
            </a:r>
            <a:endParaRPr lang="en-US" altLang="zh-CN" sz="3000" b="1" dirty="0">
              <a:solidFill>
                <a:srgbClr val="008E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3000" b="1" dirty="0">
                <a:solidFill>
                  <a:srgbClr val="008E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帮助中国企业实现人才领先！</a:t>
            </a:r>
            <a:endParaRPr lang="zh-CN" altLang="en-US" sz="3000" b="1" dirty="0">
              <a:solidFill>
                <a:srgbClr val="008E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1" descr="E:\进行中------\企业文化\LOGO\外圆--LOGO-05.png"/>
          <p:cNvPicPr>
            <a:picLocks noChangeAspect="1" noChangeArrowheads="1"/>
          </p:cNvPicPr>
          <p:nvPr userDrawn="1"/>
        </p:nvPicPr>
        <p:blipFill>
          <a:blip r:embed="rId2" cstate="print"/>
          <a:srcRect l="13212" t="37795" r="12161" b="37953"/>
          <a:stretch>
            <a:fillRect/>
          </a:stretch>
        </p:blipFill>
        <p:spPr bwMode="auto">
          <a:xfrm>
            <a:off x="3846910" y="3328988"/>
            <a:ext cx="1607344" cy="5500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1"/>
          <p:cNvSpPr/>
          <p:nvPr userDrawn="1"/>
        </p:nvSpPr>
        <p:spPr>
          <a:xfrm>
            <a:off x="-946" y="2260670"/>
            <a:ext cx="9144946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id-ID" sz="4050" b="1" dirty="0">
                <a:solidFill>
                  <a:srgbClr val="FF6600"/>
                </a:solidFill>
                <a:latin typeface="微软雅黑" panose="020B0503020204020204" pitchFamily="34" charset="-122"/>
                <a:ea typeface="Roboto" panose="02000000000000000000" pitchFamily="2" charset="0"/>
                <a:cs typeface="Open Sans Light" panose="020B0306030504020204" pitchFamily="34" charset="0"/>
              </a:rPr>
              <a:t>THANK</a:t>
            </a:r>
            <a:r>
              <a:rPr lang="id-ID" sz="4050" b="1" dirty="0">
                <a:solidFill>
                  <a:srgbClr val="8CC221"/>
                </a:solidFill>
                <a:latin typeface="微软雅黑" panose="020B0503020204020204" pitchFamily="34" charset="-122"/>
                <a:ea typeface="Roboto" panose="02000000000000000000" pitchFamily="2" charset="0"/>
                <a:cs typeface="Open Sans Light" panose="020B0306030504020204" pitchFamily="34" charset="0"/>
              </a:rPr>
              <a:t>YOU</a:t>
            </a:r>
            <a:r>
              <a:rPr lang="id-ID" sz="4050" b="1" dirty="0">
                <a:solidFill>
                  <a:srgbClr val="D9B765"/>
                </a:solidFill>
                <a:latin typeface="微软雅黑" panose="020B0503020204020204" pitchFamily="34" charset="-122"/>
                <a:ea typeface="Roboto" panose="02000000000000000000" pitchFamily="2" charset="0"/>
                <a:cs typeface="Open Sans Light" panose="020B0306030504020204" pitchFamily="34" charset="0"/>
              </a:rPr>
              <a:t>FOR</a:t>
            </a:r>
            <a:r>
              <a:rPr lang="id-ID" sz="4050" b="1" dirty="0">
                <a:solidFill>
                  <a:srgbClr val="008E9D"/>
                </a:solidFill>
                <a:latin typeface="微软雅黑" panose="020B0503020204020204" pitchFamily="34" charset="-122"/>
                <a:ea typeface="Roboto" panose="02000000000000000000" pitchFamily="2" charset="0"/>
                <a:cs typeface="Open Sans Light" panose="020B0306030504020204" pitchFamily="34" charset="0"/>
              </a:rPr>
              <a:t>WATCHING</a:t>
            </a:r>
            <a:endParaRPr lang="id-ID" sz="4050" b="1" dirty="0">
              <a:solidFill>
                <a:srgbClr val="008E9D"/>
              </a:solidFill>
              <a:latin typeface="微软雅黑" panose="020B0503020204020204" pitchFamily="34" charset="-122"/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sp>
        <p:nvSpPr>
          <p:cNvPr id="15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3484928" y="3159090"/>
            <a:ext cx="2199084" cy="425053"/>
          </a:xfrm>
        </p:spPr>
        <p:txBody>
          <a:bodyPr>
            <a:noAutofit/>
          </a:bodyPr>
          <a:lstStyle>
            <a:lvl1pPr algn="ctr">
              <a:buNone/>
              <a:defRPr sz="1500" b="1">
                <a:solidFill>
                  <a:srgbClr val="008E9D"/>
                </a:solidFill>
              </a:defRPr>
            </a:lvl1pPr>
          </a:lstStyle>
          <a:p>
            <a:pPr lvl="0"/>
            <a:r>
              <a:rPr lang="en-US" altLang="zh-CN" dirty="0"/>
              <a:t>END</a:t>
            </a:r>
            <a:endParaRPr lang="zh-CN" altLang="en-US" dirty="0"/>
          </a:p>
        </p:txBody>
      </p:sp>
      <p:pic>
        <p:nvPicPr>
          <p:cNvPr id="2050" name="Picture 2" descr="E:\进行中------\企业文化\LOGO\中英文----白色--LOGO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1446" y="856895"/>
            <a:ext cx="1179918" cy="12425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 build="p">
        <p:tmplLst>
          <p:tmpl lvl="1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 noChangeAspect="1"/>
          </p:cNvGrpSpPr>
          <p:nvPr userDrawn="1"/>
        </p:nvGrpSpPr>
        <p:grpSpPr bwMode="auto">
          <a:xfrm>
            <a:off x="40482" y="8335"/>
            <a:ext cx="9113044" cy="5150644"/>
            <a:chOff x="34" y="7"/>
            <a:chExt cx="7654" cy="4326"/>
          </a:xfrm>
        </p:grpSpPr>
        <p:sp>
          <p:nvSpPr>
            <p:cNvPr id="10" name="Freeform 6"/>
            <p:cNvSpPr/>
            <p:nvPr userDrawn="1"/>
          </p:nvSpPr>
          <p:spPr bwMode="auto">
            <a:xfrm>
              <a:off x="34" y="787"/>
              <a:ext cx="29" cy="156"/>
            </a:xfrm>
            <a:custGeom>
              <a:avLst/>
              <a:gdLst>
                <a:gd name="T0" fmla="*/ 0 w 29"/>
                <a:gd name="T1" fmla="*/ 156 h 156"/>
                <a:gd name="T2" fmla="*/ 29 w 29"/>
                <a:gd name="T3" fmla="*/ 23 h 156"/>
                <a:gd name="T4" fmla="*/ 29 w 29"/>
                <a:gd name="T5" fmla="*/ 0 h 156"/>
                <a:gd name="T6" fmla="*/ 0 w 29"/>
                <a:gd name="T7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56">
                  <a:moveTo>
                    <a:pt x="0" y="156"/>
                  </a:moveTo>
                  <a:lnTo>
                    <a:pt x="29" y="23"/>
                  </a:lnTo>
                  <a:lnTo>
                    <a:pt x="29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34" y="943"/>
              <a:ext cx="830" cy="1182"/>
            </a:xfrm>
            <a:custGeom>
              <a:avLst/>
              <a:gdLst>
                <a:gd name="T0" fmla="*/ 0 w 830"/>
                <a:gd name="T1" fmla="*/ 0 h 1182"/>
                <a:gd name="T2" fmla="*/ 29 w 830"/>
                <a:gd name="T3" fmla="*/ 1182 h 1182"/>
                <a:gd name="T4" fmla="*/ 830 w 830"/>
                <a:gd name="T5" fmla="*/ 1138 h 1182"/>
                <a:gd name="T6" fmla="*/ 0 w 830"/>
                <a:gd name="T7" fmla="*/ 0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0" h="1182">
                  <a:moveTo>
                    <a:pt x="0" y="0"/>
                  </a:moveTo>
                  <a:lnTo>
                    <a:pt x="29" y="1182"/>
                  </a:lnTo>
                  <a:lnTo>
                    <a:pt x="830" y="1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3" y="2125"/>
              <a:ext cx="831" cy="2186"/>
            </a:xfrm>
            <a:custGeom>
              <a:avLst/>
              <a:gdLst>
                <a:gd name="T0" fmla="*/ 0 w 831"/>
                <a:gd name="T1" fmla="*/ 0 h 2186"/>
                <a:gd name="T2" fmla="*/ 0 w 831"/>
                <a:gd name="T3" fmla="*/ 2186 h 2186"/>
                <a:gd name="T4" fmla="*/ 831 w 831"/>
                <a:gd name="T5" fmla="*/ 2141 h 2186"/>
                <a:gd name="T6" fmla="*/ 0 w 831"/>
                <a:gd name="T7" fmla="*/ 0 h 2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1" h="2186">
                  <a:moveTo>
                    <a:pt x="0" y="0"/>
                  </a:moveTo>
                  <a:lnTo>
                    <a:pt x="0" y="2186"/>
                  </a:lnTo>
                  <a:lnTo>
                    <a:pt x="831" y="2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4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63" y="4266"/>
              <a:ext cx="1424" cy="45"/>
            </a:xfrm>
            <a:custGeom>
              <a:avLst/>
              <a:gdLst>
                <a:gd name="T0" fmla="*/ 831 w 1424"/>
                <a:gd name="T1" fmla="*/ 0 h 45"/>
                <a:gd name="T2" fmla="*/ 0 w 1424"/>
                <a:gd name="T3" fmla="*/ 45 h 45"/>
                <a:gd name="T4" fmla="*/ 1424 w 1424"/>
                <a:gd name="T5" fmla="*/ 45 h 45"/>
                <a:gd name="T6" fmla="*/ 831 w 1424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4" h="45">
                  <a:moveTo>
                    <a:pt x="831" y="0"/>
                  </a:moveTo>
                  <a:lnTo>
                    <a:pt x="0" y="45"/>
                  </a:lnTo>
                  <a:lnTo>
                    <a:pt x="1424" y="45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894" y="3396"/>
              <a:ext cx="1009" cy="915"/>
            </a:xfrm>
            <a:custGeom>
              <a:avLst/>
              <a:gdLst>
                <a:gd name="T0" fmla="*/ 0 w 1009"/>
                <a:gd name="T1" fmla="*/ 870 h 915"/>
                <a:gd name="T2" fmla="*/ 593 w 1009"/>
                <a:gd name="T3" fmla="*/ 915 h 915"/>
                <a:gd name="T4" fmla="*/ 1009 w 1009"/>
                <a:gd name="T5" fmla="*/ 0 h 915"/>
                <a:gd name="T6" fmla="*/ 0 w 1009"/>
                <a:gd name="T7" fmla="*/ 87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9" h="915">
                  <a:moveTo>
                    <a:pt x="0" y="870"/>
                  </a:moveTo>
                  <a:lnTo>
                    <a:pt x="593" y="915"/>
                  </a:lnTo>
                  <a:lnTo>
                    <a:pt x="1009" y="0"/>
                  </a:lnTo>
                  <a:lnTo>
                    <a:pt x="0" y="870"/>
                  </a:ln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/>
            <p:nvPr userDrawn="1"/>
          </p:nvSpPr>
          <p:spPr bwMode="auto">
            <a:xfrm>
              <a:off x="63" y="2081"/>
              <a:ext cx="1840" cy="1315"/>
            </a:xfrm>
            <a:custGeom>
              <a:avLst/>
              <a:gdLst>
                <a:gd name="T0" fmla="*/ 801 w 1840"/>
                <a:gd name="T1" fmla="*/ 0 h 1315"/>
                <a:gd name="T2" fmla="*/ 0 w 1840"/>
                <a:gd name="T3" fmla="*/ 44 h 1315"/>
                <a:gd name="T4" fmla="*/ 1840 w 1840"/>
                <a:gd name="T5" fmla="*/ 1315 h 1315"/>
                <a:gd name="T6" fmla="*/ 801 w 1840"/>
                <a:gd name="T7" fmla="*/ 0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0" h="1315">
                  <a:moveTo>
                    <a:pt x="801" y="0"/>
                  </a:moveTo>
                  <a:lnTo>
                    <a:pt x="0" y="44"/>
                  </a:lnTo>
                  <a:lnTo>
                    <a:pt x="1840" y="1315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rgbClr val="DDE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63" y="2125"/>
              <a:ext cx="1840" cy="2141"/>
            </a:xfrm>
            <a:custGeom>
              <a:avLst/>
              <a:gdLst>
                <a:gd name="T0" fmla="*/ 0 w 1840"/>
                <a:gd name="T1" fmla="*/ 0 h 2141"/>
                <a:gd name="T2" fmla="*/ 831 w 1840"/>
                <a:gd name="T3" fmla="*/ 2141 h 2141"/>
                <a:gd name="T4" fmla="*/ 1840 w 1840"/>
                <a:gd name="T5" fmla="*/ 1271 h 2141"/>
                <a:gd name="T6" fmla="*/ 0 w 1840"/>
                <a:gd name="T7" fmla="*/ 0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0" h="2141">
                  <a:moveTo>
                    <a:pt x="0" y="0"/>
                  </a:moveTo>
                  <a:lnTo>
                    <a:pt x="831" y="2141"/>
                  </a:lnTo>
                  <a:lnTo>
                    <a:pt x="1840" y="1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/>
            <p:nvPr userDrawn="1"/>
          </p:nvSpPr>
          <p:spPr bwMode="auto">
            <a:xfrm>
              <a:off x="34" y="698"/>
              <a:ext cx="1898" cy="245"/>
            </a:xfrm>
            <a:custGeom>
              <a:avLst/>
              <a:gdLst>
                <a:gd name="T0" fmla="*/ 29 w 1898"/>
                <a:gd name="T1" fmla="*/ 112 h 245"/>
                <a:gd name="T2" fmla="*/ 0 w 1898"/>
                <a:gd name="T3" fmla="*/ 245 h 245"/>
                <a:gd name="T4" fmla="*/ 1898 w 1898"/>
                <a:gd name="T5" fmla="*/ 0 h 245"/>
                <a:gd name="T6" fmla="*/ 29 w 1898"/>
                <a:gd name="T7" fmla="*/ 11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8" h="245">
                  <a:moveTo>
                    <a:pt x="29" y="112"/>
                  </a:moveTo>
                  <a:lnTo>
                    <a:pt x="0" y="245"/>
                  </a:lnTo>
                  <a:lnTo>
                    <a:pt x="1898" y="0"/>
                  </a:lnTo>
                  <a:lnTo>
                    <a:pt x="29" y="11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34" y="698"/>
              <a:ext cx="1898" cy="1383"/>
            </a:xfrm>
            <a:custGeom>
              <a:avLst/>
              <a:gdLst>
                <a:gd name="T0" fmla="*/ 0 w 1898"/>
                <a:gd name="T1" fmla="*/ 245 h 1383"/>
                <a:gd name="T2" fmla="*/ 830 w 1898"/>
                <a:gd name="T3" fmla="*/ 1383 h 1383"/>
                <a:gd name="T4" fmla="*/ 1898 w 1898"/>
                <a:gd name="T5" fmla="*/ 0 h 1383"/>
                <a:gd name="T6" fmla="*/ 0 w 1898"/>
                <a:gd name="T7" fmla="*/ 245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8" h="1383">
                  <a:moveTo>
                    <a:pt x="0" y="245"/>
                  </a:moveTo>
                  <a:lnTo>
                    <a:pt x="830" y="1383"/>
                  </a:lnTo>
                  <a:lnTo>
                    <a:pt x="1898" y="0"/>
                  </a:lnTo>
                  <a:lnTo>
                    <a:pt x="0" y="24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/>
            <p:nvPr userDrawn="1"/>
          </p:nvSpPr>
          <p:spPr bwMode="auto">
            <a:xfrm>
              <a:off x="63" y="386"/>
              <a:ext cx="1869" cy="401"/>
            </a:xfrm>
            <a:custGeom>
              <a:avLst/>
              <a:gdLst>
                <a:gd name="T0" fmla="*/ 60 w 1869"/>
                <a:gd name="T1" fmla="*/ 0 h 401"/>
                <a:gd name="T2" fmla="*/ 0 w 1869"/>
                <a:gd name="T3" fmla="*/ 401 h 401"/>
                <a:gd name="T4" fmla="*/ 1869 w 1869"/>
                <a:gd name="T5" fmla="*/ 312 h 401"/>
                <a:gd name="T6" fmla="*/ 60 w 1869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9" h="401">
                  <a:moveTo>
                    <a:pt x="60" y="0"/>
                  </a:moveTo>
                  <a:lnTo>
                    <a:pt x="0" y="401"/>
                  </a:lnTo>
                  <a:lnTo>
                    <a:pt x="1869" y="31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63" y="698"/>
              <a:ext cx="1869" cy="112"/>
            </a:xfrm>
            <a:custGeom>
              <a:avLst/>
              <a:gdLst>
                <a:gd name="T0" fmla="*/ 0 w 1869"/>
                <a:gd name="T1" fmla="*/ 89 h 112"/>
                <a:gd name="T2" fmla="*/ 0 w 1869"/>
                <a:gd name="T3" fmla="*/ 112 h 112"/>
                <a:gd name="T4" fmla="*/ 1869 w 1869"/>
                <a:gd name="T5" fmla="*/ 0 h 112"/>
                <a:gd name="T6" fmla="*/ 0 w 1869"/>
                <a:gd name="T7" fmla="*/ 8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9" h="112">
                  <a:moveTo>
                    <a:pt x="0" y="89"/>
                  </a:moveTo>
                  <a:lnTo>
                    <a:pt x="0" y="112"/>
                  </a:lnTo>
                  <a:lnTo>
                    <a:pt x="1869" y="0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64" y="2081"/>
              <a:ext cx="1365" cy="1315"/>
            </a:xfrm>
            <a:custGeom>
              <a:avLst/>
              <a:gdLst>
                <a:gd name="T0" fmla="*/ 0 w 1365"/>
                <a:gd name="T1" fmla="*/ 0 h 1315"/>
                <a:gd name="T2" fmla="*/ 1039 w 1365"/>
                <a:gd name="T3" fmla="*/ 1315 h 1315"/>
                <a:gd name="T4" fmla="*/ 1365 w 1365"/>
                <a:gd name="T5" fmla="*/ 401 h 1315"/>
                <a:gd name="T6" fmla="*/ 0 w 1365"/>
                <a:gd name="T7" fmla="*/ 0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5" h="1315">
                  <a:moveTo>
                    <a:pt x="0" y="0"/>
                  </a:moveTo>
                  <a:lnTo>
                    <a:pt x="1039" y="1315"/>
                  </a:lnTo>
                  <a:lnTo>
                    <a:pt x="1365" y="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/>
            <p:nvPr userDrawn="1"/>
          </p:nvSpPr>
          <p:spPr bwMode="auto">
            <a:xfrm>
              <a:off x="123" y="7"/>
              <a:ext cx="2136" cy="691"/>
            </a:xfrm>
            <a:custGeom>
              <a:avLst/>
              <a:gdLst>
                <a:gd name="T0" fmla="*/ 0 w 2136"/>
                <a:gd name="T1" fmla="*/ 379 h 691"/>
                <a:gd name="T2" fmla="*/ 1809 w 2136"/>
                <a:gd name="T3" fmla="*/ 691 h 691"/>
                <a:gd name="T4" fmla="*/ 2136 w 2136"/>
                <a:gd name="T5" fmla="*/ 0 h 691"/>
                <a:gd name="T6" fmla="*/ 0 w 2136"/>
                <a:gd name="T7" fmla="*/ 379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6" h="691">
                  <a:moveTo>
                    <a:pt x="0" y="379"/>
                  </a:moveTo>
                  <a:lnTo>
                    <a:pt x="1809" y="691"/>
                  </a:lnTo>
                  <a:lnTo>
                    <a:pt x="2136" y="0"/>
                  </a:lnTo>
                  <a:lnTo>
                    <a:pt x="0" y="379"/>
                  </a:lnTo>
                  <a:close/>
                </a:path>
              </a:pathLst>
            </a:cu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/>
            <p:nvPr userDrawn="1"/>
          </p:nvSpPr>
          <p:spPr bwMode="auto">
            <a:xfrm>
              <a:off x="864" y="698"/>
              <a:ext cx="1662" cy="1383"/>
            </a:xfrm>
            <a:custGeom>
              <a:avLst/>
              <a:gdLst>
                <a:gd name="T0" fmla="*/ 1068 w 1662"/>
                <a:gd name="T1" fmla="*/ 0 h 1383"/>
                <a:gd name="T2" fmla="*/ 0 w 1662"/>
                <a:gd name="T3" fmla="*/ 1383 h 1383"/>
                <a:gd name="T4" fmla="*/ 1662 w 1662"/>
                <a:gd name="T5" fmla="*/ 825 h 1383"/>
                <a:gd name="T6" fmla="*/ 1068 w 1662"/>
                <a:gd name="T7" fmla="*/ 0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62" h="1383">
                  <a:moveTo>
                    <a:pt x="1068" y="0"/>
                  </a:moveTo>
                  <a:lnTo>
                    <a:pt x="0" y="1383"/>
                  </a:lnTo>
                  <a:lnTo>
                    <a:pt x="1662" y="825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rgbClr val="F7F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864" y="1523"/>
              <a:ext cx="1662" cy="959"/>
            </a:xfrm>
            <a:custGeom>
              <a:avLst/>
              <a:gdLst>
                <a:gd name="T0" fmla="*/ 0 w 1662"/>
                <a:gd name="T1" fmla="*/ 558 h 959"/>
                <a:gd name="T2" fmla="*/ 1365 w 1662"/>
                <a:gd name="T3" fmla="*/ 959 h 959"/>
                <a:gd name="T4" fmla="*/ 1662 w 1662"/>
                <a:gd name="T5" fmla="*/ 0 h 959"/>
                <a:gd name="T6" fmla="*/ 0 w 1662"/>
                <a:gd name="T7" fmla="*/ 558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62" h="959">
                  <a:moveTo>
                    <a:pt x="0" y="558"/>
                  </a:moveTo>
                  <a:lnTo>
                    <a:pt x="1365" y="959"/>
                  </a:lnTo>
                  <a:lnTo>
                    <a:pt x="1662" y="0"/>
                  </a:lnTo>
                  <a:lnTo>
                    <a:pt x="0" y="558"/>
                  </a:lnTo>
                  <a:close/>
                </a:path>
              </a:pathLst>
            </a:custGeom>
            <a:solidFill>
              <a:srgbClr val="F4F4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1487" y="3396"/>
              <a:ext cx="1424" cy="915"/>
            </a:xfrm>
            <a:custGeom>
              <a:avLst/>
              <a:gdLst>
                <a:gd name="T0" fmla="*/ 416 w 1424"/>
                <a:gd name="T1" fmla="*/ 0 h 915"/>
                <a:gd name="T2" fmla="*/ 0 w 1424"/>
                <a:gd name="T3" fmla="*/ 915 h 915"/>
                <a:gd name="T4" fmla="*/ 1424 w 1424"/>
                <a:gd name="T5" fmla="*/ 915 h 915"/>
                <a:gd name="T6" fmla="*/ 416 w 1424"/>
                <a:gd name="T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4" h="915">
                  <a:moveTo>
                    <a:pt x="416" y="0"/>
                  </a:moveTo>
                  <a:lnTo>
                    <a:pt x="0" y="915"/>
                  </a:lnTo>
                  <a:lnTo>
                    <a:pt x="1424" y="915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1932" y="7"/>
              <a:ext cx="1691" cy="691"/>
            </a:xfrm>
            <a:custGeom>
              <a:avLst/>
              <a:gdLst>
                <a:gd name="T0" fmla="*/ 327 w 1691"/>
                <a:gd name="T1" fmla="*/ 0 h 691"/>
                <a:gd name="T2" fmla="*/ 0 w 1691"/>
                <a:gd name="T3" fmla="*/ 691 h 691"/>
                <a:gd name="T4" fmla="*/ 1691 w 1691"/>
                <a:gd name="T5" fmla="*/ 22 h 691"/>
                <a:gd name="T6" fmla="*/ 327 w 1691"/>
                <a:gd name="T7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1" h="691">
                  <a:moveTo>
                    <a:pt x="327" y="0"/>
                  </a:moveTo>
                  <a:lnTo>
                    <a:pt x="0" y="691"/>
                  </a:lnTo>
                  <a:lnTo>
                    <a:pt x="1691" y="22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1932" y="29"/>
              <a:ext cx="1691" cy="1494"/>
            </a:xfrm>
            <a:custGeom>
              <a:avLst/>
              <a:gdLst>
                <a:gd name="T0" fmla="*/ 0 w 1691"/>
                <a:gd name="T1" fmla="*/ 669 h 1494"/>
                <a:gd name="T2" fmla="*/ 594 w 1691"/>
                <a:gd name="T3" fmla="*/ 1494 h 1494"/>
                <a:gd name="T4" fmla="*/ 1691 w 1691"/>
                <a:gd name="T5" fmla="*/ 0 h 1494"/>
                <a:gd name="T6" fmla="*/ 0 w 1691"/>
                <a:gd name="T7" fmla="*/ 669 h 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1" h="1494">
                  <a:moveTo>
                    <a:pt x="0" y="669"/>
                  </a:moveTo>
                  <a:lnTo>
                    <a:pt x="594" y="1494"/>
                  </a:lnTo>
                  <a:lnTo>
                    <a:pt x="1691" y="0"/>
                  </a:lnTo>
                  <a:lnTo>
                    <a:pt x="0" y="669"/>
                  </a:lnTo>
                  <a:close/>
                </a:path>
              </a:pathLst>
            </a:custGeom>
            <a:solidFill>
              <a:srgbClr val="F7F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24"/>
            <p:cNvSpPr/>
            <p:nvPr userDrawn="1"/>
          </p:nvSpPr>
          <p:spPr bwMode="auto">
            <a:xfrm>
              <a:off x="1903" y="2482"/>
              <a:ext cx="1750" cy="914"/>
            </a:xfrm>
            <a:custGeom>
              <a:avLst/>
              <a:gdLst>
                <a:gd name="T0" fmla="*/ 326 w 1750"/>
                <a:gd name="T1" fmla="*/ 0 h 914"/>
                <a:gd name="T2" fmla="*/ 0 w 1750"/>
                <a:gd name="T3" fmla="*/ 914 h 914"/>
                <a:gd name="T4" fmla="*/ 1750 w 1750"/>
                <a:gd name="T5" fmla="*/ 134 h 914"/>
                <a:gd name="T6" fmla="*/ 326 w 1750"/>
                <a:gd name="T7" fmla="*/ 0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0" h="914">
                  <a:moveTo>
                    <a:pt x="326" y="0"/>
                  </a:moveTo>
                  <a:lnTo>
                    <a:pt x="0" y="914"/>
                  </a:lnTo>
                  <a:lnTo>
                    <a:pt x="1750" y="134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F4F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25"/>
            <p:cNvSpPr/>
            <p:nvPr userDrawn="1"/>
          </p:nvSpPr>
          <p:spPr bwMode="auto">
            <a:xfrm>
              <a:off x="1903" y="2616"/>
              <a:ext cx="1750" cy="1695"/>
            </a:xfrm>
            <a:custGeom>
              <a:avLst/>
              <a:gdLst>
                <a:gd name="T0" fmla="*/ 0 w 1750"/>
                <a:gd name="T1" fmla="*/ 780 h 1695"/>
                <a:gd name="T2" fmla="*/ 1008 w 1750"/>
                <a:gd name="T3" fmla="*/ 1695 h 1695"/>
                <a:gd name="T4" fmla="*/ 1750 w 1750"/>
                <a:gd name="T5" fmla="*/ 0 h 1695"/>
                <a:gd name="T6" fmla="*/ 0 w 1750"/>
                <a:gd name="T7" fmla="*/ 780 h 1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0" h="1695">
                  <a:moveTo>
                    <a:pt x="0" y="780"/>
                  </a:moveTo>
                  <a:lnTo>
                    <a:pt x="1008" y="1695"/>
                  </a:lnTo>
                  <a:lnTo>
                    <a:pt x="1750" y="0"/>
                  </a:lnTo>
                  <a:lnTo>
                    <a:pt x="0" y="780"/>
                  </a:lnTo>
                  <a:close/>
                </a:path>
              </a:pathLst>
            </a:custGeom>
            <a:solidFill>
              <a:srgbClr val="DCDF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26"/>
            <p:cNvSpPr/>
            <p:nvPr userDrawn="1"/>
          </p:nvSpPr>
          <p:spPr bwMode="auto">
            <a:xfrm>
              <a:off x="2229" y="1523"/>
              <a:ext cx="1424" cy="1093"/>
            </a:xfrm>
            <a:custGeom>
              <a:avLst/>
              <a:gdLst>
                <a:gd name="T0" fmla="*/ 297 w 1424"/>
                <a:gd name="T1" fmla="*/ 0 h 1093"/>
                <a:gd name="T2" fmla="*/ 0 w 1424"/>
                <a:gd name="T3" fmla="*/ 959 h 1093"/>
                <a:gd name="T4" fmla="*/ 1424 w 1424"/>
                <a:gd name="T5" fmla="*/ 1093 h 1093"/>
                <a:gd name="T6" fmla="*/ 297 w 1424"/>
                <a:gd name="T7" fmla="*/ 0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4" h="1093">
                  <a:moveTo>
                    <a:pt x="297" y="0"/>
                  </a:moveTo>
                  <a:lnTo>
                    <a:pt x="0" y="959"/>
                  </a:lnTo>
                  <a:lnTo>
                    <a:pt x="1424" y="109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EB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27"/>
            <p:cNvSpPr/>
            <p:nvPr userDrawn="1"/>
          </p:nvSpPr>
          <p:spPr bwMode="auto">
            <a:xfrm>
              <a:off x="2911" y="2616"/>
              <a:ext cx="1454" cy="1695"/>
            </a:xfrm>
            <a:custGeom>
              <a:avLst/>
              <a:gdLst>
                <a:gd name="T0" fmla="*/ 742 w 1454"/>
                <a:gd name="T1" fmla="*/ 0 h 1695"/>
                <a:gd name="T2" fmla="*/ 0 w 1454"/>
                <a:gd name="T3" fmla="*/ 1695 h 1695"/>
                <a:gd name="T4" fmla="*/ 1454 w 1454"/>
                <a:gd name="T5" fmla="*/ 847 h 1695"/>
                <a:gd name="T6" fmla="*/ 742 w 1454"/>
                <a:gd name="T7" fmla="*/ 0 h 1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4" h="1695">
                  <a:moveTo>
                    <a:pt x="742" y="0"/>
                  </a:moveTo>
                  <a:lnTo>
                    <a:pt x="0" y="1695"/>
                  </a:lnTo>
                  <a:lnTo>
                    <a:pt x="1454" y="847"/>
                  </a:lnTo>
                  <a:lnTo>
                    <a:pt x="742" y="0"/>
                  </a:lnTo>
                  <a:close/>
                </a:path>
              </a:pathLst>
            </a:custGeom>
            <a:solidFill>
              <a:srgbClr val="E5E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68" name="Freeform 28"/>
            <p:cNvSpPr/>
            <p:nvPr userDrawn="1"/>
          </p:nvSpPr>
          <p:spPr bwMode="auto">
            <a:xfrm>
              <a:off x="3653" y="2616"/>
              <a:ext cx="2314" cy="847"/>
            </a:xfrm>
            <a:custGeom>
              <a:avLst/>
              <a:gdLst>
                <a:gd name="T0" fmla="*/ 0 w 2314"/>
                <a:gd name="T1" fmla="*/ 0 h 847"/>
                <a:gd name="T2" fmla="*/ 712 w 2314"/>
                <a:gd name="T3" fmla="*/ 847 h 847"/>
                <a:gd name="T4" fmla="*/ 2314 w 2314"/>
                <a:gd name="T5" fmla="*/ 44 h 847"/>
                <a:gd name="T6" fmla="*/ 0 w 2314"/>
                <a:gd name="T7" fmla="*/ 0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4" h="847">
                  <a:moveTo>
                    <a:pt x="0" y="0"/>
                  </a:moveTo>
                  <a:lnTo>
                    <a:pt x="712" y="847"/>
                  </a:lnTo>
                  <a:lnTo>
                    <a:pt x="2314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69" name="Freeform 29"/>
            <p:cNvSpPr/>
            <p:nvPr userDrawn="1"/>
          </p:nvSpPr>
          <p:spPr bwMode="auto">
            <a:xfrm>
              <a:off x="3653" y="1389"/>
              <a:ext cx="2462" cy="1271"/>
            </a:xfrm>
            <a:custGeom>
              <a:avLst/>
              <a:gdLst>
                <a:gd name="T0" fmla="*/ 0 w 2462"/>
                <a:gd name="T1" fmla="*/ 1227 h 1271"/>
                <a:gd name="T2" fmla="*/ 2314 w 2462"/>
                <a:gd name="T3" fmla="*/ 1271 h 1271"/>
                <a:gd name="T4" fmla="*/ 2462 w 2462"/>
                <a:gd name="T5" fmla="*/ 0 h 1271"/>
                <a:gd name="T6" fmla="*/ 0 w 2462"/>
                <a:gd name="T7" fmla="*/ 1227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2" h="1271">
                  <a:moveTo>
                    <a:pt x="0" y="1227"/>
                  </a:moveTo>
                  <a:lnTo>
                    <a:pt x="2314" y="1271"/>
                  </a:lnTo>
                  <a:lnTo>
                    <a:pt x="2462" y="0"/>
                  </a:lnTo>
                  <a:lnTo>
                    <a:pt x="0" y="1227"/>
                  </a:lnTo>
                  <a:close/>
                </a:path>
              </a:pathLst>
            </a:custGeom>
            <a:solidFill>
              <a:srgbClr val="DDE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70" name="Freeform 30"/>
            <p:cNvSpPr/>
            <p:nvPr userDrawn="1"/>
          </p:nvSpPr>
          <p:spPr bwMode="auto">
            <a:xfrm>
              <a:off x="3623" y="29"/>
              <a:ext cx="2492" cy="1360"/>
            </a:xfrm>
            <a:custGeom>
              <a:avLst/>
              <a:gdLst>
                <a:gd name="T0" fmla="*/ 1721 w 2492"/>
                <a:gd name="T1" fmla="*/ 0 h 1360"/>
                <a:gd name="T2" fmla="*/ 0 w 2492"/>
                <a:gd name="T3" fmla="*/ 0 h 1360"/>
                <a:gd name="T4" fmla="*/ 2492 w 2492"/>
                <a:gd name="T5" fmla="*/ 1360 h 1360"/>
                <a:gd name="T6" fmla="*/ 1721 w 2492"/>
                <a:gd name="T7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2" h="1360">
                  <a:moveTo>
                    <a:pt x="1721" y="0"/>
                  </a:moveTo>
                  <a:lnTo>
                    <a:pt x="0" y="0"/>
                  </a:lnTo>
                  <a:lnTo>
                    <a:pt x="2492" y="1360"/>
                  </a:lnTo>
                  <a:lnTo>
                    <a:pt x="1721" y="0"/>
                  </a:lnTo>
                  <a:close/>
                </a:path>
              </a:pathLst>
            </a:custGeom>
            <a:solidFill>
              <a:srgbClr val="E6E7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71" name="Freeform 31"/>
            <p:cNvSpPr/>
            <p:nvPr userDrawn="1"/>
          </p:nvSpPr>
          <p:spPr bwMode="auto">
            <a:xfrm>
              <a:off x="2526" y="29"/>
              <a:ext cx="3589" cy="1494"/>
            </a:xfrm>
            <a:custGeom>
              <a:avLst/>
              <a:gdLst>
                <a:gd name="T0" fmla="*/ 1097 w 3589"/>
                <a:gd name="T1" fmla="*/ 0 h 1494"/>
                <a:gd name="T2" fmla="*/ 0 w 3589"/>
                <a:gd name="T3" fmla="*/ 1494 h 1494"/>
                <a:gd name="T4" fmla="*/ 3589 w 3589"/>
                <a:gd name="T5" fmla="*/ 1360 h 1494"/>
                <a:gd name="T6" fmla="*/ 1097 w 3589"/>
                <a:gd name="T7" fmla="*/ 0 h 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9" h="1494">
                  <a:moveTo>
                    <a:pt x="1097" y="0"/>
                  </a:moveTo>
                  <a:lnTo>
                    <a:pt x="0" y="1494"/>
                  </a:lnTo>
                  <a:lnTo>
                    <a:pt x="3589" y="1360"/>
                  </a:lnTo>
                  <a:lnTo>
                    <a:pt x="1097" y="0"/>
                  </a:lnTo>
                  <a:close/>
                </a:path>
              </a:pathLst>
            </a:custGeom>
            <a:solidFill>
              <a:srgbClr val="F4F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72" name="Freeform 32"/>
            <p:cNvSpPr/>
            <p:nvPr userDrawn="1"/>
          </p:nvSpPr>
          <p:spPr bwMode="auto">
            <a:xfrm>
              <a:off x="2526" y="1389"/>
              <a:ext cx="3589" cy="1227"/>
            </a:xfrm>
            <a:custGeom>
              <a:avLst/>
              <a:gdLst>
                <a:gd name="T0" fmla="*/ 0 w 3589"/>
                <a:gd name="T1" fmla="*/ 134 h 1227"/>
                <a:gd name="T2" fmla="*/ 1127 w 3589"/>
                <a:gd name="T3" fmla="*/ 1227 h 1227"/>
                <a:gd name="T4" fmla="*/ 3589 w 3589"/>
                <a:gd name="T5" fmla="*/ 0 h 1227"/>
                <a:gd name="T6" fmla="*/ 0 w 3589"/>
                <a:gd name="T7" fmla="*/ 134 h 1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9" h="1227">
                  <a:moveTo>
                    <a:pt x="0" y="134"/>
                  </a:moveTo>
                  <a:lnTo>
                    <a:pt x="1127" y="1227"/>
                  </a:lnTo>
                  <a:lnTo>
                    <a:pt x="3589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E5E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74" name="Freeform 33"/>
            <p:cNvSpPr/>
            <p:nvPr userDrawn="1"/>
          </p:nvSpPr>
          <p:spPr bwMode="auto">
            <a:xfrm>
              <a:off x="4365" y="2660"/>
              <a:ext cx="2166" cy="1004"/>
            </a:xfrm>
            <a:custGeom>
              <a:avLst/>
              <a:gdLst>
                <a:gd name="T0" fmla="*/ 1602 w 2166"/>
                <a:gd name="T1" fmla="*/ 0 h 1004"/>
                <a:gd name="T2" fmla="*/ 0 w 2166"/>
                <a:gd name="T3" fmla="*/ 803 h 1004"/>
                <a:gd name="T4" fmla="*/ 2166 w 2166"/>
                <a:gd name="T5" fmla="*/ 1004 h 1004"/>
                <a:gd name="T6" fmla="*/ 1602 w 2166"/>
                <a:gd name="T7" fmla="*/ 0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6" h="1004">
                  <a:moveTo>
                    <a:pt x="1602" y="0"/>
                  </a:moveTo>
                  <a:lnTo>
                    <a:pt x="0" y="803"/>
                  </a:lnTo>
                  <a:lnTo>
                    <a:pt x="2166" y="1004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E7E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75" name="Freeform 34"/>
            <p:cNvSpPr/>
            <p:nvPr userDrawn="1"/>
          </p:nvSpPr>
          <p:spPr bwMode="auto">
            <a:xfrm>
              <a:off x="5344" y="29"/>
              <a:ext cx="1276" cy="1360"/>
            </a:xfrm>
            <a:custGeom>
              <a:avLst/>
              <a:gdLst>
                <a:gd name="T0" fmla="*/ 0 w 1276"/>
                <a:gd name="T1" fmla="*/ 0 h 1360"/>
                <a:gd name="T2" fmla="*/ 771 w 1276"/>
                <a:gd name="T3" fmla="*/ 1360 h 1360"/>
                <a:gd name="T4" fmla="*/ 1276 w 1276"/>
                <a:gd name="T5" fmla="*/ 45 h 1360"/>
                <a:gd name="T6" fmla="*/ 0 w 1276"/>
                <a:gd name="T7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6" h="1360">
                  <a:moveTo>
                    <a:pt x="0" y="0"/>
                  </a:moveTo>
                  <a:lnTo>
                    <a:pt x="771" y="1360"/>
                  </a:lnTo>
                  <a:lnTo>
                    <a:pt x="1276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76" name="Freeform 35"/>
            <p:cNvSpPr/>
            <p:nvPr userDrawn="1"/>
          </p:nvSpPr>
          <p:spPr bwMode="auto">
            <a:xfrm>
              <a:off x="2911" y="3463"/>
              <a:ext cx="3709" cy="848"/>
            </a:xfrm>
            <a:custGeom>
              <a:avLst/>
              <a:gdLst>
                <a:gd name="T0" fmla="*/ 1454 w 3709"/>
                <a:gd name="T1" fmla="*/ 0 h 848"/>
                <a:gd name="T2" fmla="*/ 0 w 3709"/>
                <a:gd name="T3" fmla="*/ 848 h 848"/>
                <a:gd name="T4" fmla="*/ 3709 w 3709"/>
                <a:gd name="T5" fmla="*/ 781 h 848"/>
                <a:gd name="T6" fmla="*/ 1454 w 3709"/>
                <a:gd name="T7" fmla="*/ 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09" h="848">
                  <a:moveTo>
                    <a:pt x="1454" y="0"/>
                  </a:moveTo>
                  <a:lnTo>
                    <a:pt x="0" y="848"/>
                  </a:lnTo>
                  <a:lnTo>
                    <a:pt x="3709" y="781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DEDE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77" name="Freeform 36"/>
            <p:cNvSpPr/>
            <p:nvPr userDrawn="1"/>
          </p:nvSpPr>
          <p:spPr bwMode="auto">
            <a:xfrm>
              <a:off x="4365" y="3463"/>
              <a:ext cx="2255" cy="781"/>
            </a:xfrm>
            <a:custGeom>
              <a:avLst/>
              <a:gdLst>
                <a:gd name="T0" fmla="*/ 2166 w 2255"/>
                <a:gd name="T1" fmla="*/ 201 h 781"/>
                <a:gd name="T2" fmla="*/ 0 w 2255"/>
                <a:gd name="T3" fmla="*/ 0 h 781"/>
                <a:gd name="T4" fmla="*/ 2255 w 2255"/>
                <a:gd name="T5" fmla="*/ 781 h 781"/>
                <a:gd name="T6" fmla="*/ 2166 w 2255"/>
                <a:gd name="T7" fmla="*/ 20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5" h="781">
                  <a:moveTo>
                    <a:pt x="2166" y="201"/>
                  </a:moveTo>
                  <a:lnTo>
                    <a:pt x="0" y="0"/>
                  </a:lnTo>
                  <a:lnTo>
                    <a:pt x="2255" y="781"/>
                  </a:lnTo>
                  <a:lnTo>
                    <a:pt x="2166" y="201"/>
                  </a:lnTo>
                  <a:close/>
                </a:path>
              </a:pathLst>
            </a:custGeom>
            <a:solidFill>
              <a:srgbClr val="E8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78" name="Freeform 37"/>
            <p:cNvSpPr/>
            <p:nvPr userDrawn="1"/>
          </p:nvSpPr>
          <p:spPr bwMode="auto">
            <a:xfrm>
              <a:off x="6531" y="3664"/>
              <a:ext cx="207" cy="602"/>
            </a:xfrm>
            <a:custGeom>
              <a:avLst/>
              <a:gdLst>
                <a:gd name="T0" fmla="*/ 0 w 207"/>
                <a:gd name="T1" fmla="*/ 0 h 602"/>
                <a:gd name="T2" fmla="*/ 89 w 207"/>
                <a:gd name="T3" fmla="*/ 580 h 602"/>
                <a:gd name="T4" fmla="*/ 207 w 207"/>
                <a:gd name="T5" fmla="*/ 602 h 602"/>
                <a:gd name="T6" fmla="*/ 0 w 207"/>
                <a:gd name="T7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602">
                  <a:moveTo>
                    <a:pt x="0" y="0"/>
                  </a:moveTo>
                  <a:lnTo>
                    <a:pt x="89" y="580"/>
                  </a:lnTo>
                  <a:lnTo>
                    <a:pt x="207" y="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79" name="Freeform 38"/>
            <p:cNvSpPr/>
            <p:nvPr userDrawn="1"/>
          </p:nvSpPr>
          <p:spPr bwMode="auto">
            <a:xfrm>
              <a:off x="6531" y="3352"/>
              <a:ext cx="593" cy="914"/>
            </a:xfrm>
            <a:custGeom>
              <a:avLst/>
              <a:gdLst>
                <a:gd name="T0" fmla="*/ 0 w 593"/>
                <a:gd name="T1" fmla="*/ 312 h 914"/>
                <a:gd name="T2" fmla="*/ 207 w 593"/>
                <a:gd name="T3" fmla="*/ 914 h 914"/>
                <a:gd name="T4" fmla="*/ 593 w 593"/>
                <a:gd name="T5" fmla="*/ 0 h 914"/>
                <a:gd name="T6" fmla="*/ 0 w 593"/>
                <a:gd name="T7" fmla="*/ 312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3" h="914">
                  <a:moveTo>
                    <a:pt x="0" y="312"/>
                  </a:moveTo>
                  <a:lnTo>
                    <a:pt x="207" y="914"/>
                  </a:lnTo>
                  <a:lnTo>
                    <a:pt x="593" y="0"/>
                  </a:lnTo>
                  <a:lnTo>
                    <a:pt x="0" y="312"/>
                  </a:lnTo>
                  <a:close/>
                </a:path>
              </a:pathLst>
            </a:custGeom>
            <a:solidFill>
              <a:srgbClr val="E8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80" name="Freeform 39"/>
            <p:cNvSpPr/>
            <p:nvPr userDrawn="1"/>
          </p:nvSpPr>
          <p:spPr bwMode="auto">
            <a:xfrm>
              <a:off x="5967" y="2660"/>
              <a:ext cx="1157" cy="1004"/>
            </a:xfrm>
            <a:custGeom>
              <a:avLst/>
              <a:gdLst>
                <a:gd name="T0" fmla="*/ 0 w 1157"/>
                <a:gd name="T1" fmla="*/ 0 h 1004"/>
                <a:gd name="T2" fmla="*/ 564 w 1157"/>
                <a:gd name="T3" fmla="*/ 1004 h 1004"/>
                <a:gd name="T4" fmla="*/ 1157 w 1157"/>
                <a:gd name="T5" fmla="*/ 692 h 1004"/>
                <a:gd name="T6" fmla="*/ 0 w 1157"/>
                <a:gd name="T7" fmla="*/ 0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7" h="1004">
                  <a:moveTo>
                    <a:pt x="0" y="0"/>
                  </a:moveTo>
                  <a:lnTo>
                    <a:pt x="564" y="1004"/>
                  </a:lnTo>
                  <a:lnTo>
                    <a:pt x="1157" y="6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81" name="Freeform 40"/>
            <p:cNvSpPr/>
            <p:nvPr userDrawn="1"/>
          </p:nvSpPr>
          <p:spPr bwMode="auto">
            <a:xfrm>
              <a:off x="6115" y="74"/>
              <a:ext cx="1395" cy="1315"/>
            </a:xfrm>
            <a:custGeom>
              <a:avLst/>
              <a:gdLst>
                <a:gd name="T0" fmla="*/ 505 w 1395"/>
                <a:gd name="T1" fmla="*/ 0 h 1315"/>
                <a:gd name="T2" fmla="*/ 0 w 1395"/>
                <a:gd name="T3" fmla="*/ 1315 h 1315"/>
                <a:gd name="T4" fmla="*/ 1395 w 1395"/>
                <a:gd name="T5" fmla="*/ 736 h 1315"/>
                <a:gd name="T6" fmla="*/ 505 w 1395"/>
                <a:gd name="T7" fmla="*/ 0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5" h="1315">
                  <a:moveTo>
                    <a:pt x="505" y="0"/>
                  </a:moveTo>
                  <a:lnTo>
                    <a:pt x="0" y="1315"/>
                  </a:lnTo>
                  <a:lnTo>
                    <a:pt x="1395" y="7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82" name="Freeform 41"/>
            <p:cNvSpPr/>
            <p:nvPr userDrawn="1"/>
          </p:nvSpPr>
          <p:spPr bwMode="auto">
            <a:xfrm>
              <a:off x="6115" y="810"/>
              <a:ext cx="1484" cy="1917"/>
            </a:xfrm>
            <a:custGeom>
              <a:avLst/>
              <a:gdLst>
                <a:gd name="T0" fmla="*/ 1395 w 1484"/>
                <a:gd name="T1" fmla="*/ 0 h 1917"/>
                <a:gd name="T2" fmla="*/ 0 w 1484"/>
                <a:gd name="T3" fmla="*/ 579 h 1917"/>
                <a:gd name="T4" fmla="*/ 1484 w 1484"/>
                <a:gd name="T5" fmla="*/ 1917 h 1917"/>
                <a:gd name="T6" fmla="*/ 1395 w 1484"/>
                <a:gd name="T7" fmla="*/ 0 h 1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4" h="1917">
                  <a:moveTo>
                    <a:pt x="1395" y="0"/>
                  </a:moveTo>
                  <a:lnTo>
                    <a:pt x="0" y="579"/>
                  </a:lnTo>
                  <a:lnTo>
                    <a:pt x="1484" y="1917"/>
                  </a:lnTo>
                  <a:lnTo>
                    <a:pt x="1395" y="0"/>
                  </a:lnTo>
                  <a:close/>
                </a:path>
              </a:pathLst>
            </a:custGeom>
            <a:solidFill>
              <a:srgbClr val="E8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83" name="Freeform 42"/>
            <p:cNvSpPr/>
            <p:nvPr userDrawn="1"/>
          </p:nvSpPr>
          <p:spPr bwMode="auto">
            <a:xfrm>
              <a:off x="5967" y="1389"/>
              <a:ext cx="1632" cy="1338"/>
            </a:xfrm>
            <a:custGeom>
              <a:avLst/>
              <a:gdLst>
                <a:gd name="T0" fmla="*/ 148 w 1632"/>
                <a:gd name="T1" fmla="*/ 0 h 1338"/>
                <a:gd name="T2" fmla="*/ 0 w 1632"/>
                <a:gd name="T3" fmla="*/ 1271 h 1338"/>
                <a:gd name="T4" fmla="*/ 1632 w 1632"/>
                <a:gd name="T5" fmla="*/ 1338 h 1338"/>
                <a:gd name="T6" fmla="*/ 148 w 1632"/>
                <a:gd name="T7" fmla="*/ 0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32" h="1338">
                  <a:moveTo>
                    <a:pt x="148" y="0"/>
                  </a:moveTo>
                  <a:lnTo>
                    <a:pt x="0" y="1271"/>
                  </a:lnTo>
                  <a:lnTo>
                    <a:pt x="1632" y="133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DADD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84" name="Freeform 43"/>
            <p:cNvSpPr/>
            <p:nvPr userDrawn="1"/>
          </p:nvSpPr>
          <p:spPr bwMode="auto">
            <a:xfrm>
              <a:off x="5967" y="2660"/>
              <a:ext cx="1632" cy="692"/>
            </a:xfrm>
            <a:custGeom>
              <a:avLst/>
              <a:gdLst>
                <a:gd name="T0" fmla="*/ 0 w 1632"/>
                <a:gd name="T1" fmla="*/ 0 h 692"/>
                <a:gd name="T2" fmla="*/ 1157 w 1632"/>
                <a:gd name="T3" fmla="*/ 692 h 692"/>
                <a:gd name="T4" fmla="*/ 1632 w 1632"/>
                <a:gd name="T5" fmla="*/ 67 h 692"/>
                <a:gd name="T6" fmla="*/ 0 w 1632"/>
                <a:gd name="T7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32" h="692">
                  <a:moveTo>
                    <a:pt x="0" y="0"/>
                  </a:moveTo>
                  <a:lnTo>
                    <a:pt x="1157" y="692"/>
                  </a:lnTo>
                  <a:lnTo>
                    <a:pt x="1632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85" name="Freeform 44"/>
            <p:cNvSpPr/>
            <p:nvPr userDrawn="1"/>
          </p:nvSpPr>
          <p:spPr bwMode="auto">
            <a:xfrm>
              <a:off x="6620" y="7"/>
              <a:ext cx="1068" cy="803"/>
            </a:xfrm>
            <a:custGeom>
              <a:avLst/>
              <a:gdLst>
                <a:gd name="T0" fmla="*/ 0 w 1068"/>
                <a:gd name="T1" fmla="*/ 67 h 803"/>
                <a:gd name="T2" fmla="*/ 890 w 1068"/>
                <a:gd name="T3" fmla="*/ 803 h 803"/>
                <a:gd name="T4" fmla="*/ 1068 w 1068"/>
                <a:gd name="T5" fmla="*/ 0 h 803"/>
                <a:gd name="T6" fmla="*/ 0 w 1068"/>
                <a:gd name="T7" fmla="*/ 67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8" h="803">
                  <a:moveTo>
                    <a:pt x="0" y="67"/>
                  </a:moveTo>
                  <a:lnTo>
                    <a:pt x="890" y="803"/>
                  </a:lnTo>
                  <a:lnTo>
                    <a:pt x="1068" y="0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F3F4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86" name="Freeform 45"/>
            <p:cNvSpPr/>
            <p:nvPr userDrawn="1"/>
          </p:nvSpPr>
          <p:spPr bwMode="auto">
            <a:xfrm>
              <a:off x="5344" y="7"/>
              <a:ext cx="2344" cy="67"/>
            </a:xfrm>
            <a:custGeom>
              <a:avLst/>
              <a:gdLst>
                <a:gd name="T0" fmla="*/ 0 w 2344"/>
                <a:gd name="T1" fmla="*/ 22 h 67"/>
                <a:gd name="T2" fmla="*/ 1276 w 2344"/>
                <a:gd name="T3" fmla="*/ 67 h 67"/>
                <a:gd name="T4" fmla="*/ 2344 w 2344"/>
                <a:gd name="T5" fmla="*/ 0 h 67"/>
                <a:gd name="T6" fmla="*/ 0 w 2344"/>
                <a:gd name="T7" fmla="*/ 2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4" h="67">
                  <a:moveTo>
                    <a:pt x="0" y="22"/>
                  </a:moveTo>
                  <a:lnTo>
                    <a:pt x="1276" y="67"/>
                  </a:lnTo>
                  <a:lnTo>
                    <a:pt x="2344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5F6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87" name="Freeform 46"/>
            <p:cNvSpPr/>
            <p:nvPr userDrawn="1"/>
          </p:nvSpPr>
          <p:spPr bwMode="auto">
            <a:xfrm>
              <a:off x="6738" y="3352"/>
              <a:ext cx="950" cy="981"/>
            </a:xfrm>
            <a:custGeom>
              <a:avLst/>
              <a:gdLst>
                <a:gd name="T0" fmla="*/ 386 w 950"/>
                <a:gd name="T1" fmla="*/ 0 h 981"/>
                <a:gd name="T2" fmla="*/ 0 w 950"/>
                <a:gd name="T3" fmla="*/ 914 h 981"/>
                <a:gd name="T4" fmla="*/ 950 w 950"/>
                <a:gd name="T5" fmla="*/ 981 h 981"/>
                <a:gd name="T6" fmla="*/ 386 w 950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0" h="981">
                  <a:moveTo>
                    <a:pt x="386" y="0"/>
                  </a:moveTo>
                  <a:lnTo>
                    <a:pt x="0" y="914"/>
                  </a:lnTo>
                  <a:lnTo>
                    <a:pt x="950" y="981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88" name="Freeform 47"/>
            <p:cNvSpPr/>
            <p:nvPr userDrawn="1"/>
          </p:nvSpPr>
          <p:spPr bwMode="auto">
            <a:xfrm>
              <a:off x="7124" y="2727"/>
              <a:ext cx="564" cy="1606"/>
            </a:xfrm>
            <a:custGeom>
              <a:avLst/>
              <a:gdLst>
                <a:gd name="T0" fmla="*/ 475 w 564"/>
                <a:gd name="T1" fmla="*/ 0 h 1606"/>
                <a:gd name="T2" fmla="*/ 0 w 564"/>
                <a:gd name="T3" fmla="*/ 625 h 1606"/>
                <a:gd name="T4" fmla="*/ 564 w 564"/>
                <a:gd name="T5" fmla="*/ 1606 h 1606"/>
                <a:gd name="T6" fmla="*/ 475 w 564"/>
                <a:gd name="T7" fmla="*/ 0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4" h="1606">
                  <a:moveTo>
                    <a:pt x="475" y="0"/>
                  </a:moveTo>
                  <a:lnTo>
                    <a:pt x="0" y="625"/>
                  </a:lnTo>
                  <a:lnTo>
                    <a:pt x="564" y="1606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EE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500" b="1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810491"/>
            <a:ext cx="8229600" cy="3776955"/>
          </a:xfrm>
        </p:spPr>
        <p:txBody>
          <a:bodyPr/>
          <a:lstStyle>
            <a:lvl1pPr>
              <a:spcBef>
                <a:spcPts val="450"/>
              </a:spcBef>
              <a:defRPr/>
            </a:lvl1pPr>
            <a:lvl2pPr>
              <a:spcBef>
                <a:spcPts val="450"/>
              </a:spcBef>
              <a:defRPr/>
            </a:lvl2pPr>
            <a:lvl3pPr>
              <a:spcBef>
                <a:spcPts val="450"/>
              </a:spcBef>
              <a:defRPr/>
            </a:lvl3pPr>
            <a:lvl4pPr>
              <a:spcBef>
                <a:spcPts val="450"/>
              </a:spcBef>
              <a:defRPr/>
            </a:lvl4pPr>
            <a:lvl5pPr>
              <a:spcBef>
                <a:spcPts val="450"/>
              </a:spcBef>
              <a:defRPr/>
            </a:lvl5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"/>
          <p:cNvGrpSpPr/>
          <p:nvPr userDrawn="1"/>
        </p:nvGrpSpPr>
        <p:grpSpPr bwMode="auto">
          <a:xfrm>
            <a:off x="774700" y="4011613"/>
            <a:ext cx="7599363" cy="144462"/>
            <a:chOff x="775335" y="4011613"/>
            <a:chExt cx="7599363" cy="144462"/>
          </a:xfrm>
        </p:grpSpPr>
        <p:grpSp>
          <p:nvGrpSpPr>
            <p:cNvPr id="7" name="组合 1"/>
            <p:cNvGrpSpPr/>
            <p:nvPr userDrawn="1"/>
          </p:nvGrpSpPr>
          <p:grpSpPr bwMode="auto">
            <a:xfrm>
              <a:off x="784066" y="4011613"/>
              <a:ext cx="7581900" cy="144462"/>
              <a:chOff x="780663" y="4802188"/>
              <a:chExt cx="7582674" cy="144462"/>
            </a:xfrm>
          </p:grpSpPr>
          <p:pic>
            <p:nvPicPr>
              <p:cNvPr id="13" name="Picture 6" descr="C:\Users\xiuhue\Desktop\未标题-2.emf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8925" y="4802188"/>
                <a:ext cx="946150" cy="144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4" name="组合 3"/>
              <p:cNvGrpSpPr/>
              <p:nvPr userDrawn="1"/>
            </p:nvGrpSpPr>
            <p:grpSpPr bwMode="auto">
              <a:xfrm>
                <a:off x="780663" y="4874419"/>
                <a:ext cx="7582674" cy="0"/>
                <a:chOff x="755576" y="4875213"/>
                <a:chExt cx="7582674" cy="0"/>
              </a:xfrm>
            </p:grpSpPr>
            <p:cxnSp>
              <p:nvCxnSpPr>
                <p:cNvPr id="15" name="直接连接符 14"/>
                <p:cNvCxnSpPr/>
                <p:nvPr userDrawn="1"/>
              </p:nvCxnSpPr>
              <p:spPr bwMode="auto">
                <a:xfrm>
                  <a:off x="754783" y="2147483647"/>
                  <a:ext cx="3192788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 userDrawn="1"/>
              </p:nvCxnSpPr>
              <p:spPr bwMode="auto">
                <a:xfrm>
                  <a:off x="5144668" y="2147483647"/>
                  <a:ext cx="3192789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组合 3"/>
            <p:cNvGrpSpPr/>
            <p:nvPr userDrawn="1"/>
          </p:nvGrpSpPr>
          <p:grpSpPr bwMode="auto">
            <a:xfrm>
              <a:off x="775335" y="4083844"/>
              <a:ext cx="7599363" cy="0"/>
              <a:chOff x="781050" y="4083844"/>
              <a:chExt cx="7599363" cy="0"/>
            </a:xfrm>
          </p:grpSpPr>
          <p:cxnSp>
            <p:nvCxnSpPr>
              <p:cNvPr id="11" name="直接连接符 10"/>
              <p:cNvCxnSpPr/>
              <p:nvPr userDrawn="1"/>
            </p:nvCxnSpPr>
            <p:spPr>
              <a:xfrm>
                <a:off x="781050" y="2147483647"/>
                <a:ext cx="3192463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 userDrawn="1"/>
            </p:nvCxnSpPr>
            <p:spPr>
              <a:xfrm>
                <a:off x="5187950" y="2147483647"/>
                <a:ext cx="3192463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772636" y="2113415"/>
            <a:ext cx="7604760" cy="485229"/>
          </a:xfrm>
          <a:prstGeom prst="rect">
            <a:avLst/>
          </a:prstGeom>
        </p:spPr>
        <p:txBody>
          <a:bodyPr lIns="91417" tIns="45708" rIns="91417" bIns="45708"/>
          <a:lstStyle>
            <a:lvl1pPr algn="ctr">
              <a:buNone/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772636" y="2651379"/>
            <a:ext cx="7604760" cy="360040"/>
          </a:xfrm>
          <a:prstGeom prst="rect">
            <a:avLst/>
          </a:prstGeom>
        </p:spPr>
        <p:txBody>
          <a:bodyPr lIns="91417" tIns="45708" rIns="91417" bIns="45708"/>
          <a:lstStyle>
            <a:lvl1pPr algn="ctr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772636" y="3579863"/>
            <a:ext cx="7604760" cy="296787"/>
          </a:xfrm>
          <a:prstGeom prst="rect">
            <a:avLst/>
          </a:prstGeom>
        </p:spPr>
        <p:txBody>
          <a:bodyPr lIns="91417" tIns="45708" rIns="91417" bIns="45708"/>
          <a:lstStyle>
            <a:lvl1pPr algn="ctr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1954213" y="2716213"/>
            <a:ext cx="5235575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KSO_Shape"/>
          <p:cNvSpPr/>
          <p:nvPr userDrawn="1"/>
        </p:nvSpPr>
        <p:spPr bwMode="auto">
          <a:xfrm rot="5400000">
            <a:off x="4458494" y="4228307"/>
            <a:ext cx="227013" cy="273050"/>
          </a:xfrm>
          <a:custGeom>
            <a:avLst/>
            <a:gdLst>
              <a:gd name="T0" fmla="*/ 914966 w 11382375"/>
              <a:gd name="T1" fmla="*/ 323847 h 13741400"/>
              <a:gd name="T2" fmla="*/ 1491317 w 11382375"/>
              <a:gd name="T3" fmla="*/ 900199 h 13741400"/>
              <a:gd name="T4" fmla="*/ 914966 w 11382375"/>
              <a:gd name="T5" fmla="*/ 1476342 h 13741400"/>
              <a:gd name="T6" fmla="*/ 862343 w 11382375"/>
              <a:gd name="T7" fmla="*/ 1422264 h 13741400"/>
              <a:gd name="T8" fmla="*/ 1383992 w 11382375"/>
              <a:gd name="T9" fmla="*/ 900199 h 13741400"/>
              <a:gd name="T10" fmla="*/ 862343 w 11382375"/>
              <a:gd name="T11" fmla="*/ 378549 h 13741400"/>
              <a:gd name="T12" fmla="*/ 81742 w 11382375"/>
              <a:gd name="T13" fmla="*/ 0 h 13741400"/>
              <a:gd name="T14" fmla="*/ 982772 w 11382375"/>
              <a:gd name="T15" fmla="*/ 900199 h 13741400"/>
              <a:gd name="T16" fmla="*/ 81742 w 11382375"/>
              <a:gd name="T17" fmla="*/ 1800397 h 13741400"/>
              <a:gd name="T18" fmla="*/ 0 w 11382375"/>
              <a:gd name="T19" fmla="*/ 1715951 h 13741400"/>
              <a:gd name="T20" fmla="*/ 815545 w 11382375"/>
              <a:gd name="T21" fmla="*/ 900199 h 13741400"/>
              <a:gd name="T22" fmla="*/ 0 w 11382375"/>
              <a:gd name="T23" fmla="*/ 85070 h 137414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382375" h="13741400">
                <a:moveTo>
                  <a:pt x="6983413" y="2471737"/>
                </a:moveTo>
                <a:lnTo>
                  <a:pt x="11382375" y="6870700"/>
                </a:lnTo>
                <a:lnTo>
                  <a:pt x="6983413" y="11268075"/>
                </a:lnTo>
                <a:lnTo>
                  <a:pt x="6581775" y="10855325"/>
                </a:lnTo>
                <a:lnTo>
                  <a:pt x="10563225" y="6870700"/>
                </a:lnTo>
                <a:lnTo>
                  <a:pt x="6581775" y="2889250"/>
                </a:lnTo>
                <a:lnTo>
                  <a:pt x="6983413" y="2471737"/>
                </a:lnTo>
                <a:close/>
                <a:moveTo>
                  <a:pt x="623888" y="0"/>
                </a:moveTo>
                <a:lnTo>
                  <a:pt x="7500938" y="6870700"/>
                </a:lnTo>
                <a:lnTo>
                  <a:pt x="623888" y="13741400"/>
                </a:lnTo>
                <a:lnTo>
                  <a:pt x="0" y="13096875"/>
                </a:lnTo>
                <a:lnTo>
                  <a:pt x="6224588" y="6870700"/>
                </a:lnTo>
                <a:lnTo>
                  <a:pt x="0" y="649288"/>
                </a:lnTo>
                <a:lnTo>
                  <a:pt x="623888" y="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>
            <a:outerShdw blurRad="63500" dist="25400" dir="6000000" algn="ctr" rotWithShape="0">
              <a:srgbClr val="000000">
                <a:alpha val="50000"/>
              </a:srgbClr>
            </a:outerShdw>
          </a:effectLst>
        </p:spPr>
        <p:txBody>
          <a:bodyPr lIns="91417" tIns="45708" rIns="91417" bIns="45708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内容占位符 6"/>
          <p:cNvSpPr>
            <a:spLocks noGrp="1"/>
          </p:cNvSpPr>
          <p:nvPr>
            <p:ph sz="quarter" idx="10"/>
          </p:nvPr>
        </p:nvSpPr>
        <p:spPr>
          <a:xfrm>
            <a:off x="1964513" y="1995686"/>
            <a:ext cx="5214974" cy="642942"/>
          </a:xfrm>
          <a:prstGeom prst="rect">
            <a:avLst/>
          </a:prstGeom>
        </p:spPr>
        <p:txBody>
          <a:bodyPr lIns="91417" tIns="45708" rIns="91417" bIns="45708" anchor="ctr"/>
          <a:lstStyle>
            <a:lvl1pPr algn="ctr">
              <a:buNone/>
              <a:defRPr sz="2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3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1964527" y="2863778"/>
            <a:ext cx="5214947" cy="500063"/>
          </a:xfrm>
          <a:prstGeom prst="rect">
            <a:avLst/>
          </a:prstGeom>
        </p:spPr>
        <p:txBody>
          <a:bodyPr lIns="91417" tIns="45708" rIns="91417" bIns="45708" anchor="ctr"/>
          <a:lstStyle>
            <a:lvl1pPr algn="ctr">
              <a:buNone/>
              <a:defRPr sz="1600"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 bwMode="auto">
          <a:xfrm>
            <a:off x="1954213" y="2716213"/>
            <a:ext cx="5235575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KSO_Shape"/>
          <p:cNvSpPr/>
          <p:nvPr userDrawn="1"/>
        </p:nvSpPr>
        <p:spPr bwMode="auto">
          <a:xfrm rot="5400000">
            <a:off x="4458494" y="4228307"/>
            <a:ext cx="227013" cy="273050"/>
          </a:xfrm>
          <a:custGeom>
            <a:avLst/>
            <a:gdLst>
              <a:gd name="T0" fmla="*/ 914966 w 11382375"/>
              <a:gd name="T1" fmla="*/ 323847 h 13741400"/>
              <a:gd name="T2" fmla="*/ 1491317 w 11382375"/>
              <a:gd name="T3" fmla="*/ 900199 h 13741400"/>
              <a:gd name="T4" fmla="*/ 914966 w 11382375"/>
              <a:gd name="T5" fmla="*/ 1476342 h 13741400"/>
              <a:gd name="T6" fmla="*/ 862343 w 11382375"/>
              <a:gd name="T7" fmla="*/ 1422264 h 13741400"/>
              <a:gd name="T8" fmla="*/ 1383992 w 11382375"/>
              <a:gd name="T9" fmla="*/ 900199 h 13741400"/>
              <a:gd name="T10" fmla="*/ 862343 w 11382375"/>
              <a:gd name="T11" fmla="*/ 378549 h 13741400"/>
              <a:gd name="T12" fmla="*/ 81742 w 11382375"/>
              <a:gd name="T13" fmla="*/ 0 h 13741400"/>
              <a:gd name="T14" fmla="*/ 982772 w 11382375"/>
              <a:gd name="T15" fmla="*/ 900199 h 13741400"/>
              <a:gd name="T16" fmla="*/ 81742 w 11382375"/>
              <a:gd name="T17" fmla="*/ 1800397 h 13741400"/>
              <a:gd name="T18" fmla="*/ 0 w 11382375"/>
              <a:gd name="T19" fmla="*/ 1715951 h 13741400"/>
              <a:gd name="T20" fmla="*/ 815545 w 11382375"/>
              <a:gd name="T21" fmla="*/ 900199 h 13741400"/>
              <a:gd name="T22" fmla="*/ 0 w 11382375"/>
              <a:gd name="T23" fmla="*/ 85070 h 137414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382375" h="13741400">
                <a:moveTo>
                  <a:pt x="6983413" y="2471737"/>
                </a:moveTo>
                <a:lnTo>
                  <a:pt x="11382375" y="6870700"/>
                </a:lnTo>
                <a:lnTo>
                  <a:pt x="6983413" y="11268075"/>
                </a:lnTo>
                <a:lnTo>
                  <a:pt x="6581775" y="10855325"/>
                </a:lnTo>
                <a:lnTo>
                  <a:pt x="10563225" y="6870700"/>
                </a:lnTo>
                <a:lnTo>
                  <a:pt x="6581775" y="2889250"/>
                </a:lnTo>
                <a:lnTo>
                  <a:pt x="6983413" y="2471737"/>
                </a:lnTo>
                <a:close/>
                <a:moveTo>
                  <a:pt x="623888" y="0"/>
                </a:moveTo>
                <a:lnTo>
                  <a:pt x="7500938" y="6870700"/>
                </a:lnTo>
                <a:lnTo>
                  <a:pt x="623888" y="13741400"/>
                </a:lnTo>
                <a:lnTo>
                  <a:pt x="0" y="13096875"/>
                </a:lnTo>
                <a:lnTo>
                  <a:pt x="6224588" y="6870700"/>
                </a:lnTo>
                <a:lnTo>
                  <a:pt x="0" y="649288"/>
                </a:lnTo>
                <a:lnTo>
                  <a:pt x="623888" y="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>
            <a:outerShdw blurRad="63500" dist="25400" dir="6000000" algn="ctr" rotWithShape="0">
              <a:srgbClr val="000000">
                <a:alpha val="50000"/>
              </a:srgbClr>
            </a:outerShdw>
          </a:effectLst>
        </p:spPr>
        <p:txBody>
          <a:bodyPr lIns="91417" tIns="45708" rIns="91417" bIns="45708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内容占位符 6"/>
          <p:cNvSpPr>
            <a:spLocks noGrp="1"/>
          </p:cNvSpPr>
          <p:nvPr>
            <p:ph sz="quarter" idx="10"/>
          </p:nvPr>
        </p:nvSpPr>
        <p:spPr>
          <a:xfrm>
            <a:off x="1964513" y="1995686"/>
            <a:ext cx="5214974" cy="642942"/>
          </a:xfrm>
          <a:prstGeom prst="rect">
            <a:avLst/>
          </a:prstGeom>
        </p:spPr>
        <p:txBody>
          <a:bodyPr lIns="91417" tIns="45708" rIns="91417" bIns="45708" anchor="ctr"/>
          <a:lstStyle>
            <a:lvl1pPr algn="ctr">
              <a:buNone/>
              <a:defRPr sz="2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1964527" y="2863778"/>
            <a:ext cx="5214947" cy="500063"/>
          </a:xfrm>
          <a:prstGeom prst="rect">
            <a:avLst/>
          </a:prstGeom>
        </p:spPr>
        <p:txBody>
          <a:bodyPr lIns="91417" tIns="45708" rIns="91417" bIns="45708" anchor="ctr"/>
          <a:lstStyle>
            <a:lvl1pPr algn="ctr">
              <a:buNone/>
              <a:defRPr sz="1600"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 bwMode="auto">
          <a:xfrm>
            <a:off x="1954213" y="2716213"/>
            <a:ext cx="5235575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KSO_Shape"/>
          <p:cNvSpPr/>
          <p:nvPr userDrawn="1"/>
        </p:nvSpPr>
        <p:spPr bwMode="auto">
          <a:xfrm rot="5400000">
            <a:off x="4458494" y="4228307"/>
            <a:ext cx="227013" cy="273050"/>
          </a:xfrm>
          <a:custGeom>
            <a:avLst/>
            <a:gdLst>
              <a:gd name="T0" fmla="*/ 914966 w 11382375"/>
              <a:gd name="T1" fmla="*/ 323847 h 13741400"/>
              <a:gd name="T2" fmla="*/ 1491317 w 11382375"/>
              <a:gd name="T3" fmla="*/ 900199 h 13741400"/>
              <a:gd name="T4" fmla="*/ 914966 w 11382375"/>
              <a:gd name="T5" fmla="*/ 1476342 h 13741400"/>
              <a:gd name="T6" fmla="*/ 862343 w 11382375"/>
              <a:gd name="T7" fmla="*/ 1422264 h 13741400"/>
              <a:gd name="T8" fmla="*/ 1383992 w 11382375"/>
              <a:gd name="T9" fmla="*/ 900199 h 13741400"/>
              <a:gd name="T10" fmla="*/ 862343 w 11382375"/>
              <a:gd name="T11" fmla="*/ 378549 h 13741400"/>
              <a:gd name="T12" fmla="*/ 81742 w 11382375"/>
              <a:gd name="T13" fmla="*/ 0 h 13741400"/>
              <a:gd name="T14" fmla="*/ 982772 w 11382375"/>
              <a:gd name="T15" fmla="*/ 900199 h 13741400"/>
              <a:gd name="T16" fmla="*/ 81742 w 11382375"/>
              <a:gd name="T17" fmla="*/ 1800397 h 13741400"/>
              <a:gd name="T18" fmla="*/ 0 w 11382375"/>
              <a:gd name="T19" fmla="*/ 1715951 h 13741400"/>
              <a:gd name="T20" fmla="*/ 815545 w 11382375"/>
              <a:gd name="T21" fmla="*/ 900199 h 13741400"/>
              <a:gd name="T22" fmla="*/ 0 w 11382375"/>
              <a:gd name="T23" fmla="*/ 85070 h 137414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382375" h="13741400">
                <a:moveTo>
                  <a:pt x="6983413" y="2471737"/>
                </a:moveTo>
                <a:lnTo>
                  <a:pt x="11382375" y="6870700"/>
                </a:lnTo>
                <a:lnTo>
                  <a:pt x="6983413" y="11268075"/>
                </a:lnTo>
                <a:lnTo>
                  <a:pt x="6581775" y="10855325"/>
                </a:lnTo>
                <a:lnTo>
                  <a:pt x="10563225" y="6870700"/>
                </a:lnTo>
                <a:lnTo>
                  <a:pt x="6581775" y="2889250"/>
                </a:lnTo>
                <a:lnTo>
                  <a:pt x="6983413" y="2471737"/>
                </a:lnTo>
                <a:close/>
                <a:moveTo>
                  <a:pt x="623888" y="0"/>
                </a:moveTo>
                <a:lnTo>
                  <a:pt x="7500938" y="6870700"/>
                </a:lnTo>
                <a:lnTo>
                  <a:pt x="623888" y="13741400"/>
                </a:lnTo>
                <a:lnTo>
                  <a:pt x="0" y="13096875"/>
                </a:lnTo>
                <a:lnTo>
                  <a:pt x="6224588" y="6870700"/>
                </a:lnTo>
                <a:lnTo>
                  <a:pt x="0" y="649288"/>
                </a:lnTo>
                <a:lnTo>
                  <a:pt x="623888" y="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>
            <a:outerShdw blurRad="63500" dist="25400" dir="6000000" algn="ctr" rotWithShape="0">
              <a:srgbClr val="000000">
                <a:alpha val="50000"/>
              </a:srgbClr>
            </a:outerShdw>
          </a:effectLst>
        </p:spPr>
        <p:txBody>
          <a:bodyPr lIns="91417" tIns="45708" rIns="91417" bIns="45708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内容占位符 6"/>
          <p:cNvSpPr>
            <a:spLocks noGrp="1"/>
          </p:cNvSpPr>
          <p:nvPr>
            <p:ph sz="quarter" idx="10"/>
          </p:nvPr>
        </p:nvSpPr>
        <p:spPr>
          <a:xfrm>
            <a:off x="1964513" y="1995686"/>
            <a:ext cx="5214974" cy="642942"/>
          </a:xfrm>
          <a:prstGeom prst="rect">
            <a:avLst/>
          </a:prstGeom>
        </p:spPr>
        <p:txBody>
          <a:bodyPr lIns="91417" tIns="45708" rIns="91417" bIns="45708" anchor="ctr"/>
          <a:lstStyle>
            <a:lvl1pPr algn="ctr">
              <a:buNone/>
              <a:defRPr sz="2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1964527" y="2863778"/>
            <a:ext cx="5214947" cy="500063"/>
          </a:xfrm>
          <a:prstGeom prst="rect">
            <a:avLst/>
          </a:prstGeom>
        </p:spPr>
        <p:txBody>
          <a:bodyPr lIns="91417" tIns="45708" rIns="91417" bIns="45708" anchor="ctr"/>
          <a:lstStyle>
            <a:lvl1pPr algn="ctr">
              <a:buNone/>
              <a:defRPr sz="1600"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 bwMode="auto">
          <a:xfrm>
            <a:off x="1954213" y="2716213"/>
            <a:ext cx="5235575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KSO_Shape"/>
          <p:cNvSpPr/>
          <p:nvPr userDrawn="1"/>
        </p:nvSpPr>
        <p:spPr bwMode="auto">
          <a:xfrm rot="5400000">
            <a:off x="4458494" y="4228307"/>
            <a:ext cx="227013" cy="273050"/>
          </a:xfrm>
          <a:custGeom>
            <a:avLst/>
            <a:gdLst>
              <a:gd name="T0" fmla="*/ 914966 w 11382375"/>
              <a:gd name="T1" fmla="*/ 323847 h 13741400"/>
              <a:gd name="T2" fmla="*/ 1491317 w 11382375"/>
              <a:gd name="T3" fmla="*/ 900199 h 13741400"/>
              <a:gd name="T4" fmla="*/ 914966 w 11382375"/>
              <a:gd name="T5" fmla="*/ 1476342 h 13741400"/>
              <a:gd name="T6" fmla="*/ 862343 w 11382375"/>
              <a:gd name="T7" fmla="*/ 1422264 h 13741400"/>
              <a:gd name="T8" fmla="*/ 1383992 w 11382375"/>
              <a:gd name="T9" fmla="*/ 900199 h 13741400"/>
              <a:gd name="T10" fmla="*/ 862343 w 11382375"/>
              <a:gd name="T11" fmla="*/ 378549 h 13741400"/>
              <a:gd name="T12" fmla="*/ 81742 w 11382375"/>
              <a:gd name="T13" fmla="*/ 0 h 13741400"/>
              <a:gd name="T14" fmla="*/ 982772 w 11382375"/>
              <a:gd name="T15" fmla="*/ 900199 h 13741400"/>
              <a:gd name="T16" fmla="*/ 81742 w 11382375"/>
              <a:gd name="T17" fmla="*/ 1800397 h 13741400"/>
              <a:gd name="T18" fmla="*/ 0 w 11382375"/>
              <a:gd name="T19" fmla="*/ 1715951 h 13741400"/>
              <a:gd name="T20" fmla="*/ 815545 w 11382375"/>
              <a:gd name="T21" fmla="*/ 900199 h 13741400"/>
              <a:gd name="T22" fmla="*/ 0 w 11382375"/>
              <a:gd name="T23" fmla="*/ 85070 h 137414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382375" h="13741400">
                <a:moveTo>
                  <a:pt x="6983413" y="2471737"/>
                </a:moveTo>
                <a:lnTo>
                  <a:pt x="11382375" y="6870700"/>
                </a:lnTo>
                <a:lnTo>
                  <a:pt x="6983413" y="11268075"/>
                </a:lnTo>
                <a:lnTo>
                  <a:pt x="6581775" y="10855325"/>
                </a:lnTo>
                <a:lnTo>
                  <a:pt x="10563225" y="6870700"/>
                </a:lnTo>
                <a:lnTo>
                  <a:pt x="6581775" y="2889250"/>
                </a:lnTo>
                <a:lnTo>
                  <a:pt x="6983413" y="2471737"/>
                </a:lnTo>
                <a:close/>
                <a:moveTo>
                  <a:pt x="623888" y="0"/>
                </a:moveTo>
                <a:lnTo>
                  <a:pt x="7500938" y="6870700"/>
                </a:lnTo>
                <a:lnTo>
                  <a:pt x="623888" y="13741400"/>
                </a:lnTo>
                <a:lnTo>
                  <a:pt x="0" y="13096875"/>
                </a:lnTo>
                <a:lnTo>
                  <a:pt x="6224588" y="6870700"/>
                </a:lnTo>
                <a:lnTo>
                  <a:pt x="0" y="649288"/>
                </a:lnTo>
                <a:lnTo>
                  <a:pt x="623888" y="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>
            <a:outerShdw blurRad="63500" dist="25400" dir="6000000" algn="ctr" rotWithShape="0">
              <a:srgbClr val="000000">
                <a:alpha val="50000"/>
              </a:srgbClr>
            </a:outerShdw>
          </a:effectLst>
        </p:spPr>
        <p:txBody>
          <a:bodyPr lIns="91417" tIns="45708" rIns="91417" bIns="45708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内容占位符 6"/>
          <p:cNvSpPr>
            <a:spLocks noGrp="1"/>
          </p:cNvSpPr>
          <p:nvPr>
            <p:ph sz="quarter" idx="10"/>
          </p:nvPr>
        </p:nvSpPr>
        <p:spPr>
          <a:xfrm>
            <a:off x="1964513" y="1995686"/>
            <a:ext cx="5214974" cy="642942"/>
          </a:xfrm>
          <a:prstGeom prst="rect">
            <a:avLst/>
          </a:prstGeom>
        </p:spPr>
        <p:txBody>
          <a:bodyPr lIns="91417" tIns="45708" rIns="91417" bIns="45708" anchor="ctr"/>
          <a:lstStyle>
            <a:lvl1pPr algn="ctr">
              <a:buNone/>
              <a:defRPr sz="2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1964527" y="2863778"/>
            <a:ext cx="5214947" cy="500063"/>
          </a:xfrm>
          <a:prstGeom prst="rect">
            <a:avLst/>
          </a:prstGeom>
        </p:spPr>
        <p:txBody>
          <a:bodyPr lIns="91417" tIns="45708" rIns="91417" bIns="45708" anchor="ctr"/>
          <a:lstStyle>
            <a:lvl1pPr algn="ctr">
              <a:buNone/>
              <a:defRPr sz="1600"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7pPr>
      <a:lvl8pPr marL="1370965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8pPr>
      <a:lvl9pPr marL="1828165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40F63740-4526-4F5C-8DB3-03F75B71A8A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17938DB5-CF2D-4D2B-A086-4DD6448CA0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txStyles>
    <p:titleStyle>
      <a:lvl1pPr algn="ctr" defTabSz="685800" rtl="0" eaLnBrk="1" latinLnBrk="0" hangingPunct="1">
        <a:spcBef>
          <a:spcPct val="0"/>
        </a:spcBef>
        <a:buNone/>
        <a:defRPr sz="3300" b="0" kern="1200">
          <a:solidFill>
            <a:schemeClr val="bg1"/>
          </a:solidFill>
          <a:latin typeface="+mj-ea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ea"/>
          <a:ea typeface="+mn-ea"/>
          <a:cs typeface="+mn-cs"/>
        </a:defRPr>
      </a:lvl1pPr>
      <a:lvl2pPr marL="557530" indent="-214630" algn="l" defTabSz="6858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内容占位符 38"/>
          <p:cNvSpPr>
            <a:spLocks noGrp="1"/>
          </p:cNvSpPr>
          <p:nvPr>
            <p:ph sz="quarter" idx="10"/>
          </p:nvPr>
        </p:nvSpPr>
        <p:spPr>
          <a:xfrm>
            <a:off x="1568674" y="2067717"/>
            <a:ext cx="6006652" cy="642937"/>
          </a:xfrm>
        </p:spPr>
        <p:txBody>
          <a:bodyPr/>
          <a:lstStyle/>
          <a:p>
            <a:pPr>
              <a:defRPr/>
            </a:pPr>
            <a:r>
              <a:rPr lang="zh-CN" altLang="en-US" sz="3600" baseline="-3000" dirty="0" smtClean="0">
                <a:cs typeface="Arial" panose="020B0604020202020204" pitchFamily="34" charset="0"/>
              </a:rPr>
              <a:t>人才盘点会议（圆桌会议）召开流程指引</a:t>
            </a:r>
            <a:endParaRPr lang="zh-CN" altLang="en-US" sz="3600" baseline="-3000" dirty="0">
              <a:cs typeface="Arial" panose="020B0604020202020204" pitchFamily="34" charset="0"/>
            </a:endParaRPr>
          </a:p>
        </p:txBody>
      </p:sp>
      <p:grpSp>
        <p:nvGrpSpPr>
          <p:cNvPr id="26627" name="组合 44"/>
          <p:cNvGrpSpPr/>
          <p:nvPr/>
        </p:nvGrpSpPr>
        <p:grpSpPr bwMode="auto">
          <a:xfrm>
            <a:off x="3733800" y="915988"/>
            <a:ext cx="1676400" cy="839787"/>
            <a:chOff x="4139952" y="1684497"/>
            <a:chExt cx="867972" cy="435073"/>
          </a:xfrm>
        </p:grpSpPr>
        <p:sp>
          <p:nvSpPr>
            <p:cNvPr id="46" name="任意多边形 45"/>
            <p:cNvSpPr/>
            <p:nvPr/>
          </p:nvSpPr>
          <p:spPr>
            <a:xfrm>
              <a:off x="4139952" y="1684497"/>
              <a:ext cx="867972" cy="435073"/>
            </a:xfrm>
            <a:custGeom>
              <a:avLst/>
              <a:gdLst>
                <a:gd name="connsiteX0" fmla="*/ 372672 w 867972"/>
                <a:gd name="connsiteY0" fmla="*/ 0 h 435073"/>
                <a:gd name="connsiteX1" fmla="*/ 267897 w 867972"/>
                <a:gd name="connsiteY1" fmla="*/ 82550 h 435073"/>
                <a:gd name="connsiteX2" fmla="*/ 521897 w 867972"/>
                <a:gd name="connsiteY2" fmla="*/ 136525 h 435073"/>
                <a:gd name="connsiteX3" fmla="*/ 4372 w 867972"/>
                <a:gd name="connsiteY3" fmla="*/ 314325 h 435073"/>
                <a:gd name="connsiteX4" fmla="*/ 867972 w 867972"/>
                <a:gd name="connsiteY4" fmla="*/ 434975 h 435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972" h="435073">
                  <a:moveTo>
                    <a:pt x="372672" y="0"/>
                  </a:moveTo>
                  <a:cubicBezTo>
                    <a:pt x="307849" y="29898"/>
                    <a:pt x="243026" y="59796"/>
                    <a:pt x="267897" y="82550"/>
                  </a:cubicBezTo>
                  <a:cubicBezTo>
                    <a:pt x="292768" y="105304"/>
                    <a:pt x="565818" y="97896"/>
                    <a:pt x="521897" y="136525"/>
                  </a:cubicBezTo>
                  <a:cubicBezTo>
                    <a:pt x="477976" y="175154"/>
                    <a:pt x="-53307" y="264583"/>
                    <a:pt x="4372" y="314325"/>
                  </a:cubicBezTo>
                  <a:cubicBezTo>
                    <a:pt x="62051" y="364067"/>
                    <a:pt x="713455" y="438150"/>
                    <a:pt x="867972" y="434975"/>
                  </a:cubicBezTo>
                </a:path>
              </a:pathLst>
            </a:custGeom>
            <a:ln>
              <a:gradFill>
                <a:gsLst>
                  <a:gs pos="0">
                    <a:schemeClr val="tx2"/>
                  </a:gs>
                  <a:gs pos="88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grpSp>
          <p:nvGrpSpPr>
            <p:cNvPr id="26634" name="组合 46"/>
            <p:cNvGrpSpPr/>
            <p:nvPr/>
          </p:nvGrpSpPr>
          <p:grpSpPr bwMode="auto">
            <a:xfrm>
              <a:off x="4283968" y="1692043"/>
              <a:ext cx="341777" cy="388343"/>
              <a:chOff x="4283968" y="1692043"/>
              <a:chExt cx="341777" cy="388343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4427632" y="1691899"/>
                <a:ext cx="46029" cy="46057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32000" tIns="36000" rIns="72000" bIns="36000" anchor="ctr">
                <a:normAutofit fontScale="25000" lnSpcReduction="20000"/>
              </a:bodyPr>
              <a:lstStyle/>
              <a:p>
                <a:pPr algn="ctr" eaLnBrk="0" hangingPunct="0">
                  <a:lnSpc>
                    <a:spcPct val="150000"/>
                  </a:lnSpc>
                  <a:defRPr/>
                </a:pPr>
                <a:endParaRPr lang="zh-CN" altLang="en-US" sz="12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 flipV="1">
                <a:off x="4283792" y="2012652"/>
                <a:ext cx="67399" cy="67440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32000" tIns="36000" rIns="72000" bIns="36000" anchor="ctr">
                <a:normAutofit fontScale="25000" lnSpcReduction="20000"/>
              </a:bodyPr>
              <a:lstStyle/>
              <a:p>
                <a:pPr algn="ctr" eaLnBrk="0" hangingPunct="0">
                  <a:lnSpc>
                    <a:spcPct val="150000"/>
                  </a:lnSpc>
                  <a:defRPr/>
                </a:pPr>
                <a:endParaRPr lang="zh-CN" altLang="en-US" sz="12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573938" y="1824313"/>
                <a:ext cx="51783" cy="51814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32000" tIns="36000" rIns="72000" bIns="36000" anchor="ctr">
                <a:normAutofit fontScale="25000" lnSpcReduction="20000"/>
              </a:bodyPr>
              <a:lstStyle/>
              <a:p>
                <a:pPr algn="ctr" eaLnBrk="0" hangingPunct="0">
                  <a:lnSpc>
                    <a:spcPct val="150000"/>
                  </a:lnSpc>
                  <a:defRPr/>
                </a:pPr>
                <a:endParaRPr lang="zh-CN" altLang="en-US" sz="12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 flipH="1">
            <a:off x="798513" y="1579562"/>
            <a:ext cx="2073275" cy="485775"/>
          </a:xfrm>
          <a:prstGeom prst="roundRect">
            <a:avLst/>
          </a:prstGeom>
          <a:solidFill>
            <a:srgbClr val="0D989B"/>
          </a:solidFill>
          <a:ln>
            <a:solidFill>
              <a:srgbClr val="0D989B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zh-CN" altLang="en-US" sz="1200" b="1" dirty="0">
                <a:solidFill>
                  <a:schemeClr val="bg1"/>
                </a:solidFill>
              </a:rPr>
              <a:t>主持人</a:t>
            </a:r>
            <a:endParaRPr lang="en-US" altLang="zh-CN" sz="1200" b="1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zh-CN" altLang="en-US" sz="1050" b="1" dirty="0" smtClean="0">
                <a:solidFill>
                  <a:schemeClr val="bg1"/>
                </a:solidFill>
              </a:rPr>
              <a:t>汇报团队数据分析和结果</a:t>
            </a:r>
            <a:endParaRPr lang="zh-CN" altLang="en-US" sz="1050" b="1" dirty="0">
              <a:solidFill>
                <a:schemeClr val="bg1"/>
              </a:solidFill>
            </a:endParaRPr>
          </a:p>
        </p:txBody>
      </p:sp>
      <p:sp>
        <p:nvSpPr>
          <p:cNvPr id="35842" name="标题 1"/>
          <p:cNvSpPr>
            <a:spLocks noGrp="1"/>
          </p:cNvSpPr>
          <p:nvPr>
            <p:ph type="title"/>
          </p:nvPr>
        </p:nvSpPr>
        <p:spPr bwMode="auto">
          <a:xfrm>
            <a:off x="466725" y="0"/>
            <a:ext cx="8229600" cy="36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mtClean="0"/>
              <a:t>人才校准会流程－第一天</a:t>
            </a:r>
            <a:endParaRPr lang="zh-CN" altLang="en-US" smtClean="0"/>
          </a:p>
        </p:txBody>
      </p:sp>
      <p:sp>
        <p:nvSpPr>
          <p:cNvPr id="6" name="圆角矩形 5"/>
          <p:cNvSpPr/>
          <p:nvPr/>
        </p:nvSpPr>
        <p:spPr>
          <a:xfrm flipH="1">
            <a:off x="798513" y="935038"/>
            <a:ext cx="2073275" cy="485775"/>
          </a:xfrm>
          <a:prstGeom prst="roundRect">
            <a:avLst/>
          </a:prstGeom>
          <a:solidFill>
            <a:srgbClr val="0D989B"/>
          </a:solidFill>
          <a:ln>
            <a:solidFill>
              <a:srgbClr val="0D989B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zh-CN" altLang="en-US" sz="1200" b="1" dirty="0" smtClean="0"/>
              <a:t>主持人开场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01675" y="850900"/>
            <a:ext cx="193675" cy="2032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8" name="圆角矩形 7"/>
          <p:cNvSpPr/>
          <p:nvPr/>
        </p:nvSpPr>
        <p:spPr>
          <a:xfrm flipH="1">
            <a:off x="798513" y="2944147"/>
            <a:ext cx="2073275" cy="485775"/>
          </a:xfrm>
          <a:prstGeom prst="roundRect">
            <a:avLst/>
          </a:prstGeom>
          <a:solidFill>
            <a:srgbClr val="0D989B"/>
          </a:solidFill>
          <a:ln>
            <a:solidFill>
              <a:srgbClr val="0D989B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zh-CN" altLang="en-US" sz="1200" b="1" dirty="0" smtClean="0"/>
              <a:t>主持人</a:t>
            </a:r>
            <a:endParaRPr lang="en-US" altLang="zh-CN" sz="1200" b="1" dirty="0" smtClean="0"/>
          </a:p>
          <a:p>
            <a:pPr eaLnBrk="0" hangingPunct="0">
              <a:defRPr/>
            </a:pPr>
            <a:r>
              <a:rPr lang="zh-CN" altLang="en-US" sz="1050" b="1" dirty="0" smtClean="0">
                <a:solidFill>
                  <a:schemeClr val="bg1"/>
                </a:solidFill>
              </a:rPr>
              <a:t>引导讨论</a:t>
            </a:r>
            <a:r>
              <a:rPr lang="zh-CN" altLang="en-US" sz="1050" b="1" dirty="0">
                <a:solidFill>
                  <a:schemeClr val="bg1"/>
                </a:solidFill>
              </a:rPr>
              <a:t>单个</a:t>
            </a:r>
            <a:r>
              <a:rPr lang="zh-CN" altLang="en-US" sz="1050" b="1" dirty="0" smtClean="0">
                <a:solidFill>
                  <a:schemeClr val="bg1"/>
                </a:solidFill>
              </a:rPr>
              <a:t>人才</a:t>
            </a:r>
            <a:endParaRPr lang="zh-CN" alt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01675" y="1506538"/>
            <a:ext cx="193675" cy="20161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0" name="圆角矩形 9"/>
          <p:cNvSpPr/>
          <p:nvPr/>
        </p:nvSpPr>
        <p:spPr>
          <a:xfrm flipH="1">
            <a:off x="798513" y="2222500"/>
            <a:ext cx="2073275" cy="485775"/>
          </a:xfrm>
          <a:prstGeom prst="roundRect">
            <a:avLst/>
          </a:prstGeom>
          <a:solidFill>
            <a:srgbClr val="0D989B"/>
          </a:solidFill>
          <a:ln>
            <a:solidFill>
              <a:srgbClr val="0D989B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zh-CN" altLang="en-US" sz="1200" b="1" dirty="0">
                <a:solidFill>
                  <a:schemeClr val="bg1"/>
                </a:solidFill>
              </a:rPr>
              <a:t>高管</a:t>
            </a:r>
            <a:endParaRPr lang="en-US" altLang="zh-CN" sz="1200" b="1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zh-CN" altLang="en-US" sz="1050" b="1" dirty="0">
                <a:solidFill>
                  <a:schemeClr val="bg1"/>
                </a:solidFill>
              </a:rPr>
              <a:t>当前未来组织架构、关键岗位能力要求</a:t>
            </a:r>
            <a:endParaRPr lang="zh-CN" altLang="en-US" sz="1050" b="1" dirty="0">
              <a:solidFill>
                <a:schemeClr val="bg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01675" y="2139950"/>
            <a:ext cx="193675" cy="20161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12" name="圆角矩形 11"/>
          <p:cNvSpPr/>
          <p:nvPr/>
        </p:nvSpPr>
        <p:spPr>
          <a:xfrm flipH="1">
            <a:off x="782040" y="3664743"/>
            <a:ext cx="2073275" cy="487363"/>
          </a:xfrm>
          <a:prstGeom prst="roundRect">
            <a:avLst/>
          </a:prstGeom>
          <a:solidFill>
            <a:srgbClr val="0D989B"/>
          </a:solidFill>
          <a:ln>
            <a:solidFill>
              <a:srgbClr val="0D989B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zh-CN" altLang="en-US" sz="1200" b="1" dirty="0">
                <a:solidFill>
                  <a:schemeClr val="bg1"/>
                </a:solidFill>
              </a:rPr>
              <a:t>团队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管理者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zh-CN" altLang="en-US" sz="1050" b="1" dirty="0" smtClean="0">
                <a:solidFill>
                  <a:schemeClr val="bg1"/>
                </a:solidFill>
              </a:rPr>
              <a:t>介绍干部的能力和潜力情况</a:t>
            </a:r>
            <a:endParaRPr lang="zh-CN" altLang="en-US" sz="1050" b="1" dirty="0">
              <a:solidFill>
                <a:schemeClr val="bg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06438" y="2873375"/>
            <a:ext cx="192087" cy="20161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15" name="圆角矩形 14"/>
          <p:cNvSpPr/>
          <p:nvPr/>
        </p:nvSpPr>
        <p:spPr>
          <a:xfrm>
            <a:off x="677863" y="3541713"/>
            <a:ext cx="193675" cy="20161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16" name="圆角矩形 15"/>
          <p:cNvSpPr/>
          <p:nvPr/>
        </p:nvSpPr>
        <p:spPr>
          <a:xfrm flipH="1">
            <a:off x="798513" y="4341813"/>
            <a:ext cx="2073275" cy="485775"/>
          </a:xfrm>
          <a:prstGeom prst="roundRect">
            <a:avLst/>
          </a:prstGeom>
          <a:solidFill>
            <a:srgbClr val="0D989B"/>
          </a:solidFill>
          <a:ln>
            <a:solidFill>
              <a:srgbClr val="0D989B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n-US" altLang="zh-CN" sz="1200" b="1" dirty="0" smtClean="0">
                <a:solidFill>
                  <a:schemeClr val="bg1"/>
                </a:solidFill>
              </a:rPr>
              <a:t>HR</a:t>
            </a:r>
            <a:endParaRPr lang="en-US" altLang="zh-CN" sz="1200" b="1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zh-CN" altLang="en-US" sz="1050" b="1" dirty="0" smtClean="0">
                <a:solidFill>
                  <a:schemeClr val="bg1"/>
                </a:solidFill>
              </a:rPr>
              <a:t>总结</a:t>
            </a:r>
            <a:endParaRPr lang="zh-CN" altLang="en-US" sz="1050" b="1" dirty="0">
              <a:solidFill>
                <a:schemeClr val="bg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01675" y="4259263"/>
            <a:ext cx="193675" cy="2032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18" name="文本占位符 1"/>
          <p:cNvSpPr txBox="1"/>
          <p:nvPr/>
        </p:nvSpPr>
        <p:spPr>
          <a:xfrm>
            <a:off x="9525" y="61913"/>
            <a:ext cx="9026525" cy="4857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lIns="68580" tIns="34290" rIns="68580" bIns="34290" anchor="ctr"/>
          <a:lstStyle>
            <a:defPPr>
              <a:defRPr lang="zh-CN"/>
            </a:defPPr>
            <a:lvl1pPr defTabSz="914400" eaLnBrk="1" latinLnBrk="0" hangingPunct="1">
              <a:buNone/>
              <a:defRPr sz="2250" b="1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dirty="0" smtClean="0"/>
              <a:t>    人才盘点会议（圆桌会议）话</a:t>
            </a:r>
            <a:r>
              <a:rPr lang="zh-CN" altLang="en-US" dirty="0"/>
              <a:t>术</a:t>
            </a:r>
            <a:endParaRPr lang="zh-CN" altLang="en-US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2947390" y="638201"/>
            <a:ext cx="5708501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b="1" dirty="0" smtClean="0">
                <a:latin typeface="+mn-ea"/>
                <a:ea typeface="+mn-ea"/>
              </a:rPr>
              <a:t>开场：</a:t>
            </a:r>
            <a:r>
              <a:rPr lang="zh-CN" altLang="en-US" sz="1200" dirty="0" smtClean="0">
                <a:latin typeface="+mn-ea"/>
                <a:ea typeface="+mn-ea"/>
              </a:rPr>
              <a:t>尊敬的各位领导，大家好，首先感谢大家参加本次人才盘点会，我们本次盘点会的目的是帮助我们了解人才现状，帮助和发展人才，从而构建腾邦人才梯队。前期通过胜任力模型构建确定了我们的人才标准，并结合人才标准进行了</a:t>
            </a:r>
            <a:r>
              <a:rPr lang="en-US" altLang="zh-CN" sz="1200" dirty="0" smtClean="0">
                <a:latin typeface="+mn-ea"/>
                <a:ea typeface="+mn-ea"/>
              </a:rPr>
              <a:t>360</a:t>
            </a:r>
            <a:r>
              <a:rPr lang="zh-CN" altLang="en-US" sz="1200" dirty="0" smtClean="0">
                <a:latin typeface="+mn-ea"/>
                <a:ea typeface="+mn-ea"/>
              </a:rPr>
              <a:t>评估，首先，我这边会进行团队数据的汇报，然后我们在结合</a:t>
            </a:r>
            <a:r>
              <a:rPr lang="zh-CN" altLang="en-US" sz="1200" dirty="0">
                <a:latin typeface="+mn-ea"/>
                <a:ea typeface="+mn-ea"/>
              </a:rPr>
              <a:t>每个人</a:t>
            </a:r>
            <a:r>
              <a:rPr lang="zh-CN" altLang="en-US" sz="1200" dirty="0" smtClean="0">
                <a:latin typeface="+mn-ea"/>
                <a:ea typeface="+mn-ea"/>
              </a:rPr>
              <a:t>的在线</a:t>
            </a:r>
            <a:r>
              <a:rPr lang="zh-CN" altLang="en-US" sz="1200" dirty="0">
                <a:latin typeface="+mn-ea"/>
                <a:ea typeface="+mn-ea"/>
              </a:rPr>
              <a:t>测评结果和实际工作表现，进行人才盘点，从而建立我们的人才档案，帮助我们更好地进行人才管理</a:t>
            </a:r>
            <a:r>
              <a:rPr lang="zh-CN" altLang="en-US" sz="1200" dirty="0" smtClean="0">
                <a:latin typeface="+mn-ea"/>
                <a:ea typeface="+mn-ea"/>
              </a:rPr>
              <a:t>。</a:t>
            </a:r>
            <a:endParaRPr lang="en-US" altLang="zh-CN" sz="1200" dirty="0" smtClean="0">
              <a:latin typeface="+mn-ea"/>
              <a:ea typeface="+mn-ea"/>
            </a:endParaRPr>
          </a:p>
          <a:p>
            <a:pPr indent="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b="1" dirty="0" smtClean="0">
                <a:latin typeface="+mn-ea"/>
                <a:ea typeface="+mn-ea"/>
              </a:rPr>
              <a:t>汇报团队数据和结果：</a:t>
            </a:r>
            <a:r>
              <a:rPr lang="zh-CN" altLang="en-US" sz="1200" dirty="0" smtClean="0">
                <a:latin typeface="+mn-ea"/>
                <a:ea typeface="+mn-ea"/>
              </a:rPr>
              <a:t>结合团队报告进行数据汇报和探讨。</a:t>
            </a:r>
            <a:endParaRPr lang="en-US" altLang="zh-CN" sz="1200" dirty="0" smtClean="0">
              <a:latin typeface="+mn-ea"/>
              <a:ea typeface="+mn-ea"/>
            </a:endParaRPr>
          </a:p>
          <a:p>
            <a:pPr indent="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b="1" dirty="0" smtClean="0">
                <a:latin typeface="+mn-ea"/>
                <a:ea typeface="+mn-ea"/>
              </a:rPr>
              <a:t>单个人才盘点：</a:t>
            </a:r>
            <a:r>
              <a:rPr lang="zh-CN" altLang="en-US" sz="1200" dirty="0" smtClean="0">
                <a:latin typeface="+mn-ea"/>
                <a:ea typeface="+mn-ea"/>
              </a:rPr>
              <a:t>首先由主持人汇报在线评估结果，引导高管和团队管理者就盘点信息进行补充和印证。</a:t>
            </a:r>
            <a:endParaRPr lang="en-US" altLang="zh-CN" sz="1200" dirty="0" smtClean="0">
              <a:latin typeface="+mn-ea"/>
              <a:ea typeface="+mn-ea"/>
            </a:endParaRPr>
          </a:p>
          <a:p>
            <a:pPr indent="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b="1" dirty="0" smtClean="0">
                <a:latin typeface="+mn-ea"/>
                <a:ea typeface="+mn-ea"/>
              </a:rPr>
              <a:t>团队管理者介绍：</a:t>
            </a:r>
            <a:r>
              <a:rPr lang="zh-CN" altLang="en-US" sz="1200" dirty="0" smtClean="0">
                <a:latin typeface="+mn-ea"/>
                <a:ea typeface="+mn-ea"/>
              </a:rPr>
              <a:t>①态度、品格：对腾邦核心价值观的认可度；②在核心能力方面的优劣势情况；③业绩：</a:t>
            </a:r>
            <a:r>
              <a:rPr lang="en-US" altLang="zh-CN" sz="1200" dirty="0" smtClean="0">
                <a:latin typeface="+mn-ea"/>
                <a:ea typeface="+mn-ea"/>
              </a:rPr>
              <a:t>1-2</a:t>
            </a:r>
            <a:r>
              <a:rPr lang="zh-CN" altLang="en-US" sz="1200" dirty="0" smtClean="0">
                <a:latin typeface="+mn-ea"/>
                <a:ea typeface="+mn-ea"/>
              </a:rPr>
              <a:t>年内的考核曲线走向；突出贡献的事例。</a:t>
            </a:r>
            <a:endParaRPr lang="en-US" altLang="zh-CN" sz="1200" dirty="0" smtClean="0">
              <a:latin typeface="+mn-ea"/>
              <a:ea typeface="+mn-ea"/>
            </a:endParaRPr>
          </a:p>
          <a:p>
            <a:pPr indent="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b="1" dirty="0" smtClean="0">
                <a:latin typeface="+mn-ea"/>
                <a:ea typeface="+mn-ea"/>
              </a:rPr>
              <a:t>团队</a:t>
            </a:r>
            <a:r>
              <a:rPr lang="en-US" altLang="zh-CN" sz="1200" b="1" dirty="0" smtClean="0">
                <a:latin typeface="+mn-ea"/>
                <a:ea typeface="+mn-ea"/>
              </a:rPr>
              <a:t>9</a:t>
            </a:r>
            <a:r>
              <a:rPr lang="zh-CN" altLang="en-US" sz="1200" b="1" dirty="0" smtClean="0">
                <a:latin typeface="+mn-ea"/>
                <a:ea typeface="+mn-ea"/>
              </a:rPr>
              <a:t>宫格位置调整和总结：</a:t>
            </a:r>
            <a:r>
              <a:rPr lang="zh-CN" altLang="en-US" sz="1200" dirty="0" smtClean="0">
                <a:latin typeface="+mn-ea"/>
                <a:ea typeface="+mn-ea"/>
              </a:rPr>
              <a:t>主持人引导盘点会成员就团队成员的能力和潜力达成共识，对团队成员在九宫格的位置进行准后或调整。</a:t>
            </a:r>
            <a:endParaRPr lang="zh-CN" altLang="en-US" sz="12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0" y="123825"/>
            <a:ext cx="4355976" cy="4857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lIns="68580" tIns="34290" rIns="68580" bIns="34290" anchor="ctr"/>
          <a:lstStyle>
            <a:defPPr>
              <a:defRPr lang="zh-CN"/>
            </a:defPPr>
            <a:lvl1pPr defTabSz="914400" eaLnBrk="1" latinLnBrk="0" hangingPunct="1">
              <a:buNone/>
              <a:defRPr sz="2250" b="1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dirty="0" smtClean="0"/>
              <a:t>  人才盘点会议（圆桌会议）原则</a:t>
            </a:r>
            <a:endParaRPr lang="zh-CN" altLang="en-US" dirty="0" smtClean="0"/>
          </a:p>
        </p:txBody>
      </p:sp>
      <p:grpSp>
        <p:nvGrpSpPr>
          <p:cNvPr id="32771" name="组合 13"/>
          <p:cNvGrpSpPr/>
          <p:nvPr/>
        </p:nvGrpSpPr>
        <p:grpSpPr bwMode="auto">
          <a:xfrm>
            <a:off x="827584" y="843558"/>
            <a:ext cx="7416824" cy="3889375"/>
            <a:chOff x="2614612" y="1221581"/>
            <a:chExt cx="4063604" cy="3356373"/>
          </a:xfrm>
        </p:grpSpPr>
        <p:sp>
          <p:nvSpPr>
            <p:cNvPr id="4" name="MH_SubTitle_1"/>
            <p:cNvSpPr/>
            <p:nvPr>
              <p:custDataLst>
                <p:tags r:id="rId1"/>
              </p:custDataLst>
            </p:nvPr>
          </p:nvSpPr>
          <p:spPr>
            <a:xfrm>
              <a:off x="2614612" y="1221581"/>
              <a:ext cx="1480952" cy="1276792"/>
            </a:xfrm>
            <a:prstGeom prst="hexagon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0" tIns="540000" rIns="0" bIns="0" anchor="ctr">
              <a:normAutofit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schemeClr val="bg1"/>
                  </a:solidFill>
                  <a:latin typeface="+mn-lt"/>
                  <a:ea typeface="+mn-ea"/>
                </a:rPr>
                <a:t>以事实和数据为依据进行评价，而不是主观臆断</a:t>
              </a:r>
              <a:endParaRPr lang="en-US" altLang="zh-CN" sz="1200" kern="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32774" name="MH_Other_1"/>
            <p:cNvSpPr/>
            <p:nvPr>
              <p:custDataLst>
                <p:tags r:id="rId2"/>
              </p:custDataLst>
            </p:nvPr>
          </p:nvSpPr>
          <p:spPr bwMode="auto">
            <a:xfrm>
              <a:off x="2748398" y="1298298"/>
              <a:ext cx="1208728" cy="513730"/>
            </a:xfrm>
            <a:custGeom>
              <a:avLst/>
              <a:gdLst>
                <a:gd name="T0" fmla="*/ 0 w 2464867"/>
                <a:gd name="T1" fmla="*/ 0 h 1047262"/>
                <a:gd name="T2" fmla="*/ 2464867 w 2464867"/>
                <a:gd name="T3" fmla="*/ 1047262 h 1047262"/>
              </a:gdLst>
              <a:ahLst/>
              <a:cxnLst/>
              <a:rect l="T0" t="T1" r="T2" b="T3"/>
              <a:pathLst>
                <a:path w="2464867" h="1047262">
                  <a:moveTo>
                    <a:pt x="523631" y="0"/>
                  </a:moveTo>
                  <a:lnTo>
                    <a:pt x="1941236" y="0"/>
                  </a:lnTo>
                  <a:lnTo>
                    <a:pt x="2464867" y="1047262"/>
                  </a:lnTo>
                  <a:lnTo>
                    <a:pt x="0" y="1047262"/>
                  </a:lnTo>
                  <a:lnTo>
                    <a:pt x="5236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rgbClr val="FF0000"/>
                  </a:solidFill>
                  <a:latin typeface="Arial Rounded MT Bold" panose="020F0704030504030204" pitchFamily="34" charset="0"/>
                  <a:ea typeface="微软雅黑" panose="020B0503020204020204" pitchFamily="34" charset="-122"/>
                </a:rPr>
                <a:t>01</a:t>
              </a:r>
              <a:r>
                <a:rPr lang="zh-CN" altLang="en-US" sz="2000" dirty="0">
                  <a:solidFill>
                    <a:srgbClr val="FF0000"/>
                  </a:solidFill>
                  <a:latin typeface="Arial Rounded MT Bold" panose="020F0704030504030204" pitchFamily="34" charset="0"/>
                  <a:ea typeface="微软雅黑" panose="020B0503020204020204" pitchFamily="34" charset="-122"/>
                </a:rPr>
                <a:t>客观</a:t>
              </a:r>
              <a:endParaRPr lang="en-US" sz="2000" dirty="0">
                <a:solidFill>
                  <a:srgbClr val="FF0000"/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MH_SubTitle_3"/>
            <p:cNvSpPr/>
            <p:nvPr>
              <p:custDataLst>
                <p:tags r:id="rId3"/>
              </p:custDataLst>
            </p:nvPr>
          </p:nvSpPr>
          <p:spPr>
            <a:xfrm>
              <a:off x="2646022" y="2609338"/>
              <a:ext cx="1480953" cy="1276792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0" tIns="540000" rIns="0" bIns="0" anchor="ctr"/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latin typeface="+mn-lt"/>
                  <a:ea typeface="+mn-ea"/>
                </a:rPr>
                <a:t>认真倾听他人的观点，尤其是对那些你所不熟悉的</a:t>
              </a:r>
              <a:endParaRPr lang="en-US" altLang="zh-CN" sz="1200" kern="0" dirty="0">
                <a:latin typeface="+mn-lt"/>
                <a:ea typeface="+mn-ea"/>
              </a:endParaRPr>
            </a:p>
          </p:txBody>
        </p:sp>
        <p:sp>
          <p:nvSpPr>
            <p:cNvPr id="32776" name="MH_Other_2"/>
            <p:cNvSpPr/>
            <p:nvPr>
              <p:custDataLst>
                <p:tags r:id="rId4"/>
              </p:custDataLst>
            </p:nvPr>
          </p:nvSpPr>
          <p:spPr bwMode="auto">
            <a:xfrm>
              <a:off x="2778645" y="2686055"/>
              <a:ext cx="1209891" cy="513731"/>
            </a:xfrm>
            <a:custGeom>
              <a:avLst/>
              <a:gdLst>
                <a:gd name="T0" fmla="*/ 0 w 2464867"/>
                <a:gd name="T1" fmla="*/ 0 h 1047262"/>
                <a:gd name="T2" fmla="*/ 2464867 w 2464867"/>
                <a:gd name="T3" fmla="*/ 1047262 h 1047262"/>
              </a:gdLst>
              <a:ahLst/>
              <a:cxnLst/>
              <a:rect l="T0" t="T1" r="T2" b="T3"/>
              <a:pathLst>
                <a:path w="2464867" h="1047262">
                  <a:moveTo>
                    <a:pt x="523631" y="0"/>
                  </a:moveTo>
                  <a:lnTo>
                    <a:pt x="1941236" y="0"/>
                  </a:lnTo>
                  <a:lnTo>
                    <a:pt x="2464867" y="1047262"/>
                  </a:lnTo>
                  <a:lnTo>
                    <a:pt x="0" y="1047262"/>
                  </a:lnTo>
                  <a:lnTo>
                    <a:pt x="5236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rgbClr val="FF0000"/>
                  </a:solidFill>
                  <a:latin typeface="Arial Rounded MT Bold" panose="020F0704030504030204" pitchFamily="34" charset="0"/>
                  <a:ea typeface="微软雅黑" panose="020B0503020204020204" pitchFamily="34" charset="-122"/>
                </a:rPr>
                <a:t>03</a:t>
              </a:r>
              <a:r>
                <a:rPr lang="zh-CN" altLang="en-US" sz="2000" dirty="0">
                  <a:solidFill>
                    <a:srgbClr val="FF0000"/>
                  </a:solidFill>
                  <a:latin typeface="Arial Rounded MT Bold" panose="020F0704030504030204" pitchFamily="34" charset="0"/>
                  <a:ea typeface="微软雅黑" panose="020B0503020204020204" pitchFamily="34" charset="-122"/>
                </a:rPr>
                <a:t>倾听</a:t>
              </a:r>
              <a:endParaRPr lang="en-US" sz="2000" dirty="0">
                <a:solidFill>
                  <a:srgbClr val="FF0000"/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MH_SubTitle_2"/>
            <p:cNvSpPr/>
            <p:nvPr>
              <p:custDataLst>
                <p:tags r:id="rId5"/>
              </p:custDataLst>
            </p:nvPr>
          </p:nvSpPr>
          <p:spPr>
            <a:xfrm>
              <a:off x="3910591" y="1913404"/>
              <a:ext cx="1480952" cy="1276792"/>
            </a:xfrm>
            <a:prstGeom prst="hexagon">
              <a:avLst/>
            </a:prstGeom>
            <a:solidFill>
              <a:schemeClr val="accent1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0" tIns="540000" rIns="0" bIns="0" anchor="ctr">
              <a:normAutofit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latin typeface="+mn-lt"/>
                  <a:ea typeface="+mn-ea"/>
                </a:rPr>
                <a:t>直接、真实地表达自己的意见和看法</a:t>
              </a:r>
              <a:endParaRPr lang="en-US" altLang="zh-CN" sz="1200" kern="0" dirty="0">
                <a:latin typeface="+mn-lt"/>
                <a:ea typeface="+mn-ea"/>
              </a:endParaRPr>
            </a:p>
          </p:txBody>
        </p:sp>
        <p:sp>
          <p:nvSpPr>
            <p:cNvPr id="32778" name="MH_Other_3"/>
            <p:cNvSpPr/>
            <p:nvPr>
              <p:custDataLst>
                <p:tags r:id="rId6"/>
              </p:custDataLst>
            </p:nvPr>
          </p:nvSpPr>
          <p:spPr bwMode="auto">
            <a:xfrm>
              <a:off x="4044377" y="1990121"/>
              <a:ext cx="1208728" cy="513731"/>
            </a:xfrm>
            <a:custGeom>
              <a:avLst/>
              <a:gdLst>
                <a:gd name="T0" fmla="*/ 0 w 2464867"/>
                <a:gd name="T1" fmla="*/ 0 h 1047262"/>
                <a:gd name="T2" fmla="*/ 2464867 w 2464867"/>
                <a:gd name="T3" fmla="*/ 1047262 h 1047262"/>
              </a:gdLst>
              <a:ahLst/>
              <a:cxnLst/>
              <a:rect l="T0" t="T1" r="T2" b="T3"/>
              <a:pathLst>
                <a:path w="2464867" h="1047262">
                  <a:moveTo>
                    <a:pt x="523631" y="0"/>
                  </a:moveTo>
                  <a:lnTo>
                    <a:pt x="1941236" y="0"/>
                  </a:lnTo>
                  <a:lnTo>
                    <a:pt x="2464867" y="1047262"/>
                  </a:lnTo>
                  <a:lnTo>
                    <a:pt x="0" y="1047262"/>
                  </a:lnTo>
                  <a:lnTo>
                    <a:pt x="5236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rgbClr val="FF0000"/>
                  </a:solidFill>
                  <a:latin typeface="Arial Rounded MT Bold" panose="020F0704030504030204" pitchFamily="34" charset="0"/>
                  <a:ea typeface="微软雅黑" panose="020B0503020204020204" pitchFamily="34" charset="-122"/>
                </a:rPr>
                <a:t>02</a:t>
              </a:r>
              <a:r>
                <a:rPr lang="zh-CN" altLang="en-US" sz="2000" dirty="0">
                  <a:solidFill>
                    <a:srgbClr val="FF0000"/>
                  </a:solidFill>
                  <a:latin typeface="Arial Rounded MT Bold" panose="020F0704030504030204" pitchFamily="34" charset="0"/>
                  <a:ea typeface="微软雅黑" panose="020B0503020204020204" pitchFamily="34" charset="-122"/>
                </a:rPr>
                <a:t>开放</a:t>
              </a:r>
              <a:endParaRPr lang="en-US" sz="2000" dirty="0">
                <a:solidFill>
                  <a:srgbClr val="FF0000"/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MH_SubTitle_4"/>
            <p:cNvSpPr/>
            <p:nvPr>
              <p:custDataLst>
                <p:tags r:id="rId7"/>
              </p:custDataLst>
            </p:nvPr>
          </p:nvSpPr>
          <p:spPr>
            <a:xfrm>
              <a:off x="3942001" y="3301162"/>
              <a:ext cx="1480953" cy="1276792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0" tIns="540000" rIns="0" bIns="0" anchor="ctr"/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latin typeface="+mn-lt"/>
                  <a:ea typeface="+mn-ea"/>
                </a:rPr>
                <a:t>多数原则，以多数人的意见为决策依据</a:t>
              </a:r>
              <a:endParaRPr lang="en-US" altLang="zh-CN" sz="1200" kern="0" dirty="0">
                <a:latin typeface="+mn-lt"/>
                <a:ea typeface="+mn-ea"/>
              </a:endParaRPr>
            </a:p>
          </p:txBody>
        </p:sp>
        <p:sp>
          <p:nvSpPr>
            <p:cNvPr id="32780" name="MH_Other_4"/>
            <p:cNvSpPr/>
            <p:nvPr>
              <p:custDataLst>
                <p:tags r:id="rId8"/>
              </p:custDataLst>
            </p:nvPr>
          </p:nvSpPr>
          <p:spPr bwMode="auto">
            <a:xfrm>
              <a:off x="4075788" y="3377879"/>
              <a:ext cx="1208727" cy="513730"/>
            </a:xfrm>
            <a:custGeom>
              <a:avLst/>
              <a:gdLst>
                <a:gd name="T0" fmla="*/ 0 w 2464867"/>
                <a:gd name="T1" fmla="*/ 0 h 1047262"/>
                <a:gd name="T2" fmla="*/ 2464867 w 2464867"/>
                <a:gd name="T3" fmla="*/ 1047262 h 1047262"/>
              </a:gdLst>
              <a:ahLst/>
              <a:cxnLst/>
              <a:rect l="T0" t="T1" r="T2" b="T3"/>
              <a:pathLst>
                <a:path w="2464867" h="1047262">
                  <a:moveTo>
                    <a:pt x="523631" y="0"/>
                  </a:moveTo>
                  <a:lnTo>
                    <a:pt x="1941236" y="0"/>
                  </a:lnTo>
                  <a:lnTo>
                    <a:pt x="2464867" y="1047262"/>
                  </a:lnTo>
                  <a:lnTo>
                    <a:pt x="0" y="1047262"/>
                  </a:lnTo>
                  <a:lnTo>
                    <a:pt x="5236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rgbClr val="FF0000"/>
                  </a:solidFill>
                  <a:latin typeface="Arial Rounded MT Bold" panose="020F0704030504030204" pitchFamily="34" charset="0"/>
                  <a:ea typeface="微软雅黑" panose="020B0503020204020204" pitchFamily="34" charset="-122"/>
                </a:rPr>
                <a:t>04</a:t>
              </a:r>
              <a:r>
                <a:rPr lang="zh-CN" altLang="en-US" sz="2000" dirty="0">
                  <a:solidFill>
                    <a:srgbClr val="FF0000"/>
                  </a:solidFill>
                  <a:latin typeface="Arial Rounded MT Bold" panose="020F0704030504030204" pitchFamily="34" charset="0"/>
                  <a:ea typeface="微软雅黑" panose="020B0503020204020204" pitchFamily="34" charset="-122"/>
                </a:rPr>
                <a:t>多数</a:t>
              </a:r>
              <a:endParaRPr lang="en-US" sz="2000" dirty="0">
                <a:solidFill>
                  <a:srgbClr val="FF0000"/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MH_SubTitle_5"/>
            <p:cNvSpPr/>
            <p:nvPr>
              <p:custDataLst>
                <p:tags r:id="rId9"/>
              </p:custDataLst>
            </p:nvPr>
          </p:nvSpPr>
          <p:spPr>
            <a:xfrm>
              <a:off x="5197264" y="2627148"/>
              <a:ext cx="1480952" cy="1276792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0" tIns="540000" rIns="0" bIns="0" anchor="ctr"/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latin typeface="+mn-lt"/>
                  <a:ea typeface="+mn-ea"/>
                </a:rPr>
                <a:t>会议的内容和结果是严格保密的</a:t>
              </a:r>
              <a:endParaRPr lang="en-US" altLang="zh-CN" sz="1200" kern="0" dirty="0">
                <a:latin typeface="+mn-lt"/>
                <a:ea typeface="+mn-ea"/>
              </a:endParaRPr>
            </a:p>
          </p:txBody>
        </p:sp>
        <p:sp>
          <p:nvSpPr>
            <p:cNvPr id="32782" name="MH_Other_5"/>
            <p:cNvSpPr/>
            <p:nvPr>
              <p:custDataLst>
                <p:tags r:id="rId10"/>
              </p:custDataLst>
            </p:nvPr>
          </p:nvSpPr>
          <p:spPr bwMode="auto">
            <a:xfrm>
              <a:off x="5314762" y="2761403"/>
              <a:ext cx="1209891" cy="513730"/>
            </a:xfrm>
            <a:custGeom>
              <a:avLst/>
              <a:gdLst>
                <a:gd name="T0" fmla="*/ 0 w 2464867"/>
                <a:gd name="T1" fmla="*/ 0 h 1047262"/>
                <a:gd name="T2" fmla="*/ 2464867 w 2464867"/>
                <a:gd name="T3" fmla="*/ 1047262 h 1047262"/>
              </a:gdLst>
              <a:ahLst/>
              <a:cxnLst/>
              <a:rect l="T0" t="T1" r="T2" b="T3"/>
              <a:pathLst>
                <a:path w="2464867" h="1047262">
                  <a:moveTo>
                    <a:pt x="523631" y="0"/>
                  </a:moveTo>
                  <a:lnTo>
                    <a:pt x="1941236" y="0"/>
                  </a:lnTo>
                  <a:lnTo>
                    <a:pt x="2464867" y="1047262"/>
                  </a:lnTo>
                  <a:lnTo>
                    <a:pt x="0" y="1047262"/>
                  </a:lnTo>
                  <a:lnTo>
                    <a:pt x="5236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rgbClr val="00474E"/>
                  </a:solidFill>
                  <a:latin typeface="Arial Rounded MT Bold" panose="020F0704030504030204" pitchFamily="34" charset="0"/>
                  <a:ea typeface="微软雅黑" panose="020B0503020204020204" pitchFamily="34" charset="-122"/>
                </a:rPr>
                <a:t>05</a:t>
              </a:r>
              <a:r>
                <a:rPr lang="zh-CN" altLang="en-US" sz="2000" dirty="0">
                  <a:solidFill>
                    <a:srgbClr val="00474E"/>
                  </a:solidFill>
                  <a:latin typeface="Arial Rounded MT Bold" panose="020F0704030504030204" pitchFamily="34" charset="0"/>
                  <a:ea typeface="微软雅黑" panose="020B0503020204020204" pitchFamily="34" charset="-122"/>
                </a:rPr>
                <a:t>保密</a:t>
              </a:r>
              <a:endParaRPr lang="en-US" sz="2000" dirty="0">
                <a:solidFill>
                  <a:srgbClr val="00474E"/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17"/>
          <p:cNvCxnSpPr>
            <a:cxnSpLocks noChangeShapeType="1"/>
          </p:cNvCxnSpPr>
          <p:nvPr/>
        </p:nvCxnSpPr>
        <p:spPr bwMode="auto">
          <a:xfrm>
            <a:off x="4799013" y="3278188"/>
            <a:ext cx="1122362" cy="0"/>
          </a:xfrm>
          <a:prstGeom prst="line">
            <a:avLst/>
          </a:prstGeom>
          <a:noFill/>
          <a:ln w="25400" algn="ctr">
            <a:solidFill>
              <a:srgbClr val="008E9D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Connector 18"/>
          <p:cNvCxnSpPr>
            <a:cxnSpLocks noChangeShapeType="1"/>
          </p:cNvCxnSpPr>
          <p:nvPr/>
        </p:nvCxnSpPr>
        <p:spPr bwMode="auto">
          <a:xfrm>
            <a:off x="5921375" y="2462213"/>
            <a:ext cx="0" cy="803275"/>
          </a:xfrm>
          <a:prstGeom prst="line">
            <a:avLst/>
          </a:prstGeom>
          <a:noFill/>
          <a:ln w="25400" algn="ctr">
            <a:solidFill>
              <a:srgbClr val="008E9D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Connector 20"/>
          <p:cNvCxnSpPr>
            <a:cxnSpLocks noChangeShapeType="1"/>
          </p:cNvCxnSpPr>
          <p:nvPr/>
        </p:nvCxnSpPr>
        <p:spPr bwMode="auto">
          <a:xfrm>
            <a:off x="6135688" y="2122488"/>
            <a:ext cx="866775" cy="0"/>
          </a:xfrm>
          <a:prstGeom prst="line">
            <a:avLst/>
          </a:prstGeom>
          <a:noFill/>
          <a:ln w="25400" algn="ctr">
            <a:solidFill>
              <a:srgbClr val="008E9D"/>
            </a:solidFill>
            <a:prstDash val="sysDash"/>
            <a:rou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Connector 15"/>
          <p:cNvCxnSpPr>
            <a:cxnSpLocks noChangeShapeType="1"/>
          </p:cNvCxnSpPr>
          <p:nvPr/>
        </p:nvCxnSpPr>
        <p:spPr bwMode="auto">
          <a:xfrm>
            <a:off x="3132138" y="3267075"/>
            <a:ext cx="1112837" cy="11113"/>
          </a:xfrm>
          <a:prstGeom prst="line">
            <a:avLst/>
          </a:prstGeom>
          <a:noFill/>
          <a:ln w="25400" algn="ctr">
            <a:solidFill>
              <a:srgbClr val="008E9D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Connector 10"/>
          <p:cNvCxnSpPr>
            <a:cxnSpLocks noChangeShapeType="1"/>
          </p:cNvCxnSpPr>
          <p:nvPr/>
        </p:nvCxnSpPr>
        <p:spPr bwMode="auto">
          <a:xfrm>
            <a:off x="1974850" y="2122488"/>
            <a:ext cx="831850" cy="0"/>
          </a:xfrm>
          <a:prstGeom prst="line">
            <a:avLst/>
          </a:prstGeom>
          <a:noFill/>
          <a:ln w="25400" algn="ctr">
            <a:solidFill>
              <a:srgbClr val="008E9D"/>
            </a:solidFill>
            <a:prstDash val="sysDash"/>
            <a:round/>
            <a:head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Oval 11"/>
          <p:cNvSpPr>
            <a:spLocks noChangeAspect="1"/>
          </p:cNvSpPr>
          <p:nvPr/>
        </p:nvSpPr>
        <p:spPr>
          <a:xfrm>
            <a:off x="2806700" y="1797050"/>
            <a:ext cx="652463" cy="652463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8E9D"/>
            </a:solidFill>
            <a:prstDash val="solid"/>
          </a:ln>
          <a:effectLst/>
        </p:spPr>
        <p:txBody>
          <a:bodyPr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590" kern="0">
              <a:solidFill>
                <a:srgbClr val="5F606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Oval 14"/>
          <p:cNvSpPr>
            <a:spLocks noChangeAspect="1"/>
          </p:cNvSpPr>
          <p:nvPr/>
        </p:nvSpPr>
        <p:spPr>
          <a:xfrm>
            <a:off x="4254500" y="2941638"/>
            <a:ext cx="652463" cy="652462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8E9D"/>
            </a:solidFill>
            <a:prstDash val="solid"/>
          </a:ln>
          <a:effectLst/>
        </p:spPr>
        <p:txBody>
          <a:bodyPr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590" kern="0">
              <a:solidFill>
                <a:srgbClr val="5F606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Straight Connector 16"/>
          <p:cNvCxnSpPr>
            <a:cxnSpLocks noChangeShapeType="1"/>
          </p:cNvCxnSpPr>
          <p:nvPr/>
        </p:nvCxnSpPr>
        <p:spPr bwMode="auto">
          <a:xfrm>
            <a:off x="3132138" y="2462213"/>
            <a:ext cx="0" cy="804862"/>
          </a:xfrm>
          <a:prstGeom prst="line">
            <a:avLst/>
          </a:prstGeom>
          <a:noFill/>
          <a:ln w="25400" algn="ctr">
            <a:solidFill>
              <a:srgbClr val="008E9D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Oval 19"/>
          <p:cNvSpPr>
            <a:spLocks noChangeAspect="1"/>
          </p:cNvSpPr>
          <p:nvPr/>
        </p:nvSpPr>
        <p:spPr>
          <a:xfrm>
            <a:off x="5595938" y="1797050"/>
            <a:ext cx="652462" cy="652463"/>
          </a:xfrm>
          <a:prstGeom prst="ellipse">
            <a:avLst/>
          </a:prstGeom>
          <a:solidFill>
            <a:schemeClr val="tx2"/>
          </a:solidFill>
          <a:ln w="25400" cap="flat" cmpd="sng" algn="ctr">
            <a:solidFill>
              <a:srgbClr val="008E9D"/>
            </a:solidFill>
            <a:prstDash val="solid"/>
          </a:ln>
          <a:effectLst/>
        </p:spPr>
        <p:txBody>
          <a:bodyPr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590" kern="0">
              <a:solidFill>
                <a:srgbClr val="5F606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21"/>
          <p:cNvSpPr txBox="1">
            <a:spLocks noChangeArrowheads="1"/>
          </p:cNvSpPr>
          <p:nvPr/>
        </p:nvSpPr>
        <p:spPr bwMode="auto">
          <a:xfrm>
            <a:off x="4303713" y="3049588"/>
            <a:ext cx="549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>
                <a:solidFill>
                  <a:srgbClr val="008E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id-ID" altLang="zh-CN" sz="2400">
              <a:solidFill>
                <a:srgbClr val="008E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22"/>
          <p:cNvSpPr txBox="1">
            <a:spLocks noChangeArrowheads="1"/>
          </p:cNvSpPr>
          <p:nvPr/>
        </p:nvSpPr>
        <p:spPr bwMode="auto">
          <a:xfrm>
            <a:off x="5829300" y="1909763"/>
            <a:ext cx="185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id-ID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86"/>
          <p:cNvSpPr txBox="1">
            <a:spLocks noChangeArrowheads="1"/>
          </p:cNvSpPr>
          <p:nvPr/>
        </p:nvSpPr>
        <p:spPr bwMode="auto">
          <a:xfrm>
            <a:off x="785813" y="1995488"/>
            <a:ext cx="9763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44780" indent="-14478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en-US" altLang="id-ID" sz="1200" b="1">
                <a:solidFill>
                  <a:srgbClr val="008E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endParaRPr lang="en-US" altLang="id-ID" sz="1200" b="1">
              <a:solidFill>
                <a:srgbClr val="008E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Content Placeholder 2"/>
          <p:cNvSpPr txBox="1"/>
          <p:nvPr/>
        </p:nvSpPr>
        <p:spPr bwMode="auto">
          <a:xfrm>
            <a:off x="1108075" y="2413000"/>
            <a:ext cx="1752600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576" tIns="19289" rIns="38576" bIns="19289"/>
          <a:lstStyle>
            <a:lvl1pPr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008E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流程及项目介绍</a:t>
            </a:r>
            <a:endParaRPr lang="zh-CN" altLang="en-US" dirty="0">
              <a:solidFill>
                <a:srgbClr val="008E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Content Placeholder 2"/>
          <p:cNvSpPr txBox="1"/>
          <p:nvPr/>
        </p:nvSpPr>
        <p:spPr bwMode="auto">
          <a:xfrm>
            <a:off x="3502008" y="3750781"/>
            <a:ext cx="181768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576" tIns="19289" rIns="38576" bIns="19289"/>
          <a:lstStyle>
            <a:lvl1pPr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008E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圆桌会议议程</a:t>
            </a:r>
            <a:endParaRPr lang="zh-CN" altLang="en-US" dirty="0">
              <a:solidFill>
                <a:srgbClr val="008E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Content Placeholder 2"/>
          <p:cNvSpPr txBox="1"/>
          <p:nvPr/>
        </p:nvSpPr>
        <p:spPr bwMode="auto">
          <a:xfrm>
            <a:off x="6135688" y="2462213"/>
            <a:ext cx="1492250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576" tIns="19289" rIns="38576" bIns="19289"/>
          <a:lstStyle>
            <a:lvl1pPr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008E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盘点会预期成果</a:t>
            </a:r>
            <a:endParaRPr lang="zh-CN" altLang="en-US" dirty="0">
              <a:solidFill>
                <a:srgbClr val="008E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28"/>
          <p:cNvSpPr txBox="1">
            <a:spLocks noChangeArrowheads="1"/>
          </p:cNvSpPr>
          <p:nvPr/>
        </p:nvSpPr>
        <p:spPr bwMode="auto">
          <a:xfrm flipH="1">
            <a:off x="3019425" y="1909763"/>
            <a:ext cx="2270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>
                <a:solidFill>
                  <a:srgbClr val="008E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id-ID" altLang="zh-CN" sz="2400" dirty="0">
              <a:solidFill>
                <a:srgbClr val="008E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86"/>
          <p:cNvSpPr txBox="1">
            <a:spLocks noChangeArrowheads="1"/>
          </p:cNvSpPr>
          <p:nvPr/>
        </p:nvSpPr>
        <p:spPr bwMode="auto">
          <a:xfrm>
            <a:off x="6569075" y="1995488"/>
            <a:ext cx="9747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44780" indent="-14478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en-US" altLang="zh-CN" sz="1200" b="1">
                <a:solidFill>
                  <a:srgbClr val="008E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en-US" altLang="id-ID" sz="1200" b="1">
              <a:solidFill>
                <a:srgbClr val="008E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 txBox="1"/>
          <p:nvPr/>
        </p:nvSpPr>
        <p:spPr>
          <a:xfrm>
            <a:off x="0" y="661988"/>
            <a:ext cx="4799013" cy="4810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lIns="68580" tIns="34290" rIns="68580" bIns="3429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250" b="1" dirty="0" smtClean="0">
                <a:solidFill>
                  <a:schemeClr val="bg1"/>
                </a:solidFill>
                <a:latin typeface="+mj-ea"/>
              </a:rPr>
              <a:t>Contents</a:t>
            </a:r>
            <a:r>
              <a:rPr lang="zh-CN" altLang="en-US" sz="2250" b="1" dirty="0" smtClean="0">
                <a:solidFill>
                  <a:schemeClr val="bg1"/>
                </a:solidFill>
                <a:latin typeface="+mj-ea"/>
              </a:rPr>
              <a:t>目录</a:t>
            </a:r>
            <a:endParaRPr lang="zh-CN" altLang="en-US" sz="2250" b="1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0" y="123825"/>
            <a:ext cx="4067944" cy="485775"/>
          </a:xfrm>
          <a:solidFill>
            <a:schemeClr val="tx2">
              <a:lumMod val="75000"/>
            </a:schemeClr>
          </a:solidFill>
        </p:spPr>
        <p:txBody>
          <a:bodyPr lIns="68580" tIns="34290" rIns="68580" bIns="34290" anchor="ctr"/>
          <a:lstStyle/>
          <a:p>
            <a:pPr algn="l" eaLnBrk="1" hangingPunct="1">
              <a:spcBef>
                <a:spcPct val="0"/>
              </a:spcBef>
              <a:defRPr/>
            </a:pPr>
            <a:r>
              <a:rPr lang="zh-CN" altLang="en-US" sz="2250" dirty="0">
                <a:solidFill>
                  <a:schemeClr val="bg1"/>
                </a:solidFill>
                <a:cs typeface="+mj-cs"/>
              </a:rPr>
              <a:t>   </a:t>
            </a:r>
            <a:r>
              <a:rPr lang="zh-CN" altLang="en-US" sz="2000" dirty="0" smtClean="0">
                <a:solidFill>
                  <a:schemeClr val="bg1"/>
                </a:solidFill>
                <a:cs typeface="+mj-cs"/>
              </a:rPr>
              <a:t>人才盘点</a:t>
            </a:r>
            <a:r>
              <a:rPr lang="zh-CN" altLang="en-US" sz="2000" dirty="0" smtClean="0">
                <a:solidFill>
                  <a:schemeClr val="bg1"/>
                </a:solidFill>
              </a:rPr>
              <a:t>会议</a:t>
            </a:r>
            <a:r>
              <a:rPr lang="zh-CN" altLang="en-US" sz="2000" dirty="0" smtClean="0">
                <a:solidFill>
                  <a:srgbClr val="FF0000"/>
                </a:solidFill>
                <a:cs typeface="+mj-cs"/>
              </a:rPr>
              <a:t>个人</a:t>
            </a:r>
            <a:r>
              <a:rPr lang="zh-CN" altLang="en-US" sz="2000" dirty="0" smtClean="0">
                <a:solidFill>
                  <a:schemeClr val="bg1"/>
                </a:solidFill>
                <a:cs typeface="+mj-cs"/>
              </a:rPr>
              <a:t>结果</a:t>
            </a:r>
            <a:endParaRPr lang="zh-CN" altLang="en-US" sz="20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00138" y="925513"/>
            <a:ext cx="1401762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zh-CN" altLang="en-US" sz="2000" dirty="0">
                <a:solidFill>
                  <a:srgbClr val="008E9D"/>
                </a:solidFill>
                <a:latin typeface="+mn-ea"/>
                <a:ea typeface="+mn-ea"/>
              </a:rPr>
              <a:t>能力</a:t>
            </a:r>
            <a:r>
              <a:rPr lang="en-US" altLang="zh-CN" sz="2000" dirty="0">
                <a:solidFill>
                  <a:srgbClr val="008E9D"/>
                </a:solidFill>
                <a:latin typeface="+mn-ea"/>
                <a:ea typeface="+mn-ea"/>
              </a:rPr>
              <a:t>+</a:t>
            </a:r>
            <a:r>
              <a:rPr lang="zh-CN" altLang="en-US" sz="2000" dirty="0">
                <a:solidFill>
                  <a:srgbClr val="008E9D"/>
                </a:solidFill>
                <a:latin typeface="+mn-ea"/>
                <a:ea typeface="+mn-ea"/>
              </a:rPr>
              <a:t>潜力</a:t>
            </a:r>
            <a:endParaRPr lang="zh-CN" altLang="en-US" sz="2000" dirty="0">
              <a:solidFill>
                <a:srgbClr val="008E9D"/>
              </a:solidFill>
              <a:latin typeface="+mn-ea"/>
              <a:ea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28688" y="1638300"/>
            <a:ext cx="3146425" cy="23653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Wingdings" panose="05000000000000000000" charset="0"/>
              <a:buChar char="ü"/>
              <a:defRPr/>
            </a:pPr>
            <a:r>
              <a:rPr lang="zh-CN" altLang="en-US" sz="1350" b="1" dirty="0">
                <a:solidFill>
                  <a:srgbClr val="008E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个人发展</a:t>
            </a:r>
            <a:endParaRPr lang="en-US" altLang="zh-CN" sz="1350" b="1" dirty="0">
              <a:solidFill>
                <a:srgbClr val="008E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-171450">
              <a:lnSpc>
                <a:spcPct val="150000"/>
              </a:lnSpc>
              <a:spcBef>
                <a:spcPct val="20000"/>
              </a:spcBef>
              <a:buFont typeface="Wingdings" panose="05000000000000000000" charset="0"/>
              <a:buChar char="ü"/>
              <a:defRPr/>
            </a:pPr>
            <a:r>
              <a:rPr lang="zh-CN" altLang="en-US" sz="1050" dirty="0">
                <a:solidFill>
                  <a:srgbClr val="008E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人才基本信息</a:t>
            </a:r>
            <a:endParaRPr lang="en-US" altLang="zh-CN" sz="1050" dirty="0">
              <a:solidFill>
                <a:srgbClr val="008E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-171450">
              <a:lnSpc>
                <a:spcPct val="150000"/>
              </a:lnSpc>
              <a:spcBef>
                <a:spcPct val="20000"/>
              </a:spcBef>
              <a:buFont typeface="Wingdings" panose="05000000000000000000" charset="0"/>
              <a:buChar char="ü"/>
              <a:defRPr/>
            </a:pPr>
            <a:r>
              <a:rPr lang="zh-CN" altLang="en-US" sz="1050" dirty="0">
                <a:solidFill>
                  <a:srgbClr val="008E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流失风险、流失影响、流失原因</a:t>
            </a:r>
            <a:endParaRPr lang="en-US" altLang="zh-CN" sz="1050" dirty="0">
              <a:solidFill>
                <a:srgbClr val="008E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-171450">
              <a:lnSpc>
                <a:spcPct val="150000"/>
              </a:lnSpc>
              <a:spcBef>
                <a:spcPct val="20000"/>
              </a:spcBef>
              <a:buFont typeface="Wingdings" panose="05000000000000000000" charset="0"/>
              <a:buChar char="ü"/>
              <a:defRPr/>
            </a:pPr>
            <a:r>
              <a:rPr lang="zh-CN" altLang="en-US" sz="1050" dirty="0">
                <a:solidFill>
                  <a:srgbClr val="008E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优势项、劣势项</a:t>
            </a:r>
            <a:endParaRPr lang="en-US" altLang="zh-CN" sz="1050" dirty="0">
              <a:solidFill>
                <a:srgbClr val="008E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-171450">
              <a:lnSpc>
                <a:spcPct val="150000"/>
              </a:lnSpc>
              <a:spcBef>
                <a:spcPct val="20000"/>
              </a:spcBef>
              <a:buFont typeface="Wingdings" panose="05000000000000000000" charset="0"/>
              <a:buChar char="ü"/>
              <a:defRPr/>
            </a:pPr>
            <a:r>
              <a:rPr lang="zh-CN" altLang="en-US" sz="1050" dirty="0">
                <a:solidFill>
                  <a:srgbClr val="008E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保留与发展建议</a:t>
            </a:r>
            <a:endParaRPr lang="en-US" altLang="zh-CN" sz="1050" dirty="0">
              <a:solidFill>
                <a:srgbClr val="008E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-171450">
              <a:lnSpc>
                <a:spcPct val="150000"/>
              </a:lnSpc>
              <a:spcBef>
                <a:spcPct val="20000"/>
              </a:spcBef>
              <a:buFont typeface="Wingdings" panose="05000000000000000000" charset="0"/>
              <a:buChar char="ü"/>
              <a:defRPr/>
            </a:pPr>
            <a:r>
              <a:rPr lang="zh-CN" altLang="en-US" sz="1050" dirty="0">
                <a:solidFill>
                  <a:srgbClr val="008E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发展的目标岗位或人才池</a:t>
            </a:r>
            <a:endParaRPr lang="en-US" altLang="zh-CN" sz="1050" dirty="0">
              <a:solidFill>
                <a:srgbClr val="008E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-171450">
              <a:lnSpc>
                <a:spcPct val="150000"/>
              </a:lnSpc>
              <a:spcBef>
                <a:spcPct val="20000"/>
              </a:spcBef>
              <a:buFont typeface="Wingdings" panose="05000000000000000000" charset="0"/>
              <a:buChar char="ü"/>
              <a:defRPr/>
            </a:pPr>
            <a:r>
              <a:rPr lang="zh-CN" altLang="en-US" sz="1050" dirty="0">
                <a:solidFill>
                  <a:srgbClr val="008E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流动意愿、意向城市</a:t>
            </a:r>
            <a:endParaRPr lang="en-US" altLang="zh-CN" sz="1050" dirty="0">
              <a:solidFill>
                <a:srgbClr val="008E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1200" dirty="0">
              <a:solidFill>
                <a:srgbClr val="008E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 rot="20791658">
            <a:off x="384356" y="3591478"/>
            <a:ext cx="4235450" cy="7080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000" dirty="0">
                <a:solidFill>
                  <a:srgbClr val="C00000"/>
                </a:solidFill>
                <a:latin typeface="+mn-ea"/>
                <a:ea typeface="+mn-ea"/>
              </a:rPr>
              <a:t>思考：我们团队成员的个人优势是什么？待发展项有哪些？</a:t>
            </a:r>
            <a:endParaRPr lang="zh-CN" altLang="en-US" sz="20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7" name="文本占位符 1"/>
          <p:cNvSpPr txBox="1"/>
          <p:nvPr/>
        </p:nvSpPr>
        <p:spPr>
          <a:xfrm>
            <a:off x="4355976" y="123478"/>
            <a:ext cx="4572000" cy="485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68580" tIns="34290" rIns="68580" bIns="34290" anchor="ctr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人才盘点会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组织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状况诊断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40152" y="987574"/>
            <a:ext cx="1401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zh-CN" altLang="en-US" sz="2000" dirty="0" smtClean="0">
                <a:solidFill>
                  <a:srgbClr val="008E9D"/>
                </a:solidFill>
                <a:latin typeface="+mn-ea"/>
                <a:ea typeface="+mn-ea"/>
              </a:rPr>
              <a:t>优势</a:t>
            </a:r>
            <a:r>
              <a:rPr lang="en-US" altLang="zh-CN" sz="2000" dirty="0" smtClean="0">
                <a:solidFill>
                  <a:srgbClr val="008E9D"/>
                </a:solidFill>
                <a:latin typeface="+mn-ea"/>
                <a:ea typeface="+mn-ea"/>
              </a:rPr>
              <a:t>+</a:t>
            </a:r>
            <a:r>
              <a:rPr lang="zh-CN" altLang="en-US" sz="2000" dirty="0" smtClean="0">
                <a:solidFill>
                  <a:srgbClr val="008E9D"/>
                </a:solidFill>
                <a:latin typeface="+mn-ea"/>
                <a:ea typeface="+mn-ea"/>
              </a:rPr>
              <a:t>短板</a:t>
            </a:r>
            <a:endParaRPr lang="zh-CN" altLang="en-US" sz="2000" dirty="0">
              <a:solidFill>
                <a:srgbClr val="008E9D"/>
              </a:solidFill>
              <a:latin typeface="+mn-ea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44008" y="1779662"/>
            <a:ext cx="3146425" cy="154196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Wingdings" panose="05000000000000000000" charset="0"/>
              <a:buChar char="ü"/>
              <a:defRPr/>
            </a:pPr>
            <a:r>
              <a:rPr lang="zh-CN" altLang="en-US" sz="1350" b="1" dirty="0" smtClean="0">
                <a:solidFill>
                  <a:srgbClr val="008E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组织发展</a:t>
            </a:r>
            <a:endParaRPr lang="en-US" altLang="zh-CN" sz="1350" b="1" dirty="0">
              <a:solidFill>
                <a:srgbClr val="008E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-171450">
              <a:lnSpc>
                <a:spcPct val="150000"/>
              </a:lnSpc>
              <a:spcBef>
                <a:spcPct val="20000"/>
              </a:spcBef>
              <a:buFont typeface="Wingdings" panose="05000000000000000000" charset="0"/>
              <a:buChar char="ü"/>
              <a:defRPr/>
            </a:pPr>
            <a:r>
              <a:rPr lang="zh-CN" altLang="en-US" sz="1050" dirty="0" smtClean="0">
                <a:solidFill>
                  <a:srgbClr val="008E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组织架构、人才配比</a:t>
            </a:r>
            <a:endParaRPr lang="en-US" altLang="zh-CN" sz="1050" dirty="0" smtClean="0">
              <a:solidFill>
                <a:srgbClr val="008E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-171450">
              <a:lnSpc>
                <a:spcPct val="150000"/>
              </a:lnSpc>
              <a:spcBef>
                <a:spcPct val="20000"/>
              </a:spcBef>
              <a:buFont typeface="Wingdings" panose="05000000000000000000" charset="0"/>
              <a:buChar char="ü"/>
              <a:defRPr/>
            </a:pPr>
            <a:r>
              <a:rPr lang="zh-CN" altLang="en-US" sz="1050" dirty="0" smtClean="0">
                <a:solidFill>
                  <a:srgbClr val="008E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组织优势</a:t>
            </a:r>
            <a:r>
              <a:rPr lang="zh-CN" altLang="en-US" sz="1050" dirty="0">
                <a:solidFill>
                  <a:srgbClr val="008E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项、劣势项</a:t>
            </a:r>
            <a:endParaRPr lang="en-US" altLang="zh-CN" sz="1050" dirty="0">
              <a:solidFill>
                <a:srgbClr val="008E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-171450">
              <a:lnSpc>
                <a:spcPct val="150000"/>
              </a:lnSpc>
              <a:spcBef>
                <a:spcPct val="20000"/>
              </a:spcBef>
              <a:buFont typeface="Wingdings" panose="05000000000000000000" charset="0"/>
              <a:buChar char="ü"/>
              <a:defRPr/>
            </a:pPr>
            <a:r>
              <a:rPr lang="zh-CN" altLang="en-US" sz="1050" dirty="0" smtClean="0">
                <a:solidFill>
                  <a:srgbClr val="008E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组织战略目标实现的要求与现实配比</a:t>
            </a:r>
            <a:endParaRPr lang="en-US" altLang="zh-CN" sz="1050" dirty="0" smtClean="0">
              <a:solidFill>
                <a:srgbClr val="008E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-171450">
              <a:lnSpc>
                <a:spcPct val="150000"/>
              </a:lnSpc>
              <a:spcBef>
                <a:spcPct val="20000"/>
              </a:spcBef>
              <a:buFont typeface="Wingdings" panose="05000000000000000000" charset="0"/>
              <a:buChar char="ü"/>
              <a:defRPr/>
            </a:pPr>
            <a:r>
              <a:rPr lang="zh-CN" altLang="en-US" sz="1050" dirty="0" smtClean="0">
                <a:solidFill>
                  <a:srgbClr val="008E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如何调整</a:t>
            </a:r>
            <a:endParaRPr lang="en-US" altLang="zh-CN" sz="1050" dirty="0">
              <a:solidFill>
                <a:srgbClr val="008E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20791658">
            <a:off x="4380179" y="3117593"/>
            <a:ext cx="4235450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000" dirty="0">
                <a:solidFill>
                  <a:srgbClr val="C00000"/>
                </a:solidFill>
                <a:latin typeface="+mn-ea"/>
                <a:ea typeface="+mn-ea"/>
              </a:rPr>
              <a:t>思考：我们</a:t>
            </a:r>
            <a:r>
              <a:rPr lang="zh-CN" altLang="en-US" sz="2000" dirty="0" smtClean="0">
                <a:solidFill>
                  <a:srgbClr val="C00000"/>
                </a:solidFill>
                <a:latin typeface="+mn-ea"/>
                <a:ea typeface="+mn-ea"/>
              </a:rPr>
              <a:t>团队的长短板是什么，完成战略目标需要的组织能力是否匹配？</a:t>
            </a:r>
            <a:endParaRPr lang="zh-CN" altLang="en-US" sz="20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0" y="123825"/>
            <a:ext cx="5076056" cy="485775"/>
          </a:xfrm>
          <a:solidFill>
            <a:schemeClr val="tx2">
              <a:lumMod val="75000"/>
            </a:schemeClr>
          </a:solidFill>
        </p:spPr>
        <p:txBody>
          <a:bodyPr lIns="68580" tIns="34290" rIns="68580" bIns="34290" anchor="ctr"/>
          <a:lstStyle/>
          <a:p>
            <a:pPr algn="l" eaLnBrk="1" hangingPunct="1">
              <a:spcBef>
                <a:spcPct val="0"/>
              </a:spcBef>
              <a:defRPr/>
            </a:pPr>
            <a:r>
              <a:rPr lang="zh-CN" altLang="en-US" sz="2000" dirty="0" smtClean="0">
                <a:solidFill>
                  <a:schemeClr val="bg1"/>
                </a:solidFill>
                <a:cs typeface="+mj-cs"/>
              </a:rPr>
              <a:t>人才盘点</a:t>
            </a:r>
            <a:r>
              <a:rPr lang="zh-CN" altLang="en-US" sz="2000" dirty="0" smtClean="0">
                <a:solidFill>
                  <a:schemeClr val="bg1"/>
                </a:solidFill>
              </a:rPr>
              <a:t>会议</a:t>
            </a:r>
            <a:r>
              <a:rPr lang="zh-CN" altLang="en-US" sz="2000" dirty="0" smtClean="0">
                <a:solidFill>
                  <a:schemeClr val="bg1"/>
                </a:solidFill>
                <a:cs typeface="+mj-cs"/>
              </a:rPr>
              <a:t>（圆桌</a:t>
            </a:r>
            <a:r>
              <a:rPr lang="zh-CN" altLang="en-US" sz="2000" dirty="0" smtClean="0">
                <a:solidFill>
                  <a:schemeClr val="bg1"/>
                </a:solidFill>
              </a:rPr>
              <a:t>会议</a:t>
            </a:r>
            <a:r>
              <a:rPr lang="zh-CN" altLang="en-US" sz="2000" dirty="0" smtClean="0">
                <a:solidFill>
                  <a:schemeClr val="bg1"/>
                </a:solidFill>
                <a:cs typeface="+mj-cs"/>
              </a:rPr>
              <a:t>）校准后九宫格</a:t>
            </a:r>
            <a:endParaRPr lang="zh-CN" altLang="en-US" sz="2000" dirty="0">
              <a:solidFill>
                <a:schemeClr val="bg1"/>
              </a:solidFill>
              <a:cs typeface="+mj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75134" y="915566"/>
            <a:ext cx="6993731" cy="365045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 rot="19865233">
            <a:off x="-139638" y="978160"/>
            <a:ext cx="359472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sz="4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</a:t>
            </a:r>
            <a:endParaRPr lang="zh-CN" altLang="en-US" sz="45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2360616" y="2009775"/>
            <a:ext cx="4422775" cy="12001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txBody>
          <a:bodyPr lIns="91417" tIns="45708" rIns="91417" bIns="45708"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rgbClr val="A6A6A6"/>
                </a:solidFill>
                <a:latin typeface="+mj-lt"/>
                <a:ea typeface="华文细黑" panose="02010600040101010101" pitchFamily="2" charset="-122"/>
              </a:rPr>
              <a:t>THANK YOU</a:t>
            </a:r>
            <a:r>
              <a:rPr lang="zh-CN" altLang="en-US" sz="3600" b="1" dirty="0">
                <a:solidFill>
                  <a:srgbClr val="A6A6A6"/>
                </a:solidFill>
                <a:latin typeface="+mj-lt"/>
                <a:ea typeface="华文细黑" panose="02010600040101010101" pitchFamily="2" charset="-122"/>
              </a:rPr>
              <a:t>　</a:t>
            </a:r>
            <a:endParaRPr lang="en-US" altLang="zh-CN" sz="3600" b="1" dirty="0">
              <a:solidFill>
                <a:srgbClr val="A6A6A6"/>
              </a:solidFill>
              <a:latin typeface="+mj-lt"/>
              <a:ea typeface="华文细黑" panose="02010600040101010101" pitchFamily="2" charset="-122"/>
            </a:endParaRPr>
          </a:p>
          <a:p>
            <a:pPr algn="ctr" eaLnBrk="1" hangingPunct="1">
              <a:defRPr/>
            </a:pPr>
            <a:r>
              <a:rPr lang="id-ID" altLang="zh-CN" sz="3600" b="1" dirty="0">
                <a:solidFill>
                  <a:srgbClr val="A6A6A6"/>
                </a:solidFill>
                <a:latin typeface="+mj-lt"/>
                <a:ea typeface="Roboto"/>
                <a:cs typeface="Roboto"/>
              </a:rPr>
              <a:t>FOR WATCHING</a:t>
            </a:r>
            <a:endParaRPr lang="id-ID" altLang="zh-CN" sz="3600" b="1" dirty="0">
              <a:solidFill>
                <a:srgbClr val="A6A6A6"/>
              </a:solidFill>
              <a:latin typeface="+mj-lt"/>
              <a:ea typeface="Roboto"/>
              <a:cs typeface="Roboto"/>
            </a:endParaRPr>
          </a:p>
        </p:txBody>
      </p:sp>
      <p:sp>
        <p:nvSpPr>
          <p:cNvPr id="6" name="文本占位符 15"/>
          <p:cNvSpPr txBox="1"/>
          <p:nvPr/>
        </p:nvSpPr>
        <p:spPr>
          <a:xfrm>
            <a:off x="2351091" y="1635125"/>
            <a:ext cx="4441825" cy="333375"/>
          </a:xfrm>
          <a:prstGeom prst="rect">
            <a:avLst/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txBody>
          <a:bodyPr lIns="91417" tIns="45708" rIns="91417" bIns="45708" anchor="ctr"/>
          <a:lstStyle>
            <a:lvl1pPr algn="ctr">
              <a:buNone/>
              <a:defRPr sz="2000" b="1">
                <a:solidFill>
                  <a:srgbClr val="008E9D"/>
                </a:solidFill>
              </a:defRPr>
            </a:lvl1pPr>
          </a:lstStyle>
          <a:p>
            <a:pPr marL="342900" indent="-342900">
              <a:spcBef>
                <a:spcPct val="20000"/>
              </a:spcBef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+mj-lt"/>
                <a:ea typeface="+mn-ea"/>
              </a:rPr>
              <a:t>END</a:t>
            </a:r>
            <a:endParaRPr lang="zh-CN" altLang="en-US" dirty="0">
              <a:solidFill>
                <a:schemeClr val="bg1"/>
              </a:solidFill>
              <a:latin typeface="+mj-lt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17"/>
          <p:cNvCxnSpPr>
            <a:cxnSpLocks noChangeShapeType="1"/>
          </p:cNvCxnSpPr>
          <p:nvPr/>
        </p:nvCxnSpPr>
        <p:spPr bwMode="auto">
          <a:xfrm>
            <a:off x="4799013" y="3278188"/>
            <a:ext cx="1122362" cy="0"/>
          </a:xfrm>
          <a:prstGeom prst="line">
            <a:avLst/>
          </a:prstGeom>
          <a:noFill/>
          <a:ln w="25400" algn="ctr">
            <a:solidFill>
              <a:srgbClr val="008E9D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Connector 18"/>
          <p:cNvCxnSpPr>
            <a:cxnSpLocks noChangeShapeType="1"/>
          </p:cNvCxnSpPr>
          <p:nvPr/>
        </p:nvCxnSpPr>
        <p:spPr bwMode="auto">
          <a:xfrm>
            <a:off x="5921375" y="2462213"/>
            <a:ext cx="0" cy="803275"/>
          </a:xfrm>
          <a:prstGeom prst="line">
            <a:avLst/>
          </a:prstGeom>
          <a:noFill/>
          <a:ln w="25400" algn="ctr">
            <a:solidFill>
              <a:srgbClr val="008E9D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Connector 20"/>
          <p:cNvCxnSpPr>
            <a:cxnSpLocks noChangeShapeType="1"/>
          </p:cNvCxnSpPr>
          <p:nvPr/>
        </p:nvCxnSpPr>
        <p:spPr bwMode="auto">
          <a:xfrm>
            <a:off x="6135688" y="2122488"/>
            <a:ext cx="866775" cy="0"/>
          </a:xfrm>
          <a:prstGeom prst="line">
            <a:avLst/>
          </a:prstGeom>
          <a:noFill/>
          <a:ln w="25400" algn="ctr">
            <a:solidFill>
              <a:srgbClr val="008E9D"/>
            </a:solidFill>
            <a:prstDash val="sysDash"/>
            <a:rou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Connector 15"/>
          <p:cNvCxnSpPr>
            <a:cxnSpLocks noChangeShapeType="1"/>
          </p:cNvCxnSpPr>
          <p:nvPr/>
        </p:nvCxnSpPr>
        <p:spPr bwMode="auto">
          <a:xfrm>
            <a:off x="3132138" y="3267075"/>
            <a:ext cx="1112837" cy="11113"/>
          </a:xfrm>
          <a:prstGeom prst="line">
            <a:avLst/>
          </a:prstGeom>
          <a:noFill/>
          <a:ln w="25400" algn="ctr">
            <a:solidFill>
              <a:srgbClr val="008E9D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Connector 10"/>
          <p:cNvCxnSpPr>
            <a:cxnSpLocks noChangeShapeType="1"/>
          </p:cNvCxnSpPr>
          <p:nvPr/>
        </p:nvCxnSpPr>
        <p:spPr bwMode="auto">
          <a:xfrm>
            <a:off x="1974850" y="2122488"/>
            <a:ext cx="831850" cy="0"/>
          </a:xfrm>
          <a:prstGeom prst="line">
            <a:avLst/>
          </a:prstGeom>
          <a:noFill/>
          <a:ln w="25400" algn="ctr">
            <a:solidFill>
              <a:srgbClr val="008E9D"/>
            </a:solidFill>
            <a:prstDash val="sysDash"/>
            <a:round/>
            <a:head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Oval 11"/>
          <p:cNvSpPr>
            <a:spLocks noChangeAspect="1"/>
          </p:cNvSpPr>
          <p:nvPr/>
        </p:nvSpPr>
        <p:spPr>
          <a:xfrm>
            <a:off x="2806700" y="1797050"/>
            <a:ext cx="652463" cy="652463"/>
          </a:xfrm>
          <a:prstGeom prst="ellipse">
            <a:avLst/>
          </a:prstGeom>
          <a:solidFill>
            <a:schemeClr val="tx2"/>
          </a:solidFill>
          <a:ln w="25400" cap="flat" cmpd="sng" algn="ctr">
            <a:solidFill>
              <a:srgbClr val="008E9D"/>
            </a:solidFill>
            <a:prstDash val="solid"/>
          </a:ln>
          <a:effectLst/>
        </p:spPr>
        <p:txBody>
          <a:bodyPr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590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Oval 14"/>
          <p:cNvSpPr>
            <a:spLocks noChangeAspect="1"/>
          </p:cNvSpPr>
          <p:nvPr/>
        </p:nvSpPr>
        <p:spPr>
          <a:xfrm>
            <a:off x="4254500" y="2941638"/>
            <a:ext cx="652463" cy="652462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8E9D"/>
            </a:solidFill>
            <a:prstDash val="solid"/>
          </a:ln>
          <a:effectLst/>
        </p:spPr>
        <p:txBody>
          <a:bodyPr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590" kern="0">
              <a:solidFill>
                <a:srgbClr val="5F606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Straight Connector 16"/>
          <p:cNvCxnSpPr>
            <a:cxnSpLocks noChangeShapeType="1"/>
          </p:cNvCxnSpPr>
          <p:nvPr/>
        </p:nvCxnSpPr>
        <p:spPr bwMode="auto">
          <a:xfrm>
            <a:off x="3132138" y="2462213"/>
            <a:ext cx="0" cy="804862"/>
          </a:xfrm>
          <a:prstGeom prst="line">
            <a:avLst/>
          </a:prstGeom>
          <a:noFill/>
          <a:ln w="25400" algn="ctr">
            <a:solidFill>
              <a:srgbClr val="008E9D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Oval 19"/>
          <p:cNvSpPr>
            <a:spLocks noChangeAspect="1"/>
          </p:cNvSpPr>
          <p:nvPr/>
        </p:nvSpPr>
        <p:spPr>
          <a:xfrm>
            <a:off x="5595938" y="1797050"/>
            <a:ext cx="652462" cy="652463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8E9D"/>
            </a:solidFill>
            <a:prstDash val="solid"/>
          </a:ln>
          <a:effectLst/>
        </p:spPr>
        <p:txBody>
          <a:bodyPr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590" kern="0">
              <a:solidFill>
                <a:srgbClr val="5F606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21"/>
          <p:cNvSpPr txBox="1">
            <a:spLocks noChangeArrowheads="1"/>
          </p:cNvSpPr>
          <p:nvPr/>
        </p:nvSpPr>
        <p:spPr bwMode="auto">
          <a:xfrm>
            <a:off x="4303713" y="3049588"/>
            <a:ext cx="549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>
                <a:solidFill>
                  <a:srgbClr val="008E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id-ID" altLang="zh-CN" sz="2400">
              <a:solidFill>
                <a:srgbClr val="008E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22"/>
          <p:cNvSpPr txBox="1">
            <a:spLocks noChangeArrowheads="1"/>
          </p:cNvSpPr>
          <p:nvPr/>
        </p:nvSpPr>
        <p:spPr bwMode="auto">
          <a:xfrm>
            <a:off x="5829300" y="1909763"/>
            <a:ext cx="185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>
                <a:solidFill>
                  <a:srgbClr val="008E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id-ID" altLang="zh-CN" sz="2400">
              <a:solidFill>
                <a:srgbClr val="008E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86"/>
          <p:cNvSpPr txBox="1">
            <a:spLocks noChangeArrowheads="1"/>
          </p:cNvSpPr>
          <p:nvPr/>
        </p:nvSpPr>
        <p:spPr bwMode="auto">
          <a:xfrm>
            <a:off x="785813" y="1995488"/>
            <a:ext cx="9763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44780" indent="-14478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en-US" altLang="id-ID" sz="1200" b="1">
                <a:solidFill>
                  <a:srgbClr val="008E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endParaRPr lang="en-US" altLang="id-ID" sz="1200" b="1">
              <a:solidFill>
                <a:srgbClr val="008E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Content Placeholder 2"/>
          <p:cNvSpPr txBox="1"/>
          <p:nvPr/>
        </p:nvSpPr>
        <p:spPr bwMode="auto">
          <a:xfrm>
            <a:off x="1108075" y="2413000"/>
            <a:ext cx="1752600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576" tIns="19289" rIns="38576" bIns="19289"/>
          <a:lstStyle>
            <a:lvl1pPr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008E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流程及项目介绍</a:t>
            </a:r>
            <a:endParaRPr lang="zh-CN" altLang="en-US" dirty="0">
              <a:solidFill>
                <a:srgbClr val="008E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Content Placeholder 2"/>
          <p:cNvSpPr txBox="1"/>
          <p:nvPr/>
        </p:nvSpPr>
        <p:spPr bwMode="auto">
          <a:xfrm>
            <a:off x="3502008" y="3750781"/>
            <a:ext cx="181768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576" tIns="19289" rIns="38576" bIns="19289"/>
          <a:lstStyle>
            <a:lvl1pPr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008E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圆桌会议议程</a:t>
            </a:r>
            <a:endParaRPr lang="zh-CN" altLang="en-US" dirty="0">
              <a:solidFill>
                <a:srgbClr val="008E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Content Placeholder 2"/>
          <p:cNvSpPr txBox="1"/>
          <p:nvPr/>
        </p:nvSpPr>
        <p:spPr bwMode="auto">
          <a:xfrm>
            <a:off x="6135688" y="2462213"/>
            <a:ext cx="1492250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576" tIns="19289" rIns="38576" bIns="19289"/>
          <a:lstStyle>
            <a:lvl1pPr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8E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盘点会预期成果</a:t>
            </a:r>
            <a:endParaRPr lang="zh-CN" altLang="en-US" dirty="0">
              <a:solidFill>
                <a:srgbClr val="008E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28"/>
          <p:cNvSpPr txBox="1">
            <a:spLocks noChangeArrowheads="1"/>
          </p:cNvSpPr>
          <p:nvPr/>
        </p:nvSpPr>
        <p:spPr bwMode="auto">
          <a:xfrm flipH="1">
            <a:off x="3019425" y="1909763"/>
            <a:ext cx="2270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id-ID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86"/>
          <p:cNvSpPr txBox="1">
            <a:spLocks noChangeArrowheads="1"/>
          </p:cNvSpPr>
          <p:nvPr/>
        </p:nvSpPr>
        <p:spPr bwMode="auto">
          <a:xfrm>
            <a:off x="6569075" y="1995488"/>
            <a:ext cx="9747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44780" indent="-14478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en-US" altLang="zh-CN" sz="1200" b="1">
                <a:solidFill>
                  <a:srgbClr val="008E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en-US" altLang="id-ID" sz="1200" b="1">
              <a:solidFill>
                <a:srgbClr val="008E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 txBox="1"/>
          <p:nvPr/>
        </p:nvSpPr>
        <p:spPr>
          <a:xfrm>
            <a:off x="0" y="661988"/>
            <a:ext cx="4799013" cy="4810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lIns="68580" tIns="34290" rIns="68580" bIns="3429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250" b="1" dirty="0" smtClean="0">
                <a:solidFill>
                  <a:schemeClr val="bg1"/>
                </a:solidFill>
                <a:latin typeface="+mj-ea"/>
              </a:rPr>
              <a:t>Contents</a:t>
            </a:r>
            <a:r>
              <a:rPr lang="zh-CN" altLang="en-US" sz="2250" b="1" dirty="0" smtClean="0">
                <a:solidFill>
                  <a:schemeClr val="bg1"/>
                </a:solidFill>
                <a:latin typeface="+mj-ea"/>
              </a:rPr>
              <a:t>目录</a:t>
            </a:r>
            <a:endParaRPr lang="zh-CN" altLang="en-US" sz="2250" b="1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 txBox="1"/>
          <p:nvPr/>
        </p:nvSpPr>
        <p:spPr>
          <a:xfrm>
            <a:off x="-4356" y="195486"/>
            <a:ext cx="4799013" cy="4810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lIns="68580" tIns="34290" rIns="68580" bIns="3429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2250" b="1" dirty="0" smtClean="0">
                <a:solidFill>
                  <a:schemeClr val="bg1"/>
                </a:solidFill>
                <a:latin typeface="+mj-ea"/>
              </a:rPr>
              <a:t>   项目背景介绍</a:t>
            </a:r>
            <a:r>
              <a:rPr lang="en-US" altLang="zh-CN" sz="2250" b="1" dirty="0" smtClean="0">
                <a:solidFill>
                  <a:schemeClr val="bg1"/>
                </a:solidFill>
                <a:latin typeface="+mj-ea"/>
              </a:rPr>
              <a:t>—</a:t>
            </a:r>
            <a:r>
              <a:rPr lang="zh-CN" altLang="en-US" sz="2250" b="1" dirty="0" smtClean="0">
                <a:solidFill>
                  <a:schemeClr val="bg1"/>
                </a:solidFill>
                <a:latin typeface="+mj-ea"/>
              </a:rPr>
              <a:t>实施流程</a:t>
            </a:r>
            <a:endParaRPr lang="zh-CN" altLang="en-US" sz="2250" b="1" dirty="0">
              <a:solidFill>
                <a:schemeClr val="bg1"/>
              </a:solidFill>
              <a:latin typeface="+mj-ea"/>
            </a:endParaRPr>
          </a:p>
        </p:txBody>
      </p:sp>
      <p:grpSp>
        <p:nvGrpSpPr>
          <p:cNvPr id="9" name="组合 7"/>
          <p:cNvGrpSpPr/>
          <p:nvPr/>
        </p:nvGrpSpPr>
        <p:grpSpPr bwMode="auto">
          <a:xfrm>
            <a:off x="203778" y="1131589"/>
            <a:ext cx="8324335" cy="2880804"/>
            <a:chOff x="202424" y="1269017"/>
            <a:chExt cx="11099418" cy="3143701"/>
          </a:xfrm>
        </p:grpSpPr>
        <p:sp>
          <p:nvSpPr>
            <p:cNvPr id="10" name="Freeform 235"/>
            <p:cNvSpPr/>
            <p:nvPr/>
          </p:nvSpPr>
          <p:spPr bwMode="auto">
            <a:xfrm>
              <a:off x="686670" y="1283804"/>
              <a:ext cx="1013908" cy="599226"/>
            </a:xfrm>
            <a:custGeom>
              <a:avLst/>
              <a:gdLst>
                <a:gd name="T0" fmla="*/ 2147483647 w 426"/>
                <a:gd name="T1" fmla="*/ 0 h 540"/>
                <a:gd name="T2" fmla="*/ 2147483647 w 426"/>
                <a:gd name="T3" fmla="*/ 0 h 540"/>
                <a:gd name="T4" fmla="*/ 0 w 426"/>
                <a:gd name="T5" fmla="*/ 2147483647 h 540"/>
                <a:gd name="T6" fmla="*/ 0 w 426"/>
                <a:gd name="T7" fmla="*/ 2147483647 h 540"/>
                <a:gd name="T8" fmla="*/ 2147483647 w 426"/>
                <a:gd name="T9" fmla="*/ 2147483647 h 540"/>
                <a:gd name="T10" fmla="*/ 2147483647 w 426"/>
                <a:gd name="T11" fmla="*/ 2147483647 h 540"/>
                <a:gd name="T12" fmla="*/ 2147483647 w 426"/>
                <a:gd name="T13" fmla="*/ 2147483647 h 540"/>
                <a:gd name="T14" fmla="*/ 2147483647 w 426"/>
                <a:gd name="T15" fmla="*/ 2147483647 h 540"/>
                <a:gd name="T16" fmla="*/ 2147483647 w 426"/>
                <a:gd name="T17" fmla="*/ 2147483647 h 540"/>
                <a:gd name="T18" fmla="*/ 2147483647 w 426"/>
                <a:gd name="T19" fmla="*/ 2147483647 h 540"/>
                <a:gd name="T20" fmla="*/ 2147483647 w 426"/>
                <a:gd name="T21" fmla="*/ 2147483647 h 540"/>
                <a:gd name="T22" fmla="*/ 2147483647 w 426"/>
                <a:gd name="T23" fmla="*/ 0 h 5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6" h="540">
                  <a:moveTo>
                    <a:pt x="380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0"/>
                    <a:pt x="0" y="46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405"/>
                    <a:pt x="21" y="426"/>
                    <a:pt x="46" y="426"/>
                  </a:cubicBezTo>
                  <a:cubicBezTo>
                    <a:pt x="164" y="426"/>
                    <a:pt x="164" y="426"/>
                    <a:pt x="164" y="426"/>
                  </a:cubicBezTo>
                  <a:cubicBezTo>
                    <a:pt x="213" y="540"/>
                    <a:pt x="213" y="540"/>
                    <a:pt x="213" y="540"/>
                  </a:cubicBezTo>
                  <a:cubicBezTo>
                    <a:pt x="264" y="426"/>
                    <a:pt x="264" y="426"/>
                    <a:pt x="264" y="426"/>
                  </a:cubicBezTo>
                  <a:cubicBezTo>
                    <a:pt x="380" y="426"/>
                    <a:pt x="380" y="426"/>
                    <a:pt x="380" y="426"/>
                  </a:cubicBezTo>
                  <a:cubicBezTo>
                    <a:pt x="406" y="426"/>
                    <a:pt x="426" y="405"/>
                    <a:pt x="426" y="380"/>
                  </a:cubicBezTo>
                  <a:cubicBezTo>
                    <a:pt x="426" y="46"/>
                    <a:pt x="426" y="46"/>
                    <a:pt x="426" y="46"/>
                  </a:cubicBezTo>
                  <a:cubicBezTo>
                    <a:pt x="426" y="20"/>
                    <a:pt x="406" y="0"/>
                    <a:pt x="380" y="0"/>
                  </a:cubicBezTo>
                  <a:close/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36" tIns="34268" rIns="68536" bIns="34268"/>
            <a:lstStyle/>
            <a:p>
              <a:endParaRPr lang="zh-CN" altLang="en-US"/>
            </a:p>
          </p:txBody>
        </p:sp>
        <p:sp>
          <p:nvSpPr>
            <p:cNvPr id="11" name="Title 4"/>
            <p:cNvSpPr txBox="1">
              <a:spLocks noChangeArrowheads="1"/>
            </p:cNvSpPr>
            <p:nvPr/>
          </p:nvSpPr>
          <p:spPr bwMode="auto">
            <a:xfrm>
              <a:off x="840904" y="1288072"/>
              <a:ext cx="624434" cy="37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77" bIns="34289"/>
            <a:lstStyle>
              <a:lvl1pPr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1pPr>
              <a:lvl2pPr marL="742950" indent="-285750"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2pPr>
              <a:lvl3pPr marL="1143000" indent="-228600"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3pPr>
              <a:lvl4pPr marL="1600200" indent="-228600"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4pPr>
              <a:lvl5pPr marL="2057400" indent="-228600"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5pPr>
              <a:lvl6pPr marL="25146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6pPr>
              <a:lvl7pPr marL="29718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7pPr>
              <a:lvl8pPr marL="34290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8pPr>
              <a:lvl9pPr marL="38862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环节</a:t>
              </a:r>
              <a:endParaRPr 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itle 4"/>
            <p:cNvSpPr txBox="1">
              <a:spLocks noChangeArrowheads="1"/>
            </p:cNvSpPr>
            <p:nvPr/>
          </p:nvSpPr>
          <p:spPr bwMode="auto">
            <a:xfrm>
              <a:off x="5269092" y="1273252"/>
              <a:ext cx="624434" cy="378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77" bIns="34289"/>
            <a:lstStyle>
              <a:lvl1pPr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1pPr>
              <a:lvl2pPr marL="742950" indent="-285750"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2pPr>
              <a:lvl3pPr marL="1143000" indent="-228600"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3pPr>
              <a:lvl4pPr marL="1600200" indent="-228600"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4pPr>
              <a:lvl5pPr marL="2057400" indent="-228600"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5pPr>
              <a:lvl6pPr marL="25146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6pPr>
              <a:lvl7pPr marL="29718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7pPr>
              <a:lvl8pPr marL="34290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8pPr>
              <a:lvl9pPr marL="38862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  <a:endParaRPr 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itle 4"/>
            <p:cNvSpPr txBox="1">
              <a:spLocks noChangeArrowheads="1"/>
            </p:cNvSpPr>
            <p:nvPr/>
          </p:nvSpPr>
          <p:spPr bwMode="auto">
            <a:xfrm>
              <a:off x="9441157" y="1305010"/>
              <a:ext cx="624433" cy="37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77" bIns="34289"/>
            <a:lstStyle>
              <a:lvl1pPr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1pPr>
              <a:lvl2pPr marL="742950" indent="-285750"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2pPr>
              <a:lvl3pPr marL="1143000" indent="-228600"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3pPr>
              <a:lvl4pPr marL="1600200" indent="-228600"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4pPr>
              <a:lvl5pPr marL="2057400" indent="-228600"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5pPr>
              <a:lvl6pPr marL="25146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6pPr>
              <a:lvl7pPr marL="29718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7pPr>
              <a:lvl8pPr marL="34290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8pPr>
              <a:lvl9pPr marL="38862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目的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itle 4"/>
            <p:cNvSpPr txBox="1"/>
            <p:nvPr/>
          </p:nvSpPr>
          <p:spPr>
            <a:xfrm>
              <a:off x="1181698" y="2266263"/>
              <a:ext cx="378893" cy="37899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80" tIns="34290" rIns="68577" bIns="34289"/>
            <a:lstStyle>
              <a:defPPr>
                <a:defRPr lang="en-US"/>
              </a:defPPr>
              <a:lvl1pPr algn="ctr" defTabSz="9137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6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pPr algn="l" eaLnBrk="0" hangingPunct="0">
                <a:lnSpc>
                  <a:spcPct val="150000"/>
                </a:lnSpc>
                <a:defRPr/>
              </a:pPr>
              <a:endParaRPr lang="en-US" sz="12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itle 4"/>
            <p:cNvSpPr txBox="1">
              <a:spLocks noChangeArrowheads="1"/>
            </p:cNvSpPr>
            <p:nvPr/>
          </p:nvSpPr>
          <p:spPr bwMode="auto">
            <a:xfrm>
              <a:off x="3544436" y="2168729"/>
              <a:ext cx="4296587" cy="378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77" bIns="34289"/>
            <a:lstStyle>
              <a:lvl1pPr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1pPr>
              <a:lvl2pPr marL="742950" indent="-285750"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2pPr>
              <a:lvl3pPr marL="1143000" indent="-228600"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3pPr>
              <a:lvl4pPr marL="1600200" indent="-228600"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4pPr>
              <a:lvl5pPr marL="2057400" indent="-228600"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5pPr>
              <a:lvl6pPr marL="25146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6pPr>
              <a:lvl7pPr marL="29718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7pPr>
              <a:lvl8pPr marL="34290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8pPr>
              <a:lvl9pPr marL="38862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构建高层、中层、基层、员工胜任力素质模型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itle 4"/>
            <p:cNvSpPr txBox="1">
              <a:spLocks noChangeArrowheads="1"/>
            </p:cNvSpPr>
            <p:nvPr/>
          </p:nvSpPr>
          <p:spPr bwMode="auto">
            <a:xfrm>
              <a:off x="3796952" y="2914524"/>
              <a:ext cx="4747814" cy="37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77" bIns="34289"/>
            <a:lstStyle>
              <a:lvl1pPr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1pPr>
              <a:lvl2pPr marL="742950" indent="-285750"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2pPr>
              <a:lvl3pPr marL="1143000" indent="-228600"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3pPr>
              <a:lvl4pPr marL="1600200" indent="-228600"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4pPr>
              <a:lvl5pPr marL="2057400" indent="-228600"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5pPr>
              <a:lvl6pPr marL="25146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6pPr>
              <a:lvl7pPr marL="29718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7pPr>
              <a:lvl8pPr marL="34290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8pPr>
              <a:lvl9pPr marL="38862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360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评估及团队数据分析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itle 4"/>
            <p:cNvSpPr txBox="1">
              <a:spLocks noChangeArrowheads="1"/>
            </p:cNvSpPr>
            <p:nvPr/>
          </p:nvSpPr>
          <p:spPr bwMode="auto">
            <a:xfrm>
              <a:off x="3448712" y="3576870"/>
              <a:ext cx="4491690" cy="37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77" bIns="34289"/>
            <a:lstStyle>
              <a:lvl1pPr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1pPr>
              <a:lvl2pPr marL="742950" indent="-285750"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2pPr>
              <a:lvl3pPr marL="1143000" indent="-228600"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3pPr>
              <a:lvl4pPr marL="1600200" indent="-228600"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4pPr>
              <a:lvl5pPr marL="2057400" indent="-228600"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5pPr>
              <a:lvl6pPr marL="25146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6pPr>
              <a:lvl7pPr marL="29718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7pPr>
              <a:lvl8pPr marL="34290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8pPr>
              <a:lvl9pPr marL="38862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针对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四个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层级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人才进行盘点包括业绩、能力、潜力和综合排序以及个人发展计划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itle 4"/>
            <p:cNvSpPr txBox="1">
              <a:spLocks noChangeArrowheads="1"/>
            </p:cNvSpPr>
            <p:nvPr/>
          </p:nvSpPr>
          <p:spPr bwMode="auto">
            <a:xfrm>
              <a:off x="8090240" y="2176255"/>
              <a:ext cx="2976412" cy="381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77" bIns="34289"/>
            <a:lstStyle>
              <a:lvl1pPr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1pPr>
              <a:lvl2pPr marL="742950" indent="-285750"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2pPr>
              <a:lvl3pPr marL="1143000" indent="-228600"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3pPr>
              <a:lvl4pPr marL="1600200" indent="-228600"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4pPr>
              <a:lvl5pPr marL="2057400" indent="-228600"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5pPr>
              <a:lvl6pPr marL="25146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6pPr>
              <a:lvl7pPr marL="29718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7pPr>
              <a:lvl8pPr marL="34290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8pPr>
              <a:lvl9pPr marL="38862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明确各级人才要求与衡量标准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itle 4"/>
            <p:cNvSpPr txBox="1">
              <a:spLocks noChangeArrowheads="1"/>
            </p:cNvSpPr>
            <p:nvPr/>
          </p:nvSpPr>
          <p:spPr bwMode="auto">
            <a:xfrm>
              <a:off x="8287542" y="2907804"/>
              <a:ext cx="2614156" cy="381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77" bIns="34289"/>
            <a:lstStyle>
              <a:lvl1pPr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1pPr>
              <a:lvl2pPr marL="742950" indent="-285750"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2pPr>
              <a:lvl3pPr marL="1143000" indent="-228600"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3pPr>
              <a:lvl4pPr marL="1600200" indent="-228600"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4pPr>
              <a:lvl5pPr marL="2057400" indent="-228600"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5pPr>
              <a:lvl6pPr marL="25146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6pPr>
              <a:lvl7pPr marL="29718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7pPr>
              <a:lvl8pPr marL="34290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8pPr>
              <a:lvl9pPr marL="38862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参与评估，完成数据诊断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itle 4"/>
            <p:cNvSpPr txBox="1">
              <a:spLocks noChangeArrowheads="1"/>
            </p:cNvSpPr>
            <p:nvPr/>
          </p:nvSpPr>
          <p:spPr bwMode="auto">
            <a:xfrm>
              <a:off x="8304560" y="3667865"/>
              <a:ext cx="2997282" cy="37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77" bIns="34289"/>
            <a:lstStyle>
              <a:lvl1pPr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1pPr>
              <a:lvl2pPr marL="742950" indent="-285750"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2pPr>
              <a:lvl3pPr marL="1143000" indent="-228600"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3pPr>
              <a:lvl4pPr marL="1600200" indent="-228600"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4pPr>
              <a:lvl5pPr marL="2057400" indent="-228600"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5pPr>
              <a:lvl6pPr marL="25146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6pPr>
              <a:lvl7pPr marL="29718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7pPr>
              <a:lvl8pPr marL="34290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8pPr>
              <a:lvl9pPr marL="38862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明确现状，提出发展建议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216475" y="2046064"/>
              <a:ext cx="1761112" cy="597079"/>
            </a:xfrm>
            <a:custGeom>
              <a:avLst/>
              <a:gdLst>
                <a:gd name="connsiteX0" fmla="*/ 0 w 2488522"/>
                <a:gd name="connsiteY0" fmla="*/ 0 h 597340"/>
                <a:gd name="connsiteX1" fmla="*/ 2189852 w 2488522"/>
                <a:gd name="connsiteY1" fmla="*/ 0 h 597340"/>
                <a:gd name="connsiteX2" fmla="*/ 2488522 w 2488522"/>
                <a:gd name="connsiteY2" fmla="*/ 298670 h 597340"/>
                <a:gd name="connsiteX3" fmla="*/ 2189852 w 2488522"/>
                <a:gd name="connsiteY3" fmla="*/ 597340 h 597340"/>
                <a:gd name="connsiteX4" fmla="*/ 0 w 2488522"/>
                <a:gd name="connsiteY4" fmla="*/ 597340 h 597340"/>
                <a:gd name="connsiteX5" fmla="*/ 298670 w 2488522"/>
                <a:gd name="connsiteY5" fmla="*/ 298670 h 597340"/>
                <a:gd name="connsiteX6" fmla="*/ 0 w 2488522"/>
                <a:gd name="connsiteY6" fmla="*/ 0 h 59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8522" h="597340">
                  <a:moveTo>
                    <a:pt x="0" y="0"/>
                  </a:moveTo>
                  <a:lnTo>
                    <a:pt x="2189852" y="0"/>
                  </a:lnTo>
                  <a:lnTo>
                    <a:pt x="2488522" y="298670"/>
                  </a:lnTo>
                  <a:lnTo>
                    <a:pt x="2189852" y="597340"/>
                  </a:lnTo>
                  <a:lnTo>
                    <a:pt x="0" y="597340"/>
                  </a:lnTo>
                  <a:lnTo>
                    <a:pt x="298670" y="298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72009" tIns="16002" rIns="240005" bIns="16002" spcCol="1270" anchor="ctr"/>
            <a:lstStyle/>
            <a:p>
              <a:pPr algn="ctr" defTabSz="5334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200" b="1" dirty="0" smtClean="0">
                  <a:solidFill>
                    <a:schemeClr val="tx1"/>
                  </a:solidFill>
                </a:rPr>
                <a:t>模型构建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202424" y="2796942"/>
              <a:ext cx="1761112" cy="597079"/>
            </a:xfrm>
            <a:custGeom>
              <a:avLst/>
              <a:gdLst>
                <a:gd name="connsiteX0" fmla="*/ 0 w 2488522"/>
                <a:gd name="connsiteY0" fmla="*/ 0 h 597340"/>
                <a:gd name="connsiteX1" fmla="*/ 2189852 w 2488522"/>
                <a:gd name="connsiteY1" fmla="*/ 0 h 597340"/>
                <a:gd name="connsiteX2" fmla="*/ 2488522 w 2488522"/>
                <a:gd name="connsiteY2" fmla="*/ 298670 h 597340"/>
                <a:gd name="connsiteX3" fmla="*/ 2189852 w 2488522"/>
                <a:gd name="connsiteY3" fmla="*/ 597340 h 597340"/>
                <a:gd name="connsiteX4" fmla="*/ 0 w 2488522"/>
                <a:gd name="connsiteY4" fmla="*/ 597340 h 597340"/>
                <a:gd name="connsiteX5" fmla="*/ 298670 w 2488522"/>
                <a:gd name="connsiteY5" fmla="*/ 298670 h 597340"/>
                <a:gd name="connsiteX6" fmla="*/ 0 w 2488522"/>
                <a:gd name="connsiteY6" fmla="*/ 0 h 59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8522" h="597340">
                  <a:moveTo>
                    <a:pt x="0" y="0"/>
                  </a:moveTo>
                  <a:lnTo>
                    <a:pt x="2189852" y="0"/>
                  </a:lnTo>
                  <a:lnTo>
                    <a:pt x="2488522" y="298670"/>
                  </a:lnTo>
                  <a:lnTo>
                    <a:pt x="2189852" y="597340"/>
                  </a:lnTo>
                  <a:lnTo>
                    <a:pt x="0" y="597340"/>
                  </a:lnTo>
                  <a:lnTo>
                    <a:pt x="298670" y="298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-168517"/>
                <a:satOff val="-18332"/>
                <a:lumOff val="12150"/>
                <a:alphaOff val="0"/>
              </a:schemeClr>
            </a:fillRef>
            <a:effectRef idx="0">
              <a:schemeClr val="accent1">
                <a:shade val="80000"/>
                <a:hueOff val="-168517"/>
                <a:satOff val="-18332"/>
                <a:lumOff val="12150"/>
                <a:alphaOff val="0"/>
              </a:schemeClr>
            </a:effectRef>
            <a:fontRef idx="minor">
              <a:schemeClr val="lt1"/>
            </a:fontRef>
          </p:style>
          <p:txBody>
            <a:bodyPr lIns="272009" tIns="16002" rIns="240005" bIns="16002" spcCol="1270" anchor="ctr"/>
            <a:lstStyle/>
            <a:p>
              <a:pPr algn="ctr" defTabSz="5334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200" b="1" dirty="0">
                  <a:solidFill>
                    <a:schemeClr val="tx1"/>
                  </a:solidFill>
                </a:rPr>
                <a:t>线上测评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216475" y="3576870"/>
              <a:ext cx="1828762" cy="835848"/>
            </a:xfrm>
            <a:custGeom>
              <a:avLst/>
              <a:gdLst>
                <a:gd name="connsiteX0" fmla="*/ 0 w 2488522"/>
                <a:gd name="connsiteY0" fmla="*/ 0 h 597340"/>
                <a:gd name="connsiteX1" fmla="*/ 2189852 w 2488522"/>
                <a:gd name="connsiteY1" fmla="*/ 0 h 597340"/>
                <a:gd name="connsiteX2" fmla="*/ 2488522 w 2488522"/>
                <a:gd name="connsiteY2" fmla="*/ 298670 h 597340"/>
                <a:gd name="connsiteX3" fmla="*/ 2189852 w 2488522"/>
                <a:gd name="connsiteY3" fmla="*/ 597340 h 597340"/>
                <a:gd name="connsiteX4" fmla="*/ 0 w 2488522"/>
                <a:gd name="connsiteY4" fmla="*/ 597340 h 597340"/>
                <a:gd name="connsiteX5" fmla="*/ 298670 w 2488522"/>
                <a:gd name="connsiteY5" fmla="*/ 298670 h 597340"/>
                <a:gd name="connsiteX6" fmla="*/ 0 w 2488522"/>
                <a:gd name="connsiteY6" fmla="*/ 0 h 59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8522" h="597340">
                  <a:moveTo>
                    <a:pt x="0" y="0"/>
                  </a:moveTo>
                  <a:lnTo>
                    <a:pt x="2189852" y="0"/>
                  </a:lnTo>
                  <a:lnTo>
                    <a:pt x="2488522" y="298670"/>
                  </a:lnTo>
                  <a:lnTo>
                    <a:pt x="2189852" y="597340"/>
                  </a:lnTo>
                  <a:lnTo>
                    <a:pt x="0" y="597340"/>
                  </a:lnTo>
                  <a:lnTo>
                    <a:pt x="298670" y="298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-505550"/>
                <a:satOff val="-54999"/>
                <a:lumOff val="36451"/>
                <a:alphaOff val="0"/>
              </a:schemeClr>
            </a:fillRef>
            <a:effectRef idx="0">
              <a:schemeClr val="accent1">
                <a:shade val="80000"/>
                <a:hueOff val="-505550"/>
                <a:satOff val="-54999"/>
                <a:lumOff val="36451"/>
                <a:alphaOff val="0"/>
              </a:schemeClr>
            </a:effectRef>
            <a:fontRef idx="minor">
              <a:schemeClr val="lt1"/>
            </a:fontRef>
          </p:style>
          <p:txBody>
            <a:bodyPr lIns="272009" tIns="16002" rIns="240005" bIns="16002" spcCol="1270" anchor="ctr"/>
            <a:lstStyle/>
            <a:p>
              <a:pPr algn="ctr" defTabSz="5334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200" b="1" dirty="0" smtClean="0">
                  <a:solidFill>
                    <a:srgbClr val="FF0000"/>
                  </a:solidFill>
                </a:rPr>
                <a:t>盘点会</a:t>
              </a:r>
              <a:endParaRPr lang="en-US" altLang="zh-CN" sz="1200" b="1" dirty="0" smtClean="0">
                <a:solidFill>
                  <a:srgbClr val="FF0000"/>
                </a:solidFill>
              </a:endParaRPr>
            </a:p>
            <a:p>
              <a:pPr algn="ctr" defTabSz="5334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200" b="1" dirty="0" smtClean="0">
                  <a:solidFill>
                    <a:srgbClr val="FF0000"/>
                  </a:solidFill>
                </a:rPr>
                <a:t>（圆桌会）</a:t>
              </a:r>
              <a:endParaRPr lang="zh-CN" altLang="en-US" sz="12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0" name="组合 2"/>
            <p:cNvGrpSpPr/>
            <p:nvPr/>
          </p:nvGrpSpPr>
          <p:grpSpPr bwMode="auto">
            <a:xfrm>
              <a:off x="2086598" y="2715902"/>
              <a:ext cx="9192936" cy="1638046"/>
              <a:chOff x="2088896" y="2715902"/>
              <a:chExt cx="8116259" cy="1638046"/>
            </a:xfrm>
          </p:grpSpPr>
          <p:cxnSp>
            <p:nvCxnSpPr>
              <p:cNvPr id="42" name="直接连接符 41"/>
              <p:cNvCxnSpPr/>
              <p:nvPr/>
            </p:nvCxnSpPr>
            <p:spPr>
              <a:xfrm>
                <a:off x="2106649" y="2715902"/>
                <a:ext cx="80882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2112256" y="3504882"/>
                <a:ext cx="809289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2088896" y="4353948"/>
                <a:ext cx="80882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直接连接符 30"/>
            <p:cNvCxnSpPr/>
            <p:nvPr/>
          </p:nvCxnSpPr>
          <p:spPr>
            <a:xfrm flipH="1">
              <a:off x="7938296" y="1981540"/>
              <a:ext cx="26429" cy="2372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235"/>
            <p:cNvSpPr/>
            <p:nvPr/>
          </p:nvSpPr>
          <p:spPr bwMode="auto">
            <a:xfrm>
              <a:off x="5074157" y="1269017"/>
              <a:ext cx="1013908" cy="599226"/>
            </a:xfrm>
            <a:custGeom>
              <a:avLst/>
              <a:gdLst>
                <a:gd name="T0" fmla="*/ 2147483647 w 426"/>
                <a:gd name="T1" fmla="*/ 0 h 540"/>
                <a:gd name="T2" fmla="*/ 2147483647 w 426"/>
                <a:gd name="T3" fmla="*/ 0 h 540"/>
                <a:gd name="T4" fmla="*/ 0 w 426"/>
                <a:gd name="T5" fmla="*/ 2147483647 h 540"/>
                <a:gd name="T6" fmla="*/ 0 w 426"/>
                <a:gd name="T7" fmla="*/ 2147483647 h 540"/>
                <a:gd name="T8" fmla="*/ 2147483647 w 426"/>
                <a:gd name="T9" fmla="*/ 2147483647 h 540"/>
                <a:gd name="T10" fmla="*/ 2147483647 w 426"/>
                <a:gd name="T11" fmla="*/ 2147483647 h 540"/>
                <a:gd name="T12" fmla="*/ 2147483647 w 426"/>
                <a:gd name="T13" fmla="*/ 2147483647 h 540"/>
                <a:gd name="T14" fmla="*/ 2147483647 w 426"/>
                <a:gd name="T15" fmla="*/ 2147483647 h 540"/>
                <a:gd name="T16" fmla="*/ 2147483647 w 426"/>
                <a:gd name="T17" fmla="*/ 2147483647 h 540"/>
                <a:gd name="T18" fmla="*/ 2147483647 w 426"/>
                <a:gd name="T19" fmla="*/ 2147483647 h 540"/>
                <a:gd name="T20" fmla="*/ 2147483647 w 426"/>
                <a:gd name="T21" fmla="*/ 2147483647 h 540"/>
                <a:gd name="T22" fmla="*/ 2147483647 w 426"/>
                <a:gd name="T23" fmla="*/ 0 h 5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6" h="540">
                  <a:moveTo>
                    <a:pt x="380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0"/>
                    <a:pt x="0" y="46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405"/>
                    <a:pt x="21" y="426"/>
                    <a:pt x="46" y="426"/>
                  </a:cubicBezTo>
                  <a:cubicBezTo>
                    <a:pt x="164" y="426"/>
                    <a:pt x="164" y="426"/>
                    <a:pt x="164" y="426"/>
                  </a:cubicBezTo>
                  <a:cubicBezTo>
                    <a:pt x="213" y="540"/>
                    <a:pt x="213" y="540"/>
                    <a:pt x="213" y="540"/>
                  </a:cubicBezTo>
                  <a:cubicBezTo>
                    <a:pt x="264" y="426"/>
                    <a:pt x="264" y="426"/>
                    <a:pt x="264" y="426"/>
                  </a:cubicBezTo>
                  <a:cubicBezTo>
                    <a:pt x="380" y="426"/>
                    <a:pt x="380" y="426"/>
                    <a:pt x="380" y="426"/>
                  </a:cubicBezTo>
                  <a:cubicBezTo>
                    <a:pt x="406" y="426"/>
                    <a:pt x="426" y="405"/>
                    <a:pt x="426" y="380"/>
                  </a:cubicBezTo>
                  <a:cubicBezTo>
                    <a:pt x="426" y="46"/>
                    <a:pt x="426" y="46"/>
                    <a:pt x="426" y="46"/>
                  </a:cubicBezTo>
                  <a:cubicBezTo>
                    <a:pt x="426" y="20"/>
                    <a:pt x="406" y="0"/>
                    <a:pt x="380" y="0"/>
                  </a:cubicBezTo>
                  <a:close/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36" tIns="34268" rIns="68536" bIns="34268"/>
            <a:lstStyle/>
            <a:p>
              <a:endParaRPr lang="zh-CN" altLang="en-US"/>
            </a:p>
          </p:txBody>
        </p:sp>
        <p:sp>
          <p:nvSpPr>
            <p:cNvPr id="33" name="Freeform 235"/>
            <p:cNvSpPr/>
            <p:nvPr/>
          </p:nvSpPr>
          <p:spPr bwMode="auto">
            <a:xfrm>
              <a:off x="9245827" y="1298084"/>
              <a:ext cx="1013908" cy="599226"/>
            </a:xfrm>
            <a:custGeom>
              <a:avLst/>
              <a:gdLst>
                <a:gd name="T0" fmla="*/ 2147483647 w 426"/>
                <a:gd name="T1" fmla="*/ 0 h 540"/>
                <a:gd name="T2" fmla="*/ 2147483647 w 426"/>
                <a:gd name="T3" fmla="*/ 0 h 540"/>
                <a:gd name="T4" fmla="*/ 0 w 426"/>
                <a:gd name="T5" fmla="*/ 2147483647 h 540"/>
                <a:gd name="T6" fmla="*/ 0 w 426"/>
                <a:gd name="T7" fmla="*/ 2147483647 h 540"/>
                <a:gd name="T8" fmla="*/ 2147483647 w 426"/>
                <a:gd name="T9" fmla="*/ 2147483647 h 540"/>
                <a:gd name="T10" fmla="*/ 2147483647 w 426"/>
                <a:gd name="T11" fmla="*/ 2147483647 h 540"/>
                <a:gd name="T12" fmla="*/ 2147483647 w 426"/>
                <a:gd name="T13" fmla="*/ 2147483647 h 540"/>
                <a:gd name="T14" fmla="*/ 2147483647 w 426"/>
                <a:gd name="T15" fmla="*/ 2147483647 h 540"/>
                <a:gd name="T16" fmla="*/ 2147483647 w 426"/>
                <a:gd name="T17" fmla="*/ 2147483647 h 540"/>
                <a:gd name="T18" fmla="*/ 2147483647 w 426"/>
                <a:gd name="T19" fmla="*/ 2147483647 h 540"/>
                <a:gd name="T20" fmla="*/ 2147483647 w 426"/>
                <a:gd name="T21" fmla="*/ 2147483647 h 540"/>
                <a:gd name="T22" fmla="*/ 2147483647 w 426"/>
                <a:gd name="T23" fmla="*/ 0 h 5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6" h="540">
                  <a:moveTo>
                    <a:pt x="380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0"/>
                    <a:pt x="0" y="46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405"/>
                    <a:pt x="21" y="426"/>
                    <a:pt x="46" y="426"/>
                  </a:cubicBezTo>
                  <a:cubicBezTo>
                    <a:pt x="164" y="426"/>
                    <a:pt x="164" y="426"/>
                    <a:pt x="164" y="426"/>
                  </a:cubicBezTo>
                  <a:cubicBezTo>
                    <a:pt x="213" y="540"/>
                    <a:pt x="213" y="540"/>
                    <a:pt x="213" y="540"/>
                  </a:cubicBezTo>
                  <a:cubicBezTo>
                    <a:pt x="264" y="426"/>
                    <a:pt x="264" y="426"/>
                    <a:pt x="264" y="426"/>
                  </a:cubicBezTo>
                  <a:cubicBezTo>
                    <a:pt x="380" y="426"/>
                    <a:pt x="380" y="426"/>
                    <a:pt x="380" y="426"/>
                  </a:cubicBezTo>
                  <a:cubicBezTo>
                    <a:pt x="406" y="426"/>
                    <a:pt x="426" y="405"/>
                    <a:pt x="426" y="380"/>
                  </a:cubicBezTo>
                  <a:cubicBezTo>
                    <a:pt x="426" y="46"/>
                    <a:pt x="426" y="46"/>
                    <a:pt x="426" y="46"/>
                  </a:cubicBezTo>
                  <a:cubicBezTo>
                    <a:pt x="426" y="20"/>
                    <a:pt x="406" y="0"/>
                    <a:pt x="380" y="0"/>
                  </a:cubicBezTo>
                  <a:close/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36" tIns="34268" rIns="68536" bIns="34268"/>
            <a:lstStyle/>
            <a:p>
              <a:endParaRPr lang="zh-CN" altLang="en-US"/>
            </a:p>
          </p:txBody>
        </p:sp>
        <p:sp>
          <p:nvSpPr>
            <p:cNvPr id="34" name="Freeform 235"/>
            <p:cNvSpPr/>
            <p:nvPr/>
          </p:nvSpPr>
          <p:spPr bwMode="auto">
            <a:xfrm>
              <a:off x="2244786" y="1299724"/>
              <a:ext cx="1013908" cy="599226"/>
            </a:xfrm>
            <a:custGeom>
              <a:avLst/>
              <a:gdLst>
                <a:gd name="T0" fmla="*/ 2147483647 w 426"/>
                <a:gd name="T1" fmla="*/ 0 h 540"/>
                <a:gd name="T2" fmla="*/ 2147483647 w 426"/>
                <a:gd name="T3" fmla="*/ 0 h 540"/>
                <a:gd name="T4" fmla="*/ 0 w 426"/>
                <a:gd name="T5" fmla="*/ 2147483647 h 540"/>
                <a:gd name="T6" fmla="*/ 0 w 426"/>
                <a:gd name="T7" fmla="*/ 2147483647 h 540"/>
                <a:gd name="T8" fmla="*/ 2147483647 w 426"/>
                <a:gd name="T9" fmla="*/ 2147483647 h 540"/>
                <a:gd name="T10" fmla="*/ 2147483647 w 426"/>
                <a:gd name="T11" fmla="*/ 2147483647 h 540"/>
                <a:gd name="T12" fmla="*/ 2147483647 w 426"/>
                <a:gd name="T13" fmla="*/ 2147483647 h 540"/>
                <a:gd name="T14" fmla="*/ 2147483647 w 426"/>
                <a:gd name="T15" fmla="*/ 2147483647 h 540"/>
                <a:gd name="T16" fmla="*/ 2147483647 w 426"/>
                <a:gd name="T17" fmla="*/ 2147483647 h 540"/>
                <a:gd name="T18" fmla="*/ 2147483647 w 426"/>
                <a:gd name="T19" fmla="*/ 2147483647 h 540"/>
                <a:gd name="T20" fmla="*/ 2147483647 w 426"/>
                <a:gd name="T21" fmla="*/ 2147483647 h 540"/>
                <a:gd name="T22" fmla="*/ 2147483647 w 426"/>
                <a:gd name="T23" fmla="*/ 0 h 5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6" h="540">
                  <a:moveTo>
                    <a:pt x="380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0"/>
                    <a:pt x="0" y="46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405"/>
                    <a:pt x="21" y="426"/>
                    <a:pt x="46" y="426"/>
                  </a:cubicBezTo>
                  <a:cubicBezTo>
                    <a:pt x="164" y="426"/>
                    <a:pt x="164" y="426"/>
                    <a:pt x="164" y="426"/>
                  </a:cubicBezTo>
                  <a:cubicBezTo>
                    <a:pt x="213" y="540"/>
                    <a:pt x="213" y="540"/>
                    <a:pt x="213" y="540"/>
                  </a:cubicBezTo>
                  <a:cubicBezTo>
                    <a:pt x="264" y="426"/>
                    <a:pt x="264" y="426"/>
                    <a:pt x="264" y="426"/>
                  </a:cubicBezTo>
                  <a:cubicBezTo>
                    <a:pt x="380" y="426"/>
                    <a:pt x="380" y="426"/>
                    <a:pt x="380" y="426"/>
                  </a:cubicBezTo>
                  <a:cubicBezTo>
                    <a:pt x="406" y="426"/>
                    <a:pt x="426" y="405"/>
                    <a:pt x="426" y="380"/>
                  </a:cubicBezTo>
                  <a:cubicBezTo>
                    <a:pt x="426" y="46"/>
                    <a:pt x="426" y="46"/>
                    <a:pt x="426" y="46"/>
                  </a:cubicBezTo>
                  <a:cubicBezTo>
                    <a:pt x="426" y="20"/>
                    <a:pt x="406" y="0"/>
                    <a:pt x="380" y="0"/>
                  </a:cubicBezTo>
                  <a:close/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36" tIns="34268" rIns="68536" bIns="34268"/>
            <a:lstStyle/>
            <a:p>
              <a:endParaRPr lang="zh-CN" altLang="en-US"/>
            </a:p>
          </p:txBody>
        </p:sp>
        <p:sp>
          <p:nvSpPr>
            <p:cNvPr id="35" name="Title 4"/>
            <p:cNvSpPr txBox="1">
              <a:spLocks noChangeArrowheads="1"/>
            </p:cNvSpPr>
            <p:nvPr/>
          </p:nvSpPr>
          <p:spPr bwMode="auto">
            <a:xfrm>
              <a:off x="2426332" y="1302894"/>
              <a:ext cx="622317" cy="378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77" bIns="34289"/>
            <a:lstStyle>
              <a:lvl1pPr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1pPr>
              <a:lvl2pPr marL="742950" indent="-285750"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2pPr>
              <a:lvl3pPr marL="1143000" indent="-228600"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3pPr>
              <a:lvl4pPr marL="1600200" indent="-228600"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4pPr>
              <a:lvl5pPr marL="2057400" indent="-228600"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5pPr>
              <a:lvl6pPr marL="25146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6pPr>
              <a:lvl7pPr marL="29718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7pPr>
              <a:lvl8pPr marL="34290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8pPr>
              <a:lvl9pPr marL="38862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</a:t>
              </a:r>
              <a:endParaRPr 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itle 4"/>
            <p:cNvSpPr txBox="1">
              <a:spLocks noChangeArrowheads="1"/>
            </p:cNvSpPr>
            <p:nvPr/>
          </p:nvSpPr>
          <p:spPr bwMode="auto">
            <a:xfrm>
              <a:off x="2238752" y="2252336"/>
              <a:ext cx="953179" cy="37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77" bIns="34289"/>
            <a:lstStyle>
              <a:lvl1pPr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1pPr>
              <a:lvl2pPr marL="742950" indent="-285750"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2pPr>
              <a:lvl3pPr marL="1143000" indent="-228600"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3pPr>
              <a:lvl4pPr marL="1600200" indent="-228600"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4pPr>
              <a:lvl5pPr marL="2057400" indent="-228600"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5pPr>
              <a:lvl6pPr marL="25146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6pPr>
              <a:lvl7pPr marL="29718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7pPr>
              <a:lvl8pPr marL="34290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8pPr>
              <a:lvl9pPr marL="38862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-6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itle 4"/>
            <p:cNvSpPr txBox="1"/>
            <p:nvPr/>
          </p:nvSpPr>
          <p:spPr>
            <a:xfrm>
              <a:off x="2244397" y="2918626"/>
              <a:ext cx="948405" cy="37899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80" tIns="34290" rIns="68577" bIns="34289"/>
            <a:lstStyle>
              <a:defPPr>
                <a:defRPr lang="en-US"/>
              </a:defPPr>
              <a:lvl1pPr algn="ctr" defTabSz="9137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6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pPr algn="l" eaLnBrk="0" hangingPunct="0">
                <a:lnSpc>
                  <a:spcPct val="150000"/>
                </a:lnSpc>
                <a:defRPr/>
              </a:pPr>
              <a:r>
                <a:rPr lang="en-US" altLang="zh-CN" sz="1200" kern="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200" kern="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1200" kern="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-7</a:t>
              </a:r>
              <a:r>
                <a:rPr lang="zh-CN" altLang="en-US" sz="1200" kern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en-US" altLang="zh-CN" sz="12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itle 4"/>
            <p:cNvSpPr txBox="1">
              <a:spLocks noChangeArrowheads="1"/>
            </p:cNvSpPr>
            <p:nvPr/>
          </p:nvSpPr>
          <p:spPr bwMode="auto">
            <a:xfrm>
              <a:off x="1909852" y="3694380"/>
              <a:ext cx="1538858" cy="442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77" bIns="34289"/>
            <a:lstStyle>
              <a:lvl1pPr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1pPr>
              <a:lvl2pPr marL="742950" indent="-285750"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2pPr>
              <a:lvl3pPr marL="1143000" indent="-228600"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3pPr>
              <a:lvl4pPr marL="1600200" indent="-228600"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4pPr>
              <a:lvl5pPr marL="2057400" indent="-228600" defTabSz="912495" eaLnBrk="0" hangingPunct="0"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5pPr>
              <a:lvl6pPr marL="25146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6pPr>
              <a:lvl7pPr marL="29718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7pPr>
              <a:lvl8pPr marL="34290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8pPr>
              <a:lvl9pPr marL="38862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-9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 flipH="1">
              <a:off x="2095583" y="1985844"/>
              <a:ext cx="11123" cy="2368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327402" y="1973173"/>
              <a:ext cx="1" cy="2380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接连接符 45"/>
          <p:cNvCxnSpPr/>
          <p:nvPr/>
        </p:nvCxnSpPr>
        <p:spPr>
          <a:xfrm>
            <a:off x="1621570" y="1783522"/>
            <a:ext cx="6885780" cy="1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8487573" y="1790284"/>
            <a:ext cx="19777" cy="2168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-4356" y="195486"/>
            <a:ext cx="8752820" cy="4810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lIns="68580" tIns="34290" rIns="68580" bIns="3429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2250" b="1" dirty="0" smtClean="0">
                <a:solidFill>
                  <a:schemeClr val="bg1"/>
                </a:solidFill>
                <a:latin typeface="+mj-ea"/>
              </a:rPr>
              <a:t>胜任力素质模型 是 </a:t>
            </a:r>
            <a:r>
              <a:rPr lang="zh-CN" altLang="en-US" sz="1600" b="1" u="sng" dirty="0" smtClean="0">
                <a:solidFill>
                  <a:schemeClr val="bg1"/>
                </a:solidFill>
                <a:latin typeface="+mj-ea"/>
              </a:rPr>
              <a:t>人才标准建立、评判、发展的根基 </a:t>
            </a:r>
            <a:r>
              <a:rPr lang="en-US" altLang="zh-CN" sz="1600" b="1" u="sng" dirty="0" smtClean="0">
                <a:solidFill>
                  <a:schemeClr val="bg1"/>
                </a:solidFill>
                <a:latin typeface="+mj-ea"/>
              </a:rPr>
              <a:t> </a:t>
            </a:r>
            <a:endParaRPr lang="zh-CN" altLang="en-US" sz="1600" b="1" u="sng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" name="矩形 34"/>
          <p:cNvSpPr>
            <a:spLocks noChangeArrowheads="1"/>
          </p:cNvSpPr>
          <p:nvPr/>
        </p:nvSpPr>
        <p:spPr bwMode="auto">
          <a:xfrm>
            <a:off x="5652120" y="1031254"/>
            <a:ext cx="3407237" cy="12280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28924" tIns="14462" rIns="28924" bIns="14462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5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3+1+N</a:t>
            </a:r>
            <a:r>
              <a:rPr lang="zh-CN" altLang="en-US" sz="15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胜任力模型初稿</a:t>
            </a:r>
            <a:endParaRPr lang="en-US" altLang="zh-CN" sz="1500" dirty="0" smtClean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15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 3</a:t>
            </a:r>
            <a:r>
              <a:rPr lang="zh-CN" altLang="en-US" sz="1500" dirty="0">
                <a:solidFill>
                  <a:srgbClr val="000000"/>
                </a:solidFill>
                <a:ea typeface="微软雅黑" panose="020B0503020204020204" pitchFamily="34" charset="-122"/>
              </a:rPr>
              <a:t>：核心能力</a:t>
            </a:r>
            <a:endParaRPr lang="en-US" altLang="zh-CN" sz="15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15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 1</a:t>
            </a:r>
            <a:r>
              <a:rPr lang="zh-CN" altLang="en-US" sz="1500" dirty="0">
                <a:solidFill>
                  <a:srgbClr val="000000"/>
                </a:solidFill>
                <a:ea typeface="微软雅黑" panose="020B0503020204020204" pitchFamily="34" charset="-122"/>
              </a:rPr>
              <a:t>：动机</a:t>
            </a:r>
            <a:endParaRPr lang="en-US" altLang="zh-CN" sz="15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15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 N</a:t>
            </a:r>
            <a:r>
              <a:rPr lang="zh-CN" altLang="en-US" sz="15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：各层级的发展能力</a:t>
            </a:r>
            <a:endParaRPr lang="zh-CN" altLang="en-US" sz="1500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55542" y="3383678"/>
            <a:ext cx="4884809" cy="1325844"/>
            <a:chOff x="8004277" y="2945563"/>
            <a:chExt cx="5260274" cy="3838169"/>
          </a:xfrm>
        </p:grpSpPr>
        <p:sp>
          <p:nvSpPr>
            <p:cNvPr id="8" name="TextBox 98"/>
            <p:cNvSpPr txBox="1">
              <a:spLocks noChangeArrowheads="1"/>
            </p:cNvSpPr>
            <p:nvPr/>
          </p:nvSpPr>
          <p:spPr bwMode="auto">
            <a:xfrm>
              <a:off x="11063985" y="6247969"/>
              <a:ext cx="2128644" cy="5357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28924" tIns="14462" rIns="28924" bIns="14462">
              <a:spAutoFit/>
            </a:bodyPr>
            <a:lstStyle/>
            <a:p>
              <a:pPr algn="ctr"/>
              <a:r>
                <a:rPr lang="zh-CN" altLang="en-US" sz="1200" b="1" dirty="0" smtClean="0">
                  <a:ea typeface="微软雅黑" panose="020B0503020204020204" pitchFamily="34" charset="-122"/>
                </a:rPr>
                <a:t>成就动机</a:t>
              </a:r>
              <a:endParaRPr lang="zh-CN" altLang="en-US" sz="1200" b="1" dirty="0"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8004277" y="4497209"/>
              <a:ext cx="5260274" cy="1614610"/>
              <a:chOff x="8004277" y="4497209"/>
              <a:chExt cx="5260274" cy="1614610"/>
            </a:xfrm>
          </p:grpSpPr>
          <p:cxnSp>
            <p:nvCxnSpPr>
              <p:cNvPr id="13" name="直接连接符 12"/>
              <p:cNvCxnSpPr/>
              <p:nvPr/>
            </p:nvCxnSpPr>
            <p:spPr>
              <a:xfrm flipV="1">
                <a:off x="8004277" y="6099118"/>
                <a:ext cx="3962400" cy="1270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98"/>
              <p:cNvSpPr txBox="1">
                <a:spLocks noChangeArrowheads="1"/>
              </p:cNvSpPr>
              <p:nvPr/>
            </p:nvSpPr>
            <p:spPr bwMode="auto">
              <a:xfrm>
                <a:off x="10992060" y="4497209"/>
                <a:ext cx="2272491" cy="5357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28924" tIns="14462" rIns="28924" bIns="14462">
                <a:spAutoFit/>
              </a:bodyPr>
              <a:lstStyle/>
              <a:p>
                <a:pPr algn="ctr"/>
                <a:r>
                  <a:rPr lang="zh-CN" altLang="en-US" sz="1200" b="1" dirty="0" smtClean="0">
                    <a:ea typeface="微软雅黑" panose="020B0503020204020204" pitchFamily="34" charset="-122"/>
                  </a:rPr>
                  <a:t>执行能力</a:t>
                </a:r>
                <a:endParaRPr lang="zh-CN" altLang="en-US" sz="1200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9016805" y="2945563"/>
              <a:ext cx="4081582" cy="1120408"/>
              <a:chOff x="9016805" y="2945563"/>
              <a:chExt cx="4081582" cy="1120408"/>
            </a:xfrm>
          </p:grpSpPr>
          <p:cxnSp>
            <p:nvCxnSpPr>
              <p:cNvPr id="11" name="直接连接符 10"/>
              <p:cNvCxnSpPr/>
              <p:nvPr/>
            </p:nvCxnSpPr>
            <p:spPr>
              <a:xfrm flipV="1">
                <a:off x="9016805" y="4027871"/>
                <a:ext cx="3111500" cy="381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98"/>
              <p:cNvSpPr txBox="1">
                <a:spLocks noChangeArrowheads="1"/>
              </p:cNvSpPr>
              <p:nvPr/>
            </p:nvSpPr>
            <p:spPr bwMode="auto">
              <a:xfrm>
                <a:off x="11158223" y="2945563"/>
                <a:ext cx="1940164" cy="5357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28924" tIns="14462" rIns="28924" bIns="14462">
                <a:spAutoFit/>
              </a:bodyPr>
              <a:lstStyle/>
              <a:p>
                <a:pPr algn="ctr"/>
                <a:r>
                  <a:rPr lang="zh-CN" altLang="en-US" sz="1200" b="1" dirty="0" smtClean="0">
                    <a:ea typeface="微软雅黑" panose="020B0503020204020204" pitchFamily="34" charset="-122"/>
                  </a:rPr>
                  <a:t>发展能力</a:t>
                </a:r>
                <a:endParaRPr lang="zh-CN" altLang="en-US" sz="1200" b="1" dirty="0"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89" y="1335175"/>
            <a:ext cx="3112801" cy="3607912"/>
          </a:xfrm>
          <a:prstGeom prst="rect">
            <a:avLst/>
          </a:prstGeom>
        </p:spPr>
      </p:pic>
      <p:sp>
        <p:nvSpPr>
          <p:cNvPr id="17" name="Freeform 7"/>
          <p:cNvSpPr/>
          <p:nvPr/>
        </p:nvSpPr>
        <p:spPr bwMode="auto">
          <a:xfrm rot="10800000">
            <a:off x="1566655" y="4464561"/>
            <a:ext cx="1056502" cy="460245"/>
          </a:xfrm>
          <a:custGeom>
            <a:avLst/>
            <a:gdLst>
              <a:gd name="T0" fmla="*/ 1576 w 2370"/>
              <a:gd name="T1" fmla="*/ 0 h 2041"/>
              <a:gd name="T2" fmla="*/ 1545 w 2370"/>
              <a:gd name="T3" fmla="*/ 478 h 2041"/>
              <a:gd name="T4" fmla="*/ 1714 w 2370"/>
              <a:gd name="T5" fmla="*/ 339 h 2041"/>
              <a:gd name="T6" fmla="*/ 1825 w 2370"/>
              <a:gd name="T7" fmla="*/ 118 h 2041"/>
              <a:gd name="T8" fmla="*/ 1783 w 2370"/>
              <a:gd name="T9" fmla="*/ 356 h 2041"/>
              <a:gd name="T10" fmla="*/ 1730 w 2370"/>
              <a:gd name="T11" fmla="*/ 388 h 2041"/>
              <a:gd name="T12" fmla="*/ 1533 w 2370"/>
              <a:gd name="T13" fmla="*/ 543 h 2041"/>
              <a:gd name="T14" fmla="*/ 1346 w 2370"/>
              <a:gd name="T15" fmla="*/ 863 h 2041"/>
              <a:gd name="T16" fmla="*/ 1479 w 2370"/>
              <a:gd name="T17" fmla="*/ 782 h 2041"/>
              <a:gd name="T18" fmla="*/ 1384 w 2370"/>
              <a:gd name="T19" fmla="*/ 861 h 2041"/>
              <a:gd name="T20" fmla="*/ 1296 w 2370"/>
              <a:gd name="T21" fmla="*/ 1203 h 2041"/>
              <a:gd name="T22" fmla="*/ 1862 w 2370"/>
              <a:gd name="T23" fmla="*/ 1179 h 2041"/>
              <a:gd name="T24" fmla="*/ 2135 w 2370"/>
              <a:gd name="T25" fmla="*/ 1181 h 2041"/>
              <a:gd name="T26" fmla="*/ 2156 w 2370"/>
              <a:gd name="T27" fmla="*/ 1181 h 2041"/>
              <a:gd name="T28" fmla="*/ 2370 w 2370"/>
              <a:gd name="T29" fmla="*/ 1101 h 2041"/>
              <a:gd name="T30" fmla="*/ 2058 w 2370"/>
              <a:gd name="T31" fmla="*/ 1294 h 2041"/>
              <a:gd name="T32" fmla="*/ 2142 w 2370"/>
              <a:gd name="T33" fmla="*/ 1334 h 2041"/>
              <a:gd name="T34" fmla="*/ 2070 w 2370"/>
              <a:gd name="T35" fmla="*/ 1382 h 2041"/>
              <a:gd name="T36" fmla="*/ 1953 w 2370"/>
              <a:gd name="T37" fmla="*/ 1242 h 2041"/>
              <a:gd name="T38" fmla="*/ 1603 w 2370"/>
              <a:gd name="T39" fmla="*/ 1230 h 2041"/>
              <a:gd name="T40" fmla="*/ 1801 w 2370"/>
              <a:gd name="T41" fmla="*/ 1478 h 2041"/>
              <a:gd name="T42" fmla="*/ 2067 w 2370"/>
              <a:gd name="T43" fmla="*/ 1586 h 2041"/>
              <a:gd name="T44" fmla="*/ 2061 w 2370"/>
              <a:gd name="T45" fmla="*/ 1682 h 2041"/>
              <a:gd name="T46" fmla="*/ 1812 w 2370"/>
              <a:gd name="T47" fmla="*/ 1528 h 2041"/>
              <a:gd name="T48" fmla="*/ 1693 w 2370"/>
              <a:gd name="T49" fmla="*/ 1572 h 2041"/>
              <a:gd name="T50" fmla="*/ 1675 w 2370"/>
              <a:gd name="T51" fmla="*/ 1393 h 2041"/>
              <a:gd name="T52" fmla="*/ 1588 w 2370"/>
              <a:gd name="T53" fmla="*/ 1264 h 2041"/>
              <a:gd name="T54" fmla="*/ 1296 w 2370"/>
              <a:gd name="T55" fmla="*/ 1296 h 2041"/>
              <a:gd name="T56" fmla="*/ 1508 w 2370"/>
              <a:gd name="T57" fmla="*/ 2041 h 2041"/>
              <a:gd name="T58" fmla="*/ 1169 w 2370"/>
              <a:gd name="T59" fmla="*/ 1384 h 2041"/>
              <a:gd name="T60" fmla="*/ 1032 w 2370"/>
              <a:gd name="T61" fmla="*/ 1284 h 2041"/>
              <a:gd name="T62" fmla="*/ 787 w 2370"/>
              <a:gd name="T63" fmla="*/ 1297 h 2041"/>
              <a:gd name="T64" fmla="*/ 754 w 2370"/>
              <a:gd name="T65" fmla="*/ 1442 h 2041"/>
              <a:gd name="T66" fmla="*/ 776 w 2370"/>
              <a:gd name="T67" fmla="*/ 1289 h 2041"/>
              <a:gd name="T68" fmla="*/ 644 w 2370"/>
              <a:gd name="T69" fmla="*/ 1392 h 2041"/>
              <a:gd name="T70" fmla="*/ 931 w 2370"/>
              <a:gd name="T71" fmla="*/ 1227 h 2041"/>
              <a:gd name="T72" fmla="*/ 703 w 2370"/>
              <a:gd name="T73" fmla="*/ 1136 h 2041"/>
              <a:gd name="T74" fmla="*/ 431 w 2370"/>
              <a:gd name="T75" fmla="*/ 1270 h 2041"/>
              <a:gd name="T76" fmla="*/ 255 w 2370"/>
              <a:gd name="T77" fmla="*/ 1161 h 2041"/>
              <a:gd name="T78" fmla="*/ 75 w 2370"/>
              <a:gd name="T79" fmla="*/ 1088 h 2041"/>
              <a:gd name="T80" fmla="*/ 423 w 2370"/>
              <a:gd name="T81" fmla="*/ 1136 h 2041"/>
              <a:gd name="T82" fmla="*/ 643 w 2370"/>
              <a:gd name="T83" fmla="*/ 1095 h 2041"/>
              <a:gd name="T84" fmla="*/ 390 w 2370"/>
              <a:gd name="T85" fmla="*/ 717 h 2041"/>
              <a:gd name="T86" fmla="*/ 413 w 2370"/>
              <a:gd name="T87" fmla="*/ 552 h 2041"/>
              <a:gd name="T88" fmla="*/ 637 w 2370"/>
              <a:gd name="T89" fmla="*/ 1046 h 2041"/>
              <a:gd name="T90" fmla="*/ 636 w 2370"/>
              <a:gd name="T91" fmla="*/ 765 h 2041"/>
              <a:gd name="T92" fmla="*/ 657 w 2370"/>
              <a:gd name="T93" fmla="*/ 912 h 2041"/>
              <a:gd name="T94" fmla="*/ 775 w 2370"/>
              <a:gd name="T95" fmla="*/ 784 h 2041"/>
              <a:gd name="T96" fmla="*/ 654 w 2370"/>
              <a:gd name="T97" fmla="*/ 944 h 2041"/>
              <a:gd name="T98" fmla="*/ 723 w 2370"/>
              <a:gd name="T99" fmla="*/ 1085 h 2041"/>
              <a:gd name="T100" fmla="*/ 1175 w 2370"/>
              <a:gd name="T101" fmla="*/ 1290 h 2041"/>
              <a:gd name="T102" fmla="*/ 1306 w 2370"/>
              <a:gd name="T103" fmla="*/ 779 h 2041"/>
              <a:gd name="T104" fmla="*/ 1180 w 2370"/>
              <a:gd name="T105" fmla="*/ 711 h 2041"/>
              <a:gd name="T106" fmla="*/ 1212 w 2370"/>
              <a:gd name="T107" fmla="*/ 559 h 2041"/>
              <a:gd name="T108" fmla="*/ 1050 w 2370"/>
              <a:gd name="T109" fmla="*/ 322 h 2041"/>
              <a:gd name="T110" fmla="*/ 998 w 2370"/>
              <a:gd name="T111" fmla="*/ 101 h 2041"/>
              <a:gd name="T112" fmla="*/ 1110 w 2370"/>
              <a:gd name="T113" fmla="*/ 406 h 2041"/>
              <a:gd name="T114" fmla="*/ 1216 w 2370"/>
              <a:gd name="T115" fmla="*/ 503 h 2041"/>
              <a:gd name="T116" fmla="*/ 1253 w 2370"/>
              <a:gd name="T117" fmla="*/ 113 h 2041"/>
              <a:gd name="T118" fmla="*/ 1228 w 2370"/>
              <a:gd name="T119" fmla="*/ 279 h 2041"/>
              <a:gd name="T120" fmla="*/ 1401 w 2370"/>
              <a:gd name="T121" fmla="*/ 659 h 2041"/>
              <a:gd name="T122" fmla="*/ 1574 w 2370"/>
              <a:gd name="T123" fmla="*/ 245 h 2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370" h="2041">
                <a:moveTo>
                  <a:pt x="1574" y="245"/>
                </a:moveTo>
                <a:cubicBezTo>
                  <a:pt x="1586" y="164"/>
                  <a:pt x="1585" y="82"/>
                  <a:pt x="1576" y="0"/>
                </a:cubicBezTo>
                <a:cubicBezTo>
                  <a:pt x="1591" y="67"/>
                  <a:pt x="1597" y="136"/>
                  <a:pt x="1596" y="205"/>
                </a:cubicBezTo>
                <a:cubicBezTo>
                  <a:pt x="1593" y="298"/>
                  <a:pt x="1575" y="390"/>
                  <a:pt x="1545" y="478"/>
                </a:cubicBezTo>
                <a:cubicBezTo>
                  <a:pt x="1563" y="470"/>
                  <a:pt x="1580" y="461"/>
                  <a:pt x="1598" y="452"/>
                </a:cubicBezTo>
                <a:cubicBezTo>
                  <a:pt x="1648" y="428"/>
                  <a:pt x="1682" y="383"/>
                  <a:pt x="1714" y="339"/>
                </a:cubicBezTo>
                <a:cubicBezTo>
                  <a:pt x="1760" y="271"/>
                  <a:pt x="1797" y="195"/>
                  <a:pt x="1816" y="114"/>
                </a:cubicBezTo>
                <a:cubicBezTo>
                  <a:pt x="1819" y="115"/>
                  <a:pt x="1822" y="117"/>
                  <a:pt x="1825" y="118"/>
                </a:cubicBezTo>
                <a:cubicBezTo>
                  <a:pt x="1805" y="211"/>
                  <a:pt x="1767" y="301"/>
                  <a:pt x="1714" y="380"/>
                </a:cubicBezTo>
                <a:cubicBezTo>
                  <a:pt x="1735" y="367"/>
                  <a:pt x="1759" y="359"/>
                  <a:pt x="1783" y="356"/>
                </a:cubicBezTo>
                <a:cubicBezTo>
                  <a:pt x="1783" y="358"/>
                  <a:pt x="1783" y="362"/>
                  <a:pt x="1783" y="364"/>
                </a:cubicBezTo>
                <a:cubicBezTo>
                  <a:pt x="1765" y="371"/>
                  <a:pt x="1746" y="377"/>
                  <a:pt x="1730" y="388"/>
                </a:cubicBezTo>
                <a:cubicBezTo>
                  <a:pt x="1685" y="417"/>
                  <a:pt x="1653" y="463"/>
                  <a:pt x="1606" y="488"/>
                </a:cubicBezTo>
                <a:cubicBezTo>
                  <a:pt x="1579" y="503"/>
                  <a:pt x="1552" y="518"/>
                  <a:pt x="1533" y="543"/>
                </a:cubicBezTo>
                <a:cubicBezTo>
                  <a:pt x="1512" y="572"/>
                  <a:pt x="1494" y="603"/>
                  <a:pt x="1475" y="633"/>
                </a:cubicBezTo>
                <a:cubicBezTo>
                  <a:pt x="1431" y="709"/>
                  <a:pt x="1386" y="785"/>
                  <a:pt x="1346" y="863"/>
                </a:cubicBezTo>
                <a:cubicBezTo>
                  <a:pt x="1365" y="847"/>
                  <a:pt x="1383" y="830"/>
                  <a:pt x="1404" y="818"/>
                </a:cubicBezTo>
                <a:cubicBezTo>
                  <a:pt x="1427" y="803"/>
                  <a:pt x="1453" y="792"/>
                  <a:pt x="1479" y="782"/>
                </a:cubicBezTo>
                <a:cubicBezTo>
                  <a:pt x="1480" y="785"/>
                  <a:pt x="1521" y="769"/>
                  <a:pt x="1522" y="772"/>
                </a:cubicBezTo>
                <a:cubicBezTo>
                  <a:pt x="1484" y="786"/>
                  <a:pt x="1412" y="832"/>
                  <a:pt x="1384" y="861"/>
                </a:cubicBezTo>
                <a:cubicBezTo>
                  <a:pt x="1360" y="888"/>
                  <a:pt x="1336" y="915"/>
                  <a:pt x="1318" y="947"/>
                </a:cubicBezTo>
                <a:cubicBezTo>
                  <a:pt x="1305" y="1032"/>
                  <a:pt x="1299" y="1118"/>
                  <a:pt x="1296" y="1203"/>
                </a:cubicBezTo>
                <a:cubicBezTo>
                  <a:pt x="1362" y="1177"/>
                  <a:pt x="1432" y="1157"/>
                  <a:pt x="1503" y="1154"/>
                </a:cubicBezTo>
                <a:cubicBezTo>
                  <a:pt x="1623" y="1152"/>
                  <a:pt x="1743" y="1165"/>
                  <a:pt x="1862" y="1179"/>
                </a:cubicBezTo>
                <a:cubicBezTo>
                  <a:pt x="1944" y="1189"/>
                  <a:pt x="2026" y="1197"/>
                  <a:pt x="2107" y="1189"/>
                </a:cubicBezTo>
                <a:cubicBezTo>
                  <a:pt x="2117" y="1188"/>
                  <a:pt x="2127" y="1188"/>
                  <a:pt x="2135" y="1181"/>
                </a:cubicBezTo>
                <a:cubicBezTo>
                  <a:pt x="2169" y="1150"/>
                  <a:pt x="2193" y="1108"/>
                  <a:pt x="2206" y="1064"/>
                </a:cubicBezTo>
                <a:cubicBezTo>
                  <a:pt x="2201" y="1107"/>
                  <a:pt x="2181" y="1147"/>
                  <a:pt x="2156" y="1181"/>
                </a:cubicBezTo>
                <a:cubicBezTo>
                  <a:pt x="2198" y="1171"/>
                  <a:pt x="2238" y="1163"/>
                  <a:pt x="2284" y="1134"/>
                </a:cubicBezTo>
                <a:cubicBezTo>
                  <a:pt x="2287" y="1137"/>
                  <a:pt x="2367" y="1098"/>
                  <a:pt x="2370" y="1101"/>
                </a:cubicBezTo>
                <a:cubicBezTo>
                  <a:pt x="2284" y="1168"/>
                  <a:pt x="2094" y="1232"/>
                  <a:pt x="1987" y="1237"/>
                </a:cubicBezTo>
                <a:cubicBezTo>
                  <a:pt x="2013" y="1254"/>
                  <a:pt x="2031" y="1279"/>
                  <a:pt x="2058" y="1294"/>
                </a:cubicBezTo>
                <a:cubicBezTo>
                  <a:pt x="2088" y="1309"/>
                  <a:pt x="2153" y="1329"/>
                  <a:pt x="2186" y="1338"/>
                </a:cubicBezTo>
                <a:cubicBezTo>
                  <a:pt x="2183" y="1341"/>
                  <a:pt x="2145" y="1334"/>
                  <a:pt x="2142" y="1334"/>
                </a:cubicBezTo>
                <a:cubicBezTo>
                  <a:pt x="2111" y="1329"/>
                  <a:pt x="2082" y="1318"/>
                  <a:pt x="2054" y="1306"/>
                </a:cubicBezTo>
                <a:cubicBezTo>
                  <a:pt x="2066" y="1329"/>
                  <a:pt x="2072" y="1355"/>
                  <a:pt x="2070" y="1382"/>
                </a:cubicBezTo>
                <a:cubicBezTo>
                  <a:pt x="2068" y="1341"/>
                  <a:pt x="2045" y="1303"/>
                  <a:pt x="2013" y="1279"/>
                </a:cubicBezTo>
                <a:cubicBezTo>
                  <a:pt x="1994" y="1266"/>
                  <a:pt x="1975" y="1252"/>
                  <a:pt x="1953" y="1242"/>
                </a:cubicBezTo>
                <a:cubicBezTo>
                  <a:pt x="1937" y="1234"/>
                  <a:pt x="1917" y="1237"/>
                  <a:pt x="1899" y="1236"/>
                </a:cubicBezTo>
                <a:cubicBezTo>
                  <a:pt x="1800" y="1235"/>
                  <a:pt x="1702" y="1229"/>
                  <a:pt x="1603" y="1230"/>
                </a:cubicBezTo>
                <a:cubicBezTo>
                  <a:pt x="1641" y="1263"/>
                  <a:pt x="1665" y="1306"/>
                  <a:pt x="1693" y="1347"/>
                </a:cubicBezTo>
                <a:cubicBezTo>
                  <a:pt x="1725" y="1394"/>
                  <a:pt x="1761" y="1438"/>
                  <a:pt x="1801" y="1478"/>
                </a:cubicBezTo>
                <a:cubicBezTo>
                  <a:pt x="1827" y="1507"/>
                  <a:pt x="1858" y="1532"/>
                  <a:pt x="1894" y="1547"/>
                </a:cubicBezTo>
                <a:cubicBezTo>
                  <a:pt x="1949" y="1572"/>
                  <a:pt x="2008" y="1581"/>
                  <a:pt x="2067" y="1586"/>
                </a:cubicBezTo>
                <a:cubicBezTo>
                  <a:pt x="2000" y="1590"/>
                  <a:pt x="1932" y="1580"/>
                  <a:pt x="1870" y="1553"/>
                </a:cubicBezTo>
                <a:cubicBezTo>
                  <a:pt x="1929" y="1603"/>
                  <a:pt x="1993" y="1647"/>
                  <a:pt x="2061" y="1682"/>
                </a:cubicBezTo>
                <a:cubicBezTo>
                  <a:pt x="2060" y="1686"/>
                  <a:pt x="2092" y="1699"/>
                  <a:pt x="2091" y="1702"/>
                </a:cubicBezTo>
                <a:cubicBezTo>
                  <a:pt x="2001" y="1661"/>
                  <a:pt x="1885" y="1595"/>
                  <a:pt x="1812" y="1528"/>
                </a:cubicBezTo>
                <a:cubicBezTo>
                  <a:pt x="1771" y="1487"/>
                  <a:pt x="1735" y="1441"/>
                  <a:pt x="1698" y="1398"/>
                </a:cubicBezTo>
                <a:cubicBezTo>
                  <a:pt x="1702" y="1456"/>
                  <a:pt x="1693" y="1514"/>
                  <a:pt x="1693" y="1572"/>
                </a:cubicBezTo>
                <a:cubicBezTo>
                  <a:pt x="1689" y="1571"/>
                  <a:pt x="1691" y="1636"/>
                  <a:pt x="1687" y="1636"/>
                </a:cubicBezTo>
                <a:cubicBezTo>
                  <a:pt x="1687" y="1577"/>
                  <a:pt x="1688" y="1451"/>
                  <a:pt x="1675" y="1393"/>
                </a:cubicBezTo>
                <a:cubicBezTo>
                  <a:pt x="1671" y="1374"/>
                  <a:pt x="1666" y="1355"/>
                  <a:pt x="1653" y="1339"/>
                </a:cubicBezTo>
                <a:cubicBezTo>
                  <a:pt x="1633" y="1312"/>
                  <a:pt x="1614" y="1285"/>
                  <a:pt x="1588" y="1264"/>
                </a:cubicBezTo>
                <a:cubicBezTo>
                  <a:pt x="1567" y="1245"/>
                  <a:pt x="1538" y="1238"/>
                  <a:pt x="1511" y="1235"/>
                </a:cubicBezTo>
                <a:cubicBezTo>
                  <a:pt x="1436" y="1239"/>
                  <a:pt x="1361" y="1259"/>
                  <a:pt x="1296" y="1296"/>
                </a:cubicBezTo>
                <a:cubicBezTo>
                  <a:pt x="1301" y="1435"/>
                  <a:pt x="1318" y="1575"/>
                  <a:pt x="1358" y="1709"/>
                </a:cubicBezTo>
                <a:cubicBezTo>
                  <a:pt x="1392" y="1826"/>
                  <a:pt x="1442" y="1939"/>
                  <a:pt x="1508" y="2041"/>
                </a:cubicBezTo>
                <a:cubicBezTo>
                  <a:pt x="1240" y="2041"/>
                  <a:pt x="1240" y="2041"/>
                  <a:pt x="1240" y="2041"/>
                </a:cubicBezTo>
                <a:cubicBezTo>
                  <a:pt x="1182" y="1828"/>
                  <a:pt x="1159" y="1605"/>
                  <a:pt x="1169" y="1384"/>
                </a:cubicBezTo>
                <a:cubicBezTo>
                  <a:pt x="1151" y="1365"/>
                  <a:pt x="1133" y="1346"/>
                  <a:pt x="1113" y="1331"/>
                </a:cubicBezTo>
                <a:cubicBezTo>
                  <a:pt x="1090" y="1310"/>
                  <a:pt x="1060" y="1297"/>
                  <a:pt x="1032" y="1284"/>
                </a:cubicBezTo>
                <a:cubicBezTo>
                  <a:pt x="970" y="1259"/>
                  <a:pt x="900" y="1247"/>
                  <a:pt x="834" y="1264"/>
                </a:cubicBezTo>
                <a:cubicBezTo>
                  <a:pt x="814" y="1268"/>
                  <a:pt x="799" y="1282"/>
                  <a:pt x="787" y="1297"/>
                </a:cubicBezTo>
                <a:cubicBezTo>
                  <a:pt x="768" y="1323"/>
                  <a:pt x="753" y="1353"/>
                  <a:pt x="749" y="1386"/>
                </a:cubicBezTo>
                <a:cubicBezTo>
                  <a:pt x="747" y="1405"/>
                  <a:pt x="751" y="1423"/>
                  <a:pt x="754" y="1442"/>
                </a:cubicBezTo>
                <a:cubicBezTo>
                  <a:pt x="747" y="1424"/>
                  <a:pt x="742" y="1404"/>
                  <a:pt x="744" y="1385"/>
                </a:cubicBezTo>
                <a:cubicBezTo>
                  <a:pt x="745" y="1350"/>
                  <a:pt x="760" y="1318"/>
                  <a:pt x="776" y="1289"/>
                </a:cubicBezTo>
                <a:cubicBezTo>
                  <a:pt x="728" y="1318"/>
                  <a:pt x="626" y="1425"/>
                  <a:pt x="591" y="1469"/>
                </a:cubicBezTo>
                <a:cubicBezTo>
                  <a:pt x="588" y="1466"/>
                  <a:pt x="646" y="1395"/>
                  <a:pt x="644" y="1392"/>
                </a:cubicBezTo>
                <a:cubicBezTo>
                  <a:pt x="683" y="1339"/>
                  <a:pt x="731" y="1290"/>
                  <a:pt x="790" y="1259"/>
                </a:cubicBezTo>
                <a:cubicBezTo>
                  <a:pt x="833" y="1236"/>
                  <a:pt x="882" y="1227"/>
                  <a:pt x="931" y="1227"/>
                </a:cubicBezTo>
                <a:cubicBezTo>
                  <a:pt x="882" y="1205"/>
                  <a:pt x="833" y="1185"/>
                  <a:pt x="784" y="1164"/>
                </a:cubicBezTo>
                <a:cubicBezTo>
                  <a:pt x="757" y="1154"/>
                  <a:pt x="731" y="1142"/>
                  <a:pt x="703" y="1136"/>
                </a:cubicBezTo>
                <a:cubicBezTo>
                  <a:pt x="636" y="1125"/>
                  <a:pt x="564" y="1125"/>
                  <a:pt x="499" y="1148"/>
                </a:cubicBezTo>
                <a:cubicBezTo>
                  <a:pt x="457" y="1175"/>
                  <a:pt x="448" y="1227"/>
                  <a:pt x="431" y="1270"/>
                </a:cubicBezTo>
                <a:cubicBezTo>
                  <a:pt x="442" y="1229"/>
                  <a:pt x="452" y="1185"/>
                  <a:pt x="480" y="1152"/>
                </a:cubicBezTo>
                <a:cubicBezTo>
                  <a:pt x="407" y="1170"/>
                  <a:pt x="330" y="1171"/>
                  <a:pt x="255" y="1161"/>
                </a:cubicBezTo>
                <a:cubicBezTo>
                  <a:pt x="189" y="1151"/>
                  <a:pt x="57" y="1090"/>
                  <a:pt x="0" y="1056"/>
                </a:cubicBezTo>
                <a:cubicBezTo>
                  <a:pt x="2" y="1054"/>
                  <a:pt x="73" y="1090"/>
                  <a:pt x="75" y="1088"/>
                </a:cubicBezTo>
                <a:cubicBezTo>
                  <a:pt x="139" y="1121"/>
                  <a:pt x="211" y="1133"/>
                  <a:pt x="281" y="1144"/>
                </a:cubicBezTo>
                <a:cubicBezTo>
                  <a:pt x="328" y="1151"/>
                  <a:pt x="376" y="1144"/>
                  <a:pt x="423" y="1136"/>
                </a:cubicBezTo>
                <a:cubicBezTo>
                  <a:pt x="477" y="1127"/>
                  <a:pt x="528" y="1103"/>
                  <a:pt x="583" y="1096"/>
                </a:cubicBezTo>
                <a:cubicBezTo>
                  <a:pt x="603" y="1094"/>
                  <a:pt x="623" y="1094"/>
                  <a:pt x="643" y="1095"/>
                </a:cubicBezTo>
                <a:cubicBezTo>
                  <a:pt x="594" y="1067"/>
                  <a:pt x="549" y="1031"/>
                  <a:pt x="512" y="988"/>
                </a:cubicBezTo>
                <a:cubicBezTo>
                  <a:pt x="442" y="915"/>
                  <a:pt x="393" y="819"/>
                  <a:pt x="390" y="717"/>
                </a:cubicBezTo>
                <a:cubicBezTo>
                  <a:pt x="386" y="661"/>
                  <a:pt x="404" y="577"/>
                  <a:pt x="412" y="522"/>
                </a:cubicBezTo>
                <a:cubicBezTo>
                  <a:pt x="414" y="522"/>
                  <a:pt x="411" y="552"/>
                  <a:pt x="413" y="552"/>
                </a:cubicBezTo>
                <a:cubicBezTo>
                  <a:pt x="400" y="640"/>
                  <a:pt x="386" y="735"/>
                  <a:pt x="426" y="819"/>
                </a:cubicBezTo>
                <a:cubicBezTo>
                  <a:pt x="465" y="917"/>
                  <a:pt x="543" y="997"/>
                  <a:pt x="637" y="1046"/>
                </a:cubicBezTo>
                <a:cubicBezTo>
                  <a:pt x="600" y="981"/>
                  <a:pt x="609" y="903"/>
                  <a:pt x="625" y="833"/>
                </a:cubicBezTo>
                <a:cubicBezTo>
                  <a:pt x="629" y="834"/>
                  <a:pt x="633" y="764"/>
                  <a:pt x="636" y="765"/>
                </a:cubicBezTo>
                <a:cubicBezTo>
                  <a:pt x="631" y="803"/>
                  <a:pt x="629" y="912"/>
                  <a:pt x="633" y="950"/>
                </a:cubicBezTo>
                <a:cubicBezTo>
                  <a:pt x="640" y="937"/>
                  <a:pt x="646" y="923"/>
                  <a:pt x="657" y="912"/>
                </a:cubicBezTo>
                <a:cubicBezTo>
                  <a:pt x="680" y="891"/>
                  <a:pt x="709" y="878"/>
                  <a:pt x="728" y="854"/>
                </a:cubicBezTo>
                <a:cubicBezTo>
                  <a:pt x="746" y="833"/>
                  <a:pt x="760" y="808"/>
                  <a:pt x="775" y="784"/>
                </a:cubicBezTo>
                <a:cubicBezTo>
                  <a:pt x="758" y="824"/>
                  <a:pt x="740" y="867"/>
                  <a:pt x="704" y="894"/>
                </a:cubicBezTo>
                <a:cubicBezTo>
                  <a:pt x="686" y="909"/>
                  <a:pt x="665" y="923"/>
                  <a:pt x="654" y="944"/>
                </a:cubicBezTo>
                <a:cubicBezTo>
                  <a:pt x="647" y="958"/>
                  <a:pt x="641" y="973"/>
                  <a:pt x="641" y="989"/>
                </a:cubicBezTo>
                <a:cubicBezTo>
                  <a:pt x="654" y="1031"/>
                  <a:pt x="688" y="1062"/>
                  <a:pt x="723" y="1085"/>
                </a:cubicBezTo>
                <a:cubicBezTo>
                  <a:pt x="819" y="1123"/>
                  <a:pt x="918" y="1150"/>
                  <a:pt x="1012" y="1191"/>
                </a:cubicBezTo>
                <a:cubicBezTo>
                  <a:pt x="1071" y="1216"/>
                  <a:pt x="1126" y="1249"/>
                  <a:pt x="1175" y="1290"/>
                </a:cubicBezTo>
                <a:cubicBezTo>
                  <a:pt x="1184" y="1177"/>
                  <a:pt x="1202" y="1064"/>
                  <a:pt x="1227" y="953"/>
                </a:cubicBezTo>
                <a:cubicBezTo>
                  <a:pt x="1241" y="891"/>
                  <a:pt x="1268" y="831"/>
                  <a:pt x="1306" y="779"/>
                </a:cubicBezTo>
                <a:cubicBezTo>
                  <a:pt x="1280" y="762"/>
                  <a:pt x="1079" y="691"/>
                  <a:pt x="1050" y="681"/>
                </a:cubicBezTo>
                <a:cubicBezTo>
                  <a:pt x="1051" y="673"/>
                  <a:pt x="1179" y="719"/>
                  <a:pt x="1180" y="711"/>
                </a:cubicBezTo>
                <a:cubicBezTo>
                  <a:pt x="1205" y="716"/>
                  <a:pt x="1273" y="729"/>
                  <a:pt x="1298" y="737"/>
                </a:cubicBezTo>
                <a:cubicBezTo>
                  <a:pt x="1261" y="682"/>
                  <a:pt x="1244" y="617"/>
                  <a:pt x="1212" y="559"/>
                </a:cubicBezTo>
                <a:cubicBezTo>
                  <a:pt x="1194" y="521"/>
                  <a:pt x="1163" y="492"/>
                  <a:pt x="1131" y="465"/>
                </a:cubicBezTo>
                <a:cubicBezTo>
                  <a:pt x="1088" y="428"/>
                  <a:pt x="1066" y="374"/>
                  <a:pt x="1050" y="322"/>
                </a:cubicBezTo>
                <a:cubicBezTo>
                  <a:pt x="1027" y="250"/>
                  <a:pt x="1007" y="177"/>
                  <a:pt x="991" y="104"/>
                </a:cubicBezTo>
                <a:cubicBezTo>
                  <a:pt x="993" y="103"/>
                  <a:pt x="996" y="102"/>
                  <a:pt x="998" y="101"/>
                </a:cubicBezTo>
                <a:cubicBezTo>
                  <a:pt x="1014" y="165"/>
                  <a:pt x="1033" y="227"/>
                  <a:pt x="1054" y="289"/>
                </a:cubicBezTo>
                <a:cubicBezTo>
                  <a:pt x="1068" y="330"/>
                  <a:pt x="1084" y="371"/>
                  <a:pt x="1110" y="406"/>
                </a:cubicBezTo>
                <a:cubicBezTo>
                  <a:pt x="1128" y="429"/>
                  <a:pt x="1154" y="445"/>
                  <a:pt x="1176" y="464"/>
                </a:cubicBezTo>
                <a:cubicBezTo>
                  <a:pt x="1190" y="476"/>
                  <a:pt x="1203" y="490"/>
                  <a:pt x="1216" y="503"/>
                </a:cubicBezTo>
                <a:cubicBezTo>
                  <a:pt x="1203" y="416"/>
                  <a:pt x="1204" y="327"/>
                  <a:pt x="1220" y="241"/>
                </a:cubicBezTo>
                <a:cubicBezTo>
                  <a:pt x="1227" y="197"/>
                  <a:pt x="1242" y="156"/>
                  <a:pt x="1253" y="113"/>
                </a:cubicBezTo>
                <a:cubicBezTo>
                  <a:pt x="1254" y="113"/>
                  <a:pt x="1258" y="113"/>
                  <a:pt x="1260" y="113"/>
                </a:cubicBezTo>
                <a:cubicBezTo>
                  <a:pt x="1248" y="168"/>
                  <a:pt x="1232" y="222"/>
                  <a:pt x="1228" y="279"/>
                </a:cubicBezTo>
                <a:cubicBezTo>
                  <a:pt x="1209" y="437"/>
                  <a:pt x="1250" y="602"/>
                  <a:pt x="1343" y="732"/>
                </a:cubicBezTo>
                <a:cubicBezTo>
                  <a:pt x="1362" y="708"/>
                  <a:pt x="1383" y="685"/>
                  <a:pt x="1401" y="659"/>
                </a:cubicBezTo>
                <a:cubicBezTo>
                  <a:pt x="1435" y="609"/>
                  <a:pt x="1468" y="558"/>
                  <a:pt x="1493" y="502"/>
                </a:cubicBezTo>
                <a:cubicBezTo>
                  <a:pt x="1532" y="421"/>
                  <a:pt x="1560" y="334"/>
                  <a:pt x="1574" y="245"/>
                </a:cubicBezTo>
                <a:close/>
              </a:path>
            </a:pathLst>
          </a:custGeom>
          <a:solidFill>
            <a:srgbClr val="655E39">
              <a:alpha val="32000"/>
            </a:srgbClr>
          </a:solidFill>
          <a:ln>
            <a:noFill/>
          </a:ln>
        </p:spPr>
        <p:txBody>
          <a:bodyPr vert="horz" wrap="square" lIns="51435" tIns="25718" rIns="51435" bIns="25718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Freeform 7"/>
          <p:cNvSpPr/>
          <p:nvPr/>
        </p:nvSpPr>
        <p:spPr bwMode="auto">
          <a:xfrm rot="10800000">
            <a:off x="2119007" y="4485030"/>
            <a:ext cx="1008299" cy="553321"/>
          </a:xfrm>
          <a:custGeom>
            <a:avLst/>
            <a:gdLst>
              <a:gd name="T0" fmla="*/ 1576 w 2370"/>
              <a:gd name="T1" fmla="*/ 0 h 2041"/>
              <a:gd name="T2" fmla="*/ 1545 w 2370"/>
              <a:gd name="T3" fmla="*/ 478 h 2041"/>
              <a:gd name="T4" fmla="*/ 1714 w 2370"/>
              <a:gd name="T5" fmla="*/ 339 h 2041"/>
              <a:gd name="T6" fmla="*/ 1825 w 2370"/>
              <a:gd name="T7" fmla="*/ 118 h 2041"/>
              <a:gd name="T8" fmla="*/ 1783 w 2370"/>
              <a:gd name="T9" fmla="*/ 356 h 2041"/>
              <a:gd name="T10" fmla="*/ 1730 w 2370"/>
              <a:gd name="T11" fmla="*/ 388 h 2041"/>
              <a:gd name="T12" fmla="*/ 1533 w 2370"/>
              <a:gd name="T13" fmla="*/ 543 h 2041"/>
              <a:gd name="T14" fmla="*/ 1346 w 2370"/>
              <a:gd name="T15" fmla="*/ 863 h 2041"/>
              <a:gd name="T16" fmla="*/ 1479 w 2370"/>
              <a:gd name="T17" fmla="*/ 782 h 2041"/>
              <a:gd name="T18" fmla="*/ 1384 w 2370"/>
              <a:gd name="T19" fmla="*/ 861 h 2041"/>
              <a:gd name="T20" fmla="*/ 1296 w 2370"/>
              <a:gd name="T21" fmla="*/ 1203 h 2041"/>
              <a:gd name="T22" fmla="*/ 1862 w 2370"/>
              <a:gd name="T23" fmla="*/ 1179 h 2041"/>
              <a:gd name="T24" fmla="*/ 2135 w 2370"/>
              <a:gd name="T25" fmla="*/ 1181 h 2041"/>
              <a:gd name="T26" fmla="*/ 2156 w 2370"/>
              <a:gd name="T27" fmla="*/ 1181 h 2041"/>
              <a:gd name="T28" fmla="*/ 2370 w 2370"/>
              <a:gd name="T29" fmla="*/ 1101 h 2041"/>
              <a:gd name="T30" fmla="*/ 2058 w 2370"/>
              <a:gd name="T31" fmla="*/ 1294 h 2041"/>
              <a:gd name="T32" fmla="*/ 2142 w 2370"/>
              <a:gd name="T33" fmla="*/ 1334 h 2041"/>
              <a:gd name="T34" fmla="*/ 2070 w 2370"/>
              <a:gd name="T35" fmla="*/ 1382 h 2041"/>
              <a:gd name="T36" fmla="*/ 1953 w 2370"/>
              <a:gd name="T37" fmla="*/ 1242 h 2041"/>
              <a:gd name="T38" fmla="*/ 1603 w 2370"/>
              <a:gd name="T39" fmla="*/ 1230 h 2041"/>
              <a:gd name="T40" fmla="*/ 1801 w 2370"/>
              <a:gd name="T41" fmla="*/ 1478 h 2041"/>
              <a:gd name="T42" fmla="*/ 2067 w 2370"/>
              <a:gd name="T43" fmla="*/ 1586 h 2041"/>
              <a:gd name="T44" fmla="*/ 2061 w 2370"/>
              <a:gd name="T45" fmla="*/ 1682 h 2041"/>
              <a:gd name="T46" fmla="*/ 1812 w 2370"/>
              <a:gd name="T47" fmla="*/ 1528 h 2041"/>
              <a:gd name="T48" fmla="*/ 1693 w 2370"/>
              <a:gd name="T49" fmla="*/ 1572 h 2041"/>
              <a:gd name="T50" fmla="*/ 1675 w 2370"/>
              <a:gd name="T51" fmla="*/ 1393 h 2041"/>
              <a:gd name="T52" fmla="*/ 1588 w 2370"/>
              <a:gd name="T53" fmla="*/ 1264 h 2041"/>
              <a:gd name="T54" fmla="*/ 1296 w 2370"/>
              <a:gd name="T55" fmla="*/ 1296 h 2041"/>
              <a:gd name="T56" fmla="*/ 1508 w 2370"/>
              <a:gd name="T57" fmla="*/ 2041 h 2041"/>
              <a:gd name="T58" fmla="*/ 1169 w 2370"/>
              <a:gd name="T59" fmla="*/ 1384 h 2041"/>
              <a:gd name="T60" fmla="*/ 1032 w 2370"/>
              <a:gd name="T61" fmla="*/ 1284 h 2041"/>
              <a:gd name="T62" fmla="*/ 787 w 2370"/>
              <a:gd name="T63" fmla="*/ 1297 h 2041"/>
              <a:gd name="T64" fmla="*/ 754 w 2370"/>
              <a:gd name="T65" fmla="*/ 1442 h 2041"/>
              <a:gd name="T66" fmla="*/ 776 w 2370"/>
              <a:gd name="T67" fmla="*/ 1289 h 2041"/>
              <a:gd name="T68" fmla="*/ 644 w 2370"/>
              <a:gd name="T69" fmla="*/ 1392 h 2041"/>
              <a:gd name="T70" fmla="*/ 931 w 2370"/>
              <a:gd name="T71" fmla="*/ 1227 h 2041"/>
              <a:gd name="T72" fmla="*/ 703 w 2370"/>
              <a:gd name="T73" fmla="*/ 1136 h 2041"/>
              <a:gd name="T74" fmla="*/ 431 w 2370"/>
              <a:gd name="T75" fmla="*/ 1270 h 2041"/>
              <a:gd name="T76" fmla="*/ 255 w 2370"/>
              <a:gd name="T77" fmla="*/ 1161 h 2041"/>
              <a:gd name="T78" fmla="*/ 75 w 2370"/>
              <a:gd name="T79" fmla="*/ 1088 h 2041"/>
              <a:gd name="T80" fmla="*/ 423 w 2370"/>
              <a:gd name="T81" fmla="*/ 1136 h 2041"/>
              <a:gd name="T82" fmla="*/ 643 w 2370"/>
              <a:gd name="T83" fmla="*/ 1095 h 2041"/>
              <a:gd name="T84" fmla="*/ 390 w 2370"/>
              <a:gd name="T85" fmla="*/ 717 h 2041"/>
              <a:gd name="T86" fmla="*/ 413 w 2370"/>
              <a:gd name="T87" fmla="*/ 552 h 2041"/>
              <a:gd name="T88" fmla="*/ 637 w 2370"/>
              <a:gd name="T89" fmla="*/ 1046 h 2041"/>
              <a:gd name="T90" fmla="*/ 636 w 2370"/>
              <a:gd name="T91" fmla="*/ 765 h 2041"/>
              <a:gd name="T92" fmla="*/ 657 w 2370"/>
              <a:gd name="T93" fmla="*/ 912 h 2041"/>
              <a:gd name="T94" fmla="*/ 775 w 2370"/>
              <a:gd name="T95" fmla="*/ 784 h 2041"/>
              <a:gd name="T96" fmla="*/ 654 w 2370"/>
              <a:gd name="T97" fmla="*/ 944 h 2041"/>
              <a:gd name="T98" fmla="*/ 723 w 2370"/>
              <a:gd name="T99" fmla="*/ 1085 h 2041"/>
              <a:gd name="T100" fmla="*/ 1175 w 2370"/>
              <a:gd name="T101" fmla="*/ 1290 h 2041"/>
              <a:gd name="T102" fmla="*/ 1306 w 2370"/>
              <a:gd name="T103" fmla="*/ 779 h 2041"/>
              <a:gd name="T104" fmla="*/ 1180 w 2370"/>
              <a:gd name="T105" fmla="*/ 711 h 2041"/>
              <a:gd name="T106" fmla="*/ 1212 w 2370"/>
              <a:gd name="T107" fmla="*/ 559 h 2041"/>
              <a:gd name="T108" fmla="*/ 1050 w 2370"/>
              <a:gd name="T109" fmla="*/ 322 h 2041"/>
              <a:gd name="T110" fmla="*/ 998 w 2370"/>
              <a:gd name="T111" fmla="*/ 101 h 2041"/>
              <a:gd name="T112" fmla="*/ 1110 w 2370"/>
              <a:gd name="T113" fmla="*/ 406 h 2041"/>
              <a:gd name="T114" fmla="*/ 1216 w 2370"/>
              <a:gd name="T115" fmla="*/ 503 h 2041"/>
              <a:gd name="T116" fmla="*/ 1253 w 2370"/>
              <a:gd name="T117" fmla="*/ 113 h 2041"/>
              <a:gd name="T118" fmla="*/ 1228 w 2370"/>
              <a:gd name="T119" fmla="*/ 279 h 2041"/>
              <a:gd name="T120" fmla="*/ 1401 w 2370"/>
              <a:gd name="T121" fmla="*/ 659 h 2041"/>
              <a:gd name="T122" fmla="*/ 1574 w 2370"/>
              <a:gd name="T123" fmla="*/ 245 h 2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370" h="2041">
                <a:moveTo>
                  <a:pt x="1574" y="245"/>
                </a:moveTo>
                <a:cubicBezTo>
                  <a:pt x="1586" y="164"/>
                  <a:pt x="1585" y="82"/>
                  <a:pt x="1576" y="0"/>
                </a:cubicBezTo>
                <a:cubicBezTo>
                  <a:pt x="1591" y="67"/>
                  <a:pt x="1597" y="136"/>
                  <a:pt x="1596" y="205"/>
                </a:cubicBezTo>
                <a:cubicBezTo>
                  <a:pt x="1593" y="298"/>
                  <a:pt x="1575" y="390"/>
                  <a:pt x="1545" y="478"/>
                </a:cubicBezTo>
                <a:cubicBezTo>
                  <a:pt x="1563" y="470"/>
                  <a:pt x="1580" y="461"/>
                  <a:pt x="1598" y="452"/>
                </a:cubicBezTo>
                <a:cubicBezTo>
                  <a:pt x="1648" y="428"/>
                  <a:pt x="1682" y="383"/>
                  <a:pt x="1714" y="339"/>
                </a:cubicBezTo>
                <a:cubicBezTo>
                  <a:pt x="1760" y="271"/>
                  <a:pt x="1797" y="195"/>
                  <a:pt x="1816" y="114"/>
                </a:cubicBezTo>
                <a:cubicBezTo>
                  <a:pt x="1819" y="115"/>
                  <a:pt x="1822" y="117"/>
                  <a:pt x="1825" y="118"/>
                </a:cubicBezTo>
                <a:cubicBezTo>
                  <a:pt x="1805" y="211"/>
                  <a:pt x="1767" y="301"/>
                  <a:pt x="1714" y="380"/>
                </a:cubicBezTo>
                <a:cubicBezTo>
                  <a:pt x="1735" y="367"/>
                  <a:pt x="1759" y="359"/>
                  <a:pt x="1783" y="356"/>
                </a:cubicBezTo>
                <a:cubicBezTo>
                  <a:pt x="1783" y="358"/>
                  <a:pt x="1783" y="362"/>
                  <a:pt x="1783" y="364"/>
                </a:cubicBezTo>
                <a:cubicBezTo>
                  <a:pt x="1765" y="371"/>
                  <a:pt x="1746" y="377"/>
                  <a:pt x="1730" y="388"/>
                </a:cubicBezTo>
                <a:cubicBezTo>
                  <a:pt x="1685" y="417"/>
                  <a:pt x="1653" y="463"/>
                  <a:pt x="1606" y="488"/>
                </a:cubicBezTo>
                <a:cubicBezTo>
                  <a:pt x="1579" y="503"/>
                  <a:pt x="1552" y="518"/>
                  <a:pt x="1533" y="543"/>
                </a:cubicBezTo>
                <a:cubicBezTo>
                  <a:pt x="1512" y="572"/>
                  <a:pt x="1494" y="603"/>
                  <a:pt x="1475" y="633"/>
                </a:cubicBezTo>
                <a:cubicBezTo>
                  <a:pt x="1431" y="709"/>
                  <a:pt x="1386" y="785"/>
                  <a:pt x="1346" y="863"/>
                </a:cubicBezTo>
                <a:cubicBezTo>
                  <a:pt x="1365" y="847"/>
                  <a:pt x="1383" y="830"/>
                  <a:pt x="1404" y="818"/>
                </a:cubicBezTo>
                <a:cubicBezTo>
                  <a:pt x="1427" y="803"/>
                  <a:pt x="1453" y="792"/>
                  <a:pt x="1479" y="782"/>
                </a:cubicBezTo>
                <a:cubicBezTo>
                  <a:pt x="1480" y="785"/>
                  <a:pt x="1521" y="769"/>
                  <a:pt x="1522" y="772"/>
                </a:cubicBezTo>
                <a:cubicBezTo>
                  <a:pt x="1484" y="786"/>
                  <a:pt x="1412" y="832"/>
                  <a:pt x="1384" y="861"/>
                </a:cubicBezTo>
                <a:cubicBezTo>
                  <a:pt x="1360" y="888"/>
                  <a:pt x="1336" y="915"/>
                  <a:pt x="1318" y="947"/>
                </a:cubicBezTo>
                <a:cubicBezTo>
                  <a:pt x="1305" y="1032"/>
                  <a:pt x="1299" y="1118"/>
                  <a:pt x="1296" y="1203"/>
                </a:cubicBezTo>
                <a:cubicBezTo>
                  <a:pt x="1362" y="1177"/>
                  <a:pt x="1432" y="1157"/>
                  <a:pt x="1503" y="1154"/>
                </a:cubicBezTo>
                <a:cubicBezTo>
                  <a:pt x="1623" y="1152"/>
                  <a:pt x="1743" y="1165"/>
                  <a:pt x="1862" y="1179"/>
                </a:cubicBezTo>
                <a:cubicBezTo>
                  <a:pt x="1944" y="1189"/>
                  <a:pt x="2026" y="1197"/>
                  <a:pt x="2107" y="1189"/>
                </a:cubicBezTo>
                <a:cubicBezTo>
                  <a:pt x="2117" y="1188"/>
                  <a:pt x="2127" y="1188"/>
                  <a:pt x="2135" y="1181"/>
                </a:cubicBezTo>
                <a:cubicBezTo>
                  <a:pt x="2169" y="1150"/>
                  <a:pt x="2193" y="1108"/>
                  <a:pt x="2206" y="1064"/>
                </a:cubicBezTo>
                <a:cubicBezTo>
                  <a:pt x="2201" y="1107"/>
                  <a:pt x="2181" y="1147"/>
                  <a:pt x="2156" y="1181"/>
                </a:cubicBezTo>
                <a:cubicBezTo>
                  <a:pt x="2198" y="1171"/>
                  <a:pt x="2238" y="1163"/>
                  <a:pt x="2284" y="1134"/>
                </a:cubicBezTo>
                <a:cubicBezTo>
                  <a:pt x="2287" y="1137"/>
                  <a:pt x="2367" y="1098"/>
                  <a:pt x="2370" y="1101"/>
                </a:cubicBezTo>
                <a:cubicBezTo>
                  <a:pt x="2284" y="1168"/>
                  <a:pt x="2094" y="1232"/>
                  <a:pt x="1987" y="1237"/>
                </a:cubicBezTo>
                <a:cubicBezTo>
                  <a:pt x="2013" y="1254"/>
                  <a:pt x="2031" y="1279"/>
                  <a:pt x="2058" y="1294"/>
                </a:cubicBezTo>
                <a:cubicBezTo>
                  <a:pt x="2088" y="1309"/>
                  <a:pt x="2153" y="1329"/>
                  <a:pt x="2186" y="1338"/>
                </a:cubicBezTo>
                <a:cubicBezTo>
                  <a:pt x="2183" y="1341"/>
                  <a:pt x="2145" y="1334"/>
                  <a:pt x="2142" y="1334"/>
                </a:cubicBezTo>
                <a:cubicBezTo>
                  <a:pt x="2111" y="1329"/>
                  <a:pt x="2082" y="1318"/>
                  <a:pt x="2054" y="1306"/>
                </a:cubicBezTo>
                <a:cubicBezTo>
                  <a:pt x="2066" y="1329"/>
                  <a:pt x="2072" y="1355"/>
                  <a:pt x="2070" y="1382"/>
                </a:cubicBezTo>
                <a:cubicBezTo>
                  <a:pt x="2068" y="1341"/>
                  <a:pt x="2045" y="1303"/>
                  <a:pt x="2013" y="1279"/>
                </a:cubicBezTo>
                <a:cubicBezTo>
                  <a:pt x="1994" y="1266"/>
                  <a:pt x="1975" y="1252"/>
                  <a:pt x="1953" y="1242"/>
                </a:cubicBezTo>
                <a:cubicBezTo>
                  <a:pt x="1937" y="1234"/>
                  <a:pt x="1917" y="1237"/>
                  <a:pt x="1899" y="1236"/>
                </a:cubicBezTo>
                <a:cubicBezTo>
                  <a:pt x="1800" y="1235"/>
                  <a:pt x="1702" y="1229"/>
                  <a:pt x="1603" y="1230"/>
                </a:cubicBezTo>
                <a:cubicBezTo>
                  <a:pt x="1641" y="1263"/>
                  <a:pt x="1665" y="1306"/>
                  <a:pt x="1693" y="1347"/>
                </a:cubicBezTo>
                <a:cubicBezTo>
                  <a:pt x="1725" y="1394"/>
                  <a:pt x="1761" y="1438"/>
                  <a:pt x="1801" y="1478"/>
                </a:cubicBezTo>
                <a:cubicBezTo>
                  <a:pt x="1827" y="1507"/>
                  <a:pt x="1858" y="1532"/>
                  <a:pt x="1894" y="1547"/>
                </a:cubicBezTo>
                <a:cubicBezTo>
                  <a:pt x="1949" y="1572"/>
                  <a:pt x="2008" y="1581"/>
                  <a:pt x="2067" y="1586"/>
                </a:cubicBezTo>
                <a:cubicBezTo>
                  <a:pt x="2000" y="1590"/>
                  <a:pt x="1932" y="1580"/>
                  <a:pt x="1870" y="1553"/>
                </a:cubicBezTo>
                <a:cubicBezTo>
                  <a:pt x="1929" y="1603"/>
                  <a:pt x="1993" y="1647"/>
                  <a:pt x="2061" y="1682"/>
                </a:cubicBezTo>
                <a:cubicBezTo>
                  <a:pt x="2060" y="1686"/>
                  <a:pt x="2092" y="1699"/>
                  <a:pt x="2091" y="1702"/>
                </a:cubicBezTo>
                <a:cubicBezTo>
                  <a:pt x="2001" y="1661"/>
                  <a:pt x="1885" y="1595"/>
                  <a:pt x="1812" y="1528"/>
                </a:cubicBezTo>
                <a:cubicBezTo>
                  <a:pt x="1771" y="1487"/>
                  <a:pt x="1735" y="1441"/>
                  <a:pt x="1698" y="1398"/>
                </a:cubicBezTo>
                <a:cubicBezTo>
                  <a:pt x="1702" y="1456"/>
                  <a:pt x="1693" y="1514"/>
                  <a:pt x="1693" y="1572"/>
                </a:cubicBezTo>
                <a:cubicBezTo>
                  <a:pt x="1689" y="1571"/>
                  <a:pt x="1691" y="1636"/>
                  <a:pt x="1687" y="1636"/>
                </a:cubicBezTo>
                <a:cubicBezTo>
                  <a:pt x="1687" y="1577"/>
                  <a:pt x="1688" y="1451"/>
                  <a:pt x="1675" y="1393"/>
                </a:cubicBezTo>
                <a:cubicBezTo>
                  <a:pt x="1671" y="1374"/>
                  <a:pt x="1666" y="1355"/>
                  <a:pt x="1653" y="1339"/>
                </a:cubicBezTo>
                <a:cubicBezTo>
                  <a:pt x="1633" y="1312"/>
                  <a:pt x="1614" y="1285"/>
                  <a:pt x="1588" y="1264"/>
                </a:cubicBezTo>
                <a:cubicBezTo>
                  <a:pt x="1567" y="1245"/>
                  <a:pt x="1538" y="1238"/>
                  <a:pt x="1511" y="1235"/>
                </a:cubicBezTo>
                <a:cubicBezTo>
                  <a:pt x="1436" y="1239"/>
                  <a:pt x="1361" y="1259"/>
                  <a:pt x="1296" y="1296"/>
                </a:cubicBezTo>
                <a:cubicBezTo>
                  <a:pt x="1301" y="1435"/>
                  <a:pt x="1318" y="1575"/>
                  <a:pt x="1358" y="1709"/>
                </a:cubicBezTo>
                <a:cubicBezTo>
                  <a:pt x="1392" y="1826"/>
                  <a:pt x="1442" y="1939"/>
                  <a:pt x="1508" y="2041"/>
                </a:cubicBezTo>
                <a:cubicBezTo>
                  <a:pt x="1240" y="2041"/>
                  <a:pt x="1240" y="2041"/>
                  <a:pt x="1240" y="2041"/>
                </a:cubicBezTo>
                <a:cubicBezTo>
                  <a:pt x="1182" y="1828"/>
                  <a:pt x="1159" y="1605"/>
                  <a:pt x="1169" y="1384"/>
                </a:cubicBezTo>
                <a:cubicBezTo>
                  <a:pt x="1151" y="1365"/>
                  <a:pt x="1133" y="1346"/>
                  <a:pt x="1113" y="1331"/>
                </a:cubicBezTo>
                <a:cubicBezTo>
                  <a:pt x="1090" y="1310"/>
                  <a:pt x="1060" y="1297"/>
                  <a:pt x="1032" y="1284"/>
                </a:cubicBezTo>
                <a:cubicBezTo>
                  <a:pt x="970" y="1259"/>
                  <a:pt x="900" y="1247"/>
                  <a:pt x="834" y="1264"/>
                </a:cubicBezTo>
                <a:cubicBezTo>
                  <a:pt x="814" y="1268"/>
                  <a:pt x="799" y="1282"/>
                  <a:pt x="787" y="1297"/>
                </a:cubicBezTo>
                <a:cubicBezTo>
                  <a:pt x="768" y="1323"/>
                  <a:pt x="753" y="1353"/>
                  <a:pt x="749" y="1386"/>
                </a:cubicBezTo>
                <a:cubicBezTo>
                  <a:pt x="747" y="1405"/>
                  <a:pt x="751" y="1423"/>
                  <a:pt x="754" y="1442"/>
                </a:cubicBezTo>
                <a:cubicBezTo>
                  <a:pt x="747" y="1424"/>
                  <a:pt x="742" y="1404"/>
                  <a:pt x="744" y="1385"/>
                </a:cubicBezTo>
                <a:cubicBezTo>
                  <a:pt x="745" y="1350"/>
                  <a:pt x="760" y="1318"/>
                  <a:pt x="776" y="1289"/>
                </a:cubicBezTo>
                <a:cubicBezTo>
                  <a:pt x="728" y="1318"/>
                  <a:pt x="626" y="1425"/>
                  <a:pt x="591" y="1469"/>
                </a:cubicBezTo>
                <a:cubicBezTo>
                  <a:pt x="588" y="1466"/>
                  <a:pt x="646" y="1395"/>
                  <a:pt x="644" y="1392"/>
                </a:cubicBezTo>
                <a:cubicBezTo>
                  <a:pt x="683" y="1339"/>
                  <a:pt x="731" y="1290"/>
                  <a:pt x="790" y="1259"/>
                </a:cubicBezTo>
                <a:cubicBezTo>
                  <a:pt x="833" y="1236"/>
                  <a:pt x="882" y="1227"/>
                  <a:pt x="931" y="1227"/>
                </a:cubicBezTo>
                <a:cubicBezTo>
                  <a:pt x="882" y="1205"/>
                  <a:pt x="833" y="1185"/>
                  <a:pt x="784" y="1164"/>
                </a:cubicBezTo>
                <a:cubicBezTo>
                  <a:pt x="757" y="1154"/>
                  <a:pt x="731" y="1142"/>
                  <a:pt x="703" y="1136"/>
                </a:cubicBezTo>
                <a:cubicBezTo>
                  <a:pt x="636" y="1125"/>
                  <a:pt x="564" y="1125"/>
                  <a:pt x="499" y="1148"/>
                </a:cubicBezTo>
                <a:cubicBezTo>
                  <a:pt x="457" y="1175"/>
                  <a:pt x="448" y="1227"/>
                  <a:pt x="431" y="1270"/>
                </a:cubicBezTo>
                <a:cubicBezTo>
                  <a:pt x="442" y="1229"/>
                  <a:pt x="452" y="1185"/>
                  <a:pt x="480" y="1152"/>
                </a:cubicBezTo>
                <a:cubicBezTo>
                  <a:pt x="407" y="1170"/>
                  <a:pt x="330" y="1171"/>
                  <a:pt x="255" y="1161"/>
                </a:cubicBezTo>
                <a:cubicBezTo>
                  <a:pt x="189" y="1151"/>
                  <a:pt x="57" y="1090"/>
                  <a:pt x="0" y="1056"/>
                </a:cubicBezTo>
                <a:cubicBezTo>
                  <a:pt x="2" y="1054"/>
                  <a:pt x="73" y="1090"/>
                  <a:pt x="75" y="1088"/>
                </a:cubicBezTo>
                <a:cubicBezTo>
                  <a:pt x="139" y="1121"/>
                  <a:pt x="211" y="1133"/>
                  <a:pt x="281" y="1144"/>
                </a:cubicBezTo>
                <a:cubicBezTo>
                  <a:pt x="328" y="1151"/>
                  <a:pt x="376" y="1144"/>
                  <a:pt x="423" y="1136"/>
                </a:cubicBezTo>
                <a:cubicBezTo>
                  <a:pt x="477" y="1127"/>
                  <a:pt x="528" y="1103"/>
                  <a:pt x="583" y="1096"/>
                </a:cubicBezTo>
                <a:cubicBezTo>
                  <a:pt x="603" y="1094"/>
                  <a:pt x="623" y="1094"/>
                  <a:pt x="643" y="1095"/>
                </a:cubicBezTo>
                <a:cubicBezTo>
                  <a:pt x="594" y="1067"/>
                  <a:pt x="549" y="1031"/>
                  <a:pt x="512" y="988"/>
                </a:cubicBezTo>
                <a:cubicBezTo>
                  <a:pt x="442" y="915"/>
                  <a:pt x="393" y="819"/>
                  <a:pt x="390" y="717"/>
                </a:cubicBezTo>
                <a:cubicBezTo>
                  <a:pt x="386" y="661"/>
                  <a:pt x="404" y="577"/>
                  <a:pt x="412" y="522"/>
                </a:cubicBezTo>
                <a:cubicBezTo>
                  <a:pt x="414" y="522"/>
                  <a:pt x="411" y="552"/>
                  <a:pt x="413" y="552"/>
                </a:cubicBezTo>
                <a:cubicBezTo>
                  <a:pt x="400" y="640"/>
                  <a:pt x="386" y="735"/>
                  <a:pt x="426" y="819"/>
                </a:cubicBezTo>
                <a:cubicBezTo>
                  <a:pt x="465" y="917"/>
                  <a:pt x="543" y="997"/>
                  <a:pt x="637" y="1046"/>
                </a:cubicBezTo>
                <a:cubicBezTo>
                  <a:pt x="600" y="981"/>
                  <a:pt x="609" y="903"/>
                  <a:pt x="625" y="833"/>
                </a:cubicBezTo>
                <a:cubicBezTo>
                  <a:pt x="629" y="834"/>
                  <a:pt x="633" y="764"/>
                  <a:pt x="636" y="765"/>
                </a:cubicBezTo>
                <a:cubicBezTo>
                  <a:pt x="631" y="803"/>
                  <a:pt x="629" y="912"/>
                  <a:pt x="633" y="950"/>
                </a:cubicBezTo>
                <a:cubicBezTo>
                  <a:pt x="640" y="937"/>
                  <a:pt x="646" y="923"/>
                  <a:pt x="657" y="912"/>
                </a:cubicBezTo>
                <a:cubicBezTo>
                  <a:pt x="680" y="891"/>
                  <a:pt x="709" y="878"/>
                  <a:pt x="728" y="854"/>
                </a:cubicBezTo>
                <a:cubicBezTo>
                  <a:pt x="746" y="833"/>
                  <a:pt x="760" y="808"/>
                  <a:pt x="775" y="784"/>
                </a:cubicBezTo>
                <a:cubicBezTo>
                  <a:pt x="758" y="824"/>
                  <a:pt x="740" y="867"/>
                  <a:pt x="704" y="894"/>
                </a:cubicBezTo>
                <a:cubicBezTo>
                  <a:pt x="686" y="909"/>
                  <a:pt x="665" y="923"/>
                  <a:pt x="654" y="944"/>
                </a:cubicBezTo>
                <a:cubicBezTo>
                  <a:pt x="647" y="958"/>
                  <a:pt x="641" y="973"/>
                  <a:pt x="641" y="989"/>
                </a:cubicBezTo>
                <a:cubicBezTo>
                  <a:pt x="654" y="1031"/>
                  <a:pt x="688" y="1062"/>
                  <a:pt x="723" y="1085"/>
                </a:cubicBezTo>
                <a:cubicBezTo>
                  <a:pt x="819" y="1123"/>
                  <a:pt x="918" y="1150"/>
                  <a:pt x="1012" y="1191"/>
                </a:cubicBezTo>
                <a:cubicBezTo>
                  <a:pt x="1071" y="1216"/>
                  <a:pt x="1126" y="1249"/>
                  <a:pt x="1175" y="1290"/>
                </a:cubicBezTo>
                <a:cubicBezTo>
                  <a:pt x="1184" y="1177"/>
                  <a:pt x="1202" y="1064"/>
                  <a:pt x="1227" y="953"/>
                </a:cubicBezTo>
                <a:cubicBezTo>
                  <a:pt x="1241" y="891"/>
                  <a:pt x="1268" y="831"/>
                  <a:pt x="1306" y="779"/>
                </a:cubicBezTo>
                <a:cubicBezTo>
                  <a:pt x="1280" y="762"/>
                  <a:pt x="1079" y="691"/>
                  <a:pt x="1050" y="681"/>
                </a:cubicBezTo>
                <a:cubicBezTo>
                  <a:pt x="1051" y="673"/>
                  <a:pt x="1179" y="719"/>
                  <a:pt x="1180" y="711"/>
                </a:cubicBezTo>
                <a:cubicBezTo>
                  <a:pt x="1205" y="716"/>
                  <a:pt x="1273" y="729"/>
                  <a:pt x="1298" y="737"/>
                </a:cubicBezTo>
                <a:cubicBezTo>
                  <a:pt x="1261" y="682"/>
                  <a:pt x="1244" y="617"/>
                  <a:pt x="1212" y="559"/>
                </a:cubicBezTo>
                <a:cubicBezTo>
                  <a:pt x="1194" y="521"/>
                  <a:pt x="1163" y="492"/>
                  <a:pt x="1131" y="465"/>
                </a:cubicBezTo>
                <a:cubicBezTo>
                  <a:pt x="1088" y="428"/>
                  <a:pt x="1066" y="374"/>
                  <a:pt x="1050" y="322"/>
                </a:cubicBezTo>
                <a:cubicBezTo>
                  <a:pt x="1027" y="250"/>
                  <a:pt x="1007" y="177"/>
                  <a:pt x="991" y="104"/>
                </a:cubicBezTo>
                <a:cubicBezTo>
                  <a:pt x="993" y="103"/>
                  <a:pt x="996" y="102"/>
                  <a:pt x="998" y="101"/>
                </a:cubicBezTo>
                <a:cubicBezTo>
                  <a:pt x="1014" y="165"/>
                  <a:pt x="1033" y="227"/>
                  <a:pt x="1054" y="289"/>
                </a:cubicBezTo>
                <a:cubicBezTo>
                  <a:pt x="1068" y="330"/>
                  <a:pt x="1084" y="371"/>
                  <a:pt x="1110" y="406"/>
                </a:cubicBezTo>
                <a:cubicBezTo>
                  <a:pt x="1128" y="429"/>
                  <a:pt x="1154" y="445"/>
                  <a:pt x="1176" y="464"/>
                </a:cubicBezTo>
                <a:cubicBezTo>
                  <a:pt x="1190" y="476"/>
                  <a:pt x="1203" y="490"/>
                  <a:pt x="1216" y="503"/>
                </a:cubicBezTo>
                <a:cubicBezTo>
                  <a:pt x="1203" y="416"/>
                  <a:pt x="1204" y="327"/>
                  <a:pt x="1220" y="241"/>
                </a:cubicBezTo>
                <a:cubicBezTo>
                  <a:pt x="1227" y="197"/>
                  <a:pt x="1242" y="156"/>
                  <a:pt x="1253" y="113"/>
                </a:cubicBezTo>
                <a:cubicBezTo>
                  <a:pt x="1254" y="113"/>
                  <a:pt x="1258" y="113"/>
                  <a:pt x="1260" y="113"/>
                </a:cubicBezTo>
                <a:cubicBezTo>
                  <a:pt x="1248" y="168"/>
                  <a:pt x="1232" y="222"/>
                  <a:pt x="1228" y="279"/>
                </a:cubicBezTo>
                <a:cubicBezTo>
                  <a:pt x="1209" y="437"/>
                  <a:pt x="1250" y="602"/>
                  <a:pt x="1343" y="732"/>
                </a:cubicBezTo>
                <a:cubicBezTo>
                  <a:pt x="1362" y="708"/>
                  <a:pt x="1383" y="685"/>
                  <a:pt x="1401" y="659"/>
                </a:cubicBezTo>
                <a:cubicBezTo>
                  <a:pt x="1435" y="609"/>
                  <a:pt x="1468" y="558"/>
                  <a:pt x="1493" y="502"/>
                </a:cubicBezTo>
                <a:cubicBezTo>
                  <a:pt x="1532" y="421"/>
                  <a:pt x="1560" y="334"/>
                  <a:pt x="1574" y="245"/>
                </a:cubicBezTo>
                <a:close/>
              </a:path>
            </a:pathLst>
          </a:custGeom>
          <a:solidFill>
            <a:srgbClr val="655E39">
              <a:alpha val="32000"/>
            </a:srgbClr>
          </a:solidFill>
          <a:ln>
            <a:noFill/>
          </a:ln>
        </p:spPr>
        <p:txBody>
          <a:bodyPr vert="horz" wrap="square" lIns="51435" tIns="25718" rIns="51435" bIns="25718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 txBox="1"/>
          <p:nvPr/>
        </p:nvSpPr>
        <p:spPr>
          <a:xfrm>
            <a:off x="-4356" y="195486"/>
            <a:ext cx="8896836" cy="4810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lIns="68580" tIns="34290" rIns="68580" bIns="3429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1600" b="1" u="sng" dirty="0" smtClean="0">
                <a:solidFill>
                  <a:schemeClr val="bg1"/>
                </a:solidFill>
                <a:latin typeface="+mj-ea"/>
              </a:rPr>
              <a:t>360</a:t>
            </a:r>
            <a:r>
              <a:rPr lang="zh-CN" altLang="en-US" sz="1600" b="1" u="sng" dirty="0" smtClean="0">
                <a:solidFill>
                  <a:schemeClr val="bg1"/>
                </a:solidFill>
                <a:latin typeface="+mj-ea"/>
              </a:rPr>
              <a:t>评价的题目出自于 </a:t>
            </a:r>
            <a:r>
              <a:rPr lang="zh-CN" altLang="en-US" sz="2250" b="1" dirty="0" smtClean="0">
                <a:solidFill>
                  <a:schemeClr val="bg1"/>
                </a:solidFill>
                <a:latin typeface="+mj-ea"/>
              </a:rPr>
              <a:t>胜任力素质模型 </a:t>
            </a:r>
            <a:r>
              <a:rPr lang="en-US" altLang="zh-CN" sz="2250" b="1" dirty="0" smtClean="0">
                <a:solidFill>
                  <a:schemeClr val="bg1"/>
                </a:solidFill>
                <a:latin typeface="+mj-ea"/>
              </a:rPr>
              <a:t> </a:t>
            </a:r>
            <a:endParaRPr lang="zh-CN" altLang="en-US" sz="2250" b="1" dirty="0">
              <a:solidFill>
                <a:schemeClr val="bg1"/>
              </a:solidFill>
              <a:latin typeface="+mj-ea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496968" y="771552"/>
          <a:ext cx="8150064" cy="41044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5410"/>
                <a:gridCol w="1032826"/>
                <a:gridCol w="344275"/>
                <a:gridCol w="1377101"/>
                <a:gridCol w="599985"/>
                <a:gridCol w="845971"/>
                <a:gridCol w="270149"/>
                <a:gridCol w="1106953"/>
                <a:gridCol w="1527394"/>
              </a:tblGrid>
              <a:tr h="3482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层级</a:t>
                      </a:r>
                      <a:endParaRPr lang="zh-CN" altLang="en-US" sz="1500" b="1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266" marR="8266" marT="82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3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高层</a:t>
                      </a:r>
                      <a:endParaRPr lang="zh-CN" altLang="en-US" sz="1500" b="1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268" marR="8268" marT="82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3C"/>
                    </a:solidFill>
                  </a:tcPr>
                </a:tc>
                <a:tc hMerge="1">
                  <a:tcPr marL="8268" marR="8268" marT="8267" marB="0" anchor="ctr">
                    <a:solidFill>
                      <a:srgbClr val="CCE43C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中层</a:t>
                      </a:r>
                      <a:endParaRPr lang="zh-CN" altLang="en-US" sz="1500" b="1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266" marR="8266" marT="82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3C"/>
                    </a:solidFill>
                  </a:tcPr>
                </a:tc>
                <a:tc hMerge="1">
                  <a:tcPr/>
                </a:tc>
                <a:tc hMerge="1">
                  <a:tcPr marL="8266" marR="8266" marT="8267" marB="0" anchor="ctr">
                    <a:solidFill>
                      <a:srgbClr val="CCE43C"/>
                    </a:solidFill>
                  </a:tcPr>
                </a:tc>
                <a:tc hMerge="1">
                  <a:tcPr marL="8266" marR="8266" marT="8267" marB="0" anchor="ctr">
                    <a:solidFill>
                      <a:srgbClr val="CCE43C"/>
                    </a:solidFill>
                  </a:tcPr>
                </a:tc>
              </a:tr>
              <a:tr h="51088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每个层级</a:t>
                      </a:r>
                      <a:br>
                        <a:rPr lang="zh-CN" altLang="en-US" sz="12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2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对应发展能力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66" marR="8266" marT="82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战略前</a:t>
                      </a:r>
                      <a:r>
                        <a:rPr lang="zh-CN" altLang="en-US" sz="10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瞻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68" marR="8268" marT="82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37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kern="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理解商业环境与竞争格局，清晰定义职能</a:t>
                      </a:r>
                      <a:r>
                        <a:rPr lang="en-US" altLang="zh-CN" sz="900" kern="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900" kern="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事业部的关键目标，通过建立日常工作与关键目标的联系，确保各职能工作以战略为导向</a:t>
                      </a:r>
                      <a:endParaRPr lang="zh-CN" altLang="en-US" sz="900" kern="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68" marR="8268" marT="82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确保目标达成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66" marR="8266" marT="82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37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90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明确工作目标，安排恰当人选并获得尽责承诺，通过持续监控进程、追踪结果，来驱动工作目标达成 </a:t>
                      </a:r>
                      <a:endParaRPr lang="zh-CN" altLang="zh-CN" sz="900" kern="1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266" marR="8266" marT="82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marL="8266" marR="8266" marT="8267" marB="0" anchor="ctr"/>
                </a:tc>
              </a:tr>
              <a:tr h="547667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商业洞察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66" marR="8266" marT="82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37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kern="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着眼全局和未来，审视当前业务、关注新机会并着力应对竞争，做出投资于未来的决策，从而帮助组织建立商业优势</a:t>
                      </a:r>
                      <a:endParaRPr lang="zh-CN" altLang="zh-CN" sz="900" kern="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66" marR="8266" marT="82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组建成功团队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66" marR="8266" marT="82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37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kern="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设定和强化团队目标、构建合理团队结构并配置合适人员、发挥榜样作用并强化参与感、归属感以及成就感，建立一个稳定、高效、敬业投入的团队</a:t>
                      </a:r>
                      <a:endParaRPr lang="zh-CN" altLang="zh-CN" sz="900" kern="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66" marR="8266" marT="82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marL="8266" marR="8266" marT="8267" marB="0" anchor="ctr"/>
                </a:tc>
              </a:tr>
              <a:tr h="492636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引领变革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68" marR="8268" marT="82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37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kern="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传递一种事业的紧迫感，主动寻求变革契机，并在变革来临时有效管理变革进程，包括定义变革、化解变革阻力、贯穿变革勇气</a:t>
                      </a:r>
                      <a:endParaRPr lang="zh-CN" altLang="zh-CN" sz="900" kern="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68" marR="8268" marT="82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推动创新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66" marR="8266" marT="82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37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kern="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展现开放接纳的态度，通过挑战现状、启发可能性激发创新；承担风险运用创新方案、嘉奖创新表现，并确保创新是有效可用的</a:t>
                      </a:r>
                      <a:endParaRPr lang="zh-CN" altLang="zh-CN" sz="900" kern="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66" marR="8266" marT="82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marL="8266" marR="8266" marT="8267" marB="0" anchor="ctr"/>
                </a:tc>
              </a:tr>
              <a:tr h="46893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三项核心能力</a:t>
                      </a:r>
                      <a:endParaRPr lang="zh-CN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266" marR="8266" marT="82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沟通能力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68" marR="8268" marT="82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marL="0" marR="0" indent="0" algn="l" defTabSz="9137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kern="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为观点寻求强有力的支撑，设计一个有效的影响链，考虑相关方的诉求，建立共同目标并运用影响策略，从而影响他人理解并支持自己的提案、观点</a:t>
                      </a:r>
                      <a:endParaRPr lang="zh-CN" altLang="zh-CN" sz="900" kern="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68" marR="8268" marT="82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 marL="8266" marR="8266" marT="8267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 marL="8266" marR="8266" marT="8267" marB="0" anchor="ctr"/>
                </a:tc>
              </a:tr>
              <a:tr h="419586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团队协作能力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68" marR="8268" marT="82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marL="0" marR="0" indent="0" algn="l" defTabSz="9137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kern="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盘点组织周边的伙伴关系，建立、维持、深化伙伴关系，并将伙伴关系为组织所用，为组织创造良好的发展环境和外部资源</a:t>
                      </a:r>
                      <a:endParaRPr lang="zh-CN" altLang="zh-CN" sz="900" kern="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68" marR="8268" marT="82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 marL="8266" marR="8266" marT="8267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 marL="8266" marR="8266" marT="8267" marB="0" anchor="ctr"/>
                </a:tc>
              </a:tr>
              <a:tr h="433696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解决问题能力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68" marR="8268" marT="82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marL="0" marR="0" indent="0" algn="l" defTabSz="9137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kern="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收集多方面信息，展开多个方案，考虑影响因素以赢得多方认同，运用清晰标准果断做决定，并为决定准备预案，从而及时、合理地决策</a:t>
                      </a:r>
                      <a:endParaRPr lang="zh-CN" altLang="zh-CN" sz="900" kern="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68" marR="8268" marT="82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 marL="8266" marR="8266" marT="8267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 marL="8266" marR="8266" marT="8267" marB="0" anchor="ctr"/>
                </a:tc>
              </a:tr>
              <a:tr h="40354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成就动机</a:t>
                      </a:r>
                      <a:endParaRPr lang="zh-CN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266" marR="8266" marT="82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自动</a:t>
                      </a:r>
                      <a:r>
                        <a:rPr lang="zh-CN" altLang="en-US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自发</a:t>
                      </a:r>
                      <a:endParaRPr lang="zh-CN" altLang="en-US" sz="1000" b="1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266" marR="8266" marT="82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kern="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及时响应要求，扩展学习和历练机会，工作中担当主角为结果负责，为追求最佳采取可能的行动，从而自我驱动、出色承担工作职责</a:t>
                      </a:r>
                      <a:endParaRPr lang="zh-CN" altLang="zh-CN" sz="900" kern="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66" marR="8266" marT="82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 marL="8266" marR="8266" marT="8267" marB="0" anchor="ctr"/>
                </a:tc>
              </a:tr>
              <a:tr h="4792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价值观要求</a:t>
                      </a:r>
                      <a:endParaRPr lang="zh-CN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266" marR="8266" marT="82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3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诚信</a:t>
                      </a:r>
                      <a:endParaRPr lang="zh-CN" altLang="en-US" sz="1000" b="1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266" marR="8266" marT="82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正直</a:t>
                      </a:r>
                      <a:endParaRPr lang="zh-CN" altLang="en-US" sz="1000" b="1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266" marR="8266" marT="82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勤勉</a:t>
                      </a:r>
                      <a:endParaRPr lang="zh-CN" altLang="en-US" sz="1000" b="1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266" marR="8266" marT="82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坚持</a:t>
                      </a:r>
                      <a:endParaRPr lang="zh-CN" altLang="en-US" sz="1000" b="1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266" marR="8266" marT="82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zh-CN" altLang="en-US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赢</a:t>
                      </a:r>
                      <a:endParaRPr lang="zh-CN" altLang="en-US" sz="1000" b="1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266" marR="8266" marT="82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17"/>
          <p:cNvCxnSpPr>
            <a:cxnSpLocks noChangeShapeType="1"/>
          </p:cNvCxnSpPr>
          <p:nvPr/>
        </p:nvCxnSpPr>
        <p:spPr bwMode="auto">
          <a:xfrm>
            <a:off x="4799013" y="3278188"/>
            <a:ext cx="1122362" cy="0"/>
          </a:xfrm>
          <a:prstGeom prst="line">
            <a:avLst/>
          </a:prstGeom>
          <a:noFill/>
          <a:ln w="25400" algn="ctr">
            <a:solidFill>
              <a:srgbClr val="008E9D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Connector 18"/>
          <p:cNvCxnSpPr>
            <a:cxnSpLocks noChangeShapeType="1"/>
          </p:cNvCxnSpPr>
          <p:nvPr/>
        </p:nvCxnSpPr>
        <p:spPr bwMode="auto">
          <a:xfrm>
            <a:off x="5921375" y="2462213"/>
            <a:ext cx="0" cy="803275"/>
          </a:xfrm>
          <a:prstGeom prst="line">
            <a:avLst/>
          </a:prstGeom>
          <a:noFill/>
          <a:ln w="25400" algn="ctr">
            <a:solidFill>
              <a:srgbClr val="008E9D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Connector 20"/>
          <p:cNvCxnSpPr>
            <a:cxnSpLocks noChangeShapeType="1"/>
          </p:cNvCxnSpPr>
          <p:nvPr/>
        </p:nvCxnSpPr>
        <p:spPr bwMode="auto">
          <a:xfrm>
            <a:off x="6135688" y="2122488"/>
            <a:ext cx="866775" cy="0"/>
          </a:xfrm>
          <a:prstGeom prst="line">
            <a:avLst/>
          </a:prstGeom>
          <a:noFill/>
          <a:ln w="25400" algn="ctr">
            <a:solidFill>
              <a:srgbClr val="008E9D"/>
            </a:solidFill>
            <a:prstDash val="sysDash"/>
            <a:rou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Connector 15"/>
          <p:cNvCxnSpPr>
            <a:cxnSpLocks noChangeShapeType="1"/>
          </p:cNvCxnSpPr>
          <p:nvPr/>
        </p:nvCxnSpPr>
        <p:spPr bwMode="auto">
          <a:xfrm>
            <a:off x="3132138" y="3267075"/>
            <a:ext cx="1112837" cy="11113"/>
          </a:xfrm>
          <a:prstGeom prst="line">
            <a:avLst/>
          </a:prstGeom>
          <a:noFill/>
          <a:ln w="25400" algn="ctr">
            <a:solidFill>
              <a:srgbClr val="008E9D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Connector 10"/>
          <p:cNvCxnSpPr>
            <a:cxnSpLocks noChangeShapeType="1"/>
          </p:cNvCxnSpPr>
          <p:nvPr/>
        </p:nvCxnSpPr>
        <p:spPr bwMode="auto">
          <a:xfrm>
            <a:off x="1974850" y="2122488"/>
            <a:ext cx="831850" cy="0"/>
          </a:xfrm>
          <a:prstGeom prst="line">
            <a:avLst/>
          </a:prstGeom>
          <a:noFill/>
          <a:ln w="25400" algn="ctr">
            <a:solidFill>
              <a:srgbClr val="008E9D"/>
            </a:solidFill>
            <a:prstDash val="sysDash"/>
            <a:round/>
            <a:head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Oval 11"/>
          <p:cNvSpPr>
            <a:spLocks noChangeAspect="1"/>
          </p:cNvSpPr>
          <p:nvPr/>
        </p:nvSpPr>
        <p:spPr>
          <a:xfrm>
            <a:off x="2806700" y="1797050"/>
            <a:ext cx="652463" cy="652463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8E9D"/>
            </a:solidFill>
            <a:prstDash val="solid"/>
          </a:ln>
          <a:effectLst/>
        </p:spPr>
        <p:txBody>
          <a:bodyPr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590" kern="0">
              <a:solidFill>
                <a:srgbClr val="5F606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Oval 14"/>
          <p:cNvSpPr>
            <a:spLocks noChangeAspect="1"/>
          </p:cNvSpPr>
          <p:nvPr/>
        </p:nvSpPr>
        <p:spPr>
          <a:xfrm>
            <a:off x="4254500" y="2941638"/>
            <a:ext cx="652463" cy="652462"/>
          </a:xfrm>
          <a:prstGeom prst="ellipse">
            <a:avLst/>
          </a:prstGeom>
          <a:solidFill>
            <a:schemeClr val="tx2"/>
          </a:solidFill>
          <a:ln w="25400" cap="flat" cmpd="sng" algn="ctr">
            <a:solidFill>
              <a:srgbClr val="008E9D"/>
            </a:solidFill>
            <a:prstDash val="solid"/>
          </a:ln>
          <a:effectLst/>
        </p:spPr>
        <p:txBody>
          <a:bodyPr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590" kern="0">
              <a:solidFill>
                <a:srgbClr val="5F606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Straight Connector 16"/>
          <p:cNvCxnSpPr>
            <a:cxnSpLocks noChangeShapeType="1"/>
          </p:cNvCxnSpPr>
          <p:nvPr/>
        </p:nvCxnSpPr>
        <p:spPr bwMode="auto">
          <a:xfrm>
            <a:off x="3132138" y="2462213"/>
            <a:ext cx="0" cy="804862"/>
          </a:xfrm>
          <a:prstGeom prst="line">
            <a:avLst/>
          </a:prstGeom>
          <a:noFill/>
          <a:ln w="25400" algn="ctr">
            <a:solidFill>
              <a:srgbClr val="008E9D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Oval 19"/>
          <p:cNvSpPr>
            <a:spLocks noChangeAspect="1"/>
          </p:cNvSpPr>
          <p:nvPr/>
        </p:nvSpPr>
        <p:spPr>
          <a:xfrm>
            <a:off x="5595938" y="1797050"/>
            <a:ext cx="652462" cy="652463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8E9D"/>
            </a:solidFill>
            <a:prstDash val="solid"/>
          </a:ln>
          <a:effectLst/>
        </p:spPr>
        <p:txBody>
          <a:bodyPr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590" kern="0">
              <a:solidFill>
                <a:srgbClr val="5F606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21"/>
          <p:cNvSpPr txBox="1">
            <a:spLocks noChangeArrowheads="1"/>
          </p:cNvSpPr>
          <p:nvPr/>
        </p:nvSpPr>
        <p:spPr bwMode="auto">
          <a:xfrm>
            <a:off x="4303713" y="3049588"/>
            <a:ext cx="549275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id-ID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22"/>
          <p:cNvSpPr txBox="1">
            <a:spLocks noChangeArrowheads="1"/>
          </p:cNvSpPr>
          <p:nvPr/>
        </p:nvSpPr>
        <p:spPr bwMode="auto">
          <a:xfrm>
            <a:off x="5829300" y="1909763"/>
            <a:ext cx="185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>
                <a:solidFill>
                  <a:srgbClr val="008E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id-ID" altLang="zh-CN" sz="2400">
              <a:solidFill>
                <a:srgbClr val="008E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86"/>
          <p:cNvSpPr txBox="1">
            <a:spLocks noChangeArrowheads="1"/>
          </p:cNvSpPr>
          <p:nvPr/>
        </p:nvSpPr>
        <p:spPr bwMode="auto">
          <a:xfrm>
            <a:off x="785813" y="1995488"/>
            <a:ext cx="9763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44780" indent="-14478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en-US" altLang="id-ID" sz="1200" b="1">
                <a:solidFill>
                  <a:srgbClr val="008E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endParaRPr lang="en-US" altLang="id-ID" sz="1200" b="1">
              <a:solidFill>
                <a:srgbClr val="008E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Content Placeholder 2"/>
          <p:cNvSpPr txBox="1"/>
          <p:nvPr/>
        </p:nvSpPr>
        <p:spPr bwMode="auto">
          <a:xfrm>
            <a:off x="1108075" y="2413000"/>
            <a:ext cx="1752600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576" tIns="19289" rIns="38576" bIns="19289"/>
          <a:lstStyle>
            <a:lvl1pPr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008E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流程及项目介绍</a:t>
            </a:r>
            <a:endParaRPr lang="zh-CN" altLang="en-US" dirty="0">
              <a:solidFill>
                <a:srgbClr val="008E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Content Placeholder 2"/>
          <p:cNvSpPr txBox="1"/>
          <p:nvPr/>
        </p:nvSpPr>
        <p:spPr bwMode="auto">
          <a:xfrm>
            <a:off x="3502008" y="3750781"/>
            <a:ext cx="181768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576" tIns="19289" rIns="38576" bIns="19289"/>
          <a:lstStyle>
            <a:lvl1pPr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008E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圆桌会议议程</a:t>
            </a:r>
            <a:endParaRPr lang="zh-CN" altLang="en-US" dirty="0">
              <a:solidFill>
                <a:srgbClr val="008E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Content Placeholder 2"/>
          <p:cNvSpPr txBox="1"/>
          <p:nvPr/>
        </p:nvSpPr>
        <p:spPr bwMode="auto">
          <a:xfrm>
            <a:off x="6135688" y="2462213"/>
            <a:ext cx="1492250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576" tIns="19289" rIns="38576" bIns="19289"/>
          <a:lstStyle>
            <a:lvl1pPr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8E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盘点会预期成果</a:t>
            </a:r>
            <a:endParaRPr lang="zh-CN" altLang="en-US" dirty="0">
              <a:solidFill>
                <a:srgbClr val="008E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28"/>
          <p:cNvSpPr txBox="1">
            <a:spLocks noChangeArrowheads="1"/>
          </p:cNvSpPr>
          <p:nvPr/>
        </p:nvSpPr>
        <p:spPr bwMode="auto">
          <a:xfrm flipH="1">
            <a:off x="3019425" y="1909763"/>
            <a:ext cx="2270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>
                <a:solidFill>
                  <a:srgbClr val="008E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id-ID" altLang="zh-CN" sz="2400" dirty="0">
              <a:solidFill>
                <a:srgbClr val="008E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86"/>
          <p:cNvSpPr txBox="1">
            <a:spLocks noChangeArrowheads="1"/>
          </p:cNvSpPr>
          <p:nvPr/>
        </p:nvSpPr>
        <p:spPr bwMode="auto">
          <a:xfrm>
            <a:off x="6569075" y="1995488"/>
            <a:ext cx="9747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44780" indent="-14478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en-US" altLang="zh-CN" sz="1200" b="1">
                <a:solidFill>
                  <a:srgbClr val="008E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en-US" altLang="id-ID" sz="1200" b="1">
              <a:solidFill>
                <a:srgbClr val="008E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 txBox="1"/>
          <p:nvPr/>
        </p:nvSpPr>
        <p:spPr>
          <a:xfrm>
            <a:off x="0" y="661988"/>
            <a:ext cx="4799013" cy="4810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lIns="68580" tIns="34290" rIns="68580" bIns="3429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250" b="1" dirty="0" smtClean="0">
                <a:solidFill>
                  <a:schemeClr val="bg1"/>
                </a:solidFill>
                <a:latin typeface="+mj-ea"/>
              </a:rPr>
              <a:t>Contents</a:t>
            </a:r>
            <a:r>
              <a:rPr lang="zh-CN" altLang="en-US" sz="2250" b="1" dirty="0" smtClean="0">
                <a:solidFill>
                  <a:schemeClr val="bg1"/>
                </a:solidFill>
                <a:latin typeface="+mj-ea"/>
              </a:rPr>
              <a:t>目录</a:t>
            </a:r>
            <a:endParaRPr lang="zh-CN" altLang="en-US" sz="2250" b="1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 txBox="1"/>
          <p:nvPr/>
        </p:nvSpPr>
        <p:spPr>
          <a:xfrm>
            <a:off x="-4356" y="195486"/>
            <a:ext cx="4799013" cy="4810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lIns="68580" tIns="34290" rIns="68580" bIns="3429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2250" b="1" dirty="0" smtClean="0">
                <a:solidFill>
                  <a:schemeClr val="bg1"/>
                </a:solidFill>
                <a:latin typeface="+mj-ea"/>
              </a:rPr>
              <a:t>   人才盘点会议（圆桌会议）目的</a:t>
            </a:r>
            <a:endParaRPr lang="zh-CN" altLang="en-US" sz="225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043608" y="1707654"/>
            <a:ext cx="1584176" cy="158417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了解人才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779023" y="1741509"/>
            <a:ext cx="1584176" cy="158417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发展人才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516216" y="1741509"/>
            <a:ext cx="1584176" cy="158417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人才梯队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1" y="3500993"/>
            <a:ext cx="18775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+mn-ea"/>
                <a:ea typeface="+mn-ea"/>
              </a:rPr>
              <a:t>对干部个人业绩、能力和发展潜力的全面盘点，结合</a:t>
            </a:r>
            <a:r>
              <a:rPr lang="en-US" altLang="zh-CN" sz="1200" dirty="0" smtClean="0">
                <a:latin typeface="+mn-ea"/>
                <a:ea typeface="+mn-ea"/>
              </a:rPr>
              <a:t>360</a:t>
            </a:r>
            <a:r>
              <a:rPr lang="zh-CN" altLang="en-US" sz="1200" dirty="0" smtClean="0">
                <a:latin typeface="+mn-ea"/>
                <a:ea typeface="+mn-ea"/>
              </a:rPr>
              <a:t>评估结果，了解哪些干部最有发展潜力，为干部的选拔任用、调配打基础。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79022" y="3522766"/>
            <a:ext cx="17290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200" dirty="0" smtClean="0">
                <a:latin typeface="+mn-ea"/>
                <a:ea typeface="+mn-ea"/>
              </a:rPr>
              <a:t>针对不同潜力</a:t>
            </a:r>
            <a:r>
              <a:rPr lang="en-US" altLang="zh-CN" sz="1200" dirty="0" smtClean="0">
                <a:latin typeface="+mn-ea"/>
                <a:ea typeface="+mn-ea"/>
              </a:rPr>
              <a:t>/</a:t>
            </a:r>
            <a:r>
              <a:rPr lang="zh-CN" altLang="en-US" sz="1200" dirty="0" smtClean="0">
                <a:latin typeface="+mn-ea"/>
                <a:ea typeface="+mn-ea"/>
              </a:rPr>
              <a:t>业绩的干部，制定相应的发展措施，提升干部能力。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10031" y="3500992"/>
            <a:ext cx="20232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+mn-ea"/>
                <a:ea typeface="+mn-ea"/>
              </a:rPr>
              <a:t>核心班子对下属的认识达成高度</a:t>
            </a:r>
            <a:r>
              <a:rPr lang="zh-CN" altLang="en-US" sz="1200" dirty="0">
                <a:latin typeface="+mn-ea"/>
                <a:ea typeface="+mn-ea"/>
              </a:rPr>
              <a:t>共识，通过绘制人才发展九宫格，了解人才分布</a:t>
            </a:r>
            <a:r>
              <a:rPr lang="zh-CN" altLang="en-US" sz="1200" dirty="0" smtClean="0">
                <a:latin typeface="+mn-ea"/>
                <a:ea typeface="+mn-ea"/>
              </a:rPr>
              <a:t>地图，建立公司</a:t>
            </a:r>
            <a:r>
              <a:rPr lang="en-US" altLang="zh-CN" sz="1200" dirty="0" smtClean="0">
                <a:latin typeface="+mn-ea"/>
                <a:ea typeface="+mn-ea"/>
              </a:rPr>
              <a:t>/</a:t>
            </a:r>
            <a:r>
              <a:rPr lang="zh-CN" altLang="en-US" sz="1200" dirty="0" smtClean="0">
                <a:latin typeface="+mn-ea"/>
                <a:ea typeface="+mn-ea"/>
              </a:rPr>
              <a:t>部门成梯队的干部队伍。</a:t>
            </a:r>
            <a:endParaRPr lang="zh-CN" altLang="en-US" sz="12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圆角矩形 3"/>
          <p:cNvSpPr>
            <a:spLocks noChangeArrowheads="1"/>
          </p:cNvSpPr>
          <p:nvPr/>
        </p:nvSpPr>
        <p:spPr bwMode="auto">
          <a:xfrm>
            <a:off x="709613" y="2135188"/>
            <a:ext cx="1962150" cy="2566987"/>
          </a:xfrm>
          <a:prstGeom prst="roundRect">
            <a:avLst>
              <a:gd name="adj" fmla="val 16667"/>
            </a:avLst>
          </a:prstGeom>
          <a:solidFill>
            <a:srgbClr val="008E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 defTabSz="6858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  <a:lvl2pPr marL="557530" indent="-214630" defTabSz="6858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2pPr>
            <a:lvl3pPr marL="1143000" indent="-228600" defTabSz="6858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3pPr>
            <a:lvl4pPr marL="1600200" indent="-228600" defTabSz="6858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4pPr>
            <a:lvl5pPr marL="2057400" indent="-228600" defTabSz="6858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9pPr>
          </a:lstStyle>
          <a:p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线上测评报告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评估反馈报告；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盘点会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组织架构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盘点信息表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（由被测评人领导做初次填写）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盘点会记录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3" name="圆角矩形 4"/>
          <p:cNvSpPr>
            <a:spLocks noChangeArrowheads="1"/>
          </p:cNvSpPr>
          <p:nvPr/>
        </p:nvSpPr>
        <p:spPr bwMode="auto">
          <a:xfrm>
            <a:off x="709613" y="1782763"/>
            <a:ext cx="1928812" cy="236537"/>
          </a:xfrm>
          <a:prstGeom prst="roundRect">
            <a:avLst>
              <a:gd name="adj" fmla="val 16667"/>
            </a:avLst>
          </a:prstGeom>
          <a:solidFill>
            <a:srgbClr val="008E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 defTabSz="6858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  <a:lvl2pPr marL="742950" indent="-285750" defTabSz="6858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2pPr>
            <a:lvl3pPr marL="1143000" indent="-228600" defTabSz="6858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3pPr>
            <a:lvl4pPr marL="1600200" indent="-228600" defTabSz="6858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4pPr>
            <a:lvl5pPr marL="2057400" indent="-228600" defTabSz="6858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资料准备</a:t>
            </a:r>
            <a:endParaRPr lang="zh-CN" altLang="en-US" sz="1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4" name="Text Box 16"/>
          <p:cNvSpPr txBox="1">
            <a:spLocks noChangeArrowheads="1"/>
          </p:cNvSpPr>
          <p:nvPr/>
        </p:nvSpPr>
        <p:spPr bwMode="auto">
          <a:xfrm>
            <a:off x="496888" y="819150"/>
            <a:ext cx="788352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4630" indent="-21463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主持人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参与人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：人力资源分管董事、评审委员会、组织管理层、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目的：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就被测评人能力优劣势、发展潜力达成一致意见，绘制更加精准的人才地图，建立人才档案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811463" y="2144713"/>
            <a:ext cx="1858962" cy="2557462"/>
          </a:xfrm>
          <a:prstGeom prst="roundRect">
            <a:avLst/>
          </a:prstGeom>
          <a:solidFill>
            <a:srgbClr val="008E9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 anchor="ctr"/>
          <a:lstStyle/>
          <a:p>
            <a:pPr defTabSz="685800" eaLnBrk="0" hangingPunct="0">
              <a:lnSpc>
                <a:spcPct val="150000"/>
              </a:lnSpc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主持人介绍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盘点会整体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规划与时间安排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测评工具测评内容与目的；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盘点会流程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6" name="圆角矩形 12"/>
          <p:cNvSpPr>
            <a:spLocks noChangeArrowheads="1"/>
          </p:cNvSpPr>
          <p:nvPr/>
        </p:nvSpPr>
        <p:spPr bwMode="auto">
          <a:xfrm>
            <a:off x="2811463" y="1782763"/>
            <a:ext cx="1858962" cy="236537"/>
          </a:xfrm>
          <a:prstGeom prst="roundRect">
            <a:avLst>
              <a:gd name="adj" fmla="val 16667"/>
            </a:avLst>
          </a:prstGeom>
          <a:solidFill>
            <a:srgbClr val="008E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 defTabSz="6858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  <a:lvl2pPr marL="742950" indent="-285750" defTabSz="6858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2pPr>
            <a:lvl3pPr marL="1143000" indent="-228600" defTabSz="6858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3pPr>
            <a:lvl4pPr marL="1600200" indent="-228600" defTabSz="6858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4pPr>
            <a:lvl5pPr marL="2057400" indent="-228600" defTabSz="6858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讨论前</a:t>
            </a:r>
            <a:endParaRPr lang="zh-CN" altLang="en-US" sz="1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7" name="圆角矩形 13"/>
          <p:cNvSpPr>
            <a:spLocks noChangeArrowheads="1"/>
          </p:cNvSpPr>
          <p:nvPr/>
        </p:nvSpPr>
        <p:spPr bwMode="auto">
          <a:xfrm>
            <a:off x="4751388" y="2119313"/>
            <a:ext cx="2017712" cy="2557462"/>
          </a:xfrm>
          <a:prstGeom prst="roundRect">
            <a:avLst>
              <a:gd name="adj" fmla="val 16667"/>
            </a:avLst>
          </a:prstGeom>
          <a:solidFill>
            <a:srgbClr val="008E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 marL="257175" indent="-257175" defTabSz="6858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  <a:lvl2pPr marL="742950" indent="-285750" defTabSz="6858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2pPr>
            <a:lvl3pPr marL="1143000" indent="-228600" defTabSz="6858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3pPr>
            <a:lvl4pPr marL="1600200" indent="-228600" defTabSz="6858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4pPr>
            <a:lvl5pPr marL="2057400" indent="-228600" defTabSz="6858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微软雅黑" panose="020B0503020204020204" pitchFamily="34" charset="-122"/>
              <a:buAutoNum type="arabicPeriod"/>
            </a:pPr>
            <a:r>
              <a:rPr lang="zh-CN" altLang="en-US" sz="1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被测评人领导、</a:t>
            </a:r>
            <a:r>
              <a:rPr lang="en-US" altLang="zh-CN" sz="1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lang="zh-CN" altLang="en-US" sz="1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部门人员分别阐述被测评人现实表现；</a:t>
            </a:r>
            <a:endParaRPr lang="en-US" altLang="zh-CN" sz="12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微软雅黑" panose="020B0503020204020204" pitchFamily="34" charset="-122"/>
              <a:buAutoNum type="arabicPeriod"/>
            </a:pPr>
            <a:r>
              <a:rPr lang="zh-CN" altLang="en-US" sz="1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挖掘与测评结果不一致处；</a:t>
            </a:r>
            <a:endParaRPr lang="en-US" altLang="zh-CN" sz="12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微软雅黑" panose="020B0503020204020204" pitchFamily="34" charset="-122"/>
              <a:buAutoNum type="arabicPeriod"/>
            </a:pPr>
            <a:r>
              <a:rPr lang="zh-CN" altLang="en-US" sz="12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在主持人引导</a:t>
            </a:r>
            <a:r>
              <a:rPr lang="zh-CN" altLang="en-US" sz="1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下讨论分析个人与团队；</a:t>
            </a:r>
            <a:endParaRPr lang="en-US" altLang="zh-CN" sz="12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微软雅黑" panose="020B0503020204020204" pitchFamily="34" charset="-122"/>
              <a:buAutoNum type="arabicPeriod"/>
            </a:pPr>
            <a:r>
              <a:rPr lang="zh-CN" altLang="en-US" sz="1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达成一致意见。</a:t>
            </a:r>
            <a:endParaRPr lang="en-US" altLang="zh-CN" sz="12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8" name="圆角矩形 14"/>
          <p:cNvSpPr>
            <a:spLocks noChangeArrowheads="1"/>
          </p:cNvSpPr>
          <p:nvPr/>
        </p:nvSpPr>
        <p:spPr bwMode="auto">
          <a:xfrm>
            <a:off x="4762500" y="1771650"/>
            <a:ext cx="2006600" cy="247650"/>
          </a:xfrm>
          <a:prstGeom prst="roundRect">
            <a:avLst>
              <a:gd name="adj" fmla="val 16667"/>
            </a:avLst>
          </a:prstGeom>
          <a:solidFill>
            <a:srgbClr val="008E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 defTabSz="6858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  <a:lvl2pPr marL="742950" indent="-285750" defTabSz="6858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2pPr>
            <a:lvl3pPr marL="1143000" indent="-228600" defTabSz="6858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3pPr>
            <a:lvl4pPr marL="1600200" indent="-228600" defTabSz="6858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4pPr>
            <a:lvl5pPr marL="2057400" indent="-228600" defTabSz="6858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讨论分析</a:t>
            </a:r>
            <a:endParaRPr lang="zh-CN" altLang="en-US" sz="1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30250" y="1717675"/>
            <a:ext cx="193675" cy="2032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2" name="圆角矩形 11"/>
          <p:cNvSpPr/>
          <p:nvPr/>
        </p:nvSpPr>
        <p:spPr>
          <a:xfrm>
            <a:off x="2879725" y="1717675"/>
            <a:ext cx="192088" cy="2032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6" name="圆角矩形 15"/>
          <p:cNvSpPr/>
          <p:nvPr/>
        </p:nvSpPr>
        <p:spPr>
          <a:xfrm>
            <a:off x="4886325" y="1717675"/>
            <a:ext cx="193675" cy="2032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30732" name="圆角矩形 16"/>
          <p:cNvSpPr>
            <a:spLocks noChangeArrowheads="1"/>
          </p:cNvSpPr>
          <p:nvPr/>
        </p:nvSpPr>
        <p:spPr bwMode="auto">
          <a:xfrm>
            <a:off x="6840538" y="1782763"/>
            <a:ext cx="1839912" cy="24447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 defTabSz="6858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  <a:lvl2pPr marL="742950" indent="-285750" defTabSz="6858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2pPr>
            <a:lvl3pPr marL="1143000" indent="-228600" defTabSz="6858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3pPr>
            <a:lvl4pPr marL="1600200" indent="-228600" defTabSz="6858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4pPr>
            <a:lvl5pPr marL="2057400" indent="-228600" defTabSz="685800" eaLnBrk="0" hangingPunct="0"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讨论结果</a:t>
            </a:r>
            <a:endParaRPr lang="zh-CN" altLang="en-US" sz="1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908800" y="1728788"/>
            <a:ext cx="193675" cy="2032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19" name="圆角矩形 18"/>
          <p:cNvSpPr/>
          <p:nvPr/>
        </p:nvSpPr>
        <p:spPr bwMode="auto">
          <a:xfrm>
            <a:off x="6870700" y="2114550"/>
            <a:ext cx="1838325" cy="2557463"/>
          </a:xfrm>
          <a:prstGeom prst="round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 anchor="ctr"/>
          <a:lstStyle/>
          <a:p>
            <a:pPr marL="257175" indent="-257175" defTabSz="685800" eaLnBrk="0" hangingPunct="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人才档案建立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个人优劣势；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人才管理策略。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 defTabSz="685800" eaLnBrk="0" hangingPunct="0">
              <a:lnSpc>
                <a:spcPct val="150000"/>
              </a:lnSpc>
              <a:buFont typeface="+mj-lt"/>
              <a:buAutoNum type="arabicPeriod" startAt="2"/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团队培养发展计划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 defTabSz="685800" eaLnBrk="0" hangingPunct="0">
              <a:lnSpc>
                <a:spcPct val="150000"/>
              </a:lnSpc>
              <a:buFont typeface="+mj-lt"/>
              <a:buAutoNum type="arabicPeriod" startAt="2"/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人才九宫格初稿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 defTabSz="685800" eaLnBrk="0" hangingPunct="0">
              <a:lnSpc>
                <a:spcPct val="150000"/>
              </a:lnSpc>
              <a:buFont typeface="+mj-lt"/>
              <a:buAutoNum type="arabicPeriod" startAt="2"/>
              <a:defRPr/>
            </a:pP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标题 1"/>
          <p:cNvSpPr txBox="1"/>
          <p:nvPr/>
        </p:nvSpPr>
        <p:spPr>
          <a:xfrm>
            <a:off x="1" y="239713"/>
            <a:ext cx="4670424" cy="4810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lIns="68580" tIns="34290" rIns="68580" bIns="34290" anchor="ctr"/>
          <a:lstStyle>
            <a:lvl1pPr marL="342900" indent="-342900" eaLnBrk="1" hangingPunct="1">
              <a:buFont typeface="Arial" panose="020B0604020202020204" pitchFamily="34" charset="0"/>
              <a:buNone/>
              <a:defRPr sz="2250" b="1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dirty="0"/>
              <a:t>  </a:t>
            </a:r>
            <a:r>
              <a:rPr lang="zh-CN" altLang="en-US" dirty="0" smtClean="0"/>
              <a:t>人才盘点会议（圆桌会议）流程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8" name="Picture 2" descr="http://c.hiphotos.bdimg.com/album/w%3D2048/sign=3d9128c28b82b9013dadc43347b5a877/f3d3572c11dfa9ec787e55f263d0f703908fc187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72" y="1486085"/>
            <a:ext cx="2139038" cy="160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9" name="Oval 33"/>
          <p:cNvSpPr>
            <a:spLocks noChangeArrowheads="1"/>
          </p:cNvSpPr>
          <p:nvPr/>
        </p:nvSpPr>
        <p:spPr bwMode="gray">
          <a:xfrm>
            <a:off x="2967765" y="3043172"/>
            <a:ext cx="62631" cy="46141"/>
          </a:xfrm>
          <a:prstGeom prst="ellipse">
            <a:avLst/>
          </a:prstGeom>
          <a:solidFill>
            <a:srgbClr val="292929">
              <a:alpha val="50195"/>
            </a:srgbClr>
          </a:solidFill>
          <a:ln w="19050">
            <a:solidFill>
              <a:srgbClr val="FFFFFF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3" name="AutoShape 37"/>
          <p:cNvSpPr/>
          <p:nvPr/>
        </p:nvSpPr>
        <p:spPr bwMode="auto">
          <a:xfrm>
            <a:off x="61854" y="2940020"/>
            <a:ext cx="1770671" cy="2030016"/>
          </a:xfrm>
          <a:prstGeom prst="accentCallout2">
            <a:avLst>
              <a:gd name="adj1" fmla="val 60510"/>
              <a:gd name="adj2" fmla="val 103994"/>
              <a:gd name="adj3" fmla="val 42680"/>
              <a:gd name="adj4" fmla="val 128606"/>
              <a:gd name="adj5" fmla="val 10934"/>
              <a:gd name="adj6" fmla="val 12809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  <a:miter lim="800000"/>
          </a:ln>
        </p:spPr>
        <p:txBody>
          <a:bodyPr anchor="ctr"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笔记</a:t>
            </a:r>
            <a:r>
              <a:rPr lang="zh-CN" altLang="en-US" sz="1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员</a:t>
            </a:r>
            <a:endParaRPr lang="en-US" altLang="zh-CN" sz="1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整个流程及资料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记录讨论中的关键信息、简明扼要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保持冷静客观，必要时引导讨论正常进行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将记录内容进行多方确认，总结陈述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1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4" name="AutoShape 38"/>
          <p:cNvSpPr/>
          <p:nvPr/>
        </p:nvSpPr>
        <p:spPr bwMode="auto">
          <a:xfrm>
            <a:off x="3071625" y="3384509"/>
            <a:ext cx="1807407" cy="1439466"/>
          </a:xfrm>
          <a:prstGeom prst="accentCallout2">
            <a:avLst>
              <a:gd name="adj1" fmla="val 18750"/>
              <a:gd name="adj2" fmla="val -4532"/>
              <a:gd name="adj3" fmla="val 18750"/>
              <a:gd name="adj4" fmla="val -19829"/>
              <a:gd name="adj5" fmla="val -14583"/>
              <a:gd name="adj6" fmla="val -3597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hlink"/>
            </a:solidFill>
            <a:miter lim="800000"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主持人</a:t>
            </a:r>
            <a:endParaRPr lang="en-US" altLang="zh-CN" sz="1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介绍会议目标、流程、原则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引导讨论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分析优劣势、发展建议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公司该岗位整体水平，关注内外部人才资源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AutoShape 39"/>
          <p:cNvSpPr/>
          <p:nvPr/>
        </p:nvSpPr>
        <p:spPr bwMode="auto">
          <a:xfrm>
            <a:off x="3203848" y="1923678"/>
            <a:ext cx="1865037" cy="1132995"/>
          </a:xfrm>
          <a:prstGeom prst="accentCallout2">
            <a:avLst>
              <a:gd name="adj1" fmla="val 47334"/>
              <a:gd name="adj2" fmla="val -5467"/>
              <a:gd name="adj3" fmla="val 49014"/>
              <a:gd name="adj4" fmla="val -16959"/>
              <a:gd name="adj5" fmla="val 36239"/>
              <a:gd name="adj6" fmla="val -25366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accent2"/>
            </a:solidFill>
            <a:miter lim="800000"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团队</a:t>
            </a:r>
            <a:r>
              <a:rPr lang="zh-CN" altLang="en-US" sz="1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管理者</a:t>
            </a:r>
            <a:endParaRPr lang="en-US" altLang="zh-CN" sz="1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介绍被盘人的业绩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潜能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提供行为事例，用工作或项目成果举证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提供并优化建议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AutoShape 38"/>
          <p:cNvSpPr/>
          <p:nvPr/>
        </p:nvSpPr>
        <p:spPr bwMode="auto">
          <a:xfrm>
            <a:off x="2709838" y="726782"/>
            <a:ext cx="2294210" cy="945356"/>
          </a:xfrm>
          <a:prstGeom prst="accentCallout2">
            <a:avLst>
              <a:gd name="adj1" fmla="val 18750"/>
              <a:gd name="adj2" fmla="val -4532"/>
              <a:gd name="adj3" fmla="val 18750"/>
              <a:gd name="adj4" fmla="val -19829"/>
              <a:gd name="adj5" fmla="val 69583"/>
              <a:gd name="adj6" fmla="val -30996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hlink"/>
            </a:solidFill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评审委员会（组织最高管理层、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HR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关键信息、深入讨论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平衡与解决分歧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校准盘点结果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Isosceles Triangle 47"/>
          <p:cNvSpPr/>
          <p:nvPr/>
        </p:nvSpPr>
        <p:spPr>
          <a:xfrm rot="5400000">
            <a:off x="4238372" y="3193578"/>
            <a:ext cx="2213372" cy="216666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5" rIns="68571" bIns="34285" anchor="ctr"/>
          <a:lstStyle/>
          <a:p>
            <a:pPr algn="ctr">
              <a:defRPr/>
            </a:pPr>
            <a:endParaRPr lang="en-US" altLang="zh-CN" sz="7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752115" y="344116"/>
            <a:ext cx="3240459" cy="1472366"/>
            <a:chOff x="5705923" y="495803"/>
            <a:chExt cx="3240459" cy="1472366"/>
          </a:xfrm>
        </p:grpSpPr>
        <p:sp>
          <p:nvSpPr>
            <p:cNvPr id="30725" name="TextBox 48"/>
            <p:cNvSpPr txBox="1">
              <a:spLocks noChangeArrowheads="1"/>
            </p:cNvSpPr>
            <p:nvPr/>
          </p:nvSpPr>
          <p:spPr bwMode="auto">
            <a:xfrm>
              <a:off x="5705923" y="1690754"/>
              <a:ext cx="2646414" cy="277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1" tIns="34285" rIns="68571" bIns="34285">
              <a:spAutoFit/>
            </a:bodyPr>
            <a:lstStyle>
              <a:lvl1pPr marL="285750" indent="-285750">
                <a:defRPr sz="2400"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charset="0"/>
                <a:buChar char="q"/>
              </a:pPr>
              <a:r>
                <a:rPr lang="zh-CN" altLang="en-US" sz="1300" b="1" dirty="0">
                  <a:latin typeface="Heiti SC Light" charset="0"/>
                  <a:ea typeface="Heiti SC Light" charset="0"/>
                  <a:cs typeface="Heiti SC Light" charset="0"/>
                </a:rPr>
                <a:t>调整预盘点九宫格</a:t>
              </a:r>
              <a:endParaRPr lang="en-US" sz="1300" b="1" dirty="0">
                <a:latin typeface="Heiti SC Light" charset="0"/>
                <a:ea typeface="Heiti SC Light" charset="0"/>
                <a:cs typeface="Heiti SC Light" charset="0"/>
              </a:endParaRPr>
            </a:p>
          </p:txBody>
        </p:sp>
        <p:sp>
          <p:nvSpPr>
            <p:cNvPr id="30726" name="TextBox 49"/>
            <p:cNvSpPr txBox="1">
              <a:spLocks noChangeArrowheads="1"/>
            </p:cNvSpPr>
            <p:nvPr/>
          </p:nvSpPr>
          <p:spPr bwMode="auto">
            <a:xfrm>
              <a:off x="5705923" y="495803"/>
              <a:ext cx="3240459" cy="1108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1" tIns="34285" rIns="68571" bIns="34285">
              <a:spAutoFit/>
            </a:bodyPr>
            <a:lstStyle>
              <a:lvl1pPr marL="285750" indent="-285750">
                <a:defRPr sz="2400"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华文细黑" panose="02010600040101010101" pitchFamily="2" charset="-122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charset="0"/>
                <a:buChar char="q"/>
              </a:pPr>
              <a:r>
                <a:rPr lang="zh-CN" altLang="en-US" sz="1300" b="1" dirty="0">
                  <a:latin typeface="Heiti SC Light" charset="0"/>
                  <a:ea typeface="Heiti SC Light" charset="0"/>
                  <a:cs typeface="Heiti SC Light" charset="0"/>
                </a:rPr>
                <a:t>探讨统一对人才标准的理解</a:t>
              </a:r>
              <a:endParaRPr lang="en-US" altLang="zh-CN" sz="1300" b="1" dirty="0">
                <a:latin typeface="Heiti SC Light" charset="0"/>
                <a:ea typeface="Heiti SC Light" charset="0"/>
                <a:cs typeface="Heiti SC Light" charset="0"/>
              </a:endParaRPr>
            </a:p>
            <a:p>
              <a:pPr>
                <a:buFont typeface="Wingdings" panose="05000000000000000000" charset="0"/>
                <a:buChar char="q"/>
              </a:pPr>
              <a:endParaRPr lang="en-US" sz="1300" b="1" dirty="0">
                <a:latin typeface="Heiti SC Light" charset="0"/>
                <a:ea typeface="Heiti SC Light" charset="0"/>
                <a:cs typeface="Heiti SC Light" charset="0"/>
              </a:endParaRPr>
            </a:p>
            <a:p>
              <a:pPr>
                <a:buFont typeface="Wingdings" panose="05000000000000000000" charset="0"/>
                <a:buChar char="q"/>
              </a:pPr>
              <a:r>
                <a:rPr lang="zh-CN" altLang="en-US" sz="1300" b="1" dirty="0">
                  <a:latin typeface="Heiti SC Light" charset="0"/>
                  <a:ea typeface="Heiti SC Light" charset="0"/>
                  <a:cs typeface="Heiti SC Light" charset="0"/>
                </a:rPr>
                <a:t>结合业务实际讨论人员优势、短板</a:t>
              </a:r>
              <a:endParaRPr lang="en-US" altLang="zh-CN" sz="1300" b="1" dirty="0">
                <a:latin typeface="Heiti SC Light" charset="0"/>
                <a:ea typeface="Heiti SC Light" charset="0"/>
                <a:cs typeface="Heiti SC Light" charset="0"/>
              </a:endParaRPr>
            </a:p>
            <a:p>
              <a:pPr>
                <a:buFont typeface="Wingdings" panose="05000000000000000000" charset="0"/>
                <a:buChar char="q"/>
              </a:pPr>
              <a:endParaRPr lang="en-US" sz="1300" b="1" dirty="0">
                <a:latin typeface="Heiti SC Light" charset="0"/>
                <a:ea typeface="Heiti SC Light" charset="0"/>
                <a:cs typeface="Heiti SC Light" charset="0"/>
              </a:endParaRPr>
            </a:p>
            <a:p>
              <a:pPr>
                <a:buFont typeface="Wingdings" panose="05000000000000000000" charset="0"/>
                <a:buChar char="q"/>
              </a:pPr>
              <a:r>
                <a:rPr lang="zh-CN" altLang="en-US" sz="1300" b="1" dirty="0">
                  <a:latin typeface="Heiti SC Light" charset="0"/>
                  <a:ea typeface="Heiti SC Light" charset="0"/>
                  <a:cs typeface="Heiti SC Light" charset="0"/>
                </a:rPr>
                <a:t>识别高潜、骨干员工，形成人才策略</a:t>
              </a:r>
              <a:endParaRPr lang="en-US" sz="1300" b="1" dirty="0">
                <a:latin typeface="Heiti SC Light" charset="0"/>
                <a:ea typeface="Heiti SC Light" charset="0"/>
                <a:cs typeface="Heiti SC Light" charset="0"/>
              </a:endParaRPr>
            </a:p>
          </p:txBody>
        </p:sp>
      </p:grpSp>
      <p:sp>
        <p:nvSpPr>
          <p:cNvPr id="51" name="文本占位符 1"/>
          <p:cNvSpPr txBox="1"/>
          <p:nvPr/>
        </p:nvSpPr>
        <p:spPr>
          <a:xfrm>
            <a:off x="0" y="123825"/>
            <a:ext cx="4355976" cy="4857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lIns="68580" tIns="34290" rIns="68580" bIns="34290" anchor="ctr"/>
          <a:lstStyle>
            <a:defPPr>
              <a:defRPr lang="zh-CN"/>
            </a:defPPr>
            <a:lvl1pPr defTabSz="914400" eaLnBrk="1" latinLnBrk="0" hangingPunct="1">
              <a:buNone/>
              <a:defRPr sz="2250" b="1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dirty="0" smtClean="0"/>
              <a:t>  人才盘点会议（圆桌会议）角色</a:t>
            </a:r>
            <a:endParaRPr lang="zh-CN" altLang="en-US" dirty="0" smtClean="0"/>
          </a:p>
        </p:txBody>
      </p:sp>
      <p:grpSp>
        <p:nvGrpSpPr>
          <p:cNvPr id="50" name="组合 49"/>
          <p:cNvGrpSpPr/>
          <p:nvPr/>
        </p:nvGrpSpPr>
        <p:grpSpPr>
          <a:xfrm>
            <a:off x="5518781" y="2105025"/>
            <a:ext cx="3606699" cy="2920852"/>
            <a:chOff x="2767699" y="136499"/>
            <a:chExt cx="5804829" cy="5020116"/>
          </a:xfrm>
        </p:grpSpPr>
        <p:grpSp>
          <p:nvGrpSpPr>
            <p:cNvPr id="52" name="组合 51"/>
            <p:cNvGrpSpPr/>
            <p:nvPr/>
          </p:nvGrpSpPr>
          <p:grpSpPr>
            <a:xfrm>
              <a:off x="3286116" y="143652"/>
              <a:ext cx="4929222" cy="4642676"/>
              <a:chOff x="2714612" y="357966"/>
              <a:chExt cx="4929222" cy="4642676"/>
            </a:xfrm>
          </p:grpSpPr>
          <p:cxnSp>
            <p:nvCxnSpPr>
              <p:cNvPr id="98" name="直接箭头连接符 97"/>
              <p:cNvCxnSpPr/>
              <p:nvPr/>
            </p:nvCxnSpPr>
            <p:spPr>
              <a:xfrm rot="5400000" flipH="1" flipV="1">
                <a:off x="393671" y="2678907"/>
                <a:ext cx="4642676" cy="794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箭头连接符 98"/>
              <p:cNvCxnSpPr/>
              <p:nvPr/>
            </p:nvCxnSpPr>
            <p:spPr>
              <a:xfrm flipV="1">
                <a:off x="2714612" y="4929204"/>
                <a:ext cx="4929222" cy="71438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29"/>
            <p:cNvSpPr txBox="1"/>
            <p:nvPr/>
          </p:nvSpPr>
          <p:spPr>
            <a:xfrm>
              <a:off x="2767699" y="291527"/>
              <a:ext cx="285753" cy="581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潜力</a:t>
              </a:r>
              <a:endPara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Box 30"/>
            <p:cNvSpPr txBox="1"/>
            <p:nvPr/>
          </p:nvSpPr>
          <p:spPr>
            <a:xfrm>
              <a:off x="7715271" y="4786328"/>
              <a:ext cx="857257" cy="370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绩效</a:t>
              </a:r>
              <a:endPara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3428992" y="214296"/>
              <a:ext cx="4357718" cy="4357718"/>
              <a:chOff x="3071802" y="357172"/>
              <a:chExt cx="4357718" cy="4357718"/>
            </a:xfrm>
          </p:grpSpPr>
          <p:sp>
            <p:nvSpPr>
              <p:cNvPr id="89" name="圆角矩形 88"/>
              <p:cNvSpPr/>
              <p:nvPr/>
            </p:nvSpPr>
            <p:spPr>
              <a:xfrm>
                <a:off x="3071802" y="357172"/>
                <a:ext cx="1357322" cy="1357322"/>
              </a:xfrm>
              <a:prstGeom prst="roundRect">
                <a:avLst/>
              </a:prstGeom>
              <a:solidFill>
                <a:schemeClr val="accent1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圆角矩形 89"/>
              <p:cNvSpPr/>
              <p:nvPr/>
            </p:nvSpPr>
            <p:spPr>
              <a:xfrm>
                <a:off x="3071802" y="1857370"/>
                <a:ext cx="1357322" cy="1357322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3071802" y="3357568"/>
                <a:ext cx="1357322" cy="1357322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圆角矩形 91"/>
              <p:cNvSpPr/>
              <p:nvPr/>
            </p:nvSpPr>
            <p:spPr>
              <a:xfrm>
                <a:off x="4572000" y="357172"/>
                <a:ext cx="1357322" cy="1357322"/>
              </a:xfrm>
              <a:prstGeom prst="roundRect">
                <a:avLst/>
              </a:prstGeom>
              <a:solidFill>
                <a:srgbClr val="FFC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4572000" y="1857370"/>
                <a:ext cx="1357322" cy="1357322"/>
              </a:xfrm>
              <a:prstGeom prst="roundRect">
                <a:avLst/>
              </a:prstGeom>
              <a:solidFill>
                <a:srgbClr val="FFC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圆角矩形 93"/>
              <p:cNvSpPr/>
              <p:nvPr/>
            </p:nvSpPr>
            <p:spPr>
              <a:xfrm>
                <a:off x="4572000" y="3357568"/>
                <a:ext cx="1357322" cy="1357322"/>
              </a:xfrm>
              <a:prstGeom prst="roundRect">
                <a:avLst/>
              </a:prstGeom>
              <a:solidFill>
                <a:schemeClr val="accent5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6072198" y="357172"/>
                <a:ext cx="1357322" cy="1357322"/>
              </a:xfrm>
              <a:prstGeom prst="roundRect">
                <a:avLst/>
              </a:prstGeom>
              <a:solidFill>
                <a:schemeClr val="accent2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圆角矩形 95"/>
              <p:cNvSpPr/>
              <p:nvPr/>
            </p:nvSpPr>
            <p:spPr>
              <a:xfrm>
                <a:off x="6072198" y="1857370"/>
                <a:ext cx="1357322" cy="1357322"/>
              </a:xfrm>
              <a:prstGeom prst="roundRect">
                <a:avLst/>
              </a:prstGeom>
              <a:solidFill>
                <a:srgbClr val="FFC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圆角矩形 96"/>
              <p:cNvSpPr/>
              <p:nvPr/>
            </p:nvSpPr>
            <p:spPr>
              <a:xfrm>
                <a:off x="6072198" y="3357568"/>
                <a:ext cx="1357322" cy="1357322"/>
              </a:xfrm>
              <a:prstGeom prst="roundRect">
                <a:avLst/>
              </a:prstGeom>
              <a:solidFill>
                <a:schemeClr val="accent5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6" name="TextBox 31"/>
            <p:cNvSpPr txBox="1"/>
            <p:nvPr/>
          </p:nvSpPr>
          <p:spPr>
            <a:xfrm>
              <a:off x="6689487" y="350625"/>
              <a:ext cx="1214445" cy="370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明星员工</a:t>
              </a:r>
              <a:endPara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TextBox 32"/>
            <p:cNvSpPr txBox="1"/>
            <p:nvPr/>
          </p:nvSpPr>
          <p:spPr>
            <a:xfrm>
              <a:off x="6661133" y="1912143"/>
              <a:ext cx="1214445" cy="370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核心人才</a:t>
              </a:r>
              <a:endPara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Box 33"/>
            <p:cNvSpPr txBox="1"/>
            <p:nvPr/>
          </p:nvSpPr>
          <p:spPr>
            <a:xfrm>
              <a:off x="5205422" y="1943035"/>
              <a:ext cx="1214445" cy="370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核心人才</a:t>
              </a:r>
              <a:endPara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TextBox 34"/>
            <p:cNvSpPr txBox="1"/>
            <p:nvPr/>
          </p:nvSpPr>
          <p:spPr>
            <a:xfrm>
              <a:off x="5128932" y="379983"/>
              <a:ext cx="1029272" cy="370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核心人才</a:t>
              </a:r>
              <a:endPara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TextBox 35"/>
            <p:cNvSpPr txBox="1"/>
            <p:nvPr/>
          </p:nvSpPr>
          <p:spPr>
            <a:xfrm>
              <a:off x="3637120" y="362766"/>
              <a:ext cx="1071569" cy="370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关注人才</a:t>
              </a:r>
              <a:endPara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TextBox 36"/>
            <p:cNvSpPr txBox="1"/>
            <p:nvPr/>
          </p:nvSpPr>
          <p:spPr>
            <a:xfrm>
              <a:off x="3428991" y="1868987"/>
              <a:ext cx="1428761" cy="370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自我提升人才</a:t>
              </a:r>
              <a:endPara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TextBox 37"/>
            <p:cNvSpPr txBox="1"/>
            <p:nvPr/>
          </p:nvSpPr>
          <p:spPr>
            <a:xfrm>
              <a:off x="3428993" y="3429006"/>
              <a:ext cx="1428761" cy="370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提升绩效人才</a:t>
              </a:r>
              <a:endPara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TextBox 38"/>
            <p:cNvSpPr txBox="1"/>
            <p:nvPr/>
          </p:nvSpPr>
          <p:spPr>
            <a:xfrm>
              <a:off x="5024638" y="3398786"/>
              <a:ext cx="1214445" cy="370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稳定人才</a:t>
              </a:r>
              <a:endPara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Box 39"/>
            <p:cNvSpPr txBox="1"/>
            <p:nvPr/>
          </p:nvSpPr>
          <p:spPr>
            <a:xfrm>
              <a:off x="6577232" y="3414605"/>
              <a:ext cx="1214445" cy="370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稳定人才</a:t>
              </a:r>
              <a:endPara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TextBox 40"/>
            <p:cNvSpPr txBox="1"/>
            <p:nvPr/>
          </p:nvSpPr>
          <p:spPr>
            <a:xfrm>
              <a:off x="3000364" y="785801"/>
              <a:ext cx="285753" cy="370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高</a:t>
              </a:r>
              <a:endPara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TextBox 41"/>
            <p:cNvSpPr txBox="1"/>
            <p:nvPr/>
          </p:nvSpPr>
          <p:spPr>
            <a:xfrm>
              <a:off x="3000364" y="2071684"/>
              <a:ext cx="285753" cy="370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endPara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TextBox 42"/>
            <p:cNvSpPr txBox="1"/>
            <p:nvPr/>
          </p:nvSpPr>
          <p:spPr>
            <a:xfrm>
              <a:off x="3000364" y="3643320"/>
              <a:ext cx="285753" cy="370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低</a:t>
              </a:r>
              <a:endPara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TextBox 43"/>
            <p:cNvSpPr txBox="1"/>
            <p:nvPr/>
          </p:nvSpPr>
          <p:spPr>
            <a:xfrm>
              <a:off x="4000497" y="4714891"/>
              <a:ext cx="285753" cy="370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低</a:t>
              </a:r>
              <a:endPara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TextBox 44"/>
            <p:cNvSpPr txBox="1"/>
            <p:nvPr/>
          </p:nvSpPr>
          <p:spPr>
            <a:xfrm>
              <a:off x="5643569" y="4714891"/>
              <a:ext cx="285753" cy="370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endPara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TextBox 45"/>
            <p:cNvSpPr txBox="1"/>
            <p:nvPr/>
          </p:nvSpPr>
          <p:spPr>
            <a:xfrm>
              <a:off x="7072330" y="4714891"/>
              <a:ext cx="285753" cy="370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高</a:t>
              </a:r>
              <a:endPara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TextBox 49"/>
            <p:cNvSpPr txBox="1"/>
            <p:nvPr/>
          </p:nvSpPr>
          <p:spPr>
            <a:xfrm>
              <a:off x="6929454" y="152059"/>
              <a:ext cx="428628" cy="370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①</a:t>
              </a:r>
              <a:endPara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TextBox 50"/>
            <p:cNvSpPr txBox="1"/>
            <p:nvPr/>
          </p:nvSpPr>
          <p:spPr>
            <a:xfrm>
              <a:off x="5429256" y="136499"/>
              <a:ext cx="428628" cy="370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②</a:t>
              </a:r>
              <a:endPara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TextBox 51"/>
            <p:cNvSpPr txBox="1"/>
            <p:nvPr/>
          </p:nvSpPr>
          <p:spPr>
            <a:xfrm>
              <a:off x="6911545" y="1629959"/>
              <a:ext cx="428628" cy="370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③</a:t>
              </a:r>
              <a:endPara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TextBox 52"/>
            <p:cNvSpPr txBox="1"/>
            <p:nvPr/>
          </p:nvSpPr>
          <p:spPr>
            <a:xfrm>
              <a:off x="5413148" y="1650910"/>
              <a:ext cx="428628" cy="370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⑤</a:t>
              </a:r>
              <a:endPara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TextBox 53"/>
            <p:cNvSpPr txBox="1"/>
            <p:nvPr/>
          </p:nvSpPr>
          <p:spPr>
            <a:xfrm>
              <a:off x="3870776" y="136499"/>
              <a:ext cx="428628" cy="370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④</a:t>
              </a:r>
              <a:endPara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TextBox 54"/>
            <p:cNvSpPr txBox="1"/>
            <p:nvPr/>
          </p:nvSpPr>
          <p:spPr>
            <a:xfrm>
              <a:off x="3857622" y="1642100"/>
              <a:ext cx="428628" cy="370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⑦</a:t>
              </a:r>
              <a:endPara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TextBox 55"/>
            <p:cNvSpPr txBox="1"/>
            <p:nvPr/>
          </p:nvSpPr>
          <p:spPr>
            <a:xfrm>
              <a:off x="5429256" y="3181892"/>
              <a:ext cx="428628" cy="370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⑧</a:t>
              </a:r>
              <a:endPara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TextBox 56"/>
            <p:cNvSpPr txBox="1"/>
            <p:nvPr/>
          </p:nvSpPr>
          <p:spPr>
            <a:xfrm>
              <a:off x="6929454" y="3181892"/>
              <a:ext cx="428628" cy="370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⑥</a:t>
              </a:r>
              <a:endPara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TextBox 57"/>
            <p:cNvSpPr txBox="1"/>
            <p:nvPr/>
          </p:nvSpPr>
          <p:spPr>
            <a:xfrm>
              <a:off x="3902748" y="3154871"/>
              <a:ext cx="428628" cy="370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⑨</a:t>
              </a:r>
              <a:endPara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TextBox 60"/>
            <p:cNvSpPr txBox="1"/>
            <p:nvPr/>
          </p:nvSpPr>
          <p:spPr>
            <a:xfrm>
              <a:off x="6166344" y="554821"/>
              <a:ext cx="1937039" cy="1110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承担更大的责任</a:t>
              </a:r>
              <a:endPara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个性化保留策略</a:t>
              </a:r>
              <a:endPara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激励倾斜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TextBox 61"/>
            <p:cNvSpPr txBox="1"/>
            <p:nvPr/>
          </p:nvSpPr>
          <p:spPr>
            <a:xfrm>
              <a:off x="4826543" y="520947"/>
              <a:ext cx="1618706" cy="1110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探索职业发展</a:t>
              </a:r>
              <a:endPara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愿与企业共同发展</a:t>
              </a:r>
              <a:endPara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综合能力尚可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TextBox 62"/>
            <p:cNvSpPr txBox="1"/>
            <p:nvPr/>
          </p:nvSpPr>
          <p:spPr>
            <a:xfrm>
              <a:off x="4750592" y="2194858"/>
              <a:ext cx="1714515" cy="756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上级关注辅导</a:t>
              </a:r>
              <a:endPara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通过激励可发展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TextBox 63"/>
            <p:cNvSpPr txBox="1"/>
            <p:nvPr/>
          </p:nvSpPr>
          <p:spPr>
            <a:xfrm>
              <a:off x="6230658" y="2242427"/>
              <a:ext cx="1785949" cy="793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给予历练机会</a:t>
              </a:r>
              <a:endPara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合理激励</a:t>
              </a:r>
              <a:endPara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TextBox 64"/>
            <p:cNvSpPr txBox="1"/>
            <p:nvPr/>
          </p:nvSpPr>
          <p:spPr>
            <a:xfrm>
              <a:off x="3383208" y="549106"/>
              <a:ext cx="1428761" cy="1110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共同分析愿意</a:t>
              </a:r>
              <a:endPara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对企业认可</a:t>
              </a:r>
              <a:endPara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考虑转岗可能</a:t>
              </a:r>
              <a:endPara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Box 65"/>
            <p:cNvSpPr txBox="1"/>
            <p:nvPr/>
          </p:nvSpPr>
          <p:spPr>
            <a:xfrm>
              <a:off x="3252957" y="2048408"/>
              <a:ext cx="1706548" cy="1110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上级关注督导</a:t>
              </a:r>
              <a:endPara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严格要求业绩提升</a:t>
              </a:r>
              <a:endPara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可培养改善</a:t>
              </a:r>
              <a:endPara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TextBox 66"/>
            <p:cNvSpPr txBox="1"/>
            <p:nvPr/>
          </p:nvSpPr>
          <p:spPr>
            <a:xfrm>
              <a:off x="3000364" y="3723312"/>
              <a:ext cx="2200006" cy="756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确保继任者降职</a:t>
              </a:r>
              <a:endPara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离职或辞退</a:t>
              </a:r>
              <a:endPara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TextBox 67"/>
            <p:cNvSpPr txBox="1"/>
            <p:nvPr/>
          </p:nvSpPr>
          <p:spPr>
            <a:xfrm>
              <a:off x="4811969" y="3577185"/>
              <a:ext cx="1739608" cy="1110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现任岗位使用</a:t>
              </a:r>
              <a:endPara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保持业绩稳定</a:t>
              </a:r>
              <a:endPara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适度表达认可</a:t>
              </a:r>
              <a:endPara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TextBox 68"/>
            <p:cNvSpPr txBox="1"/>
            <p:nvPr/>
          </p:nvSpPr>
          <p:spPr>
            <a:xfrm>
              <a:off x="6148517" y="3583931"/>
              <a:ext cx="2000266" cy="1110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现任岗位发展</a:t>
              </a:r>
              <a:endPara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严格要求能力提升</a:t>
              </a:r>
              <a:endPara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稳定激励</a:t>
              </a:r>
              <a:endPara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744" name="组合 30743"/>
          <p:cNvGrpSpPr/>
          <p:nvPr/>
        </p:nvGrpSpPr>
        <p:grpSpPr>
          <a:xfrm>
            <a:off x="7889544" y="2823272"/>
            <a:ext cx="102532" cy="312384"/>
            <a:chOff x="7889544" y="2823272"/>
            <a:chExt cx="102532" cy="312384"/>
          </a:xfrm>
        </p:grpSpPr>
        <p:cxnSp>
          <p:nvCxnSpPr>
            <p:cNvPr id="103" name="直接箭头连接符 102"/>
            <p:cNvCxnSpPr/>
            <p:nvPr/>
          </p:nvCxnSpPr>
          <p:spPr>
            <a:xfrm flipH="1">
              <a:off x="7988172" y="2839949"/>
              <a:ext cx="3904" cy="2957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flipV="1">
              <a:off x="7889544" y="2823272"/>
              <a:ext cx="5935" cy="3018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41" name="组合 30740"/>
          <p:cNvGrpSpPr/>
          <p:nvPr/>
        </p:nvGrpSpPr>
        <p:grpSpPr>
          <a:xfrm>
            <a:off x="7557620" y="2335358"/>
            <a:ext cx="368561" cy="208794"/>
            <a:chOff x="7557620" y="2335358"/>
            <a:chExt cx="368561" cy="208794"/>
          </a:xfrm>
        </p:grpSpPr>
        <p:cxnSp>
          <p:nvCxnSpPr>
            <p:cNvPr id="102" name="直接箭头连接符 101"/>
            <p:cNvCxnSpPr/>
            <p:nvPr/>
          </p:nvCxnSpPr>
          <p:spPr>
            <a:xfrm>
              <a:off x="7561461" y="2335358"/>
              <a:ext cx="3647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>
            <a:xfrm flipH="1">
              <a:off x="7557620" y="2544152"/>
              <a:ext cx="3348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45" name="组合 30744"/>
          <p:cNvGrpSpPr/>
          <p:nvPr/>
        </p:nvGrpSpPr>
        <p:grpSpPr>
          <a:xfrm>
            <a:off x="6630042" y="2303023"/>
            <a:ext cx="364720" cy="1884991"/>
            <a:chOff x="6602092" y="2342777"/>
            <a:chExt cx="364720" cy="1884991"/>
          </a:xfrm>
        </p:grpSpPr>
        <p:cxnSp>
          <p:nvCxnSpPr>
            <p:cNvPr id="16" name="直接箭头连接符 15"/>
            <p:cNvCxnSpPr/>
            <p:nvPr/>
          </p:nvCxnSpPr>
          <p:spPr>
            <a:xfrm>
              <a:off x="6602092" y="2342777"/>
              <a:ext cx="3647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/>
            <p:nvPr/>
          </p:nvCxnSpPr>
          <p:spPr>
            <a:xfrm flipH="1">
              <a:off x="6639493" y="4222010"/>
              <a:ext cx="299691" cy="57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/>
            <p:nvPr/>
          </p:nvCxnSpPr>
          <p:spPr>
            <a:xfrm flipV="1">
              <a:off x="6630690" y="3665277"/>
              <a:ext cx="1850" cy="3188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0526232910"/>
  <p:tag name="MH_LIBRARY" val="GRAPHIC"/>
  <p:tag name="MH_TYPE" val="SubTitle"/>
  <p:tag name="MH_ORDER" val="1"/>
</p:tagLst>
</file>

<file path=ppt/tags/tag10.xml><?xml version="1.0" encoding="utf-8"?>
<p:tagLst xmlns:p="http://schemas.openxmlformats.org/presentationml/2006/main">
  <p:tag name="MH" val="20160526232910"/>
  <p:tag name="MH_LIBRARY" val="GRAPHIC"/>
  <p:tag name="MH_TYPE" val="Other"/>
  <p:tag name="MH_ORDER" val="5"/>
</p:tagLst>
</file>

<file path=ppt/tags/tag2.xml><?xml version="1.0" encoding="utf-8"?>
<p:tagLst xmlns:p="http://schemas.openxmlformats.org/presentationml/2006/main">
  <p:tag name="MH" val="20160526232910"/>
  <p:tag name="MH_LIBRARY" val="GRAPHIC"/>
  <p:tag name="MH_TYPE" val="Other"/>
  <p:tag name="MH_ORDER" val="1"/>
</p:tagLst>
</file>

<file path=ppt/tags/tag3.xml><?xml version="1.0" encoding="utf-8"?>
<p:tagLst xmlns:p="http://schemas.openxmlformats.org/presentationml/2006/main">
  <p:tag name="MH" val="20160526232910"/>
  <p:tag name="MH_LIBRARY" val="GRAPHIC"/>
  <p:tag name="MH_TYPE" val="SubTitle"/>
  <p:tag name="MH_ORDER" val="3"/>
</p:tagLst>
</file>

<file path=ppt/tags/tag4.xml><?xml version="1.0" encoding="utf-8"?>
<p:tagLst xmlns:p="http://schemas.openxmlformats.org/presentationml/2006/main">
  <p:tag name="MH" val="20160526232910"/>
  <p:tag name="MH_LIBRARY" val="GRAPHIC"/>
  <p:tag name="MH_TYPE" val="Other"/>
  <p:tag name="MH_ORDER" val="2"/>
</p:tagLst>
</file>

<file path=ppt/tags/tag5.xml><?xml version="1.0" encoding="utf-8"?>
<p:tagLst xmlns:p="http://schemas.openxmlformats.org/presentationml/2006/main">
  <p:tag name="MH" val="20160526232910"/>
  <p:tag name="MH_LIBRARY" val="GRAPHIC"/>
  <p:tag name="MH_TYPE" val="SubTitle"/>
  <p:tag name="MH_ORDER" val="2"/>
</p:tagLst>
</file>

<file path=ppt/tags/tag6.xml><?xml version="1.0" encoding="utf-8"?>
<p:tagLst xmlns:p="http://schemas.openxmlformats.org/presentationml/2006/main">
  <p:tag name="MH" val="20160526232910"/>
  <p:tag name="MH_LIBRARY" val="GRAPHIC"/>
  <p:tag name="MH_TYPE" val="Other"/>
  <p:tag name="MH_ORDER" val="3"/>
</p:tagLst>
</file>

<file path=ppt/tags/tag7.xml><?xml version="1.0" encoding="utf-8"?>
<p:tagLst xmlns:p="http://schemas.openxmlformats.org/presentationml/2006/main">
  <p:tag name="MH" val="20160526232910"/>
  <p:tag name="MH_LIBRARY" val="GRAPHIC"/>
  <p:tag name="MH_TYPE" val="SubTitle"/>
  <p:tag name="MH_ORDER" val="4"/>
</p:tagLst>
</file>

<file path=ppt/tags/tag8.xml><?xml version="1.0" encoding="utf-8"?>
<p:tagLst xmlns:p="http://schemas.openxmlformats.org/presentationml/2006/main">
  <p:tag name="MH" val="20160526232910"/>
  <p:tag name="MH_LIBRARY" val="GRAPHIC"/>
  <p:tag name="MH_TYPE" val="Other"/>
  <p:tag name="MH_ORDER" val="4"/>
</p:tagLst>
</file>

<file path=ppt/tags/tag9.xml><?xml version="1.0" encoding="utf-8"?>
<p:tagLst xmlns:p="http://schemas.openxmlformats.org/presentationml/2006/main">
  <p:tag name="MH" val="20160526232910"/>
  <p:tag name="MH_LIBRARY" val="GRAPHIC"/>
  <p:tag name="MH_TYPE" val="SubTitle"/>
  <p:tag name="MH_ORDER" val="5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rgbClr val="2F2F2F"/>
      </a:dk1>
      <a:lt1>
        <a:srgbClr val="FFFFFF"/>
      </a:lt1>
      <a:dk2>
        <a:srgbClr val="008E9D"/>
      </a:dk2>
      <a:lt2>
        <a:srgbClr val="FFFFFF"/>
      </a:lt2>
      <a:accent1>
        <a:srgbClr val="22B4A8"/>
      </a:accent1>
      <a:accent2>
        <a:srgbClr val="54B664"/>
      </a:accent2>
      <a:accent3>
        <a:srgbClr val="8CC221"/>
      </a:accent3>
      <a:accent4>
        <a:srgbClr val="D2CB00"/>
      </a:accent4>
      <a:accent5>
        <a:srgbClr val="F39A3D"/>
      </a:accent5>
      <a:accent6>
        <a:srgbClr val="979797"/>
      </a:accent6>
      <a:hlink>
        <a:srgbClr val="BF9900"/>
      </a:hlink>
      <a:folHlink>
        <a:srgbClr val="729900"/>
      </a:folHlink>
    </a:clrScheme>
    <a:fontScheme name="A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anchor="ctr"/>
      <a:lstStyle>
        <a:defPPr algn="ctr">
          <a:defRPr sz="900" b="1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A">
      <a:dk1>
        <a:sysClr val="windowText" lastClr="000000"/>
      </a:dk1>
      <a:lt1>
        <a:srgbClr val="FFFFFF"/>
      </a:lt1>
      <a:dk2>
        <a:srgbClr val="3F3F3F"/>
      </a:dk2>
      <a:lt2>
        <a:srgbClr val="5F6066"/>
      </a:lt2>
      <a:accent1>
        <a:srgbClr val="008E9D"/>
      </a:accent1>
      <a:accent2>
        <a:srgbClr val="8CC221"/>
      </a:accent2>
      <a:accent3>
        <a:srgbClr val="FF6600"/>
      </a:accent3>
      <a:accent4>
        <a:srgbClr val="FFC000"/>
      </a:accent4>
      <a:accent5>
        <a:srgbClr val="A5A5A5"/>
      </a:accent5>
      <a:accent6>
        <a:srgbClr val="F2F2F2"/>
      </a:accent6>
      <a:hlink>
        <a:srgbClr val="00B0F0"/>
      </a:hlink>
      <a:folHlink>
        <a:srgbClr val="00B050"/>
      </a:folHlink>
    </a:clrScheme>
    <a:fontScheme name="欧美风深色主题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4844</Words>
  <Application>WPS 演示</Application>
  <PresentationFormat>全屏显示(16:9)</PresentationFormat>
  <Paragraphs>544</Paragraphs>
  <Slides>15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3" baseType="lpstr">
      <vt:lpstr>Arial</vt:lpstr>
      <vt:lpstr>宋体</vt:lpstr>
      <vt:lpstr>Wingdings</vt:lpstr>
      <vt:lpstr>华文细黑</vt:lpstr>
      <vt:lpstr>微软雅黑</vt:lpstr>
      <vt:lpstr>Calibri</vt:lpstr>
      <vt:lpstr>Roboto</vt:lpstr>
      <vt:lpstr>Open Sans Light</vt:lpstr>
      <vt:lpstr>Segoe UI</vt:lpstr>
      <vt:lpstr>Wingdings</vt:lpstr>
      <vt:lpstr>Heiti SC Light</vt:lpstr>
      <vt:lpstr>Arial Rounded MT Bold</vt:lpstr>
      <vt:lpstr>Roboto</vt:lpstr>
      <vt:lpstr>Arial Unicode MS</vt:lpstr>
      <vt:lpstr>Vrinda</vt:lpstr>
      <vt:lpstr>Segoe Print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人才校准会流程－第一天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xiuhue</dc:creator>
  <cp:lastModifiedBy>贺维</cp:lastModifiedBy>
  <cp:revision>618</cp:revision>
  <dcterms:created xsi:type="dcterms:W3CDTF">2014-09-01T14:19:00Z</dcterms:created>
  <dcterms:modified xsi:type="dcterms:W3CDTF">2017-11-17T00:57:31Z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