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69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4198-2CE4-4D68-BCA5-22A8DA823ED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E33C-AEC8-4D68-BE44-0DD2CEAD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7E33C-AEC8-4D68-BE44-0DD2CEAD58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FCCE-CC5C-4259-BC53-F36E0FD56EA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E83F-BD10-4CC1-9FB7-A806F0DC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Spring-Mass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6700" dirty="0" smtClean="0"/>
              <a:t>Sai Keung Wong</a:t>
            </a:r>
          </a:p>
          <a:p>
            <a:endParaRPr lang="en-US" sz="6700" dirty="0"/>
          </a:p>
          <a:p>
            <a:r>
              <a:rPr lang="en-US" sz="6700" dirty="0" smtClean="0"/>
              <a:t>NCTU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6865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Collision Detection and Handling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sphere-sphere collision detection</a:t>
            </a:r>
          </a:p>
          <a:p>
            <a:r>
              <a:rPr lang="en-US" dirty="0" smtClean="0"/>
              <a:t>Separate two spheres along the centrals if they collide</a:t>
            </a:r>
          </a:p>
          <a:p>
            <a:endParaRPr lang="en-US" dirty="0"/>
          </a:p>
          <a:p>
            <a:r>
              <a:rPr lang="en-US" dirty="0" smtClean="0"/>
              <a:t>Drawback: make the system stiff. Why is that so?</a:t>
            </a:r>
          </a:p>
        </p:txBody>
      </p:sp>
      <p:sp>
        <p:nvSpPr>
          <p:cNvPr id="4" name="Oval 3"/>
          <p:cNvSpPr/>
          <p:nvPr/>
        </p:nvSpPr>
        <p:spPr>
          <a:xfrm>
            <a:off x="2293749" y="5176434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3539" y="4416788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58919" y="5241359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5980" y="4188632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collision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09" y="1358157"/>
            <a:ext cx="11173188" cy="4351338"/>
          </a:xfrm>
        </p:spPr>
        <p:txBody>
          <a:bodyPr/>
          <a:lstStyle/>
          <a:p>
            <a:r>
              <a:rPr lang="en-US" dirty="0" smtClean="0"/>
              <a:t>Eliminate the velocity component along the contact </a:t>
            </a:r>
            <a:r>
              <a:rPr lang="en-US" smtClean="0"/>
              <a:t>normal direction.</a:t>
            </a:r>
            <a:endParaRPr lang="en-US" dirty="0" smtClean="0"/>
          </a:p>
          <a:p>
            <a:r>
              <a:rPr lang="en-US" dirty="0" smtClean="0"/>
              <a:t>If the colliding particle is moving away, do nothing.</a:t>
            </a:r>
          </a:p>
          <a:p>
            <a:r>
              <a:rPr lang="en-US" dirty="0" smtClean="0"/>
              <a:t>If the colliding particle moves towards another particle, eliminate its velocity component.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9037" y="4977888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26098" y="3925161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51196" y="4959458"/>
            <a:ext cx="387458" cy="681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35318" y="4959458"/>
            <a:ext cx="1503337" cy="79041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1581" y="3225337"/>
            <a:ext cx="73006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</a:t>
            </a:r>
            <a:r>
              <a:rPr lang="en-US" sz="2800" dirty="0" smtClean="0"/>
              <a:t>(</a:t>
            </a:r>
            <a:r>
              <a:rPr lang="en-US" sz="2800" dirty="0" err="1" smtClean="0"/>
              <a:t>i,j</a:t>
            </a:r>
            <a:r>
              <a:rPr lang="en-US" sz="2800" dirty="0" smtClean="0"/>
              <a:t>) </a:t>
            </a:r>
            <a:r>
              <a:rPr lang="en-US" sz="2800" dirty="0"/>
              <a:t>= (</a:t>
            </a:r>
            <a:r>
              <a:rPr lang="en-US" sz="2800" b="1" dirty="0" smtClean="0"/>
              <a:t>p</a:t>
            </a:r>
            <a:r>
              <a:rPr lang="en-US" sz="2800" baseline="-25000" dirty="0" smtClean="0"/>
              <a:t>i </a:t>
            </a: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800" b="1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)/ </a:t>
            </a:r>
            <a:r>
              <a:rPr lang="en-US" sz="2800" dirty="0"/>
              <a:t>|| </a:t>
            </a:r>
            <a:r>
              <a:rPr lang="en-US" sz="2800" b="1" dirty="0" err="1" smtClean="0"/>
              <a:t>p</a:t>
            </a:r>
            <a:r>
              <a:rPr lang="en-US" sz="2800" baseline="-25000" dirty="0" err="1" smtClean="0"/>
              <a:t>j</a:t>
            </a:r>
            <a:r>
              <a:rPr lang="en-US" sz="2800" baseline="-25000" dirty="0" smtClean="0"/>
              <a:t> </a:t>
            </a:r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800" b="1" dirty="0" smtClean="0"/>
              <a:t>p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||</a:t>
            </a:r>
          </a:p>
          <a:p>
            <a:endParaRPr lang="en-US" sz="2800" dirty="0" smtClean="0"/>
          </a:p>
          <a:p>
            <a:r>
              <a:rPr lang="en-US" sz="2800" dirty="0" smtClean="0"/>
              <a:t>If particle j moves toward </a:t>
            </a:r>
            <a:r>
              <a:rPr lang="en-US" sz="2800" dirty="0" err="1" smtClean="0"/>
              <a:t>i</a:t>
            </a:r>
            <a:r>
              <a:rPr lang="en-US" sz="2800" dirty="0" smtClean="0"/>
              <a:t>, i.e., </a:t>
            </a:r>
            <a:r>
              <a:rPr lang="en-US" sz="2800" dirty="0"/>
              <a:t>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 ) </a:t>
            </a:r>
            <a:r>
              <a:rPr lang="en-US" sz="2800" dirty="0" smtClean="0"/>
              <a:t>&gt;0</a:t>
            </a:r>
            <a:endParaRPr lang="en-US" sz="2800" dirty="0"/>
          </a:p>
          <a:p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= </a:t>
            </a:r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 - (</a:t>
            </a:r>
            <a:r>
              <a:rPr lang="en-US" sz="2800" b="1" dirty="0" smtClean="0"/>
              <a:t>n</a:t>
            </a:r>
            <a:r>
              <a:rPr lang="en-US" sz="2800" dirty="0" smtClean="0"/>
              <a:t>(</a:t>
            </a:r>
            <a:r>
              <a:rPr lang="en-US" sz="2800" dirty="0" err="1" smtClean="0"/>
              <a:t>i,j</a:t>
            </a:r>
            <a:r>
              <a:rPr lang="en-US" sz="2800" dirty="0"/>
              <a:t>) 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v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) 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particle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moves toward j</a:t>
            </a:r>
            <a:r>
              <a:rPr lang="en-US" sz="2800" dirty="0" smtClean="0"/>
              <a:t>, </a:t>
            </a:r>
            <a:r>
              <a:rPr lang="en-US" sz="2800" dirty="0"/>
              <a:t>, i.e., 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j</a:t>
            </a:r>
            <a:r>
              <a:rPr lang="en-US" sz="2800" dirty="0"/>
              <a:t> ) </a:t>
            </a:r>
            <a:r>
              <a:rPr lang="en-US" sz="2800" dirty="0" smtClean="0"/>
              <a:t> &lt; 0</a:t>
            </a:r>
            <a:endParaRPr lang="en-US" sz="2800" dirty="0"/>
          </a:p>
          <a:p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 + </a:t>
            </a:r>
            <a:r>
              <a:rPr lang="en-US" sz="2800" dirty="0"/>
              <a:t>(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 . </a:t>
            </a:r>
            <a:r>
              <a:rPr lang="en-US" sz="2800" b="1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) </a:t>
            </a:r>
            <a:r>
              <a:rPr lang="en-US" sz="2800" b="1" dirty="0"/>
              <a:t>n</a:t>
            </a:r>
            <a:r>
              <a:rPr lang="en-US" sz="2800" dirty="0"/>
              <a:t>(</a:t>
            </a:r>
            <a:r>
              <a:rPr lang="en-US" sz="2800" dirty="0" err="1"/>
              <a:t>i,j</a:t>
            </a:r>
            <a:r>
              <a:rPr lang="en-US" sz="2800" dirty="0"/>
              <a:t>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262651" y="4422205"/>
            <a:ext cx="542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p</a:t>
            </a:r>
            <a:r>
              <a:rPr lang="en-US" sz="4000" baseline="-25000" dirty="0" err="1"/>
              <a:t>j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230499" y="5071864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</a:t>
            </a:r>
            <a:r>
              <a:rPr lang="en-US" sz="4000" baseline="-25000" dirty="0" smtClean="0"/>
              <a:t>i</a:t>
            </a:r>
            <a:endParaRPr lang="en-US" sz="4000" dirty="0"/>
          </a:p>
        </p:txBody>
      </p:sp>
      <p:sp>
        <p:nvSpPr>
          <p:cNvPr id="15" name="Oval 14"/>
          <p:cNvSpPr/>
          <p:nvPr/>
        </p:nvSpPr>
        <p:spPr>
          <a:xfrm>
            <a:off x="1588407" y="5746655"/>
            <a:ext cx="146911" cy="139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9081" y="4863157"/>
            <a:ext cx="137249" cy="15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collision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velocity component earlier before they really collide</a:t>
            </a:r>
          </a:p>
          <a:p>
            <a:r>
              <a:rPr lang="en-US" dirty="0" smtClean="0"/>
              <a:t>Or reduce </a:t>
            </a:r>
            <a:r>
              <a:rPr lang="en-US" dirty="0"/>
              <a:t>the velocity component </a:t>
            </a:r>
            <a:endParaRPr lang="en-US" dirty="0" smtClean="0"/>
          </a:p>
          <a:p>
            <a:r>
              <a:rPr lang="en-US" dirty="0" smtClean="0"/>
              <a:t>Collide if </a:t>
            </a:r>
            <a:r>
              <a:rPr lang="en-US" dirty="0"/>
              <a:t>|| </a:t>
            </a:r>
            <a:r>
              <a:rPr lang="en-US" b="1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-</a:t>
            </a:r>
            <a:r>
              <a:rPr lang="en-US" b="1" dirty="0"/>
              <a:t> p</a:t>
            </a:r>
            <a:r>
              <a:rPr lang="en-US" baseline="-25000" dirty="0"/>
              <a:t>i </a:t>
            </a:r>
            <a:r>
              <a:rPr lang="en-US" dirty="0" smtClean="0"/>
              <a:t>||  &lt;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+ e, where e is a small value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22462" y="4762070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69523" y="3709343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6348" y="4644254"/>
            <a:ext cx="1770681" cy="1770743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85143" y="3628254"/>
            <a:ext cx="2201619" cy="2218871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49819" y="4843159"/>
            <a:ext cx="1549831" cy="15498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5567" y="3630774"/>
            <a:ext cx="2032861" cy="2034825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33705" y="4725343"/>
            <a:ext cx="1770681" cy="1770743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01187" y="3549685"/>
            <a:ext cx="2201619" cy="2218871"/>
          </a:xfrm>
          <a:prstGeom prst="ellipse">
            <a:avLst/>
          </a:prstGeom>
          <a:noFill/>
          <a:ln w="5715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force exerting on each particle</a:t>
            </a:r>
          </a:p>
          <a:p>
            <a:r>
              <a:rPr lang="en-US" dirty="0" smtClean="0"/>
              <a:t>Compute net force exerting on each particle</a:t>
            </a:r>
          </a:p>
          <a:p>
            <a:r>
              <a:rPr lang="en-US" dirty="0" smtClean="0"/>
              <a:t>Compute velocities of particles</a:t>
            </a:r>
          </a:p>
          <a:p>
            <a:r>
              <a:rPr lang="en-US" dirty="0" smtClean="0"/>
              <a:t>Adjust velocities of particles due to collision</a:t>
            </a:r>
          </a:p>
          <a:p>
            <a:r>
              <a:rPr lang="en-US" dirty="0" smtClean="0"/>
              <a:t>Update positions of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maximum speed of each particle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2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1" y="0"/>
            <a:ext cx="10515600" cy="1325563"/>
          </a:xfrm>
        </p:spPr>
        <p:txBody>
          <a:bodyPr/>
          <a:lstStyle/>
          <a:p>
            <a:r>
              <a:rPr lang="en-US" dirty="0" smtClean="0"/>
              <a:t>TA: Notes for marking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610386"/>
          </a:xfrm>
        </p:spPr>
        <p:txBody>
          <a:bodyPr>
            <a:normAutofit/>
          </a:bodyPr>
          <a:lstStyle/>
          <a:p>
            <a:r>
              <a:rPr lang="en-US" dirty="0" smtClean="0"/>
              <a:t>Ask questions and let the students answer</a:t>
            </a:r>
          </a:p>
          <a:p>
            <a:pPr lvl="1"/>
            <a:r>
              <a:rPr lang="en-US" dirty="0" smtClean="0"/>
              <a:t>Robust collision handling?</a:t>
            </a:r>
          </a:p>
          <a:p>
            <a:pPr lvl="1"/>
            <a:r>
              <a:rPr lang="en-US" dirty="0" smtClean="0"/>
              <a:t>Spring mass systems? </a:t>
            </a:r>
            <a:r>
              <a:rPr lang="en-US" dirty="0" err="1" smtClean="0"/>
              <a:t>etc</a:t>
            </a:r>
            <a:r>
              <a:rPr lang="en-US" smtClean="0"/>
              <a:t>…</a:t>
            </a:r>
            <a:endParaRPr lang="en-US" dirty="0" smtClean="0"/>
          </a:p>
          <a:p>
            <a:r>
              <a:rPr lang="en-US" dirty="0" smtClean="0"/>
              <a:t>Check all the parameters are correct:</a:t>
            </a:r>
          </a:p>
          <a:p>
            <a:r>
              <a:rPr lang="en-US" dirty="0"/>
              <a:t>Time step size : 0.06 second</a:t>
            </a:r>
          </a:p>
          <a:p>
            <a:r>
              <a:rPr lang="en-US" dirty="0"/>
              <a:t>Spring stiffness : </a:t>
            </a:r>
            <a:r>
              <a:rPr lang="en-US" dirty="0" smtClean="0"/>
              <a:t>500</a:t>
            </a:r>
            <a:endParaRPr lang="en-US" b="1" dirty="0" smtClean="0"/>
          </a:p>
          <a:p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</a:p>
          <a:p>
            <a:r>
              <a:rPr lang="en-US" b="1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 (</a:t>
            </a:r>
            <a:r>
              <a:rPr lang="en-US" b="1" dirty="0" smtClean="0"/>
              <a:t>v</a:t>
            </a:r>
            <a:r>
              <a:rPr lang="en-US" baseline="-25000" dirty="0" smtClean="0"/>
              <a:t>i </a:t>
            </a:r>
            <a:r>
              <a:rPr lang="en-US" dirty="0" smtClean="0"/>
              <a:t>-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), between connected particles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andj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= 0.025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 =  </a:t>
            </a:r>
            <a:r>
              <a:rPr lang="en-US" dirty="0" smtClean="0"/>
              <a:t>0.12</a:t>
            </a:r>
          </a:p>
          <a:p>
            <a:r>
              <a:rPr lang="en-US" dirty="0" smtClean="0"/>
              <a:t>Gravity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3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5269424"/>
          </a:xfrm>
        </p:spPr>
        <p:txBody>
          <a:bodyPr>
            <a:normAutofit/>
          </a:bodyPr>
          <a:lstStyle/>
          <a:p>
            <a:r>
              <a:rPr lang="en-US" dirty="0" smtClean="0"/>
              <a:t>Must finish all the tasks, similar to the demo.</a:t>
            </a:r>
          </a:p>
          <a:p>
            <a:pPr lvl="1"/>
            <a:r>
              <a:rPr lang="en-US" sz="2800" dirty="0" smtClean="0"/>
              <a:t>Show </a:t>
            </a:r>
            <a:r>
              <a:rPr lang="en-US" sz="2800" dirty="0"/>
              <a:t>your student Name and ID on the top bar of the window.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MUST DO or your score is ZERO</a:t>
            </a:r>
            <a:r>
              <a:rPr lang="en-US" sz="3200" b="1" dirty="0" smtClean="0"/>
              <a:t>.</a:t>
            </a:r>
            <a:endParaRPr lang="en-US" sz="3200" dirty="0" smtClean="0"/>
          </a:p>
          <a:p>
            <a:pPr lvl="1"/>
            <a:r>
              <a:rPr lang="en-US" sz="2800" dirty="0" smtClean="0"/>
              <a:t>A large sphere at the origin</a:t>
            </a:r>
          </a:p>
          <a:p>
            <a:pPr lvl="1"/>
            <a:r>
              <a:rPr lang="en-US" sz="2800" dirty="0" smtClean="0"/>
              <a:t>Spring force, gravity, damping force computation</a:t>
            </a:r>
          </a:p>
          <a:p>
            <a:pPr lvl="1"/>
            <a:r>
              <a:rPr lang="en-US" sz="2800" dirty="0" smtClean="0"/>
              <a:t>Viscous damping force</a:t>
            </a:r>
          </a:p>
          <a:p>
            <a:pPr lvl="1"/>
            <a:r>
              <a:rPr lang="en-US" sz="2800" dirty="0" smtClean="0"/>
              <a:t>Motion computation for the spring mass system</a:t>
            </a:r>
          </a:p>
          <a:p>
            <a:pPr lvl="1"/>
            <a:r>
              <a:rPr lang="en-US" sz="2800" smtClean="0"/>
              <a:t>Sime </a:t>
            </a:r>
            <a:r>
              <a:rPr lang="en-US" sz="2800" dirty="0" smtClean="0"/>
              <a:t>collision handling method</a:t>
            </a:r>
          </a:p>
          <a:p>
            <a:pPr lvl="1"/>
            <a:r>
              <a:rPr lang="en-US" sz="2800" smtClean="0"/>
              <a:t>Robust </a:t>
            </a:r>
            <a:r>
              <a:rPr lang="en-US" sz="2800" dirty="0" smtClean="0"/>
              <a:t>collision handling method</a:t>
            </a:r>
          </a:p>
          <a:p>
            <a:pPr lvl="1"/>
            <a:r>
              <a:rPr lang="en-US" sz="2800" dirty="0" smtClean="0"/>
              <a:t>Change gravitational force directions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02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9" y="-177316"/>
            <a:ext cx="10515600" cy="1325563"/>
          </a:xfrm>
        </p:spPr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79" y="1007390"/>
            <a:ext cx="11902698" cy="5355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the spring mass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scene nodes and entities for particles: BasicTutorial_00</a:t>
            </a:r>
            <a:r>
              <a:rPr lang="en-US" dirty="0"/>
              <a:t>::</a:t>
            </a:r>
            <a:r>
              <a:rPr lang="en-US" dirty="0" err="1"/>
              <a:t>createSpace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the particle positions: </a:t>
            </a:r>
            <a:r>
              <a:rPr lang="en-US" dirty="0"/>
              <a:t>BasicTutorial_00::</a:t>
            </a:r>
            <a:r>
              <a:rPr lang="en-US" dirty="0" err="1" smtClean="0"/>
              <a:t>setObjPositions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up the spring mass system: </a:t>
            </a:r>
            <a:r>
              <a:rPr lang="en-US" dirty="0"/>
              <a:t>BasicTutorial_00::</a:t>
            </a:r>
            <a:r>
              <a:rPr lang="en-US" dirty="0" err="1" smtClean="0"/>
              <a:t>setMassSpringSystem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collision handling method</a:t>
            </a:r>
          </a:p>
          <a:p>
            <a:pPr marL="0" indent="0">
              <a:buNone/>
            </a:pPr>
            <a:r>
              <a:rPr lang="en-US" dirty="0" smtClean="0"/>
              <a:t>	BasicTutorial_00</a:t>
            </a:r>
            <a:r>
              <a:rPr lang="en-US" dirty="0"/>
              <a:t>::</a:t>
            </a:r>
            <a:r>
              <a:rPr lang="en-US" dirty="0" err="1"/>
              <a:t>handleCollision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Simulation loop: </a:t>
            </a:r>
            <a:r>
              <a:rPr lang="en-US" dirty="0" err="1" smtClean="0"/>
              <a:t>frameStarted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Major algorithm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MASS_SPRING_SYSTEM</a:t>
            </a:r>
            <a:r>
              <a:rPr lang="en-US" dirty="0"/>
              <a:t>::</a:t>
            </a:r>
            <a:r>
              <a:rPr lang="en-US" dirty="0" smtClean="0"/>
              <a:t>update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resolveCollision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SceneNode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SceneNode</a:t>
            </a:r>
            <a:r>
              <a:rPr lang="en-US" dirty="0"/>
              <a:t> *</a:t>
            </a:r>
            <a:r>
              <a:rPr lang="en-US" dirty="0" err="1" smtClean="0"/>
              <a:t>nodeB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/>
              <a:t>rA</a:t>
            </a:r>
            <a:r>
              <a:rPr lang="en-US" dirty="0"/>
              <a:t>, float </a:t>
            </a:r>
            <a:r>
              <a:rPr lang="en-US" dirty="0" err="1"/>
              <a:t>rB</a:t>
            </a:r>
            <a:r>
              <a:rPr lang="en-US" dirty="0"/>
              <a:t>, float </a:t>
            </a:r>
            <a:r>
              <a:rPr lang="en-US" dirty="0" err="1"/>
              <a:t>wA</a:t>
            </a:r>
            <a:r>
              <a:rPr lang="en-US" dirty="0"/>
              <a:t>, float </a:t>
            </a:r>
            <a:r>
              <a:rPr lang="en-US" dirty="0" err="1"/>
              <a:t>wB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90" y="1118623"/>
            <a:ext cx="61796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must use the MASS_SPRING_SYSTEM class to implement.</a:t>
            </a:r>
          </a:p>
          <a:p>
            <a:r>
              <a:rPr lang="en-US" dirty="0" smtClean="0"/>
              <a:t>Compute the motion</a:t>
            </a:r>
          </a:p>
          <a:p>
            <a:r>
              <a:rPr lang="en-US" dirty="0" smtClean="0"/>
              <a:t>Detect collisions and perform collision response</a:t>
            </a:r>
          </a:p>
          <a:p>
            <a:r>
              <a:rPr lang="en-US" dirty="0" smtClean="0"/>
              <a:t>Implement a robust collision handling method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4011" t="4746" r="12937" b="6667"/>
          <a:stretch/>
        </p:blipFill>
        <p:spPr>
          <a:xfrm>
            <a:off x="6999332" y="897521"/>
            <a:ext cx="5027352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step size : 0.06 second</a:t>
            </a:r>
          </a:p>
          <a:p>
            <a:r>
              <a:rPr lang="en-US" dirty="0" smtClean="0"/>
              <a:t>Spring stiffness :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‘7’: gravity (0, -9.8, 0)</a:t>
            </a:r>
          </a:p>
          <a:p>
            <a:r>
              <a:rPr lang="en-US" dirty="0" smtClean="0"/>
              <a:t>‘8’</a:t>
            </a:r>
            <a:r>
              <a:rPr lang="en-US" dirty="0"/>
              <a:t> : gravity (0, </a:t>
            </a:r>
            <a:r>
              <a:rPr lang="en-US" dirty="0" smtClean="0"/>
              <a:t>-30, </a:t>
            </a:r>
            <a:r>
              <a:rPr lang="en-US" dirty="0"/>
              <a:t>0)</a:t>
            </a:r>
            <a:endParaRPr lang="en-US" dirty="0" smtClean="0"/>
          </a:p>
          <a:p>
            <a:r>
              <a:rPr lang="en-US" dirty="0" smtClean="0"/>
              <a:t>‘9’</a:t>
            </a:r>
            <a:r>
              <a:rPr lang="en-US" dirty="0"/>
              <a:t> : gravity (0, </a:t>
            </a:r>
            <a:r>
              <a:rPr lang="en-US" dirty="0" smtClean="0"/>
              <a:t>9.8</a:t>
            </a:r>
            <a:r>
              <a:rPr lang="en-US" dirty="0"/>
              <a:t>, 0)</a:t>
            </a:r>
            <a:endParaRPr lang="en-US" dirty="0" smtClean="0"/>
          </a:p>
          <a:p>
            <a:r>
              <a:rPr lang="en-US" dirty="0" smtClean="0"/>
              <a:t>‘0’</a:t>
            </a:r>
            <a:r>
              <a:rPr lang="en-US" dirty="0"/>
              <a:t> : gravity (0, </a:t>
            </a:r>
            <a:r>
              <a:rPr lang="en-US" dirty="0" smtClean="0"/>
              <a:t>30, </a:t>
            </a:r>
            <a:r>
              <a:rPr lang="en-US" dirty="0"/>
              <a:t>0)</a:t>
            </a:r>
            <a:endParaRPr lang="en-US" dirty="0" smtClean="0"/>
          </a:p>
          <a:p>
            <a:r>
              <a:rPr lang="en-US" dirty="0" smtClean="0"/>
              <a:t>‘P’ : reset velocities of particles</a:t>
            </a:r>
          </a:p>
          <a:p>
            <a:r>
              <a:rPr lang="en-US" dirty="0" smtClean="0"/>
              <a:t>‘J’ : reset position and velocity of particles</a:t>
            </a:r>
          </a:p>
          <a:p>
            <a:r>
              <a:rPr lang="en-US" dirty="0" smtClean="0"/>
              <a:t>‘K’ : disable robust collision handling method; background is red</a:t>
            </a:r>
          </a:p>
          <a:p>
            <a:r>
              <a:rPr lang="en-US" dirty="0" smtClean="0"/>
              <a:t>‘L’ : enable robust collision handling method; background is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277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Particles </a:t>
            </a:r>
            <a:r>
              <a:rPr lang="en-US" dirty="0" smtClean="0"/>
              <a:t>are organized </a:t>
            </a:r>
            <a:r>
              <a:rPr lang="en-US" dirty="0" smtClean="0"/>
              <a:t>along straight lines above a sphere.</a:t>
            </a:r>
            <a:endParaRPr lang="en-US" dirty="0" smtClean="0"/>
          </a:p>
          <a:p>
            <a:r>
              <a:rPr lang="en-US" dirty="0" smtClean="0"/>
              <a:t>Each adjacent particle pair along a straight line is connected with a spring</a:t>
            </a:r>
          </a:p>
          <a:p>
            <a:r>
              <a:rPr lang="en-US" dirty="0" smtClean="0"/>
              <a:t>A spring also connects two particles that are skipped by a middle particle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10858" y="4857389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26675" y="4857389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67647" y="4857389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08619" y="4857389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8441" y="5057124"/>
            <a:ext cx="537029" cy="160145"/>
          </a:xfrm>
          <a:custGeom>
            <a:avLst/>
            <a:gdLst>
              <a:gd name="connsiteX0" fmla="*/ 0 w 537029"/>
              <a:gd name="connsiteY0" fmla="*/ 130872 h 160145"/>
              <a:gd name="connsiteX1" fmla="*/ 159657 w 537029"/>
              <a:gd name="connsiteY1" fmla="*/ 244 h 160145"/>
              <a:gd name="connsiteX2" fmla="*/ 275771 w 537029"/>
              <a:gd name="connsiteY2" fmla="*/ 159901 h 160145"/>
              <a:gd name="connsiteX3" fmla="*/ 537029 w 537029"/>
              <a:gd name="connsiteY3" fmla="*/ 29272 h 1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29" h="160145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230618" y="5133777"/>
            <a:ext cx="537029" cy="160145"/>
          </a:xfrm>
          <a:custGeom>
            <a:avLst/>
            <a:gdLst>
              <a:gd name="connsiteX0" fmla="*/ 0 w 537029"/>
              <a:gd name="connsiteY0" fmla="*/ 130872 h 160145"/>
              <a:gd name="connsiteX1" fmla="*/ 159657 w 537029"/>
              <a:gd name="connsiteY1" fmla="*/ 244 h 160145"/>
              <a:gd name="connsiteX2" fmla="*/ 275771 w 537029"/>
              <a:gd name="connsiteY2" fmla="*/ 159901 h 160145"/>
              <a:gd name="connsiteX3" fmla="*/ 537029 w 537029"/>
              <a:gd name="connsiteY3" fmla="*/ 29272 h 1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29" h="160145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475281" y="5129451"/>
            <a:ext cx="537029" cy="160145"/>
          </a:xfrm>
          <a:custGeom>
            <a:avLst/>
            <a:gdLst>
              <a:gd name="connsiteX0" fmla="*/ 0 w 537029"/>
              <a:gd name="connsiteY0" fmla="*/ 130872 h 160145"/>
              <a:gd name="connsiteX1" fmla="*/ 159657 w 537029"/>
              <a:gd name="connsiteY1" fmla="*/ 244 h 160145"/>
              <a:gd name="connsiteX2" fmla="*/ 275771 w 537029"/>
              <a:gd name="connsiteY2" fmla="*/ 159901 h 160145"/>
              <a:gd name="connsiteX3" fmla="*/ 537029 w 537029"/>
              <a:gd name="connsiteY3" fmla="*/ 29272 h 1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29" h="160145">
                <a:moveTo>
                  <a:pt x="0" y="130872"/>
                </a:moveTo>
                <a:cubicBezTo>
                  <a:pt x="56847" y="63139"/>
                  <a:pt x="113695" y="-4594"/>
                  <a:pt x="159657" y="244"/>
                </a:cubicBezTo>
                <a:cubicBezTo>
                  <a:pt x="205619" y="5082"/>
                  <a:pt x="212876" y="155063"/>
                  <a:pt x="275771" y="159901"/>
                </a:cubicBezTo>
                <a:cubicBezTo>
                  <a:pt x="338666" y="164739"/>
                  <a:pt x="437847" y="97005"/>
                  <a:pt x="537029" y="292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923816" y="4452828"/>
            <a:ext cx="1981200" cy="505661"/>
          </a:xfrm>
          <a:custGeom>
            <a:avLst/>
            <a:gdLst>
              <a:gd name="connsiteX0" fmla="*/ 0 w 1981200"/>
              <a:gd name="connsiteY0" fmla="*/ 467561 h 505661"/>
              <a:gd name="connsiteX1" fmla="*/ 361950 w 1981200"/>
              <a:gd name="connsiteY1" fmla="*/ 67511 h 505661"/>
              <a:gd name="connsiteX2" fmla="*/ 733425 w 1981200"/>
              <a:gd name="connsiteY2" fmla="*/ 277061 h 505661"/>
              <a:gd name="connsiteX3" fmla="*/ 1028700 w 1981200"/>
              <a:gd name="connsiteY3" fmla="*/ 836 h 505661"/>
              <a:gd name="connsiteX4" fmla="*/ 1390650 w 1981200"/>
              <a:gd name="connsiteY4" fmla="*/ 191336 h 505661"/>
              <a:gd name="connsiteX5" fmla="*/ 1743075 w 1981200"/>
              <a:gd name="connsiteY5" fmla="*/ 191336 h 505661"/>
              <a:gd name="connsiteX6" fmla="*/ 1981200 w 1981200"/>
              <a:gd name="connsiteY6" fmla="*/ 505661 h 50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1200" h="505661">
                <a:moveTo>
                  <a:pt x="0" y="467561"/>
                </a:moveTo>
                <a:cubicBezTo>
                  <a:pt x="119856" y="283411"/>
                  <a:pt x="239713" y="99261"/>
                  <a:pt x="361950" y="67511"/>
                </a:cubicBezTo>
                <a:cubicBezTo>
                  <a:pt x="484187" y="35761"/>
                  <a:pt x="622300" y="288173"/>
                  <a:pt x="733425" y="277061"/>
                </a:cubicBezTo>
                <a:cubicBezTo>
                  <a:pt x="844550" y="265948"/>
                  <a:pt x="919163" y="15123"/>
                  <a:pt x="1028700" y="836"/>
                </a:cubicBezTo>
                <a:cubicBezTo>
                  <a:pt x="1138237" y="-13451"/>
                  <a:pt x="1271588" y="159586"/>
                  <a:pt x="1390650" y="191336"/>
                </a:cubicBezTo>
                <a:cubicBezTo>
                  <a:pt x="1509713" y="223086"/>
                  <a:pt x="1644650" y="138949"/>
                  <a:pt x="1743075" y="191336"/>
                </a:cubicBezTo>
                <a:cubicBezTo>
                  <a:pt x="1841500" y="243723"/>
                  <a:pt x="1911350" y="374692"/>
                  <a:pt x="1981200" y="50566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857266" y="5549039"/>
            <a:ext cx="2314575" cy="393275"/>
          </a:xfrm>
          <a:custGeom>
            <a:avLst/>
            <a:gdLst>
              <a:gd name="connsiteX0" fmla="*/ 0 w 2314575"/>
              <a:gd name="connsiteY0" fmla="*/ 9525 h 393275"/>
              <a:gd name="connsiteX1" fmla="*/ 190500 w 2314575"/>
              <a:gd name="connsiteY1" fmla="*/ 285750 h 393275"/>
              <a:gd name="connsiteX2" fmla="*/ 523875 w 2314575"/>
              <a:gd name="connsiteY2" fmla="*/ 57150 h 393275"/>
              <a:gd name="connsiteX3" fmla="*/ 742950 w 2314575"/>
              <a:gd name="connsiteY3" fmla="*/ 304800 h 393275"/>
              <a:gd name="connsiteX4" fmla="*/ 1123950 w 2314575"/>
              <a:gd name="connsiteY4" fmla="*/ 152400 h 393275"/>
              <a:gd name="connsiteX5" fmla="*/ 1504950 w 2314575"/>
              <a:gd name="connsiteY5" fmla="*/ 381000 h 393275"/>
              <a:gd name="connsiteX6" fmla="*/ 1609725 w 2314575"/>
              <a:gd name="connsiteY6" fmla="*/ 323850 h 393275"/>
              <a:gd name="connsiteX7" fmla="*/ 2314575 w 2314575"/>
              <a:gd name="connsiteY7" fmla="*/ 0 h 39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4575" h="393275">
                <a:moveTo>
                  <a:pt x="0" y="9525"/>
                </a:moveTo>
                <a:cubicBezTo>
                  <a:pt x="51593" y="143668"/>
                  <a:pt x="103187" y="277812"/>
                  <a:pt x="190500" y="285750"/>
                </a:cubicBezTo>
                <a:cubicBezTo>
                  <a:pt x="277813" y="293688"/>
                  <a:pt x="431800" y="53975"/>
                  <a:pt x="523875" y="57150"/>
                </a:cubicBezTo>
                <a:cubicBezTo>
                  <a:pt x="615950" y="60325"/>
                  <a:pt x="642938" y="288925"/>
                  <a:pt x="742950" y="304800"/>
                </a:cubicBezTo>
                <a:cubicBezTo>
                  <a:pt x="842962" y="320675"/>
                  <a:pt x="996950" y="139700"/>
                  <a:pt x="1123950" y="152400"/>
                </a:cubicBezTo>
                <a:cubicBezTo>
                  <a:pt x="1250950" y="165100"/>
                  <a:pt x="1423988" y="352425"/>
                  <a:pt x="1504950" y="381000"/>
                </a:cubicBezTo>
                <a:cubicBezTo>
                  <a:pt x="1585913" y="409575"/>
                  <a:pt x="1474788" y="387350"/>
                  <a:pt x="1609725" y="323850"/>
                </a:cubicBezTo>
                <a:cubicBezTo>
                  <a:pt x="1744662" y="260350"/>
                  <a:pt x="2029618" y="130175"/>
                  <a:pt x="2314575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4011" t="4746" r="12937" b="6667"/>
          <a:stretch/>
        </p:blipFill>
        <p:spPr>
          <a:xfrm>
            <a:off x="7959174" y="603019"/>
            <a:ext cx="4232826" cy="38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rest length of the spring (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="1" dirty="0"/>
              <a:t> p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L0</a:t>
            </a:r>
          </a:p>
          <a:p>
            <a:r>
              <a:rPr lang="en-US" dirty="0" smtClean="0"/>
              <a:t>The unit vector from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n</a:t>
            </a:r>
            <a:r>
              <a:rPr lang="en-US" dirty="0" smtClean="0"/>
              <a:t>(1,0) = (</a:t>
            </a:r>
            <a:r>
              <a:rPr lang="en-US" b="1" dirty="0"/>
              <a:t>p</a:t>
            </a:r>
            <a:r>
              <a:rPr lang="en-US" baseline="-25000" dirty="0"/>
              <a:t>1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b="1" dirty="0"/>
              <a:t>p</a:t>
            </a:r>
            <a:r>
              <a:rPr lang="en-US" baseline="-25000" dirty="0"/>
              <a:t>0</a:t>
            </a:r>
            <a:r>
              <a:rPr lang="en-US" dirty="0" smtClean="0"/>
              <a:t>)/ || </a:t>
            </a:r>
            <a:r>
              <a:rPr lang="en-US" b="1" dirty="0"/>
              <a:t>p</a:t>
            </a:r>
            <a:r>
              <a:rPr lang="en-US" baseline="-25000" dirty="0"/>
              <a:t>1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b="1" dirty="0"/>
              <a:t>p</a:t>
            </a:r>
            <a:r>
              <a:rPr lang="en-US" baseline="-25000" dirty="0"/>
              <a:t>0 </a:t>
            </a:r>
            <a:r>
              <a:rPr lang="en-US" dirty="0" smtClean="0"/>
              <a:t>||</a:t>
            </a:r>
          </a:p>
          <a:p>
            <a:endParaRPr lang="en-US" dirty="0" smtClean="0"/>
          </a:p>
          <a:p>
            <a:r>
              <a:rPr lang="en-US" dirty="0" smtClean="0"/>
              <a:t>The spring </a:t>
            </a:r>
            <a:r>
              <a:rPr lang="en-US" dirty="0"/>
              <a:t>(</a:t>
            </a:r>
            <a:r>
              <a:rPr lang="en-US" b="1" dirty="0"/>
              <a:t>p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) exerts force on </a:t>
            </a:r>
            <a:r>
              <a:rPr lang="en-US" b="1" dirty="0"/>
              <a:t>p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</a:t>
            </a:r>
            <a:r>
              <a:rPr lang="en-US" dirty="0" smtClean="0"/>
              <a:t>(0,1)= k (|| </a:t>
            </a:r>
            <a:r>
              <a:rPr lang="en-US" b="1" dirty="0"/>
              <a:t>p</a:t>
            </a:r>
            <a:r>
              <a:rPr lang="en-US" baseline="-25000" dirty="0"/>
              <a:t>1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b="1" dirty="0"/>
              <a:t>p</a:t>
            </a:r>
            <a:r>
              <a:rPr lang="en-US" baseline="-25000" dirty="0"/>
              <a:t>0 </a:t>
            </a:r>
            <a:r>
              <a:rPr lang="en-US" dirty="0" smtClean="0"/>
              <a:t>|| - L0) </a:t>
            </a:r>
            <a:r>
              <a:rPr lang="en-US" b="1" dirty="0"/>
              <a:t>n</a:t>
            </a:r>
            <a:r>
              <a:rPr lang="en-US" dirty="0"/>
              <a:t>(1,0)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spring stiffness</a:t>
            </a:r>
          </a:p>
          <a:p>
            <a:pPr marL="0" indent="0">
              <a:buNone/>
            </a:pPr>
            <a:r>
              <a:rPr lang="en-US" dirty="0"/>
              <a:t>	|| </a:t>
            </a:r>
            <a:r>
              <a:rPr lang="en-US" b="1" dirty="0"/>
              <a:t>p</a:t>
            </a:r>
            <a:r>
              <a:rPr lang="en-US" baseline="-25000" dirty="0"/>
              <a:t>1 </a:t>
            </a:r>
            <a:r>
              <a:rPr lang="en-US" dirty="0"/>
              <a:t>-</a:t>
            </a:r>
            <a:r>
              <a:rPr lang="en-US" b="1" dirty="0"/>
              <a:t> p</a:t>
            </a:r>
            <a:r>
              <a:rPr lang="en-US" baseline="-25000" dirty="0"/>
              <a:t>0 </a:t>
            </a:r>
            <a:r>
              <a:rPr lang="en-US" dirty="0" smtClean="0"/>
              <a:t>|| is the current length of the spring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82360" y="1469164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82020" y="1469164"/>
            <a:ext cx="681925" cy="712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2360" y="753341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56189" y="709396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8105614" y="1408833"/>
            <a:ext cx="2340244" cy="696098"/>
          </a:xfrm>
          <a:custGeom>
            <a:avLst/>
            <a:gdLst>
              <a:gd name="connsiteX0" fmla="*/ 0 w 2340244"/>
              <a:gd name="connsiteY0" fmla="*/ 435465 h 696098"/>
              <a:gd name="connsiteX1" fmla="*/ 418454 w 2340244"/>
              <a:gd name="connsiteY1" fmla="*/ 110001 h 696098"/>
              <a:gd name="connsiteX2" fmla="*/ 883403 w 2340244"/>
              <a:gd name="connsiteY2" fmla="*/ 683438 h 696098"/>
              <a:gd name="connsiteX3" fmla="*/ 1007389 w 2340244"/>
              <a:gd name="connsiteY3" fmla="*/ 466462 h 696098"/>
              <a:gd name="connsiteX4" fmla="*/ 1100379 w 2340244"/>
              <a:gd name="connsiteY4" fmla="*/ 1513 h 696098"/>
              <a:gd name="connsiteX5" fmla="*/ 1565328 w 2340244"/>
              <a:gd name="connsiteY5" fmla="*/ 636943 h 696098"/>
              <a:gd name="connsiteX6" fmla="*/ 1751308 w 2340244"/>
              <a:gd name="connsiteY6" fmla="*/ 202991 h 696098"/>
              <a:gd name="connsiteX7" fmla="*/ 2169762 w 2340244"/>
              <a:gd name="connsiteY7" fmla="*/ 667940 h 696098"/>
              <a:gd name="connsiteX8" fmla="*/ 2340244 w 2340244"/>
              <a:gd name="connsiteY8" fmla="*/ 419967 h 6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0244" h="696098">
                <a:moveTo>
                  <a:pt x="0" y="435465"/>
                </a:moveTo>
                <a:cubicBezTo>
                  <a:pt x="135610" y="252068"/>
                  <a:pt x="271220" y="68672"/>
                  <a:pt x="418454" y="110001"/>
                </a:cubicBezTo>
                <a:cubicBezTo>
                  <a:pt x="565688" y="151330"/>
                  <a:pt x="785247" y="624028"/>
                  <a:pt x="883403" y="683438"/>
                </a:cubicBezTo>
                <a:cubicBezTo>
                  <a:pt x="981559" y="742848"/>
                  <a:pt x="971226" y="580116"/>
                  <a:pt x="1007389" y="466462"/>
                </a:cubicBezTo>
                <a:cubicBezTo>
                  <a:pt x="1043552" y="352808"/>
                  <a:pt x="1007389" y="-26900"/>
                  <a:pt x="1100379" y="1513"/>
                </a:cubicBezTo>
                <a:cubicBezTo>
                  <a:pt x="1193369" y="29926"/>
                  <a:pt x="1456840" y="603363"/>
                  <a:pt x="1565328" y="636943"/>
                </a:cubicBezTo>
                <a:cubicBezTo>
                  <a:pt x="1673816" y="670523"/>
                  <a:pt x="1650569" y="197825"/>
                  <a:pt x="1751308" y="202991"/>
                </a:cubicBezTo>
                <a:cubicBezTo>
                  <a:pt x="1852047" y="208157"/>
                  <a:pt x="2071606" y="631777"/>
                  <a:pt x="2169762" y="667940"/>
                </a:cubicBezTo>
                <a:cubicBezTo>
                  <a:pt x="2267918" y="704103"/>
                  <a:pt x="2304081" y="562035"/>
                  <a:pt x="2340244" y="41996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force exerts on an object due to the weight of the particle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 m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b="1" dirty="0" smtClean="0"/>
              <a:t>g</a:t>
            </a:r>
            <a:r>
              <a:rPr lang="en-US" dirty="0" smtClean="0"/>
              <a:t> is the gravitational vector towards a reference point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i</a:t>
            </a:r>
            <a:r>
              <a:rPr lang="en-US" dirty="0" smtClean="0"/>
              <a:t> is the particle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9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Viscous damping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</a:p>
          <a:p>
            <a:endParaRPr lang="en-US" baseline="-25000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is inside [0, 1)</a:t>
            </a:r>
          </a:p>
          <a:p>
            <a:endParaRPr lang="en-US" dirty="0"/>
          </a:p>
          <a:p>
            <a:r>
              <a:rPr lang="en-US" b="1" dirty="0" err="1" smtClean="0"/>
              <a:t>h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/>
              <a:t>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 (</a:t>
            </a:r>
            <a:r>
              <a:rPr lang="en-US" b="1" dirty="0" smtClean="0"/>
              <a:t>v</a:t>
            </a:r>
            <a:r>
              <a:rPr lang="en-US" baseline="-25000" dirty="0" smtClean="0"/>
              <a:t>i </a:t>
            </a:r>
            <a:r>
              <a:rPr lang="en-US" dirty="0" smtClean="0"/>
              <a:t>-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), between connected particles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and j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 smtClean="0"/>
              <a:t> = 0.025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 smtClean="0"/>
              <a:t> =  0.15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force, velocity and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smtClean="0"/>
              <a:t>Sum up all the forces exerting on each particle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+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*Velocity update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(t +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  <a:r>
              <a:rPr lang="en-US" dirty="0" smtClean="0"/>
              <a:t>) =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(t) + (</a:t>
            </a:r>
            <a:r>
              <a:rPr lang="en-US" b="1" dirty="0"/>
              <a:t>f</a:t>
            </a:r>
            <a:r>
              <a:rPr lang="en-US" baseline="-25000" dirty="0"/>
              <a:t>i </a:t>
            </a:r>
            <a:r>
              <a:rPr lang="en-US" dirty="0" smtClean="0"/>
              <a:t>/m</a:t>
            </a:r>
            <a:r>
              <a:rPr lang="en-US" baseline="-25000" dirty="0" smtClean="0"/>
              <a:t>i</a:t>
            </a:r>
            <a:r>
              <a:rPr lang="en-US" dirty="0" smtClean="0"/>
              <a:t>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*Position update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(t+</a:t>
            </a:r>
            <a:r>
              <a:rPr lang="en-US" dirty="0">
                <a:latin typeface="Symbol" panose="05050102010706020507" pitchFamily="18" charset="2"/>
              </a:rPr>
              <a:t> D</a:t>
            </a:r>
            <a:r>
              <a:rPr lang="en-US" dirty="0"/>
              <a:t>t</a:t>
            </a:r>
            <a:r>
              <a:rPr lang="en-US" dirty="0" smtClean="0"/>
              <a:t>) = </a:t>
            </a:r>
            <a:r>
              <a:rPr lang="en-US" b="1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(t) + </a:t>
            </a:r>
            <a:r>
              <a:rPr lang="en-US" b="1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t+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t</a:t>
            </a:r>
            <a:r>
              <a:rPr lang="en-US" dirty="0" smtClean="0"/>
              <a:t>)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t is the time step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5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579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Spring-Mass System</vt:lpstr>
      <vt:lpstr>Purpose</vt:lpstr>
      <vt:lpstr>System parameters</vt:lpstr>
      <vt:lpstr>Key usage</vt:lpstr>
      <vt:lpstr>Model structure</vt:lpstr>
      <vt:lpstr>Spring force</vt:lpstr>
      <vt:lpstr>Gravity force</vt:lpstr>
      <vt:lpstr>Viscous damping force</vt:lpstr>
      <vt:lpstr>Net force, velocity and position</vt:lpstr>
      <vt:lpstr>Simple Collision Detection and Handling  </vt:lpstr>
      <vt:lpstr>Robust collision handling</vt:lpstr>
      <vt:lpstr>Robust collision handling</vt:lpstr>
      <vt:lpstr>Algorithm</vt:lpstr>
      <vt:lpstr>Final note</vt:lpstr>
      <vt:lpstr>TA: Notes for marking </vt:lpstr>
      <vt:lpstr>Tasks</vt:lpstr>
      <vt:lpstr>Some hints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Spring System</dc:title>
  <dc:creator>Wingo</dc:creator>
  <cp:lastModifiedBy>Wingo</cp:lastModifiedBy>
  <cp:revision>132</cp:revision>
  <dcterms:created xsi:type="dcterms:W3CDTF">2017-11-25T02:38:07Z</dcterms:created>
  <dcterms:modified xsi:type="dcterms:W3CDTF">2019-10-22T07:24:19Z</dcterms:modified>
</cp:coreProperties>
</file>