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jpeg"/>
  <Override PartName="/ppt/media/image4.jpg" ContentType="image/jpeg"/>
  <Override PartName="/ppt/media/image5.jpg" ContentType="image/jpeg"/>
  <Override PartName="/ppt/media/image9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8" r:id="rId4"/>
    <p:sldId id="267" r:id="rId5"/>
    <p:sldId id="269" r:id="rId6"/>
    <p:sldId id="272" r:id="rId7"/>
    <p:sldId id="273" r:id="rId8"/>
    <p:sldId id="270" r:id="rId9"/>
    <p:sldId id="274" r:id="rId10"/>
    <p:sldId id="278" r:id="rId11"/>
    <p:sldId id="277" r:id="rId12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3E1"/>
    <a:srgbClr val="E9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67" autoAdjust="0"/>
    <p:restoredTop sz="95852" autoAdjust="0"/>
  </p:normalViewPr>
  <p:slideViewPr>
    <p:cSldViewPr>
      <p:cViewPr varScale="1">
        <p:scale>
          <a:sx n="87" d="100"/>
          <a:sy n="87" d="100"/>
        </p:scale>
        <p:origin x="72" y="3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33D83-3924-4DE4-94C6-742D956C6447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D51D0-1F1C-46C8-A545-63B5ED751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737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Ti</a:t>
            </a:r>
            <a:r>
              <a:rPr spc="5" dirty="0"/>
              <a:t>t</a:t>
            </a:r>
            <a:r>
              <a:rPr dirty="0"/>
              <a:t>le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64AC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Ti</a:t>
            </a:r>
            <a:r>
              <a:rPr spc="5" dirty="0"/>
              <a:t>t</a:t>
            </a:r>
            <a:r>
              <a:rPr dirty="0"/>
              <a:t>le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64AC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Ti</a:t>
            </a:r>
            <a:r>
              <a:rPr spc="5" dirty="0"/>
              <a:t>t</a:t>
            </a:r>
            <a:r>
              <a:rPr dirty="0"/>
              <a:t>le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64AC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Ti</a:t>
            </a:r>
            <a:r>
              <a:rPr spc="5" dirty="0"/>
              <a:t>t</a:t>
            </a:r>
            <a:r>
              <a:rPr dirty="0"/>
              <a:t>le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Ti</a:t>
            </a:r>
            <a:r>
              <a:rPr spc="5" dirty="0"/>
              <a:t>t</a:t>
            </a:r>
            <a:r>
              <a:rPr dirty="0"/>
              <a:t>le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265475" y="6076187"/>
            <a:ext cx="769518" cy="7726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8684" y="6179820"/>
            <a:ext cx="1444723" cy="5745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855" y="70866"/>
            <a:ext cx="1141028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64AC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4617" y="1134618"/>
            <a:ext cx="9922764" cy="3274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9258" y="6465214"/>
            <a:ext cx="29781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Ti</a:t>
            </a:r>
            <a:r>
              <a:rPr spc="5" dirty="0"/>
              <a:t>t</a:t>
            </a:r>
            <a:r>
              <a:rPr dirty="0"/>
              <a:t>le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715754" y="6465214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jpeg"/><Relationship Id="rId18" Type="http://schemas.openxmlformats.org/officeDocument/2006/relationships/image" Target="../media/image13.svg"/><Relationship Id="rId3" Type="http://schemas.openxmlformats.org/officeDocument/2006/relationships/image" Target="../media/image11.svg"/><Relationship Id="rId21" Type="http://schemas.openxmlformats.org/officeDocument/2006/relationships/image" Target="../media/image31.pn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12.png"/><Relationship Id="rId2" Type="http://schemas.openxmlformats.org/officeDocument/2006/relationships/image" Target="../media/image10.png"/><Relationship Id="rId16" Type="http://schemas.openxmlformats.org/officeDocument/2006/relationships/image" Target="../media/image24.sv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4.png"/><Relationship Id="rId5" Type="http://schemas.openxmlformats.org/officeDocument/2006/relationships/image" Target="../media/image30.svg"/><Relationship Id="rId15" Type="http://schemas.openxmlformats.org/officeDocument/2006/relationships/image" Target="../media/image23.png"/><Relationship Id="rId23" Type="http://schemas.openxmlformats.org/officeDocument/2006/relationships/image" Target="../media/image33.png"/><Relationship Id="rId10" Type="http://schemas.openxmlformats.org/officeDocument/2006/relationships/image" Target="../media/image18.png"/><Relationship Id="rId19" Type="http://schemas.openxmlformats.org/officeDocument/2006/relationships/image" Target="../media/image26.png"/><Relationship Id="rId4" Type="http://schemas.openxmlformats.org/officeDocument/2006/relationships/image" Target="../media/image29.png"/><Relationship Id="rId9" Type="http://schemas.openxmlformats.org/officeDocument/2006/relationships/image" Target="../media/image17.jpeg"/><Relationship Id="rId14" Type="http://schemas.openxmlformats.org/officeDocument/2006/relationships/image" Target="../media/image22.png"/><Relationship Id="rId22" Type="http://schemas.openxmlformats.org/officeDocument/2006/relationships/image" Target="../media/image3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10.png"/><Relationship Id="rId21" Type="http://schemas.openxmlformats.org/officeDocument/2006/relationships/image" Target="../media/image25.png"/><Relationship Id="rId7" Type="http://schemas.openxmlformats.org/officeDocument/2006/relationships/image" Target="../media/image14.png"/><Relationship Id="rId12" Type="http://schemas.openxmlformats.org/officeDocument/2006/relationships/image" Target="../media/image17.jpeg"/><Relationship Id="rId17" Type="http://schemas.openxmlformats.org/officeDocument/2006/relationships/image" Target="../media/image22.png"/><Relationship Id="rId2" Type="http://schemas.openxmlformats.org/officeDocument/2006/relationships/image" Target="../media/image27.png"/><Relationship Id="rId16" Type="http://schemas.openxmlformats.org/officeDocument/2006/relationships/image" Target="../media/image21.jpe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5" Type="http://schemas.openxmlformats.org/officeDocument/2006/relationships/image" Target="../media/image20.png"/><Relationship Id="rId10" Type="http://schemas.openxmlformats.org/officeDocument/2006/relationships/image" Target="../media/image36.svg"/><Relationship Id="rId19" Type="http://schemas.openxmlformats.org/officeDocument/2006/relationships/image" Target="../media/image24.svg"/><Relationship Id="rId4" Type="http://schemas.openxmlformats.org/officeDocument/2006/relationships/image" Target="../media/image11.svg"/><Relationship Id="rId9" Type="http://schemas.openxmlformats.org/officeDocument/2006/relationships/image" Target="../media/image35.png"/><Relationship Id="rId1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jpeg"/><Relationship Id="rId18" Type="http://schemas.openxmlformats.org/officeDocument/2006/relationships/image" Target="../media/image2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sv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sv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jpe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6474" y="2519933"/>
            <a:ext cx="9163050" cy="0"/>
          </a:xfrm>
          <a:custGeom>
            <a:avLst/>
            <a:gdLst/>
            <a:ahLst/>
            <a:cxnLst/>
            <a:rect l="l" t="t" r="r" b="b"/>
            <a:pathLst>
              <a:path w="9163050">
                <a:moveTo>
                  <a:pt x="0" y="0"/>
                </a:moveTo>
                <a:lnTo>
                  <a:pt x="9162796" y="0"/>
                </a:lnTo>
              </a:path>
            </a:pathLst>
          </a:custGeom>
          <a:ln w="38100">
            <a:solidFill>
              <a:srgbClr val="0092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2994" y="1265682"/>
            <a:ext cx="70838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solidFill>
                  <a:srgbClr val="000000"/>
                </a:solidFill>
              </a:rPr>
              <a:t>Decentralized Identity Overview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1602994" y="2003552"/>
            <a:ext cx="3649979" cy="18287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latin typeface="Carlito"/>
                <a:cs typeface="Carlito"/>
              </a:rPr>
              <a:t>Systems </a:t>
            </a:r>
            <a:r>
              <a:rPr sz="2400" spc="-5" dirty="0">
                <a:latin typeface="Carlito"/>
                <a:cs typeface="Carlito"/>
              </a:rPr>
              <a:t>Security Lab </a:t>
            </a:r>
            <a:r>
              <a:rPr sz="2400" dirty="0">
                <a:latin typeface="Carlito"/>
                <a:cs typeface="Carlito"/>
              </a:rPr>
              <a:t>@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SKKU</a:t>
            </a:r>
            <a:endParaRPr lang="en-US" sz="2400" spc="-15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endParaRPr lang="en-US" sz="2400" spc="-15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lang="en-US" sz="2400" spc="-15" dirty="0">
                <a:latin typeface="Carlito"/>
                <a:cs typeface="Carlito"/>
              </a:rPr>
              <a:t>Si Won </a:t>
            </a:r>
            <a:r>
              <a:rPr lang="en-US" sz="2400" spc="-15" dirty="0" err="1">
                <a:latin typeface="Carlito"/>
                <a:cs typeface="Carlito"/>
              </a:rPr>
              <a:t>Heo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그래픽 207" descr="사용자 단색으로 채워진">
            <a:extLst>
              <a:ext uri="{FF2B5EF4-FFF2-40B4-BE49-F238E27FC236}">
                <a16:creationId xmlns:a16="http://schemas.microsoft.com/office/drawing/2014/main" id="{4E24A8FE-0A2E-47D6-A7E5-0BB7C5140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8907" y="5609676"/>
            <a:ext cx="914400" cy="914400"/>
          </a:xfrm>
          <a:prstGeom prst="rect">
            <a:avLst/>
          </a:prstGeom>
        </p:spPr>
      </p:pic>
      <p:pic>
        <p:nvPicPr>
          <p:cNvPr id="210" name="그래픽 209" descr="지갑 단색으로 채워진">
            <a:extLst>
              <a:ext uri="{FF2B5EF4-FFF2-40B4-BE49-F238E27FC236}">
                <a16:creationId xmlns:a16="http://schemas.microsoft.com/office/drawing/2014/main" id="{B1B5DABF-1529-4FD8-AB6E-6F2FA43B6F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15547" y="5194169"/>
            <a:ext cx="540155" cy="540155"/>
          </a:xfrm>
          <a:prstGeom prst="rect">
            <a:avLst/>
          </a:prstGeom>
        </p:spPr>
      </p:pic>
      <p:pic>
        <p:nvPicPr>
          <p:cNvPr id="212" name="그래픽 211" descr="남자 옆모습 단색으로 채워진">
            <a:extLst>
              <a:ext uri="{FF2B5EF4-FFF2-40B4-BE49-F238E27FC236}">
                <a16:creationId xmlns:a16="http://schemas.microsoft.com/office/drawing/2014/main" id="{9B3F3E87-37C2-45E7-9106-72A249994A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74120" y="5564207"/>
            <a:ext cx="914400" cy="914400"/>
          </a:xfrm>
          <a:prstGeom prst="rect">
            <a:avLst/>
          </a:prstGeom>
        </p:spPr>
      </p:pic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5D709641-5840-497C-A9E8-22AC3F448AC9}"/>
              </a:ext>
            </a:extLst>
          </p:cNvPr>
          <p:cNvCxnSpPr>
            <a:cxnSpLocks/>
          </p:cNvCxnSpPr>
          <p:nvPr/>
        </p:nvCxnSpPr>
        <p:spPr>
          <a:xfrm flipH="1">
            <a:off x="3650351" y="5970637"/>
            <a:ext cx="5472932" cy="14355"/>
          </a:xfrm>
          <a:prstGeom prst="straightConnector1">
            <a:avLst/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C77C084C-4725-4AD4-882E-27ACA59B9AA7}"/>
              </a:ext>
            </a:extLst>
          </p:cNvPr>
          <p:cNvSpPr txBox="1"/>
          <p:nvPr/>
        </p:nvSpPr>
        <p:spPr>
          <a:xfrm>
            <a:off x="5643196" y="5842016"/>
            <a:ext cx="16764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1. Request Identity</a:t>
            </a:r>
            <a:endParaRPr lang="ko-KR" altLang="en-US" sz="1000" dirty="0"/>
          </a:p>
        </p:txBody>
      </p:sp>
      <p:sp>
        <p:nvSpPr>
          <p:cNvPr id="221" name="사각형: 둥근 모서리 220">
            <a:extLst>
              <a:ext uri="{FF2B5EF4-FFF2-40B4-BE49-F238E27FC236}">
                <a16:creationId xmlns:a16="http://schemas.microsoft.com/office/drawing/2014/main" id="{2DA7447F-A032-47B5-90CA-5672770B968D}"/>
              </a:ext>
            </a:extLst>
          </p:cNvPr>
          <p:cNvSpPr/>
          <p:nvPr/>
        </p:nvSpPr>
        <p:spPr>
          <a:xfrm>
            <a:off x="762000" y="104202"/>
            <a:ext cx="6699604" cy="426841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19ACC1DA-E2FD-4DF8-B9F5-A47E54A5F2F7}"/>
              </a:ext>
            </a:extLst>
          </p:cNvPr>
          <p:cNvSpPr txBox="1"/>
          <p:nvPr/>
        </p:nvSpPr>
        <p:spPr>
          <a:xfrm>
            <a:off x="827579" y="18585"/>
            <a:ext cx="19431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Universal Resolver</a:t>
            </a:r>
            <a:endParaRPr lang="ko-KR" altLang="en-US" sz="1600" dirty="0"/>
          </a:p>
        </p:txBody>
      </p:sp>
      <p:pic>
        <p:nvPicPr>
          <p:cNvPr id="226" name="그림 225">
            <a:extLst>
              <a:ext uri="{FF2B5EF4-FFF2-40B4-BE49-F238E27FC236}">
                <a16:creationId xmlns:a16="http://schemas.microsoft.com/office/drawing/2014/main" id="{64060DC5-583C-4E3E-9699-8CCB5FC65A6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649" y="926208"/>
            <a:ext cx="431394" cy="431394"/>
          </a:xfrm>
          <a:prstGeom prst="rect">
            <a:avLst/>
          </a:prstGeom>
        </p:spPr>
      </p:pic>
      <p:pic>
        <p:nvPicPr>
          <p:cNvPr id="227" name="그림 226">
            <a:extLst>
              <a:ext uri="{FF2B5EF4-FFF2-40B4-BE49-F238E27FC236}">
                <a16:creationId xmlns:a16="http://schemas.microsoft.com/office/drawing/2014/main" id="{504D6C00-1056-4099-845C-71615AD9DB1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690" y="932155"/>
            <a:ext cx="431394" cy="431394"/>
          </a:xfrm>
          <a:prstGeom prst="rect">
            <a:avLst/>
          </a:prstGeom>
        </p:spPr>
      </p:pic>
      <p:pic>
        <p:nvPicPr>
          <p:cNvPr id="228" name="그림 227">
            <a:extLst>
              <a:ext uri="{FF2B5EF4-FFF2-40B4-BE49-F238E27FC236}">
                <a16:creationId xmlns:a16="http://schemas.microsoft.com/office/drawing/2014/main" id="{DFF9B07C-429A-42DF-9776-F8B41F10F98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731" y="932155"/>
            <a:ext cx="431394" cy="431394"/>
          </a:xfrm>
          <a:prstGeom prst="rect">
            <a:avLst/>
          </a:prstGeom>
        </p:spPr>
      </p:pic>
      <p:pic>
        <p:nvPicPr>
          <p:cNvPr id="232" name="그림 231" descr="클립아트이(가) 표시된 사진&#10;&#10;자동 생성된 설명">
            <a:extLst>
              <a:ext uri="{FF2B5EF4-FFF2-40B4-BE49-F238E27FC236}">
                <a16:creationId xmlns:a16="http://schemas.microsoft.com/office/drawing/2014/main" id="{7B8360E1-E46B-4F51-BB7B-2BEBDC5E580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816" y="879466"/>
            <a:ext cx="1013446" cy="569428"/>
          </a:xfrm>
          <a:prstGeom prst="rect">
            <a:avLst/>
          </a:prstGeom>
        </p:spPr>
      </p:pic>
      <p:pic>
        <p:nvPicPr>
          <p:cNvPr id="234" name="그림 233" descr="텍스트이(가) 표시된 사진&#10;&#10;자동 생성된 설명">
            <a:extLst>
              <a:ext uri="{FF2B5EF4-FFF2-40B4-BE49-F238E27FC236}">
                <a16:creationId xmlns:a16="http://schemas.microsoft.com/office/drawing/2014/main" id="{0DF88A71-CEA1-4B58-B15B-777AA30B170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23" y="929520"/>
            <a:ext cx="1067087" cy="469321"/>
          </a:xfrm>
          <a:prstGeom prst="rect">
            <a:avLst/>
          </a:prstGeom>
        </p:spPr>
      </p:pic>
      <p:sp>
        <p:nvSpPr>
          <p:cNvPr id="235" name="사각형: 둥근 모서리 234">
            <a:extLst>
              <a:ext uri="{FF2B5EF4-FFF2-40B4-BE49-F238E27FC236}">
                <a16:creationId xmlns:a16="http://schemas.microsoft.com/office/drawing/2014/main" id="{FCE5F6C1-FC52-4FA0-A602-7D85BCD841F1}"/>
              </a:ext>
            </a:extLst>
          </p:cNvPr>
          <p:cNvSpPr/>
          <p:nvPr/>
        </p:nvSpPr>
        <p:spPr>
          <a:xfrm>
            <a:off x="7930561" y="762081"/>
            <a:ext cx="3322133" cy="8381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09A55B6-B5EC-406C-9D85-C031B33A2A7A}"/>
              </a:ext>
            </a:extLst>
          </p:cNvPr>
          <p:cNvSpPr txBox="1"/>
          <p:nvPr/>
        </p:nvSpPr>
        <p:spPr>
          <a:xfrm>
            <a:off x="8074756" y="575846"/>
            <a:ext cx="19431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Blockchain Networks</a:t>
            </a:r>
            <a:endParaRPr lang="ko-KR" altLang="en-US" sz="1600" dirty="0"/>
          </a:p>
        </p:txBody>
      </p:sp>
      <p:pic>
        <p:nvPicPr>
          <p:cNvPr id="238" name="그림 237">
            <a:extLst>
              <a:ext uri="{FF2B5EF4-FFF2-40B4-BE49-F238E27FC236}">
                <a16:creationId xmlns:a16="http://schemas.microsoft.com/office/drawing/2014/main" id="{27BF1736-629E-4A86-9B01-EB43662825E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381" y="1043189"/>
            <a:ext cx="262451" cy="262451"/>
          </a:xfrm>
          <a:prstGeom prst="rect">
            <a:avLst/>
          </a:prstGeom>
        </p:spPr>
      </p:pic>
      <p:cxnSp>
        <p:nvCxnSpPr>
          <p:cNvPr id="241" name="직선 화살표 연결선 240">
            <a:extLst>
              <a:ext uri="{FF2B5EF4-FFF2-40B4-BE49-F238E27FC236}">
                <a16:creationId xmlns:a16="http://schemas.microsoft.com/office/drawing/2014/main" id="{C5A24818-69CA-4E23-89F5-F24C67157093}"/>
              </a:ext>
            </a:extLst>
          </p:cNvPr>
          <p:cNvCxnSpPr>
            <a:cxnSpLocks/>
          </p:cNvCxnSpPr>
          <p:nvPr/>
        </p:nvCxnSpPr>
        <p:spPr>
          <a:xfrm flipV="1">
            <a:off x="3650350" y="6273948"/>
            <a:ext cx="5487975" cy="8500"/>
          </a:xfrm>
          <a:prstGeom prst="straightConnector1">
            <a:avLst/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AA604E71-CFA4-4ABC-9095-1E69EB6F2A72}"/>
              </a:ext>
            </a:extLst>
          </p:cNvPr>
          <p:cNvSpPr txBox="1"/>
          <p:nvPr/>
        </p:nvSpPr>
        <p:spPr>
          <a:xfrm>
            <a:off x="5648503" y="6157831"/>
            <a:ext cx="16764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11. Return DID Document</a:t>
            </a:r>
            <a:endParaRPr lang="ko-KR" altLang="en-US" sz="1000" dirty="0"/>
          </a:p>
        </p:txBody>
      </p:sp>
      <p:pic>
        <p:nvPicPr>
          <p:cNvPr id="245" name="그림 244">
            <a:extLst>
              <a:ext uri="{FF2B5EF4-FFF2-40B4-BE49-F238E27FC236}">
                <a16:creationId xmlns:a16="http://schemas.microsoft.com/office/drawing/2014/main" id="{EB060DE1-461E-4152-B99E-3FEA241AED9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831" y="731158"/>
            <a:ext cx="139321" cy="195050"/>
          </a:xfrm>
          <a:prstGeom prst="rect">
            <a:avLst/>
          </a:prstGeom>
        </p:spPr>
      </p:pic>
      <p:pic>
        <p:nvPicPr>
          <p:cNvPr id="246" name="그림 245" descr="클립아트이(가) 표시된 사진&#10;&#10;자동 생성된 설명">
            <a:extLst>
              <a:ext uri="{FF2B5EF4-FFF2-40B4-BE49-F238E27FC236}">
                <a16:creationId xmlns:a16="http://schemas.microsoft.com/office/drawing/2014/main" id="{47D003B4-63D4-4BB4-8CB4-146E8DEA2E6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81" y="741591"/>
            <a:ext cx="310006" cy="174184"/>
          </a:xfrm>
          <a:prstGeom prst="rect">
            <a:avLst/>
          </a:prstGeom>
        </p:spPr>
      </p:pic>
      <p:pic>
        <p:nvPicPr>
          <p:cNvPr id="247" name="그림 246" descr="텍스트이(가) 표시된 사진&#10;&#10;자동 생성된 설명">
            <a:extLst>
              <a:ext uri="{FF2B5EF4-FFF2-40B4-BE49-F238E27FC236}">
                <a16:creationId xmlns:a16="http://schemas.microsoft.com/office/drawing/2014/main" id="{D0E2EEB0-3E32-4F6C-9A75-4920BB15908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272" y="757155"/>
            <a:ext cx="366086" cy="161010"/>
          </a:xfrm>
          <a:prstGeom prst="rect">
            <a:avLst/>
          </a:prstGeom>
        </p:spPr>
      </p:pic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1187A7AF-3D2A-4C90-BE33-06CA3FDAE21C}"/>
              </a:ext>
            </a:extLst>
          </p:cNvPr>
          <p:cNvSpPr/>
          <p:nvPr/>
        </p:nvSpPr>
        <p:spPr>
          <a:xfrm>
            <a:off x="1343149" y="716291"/>
            <a:ext cx="2489408" cy="814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8" name="그래픽 257" descr="스마트폰 단색으로 채워진">
            <a:extLst>
              <a:ext uri="{FF2B5EF4-FFF2-40B4-BE49-F238E27FC236}">
                <a16:creationId xmlns:a16="http://schemas.microsoft.com/office/drawing/2014/main" id="{188E2F8B-2C53-498F-AFFA-598BCBFDF7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076570" y="5147547"/>
            <a:ext cx="665106" cy="665106"/>
          </a:xfrm>
          <a:prstGeom prst="rect">
            <a:avLst/>
          </a:prstGeom>
        </p:spPr>
      </p:pic>
      <p:pic>
        <p:nvPicPr>
          <p:cNvPr id="259" name="그래픽 258" descr="지갑 단색으로 채워진">
            <a:extLst>
              <a:ext uri="{FF2B5EF4-FFF2-40B4-BE49-F238E27FC236}">
                <a16:creationId xmlns:a16="http://schemas.microsoft.com/office/drawing/2014/main" id="{21E5DF49-1259-400D-B30C-F448ADB8E3FE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349339" y="5402096"/>
            <a:ext cx="142329" cy="142329"/>
          </a:xfrm>
          <a:prstGeom prst="rect">
            <a:avLst/>
          </a:prstGeom>
        </p:spPr>
      </p:pic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3BE12465-3CB7-42ED-9BB1-92794DA61ACC}"/>
              </a:ext>
            </a:extLst>
          </p:cNvPr>
          <p:cNvCxnSpPr>
            <a:cxnSpLocks/>
          </p:cNvCxnSpPr>
          <p:nvPr/>
        </p:nvCxnSpPr>
        <p:spPr>
          <a:xfrm>
            <a:off x="2587853" y="5480100"/>
            <a:ext cx="822241" cy="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2DD83E53-6EDF-4781-A699-44DDDF2F30D2}"/>
              </a:ext>
            </a:extLst>
          </p:cNvPr>
          <p:cNvSpPr txBox="1"/>
          <p:nvPr/>
        </p:nvSpPr>
        <p:spPr>
          <a:xfrm>
            <a:off x="2426420" y="6357608"/>
            <a:ext cx="128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DID Subject</a:t>
            </a:r>
            <a:endParaRPr lang="ko-KR" altLang="en-US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85FBDF3C-938A-44EC-AC30-E659BEF7696D}"/>
              </a:ext>
            </a:extLst>
          </p:cNvPr>
          <p:cNvSpPr txBox="1"/>
          <p:nvPr/>
        </p:nvSpPr>
        <p:spPr>
          <a:xfrm>
            <a:off x="8854382" y="6375303"/>
            <a:ext cx="167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DID Requester</a:t>
            </a:r>
            <a:endParaRPr lang="ko-KR" altLang="en-US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6A781108-074A-4811-BAC0-0AB8D9A53D3E}"/>
              </a:ext>
            </a:extLst>
          </p:cNvPr>
          <p:cNvSpPr txBox="1"/>
          <p:nvPr/>
        </p:nvSpPr>
        <p:spPr>
          <a:xfrm>
            <a:off x="1654536" y="1372909"/>
            <a:ext cx="136391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Blockchain Drivers</a:t>
            </a:r>
            <a:endParaRPr lang="ko-KR" altLang="en-US" sz="1200" dirty="0"/>
          </a:p>
        </p:txBody>
      </p:sp>
      <p:cxnSp>
        <p:nvCxnSpPr>
          <p:cNvPr id="297" name="연결선: 꺾임 296">
            <a:extLst>
              <a:ext uri="{FF2B5EF4-FFF2-40B4-BE49-F238E27FC236}">
                <a16:creationId xmlns:a16="http://schemas.microsoft.com/office/drawing/2014/main" id="{C4675734-7BED-4389-803C-8C56A94F93D4}"/>
              </a:ext>
            </a:extLst>
          </p:cNvPr>
          <p:cNvCxnSpPr>
            <a:cxnSpLocks/>
          </p:cNvCxnSpPr>
          <p:nvPr/>
        </p:nvCxnSpPr>
        <p:spPr>
          <a:xfrm>
            <a:off x="1422094" y="1552651"/>
            <a:ext cx="4393513" cy="970555"/>
          </a:xfrm>
          <a:prstGeom prst="bentConnector3">
            <a:avLst>
              <a:gd name="adj1" fmla="val 223"/>
            </a:avLst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제목 1">
            <a:extLst>
              <a:ext uri="{FF2B5EF4-FFF2-40B4-BE49-F238E27FC236}">
                <a16:creationId xmlns:a16="http://schemas.microsoft.com/office/drawing/2014/main" id="{51D8EE1B-E42D-430C-A2EB-A6EF4050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3922" y="4494047"/>
            <a:ext cx="5099355" cy="635000"/>
          </a:xfrm>
        </p:spPr>
        <p:txBody>
          <a:bodyPr/>
          <a:lstStyle/>
          <a:p>
            <a:r>
              <a:rPr lang="en-US" altLang="ko-KR" dirty="0"/>
              <a:t>DID Security Analysis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0A11FA-A72C-42BA-AFA2-3A1AEE05254B}"/>
              </a:ext>
            </a:extLst>
          </p:cNvPr>
          <p:cNvSpPr txBox="1"/>
          <p:nvPr/>
        </p:nvSpPr>
        <p:spPr>
          <a:xfrm>
            <a:off x="2530498" y="3722685"/>
            <a:ext cx="284561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Community Resolver</a:t>
            </a:r>
            <a:endParaRPr lang="ko-KR" altLang="en-US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7AAD591-734C-4EBF-8103-0EFC17E67255}"/>
              </a:ext>
            </a:extLst>
          </p:cNvPr>
          <p:cNvCxnSpPr>
            <a:cxnSpLocks/>
          </p:cNvCxnSpPr>
          <p:nvPr/>
        </p:nvCxnSpPr>
        <p:spPr>
          <a:xfrm flipV="1">
            <a:off x="2770679" y="4129981"/>
            <a:ext cx="505921" cy="1017566"/>
          </a:xfrm>
          <a:prstGeom prst="straightConnector1">
            <a:avLst/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229A092-C720-4508-BB63-E1CA65A11A23}"/>
              </a:ext>
            </a:extLst>
          </p:cNvPr>
          <p:cNvSpPr txBox="1"/>
          <p:nvPr/>
        </p:nvSpPr>
        <p:spPr>
          <a:xfrm>
            <a:off x="1705754" y="4636972"/>
            <a:ext cx="16764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2. Send DID Request</a:t>
            </a:r>
            <a:endParaRPr lang="ko-KR" altLang="en-US" sz="1000" dirty="0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D828A8FA-730F-42C9-AF0C-2A6F2199ECF8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607" y="2094932"/>
            <a:ext cx="578730" cy="578730"/>
          </a:xfrm>
          <a:prstGeom prst="rect">
            <a:avLst/>
          </a:prstGeom>
          <a:noFill/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C68ACF9F-48A9-4674-8745-7170A1ACE323}"/>
              </a:ext>
            </a:extLst>
          </p:cNvPr>
          <p:cNvSpPr txBox="1"/>
          <p:nvPr/>
        </p:nvSpPr>
        <p:spPr>
          <a:xfrm>
            <a:off x="5755021" y="2673662"/>
            <a:ext cx="68195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Cache</a:t>
            </a:r>
            <a:endParaRPr lang="ko-KR" altLang="en-US" sz="1200" dirty="0"/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3000F9B4-F9C3-471F-B4C9-639359699FD6}"/>
              </a:ext>
            </a:extLst>
          </p:cNvPr>
          <p:cNvCxnSpPr>
            <a:cxnSpLocks/>
            <a:endCxn id="78" idx="1"/>
          </p:cNvCxnSpPr>
          <p:nvPr/>
        </p:nvCxnSpPr>
        <p:spPr>
          <a:xfrm rot="5400000" flipH="1" flipV="1">
            <a:off x="4889302" y="2878147"/>
            <a:ext cx="931704" cy="799734"/>
          </a:xfrm>
          <a:prstGeom prst="bentConnector2">
            <a:avLst/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98D86B6-5527-47BC-B8FF-891E9285BBB9}"/>
              </a:ext>
            </a:extLst>
          </p:cNvPr>
          <p:cNvSpPr txBox="1"/>
          <p:nvPr/>
        </p:nvSpPr>
        <p:spPr>
          <a:xfrm>
            <a:off x="4359958" y="3082941"/>
            <a:ext cx="117917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3. Lookup Cache</a:t>
            </a:r>
            <a:endParaRPr lang="ko-KR" altLang="en-US" sz="1000" dirty="0"/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5435F87A-5B0F-4405-BD5C-45135D77D118}"/>
              </a:ext>
            </a:extLst>
          </p:cNvPr>
          <p:cNvCxnSpPr>
            <a:cxnSpLocks/>
            <a:endCxn id="278" idx="2"/>
          </p:cNvCxnSpPr>
          <p:nvPr/>
        </p:nvCxnSpPr>
        <p:spPr>
          <a:xfrm rot="10800000">
            <a:off x="2336493" y="1649908"/>
            <a:ext cx="3479114" cy="590420"/>
          </a:xfrm>
          <a:prstGeom prst="bentConnector2">
            <a:avLst/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5E57D98-59C2-4FEA-9E4C-8680CA75C78E}"/>
              </a:ext>
            </a:extLst>
          </p:cNvPr>
          <p:cNvSpPr txBox="1"/>
          <p:nvPr/>
        </p:nvSpPr>
        <p:spPr>
          <a:xfrm>
            <a:off x="3276600" y="2117217"/>
            <a:ext cx="168749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4. If Cache Miss, Call Driver</a:t>
            </a:r>
            <a:endParaRPr lang="ko-KR" altLang="en-US" sz="1000" dirty="0"/>
          </a:p>
        </p:txBody>
      </p: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8FCDED7C-4069-41BD-9093-B086221E8114}"/>
              </a:ext>
            </a:extLst>
          </p:cNvPr>
          <p:cNvCxnSpPr>
            <a:cxnSpLocks/>
            <a:stCxn id="78" idx="2"/>
            <a:endCxn id="2" idx="3"/>
          </p:cNvCxnSpPr>
          <p:nvPr/>
        </p:nvCxnSpPr>
        <p:spPr>
          <a:xfrm rot="5400000">
            <a:off x="5257713" y="3069064"/>
            <a:ext cx="956690" cy="719885"/>
          </a:xfrm>
          <a:prstGeom prst="bentConnector2">
            <a:avLst/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5B8E74F2-7285-4903-B535-F56E93AEB0C3}"/>
              </a:ext>
            </a:extLst>
          </p:cNvPr>
          <p:cNvSpPr txBox="1"/>
          <p:nvPr/>
        </p:nvSpPr>
        <p:spPr>
          <a:xfrm>
            <a:off x="5376116" y="3418178"/>
            <a:ext cx="163428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3*. If Cache Hit, return DDO</a:t>
            </a:r>
            <a:endParaRPr lang="ko-KR" altLang="en-US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301CD3-5291-497A-AE4D-53B41E188D7B}"/>
              </a:ext>
            </a:extLst>
          </p:cNvPr>
          <p:cNvSpPr txBox="1"/>
          <p:nvPr/>
        </p:nvSpPr>
        <p:spPr>
          <a:xfrm>
            <a:off x="1673676" y="434587"/>
            <a:ext cx="177281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5. Resolve Given DID Request</a:t>
            </a:r>
            <a:endParaRPr lang="ko-KR" altLang="en-US" sz="1000" dirty="0"/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11C2B3A9-8971-4E5B-A8F1-6B4E7E084D1A}"/>
              </a:ext>
            </a:extLst>
          </p:cNvPr>
          <p:cNvCxnSpPr>
            <a:cxnSpLocks/>
          </p:cNvCxnSpPr>
          <p:nvPr/>
        </p:nvCxnSpPr>
        <p:spPr>
          <a:xfrm>
            <a:off x="3811380" y="980535"/>
            <a:ext cx="4119181" cy="631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996615E-A9C1-471F-A3C6-66102245656A}"/>
              </a:ext>
            </a:extLst>
          </p:cNvPr>
          <p:cNvSpPr txBox="1"/>
          <p:nvPr/>
        </p:nvSpPr>
        <p:spPr>
          <a:xfrm>
            <a:off x="4336120" y="840531"/>
            <a:ext cx="283780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6. Request DID Document with resolved request</a:t>
            </a:r>
            <a:endParaRPr lang="ko-KR" altLang="en-US" sz="1000" dirty="0"/>
          </a:p>
        </p:txBody>
      </p: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4F06C581-0BC2-423C-8005-E467CEAAB4F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32559" y="1400857"/>
            <a:ext cx="4098002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D381C057-FA88-4BD3-A706-8902CF735535}"/>
              </a:ext>
            </a:extLst>
          </p:cNvPr>
          <p:cNvSpPr txBox="1"/>
          <p:nvPr/>
        </p:nvSpPr>
        <p:spPr>
          <a:xfrm>
            <a:off x="4336120" y="1266386"/>
            <a:ext cx="283780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7. Return DID Document</a:t>
            </a:r>
            <a:endParaRPr lang="ko-KR" altLang="en-US" sz="1000" dirty="0"/>
          </a:p>
        </p:txBody>
      </p: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7A652BE5-2B78-40EF-90F3-D18E1B309B17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5500" y="2183233"/>
            <a:ext cx="2339832" cy="1108404"/>
          </a:xfrm>
          <a:prstGeom prst="bentConnector2">
            <a:avLst/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A335C4E6-B460-467E-8B71-5D9D4BF05B9A}"/>
              </a:ext>
            </a:extLst>
          </p:cNvPr>
          <p:cNvSpPr txBox="1"/>
          <p:nvPr/>
        </p:nvSpPr>
        <p:spPr>
          <a:xfrm>
            <a:off x="1598107" y="2398792"/>
            <a:ext cx="168749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8. Store DID Document</a:t>
            </a:r>
            <a:endParaRPr lang="ko-KR" altLang="en-US" sz="10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4C951E1-9772-4DD7-8121-636958E0F26E}"/>
              </a:ext>
            </a:extLst>
          </p:cNvPr>
          <p:cNvSpPr txBox="1"/>
          <p:nvPr/>
        </p:nvSpPr>
        <p:spPr>
          <a:xfrm>
            <a:off x="1083186" y="3281974"/>
            <a:ext cx="168749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9. Return DID Document</a:t>
            </a:r>
            <a:endParaRPr lang="ko-KR" altLang="en-US" sz="1000" dirty="0"/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C628EDC6-73BC-4CAF-AD6D-AE4377043DC8}"/>
              </a:ext>
            </a:extLst>
          </p:cNvPr>
          <p:cNvCxnSpPr>
            <a:cxnSpLocks/>
          </p:cNvCxnSpPr>
          <p:nvPr/>
        </p:nvCxnSpPr>
        <p:spPr>
          <a:xfrm flipH="1">
            <a:off x="3609577" y="4151336"/>
            <a:ext cx="502225" cy="1022457"/>
          </a:xfrm>
          <a:prstGeom prst="straightConnector1">
            <a:avLst/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F2172F93-873D-4523-B003-A96141B1270B}"/>
              </a:ext>
            </a:extLst>
          </p:cNvPr>
          <p:cNvSpPr txBox="1"/>
          <p:nvPr/>
        </p:nvSpPr>
        <p:spPr>
          <a:xfrm>
            <a:off x="3553307" y="4636972"/>
            <a:ext cx="168749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10. Return DID Document</a:t>
            </a:r>
            <a:endParaRPr lang="ko-KR" altLang="en-US" sz="1000" dirty="0"/>
          </a:p>
        </p:txBody>
      </p:sp>
      <p:pic>
        <p:nvPicPr>
          <p:cNvPr id="157" name="그림 156">
            <a:extLst>
              <a:ext uri="{FF2B5EF4-FFF2-40B4-BE49-F238E27FC236}">
                <a16:creationId xmlns:a16="http://schemas.microsoft.com/office/drawing/2014/main" id="{0A58D1A4-3009-4411-9574-9B7667C2324F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290" y="945354"/>
            <a:ext cx="359671" cy="503540"/>
          </a:xfrm>
          <a:prstGeom prst="rect">
            <a:avLst/>
          </a:prstGeom>
        </p:spPr>
      </p:pic>
      <p:pic>
        <p:nvPicPr>
          <p:cNvPr id="4" name="그래픽 3" descr="눈">
            <a:extLst>
              <a:ext uri="{FF2B5EF4-FFF2-40B4-BE49-F238E27FC236}">
                <a16:creationId xmlns:a16="http://schemas.microsoft.com/office/drawing/2014/main" id="{B4C2B204-F6A6-4087-943E-EF94B2A4BA3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302918" y="3526869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A1A079-09FD-4C6A-B5DF-2C6191BAF298}"/>
              </a:ext>
            </a:extLst>
          </p:cNvPr>
          <p:cNvSpPr txBox="1"/>
          <p:nvPr/>
        </p:nvSpPr>
        <p:spPr>
          <a:xfrm>
            <a:off x="7517874" y="3767612"/>
            <a:ext cx="1903447" cy="52322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2. DID Query Procedure Protection Issue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4D47AD-2AE6-4F5D-BD90-A048781DA9AB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44741" y="2477806"/>
            <a:ext cx="571639" cy="57163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B3B9D28-C8CE-4EFA-923E-8C5F92CDC8F3}"/>
              </a:ext>
            </a:extLst>
          </p:cNvPr>
          <p:cNvSpPr/>
          <p:nvPr/>
        </p:nvSpPr>
        <p:spPr>
          <a:xfrm>
            <a:off x="6337210" y="2190750"/>
            <a:ext cx="1366588" cy="499977"/>
          </a:xfrm>
          <a:custGeom>
            <a:avLst/>
            <a:gdLst>
              <a:gd name="connsiteX0" fmla="*/ 0 w 1341823"/>
              <a:gd name="connsiteY0" fmla="*/ 0 h 435207"/>
              <a:gd name="connsiteX1" fmla="*/ 1341823 w 1341823"/>
              <a:gd name="connsiteY1" fmla="*/ 0 h 435207"/>
              <a:gd name="connsiteX2" fmla="*/ 1341823 w 1341823"/>
              <a:gd name="connsiteY2" fmla="*/ 435207 h 435207"/>
              <a:gd name="connsiteX3" fmla="*/ 0 w 1341823"/>
              <a:gd name="connsiteY3" fmla="*/ 435207 h 435207"/>
              <a:gd name="connsiteX4" fmla="*/ 0 w 1341823"/>
              <a:gd name="connsiteY4" fmla="*/ 0 h 435207"/>
              <a:gd name="connsiteX0" fmla="*/ 34290 w 1341823"/>
              <a:gd name="connsiteY0" fmla="*/ 0 h 459972"/>
              <a:gd name="connsiteX1" fmla="*/ 1341823 w 1341823"/>
              <a:gd name="connsiteY1" fmla="*/ 24765 h 459972"/>
              <a:gd name="connsiteX2" fmla="*/ 1341823 w 1341823"/>
              <a:gd name="connsiteY2" fmla="*/ 459972 h 459972"/>
              <a:gd name="connsiteX3" fmla="*/ 0 w 1341823"/>
              <a:gd name="connsiteY3" fmla="*/ 459972 h 459972"/>
              <a:gd name="connsiteX4" fmla="*/ 34290 w 1341823"/>
              <a:gd name="connsiteY4" fmla="*/ 0 h 459972"/>
              <a:gd name="connsiteX0" fmla="*/ 1905 w 1309438"/>
              <a:gd name="connsiteY0" fmla="*/ 0 h 459972"/>
              <a:gd name="connsiteX1" fmla="*/ 1309438 w 1309438"/>
              <a:gd name="connsiteY1" fmla="*/ 24765 h 459972"/>
              <a:gd name="connsiteX2" fmla="*/ 1309438 w 1309438"/>
              <a:gd name="connsiteY2" fmla="*/ 459972 h 459972"/>
              <a:gd name="connsiteX3" fmla="*/ 0 w 1309438"/>
              <a:gd name="connsiteY3" fmla="*/ 427587 h 459972"/>
              <a:gd name="connsiteX4" fmla="*/ 1905 w 1309438"/>
              <a:gd name="connsiteY4" fmla="*/ 0 h 459972"/>
              <a:gd name="connsiteX0" fmla="*/ 0 w 1307533"/>
              <a:gd name="connsiteY0" fmla="*/ 0 h 459972"/>
              <a:gd name="connsiteX1" fmla="*/ 1307533 w 1307533"/>
              <a:gd name="connsiteY1" fmla="*/ 24765 h 459972"/>
              <a:gd name="connsiteX2" fmla="*/ 1307533 w 1307533"/>
              <a:gd name="connsiteY2" fmla="*/ 459972 h 459972"/>
              <a:gd name="connsiteX3" fmla="*/ 0 w 1307533"/>
              <a:gd name="connsiteY3" fmla="*/ 404727 h 459972"/>
              <a:gd name="connsiteX4" fmla="*/ 0 w 1307533"/>
              <a:gd name="connsiteY4" fmla="*/ 0 h 459972"/>
              <a:gd name="connsiteX0" fmla="*/ 0 w 1307533"/>
              <a:gd name="connsiteY0" fmla="*/ 0 h 454257"/>
              <a:gd name="connsiteX1" fmla="*/ 1307533 w 1307533"/>
              <a:gd name="connsiteY1" fmla="*/ 19050 h 454257"/>
              <a:gd name="connsiteX2" fmla="*/ 1307533 w 1307533"/>
              <a:gd name="connsiteY2" fmla="*/ 454257 h 454257"/>
              <a:gd name="connsiteX3" fmla="*/ 0 w 1307533"/>
              <a:gd name="connsiteY3" fmla="*/ 399012 h 454257"/>
              <a:gd name="connsiteX4" fmla="*/ 0 w 1307533"/>
              <a:gd name="connsiteY4" fmla="*/ 0 h 454257"/>
              <a:gd name="connsiteX0" fmla="*/ 0 w 1366588"/>
              <a:gd name="connsiteY0" fmla="*/ 0 h 454257"/>
              <a:gd name="connsiteX1" fmla="*/ 1366588 w 1366588"/>
              <a:gd name="connsiteY1" fmla="*/ 293370 h 454257"/>
              <a:gd name="connsiteX2" fmla="*/ 1307533 w 1366588"/>
              <a:gd name="connsiteY2" fmla="*/ 454257 h 454257"/>
              <a:gd name="connsiteX3" fmla="*/ 0 w 1366588"/>
              <a:gd name="connsiteY3" fmla="*/ 399012 h 454257"/>
              <a:gd name="connsiteX4" fmla="*/ 0 w 1366588"/>
              <a:gd name="connsiteY4" fmla="*/ 0 h 454257"/>
              <a:gd name="connsiteX0" fmla="*/ 0 w 1366588"/>
              <a:gd name="connsiteY0" fmla="*/ 0 h 499977"/>
              <a:gd name="connsiteX1" fmla="*/ 1366588 w 1366588"/>
              <a:gd name="connsiteY1" fmla="*/ 293370 h 499977"/>
              <a:gd name="connsiteX2" fmla="*/ 1311343 w 1366588"/>
              <a:gd name="connsiteY2" fmla="*/ 499977 h 499977"/>
              <a:gd name="connsiteX3" fmla="*/ 0 w 1366588"/>
              <a:gd name="connsiteY3" fmla="*/ 399012 h 499977"/>
              <a:gd name="connsiteX4" fmla="*/ 0 w 1366588"/>
              <a:gd name="connsiteY4" fmla="*/ 0 h 499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6588" h="499977">
                <a:moveTo>
                  <a:pt x="0" y="0"/>
                </a:moveTo>
                <a:lnTo>
                  <a:pt x="1366588" y="293370"/>
                </a:lnTo>
                <a:lnTo>
                  <a:pt x="1311343" y="499977"/>
                </a:lnTo>
                <a:lnTo>
                  <a:pt x="0" y="399012"/>
                </a:lnTo>
                <a:lnTo>
                  <a:pt x="0" y="0"/>
                </a:lnTo>
                <a:close/>
              </a:path>
            </a:pathLst>
          </a:cu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947295-8439-4666-B343-7715E679632C}"/>
              </a:ext>
            </a:extLst>
          </p:cNvPr>
          <p:cNvSpPr txBox="1"/>
          <p:nvPr/>
        </p:nvSpPr>
        <p:spPr>
          <a:xfrm>
            <a:off x="8345614" y="2521356"/>
            <a:ext cx="1903447" cy="52322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3. Side Channel Information Leak Issue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AC25579-CBC9-4253-920A-5696C038D21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024" y="910249"/>
            <a:ext cx="442471" cy="44879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56F6CBB8-67E3-4C29-BD0E-60841993C11C}"/>
              </a:ext>
            </a:extLst>
          </p:cNvPr>
          <p:cNvSpPr txBox="1"/>
          <p:nvPr/>
        </p:nvSpPr>
        <p:spPr>
          <a:xfrm>
            <a:off x="3977805" y="230422"/>
            <a:ext cx="1903447" cy="52322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4. Third-Party 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Device Driver Issue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6F91EB-0011-4375-BCB2-E0CFED625B42}"/>
              </a:ext>
            </a:extLst>
          </p:cNvPr>
          <p:cNvSpPr txBox="1"/>
          <p:nvPr/>
        </p:nvSpPr>
        <p:spPr>
          <a:xfrm>
            <a:off x="4064155" y="5326767"/>
            <a:ext cx="2106345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1. Blockchain Wallet Issue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907C65E-1B87-4204-93C1-7A81E33EAF9B}"/>
              </a:ext>
            </a:extLst>
          </p:cNvPr>
          <p:cNvSpPr txBox="1"/>
          <p:nvPr/>
        </p:nvSpPr>
        <p:spPr>
          <a:xfrm>
            <a:off x="9490476" y="5317986"/>
            <a:ext cx="176221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12. Update DID Subject Status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31192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Box 314">
            <a:extLst>
              <a:ext uri="{FF2B5EF4-FFF2-40B4-BE49-F238E27FC236}">
                <a16:creationId xmlns:a16="http://schemas.microsoft.com/office/drawing/2014/main" id="{6DFD8316-AB07-4800-8B2F-26C0C7EDD4C1}"/>
              </a:ext>
            </a:extLst>
          </p:cNvPr>
          <p:cNvSpPr txBox="1"/>
          <p:nvPr/>
        </p:nvSpPr>
        <p:spPr>
          <a:xfrm>
            <a:off x="1571106" y="3222393"/>
            <a:ext cx="57873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Cache</a:t>
            </a:r>
            <a:endParaRPr lang="ko-KR" altLang="en-US" sz="1200" dirty="0"/>
          </a:p>
        </p:txBody>
      </p:sp>
      <p:pic>
        <p:nvPicPr>
          <p:cNvPr id="230" name="그림 229">
            <a:extLst>
              <a:ext uri="{FF2B5EF4-FFF2-40B4-BE49-F238E27FC236}">
                <a16:creationId xmlns:a16="http://schemas.microsoft.com/office/drawing/2014/main" id="{EEE24851-8A97-42F5-AD52-7DE2E50387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437" y="912764"/>
            <a:ext cx="359671" cy="503540"/>
          </a:xfrm>
          <a:prstGeom prst="rect">
            <a:avLst/>
          </a:prstGeom>
        </p:spPr>
      </p:pic>
      <p:pic>
        <p:nvPicPr>
          <p:cNvPr id="208" name="그래픽 207" descr="사용자 단색으로 채워진">
            <a:extLst>
              <a:ext uri="{FF2B5EF4-FFF2-40B4-BE49-F238E27FC236}">
                <a16:creationId xmlns:a16="http://schemas.microsoft.com/office/drawing/2014/main" id="{4E24A8FE-0A2E-47D6-A7E5-0BB7C5140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8907" y="5609676"/>
            <a:ext cx="914400" cy="914400"/>
          </a:xfrm>
          <a:prstGeom prst="rect">
            <a:avLst/>
          </a:prstGeom>
        </p:spPr>
      </p:pic>
      <p:pic>
        <p:nvPicPr>
          <p:cNvPr id="210" name="그래픽 209" descr="지갑 단색으로 채워진">
            <a:extLst>
              <a:ext uri="{FF2B5EF4-FFF2-40B4-BE49-F238E27FC236}">
                <a16:creationId xmlns:a16="http://schemas.microsoft.com/office/drawing/2014/main" id="{B1B5DABF-1529-4FD8-AB6E-6F2FA43B6F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15547" y="5194169"/>
            <a:ext cx="540155" cy="540155"/>
          </a:xfrm>
          <a:prstGeom prst="rect">
            <a:avLst/>
          </a:prstGeom>
        </p:spPr>
      </p:pic>
      <p:pic>
        <p:nvPicPr>
          <p:cNvPr id="212" name="그래픽 211" descr="남자 옆모습 단색으로 채워진">
            <a:extLst>
              <a:ext uri="{FF2B5EF4-FFF2-40B4-BE49-F238E27FC236}">
                <a16:creationId xmlns:a16="http://schemas.microsoft.com/office/drawing/2014/main" id="{9B3F3E87-37C2-45E7-9106-72A249994A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74120" y="5564207"/>
            <a:ext cx="914400" cy="914400"/>
          </a:xfrm>
          <a:prstGeom prst="rect">
            <a:avLst/>
          </a:prstGeom>
        </p:spPr>
      </p:pic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5D709641-5840-497C-A9E8-22AC3F448AC9}"/>
              </a:ext>
            </a:extLst>
          </p:cNvPr>
          <p:cNvCxnSpPr>
            <a:cxnSpLocks/>
          </p:cNvCxnSpPr>
          <p:nvPr/>
        </p:nvCxnSpPr>
        <p:spPr>
          <a:xfrm flipH="1">
            <a:off x="3650351" y="5970637"/>
            <a:ext cx="5472932" cy="14355"/>
          </a:xfrm>
          <a:prstGeom prst="straightConnector1">
            <a:avLst/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1AA438F1-47FA-4BE2-93C3-7917096418CC}"/>
              </a:ext>
            </a:extLst>
          </p:cNvPr>
          <p:cNvSpPr/>
          <p:nvPr/>
        </p:nvSpPr>
        <p:spPr>
          <a:xfrm>
            <a:off x="3415547" y="5194168"/>
            <a:ext cx="700666" cy="54015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9" name="그래픽 218" descr="자물쇠 단색으로 채워진">
            <a:extLst>
              <a:ext uri="{FF2B5EF4-FFF2-40B4-BE49-F238E27FC236}">
                <a16:creationId xmlns:a16="http://schemas.microsoft.com/office/drawing/2014/main" id="{D63BB2EA-A641-4A83-850E-0AD2FC0A855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96476" y="5481486"/>
            <a:ext cx="191097" cy="191097"/>
          </a:xfrm>
          <a:prstGeom prst="rect">
            <a:avLst/>
          </a:prstGeom>
        </p:spPr>
      </p:pic>
      <p:sp>
        <p:nvSpPr>
          <p:cNvPr id="220" name="TextBox 219">
            <a:extLst>
              <a:ext uri="{FF2B5EF4-FFF2-40B4-BE49-F238E27FC236}">
                <a16:creationId xmlns:a16="http://schemas.microsoft.com/office/drawing/2014/main" id="{C77C084C-4725-4AD4-882E-27ACA59B9AA7}"/>
              </a:ext>
            </a:extLst>
          </p:cNvPr>
          <p:cNvSpPr txBox="1"/>
          <p:nvPr/>
        </p:nvSpPr>
        <p:spPr>
          <a:xfrm>
            <a:off x="5643196" y="5842016"/>
            <a:ext cx="16764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1. Request Identity</a:t>
            </a:r>
            <a:endParaRPr lang="ko-KR" altLang="en-US" sz="1000" dirty="0"/>
          </a:p>
        </p:txBody>
      </p:sp>
      <p:sp>
        <p:nvSpPr>
          <p:cNvPr id="221" name="사각형: 둥근 모서리 220">
            <a:extLst>
              <a:ext uri="{FF2B5EF4-FFF2-40B4-BE49-F238E27FC236}">
                <a16:creationId xmlns:a16="http://schemas.microsoft.com/office/drawing/2014/main" id="{2DA7447F-A032-47B5-90CA-5672770B968D}"/>
              </a:ext>
            </a:extLst>
          </p:cNvPr>
          <p:cNvSpPr/>
          <p:nvPr/>
        </p:nvSpPr>
        <p:spPr>
          <a:xfrm>
            <a:off x="762000" y="104202"/>
            <a:ext cx="6699604" cy="4268416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19ACC1DA-E2FD-4DF8-B9F5-A47E54A5F2F7}"/>
              </a:ext>
            </a:extLst>
          </p:cNvPr>
          <p:cNvSpPr txBox="1"/>
          <p:nvPr/>
        </p:nvSpPr>
        <p:spPr>
          <a:xfrm>
            <a:off x="827579" y="18585"/>
            <a:ext cx="19431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Universal Resolver</a:t>
            </a:r>
            <a:endParaRPr lang="ko-KR" altLang="en-US" sz="1600" dirty="0"/>
          </a:p>
        </p:txBody>
      </p:sp>
      <p:pic>
        <p:nvPicPr>
          <p:cNvPr id="226" name="그림 225">
            <a:extLst>
              <a:ext uri="{FF2B5EF4-FFF2-40B4-BE49-F238E27FC236}">
                <a16:creationId xmlns:a16="http://schemas.microsoft.com/office/drawing/2014/main" id="{64060DC5-583C-4E3E-9699-8CCB5FC65A6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179" y="550054"/>
            <a:ext cx="431394" cy="431394"/>
          </a:xfrm>
          <a:prstGeom prst="rect">
            <a:avLst/>
          </a:prstGeom>
        </p:spPr>
      </p:pic>
      <p:pic>
        <p:nvPicPr>
          <p:cNvPr id="227" name="그림 226">
            <a:extLst>
              <a:ext uri="{FF2B5EF4-FFF2-40B4-BE49-F238E27FC236}">
                <a16:creationId xmlns:a16="http://schemas.microsoft.com/office/drawing/2014/main" id="{504D6C00-1056-4099-845C-71615AD9DB1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220" y="556001"/>
            <a:ext cx="431394" cy="431394"/>
          </a:xfrm>
          <a:prstGeom prst="rect">
            <a:avLst/>
          </a:prstGeom>
        </p:spPr>
      </p:pic>
      <p:pic>
        <p:nvPicPr>
          <p:cNvPr id="228" name="그림 227">
            <a:extLst>
              <a:ext uri="{FF2B5EF4-FFF2-40B4-BE49-F238E27FC236}">
                <a16:creationId xmlns:a16="http://schemas.microsoft.com/office/drawing/2014/main" id="{DFF9B07C-429A-42DF-9776-F8B41F10F98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261" y="556001"/>
            <a:ext cx="431394" cy="431394"/>
          </a:xfrm>
          <a:prstGeom prst="rect">
            <a:avLst/>
          </a:prstGeom>
        </p:spPr>
      </p:pic>
      <p:pic>
        <p:nvPicPr>
          <p:cNvPr id="232" name="그림 231" descr="클립아트이(가) 표시된 사진&#10;&#10;자동 생성된 설명">
            <a:extLst>
              <a:ext uri="{FF2B5EF4-FFF2-40B4-BE49-F238E27FC236}">
                <a16:creationId xmlns:a16="http://schemas.microsoft.com/office/drawing/2014/main" id="{7B8360E1-E46B-4F51-BB7B-2BEBDC5E580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889" y="859235"/>
            <a:ext cx="1013446" cy="569428"/>
          </a:xfrm>
          <a:prstGeom prst="rect">
            <a:avLst/>
          </a:prstGeom>
        </p:spPr>
      </p:pic>
      <p:pic>
        <p:nvPicPr>
          <p:cNvPr id="234" name="그림 233" descr="텍스트이(가) 표시된 사진&#10;&#10;자동 생성된 설명">
            <a:extLst>
              <a:ext uri="{FF2B5EF4-FFF2-40B4-BE49-F238E27FC236}">
                <a16:creationId xmlns:a16="http://schemas.microsoft.com/office/drawing/2014/main" id="{0DF88A71-CEA1-4B58-B15B-777AA30B170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896" y="909289"/>
            <a:ext cx="1067087" cy="469321"/>
          </a:xfrm>
          <a:prstGeom prst="rect">
            <a:avLst/>
          </a:prstGeom>
        </p:spPr>
      </p:pic>
      <p:sp>
        <p:nvSpPr>
          <p:cNvPr id="235" name="사각형: 둥근 모서리 234">
            <a:extLst>
              <a:ext uri="{FF2B5EF4-FFF2-40B4-BE49-F238E27FC236}">
                <a16:creationId xmlns:a16="http://schemas.microsoft.com/office/drawing/2014/main" id="{FCE5F6C1-FC52-4FA0-A602-7D85BCD841F1}"/>
              </a:ext>
            </a:extLst>
          </p:cNvPr>
          <p:cNvSpPr/>
          <p:nvPr/>
        </p:nvSpPr>
        <p:spPr>
          <a:xfrm>
            <a:off x="7958634" y="741850"/>
            <a:ext cx="3322133" cy="8381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09A55B6-B5EC-406C-9D85-C031B33A2A7A}"/>
              </a:ext>
            </a:extLst>
          </p:cNvPr>
          <p:cNvSpPr txBox="1"/>
          <p:nvPr/>
        </p:nvSpPr>
        <p:spPr>
          <a:xfrm>
            <a:off x="8102829" y="533400"/>
            <a:ext cx="19431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Blockchain Networks</a:t>
            </a:r>
            <a:endParaRPr lang="ko-KR" altLang="en-US" sz="1600" dirty="0"/>
          </a:p>
        </p:txBody>
      </p:sp>
      <p:pic>
        <p:nvPicPr>
          <p:cNvPr id="238" name="그림 237">
            <a:extLst>
              <a:ext uri="{FF2B5EF4-FFF2-40B4-BE49-F238E27FC236}">
                <a16:creationId xmlns:a16="http://schemas.microsoft.com/office/drawing/2014/main" id="{27BF1736-629E-4A86-9B01-EB43662825E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454" y="1022958"/>
            <a:ext cx="262451" cy="262451"/>
          </a:xfrm>
          <a:prstGeom prst="rect">
            <a:avLst/>
          </a:prstGeom>
        </p:spPr>
      </p:pic>
      <p:cxnSp>
        <p:nvCxnSpPr>
          <p:cNvPr id="241" name="직선 화살표 연결선 240">
            <a:extLst>
              <a:ext uri="{FF2B5EF4-FFF2-40B4-BE49-F238E27FC236}">
                <a16:creationId xmlns:a16="http://schemas.microsoft.com/office/drawing/2014/main" id="{C5A24818-69CA-4E23-89F5-F24C67157093}"/>
              </a:ext>
            </a:extLst>
          </p:cNvPr>
          <p:cNvCxnSpPr>
            <a:cxnSpLocks/>
          </p:cNvCxnSpPr>
          <p:nvPr/>
        </p:nvCxnSpPr>
        <p:spPr>
          <a:xfrm flipV="1">
            <a:off x="3650350" y="6273948"/>
            <a:ext cx="5487975" cy="8500"/>
          </a:xfrm>
          <a:prstGeom prst="straightConnector1">
            <a:avLst/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AA604E71-CFA4-4ABC-9095-1E69EB6F2A72}"/>
              </a:ext>
            </a:extLst>
          </p:cNvPr>
          <p:cNvSpPr txBox="1"/>
          <p:nvPr/>
        </p:nvSpPr>
        <p:spPr>
          <a:xfrm>
            <a:off x="5648503" y="6157831"/>
            <a:ext cx="16764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11. Return Document</a:t>
            </a:r>
            <a:endParaRPr lang="ko-KR" altLang="en-US" sz="1000" dirty="0"/>
          </a:p>
        </p:txBody>
      </p:sp>
      <p:pic>
        <p:nvPicPr>
          <p:cNvPr id="245" name="그림 244">
            <a:extLst>
              <a:ext uri="{FF2B5EF4-FFF2-40B4-BE49-F238E27FC236}">
                <a16:creationId xmlns:a16="http://schemas.microsoft.com/office/drawing/2014/main" id="{EB060DE1-461E-4152-B99E-3FEA241AED9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361" y="355004"/>
            <a:ext cx="139321" cy="195050"/>
          </a:xfrm>
          <a:prstGeom prst="rect">
            <a:avLst/>
          </a:prstGeom>
        </p:spPr>
      </p:pic>
      <p:pic>
        <p:nvPicPr>
          <p:cNvPr id="246" name="그림 245" descr="클립아트이(가) 표시된 사진&#10;&#10;자동 생성된 설명">
            <a:extLst>
              <a:ext uri="{FF2B5EF4-FFF2-40B4-BE49-F238E27FC236}">
                <a16:creationId xmlns:a16="http://schemas.microsoft.com/office/drawing/2014/main" id="{47D003B4-63D4-4BB4-8CB4-146E8DEA2E66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211" y="365437"/>
            <a:ext cx="310006" cy="174184"/>
          </a:xfrm>
          <a:prstGeom prst="rect">
            <a:avLst/>
          </a:prstGeom>
        </p:spPr>
      </p:pic>
      <p:pic>
        <p:nvPicPr>
          <p:cNvPr id="247" name="그림 246" descr="텍스트이(가) 표시된 사진&#10;&#10;자동 생성된 설명">
            <a:extLst>
              <a:ext uri="{FF2B5EF4-FFF2-40B4-BE49-F238E27FC236}">
                <a16:creationId xmlns:a16="http://schemas.microsoft.com/office/drawing/2014/main" id="{D0E2EEB0-3E32-4F6C-9A75-4920BB15908F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802" y="381001"/>
            <a:ext cx="366086" cy="161010"/>
          </a:xfrm>
          <a:prstGeom prst="rect">
            <a:avLst/>
          </a:prstGeom>
        </p:spPr>
      </p:pic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AB4DBB48-2353-4B5B-A312-0FFC653DBE5F}"/>
              </a:ext>
            </a:extLst>
          </p:cNvPr>
          <p:cNvSpPr/>
          <p:nvPr/>
        </p:nvSpPr>
        <p:spPr>
          <a:xfrm>
            <a:off x="999493" y="1600739"/>
            <a:ext cx="6185694" cy="2508881"/>
          </a:xfrm>
          <a:prstGeom prst="rect">
            <a:avLst/>
          </a:prstGeom>
          <a:noFill/>
          <a:ln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9" name="그래픽 248" descr="자물쇠 단색으로 채워진">
            <a:extLst>
              <a:ext uri="{FF2B5EF4-FFF2-40B4-BE49-F238E27FC236}">
                <a16:creationId xmlns:a16="http://schemas.microsoft.com/office/drawing/2014/main" id="{BD27C5E4-2995-425D-ACB5-E7454E29146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29564" y="1645011"/>
            <a:ext cx="304800" cy="304800"/>
          </a:xfrm>
          <a:prstGeom prst="rect">
            <a:avLst/>
          </a:prstGeom>
        </p:spPr>
      </p:pic>
      <p:sp>
        <p:nvSpPr>
          <p:cNvPr id="250" name="TextBox 249">
            <a:extLst>
              <a:ext uri="{FF2B5EF4-FFF2-40B4-BE49-F238E27FC236}">
                <a16:creationId xmlns:a16="http://schemas.microsoft.com/office/drawing/2014/main" id="{8C32E33B-78FB-41CA-9272-0031B4DBE591}"/>
              </a:ext>
            </a:extLst>
          </p:cNvPr>
          <p:cNvSpPr txBox="1"/>
          <p:nvPr/>
        </p:nvSpPr>
        <p:spPr>
          <a:xfrm>
            <a:off x="3516896" y="1410544"/>
            <a:ext cx="800100" cy="33855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SEDRA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1187A7AF-3D2A-4C90-BE33-06CA3FDAE21C}"/>
              </a:ext>
            </a:extLst>
          </p:cNvPr>
          <p:cNvSpPr/>
          <p:nvPr/>
        </p:nvSpPr>
        <p:spPr>
          <a:xfrm>
            <a:off x="2770679" y="340137"/>
            <a:ext cx="2489408" cy="8147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2F1D1891-6113-41CB-ABCA-1F18ADD35E7D}"/>
              </a:ext>
            </a:extLst>
          </p:cNvPr>
          <p:cNvSpPr/>
          <p:nvPr/>
        </p:nvSpPr>
        <p:spPr>
          <a:xfrm>
            <a:off x="4473950" y="1780727"/>
            <a:ext cx="1860408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4AC6522F-AC17-469F-BF26-59708DA856C1}"/>
              </a:ext>
            </a:extLst>
          </p:cNvPr>
          <p:cNvSpPr txBox="1"/>
          <p:nvPr/>
        </p:nvSpPr>
        <p:spPr>
          <a:xfrm>
            <a:off x="4473949" y="1839263"/>
            <a:ext cx="1860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EphID</a:t>
            </a:r>
            <a:r>
              <a:rPr lang="en-US" altLang="ko-KR" sz="1400" dirty="0"/>
              <a:t> Generator</a:t>
            </a:r>
            <a:endParaRPr lang="ko-KR" altLang="en-US" sz="1400" dirty="0"/>
          </a:p>
        </p:txBody>
      </p:sp>
      <p:pic>
        <p:nvPicPr>
          <p:cNvPr id="258" name="그래픽 257" descr="스마트폰 단색으로 채워진">
            <a:extLst>
              <a:ext uri="{FF2B5EF4-FFF2-40B4-BE49-F238E27FC236}">
                <a16:creationId xmlns:a16="http://schemas.microsoft.com/office/drawing/2014/main" id="{188E2F8B-2C53-498F-AFFA-598BCBFDF79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76570" y="5147547"/>
            <a:ext cx="665106" cy="665106"/>
          </a:xfrm>
          <a:prstGeom prst="rect">
            <a:avLst/>
          </a:prstGeom>
        </p:spPr>
      </p:pic>
      <p:pic>
        <p:nvPicPr>
          <p:cNvPr id="259" name="그래픽 258" descr="지갑 단색으로 채워진">
            <a:extLst>
              <a:ext uri="{FF2B5EF4-FFF2-40B4-BE49-F238E27FC236}">
                <a16:creationId xmlns:a16="http://schemas.microsoft.com/office/drawing/2014/main" id="{21E5DF49-1259-400D-B30C-F448ADB8E3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49339" y="5402096"/>
            <a:ext cx="142329" cy="142329"/>
          </a:xfrm>
          <a:prstGeom prst="rect">
            <a:avLst/>
          </a:prstGeom>
        </p:spPr>
      </p:pic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3BE12465-3CB7-42ED-9BB1-92794DA61ACC}"/>
              </a:ext>
            </a:extLst>
          </p:cNvPr>
          <p:cNvCxnSpPr>
            <a:cxnSpLocks/>
          </p:cNvCxnSpPr>
          <p:nvPr/>
        </p:nvCxnSpPr>
        <p:spPr>
          <a:xfrm>
            <a:off x="2587853" y="5480100"/>
            <a:ext cx="822241" cy="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2DD83E53-6EDF-4781-A699-44DDDF2F30D2}"/>
              </a:ext>
            </a:extLst>
          </p:cNvPr>
          <p:cNvSpPr txBox="1"/>
          <p:nvPr/>
        </p:nvSpPr>
        <p:spPr>
          <a:xfrm>
            <a:off x="2426420" y="6357608"/>
            <a:ext cx="128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DID Subject</a:t>
            </a:r>
            <a:endParaRPr lang="ko-KR" altLang="en-US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85FBDF3C-938A-44EC-AC30-E659BEF7696D}"/>
              </a:ext>
            </a:extLst>
          </p:cNvPr>
          <p:cNvSpPr txBox="1"/>
          <p:nvPr/>
        </p:nvSpPr>
        <p:spPr>
          <a:xfrm>
            <a:off x="8854382" y="6375303"/>
            <a:ext cx="167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DID Requester</a:t>
            </a:r>
            <a:endParaRPr lang="ko-KR" altLang="en-US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6A781108-074A-4811-BAC0-0AB8D9A53D3E}"/>
              </a:ext>
            </a:extLst>
          </p:cNvPr>
          <p:cNvSpPr txBox="1"/>
          <p:nvPr/>
        </p:nvSpPr>
        <p:spPr>
          <a:xfrm>
            <a:off x="3082066" y="996755"/>
            <a:ext cx="136391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Blockchain Drivers</a:t>
            </a:r>
            <a:endParaRPr lang="ko-KR" altLang="en-US" sz="1200" dirty="0"/>
          </a:p>
        </p:txBody>
      </p:sp>
      <p:pic>
        <p:nvPicPr>
          <p:cNvPr id="279" name="그림 278">
            <a:extLst>
              <a:ext uri="{FF2B5EF4-FFF2-40B4-BE49-F238E27FC236}">
                <a16:creationId xmlns:a16="http://schemas.microsoft.com/office/drawing/2014/main" id="{E49C6306-C4F0-4AE4-9CA6-A468266E24A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836" y="616296"/>
            <a:ext cx="262451" cy="262451"/>
          </a:xfrm>
          <a:prstGeom prst="rect">
            <a:avLst/>
          </a:prstGeom>
        </p:spPr>
      </p:pic>
      <p:cxnSp>
        <p:nvCxnSpPr>
          <p:cNvPr id="284" name="연결선: 꺾임 283">
            <a:extLst>
              <a:ext uri="{FF2B5EF4-FFF2-40B4-BE49-F238E27FC236}">
                <a16:creationId xmlns:a16="http://schemas.microsoft.com/office/drawing/2014/main" id="{8863E92F-0F1A-4792-B088-6A28DE711431}"/>
              </a:ext>
            </a:extLst>
          </p:cNvPr>
          <p:cNvCxnSpPr>
            <a:cxnSpLocks/>
            <a:stCxn id="253" idx="0"/>
            <a:endCxn id="252" idx="3"/>
          </p:cNvCxnSpPr>
          <p:nvPr/>
        </p:nvCxnSpPr>
        <p:spPr>
          <a:xfrm rot="16200000" flipV="1">
            <a:off x="4815519" y="1192091"/>
            <a:ext cx="1033205" cy="144067"/>
          </a:xfrm>
          <a:prstGeom prst="bentConnector2">
            <a:avLst/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연결선: 꺾임 296">
            <a:extLst>
              <a:ext uri="{FF2B5EF4-FFF2-40B4-BE49-F238E27FC236}">
                <a16:creationId xmlns:a16="http://schemas.microsoft.com/office/drawing/2014/main" id="{C4675734-7BED-4389-803C-8C56A94F93D4}"/>
              </a:ext>
            </a:extLst>
          </p:cNvPr>
          <p:cNvCxnSpPr>
            <a:cxnSpLocks/>
            <a:stCxn id="252" idx="1"/>
            <a:endCxn id="333" idx="0"/>
          </p:cNvCxnSpPr>
          <p:nvPr/>
        </p:nvCxnSpPr>
        <p:spPr>
          <a:xfrm rot="10800000" flipV="1">
            <a:off x="2405155" y="747522"/>
            <a:ext cx="365525" cy="978804"/>
          </a:xfrm>
          <a:prstGeom prst="bentConnector2">
            <a:avLst/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D95EF8A0-46BB-4E7C-9BAC-8BCC11C33B2E}"/>
              </a:ext>
            </a:extLst>
          </p:cNvPr>
          <p:cNvSpPr txBox="1"/>
          <p:nvPr/>
        </p:nvSpPr>
        <p:spPr>
          <a:xfrm>
            <a:off x="4719719" y="1206630"/>
            <a:ext cx="21098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5. Send </a:t>
            </a:r>
            <a:r>
              <a:rPr lang="en-US" altLang="ko-KR" sz="1000" dirty="0" err="1"/>
              <a:t>ephID</a:t>
            </a:r>
            <a:r>
              <a:rPr lang="en-US" altLang="ko-KR" sz="1000" dirty="0"/>
              <a:t> to Blockchain Driver</a:t>
            </a:r>
            <a:endParaRPr lang="ko-KR" altLang="en-US" sz="1000" dirty="0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B91BA9E6-A2B4-495A-AB69-64F7A7A5D493}"/>
              </a:ext>
            </a:extLst>
          </p:cNvPr>
          <p:cNvSpPr txBox="1"/>
          <p:nvPr/>
        </p:nvSpPr>
        <p:spPr>
          <a:xfrm>
            <a:off x="1283606" y="1227289"/>
            <a:ext cx="21098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6. Detour POST Message to SEDRA</a:t>
            </a:r>
            <a:endParaRPr lang="ko-KR" altLang="en-US" sz="1000" dirty="0"/>
          </a:p>
        </p:txBody>
      </p:sp>
      <p:pic>
        <p:nvPicPr>
          <p:cNvPr id="314" name="그림 313">
            <a:extLst>
              <a:ext uri="{FF2B5EF4-FFF2-40B4-BE49-F238E27FC236}">
                <a16:creationId xmlns:a16="http://schemas.microsoft.com/office/drawing/2014/main" id="{D39DAD0E-0349-4640-97DA-B2A93127F090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684" y="3071528"/>
            <a:ext cx="578730" cy="578730"/>
          </a:xfrm>
          <a:prstGeom prst="rect">
            <a:avLst/>
          </a:prstGeom>
        </p:spPr>
      </p:pic>
      <p:cxnSp>
        <p:nvCxnSpPr>
          <p:cNvPr id="318" name="직선 화살표 연결선 317">
            <a:extLst>
              <a:ext uri="{FF2B5EF4-FFF2-40B4-BE49-F238E27FC236}">
                <a16:creationId xmlns:a16="http://schemas.microsoft.com/office/drawing/2014/main" id="{C01966D0-9967-4E8B-AEF1-98ED72AF1884}"/>
              </a:ext>
            </a:extLst>
          </p:cNvPr>
          <p:cNvCxnSpPr>
            <a:cxnSpLocks/>
            <a:stCxn id="255" idx="1"/>
            <a:endCxn id="314" idx="0"/>
          </p:cNvCxnSpPr>
          <p:nvPr/>
        </p:nvCxnSpPr>
        <p:spPr>
          <a:xfrm flipH="1">
            <a:off x="2307049" y="1993152"/>
            <a:ext cx="2166900" cy="1078376"/>
          </a:xfrm>
          <a:prstGeom prst="straightConnector1">
            <a:avLst/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>
            <a:extLst>
              <a:ext uri="{FF2B5EF4-FFF2-40B4-BE49-F238E27FC236}">
                <a16:creationId xmlns:a16="http://schemas.microsoft.com/office/drawing/2014/main" id="{BC8F0750-ED4C-442A-8229-997136551071}"/>
              </a:ext>
            </a:extLst>
          </p:cNvPr>
          <p:cNvSpPr txBox="1"/>
          <p:nvPr/>
        </p:nvSpPr>
        <p:spPr>
          <a:xfrm>
            <a:off x="2125411" y="2464550"/>
            <a:ext cx="213330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4. Store </a:t>
            </a:r>
            <a:r>
              <a:rPr lang="en-US" altLang="ko-KR" sz="1000" dirty="0" err="1"/>
              <a:t>realID</a:t>
            </a:r>
            <a:r>
              <a:rPr lang="en-US" altLang="ko-KR" sz="1000" dirty="0"/>
              <a:t> – </a:t>
            </a:r>
            <a:r>
              <a:rPr lang="en-US" altLang="ko-KR" sz="1000" dirty="0" err="1"/>
              <a:t>ephID</a:t>
            </a:r>
            <a:r>
              <a:rPr lang="en-US" altLang="ko-KR" sz="1000" dirty="0"/>
              <a:t> map to Cache</a:t>
            </a:r>
            <a:endParaRPr lang="ko-KR" altLang="en-US" sz="1000" dirty="0"/>
          </a:p>
        </p:txBody>
      </p: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D79C45C6-E7E2-4569-A815-FF31FCFAF807}"/>
              </a:ext>
            </a:extLst>
          </p:cNvPr>
          <p:cNvSpPr/>
          <p:nvPr/>
        </p:nvSpPr>
        <p:spPr>
          <a:xfrm>
            <a:off x="1484107" y="1760103"/>
            <a:ext cx="1860408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25119E1C-A3FA-4039-8B32-2F7E6344D34C}"/>
              </a:ext>
            </a:extLst>
          </p:cNvPr>
          <p:cNvSpPr txBox="1"/>
          <p:nvPr/>
        </p:nvSpPr>
        <p:spPr>
          <a:xfrm>
            <a:off x="1474950" y="1726326"/>
            <a:ext cx="1860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Driver  Message Receiver</a:t>
            </a:r>
            <a:endParaRPr lang="ko-KR" altLang="en-US" sz="1400" dirty="0"/>
          </a:p>
        </p:txBody>
      </p:sp>
      <p:cxnSp>
        <p:nvCxnSpPr>
          <p:cNvPr id="370" name="직선 화살표 연결선 369">
            <a:extLst>
              <a:ext uri="{FF2B5EF4-FFF2-40B4-BE49-F238E27FC236}">
                <a16:creationId xmlns:a16="http://schemas.microsoft.com/office/drawing/2014/main" id="{517A9AD6-7B0B-41FF-B90B-08422F19B16B}"/>
              </a:ext>
            </a:extLst>
          </p:cNvPr>
          <p:cNvCxnSpPr>
            <a:cxnSpLocks/>
          </p:cNvCxnSpPr>
          <p:nvPr/>
        </p:nvCxnSpPr>
        <p:spPr>
          <a:xfrm flipV="1">
            <a:off x="2980692" y="4061972"/>
            <a:ext cx="911928" cy="987634"/>
          </a:xfrm>
          <a:prstGeom prst="straightConnector1">
            <a:avLst/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연결선: 꺾임 380">
            <a:extLst>
              <a:ext uri="{FF2B5EF4-FFF2-40B4-BE49-F238E27FC236}">
                <a16:creationId xmlns:a16="http://schemas.microsoft.com/office/drawing/2014/main" id="{D24B2AB8-287A-4A10-9099-41C138A25FCB}"/>
              </a:ext>
            </a:extLst>
          </p:cNvPr>
          <p:cNvCxnSpPr>
            <a:cxnSpLocks/>
            <a:stCxn id="333" idx="1"/>
            <a:endCxn id="251" idx="1"/>
          </p:cNvCxnSpPr>
          <p:nvPr/>
        </p:nvCxnSpPr>
        <p:spPr>
          <a:xfrm rot="10800000" flipH="1" flipV="1">
            <a:off x="1474950" y="1987935"/>
            <a:ext cx="2114334" cy="1837195"/>
          </a:xfrm>
          <a:prstGeom prst="bentConnector3">
            <a:avLst>
              <a:gd name="adj1" fmla="val -10812"/>
            </a:avLst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TextBox 392">
            <a:extLst>
              <a:ext uri="{FF2B5EF4-FFF2-40B4-BE49-F238E27FC236}">
                <a16:creationId xmlns:a16="http://schemas.microsoft.com/office/drawing/2014/main" id="{EFDAF95D-07AC-492E-AA78-AA1F32B0B10B}"/>
              </a:ext>
            </a:extLst>
          </p:cNvPr>
          <p:cNvSpPr txBox="1"/>
          <p:nvPr/>
        </p:nvSpPr>
        <p:spPr>
          <a:xfrm>
            <a:off x="1361694" y="3745898"/>
            <a:ext cx="145070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7. Deliver POST message</a:t>
            </a:r>
            <a:endParaRPr lang="ko-KR" altLang="en-US" sz="1000" dirty="0"/>
          </a:p>
        </p:txBody>
      </p:sp>
      <p:cxnSp>
        <p:nvCxnSpPr>
          <p:cNvPr id="401" name="연결선: 꺾임 400">
            <a:extLst>
              <a:ext uri="{FF2B5EF4-FFF2-40B4-BE49-F238E27FC236}">
                <a16:creationId xmlns:a16="http://schemas.microsoft.com/office/drawing/2014/main" id="{E6D7E318-AFEF-44BF-A4C3-CD69D4A78B03}"/>
              </a:ext>
            </a:extLst>
          </p:cNvPr>
          <p:cNvCxnSpPr>
            <a:cxnSpLocks/>
            <a:stCxn id="314" idx="3"/>
            <a:endCxn id="251" idx="0"/>
          </p:cNvCxnSpPr>
          <p:nvPr/>
        </p:nvCxnSpPr>
        <p:spPr>
          <a:xfrm>
            <a:off x="2596414" y="3360893"/>
            <a:ext cx="1678670" cy="235638"/>
          </a:xfrm>
          <a:prstGeom prst="bentConnector2">
            <a:avLst/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396">
            <a:extLst>
              <a:ext uri="{FF2B5EF4-FFF2-40B4-BE49-F238E27FC236}">
                <a16:creationId xmlns:a16="http://schemas.microsoft.com/office/drawing/2014/main" id="{14839C9E-5A22-48D5-B32D-0CB0E23B371F}"/>
              </a:ext>
            </a:extLst>
          </p:cNvPr>
          <p:cNvSpPr txBox="1"/>
          <p:nvPr/>
        </p:nvSpPr>
        <p:spPr>
          <a:xfrm>
            <a:off x="3380467" y="3218489"/>
            <a:ext cx="148494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7*. Deliver Cached </a:t>
            </a:r>
            <a:r>
              <a:rPr lang="en-US" altLang="ko-KR" sz="1000" dirty="0" err="1"/>
              <a:t>realID</a:t>
            </a:r>
            <a:endParaRPr lang="ko-KR" altLang="en-US" sz="1000" dirty="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D38EBC65-2F62-4639-B90E-BEB65F9B0A15}"/>
              </a:ext>
            </a:extLst>
          </p:cNvPr>
          <p:cNvSpPr/>
          <p:nvPr/>
        </p:nvSpPr>
        <p:spPr>
          <a:xfrm>
            <a:off x="3589284" y="3596531"/>
            <a:ext cx="1371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7662DD6D-B944-4516-A302-137A9798F7A1}"/>
              </a:ext>
            </a:extLst>
          </p:cNvPr>
          <p:cNvSpPr txBox="1"/>
          <p:nvPr/>
        </p:nvSpPr>
        <p:spPr>
          <a:xfrm>
            <a:off x="3610477" y="3675363"/>
            <a:ext cx="130931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SEDRA FE</a:t>
            </a:r>
            <a:endParaRPr lang="ko-KR" altLang="en-US" sz="1400" dirty="0"/>
          </a:p>
        </p:txBody>
      </p:sp>
      <p:cxnSp>
        <p:nvCxnSpPr>
          <p:cNvPr id="407" name="연결선: 꺾임 406">
            <a:extLst>
              <a:ext uri="{FF2B5EF4-FFF2-40B4-BE49-F238E27FC236}">
                <a16:creationId xmlns:a16="http://schemas.microsoft.com/office/drawing/2014/main" id="{E812A862-4EF2-4A6F-9D1F-87C941E54FBD}"/>
              </a:ext>
            </a:extLst>
          </p:cNvPr>
          <p:cNvCxnSpPr>
            <a:cxnSpLocks/>
            <a:stCxn id="251" idx="3"/>
          </p:cNvCxnSpPr>
          <p:nvPr/>
        </p:nvCxnSpPr>
        <p:spPr>
          <a:xfrm flipV="1">
            <a:off x="4960884" y="1598169"/>
            <a:ext cx="3268716" cy="2226962"/>
          </a:xfrm>
          <a:prstGeom prst="bentConnector3">
            <a:avLst>
              <a:gd name="adj1" fmla="val 100031"/>
            </a:avLst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TextBox 410">
            <a:extLst>
              <a:ext uri="{FF2B5EF4-FFF2-40B4-BE49-F238E27FC236}">
                <a16:creationId xmlns:a16="http://schemas.microsoft.com/office/drawing/2014/main" id="{4A69EF3B-7258-4834-A690-CA8F380FA2DF}"/>
              </a:ext>
            </a:extLst>
          </p:cNvPr>
          <p:cNvSpPr txBox="1"/>
          <p:nvPr/>
        </p:nvSpPr>
        <p:spPr>
          <a:xfrm>
            <a:off x="7562171" y="2964810"/>
            <a:ext cx="16764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8. Send </a:t>
            </a:r>
            <a:r>
              <a:rPr lang="en-US" altLang="ko-KR" sz="1000" dirty="0" err="1"/>
              <a:t>realID</a:t>
            </a:r>
            <a:r>
              <a:rPr lang="en-US" altLang="ko-KR" sz="1000" dirty="0"/>
              <a:t> string</a:t>
            </a:r>
            <a:endParaRPr lang="ko-KR" altLang="en-US" sz="1000" dirty="0"/>
          </a:p>
        </p:txBody>
      </p:sp>
      <p:cxnSp>
        <p:nvCxnSpPr>
          <p:cNvPr id="412" name="연결선: 꺾임 411">
            <a:extLst>
              <a:ext uri="{FF2B5EF4-FFF2-40B4-BE49-F238E27FC236}">
                <a16:creationId xmlns:a16="http://schemas.microsoft.com/office/drawing/2014/main" id="{60848F48-3CB1-416D-AF15-661FD15DCAF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58190" y="1579968"/>
            <a:ext cx="5328811" cy="2403171"/>
          </a:xfrm>
          <a:prstGeom prst="bentConnector3">
            <a:avLst>
              <a:gd name="adj1" fmla="val -159"/>
            </a:avLst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TextBox 423">
            <a:extLst>
              <a:ext uri="{FF2B5EF4-FFF2-40B4-BE49-F238E27FC236}">
                <a16:creationId xmlns:a16="http://schemas.microsoft.com/office/drawing/2014/main" id="{9B4AC287-0301-4B23-B78F-CE35FD339A5A}"/>
              </a:ext>
            </a:extLst>
          </p:cNvPr>
          <p:cNvSpPr txBox="1"/>
          <p:nvPr/>
        </p:nvSpPr>
        <p:spPr>
          <a:xfrm>
            <a:off x="8339206" y="3860029"/>
            <a:ext cx="16764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9. Return DID Document</a:t>
            </a:r>
            <a:endParaRPr lang="ko-KR" altLang="en-US" sz="1000" dirty="0"/>
          </a:p>
        </p:txBody>
      </p:sp>
      <p:cxnSp>
        <p:nvCxnSpPr>
          <p:cNvPr id="447" name="직선 화살표 연결선 446">
            <a:extLst>
              <a:ext uri="{FF2B5EF4-FFF2-40B4-BE49-F238E27FC236}">
                <a16:creationId xmlns:a16="http://schemas.microsoft.com/office/drawing/2014/main" id="{8F8D8B94-88CE-4412-896B-1E3E115EDAD1}"/>
              </a:ext>
            </a:extLst>
          </p:cNvPr>
          <p:cNvCxnSpPr>
            <a:cxnSpLocks/>
          </p:cNvCxnSpPr>
          <p:nvPr/>
        </p:nvCxnSpPr>
        <p:spPr>
          <a:xfrm flipH="1">
            <a:off x="3842589" y="4061971"/>
            <a:ext cx="864990" cy="1028628"/>
          </a:xfrm>
          <a:prstGeom prst="straightConnector1">
            <a:avLst/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TextBox 449">
            <a:extLst>
              <a:ext uri="{FF2B5EF4-FFF2-40B4-BE49-F238E27FC236}">
                <a16:creationId xmlns:a16="http://schemas.microsoft.com/office/drawing/2014/main" id="{94192103-CA0D-454B-92FE-3849334B9B81}"/>
              </a:ext>
            </a:extLst>
          </p:cNvPr>
          <p:cNvSpPr txBox="1"/>
          <p:nvPr/>
        </p:nvSpPr>
        <p:spPr>
          <a:xfrm>
            <a:off x="3629528" y="4430794"/>
            <a:ext cx="16764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10. Return DID Document</a:t>
            </a:r>
            <a:endParaRPr lang="ko-KR" altLang="en-US" sz="1000" dirty="0"/>
          </a:p>
        </p:txBody>
      </p:sp>
      <p:cxnSp>
        <p:nvCxnSpPr>
          <p:cNvPr id="519" name="연결선: 꺾임 518">
            <a:extLst>
              <a:ext uri="{FF2B5EF4-FFF2-40B4-BE49-F238E27FC236}">
                <a16:creationId xmlns:a16="http://schemas.microsoft.com/office/drawing/2014/main" id="{E53B6243-74B3-4DCF-B7E3-1422A253757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96816" y="2520332"/>
            <a:ext cx="1411475" cy="863148"/>
          </a:xfrm>
          <a:prstGeom prst="bentConnector3">
            <a:avLst>
              <a:gd name="adj1" fmla="val -563"/>
            </a:avLst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FF861AF3-3376-4EF4-B19F-38FE0E34D3E2}"/>
              </a:ext>
            </a:extLst>
          </p:cNvPr>
          <p:cNvSpPr txBox="1"/>
          <p:nvPr/>
        </p:nvSpPr>
        <p:spPr>
          <a:xfrm>
            <a:off x="5037917" y="2619861"/>
            <a:ext cx="162526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3. Send DID to generate ephemeral ID</a:t>
            </a:r>
            <a:endParaRPr lang="ko-KR" altLang="en-US" sz="1000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A4C8A02D-0CE1-4A61-AE44-8F4D93D7376A}"/>
              </a:ext>
            </a:extLst>
          </p:cNvPr>
          <p:cNvSpPr txBox="1"/>
          <p:nvPr/>
        </p:nvSpPr>
        <p:spPr>
          <a:xfrm>
            <a:off x="1749825" y="4647113"/>
            <a:ext cx="175340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2. Send DID to SEDRA</a:t>
            </a:r>
            <a:endParaRPr lang="ko-KR" altLang="en-US" sz="1000" dirty="0"/>
          </a:p>
        </p:txBody>
      </p:sp>
      <p:sp>
        <p:nvSpPr>
          <p:cNvPr id="529" name="제목 1">
            <a:extLst>
              <a:ext uri="{FF2B5EF4-FFF2-40B4-BE49-F238E27FC236}">
                <a16:creationId xmlns:a16="http://schemas.microsoft.com/office/drawing/2014/main" id="{51D8EE1B-E42D-430C-A2EB-A6EF4050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728" y="4624831"/>
            <a:ext cx="5099355" cy="635000"/>
          </a:xfrm>
        </p:spPr>
        <p:txBody>
          <a:bodyPr/>
          <a:lstStyle/>
          <a:p>
            <a:r>
              <a:rPr lang="en-US" altLang="ko-KR" dirty="0"/>
              <a:t>Solution : SEDRA on UR</a:t>
            </a:r>
            <a:endParaRPr lang="ko-KR" altLang="en-US" dirty="0"/>
          </a:p>
        </p:txBody>
      </p:sp>
      <p:pic>
        <p:nvPicPr>
          <p:cNvPr id="1025" name="_x126554976">
            <a:extLst>
              <a:ext uri="{FF2B5EF4-FFF2-40B4-BE49-F238E27FC236}">
                <a16:creationId xmlns:a16="http://schemas.microsoft.com/office/drawing/2014/main" id="{C3362BEF-5B57-4763-93D5-231DCDB86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81" b="55312"/>
          <a:stretch>
            <a:fillRect/>
          </a:stretch>
        </p:blipFill>
        <p:spPr bwMode="auto">
          <a:xfrm>
            <a:off x="1749825" y="4498205"/>
            <a:ext cx="1763930" cy="11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E377FFB6-E5BB-4A66-8138-EE9CC688AFB5}"/>
              </a:ext>
            </a:extLst>
          </p:cNvPr>
          <p:cNvSpPr txBox="1"/>
          <p:nvPr/>
        </p:nvSpPr>
        <p:spPr>
          <a:xfrm>
            <a:off x="9490476" y="5317986"/>
            <a:ext cx="176221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12. Update DID Subject Status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8231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54" y="70866"/>
            <a:ext cx="280954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 Background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Ti</a:t>
            </a:r>
            <a:r>
              <a:rPr spc="5" dirty="0"/>
              <a:t>t</a:t>
            </a:r>
            <a:r>
              <a:rPr dirty="0"/>
              <a:t>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34872" y="1098041"/>
            <a:ext cx="10599928" cy="464037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r>
              <a:rPr lang="en-US" sz="3200" spc="-45" dirty="0">
                <a:latin typeface="Carlito"/>
                <a:cs typeface="Carlito"/>
              </a:rPr>
              <a:t>Today’s web</a:t>
            </a:r>
            <a:endParaRPr sz="3200" dirty="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475"/>
              </a:spcBef>
              <a:buClr>
                <a:srgbClr val="0064AC"/>
              </a:buClr>
              <a:buSzPct val="64285"/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sz="2800" spc="-20" dirty="0">
                <a:latin typeface="Carlito"/>
                <a:cs typeface="Carlito"/>
              </a:rPr>
              <a:t>Information centralized to few enterprises (e.g. Google, </a:t>
            </a:r>
            <a:r>
              <a:rPr lang="en-US" sz="2800" spc="-20" dirty="0" err="1">
                <a:latin typeface="Carlito"/>
                <a:cs typeface="Carlito"/>
              </a:rPr>
              <a:t>Youtube</a:t>
            </a:r>
            <a:r>
              <a:rPr lang="en-US" sz="2800" spc="-20" dirty="0">
                <a:latin typeface="Carlito"/>
                <a:cs typeface="Carlito"/>
              </a:rPr>
              <a:t>)</a:t>
            </a:r>
            <a:endParaRPr sz="2800" dirty="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175"/>
              </a:spcBef>
              <a:buClr>
                <a:srgbClr val="0064AC"/>
              </a:buClr>
              <a:buSzPct val="64285"/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sz="2800" spc="-10" dirty="0">
                <a:latin typeface="Carlito"/>
                <a:cs typeface="Carlito"/>
              </a:rPr>
              <a:t>Users have to manage different ID-PW pairs for every services</a:t>
            </a:r>
          </a:p>
          <a:p>
            <a:pPr marL="469900" lvl="1">
              <a:lnSpc>
                <a:spcPct val="100000"/>
              </a:lnSpc>
              <a:spcBef>
                <a:spcPts val="2175"/>
              </a:spcBef>
              <a:buClr>
                <a:srgbClr val="0064AC"/>
              </a:buClr>
              <a:buSzPct val="64285"/>
              <a:tabLst>
                <a:tab pos="697865" algn="l"/>
                <a:tab pos="698500" algn="l"/>
              </a:tabLst>
            </a:pPr>
            <a:endParaRPr lang="en-US" sz="2800" spc="-1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r>
              <a:rPr lang="en-US" sz="3200" spc="-10" dirty="0">
                <a:latin typeface="Carlito"/>
                <a:cs typeface="Carlito"/>
              </a:rPr>
              <a:t>Decentralized web</a:t>
            </a:r>
            <a:endParaRPr sz="3200" dirty="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465"/>
              </a:spcBef>
              <a:buClr>
                <a:srgbClr val="0064AC"/>
              </a:buClr>
              <a:buSzPct val="64285"/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sz="2800" spc="-20" dirty="0">
                <a:latin typeface="Carlito"/>
                <a:cs typeface="Carlito"/>
              </a:rPr>
              <a:t>All the information managed by its owner</a:t>
            </a:r>
            <a:endParaRPr sz="2800" dirty="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185"/>
              </a:spcBef>
              <a:buClr>
                <a:srgbClr val="0064AC"/>
              </a:buClr>
              <a:buSzPct val="64285"/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sz="2800" spc="-5" dirty="0">
                <a:latin typeface="Carlito"/>
                <a:cs typeface="Carlito"/>
              </a:rPr>
              <a:t>Decentralized ID is one of the tool for Decentralized Web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54" y="70866"/>
            <a:ext cx="280954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 Background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Ti</a:t>
            </a:r>
            <a:r>
              <a:rPr spc="5" dirty="0"/>
              <a:t>t</a:t>
            </a:r>
            <a:r>
              <a:rPr dirty="0"/>
              <a:t>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34872" y="1098041"/>
            <a:ext cx="10599928" cy="4881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endParaRPr lang="en-US" sz="28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endParaRPr lang="en-US" sz="28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endParaRPr lang="en-US" sz="28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endParaRPr lang="en-US" sz="28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endParaRPr lang="en-US" sz="28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endParaRPr lang="en-US" sz="28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endParaRPr lang="en-US" sz="28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endParaRPr lang="en-US" sz="28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endParaRPr lang="en-US" sz="28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endParaRPr lang="en-US" sz="28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r>
              <a:rPr lang="en-US" sz="2800" dirty="0">
                <a:latin typeface="Carlito"/>
                <a:cs typeface="Carlito"/>
              </a:rPr>
              <a:t>DID is on the third phase of Identity management system</a:t>
            </a:r>
            <a:endParaRPr sz="2800" dirty="0">
              <a:latin typeface="Carlito"/>
              <a:cs typeface="Carlito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178647-65C5-4036-BB03-84605151C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762000"/>
            <a:ext cx="8610600" cy="448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2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90855" y="70866"/>
            <a:ext cx="9972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Decentralized Identification : How?</a:t>
            </a:r>
            <a:endParaRPr spc="-20" dirty="0"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Ti</a:t>
            </a:r>
            <a:r>
              <a:rPr spc="5" dirty="0"/>
              <a:t>t</a:t>
            </a:r>
            <a:r>
              <a:rPr dirty="0"/>
              <a:t>le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134872" y="1134618"/>
            <a:ext cx="10523728" cy="4548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endParaRPr lang="en-US" sz="32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endParaRPr lang="en-US" sz="32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endParaRPr lang="en-US" sz="32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endParaRPr lang="en-US" sz="32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endParaRPr lang="en-US" sz="32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endParaRPr lang="en-US" sz="32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endParaRPr lang="en-US" sz="32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endParaRPr lang="en-US" sz="32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endParaRPr sz="3200" dirty="0">
              <a:latin typeface="Carlito"/>
              <a:cs typeface="Carlito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2A88B00-9743-468A-A922-4AC4EAC14C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74" y="1136795"/>
            <a:ext cx="5674452" cy="3077176"/>
          </a:xfrm>
          <a:prstGeom prst="rect">
            <a:avLst/>
          </a:prstGeom>
        </p:spPr>
      </p:pic>
      <p:sp>
        <p:nvSpPr>
          <p:cNvPr id="51" name="object 3">
            <a:extLst>
              <a:ext uri="{FF2B5EF4-FFF2-40B4-BE49-F238E27FC236}">
                <a16:creationId xmlns:a16="http://schemas.microsoft.com/office/drawing/2014/main" id="{B0BAAAFB-634D-40B7-859D-4825BF3864FD}"/>
              </a:ext>
            </a:extLst>
          </p:cNvPr>
          <p:cNvSpPr txBox="1"/>
          <p:nvPr/>
        </p:nvSpPr>
        <p:spPr>
          <a:xfrm>
            <a:off x="1134872" y="1098041"/>
            <a:ext cx="10599928" cy="4881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endParaRPr lang="en-US" sz="28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endParaRPr lang="en-US" sz="28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endParaRPr lang="en-US" sz="28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endParaRPr lang="en-US" sz="28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endParaRPr lang="en-US" sz="28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endParaRPr lang="en-US" sz="28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endParaRPr lang="en-US" sz="28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endParaRPr lang="en-US" sz="28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r>
              <a:rPr lang="en-US" sz="2800" dirty="0">
                <a:latin typeface="Carlito"/>
                <a:cs typeface="Carlito"/>
              </a:rPr>
              <a:t>User stores signed credential in Blockchain Registry or DLT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endParaRPr lang="en-US" sz="28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r>
              <a:rPr lang="en-US" sz="2800" dirty="0">
                <a:latin typeface="Carlito"/>
                <a:cs typeface="Carlito"/>
              </a:rPr>
              <a:t>Decentralized Identifier(DID) proves user’s identity ownership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90855" y="70866"/>
            <a:ext cx="9972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Decentralized Identification : How?</a:t>
            </a:r>
            <a:endParaRPr spc="-20" dirty="0"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Ti</a:t>
            </a:r>
            <a:r>
              <a:rPr spc="5" dirty="0"/>
              <a:t>t</a:t>
            </a:r>
            <a:r>
              <a:rPr dirty="0"/>
              <a:t>le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134872" y="1134618"/>
            <a:ext cx="10523728" cy="4548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endParaRPr lang="en-US" sz="32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endParaRPr lang="en-US" sz="32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endParaRPr lang="en-US" sz="32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endParaRPr lang="en-US" sz="32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endParaRPr lang="en-US" sz="32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endParaRPr lang="en-US" sz="32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endParaRPr lang="en-US" sz="32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endParaRPr lang="en-US" sz="32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endParaRPr sz="3200" dirty="0">
              <a:latin typeface="Carlito"/>
              <a:cs typeface="Carlito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2A88B00-9743-468A-A922-4AC4EAC14C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74" y="1136795"/>
            <a:ext cx="5674452" cy="3077176"/>
          </a:xfrm>
          <a:prstGeom prst="rect">
            <a:avLst/>
          </a:prstGeom>
        </p:spPr>
      </p:pic>
      <p:sp>
        <p:nvSpPr>
          <p:cNvPr id="51" name="object 3">
            <a:extLst>
              <a:ext uri="{FF2B5EF4-FFF2-40B4-BE49-F238E27FC236}">
                <a16:creationId xmlns:a16="http://schemas.microsoft.com/office/drawing/2014/main" id="{B0BAAAFB-634D-40B7-859D-4825BF3864FD}"/>
              </a:ext>
            </a:extLst>
          </p:cNvPr>
          <p:cNvSpPr txBox="1"/>
          <p:nvPr/>
        </p:nvSpPr>
        <p:spPr>
          <a:xfrm>
            <a:off x="1134872" y="1098041"/>
            <a:ext cx="10599928" cy="4881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endParaRPr lang="en-US" sz="28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endParaRPr lang="en-US" sz="28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endParaRPr lang="en-US" sz="28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endParaRPr lang="en-US" sz="28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endParaRPr lang="en-US" sz="28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endParaRPr lang="en-US" sz="28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endParaRPr lang="en-US" sz="28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endParaRPr lang="en-US" sz="28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r>
              <a:rPr lang="en-US" sz="2800" dirty="0">
                <a:latin typeface="Carlito"/>
                <a:cs typeface="Carlito"/>
              </a:rPr>
              <a:t>Public-Private Key Cryptography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r>
              <a:rPr lang="en-US" sz="2800" dirty="0">
                <a:latin typeface="Carlito"/>
                <a:cs typeface="Carlito"/>
              </a:rPr>
              <a:t>Private-key Signed Credentials &amp; User’s Public Key stored in DLT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r>
              <a:rPr lang="en-US" sz="2800" dirty="0">
                <a:latin typeface="Carlito"/>
                <a:cs typeface="Carlito"/>
              </a:rPr>
              <a:t>Verified by Public Key of User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FBE2A4-17D4-4F03-A9B9-F33C95014C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401" y="742443"/>
            <a:ext cx="624319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1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ADA45-BE3B-4E40-B7E6-ABF9CA56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DID?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B229CDB-7EBA-44E2-91FC-822E6C3D9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1512814"/>
            <a:ext cx="5410200" cy="116901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BCFF6B8A-5815-44F6-BB92-32B83D3F5F00}"/>
              </a:ext>
            </a:extLst>
          </p:cNvPr>
          <p:cNvSpPr txBox="1"/>
          <p:nvPr/>
        </p:nvSpPr>
        <p:spPr>
          <a:xfrm>
            <a:off x="914400" y="2929704"/>
            <a:ext cx="10599928" cy="3106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endParaRPr lang="en-US" sz="28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endParaRPr lang="en-US" sz="28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endParaRPr lang="en-US"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tabLst>
                <a:tab pos="469900" algn="l"/>
              </a:tabLst>
            </a:pPr>
            <a:endParaRPr lang="en-US" sz="28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r>
              <a:rPr lang="en-US" sz="2800" dirty="0">
                <a:latin typeface="Carlito"/>
                <a:cs typeface="Carlito"/>
              </a:rPr>
              <a:t>URI</a:t>
            </a:r>
            <a:r>
              <a:rPr lang="ko-KR" altLang="en-US" sz="2800" dirty="0">
                <a:latin typeface="Carlito"/>
                <a:cs typeface="Carlito"/>
              </a:rPr>
              <a:t> </a:t>
            </a:r>
            <a:r>
              <a:rPr lang="en-US" altLang="ko-KR" sz="2800" dirty="0">
                <a:latin typeface="Carlito"/>
                <a:cs typeface="Carlito"/>
              </a:rPr>
              <a:t>form</a:t>
            </a:r>
            <a:r>
              <a:rPr lang="ko-KR" altLang="en-US" sz="2800" dirty="0">
                <a:latin typeface="Carlito"/>
                <a:cs typeface="Carlito"/>
              </a:rPr>
              <a:t> </a:t>
            </a:r>
            <a:r>
              <a:rPr lang="en-US" altLang="ko-KR" sz="2800" dirty="0">
                <a:latin typeface="Carlito"/>
                <a:cs typeface="Carlito"/>
              </a:rPr>
              <a:t>identifier</a:t>
            </a:r>
            <a:endParaRPr lang="en-US" sz="28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r>
              <a:rPr lang="en-US" sz="2800" dirty="0">
                <a:latin typeface="Carlito"/>
                <a:cs typeface="Carlito"/>
              </a:rPr>
              <a:t>Method : Platform of DID service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r>
              <a:rPr lang="en-US" sz="2800" dirty="0">
                <a:latin typeface="Carlito"/>
                <a:cs typeface="Carlito"/>
              </a:rPr>
              <a:t>Specific String : Resolved to DID document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EC60AA-D716-462A-9554-675125137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705866"/>
            <a:ext cx="7696200" cy="448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7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466BA-85B0-461C-8A05-5CEA7DDB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Extensible Driver Network : Universal Resolver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D8F60C-31F8-415F-A6B7-8289A5460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55" y="1460585"/>
            <a:ext cx="4761088" cy="35814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0938010C-B3B5-4022-A4CA-9C8F4ACEEDB7}"/>
              </a:ext>
            </a:extLst>
          </p:cNvPr>
          <p:cNvSpPr txBox="1"/>
          <p:nvPr/>
        </p:nvSpPr>
        <p:spPr>
          <a:xfrm>
            <a:off x="5410200" y="2319401"/>
            <a:ext cx="6705600" cy="22191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r>
              <a:rPr lang="en-US" sz="2800" dirty="0">
                <a:latin typeface="Carlito"/>
                <a:cs typeface="Carlito"/>
              </a:rPr>
              <a:t>Unified interface resolves any kind of DID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endParaRPr lang="en-US" sz="28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r>
              <a:rPr lang="en-US" sz="2800" dirty="0">
                <a:latin typeface="Carlito"/>
                <a:cs typeface="Carlito"/>
              </a:rPr>
              <a:t>“Driver” of each type comm. with DLT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tabLst>
                <a:tab pos="469900" algn="l"/>
              </a:tabLst>
            </a:pPr>
            <a:endParaRPr lang="en-US" sz="28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64AC"/>
              </a:buClr>
              <a:buSzPct val="120312"/>
              <a:buFont typeface="Klaudia"/>
              <a:buChar char="‣"/>
              <a:tabLst>
                <a:tab pos="469900" algn="l"/>
              </a:tabLst>
            </a:pPr>
            <a:r>
              <a:rPr lang="en-US" sz="2800" dirty="0">
                <a:latin typeface="Carlito"/>
                <a:cs typeface="Carlito"/>
              </a:rPr>
              <a:t>Drivers’ job may be different each other</a:t>
            </a:r>
          </a:p>
        </p:txBody>
      </p:sp>
    </p:spTree>
    <p:extLst>
      <p:ext uri="{BB962C8B-B14F-4D97-AF65-F5344CB8AC3E}">
        <p14:creationId xmlns:p14="http://schemas.microsoft.com/office/powerpoint/2010/main" val="263509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E70B9-9F2B-4F27-A424-1C3CDB0A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DID Standardization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B29ECA-C3E5-4873-9F59-311FAAA1C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856" y="705866"/>
            <a:ext cx="9216285" cy="500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7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그래픽 207" descr="사용자 단색으로 채워진">
            <a:extLst>
              <a:ext uri="{FF2B5EF4-FFF2-40B4-BE49-F238E27FC236}">
                <a16:creationId xmlns:a16="http://schemas.microsoft.com/office/drawing/2014/main" id="{4E24A8FE-0A2E-47D6-A7E5-0BB7C5140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8907" y="5609676"/>
            <a:ext cx="914400" cy="914400"/>
          </a:xfrm>
          <a:prstGeom prst="rect">
            <a:avLst/>
          </a:prstGeom>
        </p:spPr>
      </p:pic>
      <p:pic>
        <p:nvPicPr>
          <p:cNvPr id="210" name="그래픽 209" descr="지갑 단색으로 채워진">
            <a:extLst>
              <a:ext uri="{FF2B5EF4-FFF2-40B4-BE49-F238E27FC236}">
                <a16:creationId xmlns:a16="http://schemas.microsoft.com/office/drawing/2014/main" id="{B1B5DABF-1529-4FD8-AB6E-6F2FA43B6F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15547" y="5194169"/>
            <a:ext cx="540155" cy="540155"/>
          </a:xfrm>
          <a:prstGeom prst="rect">
            <a:avLst/>
          </a:prstGeom>
        </p:spPr>
      </p:pic>
      <p:pic>
        <p:nvPicPr>
          <p:cNvPr id="212" name="그래픽 211" descr="남자 옆모습 단색으로 채워진">
            <a:extLst>
              <a:ext uri="{FF2B5EF4-FFF2-40B4-BE49-F238E27FC236}">
                <a16:creationId xmlns:a16="http://schemas.microsoft.com/office/drawing/2014/main" id="{9B3F3E87-37C2-45E7-9106-72A249994A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74120" y="5564207"/>
            <a:ext cx="914400" cy="914400"/>
          </a:xfrm>
          <a:prstGeom prst="rect">
            <a:avLst/>
          </a:prstGeom>
        </p:spPr>
      </p:pic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5D709641-5840-497C-A9E8-22AC3F448AC9}"/>
              </a:ext>
            </a:extLst>
          </p:cNvPr>
          <p:cNvCxnSpPr>
            <a:cxnSpLocks/>
          </p:cNvCxnSpPr>
          <p:nvPr/>
        </p:nvCxnSpPr>
        <p:spPr>
          <a:xfrm flipH="1">
            <a:off x="3650351" y="5970637"/>
            <a:ext cx="5472932" cy="14355"/>
          </a:xfrm>
          <a:prstGeom prst="straightConnector1">
            <a:avLst/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C77C084C-4725-4AD4-882E-27ACA59B9AA7}"/>
              </a:ext>
            </a:extLst>
          </p:cNvPr>
          <p:cNvSpPr txBox="1"/>
          <p:nvPr/>
        </p:nvSpPr>
        <p:spPr>
          <a:xfrm>
            <a:off x="5643196" y="5842016"/>
            <a:ext cx="16764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1. Request Identity</a:t>
            </a:r>
            <a:endParaRPr lang="ko-KR" altLang="en-US" sz="1000" dirty="0"/>
          </a:p>
        </p:txBody>
      </p:sp>
      <p:sp>
        <p:nvSpPr>
          <p:cNvPr id="221" name="사각형: 둥근 모서리 220">
            <a:extLst>
              <a:ext uri="{FF2B5EF4-FFF2-40B4-BE49-F238E27FC236}">
                <a16:creationId xmlns:a16="http://schemas.microsoft.com/office/drawing/2014/main" id="{2DA7447F-A032-47B5-90CA-5672770B968D}"/>
              </a:ext>
            </a:extLst>
          </p:cNvPr>
          <p:cNvSpPr/>
          <p:nvPr/>
        </p:nvSpPr>
        <p:spPr>
          <a:xfrm>
            <a:off x="762000" y="104202"/>
            <a:ext cx="6699604" cy="4268416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19ACC1DA-E2FD-4DF8-B9F5-A47E54A5F2F7}"/>
              </a:ext>
            </a:extLst>
          </p:cNvPr>
          <p:cNvSpPr txBox="1"/>
          <p:nvPr/>
        </p:nvSpPr>
        <p:spPr>
          <a:xfrm>
            <a:off x="827579" y="18585"/>
            <a:ext cx="19431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Universal Resolver</a:t>
            </a:r>
            <a:endParaRPr lang="ko-KR" altLang="en-US" sz="1600" dirty="0"/>
          </a:p>
        </p:txBody>
      </p:sp>
      <p:pic>
        <p:nvPicPr>
          <p:cNvPr id="226" name="그림 225">
            <a:extLst>
              <a:ext uri="{FF2B5EF4-FFF2-40B4-BE49-F238E27FC236}">
                <a16:creationId xmlns:a16="http://schemas.microsoft.com/office/drawing/2014/main" id="{64060DC5-583C-4E3E-9699-8CCB5FC65A6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649" y="926208"/>
            <a:ext cx="431394" cy="431394"/>
          </a:xfrm>
          <a:prstGeom prst="rect">
            <a:avLst/>
          </a:prstGeom>
        </p:spPr>
      </p:pic>
      <p:pic>
        <p:nvPicPr>
          <p:cNvPr id="227" name="그림 226">
            <a:extLst>
              <a:ext uri="{FF2B5EF4-FFF2-40B4-BE49-F238E27FC236}">
                <a16:creationId xmlns:a16="http://schemas.microsoft.com/office/drawing/2014/main" id="{504D6C00-1056-4099-845C-71615AD9DB1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690" y="932155"/>
            <a:ext cx="431394" cy="431394"/>
          </a:xfrm>
          <a:prstGeom prst="rect">
            <a:avLst/>
          </a:prstGeom>
        </p:spPr>
      </p:pic>
      <p:pic>
        <p:nvPicPr>
          <p:cNvPr id="228" name="그림 227">
            <a:extLst>
              <a:ext uri="{FF2B5EF4-FFF2-40B4-BE49-F238E27FC236}">
                <a16:creationId xmlns:a16="http://schemas.microsoft.com/office/drawing/2014/main" id="{DFF9B07C-429A-42DF-9776-F8B41F10F98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731" y="932155"/>
            <a:ext cx="431394" cy="431394"/>
          </a:xfrm>
          <a:prstGeom prst="rect">
            <a:avLst/>
          </a:prstGeom>
        </p:spPr>
      </p:pic>
      <p:pic>
        <p:nvPicPr>
          <p:cNvPr id="232" name="그림 231" descr="클립아트이(가) 표시된 사진&#10;&#10;자동 생성된 설명">
            <a:extLst>
              <a:ext uri="{FF2B5EF4-FFF2-40B4-BE49-F238E27FC236}">
                <a16:creationId xmlns:a16="http://schemas.microsoft.com/office/drawing/2014/main" id="{7B8360E1-E46B-4F51-BB7B-2BEBDC5E580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816" y="879466"/>
            <a:ext cx="1013446" cy="569428"/>
          </a:xfrm>
          <a:prstGeom prst="rect">
            <a:avLst/>
          </a:prstGeom>
        </p:spPr>
      </p:pic>
      <p:pic>
        <p:nvPicPr>
          <p:cNvPr id="234" name="그림 233" descr="텍스트이(가) 표시된 사진&#10;&#10;자동 생성된 설명">
            <a:extLst>
              <a:ext uri="{FF2B5EF4-FFF2-40B4-BE49-F238E27FC236}">
                <a16:creationId xmlns:a16="http://schemas.microsoft.com/office/drawing/2014/main" id="{0DF88A71-CEA1-4B58-B15B-777AA30B170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23" y="929520"/>
            <a:ext cx="1067087" cy="469321"/>
          </a:xfrm>
          <a:prstGeom prst="rect">
            <a:avLst/>
          </a:prstGeom>
        </p:spPr>
      </p:pic>
      <p:sp>
        <p:nvSpPr>
          <p:cNvPr id="235" name="사각형: 둥근 모서리 234">
            <a:extLst>
              <a:ext uri="{FF2B5EF4-FFF2-40B4-BE49-F238E27FC236}">
                <a16:creationId xmlns:a16="http://schemas.microsoft.com/office/drawing/2014/main" id="{FCE5F6C1-FC52-4FA0-A602-7D85BCD841F1}"/>
              </a:ext>
            </a:extLst>
          </p:cNvPr>
          <p:cNvSpPr/>
          <p:nvPr/>
        </p:nvSpPr>
        <p:spPr>
          <a:xfrm>
            <a:off x="7930561" y="762081"/>
            <a:ext cx="3322133" cy="8381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09A55B6-B5EC-406C-9D85-C031B33A2A7A}"/>
              </a:ext>
            </a:extLst>
          </p:cNvPr>
          <p:cNvSpPr txBox="1"/>
          <p:nvPr/>
        </p:nvSpPr>
        <p:spPr>
          <a:xfrm>
            <a:off x="8074756" y="575846"/>
            <a:ext cx="19431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Blockchain Networks</a:t>
            </a:r>
            <a:endParaRPr lang="ko-KR" altLang="en-US" sz="1600" dirty="0"/>
          </a:p>
        </p:txBody>
      </p:sp>
      <p:pic>
        <p:nvPicPr>
          <p:cNvPr id="238" name="그림 237">
            <a:extLst>
              <a:ext uri="{FF2B5EF4-FFF2-40B4-BE49-F238E27FC236}">
                <a16:creationId xmlns:a16="http://schemas.microsoft.com/office/drawing/2014/main" id="{27BF1736-629E-4A86-9B01-EB43662825E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381" y="1043189"/>
            <a:ext cx="262451" cy="262451"/>
          </a:xfrm>
          <a:prstGeom prst="rect">
            <a:avLst/>
          </a:prstGeom>
        </p:spPr>
      </p:pic>
      <p:cxnSp>
        <p:nvCxnSpPr>
          <p:cNvPr id="241" name="직선 화살표 연결선 240">
            <a:extLst>
              <a:ext uri="{FF2B5EF4-FFF2-40B4-BE49-F238E27FC236}">
                <a16:creationId xmlns:a16="http://schemas.microsoft.com/office/drawing/2014/main" id="{C5A24818-69CA-4E23-89F5-F24C67157093}"/>
              </a:ext>
            </a:extLst>
          </p:cNvPr>
          <p:cNvCxnSpPr>
            <a:cxnSpLocks/>
          </p:cNvCxnSpPr>
          <p:nvPr/>
        </p:nvCxnSpPr>
        <p:spPr>
          <a:xfrm flipV="1">
            <a:off x="3650350" y="6273948"/>
            <a:ext cx="5487975" cy="8500"/>
          </a:xfrm>
          <a:prstGeom prst="straightConnector1">
            <a:avLst/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AA604E71-CFA4-4ABC-9095-1E69EB6F2A72}"/>
              </a:ext>
            </a:extLst>
          </p:cNvPr>
          <p:cNvSpPr txBox="1"/>
          <p:nvPr/>
        </p:nvSpPr>
        <p:spPr>
          <a:xfrm>
            <a:off x="5648503" y="6157831"/>
            <a:ext cx="16764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11. Return DID Document</a:t>
            </a:r>
            <a:endParaRPr lang="ko-KR" altLang="en-US" sz="1000" dirty="0"/>
          </a:p>
        </p:txBody>
      </p:sp>
      <p:pic>
        <p:nvPicPr>
          <p:cNvPr id="245" name="그림 244">
            <a:extLst>
              <a:ext uri="{FF2B5EF4-FFF2-40B4-BE49-F238E27FC236}">
                <a16:creationId xmlns:a16="http://schemas.microsoft.com/office/drawing/2014/main" id="{EB060DE1-461E-4152-B99E-3FEA241AED9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831" y="731158"/>
            <a:ext cx="139321" cy="195050"/>
          </a:xfrm>
          <a:prstGeom prst="rect">
            <a:avLst/>
          </a:prstGeom>
        </p:spPr>
      </p:pic>
      <p:pic>
        <p:nvPicPr>
          <p:cNvPr id="246" name="그림 245" descr="클립아트이(가) 표시된 사진&#10;&#10;자동 생성된 설명">
            <a:extLst>
              <a:ext uri="{FF2B5EF4-FFF2-40B4-BE49-F238E27FC236}">
                <a16:creationId xmlns:a16="http://schemas.microsoft.com/office/drawing/2014/main" id="{47D003B4-63D4-4BB4-8CB4-146E8DEA2E6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81" y="741591"/>
            <a:ext cx="310006" cy="174184"/>
          </a:xfrm>
          <a:prstGeom prst="rect">
            <a:avLst/>
          </a:prstGeom>
        </p:spPr>
      </p:pic>
      <p:pic>
        <p:nvPicPr>
          <p:cNvPr id="247" name="그림 246" descr="텍스트이(가) 표시된 사진&#10;&#10;자동 생성된 설명">
            <a:extLst>
              <a:ext uri="{FF2B5EF4-FFF2-40B4-BE49-F238E27FC236}">
                <a16:creationId xmlns:a16="http://schemas.microsoft.com/office/drawing/2014/main" id="{D0E2EEB0-3E32-4F6C-9A75-4920BB15908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272" y="757155"/>
            <a:ext cx="366086" cy="161010"/>
          </a:xfrm>
          <a:prstGeom prst="rect">
            <a:avLst/>
          </a:prstGeom>
        </p:spPr>
      </p:pic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1187A7AF-3D2A-4C90-BE33-06CA3FDAE21C}"/>
              </a:ext>
            </a:extLst>
          </p:cNvPr>
          <p:cNvSpPr/>
          <p:nvPr/>
        </p:nvSpPr>
        <p:spPr>
          <a:xfrm>
            <a:off x="1343149" y="716291"/>
            <a:ext cx="2489408" cy="8147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8" name="그래픽 257" descr="스마트폰 단색으로 채워진">
            <a:extLst>
              <a:ext uri="{FF2B5EF4-FFF2-40B4-BE49-F238E27FC236}">
                <a16:creationId xmlns:a16="http://schemas.microsoft.com/office/drawing/2014/main" id="{188E2F8B-2C53-498F-AFFA-598BCBFDF7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076570" y="5147547"/>
            <a:ext cx="665106" cy="665106"/>
          </a:xfrm>
          <a:prstGeom prst="rect">
            <a:avLst/>
          </a:prstGeom>
        </p:spPr>
      </p:pic>
      <p:pic>
        <p:nvPicPr>
          <p:cNvPr id="259" name="그래픽 258" descr="지갑 단색으로 채워진">
            <a:extLst>
              <a:ext uri="{FF2B5EF4-FFF2-40B4-BE49-F238E27FC236}">
                <a16:creationId xmlns:a16="http://schemas.microsoft.com/office/drawing/2014/main" id="{21E5DF49-1259-400D-B30C-F448ADB8E3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49339" y="5402096"/>
            <a:ext cx="142329" cy="142329"/>
          </a:xfrm>
          <a:prstGeom prst="rect">
            <a:avLst/>
          </a:prstGeom>
        </p:spPr>
      </p:pic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3BE12465-3CB7-42ED-9BB1-92794DA61ACC}"/>
              </a:ext>
            </a:extLst>
          </p:cNvPr>
          <p:cNvCxnSpPr>
            <a:cxnSpLocks/>
          </p:cNvCxnSpPr>
          <p:nvPr/>
        </p:nvCxnSpPr>
        <p:spPr>
          <a:xfrm>
            <a:off x="2587853" y="5480100"/>
            <a:ext cx="822241" cy="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2DD83E53-6EDF-4781-A699-44DDDF2F30D2}"/>
              </a:ext>
            </a:extLst>
          </p:cNvPr>
          <p:cNvSpPr txBox="1"/>
          <p:nvPr/>
        </p:nvSpPr>
        <p:spPr>
          <a:xfrm>
            <a:off x="2426420" y="6357608"/>
            <a:ext cx="128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DID Subject</a:t>
            </a:r>
            <a:endParaRPr lang="ko-KR" altLang="en-US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85FBDF3C-938A-44EC-AC30-E659BEF7696D}"/>
              </a:ext>
            </a:extLst>
          </p:cNvPr>
          <p:cNvSpPr txBox="1"/>
          <p:nvPr/>
        </p:nvSpPr>
        <p:spPr>
          <a:xfrm>
            <a:off x="8854383" y="6375303"/>
            <a:ext cx="199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DID Requester</a:t>
            </a:r>
            <a:endParaRPr lang="ko-KR" altLang="en-US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6A781108-074A-4811-BAC0-0AB8D9A53D3E}"/>
              </a:ext>
            </a:extLst>
          </p:cNvPr>
          <p:cNvSpPr txBox="1"/>
          <p:nvPr/>
        </p:nvSpPr>
        <p:spPr>
          <a:xfrm>
            <a:off x="1654536" y="1372909"/>
            <a:ext cx="136391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Blockchain Drivers</a:t>
            </a:r>
            <a:endParaRPr lang="ko-KR" altLang="en-US" sz="1200" dirty="0"/>
          </a:p>
        </p:txBody>
      </p:sp>
      <p:pic>
        <p:nvPicPr>
          <p:cNvPr id="279" name="그림 278">
            <a:extLst>
              <a:ext uri="{FF2B5EF4-FFF2-40B4-BE49-F238E27FC236}">
                <a16:creationId xmlns:a16="http://schemas.microsoft.com/office/drawing/2014/main" id="{E49C6306-C4F0-4AE4-9CA6-A468266E24A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306" y="992450"/>
            <a:ext cx="262451" cy="262451"/>
          </a:xfrm>
          <a:prstGeom prst="rect">
            <a:avLst/>
          </a:prstGeom>
        </p:spPr>
      </p:pic>
      <p:cxnSp>
        <p:nvCxnSpPr>
          <p:cNvPr id="297" name="연결선: 꺾임 296">
            <a:extLst>
              <a:ext uri="{FF2B5EF4-FFF2-40B4-BE49-F238E27FC236}">
                <a16:creationId xmlns:a16="http://schemas.microsoft.com/office/drawing/2014/main" id="{C4675734-7BED-4389-803C-8C56A94F93D4}"/>
              </a:ext>
            </a:extLst>
          </p:cNvPr>
          <p:cNvCxnSpPr>
            <a:cxnSpLocks/>
          </p:cNvCxnSpPr>
          <p:nvPr/>
        </p:nvCxnSpPr>
        <p:spPr>
          <a:xfrm>
            <a:off x="1422094" y="1552651"/>
            <a:ext cx="4393513" cy="970555"/>
          </a:xfrm>
          <a:prstGeom prst="bentConnector3">
            <a:avLst>
              <a:gd name="adj1" fmla="val 223"/>
            </a:avLst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제목 1">
            <a:extLst>
              <a:ext uri="{FF2B5EF4-FFF2-40B4-BE49-F238E27FC236}">
                <a16:creationId xmlns:a16="http://schemas.microsoft.com/office/drawing/2014/main" id="{51D8EE1B-E42D-430C-A2EB-A6EF4050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3922" y="4494047"/>
            <a:ext cx="5099355" cy="635000"/>
          </a:xfrm>
        </p:spPr>
        <p:txBody>
          <a:bodyPr/>
          <a:lstStyle/>
          <a:p>
            <a:r>
              <a:rPr lang="en-US" altLang="ko-KR" dirty="0"/>
              <a:t>DID Request Life Cycle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0A11FA-A72C-42BA-AFA2-3A1AEE05254B}"/>
              </a:ext>
            </a:extLst>
          </p:cNvPr>
          <p:cNvSpPr txBox="1"/>
          <p:nvPr/>
        </p:nvSpPr>
        <p:spPr>
          <a:xfrm>
            <a:off x="2530498" y="3722685"/>
            <a:ext cx="284561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Community Resolver</a:t>
            </a:r>
            <a:endParaRPr lang="ko-KR" altLang="en-US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7AAD591-734C-4EBF-8103-0EFC17E67255}"/>
              </a:ext>
            </a:extLst>
          </p:cNvPr>
          <p:cNvCxnSpPr>
            <a:cxnSpLocks/>
          </p:cNvCxnSpPr>
          <p:nvPr/>
        </p:nvCxnSpPr>
        <p:spPr>
          <a:xfrm flipV="1">
            <a:off x="2770679" y="4129981"/>
            <a:ext cx="505921" cy="1017566"/>
          </a:xfrm>
          <a:prstGeom prst="straightConnector1">
            <a:avLst/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229A092-C720-4508-BB63-E1CA65A11A23}"/>
              </a:ext>
            </a:extLst>
          </p:cNvPr>
          <p:cNvSpPr txBox="1"/>
          <p:nvPr/>
        </p:nvSpPr>
        <p:spPr>
          <a:xfrm>
            <a:off x="1705754" y="4636972"/>
            <a:ext cx="16764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2. Send DID Request</a:t>
            </a:r>
            <a:endParaRPr lang="ko-KR" altLang="en-US" sz="1000" dirty="0"/>
          </a:p>
        </p:txBody>
      </p:sp>
      <p:pic>
        <p:nvPicPr>
          <p:cNvPr id="76" name="_x126554976">
            <a:extLst>
              <a:ext uri="{FF2B5EF4-FFF2-40B4-BE49-F238E27FC236}">
                <a16:creationId xmlns:a16="http://schemas.microsoft.com/office/drawing/2014/main" id="{BB88204A-FBC7-456F-AB3F-66FFE11F5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81" b="55312"/>
          <a:stretch>
            <a:fillRect/>
          </a:stretch>
        </p:blipFill>
        <p:spPr bwMode="auto">
          <a:xfrm>
            <a:off x="1661989" y="4513351"/>
            <a:ext cx="1763930" cy="11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D828A8FA-730F-42C9-AF0C-2A6F2199ECF8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607" y="2094932"/>
            <a:ext cx="578730" cy="57873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C68ACF9F-48A9-4674-8745-7170A1ACE323}"/>
              </a:ext>
            </a:extLst>
          </p:cNvPr>
          <p:cNvSpPr txBox="1"/>
          <p:nvPr/>
        </p:nvSpPr>
        <p:spPr>
          <a:xfrm>
            <a:off x="5755021" y="2673662"/>
            <a:ext cx="68195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Cache</a:t>
            </a:r>
            <a:endParaRPr lang="ko-KR" altLang="en-US" sz="1200" dirty="0"/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3000F9B4-F9C3-471F-B4C9-639359699FD6}"/>
              </a:ext>
            </a:extLst>
          </p:cNvPr>
          <p:cNvCxnSpPr>
            <a:cxnSpLocks/>
            <a:endCxn id="78" idx="1"/>
          </p:cNvCxnSpPr>
          <p:nvPr/>
        </p:nvCxnSpPr>
        <p:spPr>
          <a:xfrm rot="5400000" flipH="1" flipV="1">
            <a:off x="4889302" y="2878147"/>
            <a:ext cx="931704" cy="799734"/>
          </a:xfrm>
          <a:prstGeom prst="bentConnector2">
            <a:avLst/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98D86B6-5527-47BC-B8FF-891E9285BBB9}"/>
              </a:ext>
            </a:extLst>
          </p:cNvPr>
          <p:cNvSpPr txBox="1"/>
          <p:nvPr/>
        </p:nvSpPr>
        <p:spPr>
          <a:xfrm>
            <a:off x="4359958" y="3082941"/>
            <a:ext cx="117917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3. Lookup Cache</a:t>
            </a:r>
            <a:endParaRPr lang="ko-KR" altLang="en-US" sz="1000" dirty="0"/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5435F87A-5B0F-4405-BD5C-45135D77D118}"/>
              </a:ext>
            </a:extLst>
          </p:cNvPr>
          <p:cNvCxnSpPr>
            <a:cxnSpLocks/>
            <a:endCxn id="278" idx="2"/>
          </p:cNvCxnSpPr>
          <p:nvPr/>
        </p:nvCxnSpPr>
        <p:spPr>
          <a:xfrm rot="10800000">
            <a:off x="2336493" y="1649908"/>
            <a:ext cx="3479114" cy="590420"/>
          </a:xfrm>
          <a:prstGeom prst="bentConnector2">
            <a:avLst/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5E57D98-59C2-4FEA-9E4C-8680CA75C78E}"/>
              </a:ext>
            </a:extLst>
          </p:cNvPr>
          <p:cNvSpPr txBox="1"/>
          <p:nvPr/>
        </p:nvSpPr>
        <p:spPr>
          <a:xfrm>
            <a:off x="3276600" y="2117217"/>
            <a:ext cx="168749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4. If Cache Miss, Call Driver</a:t>
            </a:r>
            <a:endParaRPr lang="ko-KR" altLang="en-US" sz="1000" dirty="0"/>
          </a:p>
        </p:txBody>
      </p: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8FCDED7C-4069-41BD-9093-B086221E8114}"/>
              </a:ext>
            </a:extLst>
          </p:cNvPr>
          <p:cNvCxnSpPr>
            <a:cxnSpLocks/>
            <a:stCxn id="78" idx="2"/>
            <a:endCxn id="2" idx="3"/>
          </p:cNvCxnSpPr>
          <p:nvPr/>
        </p:nvCxnSpPr>
        <p:spPr>
          <a:xfrm rot="5400000">
            <a:off x="5257713" y="3069064"/>
            <a:ext cx="956690" cy="719885"/>
          </a:xfrm>
          <a:prstGeom prst="bentConnector2">
            <a:avLst/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5B8E74F2-7285-4903-B535-F56E93AEB0C3}"/>
              </a:ext>
            </a:extLst>
          </p:cNvPr>
          <p:cNvSpPr txBox="1"/>
          <p:nvPr/>
        </p:nvSpPr>
        <p:spPr>
          <a:xfrm>
            <a:off x="5376116" y="3418178"/>
            <a:ext cx="163428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3*. If Cache Hit, return DDO</a:t>
            </a:r>
            <a:endParaRPr lang="ko-KR" altLang="en-US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301CD3-5291-497A-AE4D-53B41E188D7B}"/>
              </a:ext>
            </a:extLst>
          </p:cNvPr>
          <p:cNvSpPr txBox="1"/>
          <p:nvPr/>
        </p:nvSpPr>
        <p:spPr>
          <a:xfrm>
            <a:off x="1673676" y="434587"/>
            <a:ext cx="177281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5. Resolve Given DID Request</a:t>
            </a:r>
            <a:endParaRPr lang="ko-KR" altLang="en-US" sz="1000" dirty="0"/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11C2B3A9-8971-4E5B-A8F1-6B4E7E084D1A}"/>
              </a:ext>
            </a:extLst>
          </p:cNvPr>
          <p:cNvCxnSpPr>
            <a:cxnSpLocks/>
          </p:cNvCxnSpPr>
          <p:nvPr/>
        </p:nvCxnSpPr>
        <p:spPr>
          <a:xfrm>
            <a:off x="3811380" y="980535"/>
            <a:ext cx="4119181" cy="631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996615E-A9C1-471F-A3C6-66102245656A}"/>
              </a:ext>
            </a:extLst>
          </p:cNvPr>
          <p:cNvSpPr txBox="1"/>
          <p:nvPr/>
        </p:nvSpPr>
        <p:spPr>
          <a:xfrm>
            <a:off x="4336120" y="840531"/>
            <a:ext cx="283780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6. Request DID Document with resolved request</a:t>
            </a:r>
            <a:endParaRPr lang="ko-KR" altLang="en-US" sz="1000" dirty="0"/>
          </a:p>
        </p:txBody>
      </p: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4F06C581-0BC2-423C-8005-E467CEAAB4F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32559" y="1400857"/>
            <a:ext cx="4098002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D381C057-FA88-4BD3-A706-8902CF735535}"/>
              </a:ext>
            </a:extLst>
          </p:cNvPr>
          <p:cNvSpPr txBox="1"/>
          <p:nvPr/>
        </p:nvSpPr>
        <p:spPr>
          <a:xfrm>
            <a:off x="4336120" y="1266386"/>
            <a:ext cx="283780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7. Return DID Document</a:t>
            </a:r>
            <a:endParaRPr lang="ko-KR" altLang="en-US" sz="1000" dirty="0"/>
          </a:p>
        </p:txBody>
      </p: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7A652BE5-2B78-40EF-90F3-D18E1B309B17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5500" y="2183233"/>
            <a:ext cx="2339832" cy="1108404"/>
          </a:xfrm>
          <a:prstGeom prst="bentConnector2">
            <a:avLst/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A335C4E6-B460-467E-8B71-5D9D4BF05B9A}"/>
              </a:ext>
            </a:extLst>
          </p:cNvPr>
          <p:cNvSpPr txBox="1"/>
          <p:nvPr/>
        </p:nvSpPr>
        <p:spPr>
          <a:xfrm>
            <a:off x="1598107" y="2398792"/>
            <a:ext cx="168749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8. Store DID Document</a:t>
            </a:r>
            <a:endParaRPr lang="ko-KR" altLang="en-US" sz="10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4C951E1-9772-4DD7-8121-636958E0F26E}"/>
              </a:ext>
            </a:extLst>
          </p:cNvPr>
          <p:cNvSpPr txBox="1"/>
          <p:nvPr/>
        </p:nvSpPr>
        <p:spPr>
          <a:xfrm>
            <a:off x="1083186" y="3281974"/>
            <a:ext cx="168749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9. Return DID Document</a:t>
            </a:r>
            <a:endParaRPr lang="ko-KR" altLang="en-US" sz="1000" dirty="0"/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C628EDC6-73BC-4CAF-AD6D-AE4377043DC8}"/>
              </a:ext>
            </a:extLst>
          </p:cNvPr>
          <p:cNvCxnSpPr>
            <a:cxnSpLocks/>
          </p:cNvCxnSpPr>
          <p:nvPr/>
        </p:nvCxnSpPr>
        <p:spPr>
          <a:xfrm flipH="1">
            <a:off x="3609577" y="4151336"/>
            <a:ext cx="502225" cy="1022457"/>
          </a:xfrm>
          <a:prstGeom prst="straightConnector1">
            <a:avLst/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F2172F93-873D-4523-B003-A96141B1270B}"/>
              </a:ext>
            </a:extLst>
          </p:cNvPr>
          <p:cNvSpPr txBox="1"/>
          <p:nvPr/>
        </p:nvSpPr>
        <p:spPr>
          <a:xfrm>
            <a:off x="3553307" y="4636972"/>
            <a:ext cx="168749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10. Return DID Document</a:t>
            </a:r>
            <a:endParaRPr lang="ko-KR" altLang="en-US" sz="1000" dirty="0"/>
          </a:p>
        </p:txBody>
      </p:sp>
      <p:pic>
        <p:nvPicPr>
          <p:cNvPr id="157" name="그림 156">
            <a:extLst>
              <a:ext uri="{FF2B5EF4-FFF2-40B4-BE49-F238E27FC236}">
                <a16:creationId xmlns:a16="http://schemas.microsoft.com/office/drawing/2014/main" id="{0A58D1A4-3009-4411-9574-9B7667C2324F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290" y="945354"/>
            <a:ext cx="359671" cy="503540"/>
          </a:xfrm>
          <a:prstGeom prst="rect">
            <a:avLst/>
          </a:prstGeom>
        </p:spPr>
      </p:pic>
      <p:pic>
        <p:nvPicPr>
          <p:cNvPr id="158" name="그림 157" descr="텍스트이(가) 표시된 사진&#10;&#10;자동 생성된 설명">
            <a:extLst>
              <a:ext uri="{FF2B5EF4-FFF2-40B4-BE49-F238E27FC236}">
                <a16:creationId xmlns:a16="http://schemas.microsoft.com/office/drawing/2014/main" id="{81045DAD-B18C-4D61-9010-B13A5C42032A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306" y="4500768"/>
            <a:ext cx="1477783" cy="888135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0D47EB0F-774A-4A65-9466-6727EA84434F}"/>
              </a:ext>
            </a:extLst>
          </p:cNvPr>
          <p:cNvSpPr txBox="1"/>
          <p:nvPr/>
        </p:nvSpPr>
        <p:spPr>
          <a:xfrm>
            <a:off x="9490476" y="5317986"/>
            <a:ext cx="176221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12. Update DID Subject Status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7029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</TotalTime>
  <Words>484</Words>
  <Application>Microsoft Office PowerPoint</Application>
  <PresentationFormat>와이드스크린</PresentationFormat>
  <Paragraphs>158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Carlito</vt:lpstr>
      <vt:lpstr>Klaudia</vt:lpstr>
      <vt:lpstr>맑은 고딕</vt:lpstr>
      <vt:lpstr>Arial</vt:lpstr>
      <vt:lpstr>Calibri</vt:lpstr>
      <vt:lpstr>Office Theme</vt:lpstr>
      <vt:lpstr>Decentralized Identity Overview</vt:lpstr>
      <vt:lpstr> Background</vt:lpstr>
      <vt:lpstr> Background</vt:lpstr>
      <vt:lpstr>Decentralized Identification : How?</vt:lpstr>
      <vt:lpstr>Decentralized Identification : How?</vt:lpstr>
      <vt:lpstr>What is DID?</vt:lpstr>
      <vt:lpstr>Extensible Driver Network : Universal Resolver</vt:lpstr>
      <vt:lpstr>DID Standardization</vt:lpstr>
      <vt:lpstr>DID Request Life Cycle</vt:lpstr>
      <vt:lpstr>DID Security Analysis</vt:lpstr>
      <vt:lpstr>Solution : SEDRA on 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PIM-Enclave Nes</dc:title>
  <dc:creator>user</dc:creator>
  <cp:lastModifiedBy>허시원</cp:lastModifiedBy>
  <cp:revision>45</cp:revision>
  <dcterms:created xsi:type="dcterms:W3CDTF">2021-01-19T04:30:45Z</dcterms:created>
  <dcterms:modified xsi:type="dcterms:W3CDTF">2021-01-26T17:56:23Z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2021-01-05T00:00:00Z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2021-01-19T00:00:00Z</vt:filetime>
  </property>
</Properties>
</file>