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9" r:id="rId3"/>
    <p:sldId id="258" r:id="rId4"/>
    <p:sldId id="262" r:id="rId5"/>
    <p:sldId id="276" r:id="rId6"/>
    <p:sldId id="264" r:id="rId7"/>
    <p:sldId id="266" r:id="rId8"/>
    <p:sldId id="269" r:id="rId9"/>
    <p:sldId id="272" r:id="rId10"/>
    <p:sldId id="270" r:id="rId11"/>
    <p:sldId id="271" r:id="rId12"/>
    <p:sldId id="277" r:id="rId13"/>
    <p:sldId id="283" r:id="rId14"/>
    <p:sldId id="295" r:id="rId15"/>
    <p:sldId id="273" r:id="rId16"/>
    <p:sldId id="282" r:id="rId17"/>
    <p:sldId id="280" r:id="rId18"/>
    <p:sldId id="275" r:id="rId19"/>
    <p:sldId id="279" r:id="rId20"/>
    <p:sldId id="284" r:id="rId21"/>
    <p:sldId id="285" r:id="rId22"/>
    <p:sldId id="286" r:id="rId23"/>
    <p:sldId id="289" r:id="rId24"/>
    <p:sldId id="291" r:id="rId25"/>
    <p:sldId id="290" r:id="rId26"/>
    <p:sldId id="287" r:id="rId27"/>
    <p:sldId id="293" r:id="rId28"/>
    <p:sldId id="294" r:id="rId29"/>
    <p:sldId id="292" r:id="rId30"/>
    <p:sldId id="296"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9272"/>
  </p:normalViewPr>
  <p:slideViewPr>
    <p:cSldViewPr snapToGrid="0" snapToObjects="1">
      <p:cViewPr varScale="1">
        <p:scale>
          <a:sx n="60" d="100"/>
          <a:sy n="60" d="100"/>
        </p:scale>
        <p:origin x="1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A90F7-689D-FB43-A249-CDE3F92E4790}" type="datetimeFigureOut">
              <a:rPr lang="en-US" smtClean="0"/>
              <a:t>8/6/18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03738-A467-4B41-B2E2-D3CF9BF51442}" type="slidenum">
              <a:rPr lang="en-US" smtClean="0"/>
              <a:t>‹#›</a:t>
            </a:fld>
            <a:endParaRPr lang="en-US"/>
          </a:p>
        </p:txBody>
      </p:sp>
    </p:spTree>
    <p:extLst>
      <p:ext uri="{BB962C8B-B14F-4D97-AF65-F5344CB8AC3E}">
        <p14:creationId xmlns:p14="http://schemas.microsoft.com/office/powerpoint/2010/main" val="30125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OSI and TCP/IP reference models have much in common. Both are based on the concept of a stack of independent protocols. Also, the functionality of the layers is roughly similar.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Despite these fundamental similarities, the two models also have many </a:t>
            </a:r>
            <a:r>
              <a:rPr lang="en-US" sz="1200" b="1" kern="1200" dirty="0" smtClean="0">
                <a:solidFill>
                  <a:schemeClr val="tx1"/>
                </a:solidFill>
                <a:effectLst/>
                <a:latin typeface="+mn-lt"/>
                <a:ea typeface="+mn-ea"/>
                <a:cs typeface="+mn-cs"/>
              </a:rPr>
              <a:t>differences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Three concepts are central to the OSI model: 1. Services.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 Interfaces.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Protocols. Probably the biggest contribution of the OSI model is that it makes the distinction between these three concepts explicit.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layer performs some </a:t>
            </a:r>
            <a:r>
              <a:rPr lang="en-US" sz="1200" b="1" i="1" kern="1200" dirty="0" smtClean="0">
                <a:solidFill>
                  <a:schemeClr val="tx1"/>
                </a:solidFill>
                <a:effectLst/>
                <a:latin typeface="+mn-lt"/>
                <a:ea typeface="+mn-ea"/>
                <a:cs typeface="+mn-cs"/>
              </a:rPr>
              <a:t>services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the layer above it. The service definition tells what the layer does.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layer’s </a:t>
            </a:r>
            <a:r>
              <a:rPr lang="en-US" sz="1200" b="1" i="1" kern="1200" dirty="0" smtClean="0">
                <a:solidFill>
                  <a:schemeClr val="tx1"/>
                </a:solidFill>
                <a:effectLst/>
                <a:latin typeface="+mn-lt"/>
                <a:ea typeface="+mn-ea"/>
                <a:cs typeface="+mn-cs"/>
              </a:rPr>
              <a:t>interface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tells the processes above it how to access it.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the peer </a:t>
            </a:r>
            <a:r>
              <a:rPr lang="en-US" sz="1200" b="1" i="1" kern="1200" dirty="0" smtClean="0">
                <a:solidFill>
                  <a:schemeClr val="tx1"/>
                </a:solidFill>
                <a:effectLst/>
                <a:latin typeface="+mn-lt"/>
                <a:ea typeface="+mn-ea"/>
                <a:cs typeface="+mn-cs"/>
              </a:rPr>
              <a:t>protocols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used in a layer are the layer’s own business. It can use any protocols it wants to, as long as it gets the job done (i.e., provides the offered services). It can also change them at will without affecting software in higher layers.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4</a:t>
            </a:fld>
            <a:endParaRPr lang="en-US"/>
          </a:p>
        </p:txBody>
      </p:sp>
    </p:spTree>
    <p:extLst>
      <p:ext uri="{BB962C8B-B14F-4D97-AF65-F5344CB8AC3E}">
        <p14:creationId xmlns:p14="http://schemas.microsoft.com/office/powerpoint/2010/main" val="9647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aseline="0" dirty="0" smtClean="0"/>
              <a:t>Assume the channel is a road. The bandwidth is 4 kHz, so sampled with 8kHz.  We assume that each sample is a ball. 8000</a:t>
            </a:r>
            <a:r>
              <a:rPr lang="en-AU" sz="1200" dirty="0" smtClean="0">
                <a:solidFill>
                  <a:srgbClr val="FF0000"/>
                </a:solidFill>
              </a:rPr>
              <a:t>samples/s</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what does level mean? There are many levels, and each sample behave as one of the levels.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mentioned that, if we want to represent 16 levels, how many bits do we need? 4. Because t</a:t>
            </a:r>
            <a:r>
              <a:rPr lang="en-US" sz="1200" b="0" i="0" u="none" strike="noStrike" kern="1200" dirty="0" smtClean="0">
                <a:solidFill>
                  <a:schemeClr val="tx1"/>
                </a:solidFill>
                <a:effectLst/>
                <a:latin typeface="+mn-lt"/>
                <a:ea typeface="+mn-ea"/>
                <a:cs typeface="+mn-cs"/>
              </a:rPr>
              <a:t>he fourth power of 2 is 16.</a:t>
            </a:r>
            <a:endParaRPr lang="en-US" dirty="0" smtClean="0"/>
          </a:p>
          <a:p>
            <a:r>
              <a:rPr lang="en-US" dirty="0" smtClean="0"/>
              <a:t>Noiseless is</a:t>
            </a:r>
            <a:r>
              <a:rPr lang="en-US" baseline="0" dirty="0" smtClean="0"/>
              <a:t> the key word here, Why? if the channel is noiseless, which means we can see infinite number of levels.</a:t>
            </a:r>
          </a:p>
          <a:p>
            <a:r>
              <a:rPr lang="en-US" baseline="0" dirty="0" smtClean="0"/>
              <a:t>For this question, it didn’t specify the value of levels. SO if the level is infinite, then </a:t>
            </a:r>
            <a:r>
              <a:rPr lang="mr-IN" baseline="0" dirty="0" smtClean="0"/>
              <a:t>…</a:t>
            </a:r>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S</a:t>
            </a:r>
            <a:r>
              <a:rPr lang="en-AU" sz="1200" dirty="0" smtClean="0">
                <a:solidFill>
                  <a:srgbClr val="FF0000"/>
                </a:solidFill>
              </a:rPr>
              <a:t>ample rate: samples/s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signal level: V   </a:t>
            </a:r>
            <a:r>
              <a:rPr lang="en-AU" sz="1200" dirty="0" smtClean="0">
                <a:solidFill>
                  <a:srgbClr val="FF0000"/>
                </a:solidFill>
              </a:rPr>
              <a:t>bits/sample </a:t>
            </a:r>
          </a:p>
          <a:p>
            <a:endParaRPr lang="en-US" baseline="0" dirty="0" smtClean="0"/>
          </a:p>
        </p:txBody>
      </p:sp>
      <p:sp>
        <p:nvSpPr>
          <p:cNvPr id="4" name="Slide Number Placeholder 3"/>
          <p:cNvSpPr>
            <a:spLocks noGrp="1"/>
          </p:cNvSpPr>
          <p:nvPr>
            <p:ph type="sldNum" sz="quarter" idx="10"/>
          </p:nvPr>
        </p:nvSpPr>
        <p:spPr/>
        <p:txBody>
          <a:bodyPr/>
          <a:lstStyle/>
          <a:p>
            <a:fld id="{E0B03738-A467-4B41-B2E2-D3CF9BF51442}" type="slidenum">
              <a:rPr lang="en-US" smtClean="0"/>
              <a:t>20</a:t>
            </a:fld>
            <a:endParaRPr lang="en-US"/>
          </a:p>
        </p:txBody>
      </p:sp>
    </p:spTree>
    <p:extLst>
      <p:ext uri="{BB962C8B-B14F-4D97-AF65-F5344CB8AC3E}">
        <p14:creationId xmlns:p14="http://schemas.microsoft.com/office/powerpoint/2010/main" val="413942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23</a:t>
            </a:fld>
            <a:endParaRPr lang="en-US"/>
          </a:p>
        </p:txBody>
      </p:sp>
    </p:spTree>
    <p:extLst>
      <p:ext uri="{BB962C8B-B14F-4D97-AF65-F5344CB8AC3E}">
        <p14:creationId xmlns:p14="http://schemas.microsoft.com/office/powerpoint/2010/main" val="355344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Channels are often shared by multiple signals. After all, it is much more convenient to use a single wire to carry several signals than to install a wire for every signal. This kind of sharing is called </a:t>
            </a:r>
            <a:r>
              <a:rPr lang="en-US" sz="1200" b="1" kern="1200" dirty="0" smtClean="0">
                <a:solidFill>
                  <a:schemeClr val="tx1"/>
                </a:solidFill>
                <a:effectLst/>
                <a:latin typeface="+mn-lt"/>
                <a:ea typeface="+mn-ea"/>
                <a:cs typeface="+mn-cs"/>
              </a:rPr>
              <a:t>multiplexing</a:t>
            </a:r>
            <a:r>
              <a:rPr lang="en-US" sz="1200" kern="1200" dirty="0" smtClean="0">
                <a:solidFill>
                  <a:schemeClr val="tx1"/>
                </a:solidFill>
                <a:effectLst/>
                <a:latin typeface="+mn-lt"/>
                <a:ea typeface="+mn-ea"/>
                <a:cs typeface="+mn-cs"/>
              </a:rPr>
              <a:t>. It can be accomplished in several different ways. We will present methods for time, frequency, and code di- vision multiplexing.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24</a:t>
            </a:fld>
            <a:endParaRPr lang="en-US"/>
          </a:p>
        </p:txBody>
      </p:sp>
    </p:spTree>
    <p:extLst>
      <p:ext uri="{BB962C8B-B14F-4D97-AF65-F5344CB8AC3E}">
        <p14:creationId xmlns:p14="http://schemas.microsoft.com/office/powerpoint/2010/main" val="121164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divides the spectrum into frequency bands, with each user having exclusive possession of some band in which to send their signal.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a more detailed example, in Fig. 2-25 we show three voice-grade telephone channels multiplexed using FDM. Filters limit the usable bandwidth to about 3100 Hz per voice-grade channel. When many channels are multiplexed together, 4000 Hz is allocated per channel. The excess is called a </a:t>
            </a:r>
            <a:r>
              <a:rPr lang="en-US" sz="1200" b="1" kern="1200" dirty="0" smtClean="0">
                <a:solidFill>
                  <a:schemeClr val="tx1"/>
                </a:solidFill>
                <a:effectLst/>
                <a:latin typeface="+mn-lt"/>
                <a:ea typeface="+mn-ea"/>
                <a:cs typeface="+mn-cs"/>
              </a:rPr>
              <a:t>guard band</a:t>
            </a:r>
            <a:r>
              <a:rPr lang="en-US" sz="1200" kern="1200" dirty="0" smtClean="0">
                <a:solidFill>
                  <a:schemeClr val="tx1"/>
                </a:solidFill>
                <a:effectLst/>
                <a:latin typeface="+mn-lt"/>
                <a:ea typeface="+mn-ea"/>
                <a:cs typeface="+mn-cs"/>
              </a:rPr>
              <a:t>. It keeps the channels well separated.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25</a:t>
            </a:fld>
            <a:endParaRPr lang="en-US"/>
          </a:p>
        </p:txBody>
      </p:sp>
    </p:spTree>
    <p:extLst>
      <p:ext uri="{BB962C8B-B14F-4D97-AF65-F5344CB8AC3E}">
        <p14:creationId xmlns:p14="http://schemas.microsoft.com/office/powerpoint/2010/main" val="398407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26</a:t>
            </a:fld>
            <a:endParaRPr lang="en-US"/>
          </a:p>
        </p:txBody>
      </p:sp>
    </p:spTree>
    <p:extLst>
      <p:ext uri="{BB962C8B-B14F-4D97-AF65-F5344CB8AC3E}">
        <p14:creationId xmlns:p14="http://schemas.microsoft.com/office/powerpoint/2010/main" val="858008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we talk about </a:t>
            </a:r>
            <a:r>
              <a:rPr lang="en-US" sz="1200" kern="1200" dirty="0" smtClean="0">
                <a:solidFill>
                  <a:schemeClr val="tx1"/>
                </a:solidFill>
                <a:effectLst/>
                <a:latin typeface="+mn-lt"/>
                <a:ea typeface="+mn-ea"/>
                <a:cs typeface="+mn-cs"/>
              </a:rPr>
              <a:t>sending digital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will start with schemes that directly convert bits into a signal. These schemes result in </a:t>
            </a:r>
            <a:r>
              <a:rPr lang="en-US" sz="1200" b="1" kern="1200" dirty="0" smtClean="0">
                <a:solidFill>
                  <a:schemeClr val="tx1"/>
                </a:solidFill>
                <a:effectLst/>
                <a:latin typeface="+mn-lt"/>
                <a:ea typeface="+mn-ea"/>
                <a:cs typeface="+mn-cs"/>
              </a:rPr>
              <a:t>baseband transmission</a:t>
            </a:r>
            <a:r>
              <a:rPr lang="en-US" sz="1200" kern="1200" dirty="0" smtClean="0">
                <a:solidFill>
                  <a:schemeClr val="tx1"/>
                </a:solidFill>
                <a:effectLst/>
                <a:latin typeface="+mn-lt"/>
                <a:ea typeface="+mn-ea"/>
                <a:cs typeface="+mn-cs"/>
              </a:rPr>
              <a:t>, in which the signal occupies </a:t>
            </a:r>
            <a:r>
              <a:rPr lang="en-US" sz="1200" kern="1200" dirty="0" err="1" smtClean="0">
                <a:solidFill>
                  <a:schemeClr val="tx1"/>
                </a:solidFill>
                <a:effectLst/>
                <a:latin typeface="+mn-lt"/>
                <a:ea typeface="+mn-ea"/>
                <a:cs typeface="+mn-cs"/>
              </a:rPr>
              <a:t>frequen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cies</a:t>
            </a:r>
            <a:r>
              <a:rPr lang="en-US" sz="1200" kern="1200" dirty="0" smtClean="0">
                <a:solidFill>
                  <a:schemeClr val="tx1"/>
                </a:solidFill>
                <a:effectLst/>
                <a:latin typeface="+mn-lt"/>
                <a:ea typeface="+mn-ea"/>
                <a:cs typeface="+mn-cs"/>
              </a:rPr>
              <a:t> from zero up to a maximum that depends on the signaling rate. It is common for wires. Then we will consider schemes that regulate the amplitude, phase, or frequency of a carrier signal to convey bits. These schemes result in </a:t>
            </a:r>
            <a:r>
              <a:rPr lang="en-US" sz="1200" b="1" kern="1200" dirty="0" err="1" smtClean="0">
                <a:solidFill>
                  <a:schemeClr val="tx1"/>
                </a:solidFill>
                <a:effectLst/>
                <a:latin typeface="+mn-lt"/>
                <a:ea typeface="+mn-ea"/>
                <a:cs typeface="+mn-cs"/>
              </a:rPr>
              <a:t>passband</a:t>
            </a:r>
            <a:r>
              <a:rPr lang="en-US" sz="1200" b="1" kern="1200" dirty="0" smtClean="0">
                <a:solidFill>
                  <a:schemeClr val="tx1"/>
                </a:solidFill>
                <a:effectLst/>
                <a:latin typeface="+mn-lt"/>
                <a:ea typeface="+mn-ea"/>
                <a:cs typeface="+mn-cs"/>
              </a:rPr>
              <a:t> transmission</a:t>
            </a:r>
            <a:r>
              <a:rPr lang="en-US" sz="1200" kern="1200" dirty="0" smtClean="0">
                <a:solidFill>
                  <a:schemeClr val="tx1"/>
                </a:solidFill>
                <a:effectLst/>
                <a:latin typeface="+mn-lt"/>
                <a:ea typeface="+mn-ea"/>
                <a:cs typeface="+mn-cs"/>
              </a:rPr>
              <a:t>, in which the signal occupies a band of frequencies around the </a:t>
            </a:r>
            <a:r>
              <a:rPr lang="en-US" sz="1200" kern="1200" dirty="0" err="1" smtClean="0">
                <a:solidFill>
                  <a:schemeClr val="tx1"/>
                </a:solidFill>
                <a:effectLst/>
                <a:latin typeface="+mn-lt"/>
                <a:ea typeface="+mn-ea"/>
                <a:cs typeface="+mn-cs"/>
              </a:rPr>
              <a:t>fre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quency</a:t>
            </a:r>
            <a:r>
              <a:rPr lang="en-US" sz="1200" kern="1200" dirty="0" smtClean="0">
                <a:solidFill>
                  <a:schemeClr val="tx1"/>
                </a:solidFill>
                <a:effectLst/>
                <a:latin typeface="+mn-lt"/>
                <a:ea typeface="+mn-ea"/>
                <a:cs typeface="+mn-cs"/>
              </a:rPr>
              <a:t> of the carrier signal. It is common for wireless and optical channels for which the signals must reside in a given frequency band.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28</a:t>
            </a:fld>
            <a:endParaRPr lang="en-US"/>
          </a:p>
        </p:txBody>
      </p:sp>
    </p:spTree>
    <p:extLst>
      <p:ext uri="{BB962C8B-B14F-4D97-AF65-F5344CB8AC3E}">
        <p14:creationId xmlns:p14="http://schemas.microsoft.com/office/powerpoint/2010/main" val="13580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29</a:t>
            </a:fld>
            <a:endParaRPr lang="en-US"/>
          </a:p>
        </p:txBody>
      </p:sp>
    </p:spTree>
    <p:extLst>
      <p:ext uri="{BB962C8B-B14F-4D97-AF65-F5344CB8AC3E}">
        <p14:creationId xmlns:p14="http://schemas.microsoft.com/office/powerpoint/2010/main" val="149935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difference is in the area of connectionless versus connection-oriented communication. The OSI model supports both connectionless and connection- oriented communication in the network layer, but only connection-oriented com- </a:t>
            </a:r>
            <a:r>
              <a:rPr lang="en-US" sz="1200" kern="1200" dirty="0" err="1" smtClean="0">
                <a:solidFill>
                  <a:schemeClr val="tx1"/>
                </a:solidFill>
                <a:effectLst/>
                <a:latin typeface="+mn-lt"/>
                <a:ea typeface="+mn-ea"/>
                <a:cs typeface="+mn-cs"/>
              </a:rPr>
              <a:t>munication</a:t>
            </a:r>
            <a:r>
              <a:rPr lang="en-US" sz="1200" kern="1200" dirty="0" smtClean="0">
                <a:solidFill>
                  <a:schemeClr val="tx1"/>
                </a:solidFill>
                <a:effectLst/>
                <a:latin typeface="+mn-lt"/>
                <a:ea typeface="+mn-ea"/>
                <a:cs typeface="+mn-cs"/>
              </a:rPr>
              <a:t> in the transport layer, where it counts (because the transport service is visible to the users). The TCP/IP model supports only one mode in the network layer (connectionless) but both in the transport layer, giving the users a choice. This choice is especially important for simple request-response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5</a:t>
            </a:fld>
            <a:endParaRPr lang="en-US"/>
          </a:p>
        </p:txBody>
      </p:sp>
    </p:spTree>
    <p:extLst>
      <p:ext uri="{BB962C8B-B14F-4D97-AF65-F5344CB8AC3E}">
        <p14:creationId xmlns:p14="http://schemas.microsoft.com/office/powerpoint/2010/main" val="188360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Divide</a:t>
            </a:r>
            <a:r>
              <a:rPr lang="zh-CN" altLang="en-US" dirty="0" smtClean="0"/>
              <a:t> </a:t>
            </a:r>
            <a:r>
              <a:rPr lang="en-US" altLang="zh-CN" dirty="0" smtClean="0"/>
              <a:t>by</a:t>
            </a:r>
          </a:p>
          <a:p>
            <a:r>
              <a:rPr lang="en-US" dirty="0" smtClean="0"/>
              <a:t>Satellites are effective for broadcast distribution and anywhere/anytime communications</a:t>
            </a:r>
          </a:p>
          <a:p>
            <a:r>
              <a:rPr lang="en-US" dirty="0" smtClean="0"/>
              <a:t>Kinds of Satellites </a:t>
            </a:r>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6</a:t>
            </a:fld>
            <a:endParaRPr lang="en-US"/>
          </a:p>
        </p:txBody>
      </p:sp>
    </p:spTree>
    <p:extLst>
      <p:ext uri="{BB962C8B-B14F-4D97-AF65-F5344CB8AC3E}">
        <p14:creationId xmlns:p14="http://schemas.microsoft.com/office/powerpoint/2010/main" val="153942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With the on-going of time,</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need arose to turn the analog signals into a series of ones and zeroes. It was time for digital.</a:t>
            </a:r>
          </a:p>
          <a:p>
            <a:r>
              <a:rPr lang="en-US" sz="1200" b="0" i="0" kern="1200" dirty="0" smtClean="0">
                <a:solidFill>
                  <a:schemeClr val="tx1"/>
                </a:solidFill>
                <a:effectLst/>
                <a:latin typeface="+mn-lt"/>
                <a:ea typeface="+mn-ea"/>
                <a:cs typeface="+mn-cs"/>
              </a:rPr>
              <a:t>Why? Switching to digital increased the transmission capacity of networks. </a:t>
            </a:r>
          </a:p>
          <a:p>
            <a:r>
              <a:rPr lang="en-US" sz="1200" b="0" i="0" kern="1200" dirty="0" smtClean="0">
                <a:solidFill>
                  <a:schemeClr val="tx1"/>
                </a:solidFill>
                <a:effectLst/>
                <a:latin typeface="+mn-lt"/>
                <a:ea typeface="+mn-ea"/>
                <a:cs typeface="+mn-cs"/>
              </a:rPr>
              <a:t>Sampling is the key technique used to digitize analog information such as sound, photographs, and images.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And, This theorem was the key to digitizing the analog signal</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0B03738-A467-4B41-B2E2-D3CF9BF51442}" type="slidenum">
              <a:rPr lang="en-US" smtClean="0"/>
              <a:t>13</a:t>
            </a:fld>
            <a:endParaRPr lang="en-US"/>
          </a:p>
        </p:txBody>
      </p:sp>
    </p:spTree>
    <p:extLst>
      <p:ext uri="{BB962C8B-B14F-4D97-AF65-F5344CB8AC3E}">
        <p14:creationId xmlns:p14="http://schemas.microsoft.com/office/powerpoint/2010/main" val="71740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Digital</a:t>
            </a: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modulation</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Wires and wire- less channels carry analog signals such as continuously varying voltage, light intensity, or sound intensity. To send digital information, we must devise analog signals to represent bits. The process of converting between bits and signals that represent them is called </a:t>
            </a:r>
            <a:r>
              <a:rPr lang="en-US" sz="1200" b="1" kern="1200" dirty="0" smtClean="0">
                <a:solidFill>
                  <a:schemeClr val="tx1"/>
                </a:solidFill>
                <a:effectLst/>
                <a:latin typeface="+mn-lt"/>
                <a:ea typeface="+mn-ea"/>
                <a:cs typeface="+mn-cs"/>
              </a:rPr>
              <a:t>digital modulation</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14</a:t>
            </a:fld>
            <a:endParaRPr lang="en-US"/>
          </a:p>
        </p:txBody>
      </p:sp>
    </p:spTree>
    <p:extLst>
      <p:ext uri="{BB962C8B-B14F-4D97-AF65-F5344CB8AC3E}">
        <p14:creationId xmlns:p14="http://schemas.microsoft.com/office/powerpoint/2010/main" val="177531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To explain </a:t>
            </a:r>
            <a:r>
              <a:rPr lang="en-US" sz="1200" b="1" i="0" kern="1200" dirty="0" err="1" smtClean="0">
                <a:solidFill>
                  <a:schemeClr val="tx1"/>
                </a:solidFill>
                <a:effectLst/>
                <a:latin typeface="+mn-lt"/>
                <a:ea typeface="+mn-ea"/>
                <a:cs typeface="+mn-cs"/>
              </a:rPr>
              <a:t>Nyquist's</a:t>
            </a:r>
            <a:r>
              <a:rPr lang="en-US" sz="1200" b="1" i="0" kern="1200" dirty="0" smtClean="0">
                <a:solidFill>
                  <a:schemeClr val="tx1"/>
                </a:solidFill>
                <a:effectLst/>
                <a:latin typeface="+mn-lt"/>
                <a:ea typeface="+mn-ea"/>
                <a:cs typeface="+mn-cs"/>
              </a:rPr>
              <a:t> theorem a bit more</a:t>
            </a:r>
            <a:r>
              <a:rPr lang="en-US" sz="1200" b="0" i="0" kern="1200" dirty="0" smtClean="0">
                <a:solidFill>
                  <a:schemeClr val="tx1"/>
                </a:solidFill>
                <a:effectLst/>
                <a:latin typeface="+mn-lt"/>
                <a:ea typeface="+mn-ea"/>
                <a:cs typeface="+mn-cs"/>
              </a:rPr>
              <a:t>: in its most basic form, </a:t>
            </a:r>
            <a:r>
              <a:rPr lang="en-US" sz="1200" b="0" i="0" kern="1200" dirty="0" err="1" smtClean="0">
                <a:solidFill>
                  <a:schemeClr val="tx1"/>
                </a:solidFill>
                <a:effectLst/>
                <a:latin typeface="+mn-lt"/>
                <a:ea typeface="+mn-ea"/>
                <a:cs typeface="+mn-cs"/>
              </a:rPr>
              <a:t>Nyquist’s</a:t>
            </a:r>
            <a:r>
              <a:rPr lang="en-US" sz="1200" b="0" i="0" kern="1200" dirty="0" smtClean="0">
                <a:solidFill>
                  <a:schemeClr val="tx1"/>
                </a:solidFill>
                <a:effectLst/>
                <a:latin typeface="+mn-lt"/>
                <a:ea typeface="+mn-ea"/>
                <a:cs typeface="+mn-cs"/>
              </a:rPr>
              <a:t> work states that an analog signal waveform can be converted into digital by sampling the analog signal at equal time intervals.</a:t>
            </a:r>
          </a:p>
          <a:p>
            <a:r>
              <a:rPr lang="en-US" sz="1200" b="0" i="0" kern="1200" dirty="0" smtClean="0">
                <a:solidFill>
                  <a:schemeClr val="tx1"/>
                </a:solidFill>
                <a:effectLst/>
                <a:latin typeface="+mn-lt"/>
                <a:ea typeface="+mn-ea"/>
                <a:cs typeface="+mn-cs"/>
              </a:rPr>
              <a:t>The sampling rate must be “equal to, or greater than, twice the highest frequency component in the analog signal.”</a:t>
            </a:r>
            <a:endParaRPr lang="en-US" dirty="0" smtClean="0"/>
          </a:p>
          <a:p>
            <a:r>
              <a:rPr lang="en-US" dirty="0" smtClean="0"/>
              <a:t>Bit has 2 states: 0 or 1. SO if we have 4bits,</a:t>
            </a:r>
            <a:r>
              <a:rPr lang="en-US" baseline="0" dirty="0" smtClean="0"/>
              <a:t> we can </a:t>
            </a:r>
            <a:r>
              <a:rPr lang="en-US" altLang="zh-CN" baseline="0" dirty="0" smtClean="0"/>
              <a:t>use 4 bits to </a:t>
            </a:r>
            <a:r>
              <a:rPr lang="en-US" baseline="0" dirty="0" smtClean="0"/>
              <a:t>represent 16 level. (</a:t>
            </a:r>
            <a:r>
              <a:rPr lang="en-US" sz="1200" b="0" i="0" u="none" strike="noStrike" kern="1200" dirty="0" smtClean="0">
                <a:solidFill>
                  <a:schemeClr val="tx1"/>
                </a:solidFill>
                <a:effectLst/>
                <a:latin typeface="+mn-lt"/>
                <a:ea typeface="+mn-ea"/>
                <a:cs typeface="+mn-cs"/>
              </a:rPr>
              <a:t>The fourth power of 2 is 16)</a:t>
            </a:r>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15</a:t>
            </a:fld>
            <a:endParaRPr lang="en-US"/>
          </a:p>
        </p:txBody>
      </p:sp>
    </p:spTree>
    <p:extLst>
      <p:ext uri="{BB962C8B-B14F-4D97-AF65-F5344CB8AC3E}">
        <p14:creationId xmlns:p14="http://schemas.microsoft.com/office/powerpoint/2010/main" val="144373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Nyquist</a:t>
            </a:r>
            <a:r>
              <a:rPr lang="en-US" sz="1200" kern="1200" dirty="0" smtClean="0">
                <a:solidFill>
                  <a:schemeClr val="tx1"/>
                </a:solidFill>
                <a:effectLst/>
                <a:latin typeface="+mn-lt"/>
                <a:ea typeface="+mn-ea"/>
                <a:cs typeface="+mn-cs"/>
              </a:rPr>
              <a:t>, realized that even a perfect channel has a finite transmission capacity. He derived an equation expressing the maximum data rate for a finite-bandwidth noiseless channel.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will just briefly summarize their now classical results here.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Nyquist</a:t>
            </a:r>
            <a:r>
              <a:rPr lang="en-US" sz="1200" kern="1200" dirty="0" smtClean="0">
                <a:solidFill>
                  <a:schemeClr val="tx1"/>
                </a:solidFill>
                <a:effectLst/>
                <a:latin typeface="+mn-lt"/>
                <a:ea typeface="+mn-ea"/>
                <a:cs typeface="+mn-cs"/>
              </a:rPr>
              <a:t> proved that if an arbitrary signal has been run through a low-pass filter of bandwidth </a:t>
            </a:r>
            <a:r>
              <a:rPr lang="en-US" sz="1200" i="1" kern="120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the filtered signal can be completely reconstructed by making only 2</a:t>
            </a:r>
            <a:r>
              <a:rPr lang="en-US" sz="1200" i="1" kern="1200" dirty="0" smtClean="0">
                <a:solidFill>
                  <a:schemeClr val="tx1"/>
                </a:solidFill>
                <a:effectLst/>
                <a:latin typeface="+mn-lt"/>
                <a:ea typeface="+mn-ea"/>
                <a:cs typeface="+mn-cs"/>
              </a:rPr>
              <a:t>B </a:t>
            </a:r>
            <a:r>
              <a:rPr lang="en-US" sz="1200" kern="1200" dirty="0" smtClean="0">
                <a:solidFill>
                  <a:schemeClr val="tx1"/>
                </a:solidFill>
                <a:effectLst/>
                <a:latin typeface="+mn-lt"/>
                <a:ea typeface="+mn-ea"/>
                <a:cs typeface="+mn-cs"/>
              </a:rPr>
              <a:t>(exact) samples per second.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a noiseless 3-kHz channel cannot transmit binary (i.e., two-level) signals at a rate exceeding 6000 bps. </a:t>
            </a: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16</a:t>
            </a:fld>
            <a:endParaRPr lang="en-US"/>
          </a:p>
        </p:txBody>
      </p:sp>
    </p:spTree>
    <p:extLst>
      <p:ext uri="{BB962C8B-B14F-4D97-AF65-F5344CB8AC3E}">
        <p14:creationId xmlns:p14="http://schemas.microsoft.com/office/powerpoint/2010/main" val="210506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Shannon carried </a:t>
            </a:r>
            <a:r>
              <a:rPr lang="en-US" sz="1200" kern="1200" dirty="0" err="1" smtClean="0">
                <a:solidFill>
                  <a:schemeClr val="tx1"/>
                </a:solidFill>
                <a:effectLst/>
                <a:latin typeface="+mn-lt"/>
                <a:ea typeface="+mn-ea"/>
                <a:cs typeface="+mn-cs"/>
              </a:rPr>
              <a:t>Nyquist’s</a:t>
            </a:r>
            <a:r>
              <a:rPr lang="en-US" sz="1200" kern="1200" dirty="0" smtClean="0">
                <a:solidFill>
                  <a:schemeClr val="tx1"/>
                </a:solidFill>
                <a:effectLst/>
                <a:latin typeface="+mn-lt"/>
                <a:ea typeface="+mn-ea"/>
                <a:cs typeface="+mn-cs"/>
              </a:rPr>
              <a:t> work further and extended it to the case of a channel subject to random noise (that is, thermodynamic)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tells us the best capacities that real channels can have.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17</a:t>
            </a:fld>
            <a:endParaRPr lang="en-US"/>
          </a:p>
        </p:txBody>
      </p:sp>
    </p:spTree>
    <p:extLst>
      <p:ext uri="{BB962C8B-B14F-4D97-AF65-F5344CB8AC3E}">
        <p14:creationId xmlns:p14="http://schemas.microsoft.com/office/powerpoint/2010/main" val="1199163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V = 256 means</a:t>
            </a:r>
            <a:r>
              <a:rPr lang="en-US" baseline="0" dirty="0" smtClean="0"/>
              <a:t> 256 levels. How many bits do we need to represent 256 level.  Log2 256 = 8</a:t>
            </a:r>
            <a:endParaRPr lang="en-US" dirty="0"/>
          </a:p>
        </p:txBody>
      </p:sp>
      <p:sp>
        <p:nvSpPr>
          <p:cNvPr id="4" name="Slide Number Placeholder 3"/>
          <p:cNvSpPr>
            <a:spLocks noGrp="1"/>
          </p:cNvSpPr>
          <p:nvPr>
            <p:ph type="sldNum" sz="quarter" idx="10"/>
          </p:nvPr>
        </p:nvSpPr>
        <p:spPr/>
        <p:txBody>
          <a:bodyPr/>
          <a:lstStyle/>
          <a:p>
            <a:fld id="{E0B03738-A467-4B41-B2E2-D3CF9BF51442}" type="slidenum">
              <a:rPr lang="en-US" smtClean="0"/>
              <a:t>18</a:t>
            </a:fld>
            <a:endParaRPr lang="en-US"/>
          </a:p>
        </p:txBody>
      </p:sp>
    </p:spTree>
    <p:extLst>
      <p:ext uri="{BB962C8B-B14F-4D97-AF65-F5344CB8AC3E}">
        <p14:creationId xmlns:p14="http://schemas.microsoft.com/office/powerpoint/2010/main" val="96676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8403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81202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22165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1BE10-30B3-4E4B-8113-EB54D3B95EDB}"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1348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F1BE10-30B3-4E4B-8113-EB54D3B95EDB}" type="datetimeFigureOut">
              <a:rPr lang="en-US" smtClean="0"/>
              <a:t>8/6/18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40752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F1BE10-30B3-4E4B-8113-EB54D3B95EDB}"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76045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F1BE10-30B3-4E4B-8113-EB54D3B95EDB}" type="datetimeFigureOut">
              <a:rPr lang="en-US" smtClean="0"/>
              <a:t>8/6/18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208309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F1BE10-30B3-4E4B-8113-EB54D3B95EDB}" type="datetimeFigureOut">
              <a:rPr lang="en-US" smtClean="0"/>
              <a:t>8/6/18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20045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1BE10-30B3-4E4B-8113-EB54D3B95EDB}" type="datetimeFigureOut">
              <a:rPr lang="en-US" smtClean="0"/>
              <a:t>8/6/18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84052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1BE10-30B3-4E4B-8113-EB54D3B95EDB}"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134535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1BE10-30B3-4E4B-8113-EB54D3B95EDB}" type="datetimeFigureOut">
              <a:rPr lang="en-US" smtClean="0"/>
              <a:t>8/6/18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DDFD2C-FFF5-AD42-A377-5B26CE57B47C}" type="slidenum">
              <a:rPr lang="en-US" smtClean="0"/>
              <a:t>‹#›</a:t>
            </a:fld>
            <a:endParaRPr lang="en-US"/>
          </a:p>
        </p:txBody>
      </p:sp>
    </p:spTree>
    <p:extLst>
      <p:ext uri="{BB962C8B-B14F-4D97-AF65-F5344CB8AC3E}">
        <p14:creationId xmlns:p14="http://schemas.microsoft.com/office/powerpoint/2010/main" val="576620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1BE10-30B3-4E4B-8113-EB54D3B95EDB}" type="datetimeFigureOut">
              <a:rPr lang="en-US" smtClean="0"/>
              <a:t>8/6/18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DFD2C-FFF5-AD42-A377-5B26CE57B47C}" type="slidenum">
              <a:rPr lang="en-US" smtClean="0"/>
              <a:t>‹#›</a:t>
            </a:fld>
            <a:endParaRPr lang="en-US"/>
          </a:p>
        </p:txBody>
      </p:sp>
    </p:spTree>
    <p:extLst>
      <p:ext uri="{BB962C8B-B14F-4D97-AF65-F5344CB8AC3E}">
        <p14:creationId xmlns:p14="http://schemas.microsoft.com/office/powerpoint/2010/main" val="82290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675" y="1287255"/>
            <a:ext cx="11202649" cy="2387600"/>
          </a:xfrm>
        </p:spPr>
        <p:txBody>
          <a:bodyPr>
            <a:normAutofit/>
          </a:bodyPr>
          <a:lstStyle/>
          <a:p>
            <a:r>
              <a:rPr lang="en-US" altLang="zh-CN" sz="4800" dirty="0" smtClean="0"/>
              <a:t>COMP90007 Internet Technologies</a:t>
            </a:r>
            <a:r>
              <a:rPr lang="zh-CN" altLang="en-US" sz="4800" dirty="0" smtClean="0"/>
              <a:t> </a:t>
            </a:r>
            <a:r>
              <a:rPr lang="en-US" altLang="zh-CN" sz="4800" dirty="0" smtClean="0"/>
              <a:t>Workshop</a:t>
            </a:r>
            <a:r>
              <a:rPr lang="zh-CN" altLang="en-US" sz="4800" dirty="0" smtClean="0"/>
              <a:t> </a:t>
            </a:r>
            <a:endParaRPr lang="en-US" sz="4800" dirty="0"/>
          </a:p>
        </p:txBody>
      </p:sp>
      <p:sp>
        <p:nvSpPr>
          <p:cNvPr id="3" name="Subtitle 2"/>
          <p:cNvSpPr>
            <a:spLocks noGrp="1"/>
          </p:cNvSpPr>
          <p:nvPr>
            <p:ph type="subTitle" idx="1"/>
          </p:nvPr>
        </p:nvSpPr>
        <p:spPr>
          <a:xfrm>
            <a:off x="1523999" y="4156674"/>
            <a:ext cx="9144000" cy="1655762"/>
          </a:xfrm>
        </p:spPr>
        <p:txBody>
          <a:bodyPr>
            <a:normAutofit/>
          </a:bodyPr>
          <a:lstStyle/>
          <a:p>
            <a:r>
              <a:rPr lang="en-US" altLang="zh-CN" sz="3600" dirty="0" smtClean="0"/>
              <a:t>Week</a:t>
            </a:r>
            <a:r>
              <a:rPr lang="zh-CN" altLang="en-US" sz="3600" dirty="0" smtClean="0"/>
              <a:t> </a:t>
            </a:r>
            <a:r>
              <a:rPr lang="en-US" altLang="zh-CN" sz="3600" dirty="0" smtClean="0"/>
              <a:t>3</a:t>
            </a:r>
            <a:endParaRPr lang="en-US" sz="3600" dirty="0"/>
          </a:p>
        </p:txBody>
      </p:sp>
    </p:spTree>
    <p:extLst>
      <p:ext uri="{BB962C8B-B14F-4D97-AF65-F5344CB8AC3E}">
        <p14:creationId xmlns:p14="http://schemas.microsoft.com/office/powerpoint/2010/main" val="135215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5413" y="434796"/>
            <a:ext cx="8931729" cy="5783914"/>
          </a:xfrm>
          <a:prstGeom prst="rect">
            <a:avLst/>
          </a:prstGeom>
        </p:spPr>
      </p:pic>
    </p:spTree>
    <p:extLst>
      <p:ext uri="{BB962C8B-B14F-4D97-AF65-F5344CB8AC3E}">
        <p14:creationId xmlns:p14="http://schemas.microsoft.com/office/powerpoint/2010/main" val="212383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(Topology)</a:t>
            </a:r>
            <a:endParaRPr lang="en-AU" dirty="0"/>
          </a:p>
        </p:txBody>
      </p:sp>
      <p:sp>
        <p:nvSpPr>
          <p:cNvPr id="3" name="Content Placeholder 2"/>
          <p:cNvSpPr>
            <a:spLocks noGrp="1"/>
          </p:cNvSpPr>
          <p:nvPr>
            <p:ph idx="1"/>
          </p:nvPr>
        </p:nvSpPr>
        <p:spPr/>
        <p:txBody>
          <a:bodyPr/>
          <a:lstStyle/>
          <a:p>
            <a:r>
              <a:rPr lang="en-AU" sz="2400" dirty="0"/>
              <a:t>Is an oil pipe a simplex system, a half-duplex system, a full duplex system or none of the above? Under which conditions?</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11</a:t>
            </a:fld>
            <a:endParaRPr lang="en-US" altLang="en-US"/>
          </a:p>
        </p:txBody>
      </p:sp>
      <p:sp>
        <p:nvSpPr>
          <p:cNvPr id="6" name="TextBox 5"/>
          <p:cNvSpPr txBox="1">
            <a:spLocks noChangeArrowheads="1"/>
          </p:cNvSpPr>
          <p:nvPr/>
        </p:nvSpPr>
        <p:spPr bwMode="auto">
          <a:xfrm>
            <a:off x="838200" y="2917324"/>
            <a:ext cx="10319387" cy="304698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AU" sz="2400" dirty="0">
                <a:solidFill>
                  <a:srgbClr val="FF0000"/>
                </a:solidFill>
              </a:rPr>
              <a:t>Oil can flow in either direction, but not both ways at once, therefore it </a:t>
            </a:r>
            <a:r>
              <a:rPr lang="en-AU" sz="2400" b="1" dirty="0">
                <a:solidFill>
                  <a:srgbClr val="FF0000"/>
                </a:solidFill>
              </a:rPr>
              <a:t>cannot </a:t>
            </a:r>
            <a:r>
              <a:rPr lang="en-AU" sz="2400" dirty="0">
                <a:solidFill>
                  <a:srgbClr val="FF0000"/>
                </a:solidFill>
              </a:rPr>
              <a:t>be </a:t>
            </a:r>
            <a:r>
              <a:rPr lang="en-AU" sz="2400" i="1" dirty="0">
                <a:solidFill>
                  <a:srgbClr val="FF0000"/>
                </a:solidFill>
              </a:rPr>
              <a:t>full duplex</a:t>
            </a:r>
            <a:r>
              <a:rPr lang="en-AU" sz="2400" dirty="0">
                <a:solidFill>
                  <a:srgbClr val="FF0000"/>
                </a:solidFill>
              </a:rPr>
              <a:t>.</a:t>
            </a:r>
          </a:p>
          <a:p>
            <a:pPr marL="342900" indent="-342900">
              <a:buFont typeface="Arial" panose="020B0604020202020204" pitchFamily="34" charset="0"/>
              <a:buChar char="•"/>
            </a:pPr>
            <a:endParaRPr lang="en-AU" sz="2400" dirty="0">
              <a:solidFill>
                <a:srgbClr val="FF0000"/>
              </a:solidFill>
            </a:endParaRPr>
          </a:p>
          <a:p>
            <a:pPr marL="342900" indent="-342900">
              <a:buFont typeface="Arial" panose="020B0604020202020204" pitchFamily="34" charset="0"/>
              <a:buChar char="•"/>
            </a:pPr>
            <a:r>
              <a:rPr lang="en-AU" sz="2400" dirty="0">
                <a:solidFill>
                  <a:srgbClr val="FF0000"/>
                </a:solidFill>
              </a:rPr>
              <a:t>Depending on the situation, at an oil refinery, for example, an oil pipe is </a:t>
            </a:r>
            <a:r>
              <a:rPr lang="en-AU" sz="2400" i="1" dirty="0">
                <a:solidFill>
                  <a:srgbClr val="FF0000"/>
                </a:solidFill>
              </a:rPr>
              <a:t>simplex</a:t>
            </a:r>
            <a:r>
              <a:rPr lang="en-AU" sz="2400" dirty="0">
                <a:solidFill>
                  <a:srgbClr val="FF0000"/>
                </a:solidFill>
              </a:rPr>
              <a:t>, as the oil only flows in one direction.</a:t>
            </a:r>
          </a:p>
          <a:p>
            <a:pPr marL="342900" indent="-342900">
              <a:buFont typeface="Arial" panose="020B0604020202020204" pitchFamily="34" charset="0"/>
              <a:buChar char="•"/>
            </a:pPr>
            <a:endParaRPr lang="en-AU" sz="2400" dirty="0">
              <a:solidFill>
                <a:srgbClr val="FF0000"/>
              </a:solidFill>
            </a:endParaRPr>
          </a:p>
          <a:p>
            <a:pPr marL="342900" indent="-342900">
              <a:buFont typeface="Arial" panose="020B0604020202020204" pitchFamily="34" charset="0"/>
              <a:buChar char="•"/>
            </a:pPr>
            <a:r>
              <a:rPr lang="en-AU" sz="2400" dirty="0">
                <a:solidFill>
                  <a:srgbClr val="FF0000"/>
                </a:solidFill>
              </a:rPr>
              <a:t>Theoretically oil can flow both ways, therefore it can be consider </a:t>
            </a:r>
            <a:r>
              <a:rPr lang="en-AU" sz="2400" i="1" dirty="0">
                <a:solidFill>
                  <a:srgbClr val="FF0000"/>
                </a:solidFill>
              </a:rPr>
              <a:t>half duplex</a:t>
            </a:r>
            <a:r>
              <a:rPr lang="en-AU" sz="2400" dirty="0">
                <a:solidFill>
                  <a:srgbClr val="FF0000"/>
                </a:solidFill>
              </a:rPr>
              <a:t>, similar to a single railroad track.</a:t>
            </a:r>
          </a:p>
        </p:txBody>
      </p:sp>
    </p:spTree>
    <p:extLst>
      <p:ext uri="{BB962C8B-B14F-4D97-AF65-F5344CB8AC3E}">
        <p14:creationId xmlns:p14="http://schemas.microsoft.com/office/powerpoint/2010/main" val="1269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 (Sampling)</a:t>
            </a:r>
            <a:endParaRPr lang="en-AU" dirty="0"/>
          </a:p>
        </p:txBody>
      </p:sp>
      <p:sp>
        <p:nvSpPr>
          <p:cNvPr id="3" name="Content Placeholder 2"/>
          <p:cNvSpPr>
            <a:spLocks noGrp="1"/>
          </p:cNvSpPr>
          <p:nvPr>
            <p:ph idx="1"/>
          </p:nvPr>
        </p:nvSpPr>
        <p:spPr>
          <a:xfrm>
            <a:off x="838200" y="1690688"/>
            <a:ext cx="10921409" cy="4351338"/>
          </a:xfrm>
        </p:spPr>
        <p:txBody>
          <a:bodyPr>
            <a:normAutofit/>
          </a:bodyPr>
          <a:lstStyle/>
          <a:p>
            <a:r>
              <a:rPr lang="en-AU" sz="3200" dirty="0"/>
              <a:t>Consider a telephone signal that is bandwidth limited to 4 kHz</a:t>
            </a:r>
            <a:r>
              <a:rPr lang="en-AU" sz="3200" dirty="0" smtClean="0"/>
              <a:t>.</a:t>
            </a:r>
            <a:endParaRPr lang="en-AU" sz="3200" dirty="0"/>
          </a:p>
          <a:p>
            <a:pPr lvl="1"/>
            <a:r>
              <a:rPr lang="en-AU" sz="2800" dirty="0"/>
              <a:t>(a) At what rate should you sample the signal so that you can completely reconstruct the signal?</a:t>
            </a:r>
          </a:p>
          <a:p>
            <a:pPr marL="671512" lvl="2" indent="0">
              <a:buNone/>
            </a:pPr>
            <a:endParaRPr lang="en-AU" sz="2400" dirty="0">
              <a:solidFill>
                <a:srgbClr val="FF0000"/>
              </a:solidFill>
            </a:endParaRPr>
          </a:p>
          <a:p>
            <a:pPr lvl="1"/>
            <a:r>
              <a:rPr lang="en-AU" sz="2800" dirty="0"/>
              <a:t>(b) If each sample of the signal is to be encoded at 256 levels, how many bits/symbol are required for each sample</a:t>
            </a:r>
            <a:r>
              <a:rPr lang="en-AU" sz="2800" dirty="0" smtClean="0"/>
              <a:t>?</a:t>
            </a:r>
            <a:endParaRPr lang="en-AU" sz="2400" dirty="0" smtClean="0">
              <a:solidFill>
                <a:srgbClr val="FF0000"/>
              </a:solidFill>
            </a:endParaRPr>
          </a:p>
          <a:p>
            <a:pPr marL="671512" lvl="2" indent="0">
              <a:buNone/>
            </a:pPr>
            <a:endParaRPr lang="en-AU" sz="2400" dirty="0">
              <a:solidFill>
                <a:srgbClr val="FF0000"/>
              </a:solidFill>
            </a:endParaRPr>
          </a:p>
          <a:p>
            <a:pPr lvl="1"/>
            <a:r>
              <a:rPr lang="en-AU" sz="2800" dirty="0"/>
              <a:t>(c) What is the minimum bit rate required to transmit this signal?</a:t>
            </a:r>
          </a:p>
          <a:p>
            <a:endParaRPr lang="en-AU" sz="32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12</a:t>
            </a:fld>
            <a:endParaRPr lang="en-US" altLang="en-US"/>
          </a:p>
        </p:txBody>
      </p:sp>
    </p:spTree>
    <p:extLst>
      <p:ext uri="{BB962C8B-B14F-4D97-AF65-F5344CB8AC3E}">
        <p14:creationId xmlns:p14="http://schemas.microsoft.com/office/powerpoint/2010/main" val="1380789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85" y="1743743"/>
            <a:ext cx="1998921" cy="1323439"/>
          </a:xfrm>
          <a:prstGeom prst="rect">
            <a:avLst/>
          </a:prstGeom>
          <a:noFill/>
        </p:spPr>
        <p:txBody>
          <a:bodyPr wrap="square" rtlCol="0">
            <a:spAutoFit/>
          </a:bodyPr>
          <a:lstStyle/>
          <a:p>
            <a:r>
              <a:rPr lang="en-US" sz="4000" b="1" dirty="0" smtClean="0"/>
              <a:t>Analog signal</a:t>
            </a:r>
            <a:endParaRPr lang="en-US" sz="4000" b="1" dirty="0"/>
          </a:p>
        </p:txBody>
      </p:sp>
      <p:sp>
        <p:nvSpPr>
          <p:cNvPr id="3" name="Right Arrow 2"/>
          <p:cNvSpPr/>
          <p:nvPr/>
        </p:nvSpPr>
        <p:spPr>
          <a:xfrm>
            <a:off x="4423141" y="2090834"/>
            <a:ext cx="3019647"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35923" y="1743743"/>
            <a:ext cx="1998921" cy="1323439"/>
          </a:xfrm>
          <a:prstGeom prst="rect">
            <a:avLst/>
          </a:prstGeom>
          <a:noFill/>
        </p:spPr>
        <p:txBody>
          <a:bodyPr wrap="square" rtlCol="0">
            <a:spAutoFit/>
          </a:bodyPr>
          <a:lstStyle/>
          <a:p>
            <a:r>
              <a:rPr lang="en-US" sz="4000" b="1" dirty="0" smtClean="0"/>
              <a:t>digital values</a:t>
            </a:r>
            <a:endParaRPr lang="en-US" sz="4000" b="1" dirty="0"/>
          </a:p>
        </p:txBody>
      </p:sp>
      <p:sp>
        <p:nvSpPr>
          <p:cNvPr id="5" name="TextBox 4"/>
          <p:cNvSpPr txBox="1"/>
          <p:nvPr/>
        </p:nvSpPr>
        <p:spPr>
          <a:xfrm>
            <a:off x="4657058" y="1389800"/>
            <a:ext cx="3232298" cy="707886"/>
          </a:xfrm>
          <a:prstGeom prst="rect">
            <a:avLst/>
          </a:prstGeom>
          <a:noFill/>
        </p:spPr>
        <p:txBody>
          <a:bodyPr wrap="square" rtlCol="0">
            <a:spAutoFit/>
          </a:bodyPr>
          <a:lstStyle/>
          <a:p>
            <a:r>
              <a:rPr lang="en-US" sz="4000" b="1" dirty="0">
                <a:solidFill>
                  <a:srgbClr val="FF0000"/>
                </a:solidFill>
              </a:rPr>
              <a:t>s</a:t>
            </a:r>
            <a:r>
              <a:rPr lang="en-US" sz="4000" b="1" dirty="0" smtClean="0">
                <a:solidFill>
                  <a:srgbClr val="FF0000"/>
                </a:solidFill>
              </a:rPr>
              <a:t>ampling </a:t>
            </a:r>
            <a:r>
              <a:rPr lang="mr-IN" sz="4000" b="1" dirty="0" smtClean="0">
                <a:solidFill>
                  <a:srgbClr val="FF0000"/>
                </a:solidFill>
              </a:rPr>
              <a:t>…</a:t>
            </a:r>
            <a:r>
              <a:rPr lang="en-US" sz="4000" b="1" dirty="0" smtClean="0">
                <a:solidFill>
                  <a:srgbClr val="FF0000"/>
                </a:solidFill>
              </a:rPr>
              <a:t>...</a:t>
            </a:r>
            <a:endParaRPr lang="en-US" sz="4000" b="1" dirty="0">
              <a:solidFill>
                <a:srgbClr val="FF0000"/>
              </a:solidFill>
            </a:endParaRPr>
          </a:p>
        </p:txBody>
      </p:sp>
      <p:sp>
        <p:nvSpPr>
          <p:cNvPr id="6" name="TextBox 5"/>
          <p:cNvSpPr txBox="1"/>
          <p:nvPr/>
        </p:nvSpPr>
        <p:spPr>
          <a:xfrm>
            <a:off x="5932964" y="426021"/>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
        <p:nvSpPr>
          <p:cNvPr id="7" name="Left Arrow 6"/>
          <p:cNvSpPr/>
          <p:nvPr/>
        </p:nvSpPr>
        <p:spPr>
          <a:xfrm>
            <a:off x="4423140" y="3067182"/>
            <a:ext cx="3019647" cy="637953"/>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57058" y="3710852"/>
            <a:ext cx="3232298" cy="1323439"/>
          </a:xfrm>
          <a:prstGeom prst="rect">
            <a:avLst/>
          </a:prstGeom>
          <a:noFill/>
        </p:spPr>
        <p:txBody>
          <a:bodyPr wrap="square" rtlCol="0">
            <a:spAutoFit/>
          </a:bodyPr>
          <a:lstStyle/>
          <a:p>
            <a:r>
              <a:rPr lang="en-US" altLang="zh-CN" sz="4000" b="1" dirty="0">
                <a:solidFill>
                  <a:srgbClr val="FF0000"/>
                </a:solidFill>
              </a:rPr>
              <a:t>digital modulation </a:t>
            </a:r>
          </a:p>
        </p:txBody>
      </p:sp>
    </p:spTree>
    <p:extLst>
      <p:ext uri="{BB962C8B-B14F-4D97-AF65-F5344CB8AC3E}">
        <p14:creationId xmlns:p14="http://schemas.microsoft.com/office/powerpoint/2010/main" val="180975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1085" y="1743743"/>
            <a:ext cx="1998921" cy="1323439"/>
          </a:xfrm>
          <a:prstGeom prst="rect">
            <a:avLst/>
          </a:prstGeom>
          <a:noFill/>
        </p:spPr>
        <p:txBody>
          <a:bodyPr wrap="square" rtlCol="0">
            <a:spAutoFit/>
          </a:bodyPr>
          <a:lstStyle/>
          <a:p>
            <a:r>
              <a:rPr lang="en-US" sz="4000" b="1" dirty="0" smtClean="0"/>
              <a:t>Analog signal</a:t>
            </a:r>
            <a:endParaRPr lang="en-US" sz="4000" b="1" dirty="0"/>
          </a:p>
        </p:txBody>
      </p:sp>
      <p:sp>
        <p:nvSpPr>
          <p:cNvPr id="3" name="Right Arrow 2"/>
          <p:cNvSpPr/>
          <p:nvPr/>
        </p:nvSpPr>
        <p:spPr>
          <a:xfrm>
            <a:off x="4423141" y="2090834"/>
            <a:ext cx="3019647" cy="6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35923" y="1743743"/>
            <a:ext cx="1998921" cy="1323439"/>
          </a:xfrm>
          <a:prstGeom prst="rect">
            <a:avLst/>
          </a:prstGeom>
          <a:noFill/>
        </p:spPr>
        <p:txBody>
          <a:bodyPr wrap="square" rtlCol="0">
            <a:spAutoFit/>
          </a:bodyPr>
          <a:lstStyle/>
          <a:p>
            <a:r>
              <a:rPr lang="en-US" sz="4000" b="1" dirty="0" smtClean="0"/>
              <a:t>digital values</a:t>
            </a:r>
            <a:endParaRPr lang="en-US" sz="4000" b="1" dirty="0"/>
          </a:p>
        </p:txBody>
      </p:sp>
      <p:sp>
        <p:nvSpPr>
          <p:cNvPr id="5" name="TextBox 4"/>
          <p:cNvSpPr txBox="1"/>
          <p:nvPr/>
        </p:nvSpPr>
        <p:spPr>
          <a:xfrm>
            <a:off x="4657058" y="1389800"/>
            <a:ext cx="3232298" cy="707886"/>
          </a:xfrm>
          <a:prstGeom prst="rect">
            <a:avLst/>
          </a:prstGeom>
          <a:noFill/>
        </p:spPr>
        <p:txBody>
          <a:bodyPr wrap="square" rtlCol="0">
            <a:spAutoFit/>
          </a:bodyPr>
          <a:lstStyle/>
          <a:p>
            <a:r>
              <a:rPr lang="en-US" sz="4000" b="1" dirty="0">
                <a:solidFill>
                  <a:srgbClr val="FF0000"/>
                </a:solidFill>
              </a:rPr>
              <a:t>s</a:t>
            </a:r>
            <a:r>
              <a:rPr lang="en-US" sz="4000" b="1" dirty="0" smtClean="0">
                <a:solidFill>
                  <a:srgbClr val="FF0000"/>
                </a:solidFill>
              </a:rPr>
              <a:t>ampling </a:t>
            </a:r>
            <a:r>
              <a:rPr lang="mr-IN" sz="4000" b="1" dirty="0" smtClean="0">
                <a:solidFill>
                  <a:srgbClr val="FF0000"/>
                </a:solidFill>
              </a:rPr>
              <a:t>…</a:t>
            </a:r>
            <a:r>
              <a:rPr lang="en-US" sz="4000" b="1" dirty="0" smtClean="0">
                <a:solidFill>
                  <a:srgbClr val="FF0000"/>
                </a:solidFill>
              </a:rPr>
              <a:t>...</a:t>
            </a:r>
            <a:endParaRPr lang="en-US" sz="4000" b="1" dirty="0">
              <a:solidFill>
                <a:srgbClr val="FF0000"/>
              </a:solidFill>
            </a:endParaRPr>
          </a:p>
        </p:txBody>
      </p:sp>
      <p:sp>
        <p:nvSpPr>
          <p:cNvPr id="6" name="TextBox 5"/>
          <p:cNvSpPr txBox="1"/>
          <p:nvPr/>
        </p:nvSpPr>
        <p:spPr>
          <a:xfrm>
            <a:off x="5932964" y="426021"/>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
        <p:nvSpPr>
          <p:cNvPr id="7" name="Left Arrow 6"/>
          <p:cNvSpPr/>
          <p:nvPr/>
        </p:nvSpPr>
        <p:spPr>
          <a:xfrm>
            <a:off x="4423140" y="3067182"/>
            <a:ext cx="3019647" cy="637953"/>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57058" y="3710852"/>
            <a:ext cx="3232298" cy="1323439"/>
          </a:xfrm>
          <a:prstGeom prst="rect">
            <a:avLst/>
          </a:prstGeom>
          <a:noFill/>
        </p:spPr>
        <p:txBody>
          <a:bodyPr wrap="square" rtlCol="0">
            <a:spAutoFit/>
          </a:bodyPr>
          <a:lstStyle/>
          <a:p>
            <a:r>
              <a:rPr lang="en-US" altLang="zh-CN" sz="4000" b="1" dirty="0">
                <a:solidFill>
                  <a:srgbClr val="FF0000"/>
                </a:solidFill>
              </a:rPr>
              <a:t>digital modulation </a:t>
            </a:r>
          </a:p>
        </p:txBody>
      </p:sp>
    </p:spTree>
    <p:extLst>
      <p:ext uri="{BB962C8B-B14F-4D97-AF65-F5344CB8AC3E}">
        <p14:creationId xmlns:p14="http://schemas.microsoft.com/office/powerpoint/2010/main" val="168607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47776" y="1494696"/>
            <a:ext cx="7549118" cy="4448901"/>
          </a:xfrm>
          <a:prstGeom prst="rect">
            <a:avLst/>
          </a:prstGeom>
        </p:spPr>
      </p:pic>
      <p:sp>
        <p:nvSpPr>
          <p:cNvPr id="3" name="TextBox 2"/>
          <p:cNvSpPr txBox="1"/>
          <p:nvPr/>
        </p:nvSpPr>
        <p:spPr>
          <a:xfrm>
            <a:off x="744279" y="552893"/>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Tree>
    <p:extLst>
      <p:ext uri="{BB962C8B-B14F-4D97-AF65-F5344CB8AC3E}">
        <p14:creationId xmlns:p14="http://schemas.microsoft.com/office/powerpoint/2010/main" val="1891140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47776" y="1494696"/>
            <a:ext cx="7549118" cy="4448901"/>
          </a:xfrm>
          <a:prstGeom prst="rect">
            <a:avLst/>
          </a:prstGeom>
        </p:spPr>
      </p:pic>
      <p:sp>
        <p:nvSpPr>
          <p:cNvPr id="3" name="TextBox 2"/>
          <p:cNvSpPr txBox="1"/>
          <p:nvPr/>
        </p:nvSpPr>
        <p:spPr>
          <a:xfrm>
            <a:off x="744279" y="552893"/>
            <a:ext cx="4550735" cy="707886"/>
          </a:xfrm>
          <a:prstGeom prst="rect">
            <a:avLst/>
          </a:prstGeom>
          <a:noFill/>
        </p:spPr>
        <p:txBody>
          <a:bodyPr wrap="square" rtlCol="0">
            <a:spAutoFit/>
          </a:bodyPr>
          <a:lstStyle/>
          <a:p>
            <a:r>
              <a:rPr lang="en-US" altLang="zh-CN" sz="4000" b="1" dirty="0" err="1" smtClean="0"/>
              <a:t>Nyquist’s</a:t>
            </a:r>
            <a:r>
              <a:rPr lang="en-US" altLang="zh-CN" sz="4000" b="1" dirty="0" smtClean="0"/>
              <a:t> theorem</a:t>
            </a:r>
            <a:endParaRPr lang="en-US" sz="4000" b="1" dirty="0"/>
          </a:p>
        </p:txBody>
      </p:sp>
    </p:spTree>
    <p:extLst>
      <p:ext uri="{BB962C8B-B14F-4D97-AF65-F5344CB8AC3E}">
        <p14:creationId xmlns:p14="http://schemas.microsoft.com/office/powerpoint/2010/main" val="1076192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71330" y="1463589"/>
            <a:ext cx="8566888" cy="5051510"/>
          </a:xfrm>
          <a:prstGeom prst="rect">
            <a:avLst/>
          </a:prstGeom>
        </p:spPr>
      </p:pic>
      <p:sp>
        <p:nvSpPr>
          <p:cNvPr id="3" name="TextBox 2"/>
          <p:cNvSpPr txBox="1"/>
          <p:nvPr/>
        </p:nvSpPr>
        <p:spPr>
          <a:xfrm>
            <a:off x="744279" y="552893"/>
            <a:ext cx="4550735" cy="707886"/>
          </a:xfrm>
          <a:prstGeom prst="rect">
            <a:avLst/>
          </a:prstGeom>
          <a:noFill/>
        </p:spPr>
        <p:txBody>
          <a:bodyPr wrap="square" rtlCol="0">
            <a:spAutoFit/>
          </a:bodyPr>
          <a:lstStyle/>
          <a:p>
            <a:r>
              <a:rPr lang="en-US" altLang="zh-CN" sz="4000" b="1" dirty="0" smtClean="0"/>
              <a:t>Shannon’s theorem</a:t>
            </a:r>
            <a:endParaRPr lang="en-US" sz="4000" b="1" dirty="0"/>
          </a:p>
        </p:txBody>
      </p:sp>
    </p:spTree>
    <p:extLst>
      <p:ext uri="{BB962C8B-B14F-4D97-AF65-F5344CB8AC3E}">
        <p14:creationId xmlns:p14="http://schemas.microsoft.com/office/powerpoint/2010/main" val="311340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 (Sampling)</a:t>
            </a:r>
            <a:endParaRPr lang="en-AU" dirty="0"/>
          </a:p>
        </p:txBody>
      </p:sp>
      <p:sp>
        <p:nvSpPr>
          <p:cNvPr id="3" name="Content Placeholder 2"/>
          <p:cNvSpPr>
            <a:spLocks noGrp="1"/>
          </p:cNvSpPr>
          <p:nvPr>
            <p:ph idx="1"/>
          </p:nvPr>
        </p:nvSpPr>
        <p:spPr>
          <a:xfrm>
            <a:off x="838200" y="1690688"/>
            <a:ext cx="10921409" cy="4351338"/>
          </a:xfrm>
        </p:spPr>
        <p:txBody>
          <a:bodyPr>
            <a:normAutofit lnSpcReduction="10000"/>
          </a:bodyPr>
          <a:lstStyle/>
          <a:p>
            <a:r>
              <a:rPr lang="en-AU" sz="3200" dirty="0"/>
              <a:t>Consider a telephone signal that is bandwidth limited to 4 kHz</a:t>
            </a:r>
            <a:r>
              <a:rPr lang="en-AU" sz="3200" dirty="0" smtClean="0"/>
              <a:t>.</a:t>
            </a:r>
            <a:endParaRPr lang="en-AU" sz="3200" dirty="0"/>
          </a:p>
          <a:p>
            <a:pPr lvl="1"/>
            <a:r>
              <a:rPr lang="en-AU" sz="2800" dirty="0"/>
              <a:t>(a) At what rate should you sample the signal so that you can completely reconstruct the signal?</a:t>
            </a:r>
          </a:p>
          <a:p>
            <a:pPr marL="671512" lvl="2" indent="0">
              <a:buNone/>
            </a:pPr>
            <a:r>
              <a:rPr lang="en-AU" sz="2400" dirty="0">
                <a:solidFill>
                  <a:srgbClr val="FF0000"/>
                </a:solidFill>
              </a:rPr>
              <a:t>By </a:t>
            </a:r>
            <a:r>
              <a:rPr lang="en-AU" sz="2400" dirty="0" err="1">
                <a:solidFill>
                  <a:srgbClr val="FF0000"/>
                </a:solidFill>
              </a:rPr>
              <a:t>Nyquist’s</a:t>
            </a:r>
            <a:r>
              <a:rPr lang="en-AU" sz="2400" dirty="0">
                <a:solidFill>
                  <a:srgbClr val="FF0000"/>
                </a:solidFill>
              </a:rPr>
              <a:t> Theorem: min. sampling rate = 2 × 4000  = 8 kHz = 8000 </a:t>
            </a:r>
            <a:r>
              <a:rPr lang="en-AU" sz="2400" dirty="0" smtClean="0">
                <a:solidFill>
                  <a:srgbClr val="FF0000"/>
                </a:solidFill>
              </a:rPr>
              <a:t>samples/s</a:t>
            </a:r>
          </a:p>
          <a:p>
            <a:pPr marL="671512" lvl="2" indent="0">
              <a:buNone/>
            </a:pPr>
            <a:endParaRPr lang="en-AU" sz="2400" dirty="0">
              <a:solidFill>
                <a:srgbClr val="FF0000"/>
              </a:solidFill>
            </a:endParaRPr>
          </a:p>
          <a:p>
            <a:pPr lvl="1"/>
            <a:r>
              <a:rPr lang="en-AU" sz="2800" dirty="0"/>
              <a:t>(b) If each sample of the signal is to be encoded at 256 levels, how many </a:t>
            </a:r>
            <a:r>
              <a:rPr lang="en-AU" sz="2800" dirty="0" smtClean="0"/>
              <a:t>bits </a:t>
            </a:r>
            <a:r>
              <a:rPr lang="en-AU" sz="2800" dirty="0"/>
              <a:t>are required for each sample</a:t>
            </a:r>
            <a:r>
              <a:rPr lang="en-AU" sz="2800" dirty="0" smtClean="0"/>
              <a:t>?</a:t>
            </a:r>
            <a:endParaRPr lang="en-AU" sz="2400" dirty="0" smtClean="0">
              <a:solidFill>
                <a:srgbClr val="FF0000"/>
              </a:solidFill>
            </a:endParaRPr>
          </a:p>
          <a:p>
            <a:pPr marL="671512" lvl="2" indent="0">
              <a:buNone/>
            </a:pPr>
            <a:r>
              <a:rPr lang="en-AU" sz="2400" dirty="0" smtClean="0">
                <a:solidFill>
                  <a:srgbClr val="FF0000"/>
                </a:solidFill>
              </a:rPr>
              <a:t>256 </a:t>
            </a:r>
            <a:r>
              <a:rPr lang="en-AU" sz="2400" dirty="0">
                <a:solidFill>
                  <a:srgbClr val="FF0000"/>
                </a:solidFill>
              </a:rPr>
              <a:t>possible values per sample requires log</a:t>
            </a:r>
            <a:r>
              <a:rPr lang="en-AU" sz="2400" baseline="-25000" dirty="0">
                <a:solidFill>
                  <a:srgbClr val="FF0000"/>
                </a:solidFill>
              </a:rPr>
              <a:t>2</a:t>
            </a:r>
            <a:r>
              <a:rPr lang="en-AU" sz="2400" dirty="0">
                <a:solidFill>
                  <a:srgbClr val="FF0000"/>
                </a:solidFill>
              </a:rPr>
              <a:t>(256) = 8 bits/sample </a:t>
            </a:r>
            <a:endParaRPr lang="en-AU" sz="2400" dirty="0" smtClean="0">
              <a:solidFill>
                <a:srgbClr val="FF0000"/>
              </a:solidFill>
            </a:endParaRPr>
          </a:p>
          <a:p>
            <a:pPr marL="671512" lvl="2" indent="0">
              <a:buNone/>
            </a:pPr>
            <a:endParaRPr lang="en-AU" sz="2400" dirty="0">
              <a:solidFill>
                <a:srgbClr val="FF0000"/>
              </a:solidFill>
            </a:endParaRPr>
          </a:p>
          <a:p>
            <a:pPr lvl="1"/>
            <a:r>
              <a:rPr lang="en-AU" sz="2800" dirty="0"/>
              <a:t>(c) What is the minimum bit rate required to transmit this signal?</a:t>
            </a:r>
          </a:p>
          <a:p>
            <a:pPr marL="671512" lvl="2" indent="0">
              <a:buNone/>
            </a:pPr>
            <a:r>
              <a:rPr lang="en-AU" sz="2400" dirty="0">
                <a:solidFill>
                  <a:srgbClr val="FF0000"/>
                </a:solidFill>
              </a:rPr>
              <a:t>8 bits/sample × 8000 samples/s = 64 kbps</a:t>
            </a:r>
            <a:endParaRPr lang="en-US" sz="2400" dirty="0">
              <a:solidFill>
                <a:srgbClr val="FF0000"/>
              </a:solidFill>
            </a:endParaRPr>
          </a:p>
          <a:p>
            <a:endParaRPr lang="en-AU" sz="32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18</a:t>
            </a:fld>
            <a:endParaRPr lang="en-US" altLang="en-US"/>
          </a:p>
        </p:txBody>
      </p:sp>
    </p:spTree>
    <p:extLst>
      <p:ext uri="{BB962C8B-B14F-4D97-AF65-F5344CB8AC3E}">
        <p14:creationId xmlns:p14="http://schemas.microsoft.com/office/powerpoint/2010/main" val="103832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 (Sampling)</a:t>
            </a:r>
            <a:endParaRPr lang="en-AU" dirty="0"/>
          </a:p>
        </p:txBody>
      </p:sp>
      <p:sp>
        <p:nvSpPr>
          <p:cNvPr id="3" name="Content Placeholder 2"/>
          <p:cNvSpPr>
            <a:spLocks noGrp="1"/>
          </p:cNvSpPr>
          <p:nvPr>
            <p:ph idx="1"/>
          </p:nvPr>
        </p:nvSpPr>
        <p:spPr>
          <a:xfrm>
            <a:off x="838200" y="1690688"/>
            <a:ext cx="10515600" cy="4351338"/>
          </a:xfrm>
        </p:spPr>
        <p:txBody>
          <a:bodyPr>
            <a:normAutofit/>
          </a:bodyPr>
          <a:lstStyle/>
          <a:p>
            <a:r>
              <a:rPr lang="en-AU" dirty="0"/>
              <a:t>Is the </a:t>
            </a:r>
            <a:r>
              <a:rPr lang="en-AU" dirty="0" err="1"/>
              <a:t>Nyquist</a:t>
            </a:r>
            <a:r>
              <a:rPr lang="en-AU" dirty="0"/>
              <a:t> theorem true for optical fibre or only for copper wire?</a:t>
            </a:r>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19</a:t>
            </a:fld>
            <a:endParaRPr lang="en-US" altLang="en-US"/>
          </a:p>
        </p:txBody>
      </p:sp>
      <p:sp>
        <p:nvSpPr>
          <p:cNvPr id="6" name="Rectangle 5"/>
          <p:cNvSpPr/>
          <p:nvPr/>
        </p:nvSpPr>
        <p:spPr>
          <a:xfrm>
            <a:off x="167880" y="2596430"/>
            <a:ext cx="11856239" cy="1200329"/>
          </a:xfrm>
          <a:prstGeom prst="rect">
            <a:avLst/>
          </a:prstGeom>
        </p:spPr>
        <p:txBody>
          <a:bodyPr wrap="square">
            <a:spAutoFit/>
          </a:bodyPr>
          <a:lstStyle/>
          <a:p>
            <a:pPr marL="285750" indent="-285750">
              <a:buFont typeface="Arial" panose="020B0604020202020204" pitchFamily="34" charset="0"/>
              <a:buChar char="•"/>
            </a:pPr>
            <a:r>
              <a:rPr lang="en-AU" sz="2400" dirty="0">
                <a:solidFill>
                  <a:srgbClr val="FF0000"/>
                </a:solidFill>
              </a:rPr>
              <a:t>The </a:t>
            </a:r>
            <a:r>
              <a:rPr lang="en-AU" sz="2400" dirty="0" err="1">
                <a:solidFill>
                  <a:srgbClr val="FF0000"/>
                </a:solidFill>
              </a:rPr>
              <a:t>Nyquist</a:t>
            </a:r>
            <a:r>
              <a:rPr lang="en-AU" sz="2400" dirty="0">
                <a:solidFill>
                  <a:srgbClr val="FF0000"/>
                </a:solidFill>
              </a:rPr>
              <a:t> theorem is a property of mathematics and has nothing to do with technology.</a:t>
            </a:r>
          </a:p>
          <a:p>
            <a:pPr marL="285750" indent="-285750">
              <a:buFont typeface="Arial" panose="020B0604020202020204" pitchFamily="34" charset="0"/>
              <a:buChar char="•"/>
            </a:pPr>
            <a:endParaRPr lang="en-AU" sz="2400" dirty="0">
              <a:solidFill>
                <a:srgbClr val="FF0000"/>
              </a:solidFill>
            </a:endParaRPr>
          </a:p>
          <a:p>
            <a:pPr marL="285750" indent="-285750">
              <a:buFont typeface="Arial" panose="020B0604020202020204" pitchFamily="34" charset="0"/>
              <a:buChar char="•"/>
            </a:pPr>
            <a:r>
              <a:rPr lang="en-AU" sz="2400" dirty="0" smtClean="0">
                <a:solidFill>
                  <a:srgbClr val="FF0000"/>
                </a:solidFill>
              </a:rPr>
              <a:t>The </a:t>
            </a:r>
            <a:r>
              <a:rPr lang="en-AU" sz="2400" dirty="0" err="1">
                <a:solidFill>
                  <a:srgbClr val="FF0000"/>
                </a:solidFill>
              </a:rPr>
              <a:t>Nyquist</a:t>
            </a:r>
            <a:r>
              <a:rPr lang="en-AU" sz="2400" dirty="0">
                <a:solidFill>
                  <a:srgbClr val="FF0000"/>
                </a:solidFill>
              </a:rPr>
              <a:t> theorem is independent of the transmission medium.</a:t>
            </a:r>
          </a:p>
        </p:txBody>
      </p:sp>
    </p:spTree>
    <p:extLst>
      <p:ext uri="{BB962C8B-B14F-4D97-AF65-F5344CB8AC3E}">
        <p14:creationId xmlns:p14="http://schemas.microsoft.com/office/powerpoint/2010/main" val="173697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8314" y="1355624"/>
            <a:ext cx="3363686" cy="523220"/>
          </a:xfrm>
          <a:prstGeom prst="rect">
            <a:avLst/>
          </a:prstGeom>
          <a:noFill/>
        </p:spPr>
        <p:txBody>
          <a:bodyPr wrap="square" rtlCol="0">
            <a:spAutoFit/>
          </a:bodyPr>
          <a:lstStyle/>
          <a:p>
            <a:r>
              <a:rPr lang="en-US" sz="2800" b="1" dirty="0" smtClean="0"/>
              <a:t>Slides</a:t>
            </a:r>
            <a:endParaRPr lang="en-US" sz="2800" b="1" dirty="0"/>
          </a:p>
        </p:txBody>
      </p:sp>
      <p:sp>
        <p:nvSpPr>
          <p:cNvPr id="3" name="TextBox 2"/>
          <p:cNvSpPr txBox="1"/>
          <p:nvPr/>
        </p:nvSpPr>
        <p:spPr>
          <a:xfrm>
            <a:off x="1208314" y="4278086"/>
            <a:ext cx="7935686" cy="830997"/>
          </a:xfrm>
          <a:prstGeom prst="rect">
            <a:avLst/>
          </a:prstGeom>
          <a:noFill/>
        </p:spPr>
        <p:txBody>
          <a:bodyPr wrap="square" rtlCol="0">
            <a:spAutoFit/>
          </a:bodyPr>
          <a:lstStyle/>
          <a:p>
            <a:r>
              <a:rPr lang="en-US" sz="2400" dirty="0" smtClean="0"/>
              <a:t>If there is any error in slides, please point it out. </a:t>
            </a:r>
          </a:p>
          <a:p>
            <a:r>
              <a:rPr lang="en-US" altLang="zh-CN" sz="2400" dirty="0" smtClean="0"/>
              <a:t>Please refer</a:t>
            </a:r>
            <a:r>
              <a:rPr lang="zh-CN" altLang="en-US" sz="2400" dirty="0" smtClean="0"/>
              <a:t> </a:t>
            </a:r>
            <a:r>
              <a:rPr lang="en-US" altLang="zh-CN" sz="2400" dirty="0" smtClean="0"/>
              <a:t>to</a:t>
            </a:r>
            <a:r>
              <a:rPr lang="zh-CN" altLang="en-US" sz="2400" dirty="0" smtClean="0"/>
              <a:t> </a:t>
            </a:r>
            <a:r>
              <a:rPr lang="en-US" altLang="zh-CN" sz="2400" dirty="0" smtClean="0"/>
              <a:t>solution</a:t>
            </a:r>
            <a:r>
              <a:rPr lang="zh-CN" altLang="en-US" sz="2400" dirty="0" smtClean="0"/>
              <a:t> </a:t>
            </a:r>
            <a:r>
              <a:rPr lang="en-US" altLang="zh-CN" sz="2400" dirty="0" smtClean="0"/>
              <a:t>on</a:t>
            </a:r>
            <a:r>
              <a:rPr lang="zh-CN" altLang="en-US" sz="2400" dirty="0" smtClean="0"/>
              <a:t> </a:t>
            </a:r>
            <a:r>
              <a:rPr lang="en-US" altLang="zh-CN" sz="2400" dirty="0" smtClean="0"/>
              <a:t>LMS for standard answers</a:t>
            </a:r>
            <a:endParaRPr lang="en-US" sz="2400" dirty="0"/>
          </a:p>
        </p:txBody>
      </p:sp>
      <p:sp>
        <p:nvSpPr>
          <p:cNvPr id="4" name="TextBox 3"/>
          <p:cNvSpPr txBox="1"/>
          <p:nvPr/>
        </p:nvSpPr>
        <p:spPr>
          <a:xfrm>
            <a:off x="1208314" y="2686050"/>
            <a:ext cx="7935686" cy="523220"/>
          </a:xfrm>
          <a:prstGeom prst="rect">
            <a:avLst/>
          </a:prstGeom>
          <a:noFill/>
        </p:spPr>
        <p:txBody>
          <a:bodyPr wrap="square" rtlCol="0">
            <a:spAutoFit/>
          </a:bodyPr>
          <a:lstStyle/>
          <a:p>
            <a:r>
              <a:rPr lang="en-US" sz="2800" dirty="0" smtClean="0"/>
              <a:t>https://</a:t>
            </a:r>
            <a:r>
              <a:rPr lang="en-US" sz="2800" dirty="0" err="1" smtClean="0"/>
              <a:t>github.com</a:t>
            </a:r>
            <a:r>
              <a:rPr lang="en-US" sz="2800" dirty="0" smtClean="0"/>
              <a:t>/</a:t>
            </a:r>
            <a:r>
              <a:rPr lang="en-US" sz="2800" dirty="0" err="1" smtClean="0"/>
              <a:t>SiaHuo</a:t>
            </a:r>
            <a:r>
              <a:rPr lang="en-US" sz="2800" dirty="0" smtClean="0"/>
              <a:t>/COMP90007Workshops</a:t>
            </a:r>
            <a:endParaRPr lang="en-US" sz="2800" dirty="0"/>
          </a:p>
        </p:txBody>
      </p:sp>
    </p:spTree>
    <p:extLst>
      <p:ext uri="{BB962C8B-B14F-4D97-AF65-F5344CB8AC3E}">
        <p14:creationId xmlns:p14="http://schemas.microsoft.com/office/powerpoint/2010/main" val="691759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 (Sampling)</a:t>
            </a:r>
            <a:endParaRPr lang="en-AU" dirty="0"/>
          </a:p>
        </p:txBody>
      </p:sp>
      <p:sp>
        <p:nvSpPr>
          <p:cNvPr id="3" name="Content Placeholder 2"/>
          <p:cNvSpPr>
            <a:spLocks noGrp="1"/>
          </p:cNvSpPr>
          <p:nvPr>
            <p:ph idx="1"/>
          </p:nvPr>
        </p:nvSpPr>
        <p:spPr/>
        <p:txBody>
          <a:bodyPr>
            <a:normAutofit/>
          </a:bodyPr>
          <a:lstStyle/>
          <a:p>
            <a:r>
              <a:rPr lang="en-AU" dirty="0"/>
              <a:t>A noiseless 4 kHz channel is sampled every 1 </a:t>
            </a:r>
            <a:r>
              <a:rPr lang="en-AU" dirty="0" err="1"/>
              <a:t>ms</a:t>
            </a:r>
            <a:r>
              <a:rPr lang="en-AU" dirty="0"/>
              <a:t>. What is the maximum data rate of the communications channel?</a:t>
            </a:r>
            <a:endParaRPr lang="en-US"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20</a:t>
            </a:fld>
            <a:endParaRPr lang="en-US" altLang="en-US"/>
          </a:p>
        </p:txBody>
      </p:sp>
      <p:sp>
        <p:nvSpPr>
          <p:cNvPr id="6" name="Rectangle 5"/>
          <p:cNvSpPr/>
          <p:nvPr/>
        </p:nvSpPr>
        <p:spPr>
          <a:xfrm>
            <a:off x="1127886" y="2753260"/>
            <a:ext cx="10225914" cy="3785652"/>
          </a:xfrm>
          <a:prstGeom prst="rect">
            <a:avLst/>
          </a:prstGeom>
        </p:spPr>
        <p:txBody>
          <a:bodyPr wrap="square">
            <a:spAutoFit/>
          </a:bodyPr>
          <a:lstStyle/>
          <a:p>
            <a:pPr marL="285750" indent="-285750">
              <a:buFont typeface="Arial" panose="020B0604020202020204" pitchFamily="34" charset="0"/>
              <a:buChar char="•"/>
            </a:pPr>
            <a:r>
              <a:rPr lang="en-AU" sz="2400" dirty="0">
                <a:solidFill>
                  <a:srgbClr val="FF0000"/>
                </a:solidFill>
              </a:rPr>
              <a:t>A noiseless channel can carry an arbitrarily large amount of information, no matter how often it is sampled. (i.e. there can be an infinite number of signalling levels because there is no noise)</a:t>
            </a:r>
          </a:p>
          <a:p>
            <a:pPr marL="285750" indent="-285750">
              <a:buFont typeface="Arial" panose="020B0604020202020204" pitchFamily="34" charset="0"/>
              <a:buChar char="•"/>
            </a:pPr>
            <a:endParaRPr lang="en-AU" sz="2400" dirty="0">
              <a:solidFill>
                <a:srgbClr val="FF0000"/>
              </a:solidFill>
            </a:endParaRPr>
          </a:p>
          <a:p>
            <a:pPr marL="285750" indent="-285750">
              <a:buFont typeface="Arial" panose="020B0604020202020204" pitchFamily="34" charset="0"/>
              <a:buChar char="•"/>
            </a:pPr>
            <a:r>
              <a:rPr lang="en-AU" sz="2400" dirty="0">
                <a:solidFill>
                  <a:srgbClr val="FF0000"/>
                </a:solidFill>
              </a:rPr>
              <a:t>Just send a lot of data per sample. Assume a 4 kHz channel, sampled at 8 kHz. If each sample is 16 bits, the channel can send 128 kbps. If each sample is 1024 bits, the channel can send 8.2 Mbps.</a:t>
            </a:r>
          </a:p>
          <a:p>
            <a:pPr marL="285750" indent="-285750">
              <a:buFont typeface="Arial" panose="020B0604020202020204" pitchFamily="34" charset="0"/>
              <a:buChar char="•"/>
            </a:pPr>
            <a:endParaRPr lang="en-AU" sz="2400" dirty="0">
              <a:solidFill>
                <a:srgbClr val="FF0000"/>
              </a:solidFill>
            </a:endParaRPr>
          </a:p>
          <a:p>
            <a:pPr marL="285750" indent="-285750">
              <a:buFont typeface="Arial" panose="020B0604020202020204" pitchFamily="34" charset="0"/>
              <a:buChar char="•"/>
            </a:pPr>
            <a:r>
              <a:rPr lang="en-AU" sz="2400" dirty="0">
                <a:solidFill>
                  <a:srgbClr val="FF0000"/>
                </a:solidFill>
              </a:rPr>
              <a:t>The key word here is “noiseless.” With a normal noisy 4 kHz channel, Shannon specifies a limit on the information rate on the channel known as its </a:t>
            </a:r>
            <a:r>
              <a:rPr lang="en-AU" sz="2400" i="1" dirty="0">
                <a:solidFill>
                  <a:srgbClr val="FF0000"/>
                </a:solidFill>
              </a:rPr>
              <a:t>capacity</a:t>
            </a:r>
            <a:r>
              <a:rPr lang="en-AU" sz="2400" dirty="0">
                <a:solidFill>
                  <a:srgbClr val="FF0000"/>
                </a:solidFill>
              </a:rPr>
              <a:t>.</a:t>
            </a:r>
          </a:p>
        </p:txBody>
      </p:sp>
    </p:spTree>
    <p:extLst>
      <p:ext uri="{BB962C8B-B14F-4D97-AF65-F5344CB8AC3E}">
        <p14:creationId xmlns:p14="http://schemas.microsoft.com/office/powerpoint/2010/main" val="64829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 (Sampling)</a:t>
            </a:r>
            <a:endParaRPr lang="en-AU" dirty="0"/>
          </a:p>
        </p:txBody>
      </p:sp>
      <p:sp>
        <p:nvSpPr>
          <p:cNvPr id="3" name="Content Placeholder 2"/>
          <p:cNvSpPr>
            <a:spLocks noGrp="1"/>
          </p:cNvSpPr>
          <p:nvPr>
            <p:ph idx="1"/>
          </p:nvPr>
        </p:nvSpPr>
        <p:spPr/>
        <p:txBody>
          <a:bodyPr>
            <a:normAutofit/>
          </a:bodyPr>
          <a:lstStyle/>
          <a:p>
            <a:r>
              <a:rPr lang="en-AU" dirty="0"/>
              <a:t>The bandwidth of a television video stream is 6 </a:t>
            </a:r>
            <a:r>
              <a:rPr lang="en-AU" dirty="0" err="1"/>
              <a:t>MHz.</a:t>
            </a:r>
            <a:r>
              <a:rPr lang="en-AU" dirty="0"/>
              <a:t> How many bits/sec are sent if four-level digital signals are used? Assume a noiseless channel.</a:t>
            </a:r>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21</a:t>
            </a:fld>
            <a:endParaRPr lang="en-US" altLang="en-US"/>
          </a:p>
        </p:txBody>
      </p:sp>
      <p:sp>
        <p:nvSpPr>
          <p:cNvPr id="6" name="Rectangle 5"/>
          <p:cNvSpPr/>
          <p:nvPr/>
        </p:nvSpPr>
        <p:spPr>
          <a:xfrm>
            <a:off x="838200" y="3219669"/>
            <a:ext cx="11353800" cy="3046988"/>
          </a:xfrm>
          <a:prstGeom prst="rect">
            <a:avLst/>
          </a:prstGeom>
        </p:spPr>
        <p:txBody>
          <a:bodyPr wrap="square">
            <a:spAutoFit/>
          </a:bodyPr>
          <a:lstStyle/>
          <a:p>
            <a:r>
              <a:rPr lang="en-AU" sz="2400" dirty="0">
                <a:solidFill>
                  <a:srgbClr val="FF0000"/>
                </a:solidFill>
              </a:rPr>
              <a:t>Using the </a:t>
            </a:r>
            <a:r>
              <a:rPr lang="en-AU" sz="2400" dirty="0" err="1">
                <a:solidFill>
                  <a:srgbClr val="FF0000"/>
                </a:solidFill>
              </a:rPr>
              <a:t>Nyquist</a:t>
            </a:r>
            <a:r>
              <a:rPr lang="en-AU" sz="2400" dirty="0">
                <a:solidFill>
                  <a:srgbClr val="FF0000"/>
                </a:solidFill>
              </a:rPr>
              <a:t> theorem, we should sample at 12 MHz or 12 million times/s. </a:t>
            </a:r>
          </a:p>
          <a:p>
            <a:endParaRPr lang="en-AU" sz="2400" dirty="0" smtClean="0">
              <a:solidFill>
                <a:srgbClr val="FF0000"/>
              </a:solidFill>
            </a:endParaRPr>
          </a:p>
          <a:p>
            <a:r>
              <a:rPr lang="en-AU" sz="2400" dirty="0" smtClean="0">
                <a:solidFill>
                  <a:srgbClr val="FF0000"/>
                </a:solidFill>
              </a:rPr>
              <a:t>Four </a:t>
            </a:r>
            <a:r>
              <a:rPr lang="en-AU" sz="2400" dirty="0">
                <a:solidFill>
                  <a:srgbClr val="FF0000"/>
                </a:solidFill>
              </a:rPr>
              <a:t>levels of signalling provide: </a:t>
            </a:r>
          </a:p>
          <a:p>
            <a:r>
              <a:rPr lang="en-AU" sz="2400" dirty="0">
                <a:solidFill>
                  <a:srgbClr val="FF0000"/>
                </a:solidFill>
              </a:rPr>
              <a:t>	log</a:t>
            </a:r>
            <a:r>
              <a:rPr lang="en-AU" sz="2400" baseline="-25000" dirty="0">
                <a:solidFill>
                  <a:srgbClr val="FF0000"/>
                </a:solidFill>
              </a:rPr>
              <a:t>2 </a:t>
            </a:r>
            <a:r>
              <a:rPr lang="en-AU" sz="2400" dirty="0">
                <a:solidFill>
                  <a:srgbClr val="FF0000"/>
                </a:solidFill>
              </a:rPr>
              <a:t>4 = 2 </a:t>
            </a:r>
            <a:r>
              <a:rPr lang="en-AU" sz="2400" dirty="0" smtClean="0">
                <a:solidFill>
                  <a:srgbClr val="FF0000"/>
                </a:solidFill>
              </a:rPr>
              <a:t>bits/sample</a:t>
            </a:r>
          </a:p>
          <a:p>
            <a:endParaRPr lang="en-AU" sz="2400" dirty="0">
              <a:solidFill>
                <a:srgbClr val="FF0000"/>
              </a:solidFill>
            </a:endParaRPr>
          </a:p>
          <a:p>
            <a:r>
              <a:rPr lang="en-AU" sz="2400" dirty="0">
                <a:solidFill>
                  <a:srgbClr val="FF0000"/>
                </a:solidFill>
              </a:rPr>
              <a:t>Hence, the total data rate is:</a:t>
            </a:r>
          </a:p>
          <a:p>
            <a:r>
              <a:rPr lang="en-AU" sz="2400" dirty="0">
                <a:solidFill>
                  <a:srgbClr val="FF0000"/>
                </a:solidFill>
              </a:rPr>
              <a:t>	12 million samples/s × 2 bits/sample = 24 Mbps.</a:t>
            </a:r>
          </a:p>
          <a:p>
            <a:endParaRPr lang="en-AU" sz="2400" dirty="0">
              <a:solidFill>
                <a:srgbClr val="FF0000"/>
              </a:solidFill>
            </a:endParaRPr>
          </a:p>
        </p:txBody>
      </p:sp>
    </p:spTree>
    <p:extLst>
      <p:ext uri="{BB962C8B-B14F-4D97-AF65-F5344CB8AC3E}">
        <p14:creationId xmlns:p14="http://schemas.microsoft.com/office/powerpoint/2010/main" val="106872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linds(horizontal)">
                                      <p:cBhvr>
                                        <p:cTn id="16" dur="500"/>
                                        <p:tgtEl>
                                          <p:spTgt spid="6">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blinds(horizontal)">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 (Sampling)</a:t>
            </a:r>
            <a:endParaRPr lang="en-AU" dirty="0"/>
          </a:p>
        </p:txBody>
      </p:sp>
      <p:sp>
        <p:nvSpPr>
          <p:cNvPr id="3" name="Content Placeholder 2"/>
          <p:cNvSpPr>
            <a:spLocks noGrp="1"/>
          </p:cNvSpPr>
          <p:nvPr>
            <p:ph idx="1"/>
          </p:nvPr>
        </p:nvSpPr>
        <p:spPr/>
        <p:txBody>
          <a:bodyPr>
            <a:normAutofit/>
          </a:bodyPr>
          <a:lstStyle/>
          <a:p>
            <a:r>
              <a:rPr lang="en-AU" dirty="0">
                <a:latin typeface="CMSS10"/>
              </a:rPr>
              <a:t>Radio antennas often work best when the diameter of the antenna is equal to the wavelength of the radio wave. Reasonable antennas range from 1 cm to 5 meters in diameter. What frequency range does this cover?</a:t>
            </a:r>
            <a:endParaRPr lang="en-AU" dirty="0"/>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22</a:t>
            </a:fld>
            <a:endParaRPr lang="en-US" altLang="en-US"/>
          </a:p>
        </p:txBody>
      </p:sp>
      <p:sp>
        <p:nvSpPr>
          <p:cNvPr id="6" name="TextBox 5"/>
          <p:cNvSpPr txBox="1">
            <a:spLocks noChangeArrowheads="1"/>
          </p:cNvSpPr>
          <p:nvPr/>
        </p:nvSpPr>
        <p:spPr bwMode="auto">
          <a:xfrm>
            <a:off x="2275333" y="3626898"/>
            <a:ext cx="7641334" cy="2246769"/>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AU" sz="2800" dirty="0">
                <a:solidFill>
                  <a:srgbClr val="FF0000"/>
                </a:solidFill>
                <a:sym typeface="Symbol" pitchFamily="18" charset="2"/>
              </a:rPr>
              <a:t></a:t>
            </a:r>
            <a:r>
              <a:rPr lang="en-AU" sz="2800" i="1" dirty="0">
                <a:solidFill>
                  <a:srgbClr val="FF0000"/>
                </a:solidFill>
              </a:rPr>
              <a:t>f</a:t>
            </a:r>
            <a:r>
              <a:rPr lang="en-AU" sz="2800" dirty="0">
                <a:solidFill>
                  <a:srgbClr val="FF0000"/>
                </a:solidFill>
              </a:rPr>
              <a:t> = </a:t>
            </a:r>
            <a:r>
              <a:rPr lang="en-AU" sz="2800" i="1" dirty="0">
                <a:solidFill>
                  <a:srgbClr val="FF0000"/>
                </a:solidFill>
              </a:rPr>
              <a:t>c</a:t>
            </a:r>
            <a:r>
              <a:rPr lang="en-AU" sz="2800" dirty="0">
                <a:solidFill>
                  <a:srgbClr val="FF0000"/>
                </a:solidFill>
              </a:rPr>
              <a:t>,</a:t>
            </a:r>
            <a:r>
              <a:rPr lang="en-AU" sz="2800" i="1" dirty="0">
                <a:solidFill>
                  <a:srgbClr val="FF0000"/>
                </a:solidFill>
              </a:rPr>
              <a:t> </a:t>
            </a:r>
            <a:r>
              <a:rPr lang="en-AU" sz="2800" dirty="0">
                <a:solidFill>
                  <a:srgbClr val="FF0000"/>
                </a:solidFill>
              </a:rPr>
              <a:t>where</a:t>
            </a:r>
            <a:r>
              <a:rPr lang="en-AU" sz="2800" i="1" dirty="0">
                <a:solidFill>
                  <a:srgbClr val="FF0000"/>
                </a:solidFill>
              </a:rPr>
              <a:t> c</a:t>
            </a:r>
            <a:r>
              <a:rPr lang="en-AU" sz="2800" dirty="0">
                <a:solidFill>
                  <a:srgbClr val="FF0000"/>
                </a:solidFill>
              </a:rPr>
              <a:t> = 3.0×10</a:t>
            </a:r>
            <a:r>
              <a:rPr lang="en-AU" sz="2800" baseline="30000" dirty="0">
                <a:solidFill>
                  <a:srgbClr val="FF0000"/>
                </a:solidFill>
              </a:rPr>
              <a:t>8 </a:t>
            </a:r>
            <a:r>
              <a:rPr lang="en-AU" sz="2800" dirty="0">
                <a:solidFill>
                  <a:srgbClr val="FF0000"/>
                </a:solidFill>
              </a:rPr>
              <a:t>m/s</a:t>
            </a:r>
          </a:p>
          <a:p>
            <a:pPr marL="285750" indent="-285750">
              <a:buFont typeface="Arial" panose="020B0604020202020204" pitchFamily="34" charset="0"/>
              <a:buChar char="•"/>
            </a:pPr>
            <a:r>
              <a:rPr lang="en-AU" sz="2800" dirty="0">
                <a:solidFill>
                  <a:srgbClr val="FF0000"/>
                </a:solidFill>
              </a:rPr>
              <a:t>For </a:t>
            </a:r>
            <a:r>
              <a:rPr lang="en-AU" sz="2800" dirty="0">
                <a:solidFill>
                  <a:srgbClr val="FF0000"/>
                </a:solidFill>
                <a:sym typeface="Symbol" pitchFamily="18" charset="2"/>
              </a:rPr>
              <a:t></a:t>
            </a:r>
            <a:r>
              <a:rPr lang="en-AU" sz="2800" dirty="0">
                <a:solidFill>
                  <a:srgbClr val="FF0000"/>
                </a:solidFill>
              </a:rPr>
              <a:t> = 0.01 m, </a:t>
            </a:r>
            <a:r>
              <a:rPr lang="en-AU" sz="2800" i="1" dirty="0">
                <a:solidFill>
                  <a:srgbClr val="FF0000"/>
                </a:solidFill>
              </a:rPr>
              <a:t>f = </a:t>
            </a:r>
            <a:r>
              <a:rPr lang="en-AU" sz="2800" dirty="0">
                <a:solidFill>
                  <a:srgbClr val="FF0000"/>
                </a:solidFill>
              </a:rPr>
              <a:t>30×10</a:t>
            </a:r>
            <a:r>
              <a:rPr lang="en-AU" sz="2800" baseline="30000" dirty="0">
                <a:solidFill>
                  <a:srgbClr val="FF0000"/>
                </a:solidFill>
              </a:rPr>
              <a:t>9 </a:t>
            </a:r>
            <a:r>
              <a:rPr lang="en-AU" sz="2800" dirty="0">
                <a:solidFill>
                  <a:srgbClr val="FF0000"/>
                </a:solidFill>
              </a:rPr>
              <a:t>Hz</a:t>
            </a:r>
          </a:p>
          <a:p>
            <a:pPr marL="285750" indent="-285750">
              <a:buFont typeface="Arial" panose="020B0604020202020204" pitchFamily="34" charset="0"/>
              <a:buChar char="•"/>
            </a:pPr>
            <a:r>
              <a:rPr lang="en-AU" sz="2800" dirty="0">
                <a:solidFill>
                  <a:srgbClr val="FF0000"/>
                </a:solidFill>
              </a:rPr>
              <a:t>For </a:t>
            </a:r>
            <a:r>
              <a:rPr lang="en-AU" sz="2800" dirty="0">
                <a:solidFill>
                  <a:srgbClr val="FF0000"/>
                </a:solidFill>
                <a:sym typeface="Symbol" pitchFamily="18" charset="2"/>
              </a:rPr>
              <a:t></a:t>
            </a:r>
            <a:r>
              <a:rPr lang="en-AU" sz="2800" dirty="0">
                <a:solidFill>
                  <a:srgbClr val="FF0000"/>
                </a:solidFill>
              </a:rPr>
              <a:t> = 5 m, </a:t>
            </a:r>
            <a:r>
              <a:rPr lang="en-AU" sz="2800" i="1" dirty="0">
                <a:solidFill>
                  <a:srgbClr val="FF0000"/>
                </a:solidFill>
              </a:rPr>
              <a:t>f = </a:t>
            </a:r>
            <a:r>
              <a:rPr lang="en-AU" sz="2800" dirty="0">
                <a:solidFill>
                  <a:srgbClr val="FF0000"/>
                </a:solidFill>
              </a:rPr>
              <a:t>60×10</a:t>
            </a:r>
            <a:r>
              <a:rPr lang="en-AU" sz="2800" baseline="30000" dirty="0">
                <a:solidFill>
                  <a:srgbClr val="FF0000"/>
                </a:solidFill>
              </a:rPr>
              <a:t>6</a:t>
            </a:r>
            <a:r>
              <a:rPr lang="en-AU" sz="2800" dirty="0">
                <a:solidFill>
                  <a:srgbClr val="FF0000"/>
                </a:solidFill>
              </a:rPr>
              <a:t> Hz</a:t>
            </a:r>
          </a:p>
          <a:p>
            <a:pPr marL="285750" indent="-285750">
              <a:buFont typeface="Arial" panose="020B0604020202020204" pitchFamily="34" charset="0"/>
              <a:buChar char="•"/>
            </a:pPr>
            <a:endParaRPr lang="en-AU" sz="2800" dirty="0">
              <a:solidFill>
                <a:srgbClr val="FF0000"/>
              </a:solidFill>
            </a:endParaRPr>
          </a:p>
          <a:p>
            <a:pPr marL="285750" indent="-285750">
              <a:buFont typeface="Arial" panose="020B0604020202020204" pitchFamily="34" charset="0"/>
              <a:buChar char="•"/>
            </a:pPr>
            <a:r>
              <a:rPr lang="en-AU" sz="2800" dirty="0">
                <a:solidFill>
                  <a:srgbClr val="FF0000"/>
                </a:solidFill>
              </a:rPr>
              <a:t>Thus, the band covered is 60 MHz to 30 GHz.</a:t>
            </a:r>
          </a:p>
        </p:txBody>
      </p:sp>
    </p:spTree>
    <p:extLst>
      <p:ext uri="{BB962C8B-B14F-4D97-AF65-F5344CB8AC3E}">
        <p14:creationId xmlns:p14="http://schemas.microsoft.com/office/powerpoint/2010/main" val="5350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 (Modulation)</a:t>
            </a:r>
            <a:endParaRPr lang="en-AU" dirty="0"/>
          </a:p>
        </p:txBody>
      </p:sp>
      <p:sp>
        <p:nvSpPr>
          <p:cNvPr id="3" name="Content Placeholder 2"/>
          <p:cNvSpPr>
            <a:spLocks noGrp="1"/>
          </p:cNvSpPr>
          <p:nvPr>
            <p:ph idx="1"/>
          </p:nvPr>
        </p:nvSpPr>
        <p:spPr/>
        <p:txBody>
          <a:bodyPr/>
          <a:lstStyle/>
          <a:p>
            <a:r>
              <a:rPr lang="en-AU" sz="2400" dirty="0"/>
              <a:t>Ten signals of bandwidth 4 kHz, are multiplexed onto a single channel using FDM (</a:t>
            </a:r>
            <a:r>
              <a:rPr lang="en-AU" sz="2400" i="1" dirty="0"/>
              <a:t>frequency division multiplexing</a:t>
            </a:r>
            <a:r>
              <a:rPr lang="en-AU" sz="2400" dirty="0"/>
              <a:t>). What is the minimum bandwidth required for the multiplexed channel? Assume that guard bands of 400 Hz are used.</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23</a:t>
            </a:fld>
            <a:endParaRPr lang="en-US" altLang="en-US"/>
          </a:p>
        </p:txBody>
      </p:sp>
    </p:spTree>
    <p:extLst>
      <p:ext uri="{BB962C8B-B14F-4D97-AF65-F5344CB8AC3E}">
        <p14:creationId xmlns:p14="http://schemas.microsoft.com/office/powerpoint/2010/main" val="1952395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58782" y="978195"/>
            <a:ext cx="8615665" cy="4042735"/>
          </a:xfrm>
          <a:prstGeom prst="rect">
            <a:avLst/>
          </a:prstGeom>
        </p:spPr>
      </p:pic>
    </p:spTree>
    <p:extLst>
      <p:ext uri="{BB962C8B-B14F-4D97-AF65-F5344CB8AC3E}">
        <p14:creationId xmlns:p14="http://schemas.microsoft.com/office/powerpoint/2010/main" val="1456907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1451" y="397713"/>
            <a:ext cx="8141734" cy="6247931"/>
          </a:xfrm>
          <a:prstGeom prst="rect">
            <a:avLst/>
          </a:prstGeom>
        </p:spPr>
      </p:pic>
    </p:spTree>
    <p:extLst>
      <p:ext uri="{BB962C8B-B14F-4D97-AF65-F5344CB8AC3E}">
        <p14:creationId xmlns:p14="http://schemas.microsoft.com/office/powerpoint/2010/main" val="793817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 (Modulation)</a:t>
            </a:r>
            <a:endParaRPr lang="en-AU" dirty="0"/>
          </a:p>
        </p:txBody>
      </p:sp>
      <p:sp>
        <p:nvSpPr>
          <p:cNvPr id="3" name="Content Placeholder 2"/>
          <p:cNvSpPr>
            <a:spLocks noGrp="1"/>
          </p:cNvSpPr>
          <p:nvPr>
            <p:ph idx="1"/>
          </p:nvPr>
        </p:nvSpPr>
        <p:spPr/>
        <p:txBody>
          <a:bodyPr/>
          <a:lstStyle/>
          <a:p>
            <a:r>
              <a:rPr lang="en-AU" sz="2400" dirty="0"/>
              <a:t>Ten signals of bandwidth 4 kHz, are multiplexed onto a single channel using FDM (</a:t>
            </a:r>
            <a:r>
              <a:rPr lang="en-AU" sz="2400" i="1" dirty="0"/>
              <a:t>frequency division multiplexing</a:t>
            </a:r>
            <a:r>
              <a:rPr lang="en-AU" sz="2400" dirty="0"/>
              <a:t>). What is the minimum bandwidth required for the multiplexed channel? Assume that guard bands of 400 Hz are used.</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26</a:t>
            </a:fld>
            <a:endParaRPr lang="en-US" altLang="en-US"/>
          </a:p>
        </p:txBody>
      </p:sp>
      <p:sp>
        <p:nvSpPr>
          <p:cNvPr id="6" name="Rectangle 5"/>
          <p:cNvSpPr/>
          <p:nvPr/>
        </p:nvSpPr>
        <p:spPr>
          <a:xfrm>
            <a:off x="1411566" y="3412794"/>
            <a:ext cx="8901035" cy="3108543"/>
          </a:xfrm>
          <a:prstGeom prst="rect">
            <a:avLst/>
          </a:prstGeom>
        </p:spPr>
        <p:txBody>
          <a:bodyPr wrap="square">
            <a:spAutoFit/>
          </a:bodyPr>
          <a:lstStyle/>
          <a:p>
            <a:pPr marL="285750" indent="-285750">
              <a:buFont typeface="Arial" panose="020B0604020202020204" pitchFamily="34" charset="0"/>
              <a:buChar char="•"/>
            </a:pPr>
            <a:r>
              <a:rPr lang="en-AU" sz="2800" dirty="0">
                <a:solidFill>
                  <a:srgbClr val="FF0000"/>
                </a:solidFill>
              </a:rPr>
              <a:t>There are ten signals of 4 kHz. Nine guard bands are required in between the modulated </a:t>
            </a:r>
            <a:r>
              <a:rPr lang="en-AU" sz="2800" dirty="0" err="1">
                <a:solidFill>
                  <a:srgbClr val="FF0000"/>
                </a:solidFill>
              </a:rPr>
              <a:t>bandpass</a:t>
            </a:r>
            <a:r>
              <a:rPr lang="en-AU" sz="2800" dirty="0">
                <a:solidFill>
                  <a:srgbClr val="FF0000"/>
                </a:solidFill>
              </a:rPr>
              <a:t> signals to avoid interference when </a:t>
            </a:r>
            <a:r>
              <a:rPr lang="en-AU" sz="2800" dirty="0" err="1">
                <a:solidFill>
                  <a:srgbClr val="FF0000"/>
                </a:solidFill>
              </a:rPr>
              <a:t>demultiplexing</a:t>
            </a:r>
            <a:r>
              <a:rPr lang="en-AU" sz="2800" dirty="0">
                <a:solidFill>
                  <a:srgbClr val="FF0000"/>
                </a:solidFill>
              </a:rPr>
              <a:t>.</a:t>
            </a:r>
          </a:p>
          <a:p>
            <a:pPr marL="285750" indent="-285750">
              <a:buFont typeface="Arial" panose="020B0604020202020204" pitchFamily="34" charset="0"/>
              <a:buChar char="•"/>
            </a:pPr>
            <a:endParaRPr lang="en-AU" sz="2800" dirty="0">
              <a:solidFill>
                <a:srgbClr val="FF0000"/>
              </a:solidFill>
            </a:endParaRPr>
          </a:p>
          <a:p>
            <a:pPr marL="285750" indent="-285750">
              <a:buFont typeface="Arial" panose="020B0604020202020204" pitchFamily="34" charset="0"/>
              <a:buChar char="•"/>
            </a:pPr>
            <a:r>
              <a:rPr lang="en-AU" sz="2800" dirty="0">
                <a:solidFill>
                  <a:srgbClr val="FF0000"/>
                </a:solidFill>
              </a:rPr>
              <a:t>Therefore the minimum bandwidth required of the channel is: </a:t>
            </a:r>
            <a:br>
              <a:rPr lang="en-AU" sz="2800" dirty="0">
                <a:solidFill>
                  <a:srgbClr val="FF0000"/>
                </a:solidFill>
              </a:rPr>
            </a:br>
            <a:r>
              <a:rPr lang="en-AU" sz="2800" dirty="0">
                <a:solidFill>
                  <a:srgbClr val="FF0000"/>
                </a:solidFill>
              </a:rPr>
              <a:t>(</a:t>
            </a:r>
            <a:r>
              <a:rPr lang="de-DE" sz="2800" dirty="0">
                <a:solidFill>
                  <a:srgbClr val="FF0000"/>
                </a:solidFill>
              </a:rPr>
              <a:t>4000 × 10) + (400 × 9) = 43.6 kHz.</a:t>
            </a:r>
            <a:endParaRPr lang="en-AU" sz="2800" dirty="0">
              <a:solidFill>
                <a:srgbClr val="FF0000"/>
              </a:solidFill>
            </a:endParaRPr>
          </a:p>
        </p:txBody>
      </p:sp>
    </p:spTree>
    <p:extLst>
      <p:ext uri="{BB962C8B-B14F-4D97-AF65-F5344CB8AC3E}">
        <p14:creationId xmlns:p14="http://schemas.microsoft.com/office/powerpoint/2010/main" val="13394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 (Modulation)</a:t>
            </a:r>
            <a:endParaRPr lang="en-AU" dirty="0"/>
          </a:p>
        </p:txBody>
      </p:sp>
      <p:sp>
        <p:nvSpPr>
          <p:cNvPr id="3" name="Content Placeholder 2"/>
          <p:cNvSpPr>
            <a:spLocks noGrp="1"/>
          </p:cNvSpPr>
          <p:nvPr>
            <p:ph idx="1"/>
          </p:nvPr>
        </p:nvSpPr>
        <p:spPr/>
        <p:txBody>
          <a:bodyPr>
            <a:normAutofit/>
          </a:bodyPr>
          <a:lstStyle/>
          <a:p>
            <a:r>
              <a:rPr lang="en-AU" dirty="0"/>
              <a:t>In a constellation diagram, all points lie on a circle centred on the origin. What kind of modulation is being used?</a:t>
            </a:r>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27</a:t>
            </a:fld>
            <a:endParaRPr lang="en-US" altLang="en-US"/>
          </a:p>
        </p:txBody>
      </p:sp>
      <p:pic>
        <p:nvPicPr>
          <p:cNvPr id="7" name="Picture 6"/>
          <p:cNvPicPr>
            <a:picLocks noChangeAspect="1"/>
          </p:cNvPicPr>
          <p:nvPr/>
        </p:nvPicPr>
        <p:blipFill>
          <a:blip r:embed="rId2"/>
          <a:stretch>
            <a:fillRect/>
          </a:stretch>
        </p:blipFill>
        <p:spPr>
          <a:xfrm>
            <a:off x="6096000" y="3040470"/>
            <a:ext cx="5685223" cy="2392452"/>
          </a:xfrm>
          <a:prstGeom prst="rect">
            <a:avLst/>
          </a:prstGeom>
        </p:spPr>
      </p:pic>
      <p:sp>
        <p:nvSpPr>
          <p:cNvPr id="8" name="TextBox 7"/>
          <p:cNvSpPr txBox="1"/>
          <p:nvPr/>
        </p:nvSpPr>
        <p:spPr>
          <a:xfrm>
            <a:off x="6453200" y="5544763"/>
            <a:ext cx="1368152" cy="215444"/>
          </a:xfrm>
          <a:prstGeom prst="rect">
            <a:avLst/>
          </a:prstGeom>
          <a:noFill/>
        </p:spPr>
        <p:txBody>
          <a:bodyPr wrap="square" rtlCol="0">
            <a:spAutoFit/>
          </a:bodyPr>
          <a:lstStyle/>
          <a:p>
            <a:r>
              <a:rPr lang="en-AU" sz="800" i="1" dirty="0"/>
              <a:t>Binary phase-shift keying</a:t>
            </a:r>
          </a:p>
        </p:txBody>
      </p:sp>
      <p:sp>
        <p:nvSpPr>
          <p:cNvPr id="9" name="Rectangle 8"/>
          <p:cNvSpPr/>
          <p:nvPr/>
        </p:nvSpPr>
        <p:spPr>
          <a:xfrm>
            <a:off x="8212290" y="5556331"/>
            <a:ext cx="1452642" cy="215444"/>
          </a:xfrm>
          <a:prstGeom prst="rect">
            <a:avLst/>
          </a:prstGeom>
        </p:spPr>
        <p:txBody>
          <a:bodyPr wrap="none">
            <a:spAutoFit/>
          </a:bodyPr>
          <a:lstStyle/>
          <a:p>
            <a:r>
              <a:rPr lang="en-AU" sz="800" i="1" dirty="0"/>
              <a:t>Quadrature phase-shift keying</a:t>
            </a:r>
          </a:p>
        </p:txBody>
      </p:sp>
    </p:spTree>
    <p:extLst>
      <p:ext uri="{BB962C8B-B14F-4D97-AF65-F5344CB8AC3E}">
        <p14:creationId xmlns:p14="http://schemas.microsoft.com/office/powerpoint/2010/main" val="131383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69583" y="863090"/>
            <a:ext cx="9229060" cy="5073896"/>
          </a:xfrm>
          <a:prstGeom prst="rect">
            <a:avLst/>
          </a:prstGeom>
        </p:spPr>
      </p:pic>
    </p:spTree>
    <p:extLst>
      <p:ext uri="{BB962C8B-B14F-4D97-AF65-F5344CB8AC3E}">
        <p14:creationId xmlns:p14="http://schemas.microsoft.com/office/powerpoint/2010/main" val="1129531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3135" y="432798"/>
            <a:ext cx="9326378" cy="6425202"/>
          </a:xfrm>
          <a:prstGeom prst="rect">
            <a:avLst/>
          </a:prstGeom>
        </p:spPr>
      </p:pic>
    </p:spTree>
    <p:extLst>
      <p:ext uri="{BB962C8B-B14F-4D97-AF65-F5344CB8AC3E}">
        <p14:creationId xmlns:p14="http://schemas.microsoft.com/office/powerpoint/2010/main" val="969344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0298" y="284812"/>
            <a:ext cx="10848451" cy="6011057"/>
          </a:xfrm>
          <a:prstGeom prst="rect">
            <a:avLst/>
          </a:prstGeom>
        </p:spPr>
      </p:pic>
      <p:pic>
        <p:nvPicPr>
          <p:cNvPr id="3" name="Picture 2"/>
          <p:cNvPicPr>
            <a:picLocks noChangeAspect="1"/>
          </p:cNvPicPr>
          <p:nvPr/>
        </p:nvPicPr>
        <p:blipFill>
          <a:blip r:embed="rId3"/>
          <a:stretch>
            <a:fillRect/>
          </a:stretch>
        </p:blipFill>
        <p:spPr>
          <a:xfrm>
            <a:off x="7475927" y="935532"/>
            <a:ext cx="4606144" cy="1297918"/>
          </a:xfrm>
          <a:prstGeom prst="rect">
            <a:avLst/>
          </a:prstGeom>
        </p:spPr>
      </p:pic>
    </p:spTree>
    <p:extLst>
      <p:ext uri="{BB962C8B-B14F-4D97-AF65-F5344CB8AC3E}">
        <p14:creationId xmlns:p14="http://schemas.microsoft.com/office/powerpoint/2010/main" val="940394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3449" y="1640219"/>
            <a:ext cx="8344049" cy="4892566"/>
          </a:xfrm>
          <a:prstGeom prst="rect">
            <a:avLst/>
          </a:prstGeom>
        </p:spPr>
      </p:pic>
      <p:sp>
        <p:nvSpPr>
          <p:cNvPr id="3" name="TextBox 2"/>
          <p:cNvSpPr txBox="1"/>
          <p:nvPr/>
        </p:nvSpPr>
        <p:spPr>
          <a:xfrm>
            <a:off x="808074" y="637953"/>
            <a:ext cx="4869712" cy="646331"/>
          </a:xfrm>
          <a:prstGeom prst="rect">
            <a:avLst/>
          </a:prstGeom>
          <a:noFill/>
        </p:spPr>
        <p:txBody>
          <a:bodyPr wrap="square" rtlCol="0">
            <a:spAutoFit/>
          </a:bodyPr>
          <a:lstStyle/>
          <a:p>
            <a:r>
              <a:rPr lang="en-US" altLang="zh-CN" sz="3600" b="1" dirty="0" smtClean="0"/>
              <a:t>Constellation</a:t>
            </a:r>
            <a:r>
              <a:rPr lang="zh-CN" altLang="en-US" sz="3600" b="1" dirty="0" smtClean="0"/>
              <a:t> </a:t>
            </a:r>
            <a:r>
              <a:rPr lang="en-US" altLang="zh-CN" sz="3600" b="1" dirty="0" smtClean="0"/>
              <a:t>Diagrams</a:t>
            </a:r>
            <a:endParaRPr lang="en-US" sz="3600" b="1" dirty="0"/>
          </a:p>
        </p:txBody>
      </p:sp>
    </p:spTree>
    <p:extLst>
      <p:ext uri="{BB962C8B-B14F-4D97-AF65-F5344CB8AC3E}">
        <p14:creationId xmlns:p14="http://schemas.microsoft.com/office/powerpoint/2010/main" val="1197778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 (Modulation)</a:t>
            </a:r>
            <a:endParaRPr lang="en-AU" dirty="0"/>
          </a:p>
        </p:txBody>
      </p:sp>
      <p:sp>
        <p:nvSpPr>
          <p:cNvPr id="3" name="Content Placeholder 2"/>
          <p:cNvSpPr>
            <a:spLocks noGrp="1"/>
          </p:cNvSpPr>
          <p:nvPr>
            <p:ph idx="1"/>
          </p:nvPr>
        </p:nvSpPr>
        <p:spPr/>
        <p:txBody>
          <a:bodyPr/>
          <a:lstStyle/>
          <a:p>
            <a:r>
              <a:rPr lang="en-AU" sz="2400" dirty="0"/>
              <a:t>In a constellation diagram, all points lie on a circle centred on the origin. What kind of modulation is being used?</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31</a:t>
            </a:fld>
            <a:endParaRPr lang="en-US" altLang="en-US"/>
          </a:p>
        </p:txBody>
      </p:sp>
      <p:pic>
        <p:nvPicPr>
          <p:cNvPr id="7" name="Picture 6"/>
          <p:cNvPicPr>
            <a:picLocks noChangeAspect="1"/>
          </p:cNvPicPr>
          <p:nvPr/>
        </p:nvPicPr>
        <p:blipFill>
          <a:blip r:embed="rId2"/>
          <a:stretch>
            <a:fillRect/>
          </a:stretch>
        </p:blipFill>
        <p:spPr>
          <a:xfrm>
            <a:off x="6096000" y="3040470"/>
            <a:ext cx="5685223" cy="2392452"/>
          </a:xfrm>
          <a:prstGeom prst="rect">
            <a:avLst/>
          </a:prstGeom>
        </p:spPr>
      </p:pic>
      <p:sp>
        <p:nvSpPr>
          <p:cNvPr id="8" name="TextBox 7"/>
          <p:cNvSpPr txBox="1"/>
          <p:nvPr/>
        </p:nvSpPr>
        <p:spPr>
          <a:xfrm>
            <a:off x="6453200" y="5544763"/>
            <a:ext cx="1368152" cy="215444"/>
          </a:xfrm>
          <a:prstGeom prst="rect">
            <a:avLst/>
          </a:prstGeom>
          <a:noFill/>
        </p:spPr>
        <p:txBody>
          <a:bodyPr wrap="square" rtlCol="0">
            <a:spAutoFit/>
          </a:bodyPr>
          <a:lstStyle/>
          <a:p>
            <a:r>
              <a:rPr lang="en-AU" sz="800" i="1" dirty="0"/>
              <a:t>Binary phase-shift keying</a:t>
            </a:r>
          </a:p>
        </p:txBody>
      </p:sp>
      <p:sp>
        <p:nvSpPr>
          <p:cNvPr id="9" name="Rectangle 8"/>
          <p:cNvSpPr/>
          <p:nvPr/>
        </p:nvSpPr>
        <p:spPr>
          <a:xfrm>
            <a:off x="8212290" y="5556331"/>
            <a:ext cx="1452642" cy="215444"/>
          </a:xfrm>
          <a:prstGeom prst="rect">
            <a:avLst/>
          </a:prstGeom>
        </p:spPr>
        <p:txBody>
          <a:bodyPr wrap="none">
            <a:spAutoFit/>
          </a:bodyPr>
          <a:lstStyle/>
          <a:p>
            <a:r>
              <a:rPr lang="en-AU" sz="800" i="1" dirty="0"/>
              <a:t>Quadrature phase-shift keying</a:t>
            </a:r>
          </a:p>
        </p:txBody>
      </p:sp>
      <p:sp>
        <p:nvSpPr>
          <p:cNvPr id="6" name="Rectangle 5"/>
          <p:cNvSpPr/>
          <p:nvPr/>
        </p:nvSpPr>
        <p:spPr>
          <a:xfrm>
            <a:off x="838200" y="2753260"/>
            <a:ext cx="4825752" cy="3785652"/>
          </a:xfrm>
          <a:prstGeom prst="rect">
            <a:avLst/>
          </a:prstGeom>
        </p:spPr>
        <p:txBody>
          <a:bodyPr wrap="square">
            <a:spAutoFit/>
          </a:bodyPr>
          <a:lstStyle/>
          <a:p>
            <a:r>
              <a:rPr lang="en-AU" sz="2400" dirty="0">
                <a:solidFill>
                  <a:srgbClr val="FF0000"/>
                </a:solidFill>
              </a:rPr>
              <a:t>If all points are equidistant from the origin, they all have the same amplitude, so amplitude modulation is not being used. </a:t>
            </a:r>
            <a:endParaRPr lang="en-AU" sz="2400" dirty="0" smtClean="0">
              <a:solidFill>
                <a:srgbClr val="FF0000"/>
              </a:solidFill>
            </a:endParaRPr>
          </a:p>
          <a:p>
            <a:endParaRPr lang="en-AU" sz="2400" dirty="0">
              <a:solidFill>
                <a:srgbClr val="FF0000"/>
              </a:solidFill>
            </a:endParaRPr>
          </a:p>
          <a:p>
            <a:r>
              <a:rPr lang="en-AU" sz="2400" dirty="0" smtClean="0">
                <a:solidFill>
                  <a:srgbClr val="FF0000"/>
                </a:solidFill>
              </a:rPr>
              <a:t>Frequency </a:t>
            </a:r>
            <a:r>
              <a:rPr lang="en-AU" sz="2400" dirty="0">
                <a:solidFill>
                  <a:srgbClr val="FF0000"/>
                </a:solidFill>
              </a:rPr>
              <a:t>modulation is never used in constellation </a:t>
            </a:r>
            <a:r>
              <a:rPr lang="en-AU" sz="2400" dirty="0" smtClean="0">
                <a:solidFill>
                  <a:srgbClr val="FF0000"/>
                </a:solidFill>
              </a:rPr>
              <a:t>diagrams.</a:t>
            </a:r>
          </a:p>
          <a:p>
            <a:endParaRPr lang="en-AU" sz="2400" dirty="0">
              <a:solidFill>
                <a:srgbClr val="FF0000"/>
              </a:solidFill>
            </a:endParaRPr>
          </a:p>
          <a:p>
            <a:r>
              <a:rPr lang="en-AU" sz="2400" dirty="0">
                <a:solidFill>
                  <a:srgbClr val="FF0000"/>
                </a:solidFill>
              </a:rPr>
              <a:t>S</a:t>
            </a:r>
            <a:r>
              <a:rPr lang="en-AU" sz="2400" dirty="0" smtClean="0">
                <a:solidFill>
                  <a:srgbClr val="FF0000"/>
                </a:solidFill>
              </a:rPr>
              <a:t>o </a:t>
            </a:r>
            <a:r>
              <a:rPr lang="en-AU" sz="2400" dirty="0">
                <a:solidFill>
                  <a:srgbClr val="FF0000"/>
                </a:solidFill>
              </a:rPr>
              <a:t>the encoding is pure phase-shift keying (PSK).</a:t>
            </a:r>
          </a:p>
        </p:txBody>
      </p:sp>
    </p:spTree>
    <p:extLst>
      <p:ext uri="{BB962C8B-B14F-4D97-AF65-F5344CB8AC3E}">
        <p14:creationId xmlns:p14="http://schemas.microsoft.com/office/powerpoint/2010/main" val="16588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(Layers)</a:t>
            </a:r>
            <a:endParaRPr lang="en-AU" dirty="0"/>
          </a:p>
        </p:txBody>
      </p:sp>
      <p:sp>
        <p:nvSpPr>
          <p:cNvPr id="3" name="Content Placeholder 2"/>
          <p:cNvSpPr>
            <a:spLocks noGrp="1"/>
          </p:cNvSpPr>
          <p:nvPr>
            <p:ph idx="1"/>
          </p:nvPr>
        </p:nvSpPr>
        <p:spPr>
          <a:xfrm>
            <a:off x="1981200" y="1690688"/>
            <a:ext cx="8229600" cy="4530725"/>
          </a:xfrm>
        </p:spPr>
        <p:txBody>
          <a:bodyPr/>
          <a:lstStyle/>
          <a:p>
            <a:r>
              <a:rPr lang="en-AU" sz="2400" dirty="0"/>
              <a:t>Identify 2 ways in which the OSI reference model and the TCP/IP reference model are the same.</a:t>
            </a:r>
          </a:p>
          <a:p>
            <a:r>
              <a:rPr lang="en-AU" sz="2400" dirty="0"/>
              <a:t>Identify 2 ways in which these models differ.</a:t>
            </a:r>
          </a:p>
          <a:p>
            <a:pPr marL="327025" lvl="1" indent="0">
              <a:buNone/>
            </a:pPr>
            <a:r>
              <a:rPr lang="en-AU" sz="2000" dirty="0"/>
              <a:t>(</a:t>
            </a:r>
            <a:r>
              <a:rPr lang="en-AU" sz="2000" i="1" dirty="0"/>
              <a:t>NB: You can use the textbook to solve this question</a:t>
            </a:r>
            <a:r>
              <a:rPr lang="en-AU" sz="2000" dirty="0"/>
              <a:t>)</a:t>
            </a:r>
            <a:endParaRPr lang="en-US" sz="2000" dirty="0"/>
          </a:p>
          <a:p>
            <a:endParaRPr lang="en-AU" dirty="0"/>
          </a:p>
        </p:txBody>
      </p:sp>
      <p:sp>
        <p:nvSpPr>
          <p:cNvPr id="6" name="TextBox 5"/>
          <p:cNvSpPr txBox="1">
            <a:spLocks noChangeArrowheads="1"/>
          </p:cNvSpPr>
          <p:nvPr/>
        </p:nvSpPr>
        <p:spPr bwMode="auto">
          <a:xfrm>
            <a:off x="581395" y="3502471"/>
            <a:ext cx="4496254" cy="1477328"/>
          </a:xfrm>
          <a:prstGeom prst="rect">
            <a:avLst/>
          </a:prstGeom>
          <a:noFill/>
          <a:ln w="9525">
            <a:noFill/>
            <a:miter lim="800000"/>
            <a:headEnd/>
            <a:tailEnd/>
          </a:ln>
        </p:spPr>
        <p:txBody>
          <a:bodyPr wrap="square">
            <a:spAutoFit/>
          </a:bodyPr>
          <a:lstStyle/>
          <a:p>
            <a:r>
              <a:rPr lang="en-AU" dirty="0">
                <a:solidFill>
                  <a:srgbClr val="FF0000"/>
                </a:solidFill>
              </a:rPr>
              <a:t>Similarities:</a:t>
            </a:r>
          </a:p>
          <a:p>
            <a:pPr marL="342900" indent="-342900">
              <a:buFont typeface="Arial" panose="020B0604020202020204" pitchFamily="34" charset="0"/>
              <a:buChar char="•"/>
            </a:pPr>
            <a:r>
              <a:rPr lang="en-AU" dirty="0">
                <a:solidFill>
                  <a:srgbClr val="FF0000"/>
                </a:solidFill>
              </a:rPr>
              <a:t>stacking of layered protocols</a:t>
            </a:r>
          </a:p>
          <a:p>
            <a:pPr marL="342900" indent="-342900">
              <a:buFont typeface="Arial" panose="020B0604020202020204" pitchFamily="34" charset="0"/>
              <a:buChar char="•"/>
            </a:pPr>
            <a:r>
              <a:rPr lang="en-AU" dirty="0">
                <a:solidFill>
                  <a:srgbClr val="FF0000"/>
                </a:solidFill>
              </a:rPr>
              <a:t>similar functionality in each of the layers</a:t>
            </a:r>
          </a:p>
          <a:p>
            <a:pPr marL="342900" indent="-342900">
              <a:buFont typeface="Arial" panose="020B0604020202020204" pitchFamily="34" charset="0"/>
              <a:buChar char="•"/>
            </a:pPr>
            <a:r>
              <a:rPr lang="en-AU" dirty="0">
                <a:solidFill>
                  <a:srgbClr val="FF0000"/>
                </a:solidFill>
              </a:rPr>
              <a:t>layers above transport layer relate to applications</a:t>
            </a:r>
          </a:p>
        </p:txBody>
      </p:sp>
      <p:sp>
        <p:nvSpPr>
          <p:cNvPr id="7" name="TextBox 6"/>
          <p:cNvSpPr txBox="1">
            <a:spLocks noChangeArrowheads="1"/>
          </p:cNvSpPr>
          <p:nvPr/>
        </p:nvSpPr>
        <p:spPr bwMode="auto">
          <a:xfrm>
            <a:off x="4878959" y="3502471"/>
            <a:ext cx="7128162" cy="2585323"/>
          </a:xfrm>
          <a:prstGeom prst="rect">
            <a:avLst/>
          </a:prstGeom>
          <a:noFill/>
          <a:ln w="9525">
            <a:noFill/>
            <a:miter lim="800000"/>
            <a:headEnd/>
            <a:tailEnd/>
          </a:ln>
        </p:spPr>
        <p:txBody>
          <a:bodyPr wrap="square">
            <a:spAutoFit/>
          </a:bodyPr>
          <a:lstStyle/>
          <a:p>
            <a:r>
              <a:rPr lang="en-AU" dirty="0">
                <a:solidFill>
                  <a:srgbClr val="FF0000"/>
                </a:solidFill>
              </a:rPr>
              <a:t>Differences:</a:t>
            </a:r>
          </a:p>
          <a:p>
            <a:pPr marL="342900" indent="-342900">
              <a:buFont typeface="Arial" panose="020B0604020202020204" pitchFamily="34" charset="0"/>
              <a:buChar char="•"/>
            </a:pPr>
            <a:r>
              <a:rPr lang="en-AU" dirty="0">
                <a:solidFill>
                  <a:srgbClr val="FF0000"/>
                </a:solidFill>
              </a:rPr>
              <a:t>TCP/IP does not distinguish between services, interfaces and protocols</a:t>
            </a:r>
          </a:p>
          <a:p>
            <a:pPr marL="342900" indent="-342900">
              <a:buFont typeface="Arial" panose="020B0604020202020204" pitchFamily="34" charset="0"/>
              <a:buChar char="•"/>
            </a:pPr>
            <a:r>
              <a:rPr lang="en-AU" dirty="0">
                <a:solidFill>
                  <a:srgbClr val="FF0000"/>
                </a:solidFill>
              </a:rPr>
              <a:t>TCP/IP does not clearly separate physical and data link functions</a:t>
            </a:r>
          </a:p>
          <a:p>
            <a:pPr marL="342900" indent="-342900">
              <a:buFont typeface="Arial" panose="020B0604020202020204" pitchFamily="34" charset="0"/>
              <a:buChar char="•"/>
            </a:pPr>
            <a:r>
              <a:rPr lang="en-AU" dirty="0">
                <a:solidFill>
                  <a:srgbClr val="FF0000"/>
                </a:solidFill>
              </a:rPr>
              <a:t>OSI supports connectionless and connection-oriented communication at the network layer, while TCP/IP supports only connectionless communication at the </a:t>
            </a:r>
            <a:r>
              <a:rPr lang="en-AU" b="1" dirty="0" smtClean="0">
                <a:solidFill>
                  <a:srgbClr val="FF0000"/>
                </a:solidFill>
              </a:rPr>
              <a:t>IP </a:t>
            </a:r>
            <a:r>
              <a:rPr lang="en-AU" b="1" dirty="0">
                <a:solidFill>
                  <a:srgbClr val="FF0000"/>
                </a:solidFill>
              </a:rPr>
              <a:t>layer</a:t>
            </a:r>
          </a:p>
          <a:p>
            <a:pPr marL="342900" indent="-342900">
              <a:buFont typeface="Arial" panose="020B0604020202020204" pitchFamily="34" charset="0"/>
              <a:buChar char="•"/>
            </a:pPr>
            <a:r>
              <a:rPr lang="en-AU" dirty="0">
                <a:solidFill>
                  <a:srgbClr val="FF0000"/>
                </a:solidFill>
              </a:rPr>
              <a:t>OSI supports only connection-oriented communication at the transport layer, while TCP/IP supports both connection-oriented and connectionless communication at the </a:t>
            </a:r>
            <a:r>
              <a:rPr lang="en-AU" b="1" dirty="0">
                <a:solidFill>
                  <a:srgbClr val="FF0000"/>
                </a:solidFill>
              </a:rPr>
              <a:t>transport layer</a:t>
            </a:r>
          </a:p>
        </p:txBody>
      </p:sp>
    </p:spTree>
    <p:extLst>
      <p:ext uri="{BB962C8B-B14F-4D97-AF65-F5344CB8AC3E}">
        <p14:creationId xmlns:p14="http://schemas.microsoft.com/office/powerpoint/2010/main" val="198762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 (Layers)</a:t>
            </a:r>
            <a:endParaRPr lang="en-AU" dirty="0"/>
          </a:p>
        </p:txBody>
      </p:sp>
      <p:sp>
        <p:nvSpPr>
          <p:cNvPr id="3" name="Content Placeholder 2"/>
          <p:cNvSpPr>
            <a:spLocks noGrp="1"/>
          </p:cNvSpPr>
          <p:nvPr>
            <p:ph idx="1"/>
          </p:nvPr>
        </p:nvSpPr>
        <p:spPr>
          <a:xfrm>
            <a:off x="1981200" y="1690688"/>
            <a:ext cx="8229600" cy="4530725"/>
          </a:xfrm>
        </p:spPr>
        <p:txBody>
          <a:bodyPr/>
          <a:lstStyle/>
          <a:p>
            <a:r>
              <a:rPr lang="en-AU" sz="2400" dirty="0"/>
              <a:t>Identify 2 ways in which the OSI reference model and the TCP/IP reference model are the same.</a:t>
            </a:r>
          </a:p>
          <a:p>
            <a:r>
              <a:rPr lang="en-AU" sz="2400" dirty="0"/>
              <a:t>Identify 2 ways in which these models differ.</a:t>
            </a:r>
          </a:p>
          <a:p>
            <a:pPr marL="327025" lvl="1" indent="0">
              <a:buNone/>
            </a:pPr>
            <a:r>
              <a:rPr lang="en-AU" sz="2000" dirty="0"/>
              <a:t>(</a:t>
            </a:r>
            <a:r>
              <a:rPr lang="en-AU" sz="2000" i="1" dirty="0"/>
              <a:t>NB: You can use the textbook to solve this question</a:t>
            </a:r>
            <a:r>
              <a:rPr lang="en-AU" sz="2000" dirty="0"/>
              <a:t>)</a:t>
            </a:r>
            <a:endParaRPr lang="en-US" sz="2000" dirty="0"/>
          </a:p>
          <a:p>
            <a:endParaRPr lang="en-AU" dirty="0"/>
          </a:p>
        </p:txBody>
      </p:sp>
      <p:sp>
        <p:nvSpPr>
          <p:cNvPr id="6" name="TextBox 5"/>
          <p:cNvSpPr txBox="1">
            <a:spLocks noChangeArrowheads="1"/>
          </p:cNvSpPr>
          <p:nvPr/>
        </p:nvSpPr>
        <p:spPr bwMode="auto">
          <a:xfrm>
            <a:off x="581395" y="3502471"/>
            <a:ext cx="4496254" cy="1477328"/>
          </a:xfrm>
          <a:prstGeom prst="rect">
            <a:avLst/>
          </a:prstGeom>
          <a:noFill/>
          <a:ln w="9525">
            <a:noFill/>
            <a:miter lim="800000"/>
            <a:headEnd/>
            <a:tailEnd/>
          </a:ln>
        </p:spPr>
        <p:txBody>
          <a:bodyPr wrap="square">
            <a:spAutoFit/>
          </a:bodyPr>
          <a:lstStyle/>
          <a:p>
            <a:r>
              <a:rPr lang="en-AU" dirty="0">
                <a:solidFill>
                  <a:srgbClr val="FF0000"/>
                </a:solidFill>
              </a:rPr>
              <a:t>Similarities:</a:t>
            </a:r>
          </a:p>
          <a:p>
            <a:pPr marL="342900" indent="-342900">
              <a:buFont typeface="Arial" panose="020B0604020202020204" pitchFamily="34" charset="0"/>
              <a:buChar char="•"/>
            </a:pPr>
            <a:r>
              <a:rPr lang="en-AU" dirty="0">
                <a:solidFill>
                  <a:srgbClr val="FF0000"/>
                </a:solidFill>
              </a:rPr>
              <a:t>stacking of layered protocols</a:t>
            </a:r>
          </a:p>
          <a:p>
            <a:pPr marL="342900" indent="-342900">
              <a:buFont typeface="Arial" panose="020B0604020202020204" pitchFamily="34" charset="0"/>
              <a:buChar char="•"/>
            </a:pPr>
            <a:r>
              <a:rPr lang="en-AU" dirty="0">
                <a:solidFill>
                  <a:srgbClr val="FF0000"/>
                </a:solidFill>
              </a:rPr>
              <a:t>similar functionality in each of the layers</a:t>
            </a:r>
          </a:p>
          <a:p>
            <a:pPr marL="342900" indent="-342900">
              <a:buFont typeface="Arial" panose="020B0604020202020204" pitchFamily="34" charset="0"/>
              <a:buChar char="•"/>
            </a:pPr>
            <a:r>
              <a:rPr lang="en-AU" dirty="0">
                <a:solidFill>
                  <a:srgbClr val="FF0000"/>
                </a:solidFill>
              </a:rPr>
              <a:t>layers above transport layer relate to applications</a:t>
            </a:r>
          </a:p>
        </p:txBody>
      </p:sp>
      <p:sp>
        <p:nvSpPr>
          <p:cNvPr id="7" name="TextBox 6"/>
          <p:cNvSpPr txBox="1">
            <a:spLocks noChangeArrowheads="1"/>
          </p:cNvSpPr>
          <p:nvPr/>
        </p:nvSpPr>
        <p:spPr bwMode="auto">
          <a:xfrm>
            <a:off x="4878959" y="3502471"/>
            <a:ext cx="7128162" cy="2585323"/>
          </a:xfrm>
          <a:prstGeom prst="rect">
            <a:avLst/>
          </a:prstGeom>
          <a:noFill/>
          <a:ln w="9525">
            <a:noFill/>
            <a:miter lim="800000"/>
            <a:headEnd/>
            <a:tailEnd/>
          </a:ln>
        </p:spPr>
        <p:txBody>
          <a:bodyPr wrap="square">
            <a:spAutoFit/>
          </a:bodyPr>
          <a:lstStyle/>
          <a:p>
            <a:r>
              <a:rPr lang="en-AU" dirty="0">
                <a:solidFill>
                  <a:srgbClr val="FF0000"/>
                </a:solidFill>
              </a:rPr>
              <a:t>Differences:</a:t>
            </a:r>
          </a:p>
          <a:p>
            <a:pPr marL="342900" indent="-342900">
              <a:buFont typeface="Arial" panose="020B0604020202020204" pitchFamily="34" charset="0"/>
              <a:buChar char="•"/>
            </a:pPr>
            <a:r>
              <a:rPr lang="en-AU" dirty="0">
                <a:solidFill>
                  <a:srgbClr val="FF0000"/>
                </a:solidFill>
              </a:rPr>
              <a:t>TCP/IP does not distinguish between services, interfaces and protocols</a:t>
            </a:r>
          </a:p>
          <a:p>
            <a:pPr marL="342900" indent="-342900">
              <a:buFont typeface="Arial" panose="020B0604020202020204" pitchFamily="34" charset="0"/>
              <a:buChar char="•"/>
            </a:pPr>
            <a:r>
              <a:rPr lang="en-AU" dirty="0">
                <a:solidFill>
                  <a:srgbClr val="FF0000"/>
                </a:solidFill>
              </a:rPr>
              <a:t>TCP/IP does not clearly separate physical and data link functions</a:t>
            </a:r>
          </a:p>
          <a:p>
            <a:pPr marL="342900" indent="-342900">
              <a:buFont typeface="Arial" panose="020B0604020202020204" pitchFamily="34" charset="0"/>
              <a:buChar char="•"/>
            </a:pPr>
            <a:r>
              <a:rPr lang="en-AU" dirty="0">
                <a:solidFill>
                  <a:srgbClr val="FF0000"/>
                </a:solidFill>
              </a:rPr>
              <a:t>OSI supports connectionless and connection-oriented communication at the network layer, while TCP/IP supports only connectionless communication at the </a:t>
            </a:r>
            <a:r>
              <a:rPr lang="en-AU" b="1" dirty="0" smtClean="0">
                <a:solidFill>
                  <a:srgbClr val="FF0000"/>
                </a:solidFill>
              </a:rPr>
              <a:t>IP </a:t>
            </a:r>
            <a:r>
              <a:rPr lang="en-AU" b="1" dirty="0">
                <a:solidFill>
                  <a:srgbClr val="FF0000"/>
                </a:solidFill>
              </a:rPr>
              <a:t>layer</a:t>
            </a:r>
          </a:p>
          <a:p>
            <a:pPr marL="342900" indent="-342900">
              <a:buFont typeface="Arial" panose="020B0604020202020204" pitchFamily="34" charset="0"/>
              <a:buChar char="•"/>
            </a:pPr>
            <a:r>
              <a:rPr lang="en-AU" dirty="0">
                <a:solidFill>
                  <a:srgbClr val="FF0000"/>
                </a:solidFill>
              </a:rPr>
              <a:t>OSI supports only connection-oriented communication at the transport layer, while TCP/IP supports both connection-oriented and connectionless communication at the </a:t>
            </a:r>
            <a:r>
              <a:rPr lang="en-AU" b="1" dirty="0">
                <a:solidFill>
                  <a:srgbClr val="FF0000"/>
                </a:solidFill>
              </a:rPr>
              <a:t>transport layer</a:t>
            </a:r>
          </a:p>
        </p:txBody>
      </p:sp>
    </p:spTree>
    <p:extLst>
      <p:ext uri="{BB962C8B-B14F-4D97-AF65-F5344CB8AC3E}">
        <p14:creationId xmlns:p14="http://schemas.microsoft.com/office/powerpoint/2010/main" val="585696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 2 (Delay and bandwidth)</a:t>
            </a:r>
          </a:p>
        </p:txBody>
      </p:sp>
      <p:sp>
        <p:nvSpPr>
          <p:cNvPr id="3" name="Content Placeholder 2"/>
          <p:cNvSpPr>
            <a:spLocks noGrp="1"/>
          </p:cNvSpPr>
          <p:nvPr>
            <p:ph idx="1"/>
          </p:nvPr>
        </p:nvSpPr>
        <p:spPr>
          <a:xfrm>
            <a:off x="838200" y="1825625"/>
            <a:ext cx="9350829" cy="1363117"/>
          </a:xfrm>
        </p:spPr>
        <p:txBody>
          <a:bodyPr>
            <a:normAutofit lnSpcReduction="10000"/>
          </a:bodyPr>
          <a:lstStyle/>
          <a:p>
            <a:r>
              <a:rPr lang="en-AU" sz="2400" dirty="0"/>
              <a:t>Calculate the end-to-end transit time for a packet for</a:t>
            </a:r>
          </a:p>
          <a:p>
            <a:pPr lvl="1"/>
            <a:r>
              <a:rPr lang="en-AU" sz="2000" dirty="0"/>
              <a:t>GEO (</a:t>
            </a:r>
            <a:r>
              <a:rPr lang="en-AU" sz="2000" i="1" dirty="0"/>
              <a:t>Geostationary orbit</a:t>
            </a:r>
            <a:r>
              <a:rPr lang="en-AU" sz="2000" dirty="0"/>
              <a:t>) (altitude: 35,800 km),</a:t>
            </a:r>
          </a:p>
          <a:p>
            <a:pPr lvl="1"/>
            <a:r>
              <a:rPr lang="en-AU" sz="2000" dirty="0"/>
              <a:t>MEO (</a:t>
            </a:r>
            <a:r>
              <a:rPr lang="en-AU" sz="2000" i="1" dirty="0"/>
              <a:t>Medium Earth orbit</a:t>
            </a:r>
            <a:r>
              <a:rPr lang="en-AU" sz="2000" dirty="0"/>
              <a:t>) (altitude: 18,000 km) and</a:t>
            </a:r>
          </a:p>
          <a:p>
            <a:pPr lvl="1"/>
            <a:r>
              <a:rPr lang="en-AU" sz="2000" dirty="0"/>
              <a:t>LEO (</a:t>
            </a:r>
            <a:r>
              <a:rPr lang="en-AU" sz="2000" i="1" dirty="0"/>
              <a:t>Low Earth orbit</a:t>
            </a:r>
            <a:r>
              <a:rPr lang="en-AU" sz="2000" dirty="0"/>
              <a:t>)</a:t>
            </a:r>
            <a:r>
              <a:rPr lang="en-AU" sz="2000" i="1" dirty="0"/>
              <a:t> </a:t>
            </a:r>
            <a:r>
              <a:rPr lang="en-AU" sz="2000" dirty="0"/>
              <a:t>(altitude: 750 km) satellites.</a:t>
            </a:r>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6</a:t>
            </a:fld>
            <a:endParaRPr lang="en-US" altLang="en-US"/>
          </a:p>
        </p:txBody>
      </p:sp>
      <p:sp>
        <p:nvSpPr>
          <p:cNvPr id="6" name="TextBox 5"/>
          <p:cNvSpPr txBox="1">
            <a:spLocks noChangeArrowheads="1"/>
          </p:cNvSpPr>
          <p:nvPr/>
        </p:nvSpPr>
        <p:spPr bwMode="auto">
          <a:xfrm>
            <a:off x="1377223" y="4762310"/>
            <a:ext cx="7488832" cy="400110"/>
          </a:xfrm>
          <a:prstGeom prst="rect">
            <a:avLst/>
          </a:prstGeom>
          <a:noFill/>
          <a:ln w="9525">
            <a:noFill/>
            <a:miter lim="800000"/>
            <a:headEnd/>
            <a:tailEnd/>
          </a:ln>
        </p:spPr>
        <p:txBody>
          <a:bodyPr wrap="square">
            <a:spAutoFit/>
          </a:bodyPr>
          <a:lstStyle/>
          <a:p>
            <a:r>
              <a:rPr lang="en-US" altLang="zh-CN" sz="2000" b="1" dirty="0" smtClean="0">
                <a:solidFill>
                  <a:srgbClr val="FF0000"/>
                </a:solidFill>
              </a:rPr>
              <a:t>GEO: </a:t>
            </a:r>
            <a:r>
              <a:rPr lang="zh-CN" altLang="en-US" sz="2000" b="1" dirty="0" smtClean="0">
                <a:solidFill>
                  <a:srgbClr val="FF0000"/>
                </a:solidFill>
              </a:rPr>
              <a:t> </a:t>
            </a:r>
            <a:r>
              <a:rPr lang="en-US" altLang="zh-CN" sz="2000" b="1" dirty="0" smtClean="0">
                <a:solidFill>
                  <a:srgbClr val="FF0000"/>
                </a:solidFill>
              </a:rPr>
              <a:t>(2</a:t>
            </a:r>
            <a:r>
              <a:rPr lang="zh-CN" altLang="en-US" sz="2000" b="1" dirty="0" smtClean="0">
                <a:solidFill>
                  <a:srgbClr val="FF0000"/>
                </a:solidFill>
              </a:rPr>
              <a:t> * </a:t>
            </a:r>
            <a:r>
              <a:rPr lang="en-US" altLang="zh-CN" sz="2000" b="1" dirty="0" smtClean="0">
                <a:solidFill>
                  <a:srgbClr val="FF0000"/>
                </a:solidFill>
              </a:rPr>
              <a:t>35800</a:t>
            </a:r>
            <a:r>
              <a:rPr lang="zh-CN" altLang="en-US" sz="2000" b="1" dirty="0" smtClean="0">
                <a:solidFill>
                  <a:srgbClr val="FF0000"/>
                </a:solidFill>
              </a:rPr>
              <a:t> </a:t>
            </a:r>
            <a:r>
              <a:rPr lang="en-US" altLang="zh-CN" sz="2000" b="1" dirty="0" smtClean="0">
                <a:solidFill>
                  <a:srgbClr val="FF0000"/>
                </a:solidFill>
              </a:rPr>
              <a:t>km) /</a:t>
            </a:r>
            <a:r>
              <a:rPr lang="en-AU" sz="2000" b="1" dirty="0" smtClean="0">
                <a:solidFill>
                  <a:srgbClr val="FF0000"/>
                </a:solidFill>
              </a:rPr>
              <a:t> (3.0×10</a:t>
            </a:r>
            <a:r>
              <a:rPr lang="en-AU" sz="2000" b="1" baseline="30000" dirty="0" smtClean="0">
                <a:solidFill>
                  <a:srgbClr val="FF0000"/>
                </a:solidFill>
              </a:rPr>
              <a:t>8 </a:t>
            </a:r>
            <a:r>
              <a:rPr lang="en-AU" sz="2000" b="1" dirty="0" smtClean="0">
                <a:solidFill>
                  <a:srgbClr val="FF0000"/>
                </a:solidFill>
              </a:rPr>
              <a:t>m/s</a:t>
            </a:r>
            <a:r>
              <a:rPr lang="en-US" altLang="zh-CN" sz="2000" b="1" dirty="0" smtClean="0">
                <a:solidFill>
                  <a:srgbClr val="FF0000"/>
                </a:solidFill>
              </a:rPr>
              <a:t> ) = 239 </a:t>
            </a:r>
            <a:r>
              <a:rPr lang="en-US" altLang="zh-CN" sz="2000" b="1" dirty="0" err="1" smtClean="0">
                <a:solidFill>
                  <a:srgbClr val="FF0000"/>
                </a:solidFill>
              </a:rPr>
              <a:t>ms</a:t>
            </a:r>
            <a:endParaRPr lang="en-AU" sz="2000" b="1" dirty="0">
              <a:solidFill>
                <a:srgbClr val="FF0000"/>
              </a:solidFill>
            </a:endParaRPr>
          </a:p>
        </p:txBody>
      </p:sp>
      <p:sp>
        <p:nvSpPr>
          <p:cNvPr id="4" name="Oval 3"/>
          <p:cNvSpPr/>
          <p:nvPr/>
        </p:nvSpPr>
        <p:spPr>
          <a:xfrm>
            <a:off x="7854846" y="2758190"/>
            <a:ext cx="374754" cy="34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465629" y="2758190"/>
            <a:ext cx="374754" cy="344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7" idx="2"/>
          </p:cNvCxnSpPr>
          <p:nvPr/>
        </p:nvCxnSpPr>
        <p:spPr>
          <a:xfrm>
            <a:off x="8229600" y="2930577"/>
            <a:ext cx="2236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 idx="5"/>
          </p:cNvCxnSpPr>
          <p:nvPr/>
        </p:nvCxnSpPr>
        <p:spPr>
          <a:xfrm flipH="1">
            <a:off x="8174719" y="3041608"/>
            <a:ext cx="2290910" cy="1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7223" y="3660713"/>
            <a:ext cx="9088406" cy="830997"/>
          </a:xfrm>
          <a:prstGeom prst="rect">
            <a:avLst/>
          </a:prstGeom>
          <a:noFill/>
        </p:spPr>
        <p:txBody>
          <a:bodyPr wrap="square" rtlCol="0">
            <a:spAutoFit/>
          </a:bodyPr>
          <a:lstStyle/>
          <a:p>
            <a:r>
              <a:rPr lang="en-AU" sz="2400" b="1" i="1" dirty="0" smtClean="0">
                <a:solidFill>
                  <a:srgbClr val="FF0000"/>
                </a:solidFill>
              </a:rPr>
              <a:t>Transit time </a:t>
            </a:r>
            <a:r>
              <a:rPr lang="en-AU" sz="2400" b="1" dirty="0" smtClean="0">
                <a:solidFill>
                  <a:srgbClr val="FF0000"/>
                </a:solidFill>
              </a:rPr>
              <a:t>= 2 × </a:t>
            </a:r>
            <a:r>
              <a:rPr lang="en-AU" sz="2400" b="1" i="1" dirty="0" smtClean="0">
                <a:solidFill>
                  <a:srgbClr val="FF0000"/>
                </a:solidFill>
              </a:rPr>
              <a:t>distance</a:t>
            </a:r>
            <a:r>
              <a:rPr lang="en-AU" sz="2400" b="1" dirty="0" smtClean="0">
                <a:solidFill>
                  <a:srgbClr val="FF0000"/>
                </a:solidFill>
              </a:rPr>
              <a:t> / </a:t>
            </a:r>
            <a:r>
              <a:rPr lang="en-AU" sz="2400" b="1" i="1" dirty="0" smtClean="0">
                <a:solidFill>
                  <a:srgbClr val="FF0000"/>
                </a:solidFill>
              </a:rPr>
              <a:t>speed of light</a:t>
            </a:r>
            <a:r>
              <a:rPr lang="en-AU" sz="2400" b="1" dirty="0" smtClean="0">
                <a:solidFill>
                  <a:srgbClr val="FF0000"/>
                </a:solidFill>
              </a:rPr>
              <a:t>, </a:t>
            </a:r>
          </a:p>
          <a:p>
            <a:r>
              <a:rPr lang="zh-CN" altLang="en-US" sz="2400" b="1" dirty="0" smtClean="0">
                <a:solidFill>
                  <a:srgbClr val="FF0000"/>
                </a:solidFill>
              </a:rPr>
              <a:t>                                                      </a:t>
            </a:r>
            <a:r>
              <a:rPr lang="en-AU" sz="2400" b="1" dirty="0" smtClean="0">
                <a:solidFill>
                  <a:srgbClr val="FF0000"/>
                </a:solidFill>
              </a:rPr>
              <a:t>where </a:t>
            </a:r>
            <a:r>
              <a:rPr lang="en-AU" sz="2400" b="1" i="1" dirty="0" smtClean="0">
                <a:solidFill>
                  <a:srgbClr val="FF0000"/>
                </a:solidFill>
              </a:rPr>
              <a:t>speed of light </a:t>
            </a:r>
            <a:r>
              <a:rPr lang="zh-CN" altLang="en-US" sz="2400" b="1" i="1" dirty="0" smtClean="0">
                <a:solidFill>
                  <a:srgbClr val="FF0000"/>
                </a:solidFill>
              </a:rPr>
              <a:t> </a:t>
            </a:r>
            <a:r>
              <a:rPr lang="en-AU" sz="2400" b="1" i="1" dirty="0" smtClean="0">
                <a:solidFill>
                  <a:srgbClr val="FF0000"/>
                </a:solidFill>
              </a:rPr>
              <a:t>c</a:t>
            </a:r>
            <a:r>
              <a:rPr lang="en-AU" sz="2400" b="1" dirty="0" smtClean="0">
                <a:solidFill>
                  <a:srgbClr val="FF0000"/>
                </a:solidFill>
              </a:rPr>
              <a:t> = 3.0×10</a:t>
            </a:r>
            <a:r>
              <a:rPr lang="en-AU" sz="2400" b="1" baseline="30000" dirty="0" smtClean="0">
                <a:solidFill>
                  <a:srgbClr val="FF0000"/>
                </a:solidFill>
              </a:rPr>
              <a:t>8 </a:t>
            </a:r>
            <a:r>
              <a:rPr lang="en-AU" sz="2400" b="1" dirty="0" smtClean="0">
                <a:solidFill>
                  <a:srgbClr val="FF0000"/>
                </a:solidFill>
              </a:rPr>
              <a:t>m/s</a:t>
            </a:r>
            <a:endParaRPr lang="en-AU" sz="2400" b="1" dirty="0">
              <a:solidFill>
                <a:srgbClr val="FF0000"/>
              </a:solidFill>
            </a:endParaRPr>
          </a:p>
        </p:txBody>
      </p:sp>
      <p:sp>
        <p:nvSpPr>
          <p:cNvPr id="16" name="TextBox 15"/>
          <p:cNvSpPr txBox="1"/>
          <p:nvPr/>
        </p:nvSpPr>
        <p:spPr>
          <a:xfrm>
            <a:off x="1377223" y="5388429"/>
            <a:ext cx="4544203" cy="923330"/>
          </a:xfrm>
          <a:prstGeom prst="rect">
            <a:avLst/>
          </a:prstGeom>
          <a:noFill/>
        </p:spPr>
        <p:txBody>
          <a:bodyPr wrap="square" rtlCol="0">
            <a:spAutoFit/>
          </a:bodyPr>
          <a:lstStyle/>
          <a:p>
            <a:r>
              <a:rPr lang="en-AU" b="1" dirty="0" smtClean="0">
                <a:solidFill>
                  <a:srgbClr val="FF0000"/>
                </a:solidFill>
              </a:rPr>
              <a:t>MEO:</a:t>
            </a:r>
            <a:r>
              <a:rPr lang="zh-CN" altLang="en-US" b="1" dirty="0" smtClean="0">
                <a:solidFill>
                  <a:srgbClr val="FF0000"/>
                </a:solidFill>
              </a:rPr>
              <a:t>  </a:t>
            </a:r>
            <a:r>
              <a:rPr lang="en-AU" b="1" dirty="0" smtClean="0">
                <a:solidFill>
                  <a:srgbClr val="FF0000"/>
                </a:solidFill>
              </a:rPr>
              <a:t>120 </a:t>
            </a:r>
            <a:r>
              <a:rPr lang="en-AU" b="1" dirty="0" err="1" smtClean="0">
                <a:solidFill>
                  <a:srgbClr val="FF0000"/>
                </a:solidFill>
              </a:rPr>
              <a:t>ms</a:t>
            </a:r>
            <a:endParaRPr lang="en-AU" b="1" dirty="0" smtClean="0">
              <a:solidFill>
                <a:srgbClr val="FF0000"/>
              </a:solidFill>
            </a:endParaRPr>
          </a:p>
          <a:p>
            <a:r>
              <a:rPr lang="en-AU" b="1" dirty="0" smtClean="0">
                <a:solidFill>
                  <a:srgbClr val="FF0000"/>
                </a:solidFill>
              </a:rPr>
              <a:t>LEO:</a:t>
            </a:r>
            <a:r>
              <a:rPr lang="zh-CN" altLang="en-US" b="1" dirty="0" smtClean="0">
                <a:solidFill>
                  <a:srgbClr val="FF0000"/>
                </a:solidFill>
              </a:rPr>
              <a:t>    </a:t>
            </a:r>
            <a:r>
              <a:rPr lang="en-AU" b="1" dirty="0" smtClean="0">
                <a:solidFill>
                  <a:srgbClr val="FF0000"/>
                </a:solidFill>
              </a:rPr>
              <a:t>5 </a:t>
            </a:r>
            <a:r>
              <a:rPr lang="en-AU" b="1" dirty="0" err="1" smtClean="0">
                <a:solidFill>
                  <a:srgbClr val="FF0000"/>
                </a:solidFill>
              </a:rPr>
              <a:t>ms</a:t>
            </a:r>
            <a:endParaRPr lang="en-AU" b="1" dirty="0" smtClean="0">
              <a:solidFill>
                <a:srgbClr val="FF0000"/>
              </a:solidFill>
            </a:endParaRPr>
          </a:p>
          <a:p>
            <a:endParaRPr lang="en-US" b="1" dirty="0"/>
          </a:p>
        </p:txBody>
      </p:sp>
    </p:spTree>
    <p:extLst>
      <p:ext uri="{BB962C8B-B14F-4D97-AF65-F5344CB8AC3E}">
        <p14:creationId xmlns:p14="http://schemas.microsoft.com/office/powerpoint/2010/main" val="18380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dissolve">
                                      <p:cBhvr>
                                        <p:cTn id="35" dur="500"/>
                                        <p:tgtEl>
                                          <p:spTgt spid="16">
                                            <p:txEl>
                                              <p:pRg st="0" end="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6">
                                            <p:txEl>
                                              <p:pRg st="1" end="1"/>
                                            </p:txEl>
                                          </p:spTgt>
                                        </p:tgtEl>
                                        <p:attrNameLst>
                                          <p:attrName>style.visibility</p:attrName>
                                        </p:attrNameLst>
                                      </p:cBhvr>
                                      <p:to>
                                        <p:strVal val="visible"/>
                                      </p:to>
                                    </p:set>
                                    <p:animEffect transition="in" filter="dissolve">
                                      <p:cBhvr>
                                        <p:cTn id="38"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7"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 3 (Delay and bandwidth)</a:t>
            </a:r>
          </a:p>
        </p:txBody>
      </p:sp>
      <p:sp>
        <p:nvSpPr>
          <p:cNvPr id="3" name="Content Placeholder 2"/>
          <p:cNvSpPr>
            <a:spLocks noGrp="1"/>
          </p:cNvSpPr>
          <p:nvPr>
            <p:ph idx="1"/>
          </p:nvPr>
        </p:nvSpPr>
        <p:spPr>
          <a:xfrm>
            <a:off x="1981200" y="1592797"/>
            <a:ext cx="7864929" cy="2113789"/>
          </a:xfrm>
        </p:spPr>
        <p:txBody>
          <a:bodyPr/>
          <a:lstStyle/>
          <a:p>
            <a:r>
              <a:rPr lang="en-AU" sz="2400" dirty="0"/>
              <a:t>An image is 1600 × 1200 pixels with 3 bytes/pixel. Assume the image is uncompressed.</a:t>
            </a:r>
          </a:p>
          <a:p>
            <a:pPr lvl="1"/>
            <a:r>
              <a:rPr lang="en-AU" sz="2000" dirty="0"/>
              <a:t>How long does it take to transmit it over a 56-kbps modem channel, assuming zero propagation delay over the channel?</a:t>
            </a:r>
          </a:p>
          <a:p>
            <a:pPr lvl="1"/>
            <a:r>
              <a:rPr lang="en-AU" sz="2000" dirty="0"/>
              <a:t>Over a 1-Mbps cable modem? Over a 10-Mbps Ethernet? </a:t>
            </a:r>
          </a:p>
          <a:p>
            <a:pPr lvl="1"/>
            <a:r>
              <a:rPr lang="en-AU" sz="2000" dirty="0"/>
              <a:t>Over 100-Mbps Ethernet? Over gigabit Ethernet?</a:t>
            </a:r>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7</a:t>
            </a:fld>
            <a:endParaRPr lang="en-US" altLang="en-US"/>
          </a:p>
        </p:txBody>
      </p:sp>
      <p:sp>
        <p:nvSpPr>
          <p:cNvPr id="4" name="TextBox 3"/>
          <p:cNvSpPr txBox="1"/>
          <p:nvPr/>
        </p:nvSpPr>
        <p:spPr>
          <a:xfrm>
            <a:off x="1714769" y="3706586"/>
            <a:ext cx="6172200" cy="707886"/>
          </a:xfrm>
          <a:prstGeom prst="rect">
            <a:avLst/>
          </a:prstGeom>
          <a:noFill/>
        </p:spPr>
        <p:txBody>
          <a:bodyPr wrap="square" rtlCol="0">
            <a:spAutoFit/>
          </a:bodyPr>
          <a:lstStyle/>
          <a:p>
            <a:r>
              <a:rPr lang="en-AU" sz="2000" b="1" dirty="0" smtClean="0">
                <a:solidFill>
                  <a:srgbClr val="FF0000"/>
                </a:solidFill>
              </a:rPr>
              <a:t>Image size = 1600 × 1200 × 3 × 8 = 46.08 ×10</a:t>
            </a:r>
            <a:r>
              <a:rPr lang="en-AU" sz="2000" b="1" baseline="30000" dirty="0" smtClean="0">
                <a:solidFill>
                  <a:srgbClr val="FF0000"/>
                </a:solidFill>
              </a:rPr>
              <a:t>6 </a:t>
            </a:r>
            <a:r>
              <a:rPr lang="en-AU" sz="2000" b="1" dirty="0" smtClean="0">
                <a:solidFill>
                  <a:srgbClr val="FF0000"/>
                </a:solidFill>
              </a:rPr>
              <a:t>bits</a:t>
            </a:r>
          </a:p>
          <a:p>
            <a:endParaRPr lang="en-US" sz="2000" b="1" dirty="0"/>
          </a:p>
        </p:txBody>
      </p:sp>
      <p:sp>
        <p:nvSpPr>
          <p:cNvPr id="8" name="TextBox 7"/>
          <p:cNvSpPr txBox="1"/>
          <p:nvPr/>
        </p:nvSpPr>
        <p:spPr>
          <a:xfrm>
            <a:off x="8110126" y="4237537"/>
            <a:ext cx="4081874" cy="2308324"/>
          </a:xfrm>
          <a:prstGeom prst="rect">
            <a:avLst/>
          </a:prstGeom>
          <a:noFill/>
        </p:spPr>
        <p:txBody>
          <a:bodyPr wrap="square" rtlCol="0">
            <a:spAutoFit/>
          </a:bodyPr>
          <a:lstStyle/>
          <a:p>
            <a:r>
              <a:rPr lang="en-US" altLang="zh-CN" sz="2400" b="1" dirty="0" smtClean="0">
                <a:solidFill>
                  <a:srgbClr val="00B050"/>
                </a:solidFill>
              </a:rPr>
              <a:t>Hints</a:t>
            </a:r>
            <a:r>
              <a:rPr lang="zh-CN" altLang="en-US" sz="2400" b="1" dirty="0" smtClean="0">
                <a:solidFill>
                  <a:srgbClr val="00B050"/>
                </a:solidFill>
              </a:rPr>
              <a:t>：</a:t>
            </a:r>
            <a:endParaRPr lang="en-US" altLang="zh-CN" sz="2400" b="1" dirty="0" smtClean="0">
              <a:solidFill>
                <a:srgbClr val="00B050"/>
              </a:solidFill>
            </a:endParaRPr>
          </a:p>
          <a:p>
            <a:r>
              <a:rPr lang="en-US" altLang="zh-CN" sz="2400" b="1" dirty="0" smtClean="0">
                <a:solidFill>
                  <a:srgbClr val="00B050"/>
                </a:solidFill>
              </a:rPr>
              <a:t>1</a:t>
            </a:r>
            <a:r>
              <a:rPr lang="zh-CN" altLang="en-US" sz="2400" b="1" dirty="0" smtClean="0">
                <a:solidFill>
                  <a:srgbClr val="00B050"/>
                </a:solidFill>
              </a:rPr>
              <a:t> </a:t>
            </a:r>
            <a:r>
              <a:rPr lang="en-US" altLang="zh-CN" sz="2400" b="1" dirty="0" smtClean="0">
                <a:solidFill>
                  <a:srgbClr val="00B050"/>
                </a:solidFill>
              </a:rPr>
              <a:t>byte = 8 bits</a:t>
            </a:r>
          </a:p>
          <a:p>
            <a:r>
              <a:rPr lang="en-US" sz="2400" b="1" dirty="0" smtClean="0">
                <a:solidFill>
                  <a:srgbClr val="00B050"/>
                </a:solidFill>
              </a:rPr>
              <a:t>1 kbps = 1000 bit per second</a:t>
            </a:r>
          </a:p>
          <a:p>
            <a:r>
              <a:rPr lang="en-US" sz="2400" b="1" dirty="0" smtClean="0">
                <a:solidFill>
                  <a:srgbClr val="00B050"/>
                </a:solidFill>
              </a:rPr>
              <a:t>1 Mbps = 10</a:t>
            </a:r>
            <a:r>
              <a:rPr lang="en-US" sz="2400" b="1" baseline="30000" dirty="0" smtClean="0">
                <a:solidFill>
                  <a:srgbClr val="00B050"/>
                </a:solidFill>
              </a:rPr>
              <a:t>6</a:t>
            </a:r>
            <a:r>
              <a:rPr lang="en-US" sz="2400" b="1" dirty="0" smtClean="0">
                <a:solidFill>
                  <a:srgbClr val="00B050"/>
                </a:solidFill>
              </a:rPr>
              <a:t>  bit per second</a:t>
            </a:r>
          </a:p>
          <a:p>
            <a:r>
              <a:rPr lang="en-US" sz="2400" b="1" dirty="0" smtClean="0">
                <a:solidFill>
                  <a:srgbClr val="00B050"/>
                </a:solidFill>
              </a:rPr>
              <a:t>1 gigabit = 10</a:t>
            </a:r>
            <a:r>
              <a:rPr lang="en-US" sz="2400" b="1" baseline="30000" dirty="0">
                <a:solidFill>
                  <a:srgbClr val="00B050"/>
                </a:solidFill>
              </a:rPr>
              <a:t>9</a:t>
            </a:r>
            <a:r>
              <a:rPr lang="en-US" sz="2400" b="1" dirty="0" smtClean="0">
                <a:solidFill>
                  <a:srgbClr val="00B050"/>
                </a:solidFill>
              </a:rPr>
              <a:t>  bit per second</a:t>
            </a:r>
          </a:p>
          <a:p>
            <a:endParaRPr lang="en-US" sz="2400" b="1" dirty="0">
              <a:solidFill>
                <a:srgbClr val="00B050"/>
              </a:solidFill>
            </a:endParaRPr>
          </a:p>
        </p:txBody>
      </p:sp>
      <p:sp>
        <p:nvSpPr>
          <p:cNvPr id="9" name="TextBox 8"/>
          <p:cNvSpPr txBox="1"/>
          <p:nvPr/>
        </p:nvSpPr>
        <p:spPr>
          <a:xfrm>
            <a:off x="1719673" y="4264785"/>
            <a:ext cx="6890927" cy="2585323"/>
          </a:xfrm>
          <a:prstGeom prst="rect">
            <a:avLst/>
          </a:prstGeom>
          <a:noFill/>
        </p:spPr>
        <p:txBody>
          <a:bodyPr wrap="square" rtlCol="0">
            <a:spAutoFit/>
          </a:bodyPr>
          <a:lstStyle/>
          <a:p>
            <a:r>
              <a:rPr lang="en-US" b="1" dirty="0" smtClean="0"/>
              <a:t>Over 56 kbps modem channel:</a:t>
            </a:r>
          </a:p>
          <a:p>
            <a:r>
              <a:rPr lang="is-IS" b="1" dirty="0" smtClean="0"/>
              <a:t>46.08 ×10</a:t>
            </a:r>
            <a:r>
              <a:rPr lang="is-IS" b="1" baseline="30000" dirty="0" smtClean="0"/>
              <a:t>6</a:t>
            </a:r>
            <a:r>
              <a:rPr lang="is-IS" b="1" dirty="0" smtClean="0"/>
              <a:t> bits</a:t>
            </a:r>
            <a:r>
              <a:rPr lang="zh-CN" altLang="en-US" b="1" dirty="0" smtClean="0"/>
              <a:t> </a:t>
            </a:r>
            <a:r>
              <a:rPr lang="en-US" altLang="zh-CN" b="1" dirty="0" smtClean="0"/>
              <a:t>/</a:t>
            </a:r>
            <a:r>
              <a:rPr lang="zh-CN" altLang="en-US" b="1" dirty="0" smtClean="0"/>
              <a:t> </a:t>
            </a:r>
            <a:r>
              <a:rPr lang="en-US" altLang="zh-CN" b="1" dirty="0" smtClean="0"/>
              <a:t>56</a:t>
            </a:r>
            <a:r>
              <a:rPr lang="zh-CN" altLang="en-US" b="1" dirty="0" smtClean="0"/>
              <a:t> </a:t>
            </a:r>
            <a:r>
              <a:rPr lang="en-US" altLang="zh-CN" b="1" dirty="0" smtClean="0"/>
              <a:t>kbps</a:t>
            </a:r>
            <a:r>
              <a:rPr lang="zh-CN" altLang="en-US" b="1" dirty="0" smtClean="0"/>
              <a:t> </a:t>
            </a:r>
            <a:r>
              <a:rPr lang="en-US" altLang="zh-CN" b="1" dirty="0" smtClean="0"/>
              <a:t>=</a:t>
            </a:r>
            <a:r>
              <a:rPr lang="zh-CN" altLang="en-US" b="1" dirty="0" smtClean="0"/>
              <a:t> </a:t>
            </a:r>
            <a:r>
              <a:rPr lang="en-US" altLang="zh-CN" b="1" dirty="0" smtClean="0"/>
              <a:t>823</a:t>
            </a:r>
            <a:r>
              <a:rPr lang="zh-CN" altLang="en-US" b="1" dirty="0" smtClean="0"/>
              <a:t> </a:t>
            </a:r>
            <a:r>
              <a:rPr lang="en-US" altLang="zh-CN" b="1" dirty="0" smtClean="0"/>
              <a:t>s</a:t>
            </a:r>
          </a:p>
          <a:p>
            <a:endParaRPr lang="en-US" b="1" dirty="0"/>
          </a:p>
          <a:p>
            <a:r>
              <a:rPr lang="en-US" altLang="zh-CN" b="1" dirty="0" smtClean="0"/>
              <a:t>Over</a:t>
            </a:r>
            <a:r>
              <a:rPr lang="zh-CN" altLang="en-US" b="1" dirty="0" smtClean="0"/>
              <a:t> </a:t>
            </a:r>
            <a:r>
              <a:rPr lang="en-US" altLang="zh-CN" b="1" dirty="0" smtClean="0"/>
              <a:t>1</a:t>
            </a:r>
            <a:r>
              <a:rPr lang="zh-CN" altLang="en-US" b="1" dirty="0" smtClean="0"/>
              <a:t> </a:t>
            </a:r>
            <a:r>
              <a:rPr lang="en-US" altLang="zh-CN" b="1" dirty="0" smtClean="0"/>
              <a:t>Mbps</a:t>
            </a:r>
            <a:r>
              <a:rPr lang="zh-CN" altLang="en-US" b="1" dirty="0"/>
              <a:t> </a:t>
            </a:r>
            <a:r>
              <a:rPr lang="en-US" altLang="zh-CN" b="1" dirty="0" smtClean="0"/>
              <a:t>cable</a:t>
            </a:r>
            <a:r>
              <a:rPr lang="zh-CN" altLang="en-US" b="1" dirty="0" smtClean="0"/>
              <a:t> </a:t>
            </a:r>
            <a:r>
              <a:rPr lang="en-US" altLang="zh-CN" b="1" dirty="0" smtClean="0"/>
              <a:t>modem</a:t>
            </a:r>
            <a:r>
              <a:rPr lang="zh-CN" altLang="en-US" b="1" dirty="0" smtClean="0"/>
              <a:t>：</a:t>
            </a:r>
            <a:endParaRPr lang="en-US" altLang="zh-CN" b="1" dirty="0" smtClean="0"/>
          </a:p>
          <a:p>
            <a:r>
              <a:rPr lang="en-US" altLang="zh-CN" b="1" dirty="0" smtClean="0"/>
              <a:t>4</a:t>
            </a:r>
            <a:r>
              <a:rPr lang="is-IS" b="1" dirty="0" smtClean="0"/>
              <a:t>6.08 ×10</a:t>
            </a:r>
            <a:r>
              <a:rPr lang="is-IS" b="1" baseline="30000" dirty="0" smtClean="0"/>
              <a:t>6</a:t>
            </a:r>
            <a:r>
              <a:rPr lang="is-IS" b="1" dirty="0" smtClean="0"/>
              <a:t> bits</a:t>
            </a:r>
            <a:r>
              <a:rPr lang="zh-CN" altLang="en-US" b="1" dirty="0" smtClean="0"/>
              <a:t> </a:t>
            </a:r>
            <a:r>
              <a:rPr lang="en-US" altLang="zh-CN" b="1" dirty="0" smtClean="0"/>
              <a:t>/</a:t>
            </a:r>
            <a:r>
              <a:rPr lang="zh-CN" altLang="en-US" b="1" dirty="0" smtClean="0"/>
              <a:t> </a:t>
            </a:r>
            <a:r>
              <a:rPr lang="en-US" altLang="zh-CN" b="1" dirty="0" smtClean="0"/>
              <a:t>1</a:t>
            </a:r>
            <a:r>
              <a:rPr lang="zh-CN" altLang="en-US" b="1" dirty="0" smtClean="0"/>
              <a:t> </a:t>
            </a:r>
            <a:r>
              <a:rPr lang="en-US" altLang="zh-CN" b="1" dirty="0" smtClean="0"/>
              <a:t>Mbps</a:t>
            </a:r>
            <a:r>
              <a:rPr lang="zh-CN" altLang="en-US" b="1" dirty="0" smtClean="0"/>
              <a:t> </a:t>
            </a:r>
            <a:r>
              <a:rPr lang="en-US" altLang="zh-CN" b="1" dirty="0" smtClean="0"/>
              <a:t>=</a:t>
            </a:r>
            <a:r>
              <a:rPr lang="zh-CN" altLang="en-US" b="1" dirty="0" smtClean="0"/>
              <a:t> </a:t>
            </a:r>
            <a:r>
              <a:rPr lang="en-US" altLang="zh-CN" b="1" dirty="0" smtClean="0"/>
              <a:t>46.1s</a:t>
            </a:r>
          </a:p>
          <a:p>
            <a:endParaRPr lang="en-US" b="1" dirty="0"/>
          </a:p>
          <a:p>
            <a:r>
              <a:rPr lang="en-US" altLang="zh-CN" b="1" dirty="0" smtClean="0"/>
              <a:t>10</a:t>
            </a:r>
            <a:r>
              <a:rPr lang="zh-CN" altLang="en-US" b="1" dirty="0" smtClean="0"/>
              <a:t> </a:t>
            </a:r>
            <a:r>
              <a:rPr lang="en-US" altLang="zh-CN" b="1" dirty="0" smtClean="0"/>
              <a:t>Mbps</a:t>
            </a:r>
            <a:r>
              <a:rPr lang="zh-CN" altLang="en-US" b="1" dirty="0" smtClean="0"/>
              <a:t>：</a:t>
            </a:r>
            <a:r>
              <a:rPr lang="en-US" altLang="zh-CN" b="1" dirty="0" smtClean="0"/>
              <a:t>4.6s</a:t>
            </a:r>
          </a:p>
          <a:p>
            <a:r>
              <a:rPr lang="en-US" altLang="zh-CN" b="1" dirty="0" smtClean="0"/>
              <a:t>100</a:t>
            </a:r>
            <a:r>
              <a:rPr lang="zh-CN" altLang="en-US" b="1" dirty="0" smtClean="0"/>
              <a:t> </a:t>
            </a:r>
            <a:r>
              <a:rPr lang="en-US" altLang="zh-CN" b="1" dirty="0" smtClean="0"/>
              <a:t>Mbps</a:t>
            </a:r>
            <a:r>
              <a:rPr lang="zh-CN" altLang="en-US" b="1" dirty="0" smtClean="0"/>
              <a:t>： </a:t>
            </a:r>
            <a:r>
              <a:rPr lang="en-US" altLang="zh-CN" b="1" dirty="0" smtClean="0"/>
              <a:t>0.46s</a:t>
            </a:r>
          </a:p>
          <a:p>
            <a:r>
              <a:rPr lang="en-US" altLang="zh-CN" b="1" dirty="0" smtClean="0"/>
              <a:t>1</a:t>
            </a:r>
            <a:r>
              <a:rPr lang="zh-CN" altLang="en-US" b="1" dirty="0" smtClean="0"/>
              <a:t> </a:t>
            </a:r>
            <a:r>
              <a:rPr lang="en-US" altLang="zh-CN" b="1" dirty="0" err="1" smtClean="0"/>
              <a:t>Gbps</a:t>
            </a:r>
            <a:r>
              <a:rPr lang="zh-CN" altLang="en-US" b="1" dirty="0" smtClean="0"/>
              <a:t>： </a:t>
            </a:r>
            <a:r>
              <a:rPr lang="en-US" altLang="zh-CN" b="1" dirty="0" smtClean="0"/>
              <a:t>0.046s</a:t>
            </a:r>
          </a:p>
        </p:txBody>
      </p:sp>
    </p:spTree>
    <p:extLst>
      <p:ext uri="{BB962C8B-B14F-4D97-AF65-F5344CB8AC3E}">
        <p14:creationId xmlns:p14="http://schemas.microsoft.com/office/powerpoint/2010/main" val="17028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369"/>
            <a:ext cx="10515600" cy="1325563"/>
          </a:xfrm>
        </p:spPr>
        <p:txBody>
          <a:bodyPr/>
          <a:lstStyle/>
          <a:p>
            <a:r>
              <a:rPr lang="en-US" dirty="0"/>
              <a:t>Question 4 (Topology)</a:t>
            </a:r>
            <a:endParaRPr lang="en-AU" dirty="0"/>
          </a:p>
        </p:txBody>
      </p:sp>
      <p:sp>
        <p:nvSpPr>
          <p:cNvPr id="3" name="Content Placeholder 2"/>
          <p:cNvSpPr>
            <a:spLocks noGrp="1"/>
          </p:cNvSpPr>
          <p:nvPr>
            <p:ph idx="1"/>
          </p:nvPr>
        </p:nvSpPr>
        <p:spPr>
          <a:xfrm>
            <a:off x="370113" y="1069975"/>
            <a:ext cx="10983686" cy="4530725"/>
          </a:xfrm>
        </p:spPr>
        <p:txBody>
          <a:bodyPr>
            <a:noAutofit/>
          </a:bodyPr>
          <a:lstStyle/>
          <a:p>
            <a:pPr>
              <a:defRPr/>
            </a:pPr>
            <a:r>
              <a:rPr lang="en-AU" sz="2400" dirty="0"/>
              <a:t>Consider the following 3 network topologies for connecting N nodes. In the general case of an N node network: </a:t>
            </a:r>
          </a:p>
          <a:p>
            <a:pPr>
              <a:defRPr/>
            </a:pPr>
            <a:endParaRPr lang="en-AU" sz="2400" dirty="0"/>
          </a:p>
          <a:p>
            <a:pPr>
              <a:defRPr/>
            </a:pPr>
            <a:endParaRPr lang="en-AU" sz="2400" dirty="0"/>
          </a:p>
          <a:p>
            <a:pPr>
              <a:defRPr/>
            </a:pPr>
            <a:endParaRPr lang="en-AU" sz="2400" dirty="0"/>
          </a:p>
          <a:p>
            <a:pPr lvl="1">
              <a:defRPr/>
            </a:pPr>
            <a:r>
              <a:rPr lang="en-AU" sz="2000" dirty="0"/>
              <a:t>(a) How many links are there in each network?</a:t>
            </a:r>
          </a:p>
          <a:p>
            <a:pPr marL="671512" lvl="2" indent="0">
              <a:buNone/>
              <a:defRPr/>
            </a:pPr>
            <a:r>
              <a:rPr lang="pt-BR" sz="1600" b="1" dirty="0">
                <a:solidFill>
                  <a:srgbClr val="FF0000"/>
                </a:solidFill>
              </a:rPr>
              <a:t>Linear: </a:t>
            </a:r>
            <a:r>
              <a:rPr lang="pt-BR" sz="1600" b="1" i="1" dirty="0">
                <a:solidFill>
                  <a:srgbClr val="FF0000"/>
                </a:solidFill>
              </a:rPr>
              <a:t>N − 1</a:t>
            </a:r>
            <a:r>
              <a:rPr lang="pt-BR" sz="1600" b="1" dirty="0">
                <a:solidFill>
                  <a:srgbClr val="FF0000"/>
                </a:solidFill>
              </a:rPr>
              <a:t> links	</a:t>
            </a:r>
            <a:r>
              <a:rPr lang="zh-CN" altLang="en-US" sz="1600" b="1" dirty="0" smtClean="0">
                <a:solidFill>
                  <a:srgbClr val="FF0000"/>
                </a:solidFill>
              </a:rPr>
              <a:t>  </a:t>
            </a:r>
            <a:r>
              <a:rPr lang="pt-BR" sz="1600" b="1" dirty="0" err="1" smtClean="0">
                <a:solidFill>
                  <a:srgbClr val="FF0000"/>
                </a:solidFill>
              </a:rPr>
              <a:t>Ring</a:t>
            </a:r>
            <a:r>
              <a:rPr lang="pt-BR" sz="1600" b="1" dirty="0">
                <a:solidFill>
                  <a:srgbClr val="FF0000"/>
                </a:solidFill>
              </a:rPr>
              <a:t>: </a:t>
            </a:r>
            <a:r>
              <a:rPr lang="pt-BR" sz="1600" b="1" i="1" dirty="0">
                <a:solidFill>
                  <a:srgbClr val="FF0000"/>
                </a:solidFill>
              </a:rPr>
              <a:t>N</a:t>
            </a:r>
            <a:r>
              <a:rPr lang="pt-BR" sz="1600" b="1" dirty="0">
                <a:solidFill>
                  <a:srgbClr val="FF0000"/>
                </a:solidFill>
              </a:rPr>
              <a:t> links	</a:t>
            </a:r>
            <a:r>
              <a:rPr lang="zh-CN" altLang="en-US" sz="1600" b="1" dirty="0" smtClean="0">
                <a:solidFill>
                  <a:srgbClr val="FF0000"/>
                </a:solidFill>
              </a:rPr>
              <a:t>   </a:t>
            </a:r>
            <a:r>
              <a:rPr lang="pt-BR" sz="1600" b="1" dirty="0" smtClean="0">
                <a:solidFill>
                  <a:srgbClr val="FF0000"/>
                </a:solidFill>
              </a:rPr>
              <a:t> </a:t>
            </a:r>
            <a:r>
              <a:rPr lang="zh-CN" altLang="en-US" sz="1600" b="1" dirty="0" smtClean="0">
                <a:solidFill>
                  <a:srgbClr val="FF0000"/>
                </a:solidFill>
              </a:rPr>
              <a:t>  </a:t>
            </a:r>
            <a:r>
              <a:rPr lang="pt-BR" sz="1600" b="1" dirty="0" err="1" smtClean="0">
                <a:solidFill>
                  <a:srgbClr val="FF0000"/>
                </a:solidFill>
              </a:rPr>
              <a:t>Full</a:t>
            </a:r>
            <a:r>
              <a:rPr lang="pt-BR" sz="1600" b="1" dirty="0" smtClean="0">
                <a:solidFill>
                  <a:srgbClr val="FF0000"/>
                </a:solidFill>
              </a:rPr>
              <a:t> </a:t>
            </a:r>
            <a:r>
              <a:rPr lang="pt-BR" sz="1600" b="1" dirty="0">
                <a:solidFill>
                  <a:srgbClr val="FF0000"/>
                </a:solidFill>
              </a:rPr>
              <a:t>mesh: </a:t>
            </a:r>
            <a:r>
              <a:rPr lang="pt-BR" sz="1600" b="1" i="1" dirty="0">
                <a:solidFill>
                  <a:srgbClr val="FF0000"/>
                </a:solidFill>
              </a:rPr>
              <a:t>N(N − 1)/2</a:t>
            </a:r>
            <a:r>
              <a:rPr lang="pt-BR" sz="1600" b="1" dirty="0">
                <a:solidFill>
                  <a:srgbClr val="FF0000"/>
                </a:solidFill>
              </a:rPr>
              <a:t> links</a:t>
            </a:r>
          </a:p>
          <a:p>
            <a:pPr lvl="1">
              <a:defRPr/>
            </a:pPr>
            <a:r>
              <a:rPr lang="en-AU" sz="2000" dirty="0"/>
              <a:t>(b) What is the maximum delay between any pair of nodes, assuming each link has a delay of 10ms, and the shortest path is used between nodes?</a:t>
            </a:r>
          </a:p>
          <a:p>
            <a:pPr marL="671512" lvl="2" indent="0">
              <a:buNone/>
              <a:defRPr/>
            </a:pPr>
            <a:r>
              <a:rPr lang="en-AU" sz="1600" b="1" dirty="0">
                <a:solidFill>
                  <a:srgbClr val="FF0000"/>
                </a:solidFill>
              </a:rPr>
              <a:t>Linear: </a:t>
            </a:r>
            <a:r>
              <a:rPr lang="en-AU" sz="1600" b="1" i="1" dirty="0">
                <a:solidFill>
                  <a:srgbClr val="FF0000"/>
                </a:solidFill>
              </a:rPr>
              <a:t>10(N − 1) </a:t>
            </a:r>
            <a:r>
              <a:rPr lang="en-AU" sz="1600" b="1" dirty="0" err="1">
                <a:solidFill>
                  <a:srgbClr val="FF0000"/>
                </a:solidFill>
              </a:rPr>
              <a:t>ms</a:t>
            </a:r>
            <a:r>
              <a:rPr lang="en-AU" sz="1600" b="1" dirty="0">
                <a:solidFill>
                  <a:srgbClr val="FF0000"/>
                </a:solidFill>
              </a:rPr>
              <a:t>	Ring: </a:t>
            </a:r>
            <a:r>
              <a:rPr lang="en-AU" sz="1600" b="1" i="1" dirty="0">
                <a:solidFill>
                  <a:srgbClr val="FF0000"/>
                </a:solidFill>
              </a:rPr>
              <a:t>10*N/2</a:t>
            </a:r>
            <a:r>
              <a:rPr lang="en-AU" sz="1600" b="1" dirty="0">
                <a:solidFill>
                  <a:srgbClr val="FF0000"/>
                </a:solidFill>
              </a:rPr>
              <a:t> </a:t>
            </a:r>
            <a:r>
              <a:rPr lang="en-AU" sz="1600" b="1" dirty="0" err="1">
                <a:solidFill>
                  <a:srgbClr val="FF0000"/>
                </a:solidFill>
              </a:rPr>
              <a:t>ms</a:t>
            </a:r>
            <a:r>
              <a:rPr lang="en-AU" sz="1600" b="1" dirty="0">
                <a:solidFill>
                  <a:srgbClr val="FF0000"/>
                </a:solidFill>
              </a:rPr>
              <a:t>	Full mesh: </a:t>
            </a:r>
            <a:r>
              <a:rPr lang="en-AU" sz="1600" b="1" i="1" dirty="0">
                <a:solidFill>
                  <a:srgbClr val="FF0000"/>
                </a:solidFill>
              </a:rPr>
              <a:t>10</a:t>
            </a:r>
            <a:r>
              <a:rPr lang="en-AU" sz="1600" b="1" dirty="0">
                <a:solidFill>
                  <a:srgbClr val="FF0000"/>
                </a:solidFill>
              </a:rPr>
              <a:t> </a:t>
            </a:r>
            <a:r>
              <a:rPr lang="en-AU" sz="1600" b="1" dirty="0" err="1">
                <a:solidFill>
                  <a:srgbClr val="FF0000"/>
                </a:solidFill>
              </a:rPr>
              <a:t>ms</a:t>
            </a:r>
            <a:endParaRPr lang="en-AU" sz="1600" b="1" dirty="0">
              <a:solidFill>
                <a:srgbClr val="FF0000"/>
              </a:solidFill>
            </a:endParaRPr>
          </a:p>
          <a:p>
            <a:pPr lvl="1">
              <a:defRPr/>
            </a:pPr>
            <a:r>
              <a:rPr lang="en-AU" sz="2000" dirty="0"/>
              <a:t>(c) What is the minimum number of links that need to be cut in order to isolate one or more nodes?</a:t>
            </a:r>
          </a:p>
          <a:p>
            <a:pPr marL="671512" lvl="2" indent="0">
              <a:buNone/>
              <a:defRPr/>
            </a:pPr>
            <a:r>
              <a:rPr kumimoji="1" lang="en-AU" sz="1600" b="1" dirty="0">
                <a:solidFill>
                  <a:srgbClr val="FF0000"/>
                </a:solidFill>
              </a:rPr>
              <a:t>Linear: </a:t>
            </a:r>
            <a:r>
              <a:rPr kumimoji="1" lang="en-AU" sz="1600" b="1" i="1" dirty="0">
                <a:solidFill>
                  <a:srgbClr val="FF0000"/>
                </a:solidFill>
              </a:rPr>
              <a:t>1</a:t>
            </a:r>
            <a:r>
              <a:rPr kumimoji="1" lang="en-AU" sz="1600" b="1" dirty="0">
                <a:solidFill>
                  <a:srgbClr val="FF0000"/>
                </a:solidFill>
              </a:rPr>
              <a:t> link		Ring: </a:t>
            </a:r>
            <a:r>
              <a:rPr kumimoji="1" lang="en-AU" sz="1600" b="1" i="1" dirty="0">
                <a:solidFill>
                  <a:srgbClr val="FF0000"/>
                </a:solidFill>
              </a:rPr>
              <a:t>2</a:t>
            </a:r>
            <a:r>
              <a:rPr kumimoji="1" lang="en-AU" sz="1600" b="1" dirty="0">
                <a:solidFill>
                  <a:srgbClr val="FF0000"/>
                </a:solidFill>
              </a:rPr>
              <a:t> links 		Full mesh: </a:t>
            </a:r>
            <a:r>
              <a:rPr kumimoji="1" lang="en-AU" sz="1600" b="1" i="1" dirty="0">
                <a:solidFill>
                  <a:srgbClr val="FF0000"/>
                </a:solidFill>
              </a:rPr>
              <a:t>N − 1</a:t>
            </a:r>
            <a:r>
              <a:rPr kumimoji="1" lang="en-AU" sz="1600" b="1" dirty="0">
                <a:solidFill>
                  <a:srgbClr val="FF0000"/>
                </a:solidFill>
              </a:rPr>
              <a:t> links</a:t>
            </a:r>
            <a:endParaRPr lang="en-AU" sz="1600" b="1" dirty="0">
              <a:solidFill>
                <a:srgbClr val="FF0000"/>
              </a:solidFill>
            </a:endParaRPr>
          </a:p>
          <a:p>
            <a:pPr lvl="1">
              <a:defRPr/>
            </a:pPr>
            <a:r>
              <a:rPr lang="en-AU" sz="2000" dirty="0"/>
              <a:t>(d) Which topology would you use to connect military command centres?</a:t>
            </a:r>
          </a:p>
          <a:p>
            <a:pPr marL="671512" lvl="2" indent="0">
              <a:buNone/>
              <a:defRPr/>
            </a:pPr>
            <a:r>
              <a:rPr kumimoji="1" lang="en-AU" sz="1600" b="1" dirty="0">
                <a:solidFill>
                  <a:srgbClr val="FF0000"/>
                </a:solidFill>
              </a:rPr>
              <a:t>Full mesh – cost not important, but reliability is essential</a:t>
            </a:r>
            <a:endParaRPr lang="en-AU" sz="1600" b="1" dirty="0">
              <a:solidFill>
                <a:srgbClr val="FF0000"/>
              </a:solidFill>
            </a:endParaRPr>
          </a:p>
          <a:p>
            <a:pPr lvl="2">
              <a:defRPr/>
            </a:pPr>
            <a:endParaRPr lang="en-US" sz="1600" dirty="0"/>
          </a:p>
          <a:p>
            <a:endParaRPr lang="en-AU"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8</a:t>
            </a:fld>
            <a:endParaRPr lang="en-US" altLang="en-US" dirty="0"/>
          </a:p>
        </p:txBody>
      </p:sp>
      <p:pic>
        <p:nvPicPr>
          <p:cNvPr id="6" name="Picture 5"/>
          <p:cNvPicPr>
            <a:picLocks noChangeAspect="1" noChangeArrowheads="1"/>
          </p:cNvPicPr>
          <p:nvPr/>
        </p:nvPicPr>
        <p:blipFill>
          <a:blip r:embed="rId2" cstate="print"/>
          <a:srcRect/>
          <a:stretch>
            <a:fillRect/>
          </a:stretch>
        </p:blipFill>
        <p:spPr bwMode="auto">
          <a:xfrm>
            <a:off x="4473575" y="1544124"/>
            <a:ext cx="5508625" cy="1376362"/>
          </a:xfrm>
          <a:prstGeom prst="rect">
            <a:avLst/>
          </a:prstGeom>
          <a:noFill/>
          <a:ln w="9525">
            <a:noFill/>
            <a:miter lim="800000"/>
            <a:headEnd/>
            <a:tailEnd/>
          </a:ln>
        </p:spPr>
      </p:pic>
    </p:spTree>
    <p:extLst>
      <p:ext uri="{BB962C8B-B14F-4D97-AF65-F5344CB8AC3E}">
        <p14:creationId xmlns:p14="http://schemas.microsoft.com/office/powerpoint/2010/main" val="163529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linds(horizontal)">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(Topology)</a:t>
            </a:r>
            <a:endParaRPr lang="en-AU" dirty="0"/>
          </a:p>
        </p:txBody>
      </p:sp>
      <p:sp>
        <p:nvSpPr>
          <p:cNvPr id="3" name="Content Placeholder 2"/>
          <p:cNvSpPr>
            <a:spLocks noGrp="1"/>
          </p:cNvSpPr>
          <p:nvPr>
            <p:ph idx="1"/>
          </p:nvPr>
        </p:nvSpPr>
        <p:spPr/>
        <p:txBody>
          <a:bodyPr/>
          <a:lstStyle/>
          <a:p>
            <a:r>
              <a:rPr lang="en-AU" sz="2400" dirty="0"/>
              <a:t>Is an oil pipe a simplex system, a half-duplex system, a full duplex system or none of the above? Under which conditions?</a:t>
            </a:r>
          </a:p>
          <a:p>
            <a:endParaRPr lang="en-AU" sz="2400" dirty="0"/>
          </a:p>
        </p:txBody>
      </p:sp>
      <p:sp>
        <p:nvSpPr>
          <p:cNvPr id="5" name="Slide Number Placeholder 4"/>
          <p:cNvSpPr>
            <a:spLocks noGrp="1"/>
          </p:cNvSpPr>
          <p:nvPr>
            <p:ph type="sldNum" sz="quarter" idx="12"/>
          </p:nvPr>
        </p:nvSpPr>
        <p:spPr/>
        <p:txBody>
          <a:bodyPr/>
          <a:lstStyle/>
          <a:p>
            <a:pPr>
              <a:defRPr/>
            </a:pPr>
            <a:fld id="{A44B9B19-A4F4-4DF6-8436-D82577351CCA}" type="slidenum">
              <a:rPr lang="en-US" altLang="en-US" smtClean="0"/>
              <a:pPr>
                <a:defRPr/>
              </a:pPr>
              <a:t>9</a:t>
            </a:fld>
            <a:endParaRPr lang="en-US" altLang="en-US"/>
          </a:p>
        </p:txBody>
      </p:sp>
    </p:spTree>
    <p:extLst>
      <p:ext uri="{BB962C8B-B14F-4D97-AF65-F5344CB8AC3E}">
        <p14:creationId xmlns:p14="http://schemas.microsoft.com/office/powerpoint/2010/main" val="5466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4504</TotalTime>
  <Words>2481</Words>
  <Application>Microsoft Macintosh PowerPoint</Application>
  <PresentationFormat>Widescreen</PresentationFormat>
  <Paragraphs>236</Paragraphs>
  <Slides>31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Calibri</vt:lpstr>
      <vt:lpstr>Calibri Light</vt:lpstr>
      <vt:lpstr>CMSS10</vt:lpstr>
      <vt:lpstr>DengXian</vt:lpstr>
      <vt:lpstr>DengXian Light</vt:lpstr>
      <vt:lpstr>Mangal</vt:lpstr>
      <vt:lpstr>Symbol</vt:lpstr>
      <vt:lpstr>Arial</vt:lpstr>
      <vt:lpstr>Office Theme</vt:lpstr>
      <vt:lpstr>COMP90007 Internet Technologies Workshop </vt:lpstr>
      <vt:lpstr>PowerPoint Presentation</vt:lpstr>
      <vt:lpstr>PowerPoint Presentation</vt:lpstr>
      <vt:lpstr>Question 1 (Layers)</vt:lpstr>
      <vt:lpstr>Question 1 (Layers)</vt:lpstr>
      <vt:lpstr>Question 2 (Delay and bandwidth)</vt:lpstr>
      <vt:lpstr>Question 3 (Delay and bandwidth)</vt:lpstr>
      <vt:lpstr>Question 4 (Topology)</vt:lpstr>
      <vt:lpstr>Question 5 (Topology)</vt:lpstr>
      <vt:lpstr>PowerPoint Presentation</vt:lpstr>
      <vt:lpstr>Question 5 (Topology)</vt:lpstr>
      <vt:lpstr>Question 6 (Sampling)</vt:lpstr>
      <vt:lpstr>PowerPoint Presentation</vt:lpstr>
      <vt:lpstr>PowerPoint Presentation</vt:lpstr>
      <vt:lpstr>PowerPoint Presentation</vt:lpstr>
      <vt:lpstr>PowerPoint Presentation</vt:lpstr>
      <vt:lpstr>PowerPoint Presentation</vt:lpstr>
      <vt:lpstr>Question 6 (Sampling)</vt:lpstr>
      <vt:lpstr>Question 7 (Sampling)</vt:lpstr>
      <vt:lpstr>Question 8 (Sampling)</vt:lpstr>
      <vt:lpstr>Question 9 (Sampling)</vt:lpstr>
      <vt:lpstr>Question 10 (Sampling)</vt:lpstr>
      <vt:lpstr>Question 11 (Modulation)</vt:lpstr>
      <vt:lpstr>PowerPoint Presentation</vt:lpstr>
      <vt:lpstr>PowerPoint Presentation</vt:lpstr>
      <vt:lpstr>Question 11 (Modulation)</vt:lpstr>
      <vt:lpstr>Question 12 (Modulation)</vt:lpstr>
      <vt:lpstr>PowerPoint Presentation</vt:lpstr>
      <vt:lpstr>PowerPoint Presentation</vt:lpstr>
      <vt:lpstr>PowerPoint Presentation</vt:lpstr>
      <vt:lpstr>Question 12 (Modulation)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COMP90007 Internet Technologies Workshop </dc:title>
  <dc:creator>Name</dc:creator>
  <cp:lastModifiedBy>Name</cp:lastModifiedBy>
  <cp:revision>136</cp:revision>
  <dcterms:created xsi:type="dcterms:W3CDTF">2018-08-03T03:30:09Z</dcterms:created>
  <dcterms:modified xsi:type="dcterms:W3CDTF">2018-08-06T07:14:46Z</dcterms:modified>
</cp:coreProperties>
</file>