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3" r:id="rId3"/>
    <p:sldId id="259" r:id="rId4"/>
    <p:sldId id="262" r:id="rId5"/>
    <p:sldId id="261" r:id="rId6"/>
    <p:sldId id="264" r:id="rId7"/>
    <p:sldId id="265" r:id="rId8"/>
    <p:sldId id="266" r:id="rId9"/>
    <p:sldId id="267" r:id="rId10"/>
    <p:sldId id="269" r:id="rId11"/>
    <p:sldId id="268" r:id="rId12"/>
    <p:sldId id="271" r:id="rId13"/>
    <p:sldId id="270" r:id="rId14"/>
    <p:sldId id="272" r:id="rId15"/>
    <p:sldId id="274" r:id="rId16"/>
    <p:sldId id="275" r:id="rId17"/>
    <p:sldId id="276" r:id="rId18"/>
    <p:sldId id="277" r:id="rId19"/>
    <p:sldId id="279" r:id="rId20"/>
    <p:sldId id="273" r:id="rId21"/>
    <p:sldId id="260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3623"/>
  </p:normalViewPr>
  <p:slideViewPr>
    <p:cSldViewPr snapToGrid="0" snapToObjects="1">
      <p:cViewPr varScale="1">
        <p:scale>
          <a:sx n="64" d="100"/>
          <a:sy n="64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424B6-3106-AF44-9182-37426E61F80C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51E08-D566-B744-983F-16C6E0143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06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9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5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9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9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3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9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1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6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76D2-4C07-8242-8312-E42E174E72D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9900F-FC6D-0F4C-BA14-0D2D297FE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75" y="1287255"/>
            <a:ext cx="11202649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COMP90007 Internet Technologies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Lab</a:t>
            </a:r>
            <a:r>
              <a:rPr lang="zh-CN" altLang="en-US" sz="4800" dirty="0" smtClean="0"/>
              <a:t> </a:t>
            </a:r>
            <a:r>
              <a:rPr lang="mr-IN" altLang="zh-CN" sz="4800" dirty="0" smtClean="0"/>
              <a:t>–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Network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Analysis</a:t>
            </a:r>
            <a:r>
              <a:rPr lang="zh-CN" altLang="en-US" sz="4800" dirty="0" smtClean="0"/>
              <a:t>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15667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Week</a:t>
            </a:r>
            <a:r>
              <a:rPr lang="zh-CN" altLang="en-US" sz="3600" dirty="0" smtClean="0"/>
              <a:t> </a:t>
            </a:r>
            <a:r>
              <a:rPr lang="en-US" altLang="zh-CN" sz="3600" dirty="0"/>
              <a:t>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15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252" y="596348"/>
            <a:ext cx="3856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Task 1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5252" y="1406089"/>
            <a:ext cx="10893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smtClean="0"/>
              <a:t>lot </a:t>
            </a:r>
            <a:r>
              <a:rPr lang="en-US" sz="2800" dirty="0" smtClean="0"/>
              <a:t>the hop count versus the approximate geographical distance from Melbourne. Do you observe a correlation? Why? Why not?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76081" y="3041375"/>
            <a:ext cx="2126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Scatter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plot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63" y="2643759"/>
            <a:ext cx="5911666" cy="3714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37" y="408645"/>
            <a:ext cx="108839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009" y="715617"/>
            <a:ext cx="882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Experiment 2 Measuring delay and jitter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5009" y="1570382"/>
            <a:ext cx="322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ping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009" y="2763078"/>
            <a:ext cx="9203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Windows User: </a:t>
            </a:r>
            <a:r>
              <a:rPr lang="en-US" sz="2800" b="1" dirty="0" smtClean="0">
                <a:solidFill>
                  <a:srgbClr val="FF0000"/>
                </a:solidFill>
              </a:rPr>
              <a:t>ping </a:t>
            </a:r>
            <a:r>
              <a:rPr lang="en-US" sz="2800" b="1" dirty="0" err="1" smtClean="0">
                <a:solidFill>
                  <a:srgbClr val="FF0000"/>
                </a:solidFill>
              </a:rPr>
              <a:t>cis.unimelb.edu.au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Mac User: </a:t>
            </a:r>
            <a:r>
              <a:rPr lang="en-US" sz="2800" b="1" dirty="0" smtClean="0">
                <a:solidFill>
                  <a:srgbClr val="FF0000"/>
                </a:solidFill>
              </a:rPr>
              <a:t>ping </a:t>
            </a:r>
            <a:r>
              <a:rPr lang="mr-IN" sz="2800" b="1" dirty="0" smtClean="0">
                <a:solidFill>
                  <a:srgbClr val="FF0000"/>
                </a:solidFill>
              </a:rPr>
              <a:t>–</a:t>
            </a:r>
            <a:r>
              <a:rPr lang="en-US" sz="2800" b="1" dirty="0" smtClean="0">
                <a:solidFill>
                  <a:srgbClr val="FF0000"/>
                </a:solidFill>
              </a:rPr>
              <a:t>c 5 </a:t>
            </a:r>
            <a:r>
              <a:rPr lang="en-US" sz="2800" b="1" dirty="0" err="1" smtClean="0">
                <a:solidFill>
                  <a:srgbClr val="FF0000"/>
                </a:solidFill>
              </a:rPr>
              <a:t>cis.unimelb.edu.au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105" y="596347"/>
            <a:ext cx="920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Windows User: </a:t>
            </a:r>
            <a:r>
              <a:rPr lang="en-US" sz="2400" b="1" dirty="0" smtClean="0">
                <a:solidFill>
                  <a:srgbClr val="FF0000"/>
                </a:solidFill>
              </a:rPr>
              <a:t>ping </a:t>
            </a:r>
            <a:r>
              <a:rPr lang="en-US" sz="2400" b="1" dirty="0" err="1" smtClean="0">
                <a:solidFill>
                  <a:srgbClr val="FF0000"/>
                </a:solidFill>
              </a:rPr>
              <a:t>cis.unimelb.edu.au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Mac User: </a:t>
            </a:r>
            <a:r>
              <a:rPr lang="en-US" sz="2400" b="1" dirty="0" smtClean="0">
                <a:solidFill>
                  <a:srgbClr val="FF0000"/>
                </a:solidFill>
              </a:rPr>
              <a:t>ping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c 5 </a:t>
            </a:r>
            <a:r>
              <a:rPr lang="en-US" sz="2400" b="1" dirty="0" err="1" smtClean="0">
                <a:solidFill>
                  <a:srgbClr val="FF0000"/>
                </a:solidFill>
              </a:rPr>
              <a:t>cis.unimelb.edu.au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5" y="5565913"/>
            <a:ext cx="89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Round-trip time (RTT): is the length of time it takes for a single to be sent plus the length of time it takes for an acknowledgement of that signal to be received.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" y="2008840"/>
            <a:ext cx="10490916" cy="27818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85184" y="4452730"/>
            <a:ext cx="1868556" cy="33793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253" y="2045982"/>
            <a:ext cx="109529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to calculate jitter?</a:t>
            </a:r>
          </a:p>
          <a:p>
            <a:r>
              <a:rPr lang="en-US" sz="2400" dirty="0" smtClean="0"/>
              <a:t>The standard deviation of the round-trip delay time will be taken as the value for jitter for this project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3" y="3418026"/>
            <a:ext cx="10126870" cy="2470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253" y="755374"/>
            <a:ext cx="343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/>
              <a:t>Jitter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864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91" y="755374"/>
            <a:ext cx="948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Task 2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13791" y="1590261"/>
            <a:ext cx="1001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 the ping command 3 times of each host, and find the average round-trip delay and jitter by calculating the standard deviation, for each host in Table1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21" y="3115642"/>
            <a:ext cx="3340100" cy="1142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485" y="2446432"/>
            <a:ext cx="4042541" cy="2481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9844" y="1590261"/>
            <a:ext cx="1113183" cy="437322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91" y="5048554"/>
            <a:ext cx="10389097" cy="12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765" y="536713"/>
            <a:ext cx="781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Experiment 3  Bandwidth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4765" y="1121488"/>
            <a:ext cx="455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iperf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765" y="2167928"/>
            <a:ext cx="616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Download to your own laptop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university servers: digitalis, digitalis2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4765" y="3443715"/>
            <a:ext cx="665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Server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mode </a:t>
            </a:r>
            <a:r>
              <a:rPr lang="mr-IN" altLang="zh-CN" sz="2400" b="1" dirty="0" smtClean="0"/>
              <a:t>–</a:t>
            </a:r>
            <a:r>
              <a:rPr lang="en-US" altLang="zh-CN" sz="2400" b="1" dirty="0" smtClean="0"/>
              <a:t>s / Client mode </a:t>
            </a:r>
            <a:r>
              <a:rPr lang="mr-IN" altLang="zh-CN" sz="2400" b="1" dirty="0" smtClean="0"/>
              <a:t>–</a:t>
            </a:r>
            <a:r>
              <a:rPr lang="en-US" altLang="zh-CN" sz="2400" b="1" dirty="0" smtClean="0"/>
              <a:t>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Server mode: iperf3 </a:t>
            </a:r>
            <a:r>
              <a:rPr lang="mr-IN" sz="2400" dirty="0" smtClean="0"/>
              <a:t>–</a:t>
            </a:r>
            <a:r>
              <a:rPr lang="en-US" sz="2400" dirty="0" smtClean="0"/>
              <a:t>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Client mode: </a:t>
            </a:r>
            <a:r>
              <a:rPr lang="en-US" sz="2400" b="1" dirty="0" smtClean="0">
                <a:solidFill>
                  <a:srgbClr val="FF0000"/>
                </a:solidFill>
              </a:rPr>
              <a:t>iperf3 -c </a:t>
            </a:r>
            <a:r>
              <a:rPr lang="en-US" sz="2400" b="1" dirty="0" err="1" smtClean="0">
                <a:solidFill>
                  <a:srgbClr val="FF0000"/>
                </a:solidFill>
              </a:rPr>
              <a:t>iperf.eenet.ee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765" y="5088834"/>
            <a:ext cx="1063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</a:t>
            </a:r>
            <a:r>
              <a:rPr lang="en-US" sz="2400" dirty="0" err="1" smtClean="0"/>
              <a:t>iperf</a:t>
            </a:r>
            <a:r>
              <a:rPr lang="en-US" sz="2400" dirty="0" smtClean="0"/>
              <a:t> instance running in client mode will connect to the server, and packets will be exchanged and timed between the two hosts to calculate the bandwidth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7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1541945"/>
            <a:ext cx="8215796" cy="38236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70783" y="4731026"/>
            <a:ext cx="4518439" cy="19878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4887" y="834887"/>
            <a:ext cx="845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iperf3 </a:t>
            </a:r>
            <a:r>
              <a:rPr lang="mr-IN" altLang="zh-CN" sz="2400" b="1" dirty="0" smtClean="0">
                <a:solidFill>
                  <a:srgbClr val="FF0000"/>
                </a:solidFill>
              </a:rPr>
              <a:t>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bouygues.iperf.fr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2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093" y="2116241"/>
            <a:ext cx="10992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to access to </a:t>
            </a:r>
            <a:r>
              <a:rPr lang="en-US" sz="2800" b="1" dirty="0" err="1" smtClean="0"/>
              <a:t>unimelb</a:t>
            </a:r>
            <a:r>
              <a:rPr lang="en-US" sz="2800" b="1" dirty="0" smtClean="0"/>
              <a:t> server: </a:t>
            </a:r>
            <a:r>
              <a:rPr lang="en-US" sz="2800" b="1" dirty="0" err="1" smtClean="0"/>
              <a:t>deigitalis</a:t>
            </a:r>
            <a:r>
              <a:rPr lang="en-US" sz="2800" b="1" dirty="0" smtClean="0"/>
              <a:t>, digitalis2 </a:t>
            </a:r>
          </a:p>
          <a:p>
            <a:r>
              <a:rPr lang="en-US" sz="2800" b="1" dirty="0" smtClean="0"/>
              <a:t>(refer to the document on LMS)</a:t>
            </a:r>
          </a:p>
          <a:p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162" y="543876"/>
            <a:ext cx="94615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3" y="3618419"/>
            <a:ext cx="9893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983" y="3156754"/>
            <a:ext cx="872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Mac user: </a:t>
            </a:r>
            <a:r>
              <a:rPr lang="en-US" sz="2400" b="1" dirty="0" err="1" smtClean="0">
                <a:solidFill>
                  <a:srgbClr val="FF0000"/>
                </a:solidFill>
              </a:rPr>
              <a:t>ssh</a:t>
            </a:r>
            <a:r>
              <a:rPr lang="en-US" sz="2400" b="1" dirty="0" smtClean="0">
                <a:solidFill>
                  <a:srgbClr val="FF0000"/>
                </a:solidFill>
              </a:rPr>
              <a:t> username@digitalis2.eng.unimelb.edu.au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983" y="4979551"/>
            <a:ext cx="872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Windows user: </a:t>
            </a:r>
            <a:r>
              <a:rPr lang="en-US" sz="2400" b="1" dirty="0" err="1" smtClean="0">
                <a:solidFill>
                  <a:srgbClr val="FF0000"/>
                </a:solidFill>
              </a:rPr>
              <a:t>PuTTy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278" y="5645426"/>
            <a:ext cx="671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ownload a software called </a:t>
            </a:r>
            <a:r>
              <a:rPr lang="en-US" sz="2000" dirty="0" err="1" smtClean="0"/>
              <a:t>PuTTY</a:t>
            </a:r>
            <a:r>
              <a:rPr lang="en-US" sz="2000" dirty="0" smtClean="0"/>
              <a:t>, http://</a:t>
            </a:r>
            <a:r>
              <a:rPr lang="en-US" sz="2000" dirty="0" err="1" smtClean="0"/>
              <a:t>www.putty.org</a:t>
            </a:r>
            <a:r>
              <a:rPr lang="en-US" sz="2000" dirty="0" smtClean="0"/>
              <a:t>/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29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17113"/>
            <a:ext cx="6690415" cy="5800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09058"/>
            <a:ext cx="7911548" cy="58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5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2939" y="894522"/>
            <a:ext cx="202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VPN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" y="2186608"/>
            <a:ext cx="11151705" cy="23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314" y="1890032"/>
            <a:ext cx="336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Slides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8314" y="4278086"/>
            <a:ext cx="793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there is any error in slides, please point it out. </a:t>
            </a:r>
          </a:p>
          <a:p>
            <a:r>
              <a:rPr lang="en-US" altLang="zh-CN" sz="2400" dirty="0" smtClean="0"/>
              <a:t>Please refer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solution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LMS for standard answers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08314" y="2686050"/>
            <a:ext cx="793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SiaHuo</a:t>
            </a:r>
            <a:r>
              <a:rPr lang="en-US" sz="2800" dirty="0" smtClean="0"/>
              <a:t>/COMP90007Workshops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9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765" y="1073426"/>
            <a:ext cx="25444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Tips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endParaRPr lang="en-US" dirty="0"/>
          </a:p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64" y="2557946"/>
            <a:ext cx="9673827" cy="2908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781" y="514182"/>
            <a:ext cx="4042541" cy="24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0" y="2683565"/>
            <a:ext cx="11806770" cy="15126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765" y="1073426"/>
            <a:ext cx="25444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Tips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endParaRPr lang="en-US" dirty="0"/>
          </a:p>
          <a:p>
            <a:r>
              <a:rPr lang="en-US" altLang="zh-CN" sz="2400" b="1" dirty="0" smtClean="0"/>
              <a:t>Appendix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84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156" y="914400"/>
            <a:ext cx="25444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Tips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endParaRPr lang="en-US" dirty="0" smtClean="0"/>
          </a:p>
          <a:p>
            <a:r>
              <a:rPr lang="en-US" sz="2400" b="1" dirty="0" smtClean="0"/>
              <a:t>Consistency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4156" y="2623930"/>
            <a:ext cx="9263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should test all 8 servers either on ur own laptop, or digitalis, or VM.</a:t>
            </a:r>
          </a:p>
          <a:p>
            <a:r>
              <a:rPr lang="en-US" sz="2000" dirty="0" smtClean="0"/>
              <a:t>Do not mix.</a:t>
            </a:r>
          </a:p>
          <a:p>
            <a:endParaRPr lang="en-US" sz="2000" dirty="0"/>
          </a:p>
          <a:p>
            <a:r>
              <a:rPr lang="en-US" sz="2000" dirty="0" smtClean="0"/>
              <a:t>It is recommended that you perform these tasks in a consistent networking environment to reduce the variance in your results</a:t>
            </a:r>
          </a:p>
          <a:p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9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1" y="514182"/>
            <a:ext cx="4042541" cy="24810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156" y="914400"/>
            <a:ext cx="25444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Tips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endParaRPr lang="en-US" dirty="0" smtClean="0"/>
          </a:p>
          <a:p>
            <a:r>
              <a:rPr lang="en-US" sz="2400" b="1" dirty="0" smtClean="0"/>
              <a:t>Order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54156" y="2538068"/>
            <a:ext cx="566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</a:t>
            </a:r>
            <a:r>
              <a:rPr lang="en-US" sz="2400" dirty="0" err="1" smtClean="0"/>
              <a:t>raceroute</a:t>
            </a:r>
            <a:r>
              <a:rPr lang="en-US" sz="2400" dirty="0" smtClean="0"/>
              <a:t> --- hop number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ing --- delay and jitter</a:t>
            </a:r>
          </a:p>
          <a:p>
            <a:r>
              <a:rPr lang="en-US" sz="2400" dirty="0" err="1"/>
              <a:t>i</a:t>
            </a:r>
            <a:r>
              <a:rPr lang="en-US" sz="2400" dirty="0" err="1" smtClean="0"/>
              <a:t>perf</a:t>
            </a:r>
            <a:r>
              <a:rPr lang="en-US" sz="2400" dirty="0" smtClean="0"/>
              <a:t> --- bandwidth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85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1" y="1157828"/>
            <a:ext cx="78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Go to LMS </a:t>
            </a:r>
            <a:r>
              <a:rPr lang="mr-IN" altLang="zh-CN" sz="2400" b="1" dirty="0" smtClean="0"/>
              <a:t>–</a:t>
            </a:r>
            <a:r>
              <a:rPr lang="en-US" altLang="zh-CN" sz="2400" b="1" dirty="0" smtClean="0"/>
              <a:t> Assignment - Network Analysis Assignment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1" y="2443397"/>
            <a:ext cx="6474918" cy="1424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9371" y="4691783"/>
            <a:ext cx="824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recommended that you perform these tasks in a consistent networking environment to reduce the variance in your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35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1" y="1157828"/>
            <a:ext cx="995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Go to LMS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 Assignment - Network Analysis Assignment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1" y="2443397"/>
            <a:ext cx="6474918" cy="1424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9371" y="4691783"/>
            <a:ext cx="824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recommended that you perform these tasks in a consistent networking environment to reduce the variance in your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8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29" y="611212"/>
            <a:ext cx="852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Experiment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1 -- </a:t>
            </a:r>
            <a:r>
              <a:rPr lang="en-US" sz="3200" b="1" dirty="0" smtClean="0"/>
              <a:t>Measuring the hop count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129" y="1192220"/>
            <a:ext cx="496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traceroute</a:t>
            </a:r>
            <a:r>
              <a:rPr lang="en-US" sz="3200" dirty="0" smtClean="0">
                <a:solidFill>
                  <a:srgbClr val="FF0000"/>
                </a:solidFill>
              </a:rPr>
              <a:t>/</a:t>
            </a:r>
            <a:r>
              <a:rPr lang="en-US" sz="3200" dirty="0" err="1" smtClean="0">
                <a:solidFill>
                  <a:srgbClr val="FF0000"/>
                </a:solidFill>
              </a:rPr>
              <a:t>tracert</a:t>
            </a:r>
            <a:r>
              <a:rPr lang="en-US" sz="3200" dirty="0" smtClean="0">
                <a:solidFill>
                  <a:srgbClr val="FF0000"/>
                </a:solidFill>
              </a:rPr>
              <a:t>(packet)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129" y="2496342"/>
            <a:ext cx="9303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Represent the hop number from the source to the target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5129" y="3327339"/>
            <a:ext cx="7454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Mac User</a:t>
            </a:r>
            <a:r>
              <a:rPr lang="en-US" sz="2400" dirty="0" smtClean="0"/>
              <a:t>: Open Terminal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</a:t>
            </a:r>
            <a:r>
              <a:rPr lang="en-US" sz="2400" b="1" dirty="0" err="1" smtClean="0">
                <a:solidFill>
                  <a:srgbClr val="FF0000"/>
                </a:solidFill>
              </a:rPr>
              <a:t>traceroute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err="1" smtClean="0">
                <a:solidFill>
                  <a:srgbClr val="FF0000"/>
                </a:solidFill>
              </a:rPr>
              <a:t>nw</a:t>
            </a:r>
            <a:r>
              <a:rPr lang="en-US" sz="2400" b="1" dirty="0" smtClean="0">
                <a:solidFill>
                  <a:srgbClr val="FF0000"/>
                </a:solidFill>
              </a:rPr>
              <a:t> 1 </a:t>
            </a:r>
            <a:r>
              <a:rPr lang="en-US" sz="2400" b="1" dirty="0" err="1" smtClean="0">
                <a:solidFill>
                  <a:srgbClr val="FF0000"/>
                </a:solidFill>
              </a:rPr>
              <a:t>cis.unimelb.edu.au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Windows User</a:t>
            </a:r>
            <a:r>
              <a:rPr lang="en-US" sz="2400" dirty="0" smtClean="0"/>
              <a:t>: Open Command Prompt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tracert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cis.unimelb.edu.au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129" y="5774162"/>
            <a:ext cx="9084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network diagnostic tool for displaying the route and measuring transit delays of packets across an </a:t>
            </a:r>
            <a:r>
              <a:rPr lang="en-US" sz="2400" smtClean="0"/>
              <a:t>Internet Protocol (IP)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3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476" y="199655"/>
            <a:ext cx="74543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Mac User</a:t>
            </a:r>
            <a:r>
              <a:rPr lang="en-US" sz="2000" dirty="0" smtClean="0"/>
              <a:t>: Open Terminal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</a:t>
            </a:r>
            <a:r>
              <a:rPr lang="en-US" sz="2000" b="1" dirty="0" err="1" smtClean="0">
                <a:solidFill>
                  <a:srgbClr val="FF0000"/>
                </a:solidFill>
              </a:rPr>
              <a:t>traceroute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en-US" sz="2000" b="1" dirty="0" err="1" smtClean="0">
                <a:solidFill>
                  <a:srgbClr val="FF0000"/>
                </a:solidFill>
              </a:rPr>
              <a:t>nw</a:t>
            </a:r>
            <a:r>
              <a:rPr lang="en-US" sz="2000" b="1" dirty="0" smtClean="0">
                <a:solidFill>
                  <a:srgbClr val="FF0000"/>
                </a:solidFill>
              </a:rPr>
              <a:t> 1 </a:t>
            </a:r>
            <a:r>
              <a:rPr lang="en-US" sz="2000" b="1" dirty="0" err="1" smtClean="0">
                <a:solidFill>
                  <a:srgbClr val="FF0000"/>
                </a:solidFill>
              </a:rPr>
              <a:t>cis.unimelb.edu.au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b="1" dirty="0" smtClean="0"/>
              <a:t>Windows User</a:t>
            </a:r>
            <a:r>
              <a:rPr lang="en-US" sz="2000" dirty="0" smtClean="0"/>
              <a:t>: Open Command Prompt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tracert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cis.unimelb.edu.au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476" y="6458388"/>
            <a:ext cx="35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**** time out hops still 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6296" y="536713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dirty="0" err="1" smtClean="0">
                <a:solidFill>
                  <a:srgbClr val="FF0000"/>
                </a:solidFill>
              </a:rPr>
              <a:t>raceoute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P </a:t>
            </a:r>
            <a:r>
              <a:rPr lang="en-US" b="1" dirty="0" err="1" smtClean="0">
                <a:solidFill>
                  <a:srgbClr val="FF0000"/>
                </a:solidFill>
              </a:rPr>
              <a:t>icmp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cis.unimelb.edu.au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94" y="1830871"/>
            <a:ext cx="9269275" cy="46275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43" y="2167929"/>
            <a:ext cx="5654453" cy="5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8" y="6261652"/>
            <a:ext cx="35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**** time out hops still 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6296" y="536713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dirty="0" err="1" smtClean="0">
                <a:solidFill>
                  <a:srgbClr val="FF0000"/>
                </a:solidFill>
              </a:rPr>
              <a:t>raceoute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P </a:t>
            </a:r>
            <a:r>
              <a:rPr lang="en-US" b="1" dirty="0" err="1" smtClean="0">
                <a:solidFill>
                  <a:srgbClr val="FF0000"/>
                </a:solidFill>
              </a:rPr>
              <a:t>icmp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cis.unimelb.edu.au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76" y="199655"/>
            <a:ext cx="74543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Mac User</a:t>
            </a:r>
            <a:r>
              <a:rPr lang="en-US" sz="2000" dirty="0" smtClean="0"/>
              <a:t>: Open Terminal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</a:t>
            </a:r>
            <a:r>
              <a:rPr lang="en-US" sz="2000" b="1" dirty="0" err="1" smtClean="0">
                <a:solidFill>
                  <a:srgbClr val="FF0000"/>
                </a:solidFill>
              </a:rPr>
              <a:t>traceroute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en-US" sz="2000" b="1" dirty="0" err="1" smtClean="0">
                <a:solidFill>
                  <a:srgbClr val="FF0000"/>
                </a:solidFill>
              </a:rPr>
              <a:t>nw</a:t>
            </a:r>
            <a:r>
              <a:rPr lang="en-US" sz="2000" b="1" dirty="0" smtClean="0">
                <a:solidFill>
                  <a:srgbClr val="FF0000"/>
                </a:solidFill>
              </a:rPr>
              <a:t> 1 </a:t>
            </a:r>
            <a:r>
              <a:rPr lang="en-US" sz="2000" b="1" dirty="0" err="1" smtClean="0">
                <a:solidFill>
                  <a:srgbClr val="FF0000"/>
                </a:solidFill>
              </a:rPr>
              <a:t>cis.unimelb.edu.au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b="1" dirty="0" smtClean="0"/>
              <a:t>Windows User</a:t>
            </a:r>
            <a:r>
              <a:rPr lang="en-US" sz="2000" dirty="0" smtClean="0"/>
              <a:t>: Open Command Prompt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tracert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cis.unimelb.edu.au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94" y="1830871"/>
            <a:ext cx="9269275" cy="4627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43" y="2167929"/>
            <a:ext cx="5654453" cy="5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035" y="695739"/>
            <a:ext cx="5068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Parameters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4035" y="1749287"/>
            <a:ext cx="8050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Mac User: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man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traceroute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Windows User: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tracert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/?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3049057"/>
            <a:ext cx="9760226" cy="29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252" y="596348"/>
            <a:ext cx="3856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Task 1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5252" y="1365789"/>
            <a:ext cx="10893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smtClean="0"/>
              <a:t>lot </a:t>
            </a:r>
            <a:r>
              <a:rPr lang="en-US" sz="2800" dirty="0" smtClean="0"/>
              <a:t>the hop count versus the approximate geographical distance from Melbourne. Do you observe a correlation? Why? Why not?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2" y="2450963"/>
            <a:ext cx="10789760" cy="225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824" y="4376914"/>
            <a:ext cx="4042541" cy="24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549</Words>
  <Application>Microsoft Macintosh PowerPoint</Application>
  <PresentationFormat>Widescreen</PresentationFormat>
  <Paragraphs>109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COMP90007 Internet Technologies  Lab – Network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COMP90007 Internet Technologies  Lab </dc:title>
  <dc:creator>Name</dc:creator>
  <cp:lastModifiedBy>Name</cp:lastModifiedBy>
  <cp:revision>198</cp:revision>
  <dcterms:created xsi:type="dcterms:W3CDTF">2018-08-12T11:36:58Z</dcterms:created>
  <dcterms:modified xsi:type="dcterms:W3CDTF">2018-08-14T00:34:34Z</dcterms:modified>
</cp:coreProperties>
</file>