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59" r:id="rId3"/>
    <p:sldId id="261" r:id="rId4"/>
    <p:sldId id="257" r:id="rId5"/>
    <p:sldId id="262" r:id="rId6"/>
    <p:sldId id="263" r:id="rId7"/>
    <p:sldId id="264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218"/>
  </p:normalViewPr>
  <p:slideViewPr>
    <p:cSldViewPr snapToGrid="0" snapToObjects="1">
      <p:cViewPr varScale="1">
        <p:scale>
          <a:sx n="70" d="100"/>
          <a:sy n="70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5DC35-CA7B-504D-92F2-43FB1EFD9BD1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083D1-5BC8-4043-9E68-CCA724DD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13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4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7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9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Daemon: a program</a:t>
            </a:r>
            <a:r>
              <a:rPr lang="en-US" baseline="0" dirty="0" smtClean="0"/>
              <a:t> runs in the background,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waiting to be activated by certain command or condition.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083D1-5BC8-4043-9E68-CCA724DDA6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3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3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3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7BF0-EC4E-704C-9FD5-98C2228260E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17BF0-EC4E-704C-9FD5-98C2228260E8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26311-BDC8-CD4B-B05F-C7F13600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7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pps.eng.unimelb.edu.au/casmas/index.php?r=qoct/subjec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pps.eng.unimelb.edu.au/casmas/index.php?r=qoct/subjec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75" y="1287255"/>
            <a:ext cx="11202649" cy="238760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COMP90007 Internet Technologies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Worksho</a:t>
            </a:r>
            <a:r>
              <a:rPr lang="en-US" altLang="zh-CN" sz="4800" dirty="0"/>
              <a:t>p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15667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Week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10 </a:t>
            </a:r>
            <a:r>
              <a:rPr lang="mr-IN" altLang="zh-CN" sz="3600" dirty="0" smtClean="0"/>
              <a:t>–</a:t>
            </a:r>
            <a:r>
              <a:rPr lang="en-US" altLang="zh-CN" sz="3600" dirty="0" smtClean="0"/>
              <a:t> Application Layer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435120" y="5366479"/>
            <a:ext cx="335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Ruixi</a:t>
            </a:r>
            <a:endParaRPr lang="en-US" dirty="0" smtClean="0"/>
          </a:p>
          <a:p>
            <a:r>
              <a:rPr lang="en-US" dirty="0" err="1" smtClean="0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52" y="548640"/>
            <a:ext cx="8706754" cy="3286760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64752" y="4425696"/>
            <a:ext cx="8020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None/>
            </a:pPr>
            <a:r>
              <a:rPr lang="en-AU" altLang="en-US" sz="1800" i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Answer: </a:t>
            </a:r>
          </a:p>
          <a:p>
            <a:pPr eaLnBrk="1" hangingPunct="1">
              <a:buFont typeface="Wingdings" charset="2"/>
              <a:buNone/>
            </a:pPr>
            <a:r>
              <a:rPr lang="en-AU" altLang="en-US" sz="1800" dirty="0"/>
              <a:t>It belongs to the envelope because the delivery system needs to know its value to handle e-mail that cannot be delivered.</a:t>
            </a:r>
          </a:p>
        </p:txBody>
      </p:sp>
    </p:spTree>
    <p:extLst>
      <p:ext uri="{BB962C8B-B14F-4D97-AF65-F5344CB8AC3E}">
        <p14:creationId xmlns:p14="http://schemas.microsoft.com/office/powerpoint/2010/main" val="1748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0652"/>
            <a:ext cx="8623808" cy="34313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6512" y="3585004"/>
            <a:ext cx="59862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2000" dirty="0" smtClean="0"/>
              <a:t>No</a:t>
            </a:r>
            <a:r>
              <a:rPr lang="en-AU" altLang="en-US" sz="2000" dirty="0"/>
              <a:t>. </a:t>
            </a:r>
            <a:endParaRPr lang="en-AU" altLang="en-US" sz="2000" dirty="0" smtClean="0"/>
          </a:p>
          <a:p>
            <a:r>
              <a:rPr lang="en-AU" altLang="en-US" sz="2000" dirty="0" smtClean="0"/>
              <a:t>The </a:t>
            </a:r>
            <a:r>
              <a:rPr lang="en-AU" altLang="en-US" sz="2000" dirty="0"/>
              <a:t>POP3 program does not actually touch the </a:t>
            </a:r>
            <a:r>
              <a:rPr lang="en-AU" altLang="en-US" sz="2000" dirty="0" smtClean="0"/>
              <a:t>remote mailbox</a:t>
            </a:r>
            <a:r>
              <a:rPr lang="en-AU" altLang="en-US" sz="2000" dirty="0"/>
              <a:t>. </a:t>
            </a:r>
            <a:r>
              <a:rPr lang="en-AU" altLang="en-US" sz="2000" b="1" dirty="0">
                <a:solidFill>
                  <a:srgbClr val="FF0000"/>
                </a:solidFill>
              </a:rPr>
              <a:t>It sends commands to the POP3 daemon </a:t>
            </a:r>
            <a:r>
              <a:rPr lang="en-AU" altLang="en-US" sz="2000" dirty="0"/>
              <a:t>on the mail server. As long as that daemon understands the mailbox format, it can work. </a:t>
            </a:r>
            <a:endParaRPr lang="en-AU" altLang="en-US" sz="2000" dirty="0" smtClean="0"/>
          </a:p>
          <a:p>
            <a:endParaRPr lang="en-AU" altLang="en-US" sz="2000" dirty="0"/>
          </a:p>
          <a:p>
            <a:r>
              <a:rPr lang="en-AU" altLang="en-US" sz="2000" dirty="0" smtClean="0"/>
              <a:t>Thus</a:t>
            </a:r>
            <a:r>
              <a:rPr lang="en-AU" altLang="en-US" sz="2000" dirty="0"/>
              <a:t>, a mail server could change from one format to another overnight without telling its customers, as long as it simultaneously changes its POP3 daemon so it understands the new format.</a:t>
            </a:r>
            <a:endParaRPr lang="en-US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016" y="4008933"/>
            <a:ext cx="5059172" cy="23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210484"/>
            <a:ext cx="12020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155CC"/>
                </a:solidFill>
                <a:latin typeface="Arial" charset="0"/>
                <a:hlinkClick r:id="rId2"/>
              </a:rPr>
              <a:t>https://apps.eng.unimelb.edu.au/casmas/index.php?r=qoct/subjects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28700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Fill in the survey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49575"/>
            <a:ext cx="4927600" cy="180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81" y="5119145"/>
            <a:ext cx="8128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210484"/>
            <a:ext cx="12020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155CC"/>
                </a:solidFill>
                <a:latin typeface="Arial" charset="0"/>
                <a:hlinkClick r:id="rId2"/>
              </a:rPr>
              <a:t>https://apps.eng.unimelb.edu.au/casmas/index.php?r=qoct/subjects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28700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Fill in the survey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49575"/>
            <a:ext cx="4927600" cy="180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59" y="5177123"/>
            <a:ext cx="8077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3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41" y="1109431"/>
            <a:ext cx="8644783" cy="30419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548" y="524656"/>
            <a:ext cx="589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Architecture of the email </a:t>
            </a:r>
            <a:r>
              <a:rPr lang="en-US" sz="3200" b="1" dirty="0" smtClean="0">
                <a:solidFill>
                  <a:srgbClr val="FF0000"/>
                </a:solidFill>
              </a:rPr>
              <a:t>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5920" y="3090672"/>
            <a:ext cx="1115568" cy="2194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6048" y="3145536"/>
            <a:ext cx="1115568" cy="2194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2580" y="2593827"/>
            <a:ext cx="1312299" cy="4419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4299" y="2593827"/>
            <a:ext cx="1361704" cy="4754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942" y="4597588"/>
            <a:ext cx="11805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ffectLst/>
                <a:latin typeface="Times" charset="0"/>
              </a:rPr>
              <a:t>It consists of two kinds </a:t>
            </a:r>
            <a:r>
              <a:rPr lang="en-US" sz="2000" dirty="0">
                <a:latin typeface="Times" charset="0"/>
              </a:rPr>
              <a:t>of subsystems: </a:t>
            </a:r>
          </a:p>
          <a:p>
            <a:r>
              <a:rPr lang="en-US" sz="2000" b="1" dirty="0" smtClean="0">
                <a:effectLst/>
                <a:latin typeface="Times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Times" charset="0"/>
              </a:rPr>
              <a:t>user agents </a:t>
            </a:r>
            <a:r>
              <a:rPr lang="mr-IN" sz="2000" b="1" dirty="0" smtClean="0">
                <a:solidFill>
                  <a:srgbClr val="FF0000"/>
                </a:solidFill>
                <a:effectLst/>
                <a:latin typeface="Times" charset="0"/>
              </a:rPr>
              <a:t>–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Times" charset="0"/>
              </a:rPr>
              <a:t> </a:t>
            </a:r>
            <a:r>
              <a:rPr lang="en-US" sz="2000" dirty="0" smtClean="0">
                <a:latin typeface="Times" charset="0"/>
              </a:rPr>
              <a:t>a program, </a:t>
            </a:r>
            <a:r>
              <a:rPr lang="en-US" sz="2000" dirty="0" smtClean="0">
                <a:effectLst/>
                <a:latin typeface="Times" charset="0"/>
              </a:rPr>
              <a:t> which allow </a:t>
            </a:r>
            <a:r>
              <a:rPr lang="en-US" sz="2000" dirty="0">
                <a:latin typeface="Times" charset="0"/>
              </a:rPr>
              <a:t>people to read and send </a:t>
            </a:r>
            <a:r>
              <a:rPr lang="en-US" sz="2000" dirty="0" smtClean="0">
                <a:effectLst/>
                <a:latin typeface="Times" charset="0"/>
              </a:rPr>
              <a:t>email</a:t>
            </a:r>
          </a:p>
          <a:p>
            <a:r>
              <a:rPr lang="en-US" sz="2000" b="1" dirty="0" smtClean="0">
                <a:effectLst/>
                <a:latin typeface="Times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Times" charset="0"/>
              </a:rPr>
              <a:t>message transfer agents (mail servers) </a:t>
            </a:r>
            <a:r>
              <a:rPr lang="mr-IN" sz="2000" b="1" dirty="0" smtClean="0">
                <a:solidFill>
                  <a:srgbClr val="FF0000"/>
                </a:solidFill>
                <a:effectLst/>
                <a:latin typeface="Times" charset="0"/>
              </a:rPr>
              <a:t>–</a:t>
            </a:r>
            <a:r>
              <a:rPr lang="en-US" sz="2000" b="1" dirty="0" smtClean="0">
                <a:solidFill>
                  <a:srgbClr val="FF0000"/>
                </a:solidFill>
                <a:effectLst/>
                <a:latin typeface="Times" charset="0"/>
              </a:rPr>
              <a:t> </a:t>
            </a:r>
            <a:r>
              <a:rPr lang="en-US" sz="2000" dirty="0" smtClean="0">
                <a:latin typeface="Times" charset="0"/>
              </a:rPr>
              <a:t>system processes, w</a:t>
            </a:r>
            <a:r>
              <a:rPr lang="en-US" sz="2000" dirty="0" smtClean="0">
                <a:effectLst/>
                <a:latin typeface="Times" charset="0"/>
              </a:rPr>
              <a:t>hich move the messages from the source to the destination.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78408" y="3383280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Gmail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Outlook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72633" y="3519024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Gmail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Outlook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62820" y="2612115"/>
            <a:ext cx="887928" cy="256032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6296" y="303959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effectLst/>
                <a:latin typeface="Times" charset="0"/>
              </a:rPr>
              <a:t>mailing lists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779" y="3980689"/>
            <a:ext cx="38862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85" y="67015"/>
            <a:ext cx="8644783" cy="30419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3664" y="2048256"/>
            <a:ext cx="1115568" cy="2194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3792" y="2103120"/>
            <a:ext cx="1115568" cy="2194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0324" y="1551411"/>
            <a:ext cx="1312299" cy="4419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2043" y="1551411"/>
            <a:ext cx="1361704" cy="4754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6152" y="2340864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Gmail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Outlook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10377" y="2476608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Gmail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Outlook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564" y="1569699"/>
            <a:ext cx="887928" cy="256032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4040" y="199717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effectLst/>
                <a:latin typeface="Times" charset="0"/>
              </a:rPr>
              <a:t>mailing lists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320" y="3108960"/>
            <a:ext cx="5679253" cy="36953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21320" y="5346232"/>
            <a:ext cx="5174857" cy="15403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7289" y="2802240"/>
            <a:ext cx="2910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/>
                <a:latin typeface="Times" charset="0"/>
              </a:rPr>
              <a:t>Mail is sent </a:t>
            </a:r>
            <a:r>
              <a:rPr lang="en-US" b="1" smtClean="0">
                <a:solidFill>
                  <a:srgbClr val="0070C0"/>
                </a:solidFill>
                <a:effectLst/>
                <a:latin typeface="Times" charset="0"/>
              </a:rPr>
              <a:t>between MTAs</a:t>
            </a:r>
          </a:p>
          <a:p>
            <a:r>
              <a:rPr lang="en-US" b="1" dirty="0" smtClean="0">
                <a:solidFill>
                  <a:srgbClr val="0070C0"/>
                </a:solidFill>
                <a:effectLst/>
                <a:latin typeface="Times" charset="0"/>
              </a:rPr>
              <a:t>in a standard format.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185" y="629150"/>
            <a:ext cx="4482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" charset="0"/>
              </a:rPr>
              <a:t>M</a:t>
            </a:r>
            <a:r>
              <a:rPr lang="en-US" sz="2800" b="1" dirty="0" smtClean="0">
                <a:solidFill>
                  <a:srgbClr val="FF0000"/>
                </a:solidFill>
                <a:effectLst/>
                <a:latin typeface="Times" charset="0"/>
              </a:rPr>
              <a:t>essage Format: </a:t>
            </a:r>
            <a:r>
              <a:rPr lang="de-DE" sz="2800" b="1" dirty="0" smtClean="0">
                <a:solidFill>
                  <a:srgbClr val="FF0000"/>
                </a:solidFill>
                <a:effectLst/>
                <a:latin typeface="Times" charset="0"/>
              </a:rPr>
              <a:t>RFC 5322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2029968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</a:t>
            </a:r>
            <a:r>
              <a:rPr lang="en-US" sz="2400" b="1" smtClean="0"/>
              <a:t>nvelope</a:t>
            </a:r>
            <a:endParaRPr lang="en-US" sz="2400" b="1"/>
          </a:p>
        </p:txBody>
      </p:sp>
      <p:sp>
        <p:nvSpPr>
          <p:cNvPr id="4" name="TextBox 3"/>
          <p:cNvSpPr txBox="1"/>
          <p:nvPr/>
        </p:nvSpPr>
        <p:spPr>
          <a:xfrm>
            <a:off x="822960" y="3276898"/>
            <a:ext cx="197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content</a:t>
            </a:r>
            <a:endParaRPr lang="en-US" sz="2400" b="1" dirty="0"/>
          </a:p>
        </p:txBody>
      </p:sp>
      <p:sp>
        <p:nvSpPr>
          <p:cNvPr id="5" name="Left Brace 4"/>
          <p:cNvSpPr/>
          <p:nvPr/>
        </p:nvSpPr>
        <p:spPr>
          <a:xfrm>
            <a:off x="384048" y="2157984"/>
            <a:ext cx="438912" cy="15805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194560" y="2889504"/>
            <a:ext cx="399571" cy="13536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4131" y="2686443"/>
            <a:ext cx="197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header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94131" y="3910280"/>
            <a:ext cx="197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body</a:t>
            </a:r>
            <a:endParaRPr lang="en-US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79" y="3276898"/>
            <a:ext cx="6921338" cy="33433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70985" y="2089964"/>
            <a:ext cx="654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Times" charset="0"/>
              </a:rPr>
              <a:t>It contains all the information needed for transporting the message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14" y="473513"/>
            <a:ext cx="62865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9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85" y="67015"/>
            <a:ext cx="8644783" cy="30419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3664" y="2048256"/>
            <a:ext cx="1115568" cy="2194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3792" y="2103120"/>
            <a:ext cx="1115568" cy="21945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0324" y="1551411"/>
            <a:ext cx="1312299" cy="4419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2043" y="1551411"/>
            <a:ext cx="1361704" cy="4754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6152" y="2340864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Gmail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Outlook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10377" y="2476608"/>
            <a:ext cx="96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Gmail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Outlook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564" y="1569699"/>
            <a:ext cx="887928" cy="256032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4040" y="199717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effectLst/>
                <a:latin typeface="Times" charset="0"/>
              </a:rPr>
              <a:t>mailing lists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75429" y="2883252"/>
            <a:ext cx="2910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/>
                <a:latin typeface="Times" charset="0"/>
              </a:rPr>
              <a:t>Mail is sent </a:t>
            </a:r>
            <a:r>
              <a:rPr lang="en-US" b="1" smtClean="0">
                <a:solidFill>
                  <a:srgbClr val="0070C0"/>
                </a:solidFill>
                <a:effectLst/>
                <a:latin typeface="Times" charset="0"/>
              </a:rPr>
              <a:t>between MTAs</a:t>
            </a:r>
          </a:p>
          <a:p>
            <a:r>
              <a:rPr lang="en-US" b="1" dirty="0" smtClean="0">
                <a:solidFill>
                  <a:srgbClr val="0070C0"/>
                </a:solidFill>
                <a:effectLst/>
                <a:latin typeface="Times" charset="0"/>
              </a:rPr>
              <a:t>in a standard format.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166" y="4079896"/>
            <a:ext cx="278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Final Delivery 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4166" y="5577693"/>
            <a:ext cx="5543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several protocols can do this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IMAP, POP3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166" y="4696953"/>
            <a:ext cx="8546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In this case, the job of the user agent is to present a view of the contents of the mailbox, and to allow the mailbox to be remotely manipulated.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0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" y="772775"/>
            <a:ext cx="1153972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FF0000"/>
                </a:solidFill>
                <a:effectLst/>
                <a:latin typeface="Open Sans" charset="0"/>
              </a:rPr>
              <a:t>POP3 (Post Office Protocol version 3) </a:t>
            </a:r>
          </a:p>
          <a:p>
            <a:endParaRPr lang="en-US" sz="2000" b="0" i="0" dirty="0" smtClean="0">
              <a:solidFill>
                <a:srgbClr val="444444"/>
              </a:solidFill>
              <a:effectLst/>
              <a:latin typeface="Open Sans" charset="0"/>
            </a:endParaRPr>
          </a:p>
          <a:p>
            <a:r>
              <a:rPr lang="en-US" sz="2000" dirty="0">
                <a:solidFill>
                  <a:srgbClr val="444444"/>
                </a:solidFill>
                <a:latin typeface="Open Sans" charset="0"/>
              </a:rPr>
              <a:t>C</a:t>
            </a:r>
            <a:r>
              <a:rPr lang="en-US" sz="2000" b="0" i="0" dirty="0" smtClean="0">
                <a:solidFill>
                  <a:srgbClr val="444444"/>
                </a:solidFill>
                <a:effectLst/>
                <a:latin typeface="Open Sans" charset="0"/>
              </a:rPr>
              <a:t>ommunicate with the MTA and </a:t>
            </a:r>
            <a:r>
              <a:rPr lang="en-US" sz="2000" b="1" i="0" dirty="0" smtClean="0">
                <a:solidFill>
                  <a:srgbClr val="444444"/>
                </a:solidFill>
                <a:effectLst/>
                <a:latin typeface="Open Sans" charset="0"/>
              </a:rPr>
              <a:t>download</a:t>
            </a:r>
            <a:r>
              <a:rPr lang="en-US" sz="2000" b="0" i="0" dirty="0" smtClean="0">
                <a:solidFill>
                  <a:srgbClr val="444444"/>
                </a:solidFill>
                <a:effectLst/>
                <a:latin typeface="Open Sans" charset="0"/>
              </a:rPr>
              <a:t> the emails to a local user client like Gmail, Outlook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71" y="4791457"/>
            <a:ext cx="5872830" cy="20665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232658" y="4870430"/>
            <a:ext cx="1052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effectLst/>
                <a:latin typeface="Open Sans" charset="0"/>
              </a:rPr>
              <a:t>POP3 </a:t>
            </a:r>
          </a:p>
          <a:p>
            <a:r>
              <a:rPr lang="en-US" b="1" i="0" dirty="0" smtClean="0">
                <a:solidFill>
                  <a:srgbClr val="FF0000"/>
                </a:solidFill>
                <a:effectLst/>
                <a:latin typeface="Open Sans" charset="0"/>
              </a:rPr>
              <a:t>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" y="2081707"/>
            <a:ext cx="11106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444444"/>
                </a:solidFill>
                <a:latin typeface="Open Sans" charset="0"/>
              </a:rPr>
              <a:t>Mail is usually downloaded to the user agent computer, instead of remaining on the mail server.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" y="2684536"/>
            <a:ext cx="10722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444444"/>
                </a:solidFill>
                <a:effectLst/>
                <a:latin typeface="Open Sans" charset="0"/>
              </a:rPr>
              <a:t>POP3 is a </a:t>
            </a:r>
            <a:r>
              <a:rPr lang="en-US" sz="2000" b="1" i="0" dirty="0" smtClean="0">
                <a:solidFill>
                  <a:srgbClr val="444444"/>
                </a:solidFill>
                <a:effectLst/>
                <a:latin typeface="Open Sans" charset="0"/>
              </a:rPr>
              <a:t>one-way communication </a:t>
            </a:r>
            <a:r>
              <a:rPr lang="en-US" sz="2000" b="0" i="0" dirty="0" smtClean="0">
                <a:solidFill>
                  <a:srgbClr val="444444"/>
                </a:solidFill>
                <a:effectLst/>
                <a:latin typeface="Open Sans" charset="0"/>
              </a:rPr>
              <a:t>protocol, which means that data is </a:t>
            </a:r>
            <a:r>
              <a:rPr lang="en-US" sz="2000" b="1" i="0" dirty="0" smtClean="0">
                <a:solidFill>
                  <a:srgbClr val="444444"/>
                </a:solidFill>
                <a:effectLst/>
                <a:latin typeface="Open Sans" charset="0"/>
              </a:rPr>
              <a:t>pulled</a:t>
            </a:r>
            <a:r>
              <a:rPr lang="en-US" sz="2000" b="0" i="0" dirty="0" smtClean="0">
                <a:solidFill>
                  <a:srgbClr val="444444"/>
                </a:solidFill>
                <a:effectLst/>
                <a:latin typeface="Open Sans" charset="0"/>
              </a:rPr>
              <a:t> from the remote server and sent to the local client.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96240" y="4329792"/>
            <a:ext cx="564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/>
                <a:latin typeface="Times" charset="0"/>
              </a:rPr>
              <a:t>IMAP 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Times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Times" charset="0"/>
              </a:rPr>
              <a:t>Internet Message Access Protocol</a:t>
            </a:r>
            <a:r>
              <a:rPr lang="en-US" sz="2400" dirty="0" smtClean="0">
                <a:solidFill>
                  <a:srgbClr val="FF0000"/>
                </a:solidFill>
                <a:effectLst/>
                <a:latin typeface="Times" charset="0"/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66704" y="4221188"/>
            <a:ext cx="966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effectLst/>
                <a:latin typeface="Open Sans" charset="0"/>
              </a:rPr>
              <a:t>POP3 </a:t>
            </a:r>
          </a:p>
          <a:p>
            <a:r>
              <a:rPr lang="en-US" b="1" i="0" dirty="0" smtClean="0">
                <a:solidFill>
                  <a:srgbClr val="FF0000"/>
                </a:solidFill>
                <a:effectLst/>
                <a:latin typeface="Open Sans" charset="0"/>
              </a:rPr>
              <a:t>daemon</a:t>
            </a:r>
          </a:p>
        </p:txBody>
      </p:sp>
    </p:spTree>
    <p:extLst>
      <p:ext uri="{BB962C8B-B14F-4D97-AF65-F5344CB8AC3E}">
        <p14:creationId xmlns:p14="http://schemas.microsoft.com/office/powerpoint/2010/main" val="51305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22" y="310896"/>
            <a:ext cx="8686800" cy="3938639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6130" y="4663440"/>
            <a:ext cx="8385492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1"/>
                </a:solidFill>
                <a:latin typeface="Arial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chemeClr val="tx1"/>
                </a:solidFill>
                <a:latin typeface="Arial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1383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5955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0527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5099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i="1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Answer: </a:t>
            </a:r>
          </a:p>
          <a:p>
            <a:pPr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en-US" sz="1800" dirty="0"/>
              <a:t>It should be implemented in the </a:t>
            </a:r>
            <a:r>
              <a:rPr lang="en-US" altLang="en-US" sz="1800" b="1" dirty="0">
                <a:solidFill>
                  <a:srgbClr val="FF0000"/>
                </a:solidFill>
              </a:rPr>
              <a:t>message transfer agent</a:t>
            </a:r>
            <a:r>
              <a:rPr lang="en-US" altLang="en-US" sz="1800" dirty="0"/>
              <a:t>, since the user agent is unlikely to be left running while the user is on holidays.</a:t>
            </a:r>
          </a:p>
        </p:txBody>
      </p:sp>
    </p:spTree>
    <p:extLst>
      <p:ext uri="{BB962C8B-B14F-4D97-AF65-F5344CB8AC3E}">
        <p14:creationId xmlns:p14="http://schemas.microsoft.com/office/powerpoint/2010/main" val="11147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326</Words>
  <Application>Microsoft Macintosh PowerPoint</Application>
  <PresentationFormat>Widescreen</PresentationFormat>
  <Paragraphs>69</Paragraphs>
  <Slides>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Calibri</vt:lpstr>
      <vt:lpstr>Calibri Light</vt:lpstr>
      <vt:lpstr>DengXian</vt:lpstr>
      <vt:lpstr>DengXian Light</vt:lpstr>
      <vt:lpstr>Mangal</vt:lpstr>
      <vt:lpstr>Open Sans</vt:lpstr>
      <vt:lpstr>Times</vt:lpstr>
      <vt:lpstr>Arial</vt:lpstr>
      <vt:lpstr>WenQuanYi Zen Hei</vt:lpstr>
      <vt:lpstr>Wingdings</vt:lpstr>
      <vt:lpstr>Office Theme</vt:lpstr>
      <vt:lpstr>COMP90007 Internet Technologies 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COMP90007 Internet Technologies  Workshop</dc:title>
  <dc:creator>Name</dc:creator>
  <cp:lastModifiedBy>Name</cp:lastModifiedBy>
  <cp:revision>93</cp:revision>
  <dcterms:created xsi:type="dcterms:W3CDTF">2018-10-01T13:39:17Z</dcterms:created>
  <dcterms:modified xsi:type="dcterms:W3CDTF">2018-10-10T22:42:24Z</dcterms:modified>
</cp:coreProperties>
</file>