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61" r:id="rId5"/>
    <p:sldId id="262" r:id="rId6"/>
    <p:sldId id="280" r:id="rId7"/>
    <p:sldId id="259" r:id="rId8"/>
    <p:sldId id="260" r:id="rId9"/>
    <p:sldId id="263" r:id="rId10"/>
    <p:sldId id="264" r:id="rId11"/>
    <p:sldId id="265" r:id="rId12"/>
    <p:sldId id="266" r:id="rId13"/>
    <p:sldId id="267" r:id="rId14"/>
    <p:sldId id="269" r:id="rId15"/>
    <p:sldId id="272" r:id="rId16"/>
    <p:sldId id="271" r:id="rId17"/>
    <p:sldId id="273" r:id="rId18"/>
    <p:sldId id="281" r:id="rId19"/>
    <p:sldId id="274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75400"/>
  </p:normalViewPr>
  <p:slideViewPr>
    <p:cSldViewPr snapToGrid="0" snapToObjects="1">
      <p:cViewPr>
        <p:scale>
          <a:sx n="68" d="100"/>
          <a:sy n="68" d="100"/>
        </p:scale>
        <p:origin x="164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97518-5B56-9144-B397-C7F9F51AC452}" type="datetimeFigureOut">
              <a:rPr lang="en-US" smtClean="0"/>
              <a:t>9/17/18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DE85C-7B92-AE4C-AE11-79AD4BC68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40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BDD7D-5353-874E-8D76-9EDBF0201F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864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West</a:t>
            </a:r>
            <a:r>
              <a:rPr lang="en-US" altLang="zh-CN" baseline="0" dirty="0" smtClean="0"/>
              <a:t> doesn’t </a:t>
            </a:r>
            <a:r>
              <a:rPr lang="en-US" altLang="zh-CN" baseline="0" dirty="0" smtClean="0"/>
              <a:t>make </a:t>
            </a:r>
            <a:r>
              <a:rPr lang="en-US" altLang="zh-CN" baseline="0" dirty="0" smtClean="0"/>
              <a:t>sense.</a:t>
            </a:r>
          </a:p>
          <a:p>
            <a:r>
              <a:rPr lang="en-US" altLang="zh-CN" baseline="0" dirty="0" smtClean="0"/>
              <a:t>Because </a:t>
            </a:r>
            <a:r>
              <a:rPr lang="en-US" altLang="zh-CN" baseline="0" dirty="0" smtClean="0"/>
              <a:t>we don’t have enough simulations, we only have 10. </a:t>
            </a:r>
            <a:endParaRPr lang="en-US" altLang="zh-CN" baseline="0" dirty="0" smtClean="0"/>
          </a:p>
          <a:p>
            <a:r>
              <a:rPr lang="en-US" altLang="zh-CN" baseline="0" dirty="0" smtClean="0"/>
              <a:t>And </a:t>
            </a:r>
            <a:r>
              <a:rPr lang="en-US" altLang="zh-CN" baseline="0" dirty="0" smtClean="0"/>
              <a:t>another reason is our action selection is random. </a:t>
            </a:r>
            <a:r>
              <a:rPr lang="en-US" altLang="zh-CN" b="1" baseline="0" dirty="0" smtClean="0"/>
              <a:t>What if South is a good action? But we </a:t>
            </a:r>
            <a:r>
              <a:rPr lang="en-US" altLang="zh-CN" b="1" baseline="0" dirty="0" err="1" smtClean="0"/>
              <a:t>didn</a:t>
            </a:r>
            <a:r>
              <a:rPr lang="mr-IN" altLang="zh-CN" b="1" baseline="0" dirty="0" smtClean="0"/>
              <a:t>’</a:t>
            </a:r>
            <a:r>
              <a:rPr lang="en-US" altLang="zh-CN" b="1" baseline="0" dirty="0" smtClean="0"/>
              <a:t>t explore it.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DE85C-7B92-AE4C-AE11-79AD4BC6836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1920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DE85C-7B92-AE4C-AE11-79AD4BC6836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19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DE85C-7B92-AE4C-AE11-79AD4BC6836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95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DE85C-7B92-AE4C-AE11-79AD4BC6836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09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DE85C-7B92-AE4C-AE11-79AD4BC6836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15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30D59-7451-484B-A1C0-8FEB1288124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73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DE85C-7B92-AE4C-AE11-79AD4BC6836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00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DE85C-7B92-AE4C-AE11-79AD4BC683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0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DE85C-7B92-AE4C-AE11-79AD4BC6836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31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DE85C-7B92-AE4C-AE11-79AD4BC6836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135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DE85C-7B92-AE4C-AE11-79AD4BC6836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7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DE85C-7B92-AE4C-AE11-79AD4BC6836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86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DE85C-7B92-AE4C-AE11-79AD4BC6836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640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BA3F-0B9D-B442-8B3C-368C85D3A55F}" type="datetimeFigureOut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F423-9A0A-F94D-B478-C79A1350E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0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BA3F-0B9D-B442-8B3C-368C85D3A55F}" type="datetimeFigureOut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F423-9A0A-F94D-B478-C79A1350E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3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BA3F-0B9D-B442-8B3C-368C85D3A55F}" type="datetimeFigureOut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F423-9A0A-F94D-B478-C79A1350E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18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BA3F-0B9D-B442-8B3C-368C85D3A55F}" type="datetimeFigureOut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F423-9A0A-F94D-B478-C79A1350E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2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BA3F-0B9D-B442-8B3C-368C85D3A55F}" type="datetimeFigureOut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F423-9A0A-F94D-B478-C79A1350E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16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BA3F-0B9D-B442-8B3C-368C85D3A55F}" type="datetimeFigureOut">
              <a:rPr lang="en-US" smtClean="0"/>
              <a:t>9/17/18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F423-9A0A-F94D-B478-C79A1350E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06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BA3F-0B9D-B442-8B3C-368C85D3A55F}" type="datetimeFigureOut">
              <a:rPr lang="en-US" smtClean="0"/>
              <a:t>9/17/18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F423-9A0A-F94D-B478-C79A1350E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4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BA3F-0B9D-B442-8B3C-368C85D3A55F}" type="datetimeFigureOut">
              <a:rPr lang="en-US" smtClean="0"/>
              <a:t>9/17/18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F423-9A0A-F94D-B478-C79A1350E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854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BA3F-0B9D-B442-8B3C-368C85D3A55F}" type="datetimeFigureOut">
              <a:rPr lang="en-US" smtClean="0"/>
              <a:t>9/17/18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F423-9A0A-F94D-B478-C79A1350E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859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BA3F-0B9D-B442-8B3C-368C85D3A55F}" type="datetimeFigureOut">
              <a:rPr lang="en-US" smtClean="0"/>
              <a:t>9/17/18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F423-9A0A-F94D-B478-C79A1350E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836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BA3F-0B9D-B442-8B3C-368C85D3A55F}" type="datetimeFigureOut">
              <a:rPr lang="en-US" smtClean="0"/>
              <a:t>9/17/18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F423-9A0A-F94D-B478-C79A1350E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44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BBA3F-0B9D-B442-8B3C-368C85D3A55F}" type="datetimeFigureOut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8F423-9A0A-F94D-B478-C79A1350E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2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4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3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9029" y="1691988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COMP90054 AI Planning for Autonomy </a:t>
            </a:r>
            <a:br>
              <a:rPr lang="en-US" sz="4400" dirty="0" smtClean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 smtClean="0"/>
              <a:t> Workshop Week</a:t>
            </a:r>
            <a:r>
              <a:rPr lang="en-US" sz="4400" dirty="0"/>
              <a:t>8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78589" y="5163670"/>
            <a:ext cx="5988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Ruixi</a:t>
            </a:r>
            <a:endParaRPr lang="en-US" dirty="0" smtClean="0"/>
          </a:p>
          <a:p>
            <a:r>
              <a:rPr lang="en-US" dirty="0" err="1" smtClean="0"/>
              <a:t>huor@student.unimelb.edu.au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83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324350" y="381000"/>
            <a:ext cx="9144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4467201" y="531167"/>
            <a:ext cx="628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0/3</a:t>
            </a:r>
            <a:endParaRPr lang="en-US" sz="2400" b="1" dirty="0"/>
          </a:p>
        </p:txBody>
      </p:sp>
      <p:cxnSp>
        <p:nvCxnSpPr>
          <p:cNvPr id="4" name="Straight Arrow Connector 3"/>
          <p:cNvCxnSpPr>
            <a:stCxn id="3" idx="3"/>
          </p:cNvCxnSpPr>
          <p:nvPr/>
        </p:nvCxnSpPr>
        <p:spPr>
          <a:xfrm flipH="1">
            <a:off x="3238501" y="1031408"/>
            <a:ext cx="1219760" cy="11212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543861" y="1096030"/>
            <a:ext cx="4219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smtClean="0">
                <a:solidFill>
                  <a:srgbClr val="0070C0"/>
                </a:solidFill>
              </a:rPr>
              <a:t>N</a:t>
            </a:r>
            <a:endParaRPr lang="en-US" altLang="zh-CN" sz="2800" b="1" dirty="0" smtClean="0">
              <a:solidFill>
                <a:srgbClr val="0070C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629461" y="2152650"/>
            <a:ext cx="914400" cy="762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2772312" y="2302817"/>
            <a:ext cx="628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0/</a:t>
            </a:r>
            <a:r>
              <a:rPr lang="en-US" sz="2400" b="1" dirty="0"/>
              <a:t>2</a:t>
            </a:r>
          </a:p>
        </p:txBody>
      </p:sp>
      <p:cxnSp>
        <p:nvCxnSpPr>
          <p:cNvPr id="8" name="Straight Arrow Connector 7"/>
          <p:cNvCxnSpPr>
            <a:stCxn id="3" idx="5"/>
          </p:cNvCxnSpPr>
          <p:nvPr/>
        </p:nvCxnSpPr>
        <p:spPr>
          <a:xfrm>
            <a:off x="5104839" y="1031408"/>
            <a:ext cx="63808" cy="11890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781550" y="1330419"/>
            <a:ext cx="3593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0" name="Oval 9"/>
          <p:cNvSpPr/>
          <p:nvPr/>
        </p:nvSpPr>
        <p:spPr>
          <a:xfrm>
            <a:off x="4711447" y="2220456"/>
            <a:ext cx="914400" cy="762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4822394" y="2371947"/>
            <a:ext cx="628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0/</a:t>
            </a:r>
            <a:r>
              <a:rPr lang="en-US" altLang="zh-CN" sz="2400" b="1" dirty="0" smtClean="0"/>
              <a:t>1</a:t>
            </a:r>
            <a:endParaRPr lang="en-US" sz="2400" b="1" dirty="0"/>
          </a:p>
        </p:txBody>
      </p:sp>
      <p:sp>
        <p:nvSpPr>
          <p:cNvPr id="12" name="Rectangle 11"/>
          <p:cNvSpPr/>
          <p:nvPr/>
        </p:nvSpPr>
        <p:spPr>
          <a:xfrm>
            <a:off x="1343062" y="1130364"/>
            <a:ext cx="19639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action selections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>
            <a:stCxn id="6" idx="4"/>
          </p:cNvCxnSpPr>
          <p:nvPr/>
        </p:nvCxnSpPr>
        <p:spPr>
          <a:xfrm flipH="1">
            <a:off x="2454255" y="2914650"/>
            <a:ext cx="632406" cy="11985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995601" y="3144579"/>
            <a:ext cx="10339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smtClean="0">
                <a:solidFill>
                  <a:srgbClr val="0070C0"/>
                </a:solidFill>
              </a:rPr>
              <a:t>succ</a:t>
            </a:r>
            <a:endParaRPr lang="en-US" altLang="zh-CN" sz="2800" b="1" dirty="0" smtClean="0">
              <a:solidFill>
                <a:srgbClr val="0070C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825839" y="4113172"/>
            <a:ext cx="9144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1968690" y="4263339"/>
            <a:ext cx="628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0/1</a:t>
            </a:r>
            <a:endParaRPr lang="en-US" sz="2400" b="1" dirty="0"/>
          </a:p>
        </p:txBody>
      </p:sp>
      <p:sp>
        <p:nvSpPr>
          <p:cNvPr id="20" name="Rectangle 19"/>
          <p:cNvSpPr/>
          <p:nvPr/>
        </p:nvSpPr>
        <p:spPr>
          <a:xfrm>
            <a:off x="35941" y="2914650"/>
            <a:ext cx="24036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probabilistic </a:t>
            </a:r>
            <a:r>
              <a:rPr lang="en-US" b="1" smtClean="0">
                <a:solidFill>
                  <a:srgbClr val="FF0000"/>
                </a:solidFill>
              </a:rPr>
              <a:t>outcomes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of those actions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4151272"/>
            <a:ext cx="4572000" cy="2605128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8988918" y="251132"/>
            <a:ext cx="32206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t</a:t>
            </a:r>
            <a:r>
              <a:rPr lang="en-US" sz="2400" b="1" dirty="0" smtClean="0">
                <a:solidFill>
                  <a:srgbClr val="FF0000"/>
                </a:solidFill>
              </a:rPr>
              <a:t>otal reward/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visit count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370539" y="672465"/>
            <a:ext cx="18214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= </a:t>
            </a:r>
            <a:r>
              <a:rPr lang="en-US" sz="2400" b="1" dirty="0" err="1" smtClean="0">
                <a:solidFill>
                  <a:srgbClr val="FF0000"/>
                </a:solidFill>
              </a:rPr>
              <a:t>avg</a:t>
            </a:r>
            <a:r>
              <a:rPr lang="en-US" sz="2400" b="1" dirty="0" smtClean="0">
                <a:solidFill>
                  <a:srgbClr val="FF0000"/>
                </a:solidFill>
              </a:rPr>
              <a:t> reward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9549" y="1796123"/>
            <a:ext cx="2946400" cy="2355149"/>
          </a:xfrm>
          <a:prstGeom prst="rect">
            <a:avLst/>
          </a:prstGeom>
        </p:spPr>
      </p:pic>
      <p:cxnSp>
        <p:nvCxnSpPr>
          <p:cNvPr id="25" name="Straight Arrow Connector 24"/>
          <p:cNvCxnSpPr>
            <a:stCxn id="6" idx="4"/>
          </p:cNvCxnSpPr>
          <p:nvPr/>
        </p:nvCxnSpPr>
        <p:spPr>
          <a:xfrm>
            <a:off x="3086661" y="2914650"/>
            <a:ext cx="314349" cy="12366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198104" y="3144579"/>
            <a:ext cx="10339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70C0"/>
                </a:solidFill>
              </a:rPr>
              <a:t>s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lip(E)</a:t>
            </a:r>
          </a:p>
        </p:txBody>
      </p:sp>
      <p:sp>
        <p:nvSpPr>
          <p:cNvPr id="27" name="Oval 26"/>
          <p:cNvSpPr/>
          <p:nvPr/>
        </p:nvSpPr>
        <p:spPr>
          <a:xfrm>
            <a:off x="3029547" y="4113172"/>
            <a:ext cx="9144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2" name="Rectangle 31"/>
          <p:cNvSpPr/>
          <p:nvPr/>
        </p:nvSpPr>
        <p:spPr>
          <a:xfrm>
            <a:off x="3172398" y="4282389"/>
            <a:ext cx="628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0/0</a:t>
            </a:r>
            <a:endParaRPr lang="en-US" sz="2400" b="1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9055" y="4913271"/>
            <a:ext cx="435011" cy="1400229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127572" y="6179783"/>
            <a:ext cx="9925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-1/1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697385" y="5402334"/>
            <a:ext cx="3082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Actually for this iteration,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no need to simulate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3272857" y="4282389"/>
            <a:ext cx="543730" cy="502863"/>
          </a:xfrm>
          <a:prstGeom prst="line">
            <a:avLst/>
          </a:prstGeom>
          <a:ln w="69850">
            <a:solidFill>
              <a:srgbClr val="FF0000">
                <a:alpha val="5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3272857" y="4282389"/>
            <a:ext cx="543731" cy="502863"/>
          </a:xfrm>
          <a:prstGeom prst="line">
            <a:avLst/>
          </a:prstGeom>
          <a:ln w="69850">
            <a:solidFill>
              <a:srgbClr val="FF0000">
                <a:alpha val="5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798896" y="2302817"/>
            <a:ext cx="543730" cy="502863"/>
          </a:xfrm>
          <a:prstGeom prst="line">
            <a:avLst/>
          </a:prstGeom>
          <a:ln w="69850">
            <a:solidFill>
              <a:srgbClr val="FF0000">
                <a:alpha val="4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2796112" y="2302817"/>
            <a:ext cx="543731" cy="502863"/>
          </a:xfrm>
          <a:prstGeom prst="line">
            <a:avLst/>
          </a:prstGeom>
          <a:ln w="69850">
            <a:solidFill>
              <a:srgbClr val="FF0000">
                <a:alpha val="4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3961971" y="4171005"/>
            <a:ext cx="9925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-1/1</a:t>
            </a:r>
            <a:endParaRPr lang="en-US" sz="3600" b="1" dirty="0">
              <a:solidFill>
                <a:srgbClr val="FF0000"/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4519450" y="521661"/>
            <a:ext cx="543730" cy="502863"/>
          </a:xfrm>
          <a:prstGeom prst="line">
            <a:avLst/>
          </a:prstGeom>
          <a:ln w="69850">
            <a:solidFill>
              <a:srgbClr val="FF0000">
                <a:alpha val="5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4516666" y="521661"/>
            <a:ext cx="543731" cy="502863"/>
          </a:xfrm>
          <a:prstGeom prst="line">
            <a:avLst/>
          </a:prstGeom>
          <a:ln w="69850">
            <a:solidFill>
              <a:srgbClr val="FF0000">
                <a:alpha val="5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3447016" y="2217272"/>
            <a:ext cx="9925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smtClean="0">
                <a:solidFill>
                  <a:srgbClr val="FF0000"/>
                </a:solidFill>
              </a:rPr>
              <a:t>-1/3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291646" y="438833"/>
            <a:ext cx="9925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-1/4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7058" y="141357"/>
            <a:ext cx="2695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Iteration 4</a:t>
            </a:r>
            <a:endParaRPr lang="en-US" sz="3200" b="1" dirty="0"/>
          </a:p>
        </p:txBody>
      </p:sp>
      <p:sp>
        <p:nvSpPr>
          <p:cNvPr id="46" name="Rectangle 45"/>
          <p:cNvSpPr/>
          <p:nvPr/>
        </p:nvSpPr>
        <p:spPr>
          <a:xfrm>
            <a:off x="7620000" y="5179990"/>
            <a:ext cx="4401198" cy="273845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6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  <p:bldP spid="32" grpId="0"/>
      <p:bldP spid="34" grpId="0"/>
      <p:bldP spid="35" grpId="0"/>
      <p:bldP spid="40" grpId="0"/>
      <p:bldP spid="40" grpId="1"/>
      <p:bldP spid="40" grpId="2"/>
      <p:bldP spid="43" grpId="0"/>
      <p:bldP spid="43" grpId="1"/>
      <p:bldP spid="44" grpId="0"/>
      <p:bldP spid="4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324350" y="381000"/>
            <a:ext cx="9144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4419912" y="531167"/>
            <a:ext cx="7232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 smtClean="0"/>
              <a:t>-1</a:t>
            </a:r>
            <a:r>
              <a:rPr lang="en-US" sz="2400" b="1" dirty="0" smtClean="0"/>
              <a:t>/</a:t>
            </a:r>
            <a:r>
              <a:rPr lang="en-US" altLang="zh-CN" sz="2400" b="1" dirty="0" smtClean="0"/>
              <a:t>4</a:t>
            </a:r>
            <a:endParaRPr lang="en-US" sz="2400" b="1" dirty="0"/>
          </a:p>
        </p:txBody>
      </p:sp>
      <p:cxnSp>
        <p:nvCxnSpPr>
          <p:cNvPr id="4" name="Straight Arrow Connector 3"/>
          <p:cNvCxnSpPr>
            <a:stCxn id="2" idx="3"/>
          </p:cNvCxnSpPr>
          <p:nvPr/>
        </p:nvCxnSpPr>
        <p:spPr>
          <a:xfrm flipH="1">
            <a:off x="3238502" y="1031408"/>
            <a:ext cx="1219759" cy="11212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543861" y="1096030"/>
            <a:ext cx="4219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smtClean="0">
                <a:solidFill>
                  <a:srgbClr val="0070C0"/>
                </a:solidFill>
              </a:rPr>
              <a:t>N</a:t>
            </a:r>
            <a:endParaRPr lang="en-US" altLang="zh-CN" sz="2800" b="1" dirty="0" smtClean="0">
              <a:solidFill>
                <a:srgbClr val="0070C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629461" y="2152650"/>
            <a:ext cx="914400" cy="762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2725023" y="2302817"/>
            <a:ext cx="7232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 smtClean="0"/>
              <a:t>-1</a:t>
            </a:r>
            <a:r>
              <a:rPr lang="en-US" sz="2400" b="1" dirty="0" smtClean="0"/>
              <a:t>/</a:t>
            </a:r>
            <a:r>
              <a:rPr lang="en-US" altLang="zh-CN" sz="2400" b="1" dirty="0"/>
              <a:t>3</a:t>
            </a:r>
            <a:endParaRPr lang="en-US" sz="2400" b="1" dirty="0"/>
          </a:p>
        </p:txBody>
      </p:sp>
      <p:cxnSp>
        <p:nvCxnSpPr>
          <p:cNvPr id="8" name="Straight Arrow Connector 7"/>
          <p:cNvCxnSpPr>
            <a:stCxn id="3" idx="5"/>
          </p:cNvCxnSpPr>
          <p:nvPr/>
        </p:nvCxnSpPr>
        <p:spPr>
          <a:xfrm>
            <a:off x="5104839" y="1031408"/>
            <a:ext cx="63808" cy="11890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781550" y="1330419"/>
            <a:ext cx="3593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0" name="Oval 9"/>
          <p:cNvSpPr/>
          <p:nvPr/>
        </p:nvSpPr>
        <p:spPr>
          <a:xfrm>
            <a:off x="4711447" y="2220456"/>
            <a:ext cx="914400" cy="762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4822394" y="2371947"/>
            <a:ext cx="628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0/</a:t>
            </a:r>
            <a:r>
              <a:rPr lang="en-US" altLang="zh-CN" sz="2400" b="1" dirty="0" smtClean="0"/>
              <a:t>1</a:t>
            </a:r>
            <a:endParaRPr lang="en-US" sz="2400" b="1" dirty="0"/>
          </a:p>
        </p:txBody>
      </p:sp>
      <p:sp>
        <p:nvSpPr>
          <p:cNvPr id="12" name="Rectangle 11"/>
          <p:cNvSpPr/>
          <p:nvPr/>
        </p:nvSpPr>
        <p:spPr>
          <a:xfrm>
            <a:off x="1343062" y="1130364"/>
            <a:ext cx="19639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action selections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>
            <a:stCxn id="6" idx="4"/>
          </p:cNvCxnSpPr>
          <p:nvPr/>
        </p:nvCxnSpPr>
        <p:spPr>
          <a:xfrm flipH="1">
            <a:off x="2454255" y="2914650"/>
            <a:ext cx="632406" cy="11985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995601" y="3144579"/>
            <a:ext cx="10339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smtClean="0">
                <a:solidFill>
                  <a:srgbClr val="0070C0"/>
                </a:solidFill>
              </a:rPr>
              <a:t>succ</a:t>
            </a:r>
            <a:endParaRPr lang="en-US" altLang="zh-CN" sz="2800" b="1" dirty="0" smtClean="0">
              <a:solidFill>
                <a:srgbClr val="0070C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825839" y="4113172"/>
            <a:ext cx="9144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1968690" y="4263339"/>
            <a:ext cx="628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0/1</a:t>
            </a:r>
            <a:endParaRPr lang="en-US" sz="2400" b="1" dirty="0"/>
          </a:p>
        </p:txBody>
      </p:sp>
      <p:sp>
        <p:nvSpPr>
          <p:cNvPr id="17" name="Rectangle 16"/>
          <p:cNvSpPr/>
          <p:nvPr/>
        </p:nvSpPr>
        <p:spPr>
          <a:xfrm>
            <a:off x="35941" y="2914650"/>
            <a:ext cx="24036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probabilistic </a:t>
            </a:r>
            <a:r>
              <a:rPr lang="en-US" b="1" smtClean="0">
                <a:solidFill>
                  <a:srgbClr val="FF0000"/>
                </a:solidFill>
              </a:rPr>
              <a:t>outcomes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of those actions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>
            <a:stCxn id="6" idx="4"/>
          </p:cNvCxnSpPr>
          <p:nvPr/>
        </p:nvCxnSpPr>
        <p:spPr>
          <a:xfrm>
            <a:off x="3086661" y="2914650"/>
            <a:ext cx="314349" cy="12366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125109" y="3157893"/>
            <a:ext cx="10339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70C0"/>
                </a:solidFill>
              </a:rPr>
              <a:t>s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lip(E)</a:t>
            </a:r>
          </a:p>
        </p:txBody>
      </p:sp>
      <p:sp>
        <p:nvSpPr>
          <p:cNvPr id="20" name="Oval 19"/>
          <p:cNvSpPr/>
          <p:nvPr/>
        </p:nvSpPr>
        <p:spPr>
          <a:xfrm>
            <a:off x="3029547" y="4113172"/>
            <a:ext cx="9144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1" name="Rectangle 20"/>
          <p:cNvSpPr/>
          <p:nvPr/>
        </p:nvSpPr>
        <p:spPr>
          <a:xfrm>
            <a:off x="3125109" y="4282389"/>
            <a:ext cx="7232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 smtClean="0"/>
              <a:t>-1</a:t>
            </a:r>
            <a:r>
              <a:rPr lang="en-US" sz="2400" b="1" dirty="0" smtClean="0"/>
              <a:t>/</a:t>
            </a:r>
            <a:r>
              <a:rPr lang="en-US" altLang="zh-CN" sz="2400" b="1" dirty="0" smtClean="0"/>
              <a:t>1</a:t>
            </a:r>
            <a:endParaRPr lang="en-US" sz="2400" b="1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8263957" y="4314473"/>
            <a:ext cx="543730" cy="502863"/>
          </a:xfrm>
          <a:prstGeom prst="line">
            <a:avLst/>
          </a:prstGeom>
          <a:ln w="69850">
            <a:solidFill>
              <a:srgbClr val="FF0000">
                <a:alpha val="5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8263957" y="4314473"/>
            <a:ext cx="543731" cy="502863"/>
          </a:xfrm>
          <a:prstGeom prst="line">
            <a:avLst/>
          </a:prstGeom>
          <a:ln w="69850">
            <a:solidFill>
              <a:srgbClr val="FF0000">
                <a:alpha val="5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898503" y="2345321"/>
            <a:ext cx="543730" cy="502863"/>
          </a:xfrm>
          <a:prstGeom prst="line">
            <a:avLst/>
          </a:prstGeom>
          <a:ln w="69850">
            <a:solidFill>
              <a:srgbClr val="FF0000">
                <a:alpha val="5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898502" y="2345321"/>
            <a:ext cx="543731" cy="502863"/>
          </a:xfrm>
          <a:prstGeom prst="line">
            <a:avLst/>
          </a:prstGeom>
          <a:ln w="69850">
            <a:solidFill>
              <a:srgbClr val="FF0000">
                <a:alpha val="5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7058" y="141357"/>
            <a:ext cx="2695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Iteration </a:t>
            </a:r>
            <a:r>
              <a:rPr lang="en-US" altLang="zh-CN" sz="3200" b="1" dirty="0" smtClean="0"/>
              <a:t>5</a:t>
            </a:r>
            <a:endParaRPr lang="en-US" sz="3200" b="1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2392" y="4252872"/>
            <a:ext cx="4572000" cy="2605128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8971310" y="352732"/>
            <a:ext cx="32206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t</a:t>
            </a:r>
            <a:r>
              <a:rPr lang="en-US" sz="2400" b="1" dirty="0" smtClean="0">
                <a:solidFill>
                  <a:srgbClr val="FF0000"/>
                </a:solidFill>
              </a:rPr>
              <a:t>otal reward/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visit count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352931" y="774065"/>
            <a:ext cx="18214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= </a:t>
            </a:r>
            <a:r>
              <a:rPr lang="en-US" sz="2400" b="1" dirty="0" err="1" smtClean="0">
                <a:solidFill>
                  <a:srgbClr val="FF0000"/>
                </a:solidFill>
              </a:rPr>
              <a:t>avg</a:t>
            </a:r>
            <a:r>
              <a:rPr lang="en-US" sz="2400" b="1" dirty="0" smtClean="0">
                <a:solidFill>
                  <a:srgbClr val="FF0000"/>
                </a:solidFill>
              </a:rPr>
              <a:t> reward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1941" y="1897723"/>
            <a:ext cx="2946400" cy="2355149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7602392" y="5495379"/>
            <a:ext cx="4401198" cy="273845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4761211" y="2982456"/>
            <a:ext cx="269502" cy="11649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324350" y="3137514"/>
            <a:ext cx="10339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err="1" smtClean="0">
                <a:solidFill>
                  <a:srgbClr val="0070C0"/>
                </a:solidFill>
              </a:rPr>
              <a:t>succ</a:t>
            </a:r>
            <a:endParaRPr lang="en-US" altLang="zh-CN" sz="2800" b="1" dirty="0" smtClean="0">
              <a:solidFill>
                <a:srgbClr val="0070C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4343961" y="4128361"/>
            <a:ext cx="9144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3" name="Rectangle 42"/>
          <p:cNvSpPr/>
          <p:nvPr/>
        </p:nvSpPr>
        <p:spPr>
          <a:xfrm>
            <a:off x="4467201" y="4296255"/>
            <a:ext cx="628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 smtClean="0"/>
              <a:t>0/0</a:t>
            </a:r>
            <a:endParaRPr lang="en-US" sz="2400" b="1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0833" y="4925814"/>
            <a:ext cx="435011" cy="1400229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4271878" y="6211669"/>
            <a:ext cx="9925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-1/1</a:t>
            </a:r>
            <a:endParaRPr lang="en-US" sz="3600" b="1" dirty="0">
              <a:solidFill>
                <a:srgbClr val="FF0000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4525970" y="4284201"/>
            <a:ext cx="543730" cy="502863"/>
          </a:xfrm>
          <a:prstGeom prst="line">
            <a:avLst/>
          </a:prstGeom>
          <a:ln w="69850">
            <a:solidFill>
              <a:srgbClr val="FF0000">
                <a:alpha val="4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4522021" y="4263339"/>
            <a:ext cx="543731" cy="502863"/>
          </a:xfrm>
          <a:prstGeom prst="line">
            <a:avLst/>
          </a:prstGeom>
          <a:ln w="69850">
            <a:solidFill>
              <a:srgbClr val="FF0000">
                <a:alpha val="4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5261174" y="4189537"/>
            <a:ext cx="9925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-1/1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636424" y="2302817"/>
            <a:ext cx="9925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-1/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2</a:t>
            </a:r>
            <a:endParaRPr lang="en-US" sz="3600" b="1" dirty="0">
              <a:solidFill>
                <a:srgbClr val="FF0000"/>
              </a:solidFill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4517503" y="516521"/>
            <a:ext cx="543730" cy="502863"/>
          </a:xfrm>
          <a:prstGeom prst="line">
            <a:avLst/>
          </a:prstGeom>
          <a:ln w="69850">
            <a:solidFill>
              <a:srgbClr val="FF0000">
                <a:alpha val="5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4517502" y="516521"/>
            <a:ext cx="543731" cy="502863"/>
          </a:xfrm>
          <a:prstGeom prst="line">
            <a:avLst/>
          </a:prstGeom>
          <a:ln w="69850">
            <a:solidFill>
              <a:srgbClr val="FF0000">
                <a:alpha val="5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238750" y="416097"/>
            <a:ext cx="9925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-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2</a:t>
            </a:r>
            <a:r>
              <a:rPr lang="en-US" sz="3600" b="1" dirty="0" smtClean="0">
                <a:solidFill>
                  <a:srgbClr val="FF0000"/>
                </a:solidFill>
              </a:rPr>
              <a:t>/</a:t>
            </a:r>
            <a:r>
              <a:rPr lang="en-US" altLang="zh-CN" sz="3600" b="1" dirty="0">
                <a:solidFill>
                  <a:srgbClr val="FF0000"/>
                </a:solidFill>
              </a:rPr>
              <a:t>5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961247" y="5328962"/>
            <a:ext cx="3082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Actually for this iteration,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no need to simulate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64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 animBg="1"/>
      <p:bldP spid="43" grpId="0"/>
      <p:bldP spid="45" grpId="0"/>
      <p:bldP spid="46" grpId="0"/>
      <p:bldP spid="47" grpId="0"/>
      <p:bldP spid="50" grpId="0"/>
      <p:bldP spid="5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2392" y="4252872"/>
            <a:ext cx="4572000" cy="2605128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8971310" y="396925"/>
            <a:ext cx="32206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t</a:t>
            </a:r>
            <a:r>
              <a:rPr lang="en-US" sz="2400" b="1" dirty="0" smtClean="0">
                <a:solidFill>
                  <a:srgbClr val="FF0000"/>
                </a:solidFill>
              </a:rPr>
              <a:t>otal reward/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visit count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352931" y="818258"/>
            <a:ext cx="18214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= </a:t>
            </a:r>
            <a:r>
              <a:rPr lang="en-US" sz="2400" b="1" dirty="0" err="1" smtClean="0">
                <a:solidFill>
                  <a:srgbClr val="FF0000"/>
                </a:solidFill>
              </a:rPr>
              <a:t>avg</a:t>
            </a:r>
            <a:r>
              <a:rPr lang="en-US" sz="2400" b="1" dirty="0" smtClean="0">
                <a:solidFill>
                  <a:srgbClr val="FF0000"/>
                </a:solidFill>
              </a:rPr>
              <a:t> reward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1941" y="1941916"/>
            <a:ext cx="2946400" cy="2355149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7602392" y="5683078"/>
            <a:ext cx="4401198" cy="273845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882" y="0"/>
            <a:ext cx="4495800" cy="3835400"/>
          </a:xfrm>
          <a:prstGeom prst="rect">
            <a:avLst/>
          </a:prstGeom>
        </p:spPr>
      </p:pic>
      <p:cxnSp>
        <p:nvCxnSpPr>
          <p:cNvPr id="45" name="Straight Arrow Connector 44"/>
          <p:cNvCxnSpPr/>
          <p:nvPr/>
        </p:nvCxnSpPr>
        <p:spPr>
          <a:xfrm flipH="1">
            <a:off x="1390650" y="3835400"/>
            <a:ext cx="400050" cy="755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314450" y="3835400"/>
            <a:ext cx="552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70C0"/>
                </a:solidFill>
              </a:rPr>
              <a:t>E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960544" y="4591050"/>
            <a:ext cx="707811" cy="57810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3" name="Rectangle 52"/>
          <p:cNvSpPr/>
          <p:nvPr/>
        </p:nvSpPr>
        <p:spPr>
          <a:xfrm>
            <a:off x="1036969" y="4680048"/>
            <a:ext cx="5549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/>
              <a:t>0/0</a:t>
            </a:r>
            <a:endParaRPr lang="en-US" sz="2000" b="1" dirty="0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8445" y="5205647"/>
            <a:ext cx="502230" cy="954861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868652" y="6211669"/>
            <a:ext cx="8515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>
                <a:solidFill>
                  <a:srgbClr val="FF0000"/>
                </a:solidFill>
              </a:rPr>
              <a:t>1</a:t>
            </a:r>
            <a:r>
              <a:rPr lang="en-US" sz="3600" b="1" smtClean="0">
                <a:solidFill>
                  <a:srgbClr val="FF0000"/>
                </a:solidFill>
              </a:rPr>
              <a:t>/1</a:t>
            </a:r>
            <a:endParaRPr lang="en-US" sz="3600" b="1" dirty="0">
              <a:solidFill>
                <a:srgbClr val="FF00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042585" y="4650856"/>
            <a:ext cx="543730" cy="502863"/>
          </a:xfrm>
          <a:prstGeom prst="line">
            <a:avLst/>
          </a:prstGeom>
          <a:ln w="69850">
            <a:solidFill>
              <a:srgbClr val="FF0000">
                <a:alpha val="4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1042584" y="4650855"/>
            <a:ext cx="543731" cy="502863"/>
          </a:xfrm>
          <a:prstGeom prst="line">
            <a:avLst/>
          </a:prstGeom>
          <a:ln w="69850">
            <a:solidFill>
              <a:srgbClr val="FF0000">
                <a:alpha val="4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114584" y="4621871"/>
            <a:ext cx="8515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>
                <a:solidFill>
                  <a:srgbClr val="FF0000"/>
                </a:solidFill>
              </a:rPr>
              <a:t>1</a:t>
            </a:r>
            <a:r>
              <a:rPr lang="en-US" sz="3600" b="1" smtClean="0">
                <a:solidFill>
                  <a:srgbClr val="FF0000"/>
                </a:solidFill>
              </a:rPr>
              <a:t>/1</a:t>
            </a:r>
            <a:endParaRPr lang="en-US" sz="3600" b="1" dirty="0">
              <a:solidFill>
                <a:srgbClr val="FF0000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1668356" y="3240320"/>
            <a:ext cx="543730" cy="502863"/>
          </a:xfrm>
          <a:prstGeom prst="line">
            <a:avLst/>
          </a:prstGeom>
          <a:ln w="69850">
            <a:solidFill>
              <a:srgbClr val="FF0000">
                <a:alpha val="5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1668355" y="3240320"/>
            <a:ext cx="543731" cy="502863"/>
          </a:xfrm>
          <a:prstGeom prst="line">
            <a:avLst/>
          </a:prstGeom>
          <a:ln w="69850">
            <a:solidFill>
              <a:srgbClr val="FF0000">
                <a:alpha val="5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678831" y="3096736"/>
            <a:ext cx="8515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1/2</a:t>
            </a:r>
            <a:endParaRPr lang="en-US" sz="3600" b="1" dirty="0">
              <a:solidFill>
                <a:srgbClr val="FF0000"/>
              </a:solidFill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>
            <a:off x="2287443" y="1690783"/>
            <a:ext cx="543730" cy="502863"/>
          </a:xfrm>
          <a:prstGeom prst="line">
            <a:avLst/>
          </a:prstGeom>
          <a:ln w="69850">
            <a:solidFill>
              <a:srgbClr val="FF0000">
                <a:alpha val="5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2287442" y="1690783"/>
            <a:ext cx="543731" cy="502863"/>
          </a:xfrm>
          <a:prstGeom prst="line">
            <a:avLst/>
          </a:prstGeom>
          <a:ln w="69850">
            <a:solidFill>
              <a:srgbClr val="FF0000">
                <a:alpha val="5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1088046" y="1523807"/>
            <a:ext cx="8515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0/4</a:t>
            </a:r>
            <a:endParaRPr lang="en-US" sz="3600" b="1" dirty="0">
              <a:solidFill>
                <a:srgbClr val="FF0000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3672790" y="271202"/>
            <a:ext cx="543730" cy="502863"/>
          </a:xfrm>
          <a:prstGeom prst="line">
            <a:avLst/>
          </a:prstGeom>
          <a:ln w="69850">
            <a:solidFill>
              <a:srgbClr val="FF0000">
                <a:alpha val="5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3672789" y="271202"/>
            <a:ext cx="543731" cy="502863"/>
          </a:xfrm>
          <a:prstGeom prst="line">
            <a:avLst/>
          </a:prstGeom>
          <a:ln w="69850">
            <a:solidFill>
              <a:srgbClr val="FF0000">
                <a:alpha val="5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2558878" y="127734"/>
            <a:ext cx="9925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-1/6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 animBg="1"/>
      <p:bldP spid="53" grpId="0"/>
      <p:bldP spid="55" grpId="0"/>
      <p:bldP spid="57" grpId="0"/>
      <p:bldP spid="58" grpId="0"/>
      <p:bldP spid="61" grpId="0"/>
      <p:bldP spid="6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2392" y="4119522"/>
            <a:ext cx="4572000" cy="260512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971310" y="396925"/>
            <a:ext cx="32206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t</a:t>
            </a:r>
            <a:r>
              <a:rPr lang="en-US" sz="2400" b="1" dirty="0" smtClean="0">
                <a:solidFill>
                  <a:srgbClr val="FF0000"/>
                </a:solidFill>
              </a:rPr>
              <a:t>otal reward/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visit count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352931" y="818258"/>
            <a:ext cx="18214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= </a:t>
            </a:r>
            <a:r>
              <a:rPr lang="en-US" sz="2400" b="1" dirty="0" err="1" smtClean="0">
                <a:solidFill>
                  <a:srgbClr val="FF0000"/>
                </a:solidFill>
              </a:rPr>
              <a:t>avg</a:t>
            </a:r>
            <a:r>
              <a:rPr lang="en-US" sz="2400" b="1" dirty="0" smtClean="0">
                <a:solidFill>
                  <a:srgbClr val="FF0000"/>
                </a:solidFill>
              </a:rPr>
              <a:t> reward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1941" y="1808566"/>
            <a:ext cx="2946400" cy="235514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627143" y="5797378"/>
            <a:ext cx="4401198" cy="273845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367" y="293440"/>
            <a:ext cx="4267623" cy="4776828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4263038" y="2363094"/>
            <a:ext cx="452659" cy="89445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394117" y="2509830"/>
            <a:ext cx="14292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smtClean="0">
                <a:solidFill>
                  <a:srgbClr val="0070C0"/>
                </a:solidFill>
              </a:rPr>
              <a:t>slip(N)</a:t>
            </a:r>
            <a:endParaRPr lang="en-US" altLang="zh-CN" sz="2000" b="1" dirty="0" smtClean="0">
              <a:solidFill>
                <a:srgbClr val="0070C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506513" y="3257550"/>
            <a:ext cx="713320" cy="5632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4629283" y="3339127"/>
            <a:ext cx="552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0/0</a:t>
            </a:r>
            <a:endParaRPr lang="en-US" sz="2000" b="1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7990" y="3902392"/>
            <a:ext cx="713755" cy="1894986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4508550" y="5797378"/>
            <a:ext cx="8515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0</a:t>
            </a:r>
            <a:r>
              <a:rPr lang="en-US" sz="3600" b="1" dirty="0" smtClean="0">
                <a:solidFill>
                  <a:srgbClr val="FF0000"/>
                </a:solidFill>
              </a:rPr>
              <a:t>/1</a:t>
            </a:r>
            <a:endParaRPr lang="en-US" sz="3600" b="1" dirty="0">
              <a:solidFill>
                <a:srgbClr val="FF0000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4617046" y="3317952"/>
            <a:ext cx="543730" cy="502863"/>
          </a:xfrm>
          <a:prstGeom prst="line">
            <a:avLst/>
          </a:prstGeom>
          <a:ln w="69850">
            <a:solidFill>
              <a:srgbClr val="FF0000">
                <a:alpha val="5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617045" y="3317952"/>
            <a:ext cx="543731" cy="502863"/>
          </a:xfrm>
          <a:prstGeom prst="line">
            <a:avLst/>
          </a:prstGeom>
          <a:ln w="69850">
            <a:solidFill>
              <a:srgbClr val="FF0000">
                <a:alpha val="5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271745" y="3216016"/>
            <a:ext cx="8515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0</a:t>
            </a:r>
            <a:r>
              <a:rPr lang="en-US" sz="3600" b="1" dirty="0" smtClean="0">
                <a:solidFill>
                  <a:srgbClr val="FF0000"/>
                </a:solidFill>
              </a:rPr>
              <a:t>/1</a:t>
            </a:r>
            <a:endParaRPr lang="en-US" sz="3600" b="1" dirty="0">
              <a:solidFill>
                <a:srgbClr val="FF0000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3853926" y="1910788"/>
            <a:ext cx="543730" cy="502863"/>
          </a:xfrm>
          <a:prstGeom prst="line">
            <a:avLst/>
          </a:prstGeom>
          <a:ln w="69850">
            <a:solidFill>
              <a:srgbClr val="FF0000">
                <a:alpha val="5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3853925" y="1910788"/>
            <a:ext cx="543731" cy="502863"/>
          </a:xfrm>
          <a:prstGeom prst="line">
            <a:avLst/>
          </a:prstGeom>
          <a:ln w="69850">
            <a:solidFill>
              <a:srgbClr val="FF0000">
                <a:alpha val="5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477942" y="1806251"/>
            <a:ext cx="9925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-1/3</a:t>
            </a:r>
            <a:endParaRPr lang="en-US" sz="3600" b="1" dirty="0">
              <a:solidFill>
                <a:srgbClr val="FF00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3625326" y="462988"/>
            <a:ext cx="543730" cy="502863"/>
          </a:xfrm>
          <a:prstGeom prst="line">
            <a:avLst/>
          </a:prstGeom>
          <a:ln w="69850">
            <a:solidFill>
              <a:srgbClr val="FF0000">
                <a:alpha val="5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3625325" y="462988"/>
            <a:ext cx="543731" cy="502863"/>
          </a:xfrm>
          <a:prstGeom prst="line">
            <a:avLst/>
          </a:prstGeom>
          <a:ln w="69850">
            <a:solidFill>
              <a:srgbClr val="FF0000">
                <a:alpha val="5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215219" y="358771"/>
            <a:ext cx="9925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-1/7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013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22" grpId="0"/>
      <p:bldP spid="24" grpId="0"/>
      <p:bldP spid="27" grpId="0"/>
      <p:bldP spid="30" grpId="0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58750"/>
            <a:ext cx="5295900" cy="5092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2392" y="4119522"/>
            <a:ext cx="4572000" cy="260512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971310" y="396925"/>
            <a:ext cx="32206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t</a:t>
            </a:r>
            <a:r>
              <a:rPr lang="en-US" sz="2400" b="1" dirty="0" smtClean="0">
                <a:solidFill>
                  <a:srgbClr val="FF0000"/>
                </a:solidFill>
              </a:rPr>
              <a:t>otal reward/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visit count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352931" y="818258"/>
            <a:ext cx="18214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= </a:t>
            </a:r>
            <a:r>
              <a:rPr lang="en-US" sz="2400" b="1" dirty="0" err="1" smtClean="0">
                <a:solidFill>
                  <a:srgbClr val="FF0000"/>
                </a:solidFill>
              </a:rPr>
              <a:t>avg</a:t>
            </a:r>
            <a:r>
              <a:rPr lang="en-US" sz="2400" b="1" dirty="0" smtClean="0">
                <a:solidFill>
                  <a:srgbClr val="FF0000"/>
                </a:solidFill>
              </a:rPr>
              <a:t> reward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1941" y="1808566"/>
            <a:ext cx="2946400" cy="235514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687793" y="5968828"/>
            <a:ext cx="4401198" cy="273845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81271" y="3992364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70C0"/>
                </a:solidFill>
              </a:rPr>
              <a:t>E</a:t>
            </a:r>
            <a:endParaRPr lang="en-US" sz="2400" b="1" dirty="0">
              <a:solidFill>
                <a:srgbClr val="0070C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319370" y="3947086"/>
            <a:ext cx="522792" cy="7200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987365" y="4668198"/>
            <a:ext cx="625911" cy="545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025827" y="4721669"/>
            <a:ext cx="739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0/0</a:t>
            </a:r>
            <a:endParaRPr lang="en-US" sz="2000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0326" y="5228024"/>
            <a:ext cx="639409" cy="952311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3717280" y="6242673"/>
            <a:ext cx="1225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1/1</a:t>
            </a:r>
            <a:endParaRPr lang="en-US" sz="3600" b="1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014275" y="4704423"/>
            <a:ext cx="543730" cy="502863"/>
          </a:xfrm>
          <a:prstGeom prst="line">
            <a:avLst/>
          </a:prstGeom>
          <a:ln w="69850">
            <a:solidFill>
              <a:srgbClr val="FF0000">
                <a:alpha val="4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4010326" y="4683561"/>
            <a:ext cx="543731" cy="502863"/>
          </a:xfrm>
          <a:prstGeom prst="line">
            <a:avLst/>
          </a:prstGeom>
          <a:ln w="69850">
            <a:solidFill>
              <a:srgbClr val="FF0000">
                <a:alpha val="4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383786" y="4605119"/>
            <a:ext cx="1225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1/1</a:t>
            </a:r>
            <a:endParaRPr lang="en-US" sz="3600" b="1" dirty="0">
              <a:solidFill>
                <a:srgbClr val="FF0000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4670915" y="3406890"/>
            <a:ext cx="543730" cy="502863"/>
          </a:xfrm>
          <a:prstGeom prst="line">
            <a:avLst/>
          </a:prstGeom>
          <a:ln w="69850">
            <a:solidFill>
              <a:srgbClr val="FF0000">
                <a:alpha val="4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4670914" y="3389644"/>
            <a:ext cx="543731" cy="502863"/>
          </a:xfrm>
          <a:prstGeom prst="line">
            <a:avLst/>
          </a:prstGeom>
          <a:ln w="69850">
            <a:solidFill>
              <a:srgbClr val="FF0000">
                <a:alpha val="4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073774" y="3317909"/>
            <a:ext cx="1225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1/2</a:t>
            </a:r>
            <a:endParaRPr lang="en-US" sz="3600" b="1" dirty="0">
              <a:solidFill>
                <a:srgbClr val="FF0000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4090475" y="1865973"/>
            <a:ext cx="543730" cy="502863"/>
          </a:xfrm>
          <a:prstGeom prst="line">
            <a:avLst/>
          </a:prstGeom>
          <a:ln w="69850">
            <a:solidFill>
              <a:srgbClr val="FF0000">
                <a:alpha val="4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4086526" y="1845111"/>
            <a:ext cx="543731" cy="502863"/>
          </a:xfrm>
          <a:prstGeom prst="line">
            <a:avLst/>
          </a:prstGeom>
          <a:ln w="69850">
            <a:solidFill>
              <a:srgbClr val="FF0000">
                <a:alpha val="4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498541" y="1719779"/>
            <a:ext cx="1225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0/4</a:t>
            </a:r>
            <a:endParaRPr lang="en-US" sz="3600" b="1" dirty="0">
              <a:solidFill>
                <a:srgbClr val="FF0000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3766625" y="418173"/>
            <a:ext cx="543730" cy="502863"/>
          </a:xfrm>
          <a:prstGeom prst="line">
            <a:avLst/>
          </a:prstGeom>
          <a:ln w="69850">
            <a:solidFill>
              <a:srgbClr val="FF0000">
                <a:alpha val="4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3762676" y="397311"/>
            <a:ext cx="543731" cy="502863"/>
          </a:xfrm>
          <a:prstGeom prst="line">
            <a:avLst/>
          </a:prstGeom>
          <a:ln w="69850">
            <a:solidFill>
              <a:srgbClr val="FF0000">
                <a:alpha val="4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218302" y="328559"/>
            <a:ext cx="1225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0/8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33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4" grpId="0"/>
      <p:bldP spid="16" grpId="0"/>
      <p:bldP spid="20" grpId="0"/>
      <p:bldP spid="23" grpId="0"/>
      <p:bldP spid="28" grpId="0"/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176" y="4922"/>
            <a:ext cx="5526178" cy="4634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0261" y="4163715"/>
            <a:ext cx="4572000" cy="260512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971310" y="396925"/>
            <a:ext cx="32206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t</a:t>
            </a:r>
            <a:r>
              <a:rPr lang="en-US" sz="2400" b="1" dirty="0" smtClean="0">
                <a:solidFill>
                  <a:srgbClr val="FF0000"/>
                </a:solidFill>
              </a:rPr>
              <a:t>otal reward/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visit count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352931" y="818258"/>
            <a:ext cx="18214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= </a:t>
            </a:r>
            <a:r>
              <a:rPr lang="en-US" sz="2400" b="1" dirty="0" err="1" smtClean="0">
                <a:solidFill>
                  <a:srgbClr val="FF0000"/>
                </a:solidFill>
              </a:rPr>
              <a:t>avg</a:t>
            </a:r>
            <a:r>
              <a:rPr lang="en-US" sz="2400" b="1" dirty="0" smtClean="0">
                <a:solidFill>
                  <a:srgbClr val="FF0000"/>
                </a:solidFill>
              </a:rPr>
              <a:t> reward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1941" y="1808566"/>
            <a:ext cx="2946400" cy="235514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627143" y="6200826"/>
            <a:ext cx="4401198" cy="273845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84283" y="4555574"/>
            <a:ext cx="805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0070C0"/>
                </a:solidFill>
              </a:rPr>
              <a:t>succ</a:t>
            </a:r>
            <a:endParaRPr lang="en-US" sz="2400" b="1" dirty="0">
              <a:solidFill>
                <a:srgbClr val="0070C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966570" y="4556686"/>
            <a:ext cx="522792" cy="7200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34565" y="5277798"/>
            <a:ext cx="625911" cy="54515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84283" y="5350319"/>
            <a:ext cx="1047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0/0</a:t>
            </a:r>
            <a:endParaRPr lang="en-US" sz="2000" b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865" y="5866750"/>
            <a:ext cx="639409" cy="63678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00050" y="6309224"/>
            <a:ext cx="1225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1/1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64296" y="5885150"/>
            <a:ext cx="3082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Actually for this iteration,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no need to simulate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698375" y="5308560"/>
            <a:ext cx="543730" cy="502863"/>
          </a:xfrm>
          <a:prstGeom prst="line">
            <a:avLst/>
          </a:prstGeom>
          <a:ln w="69850">
            <a:solidFill>
              <a:srgbClr val="FF0000">
                <a:alpha val="4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678145" y="5310715"/>
            <a:ext cx="543731" cy="502863"/>
          </a:xfrm>
          <a:prstGeom prst="line">
            <a:avLst/>
          </a:prstGeom>
          <a:ln w="69850">
            <a:solidFill>
              <a:srgbClr val="FF0000">
                <a:alpha val="4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-269045" y="5238819"/>
            <a:ext cx="1225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1/1</a:t>
            </a:r>
            <a:endParaRPr lang="en-US" sz="3600" b="1" dirty="0">
              <a:solidFill>
                <a:srgbClr val="FF0000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1324497" y="3896721"/>
            <a:ext cx="543730" cy="502863"/>
          </a:xfrm>
          <a:prstGeom prst="line">
            <a:avLst/>
          </a:prstGeom>
          <a:ln w="69850">
            <a:solidFill>
              <a:srgbClr val="FF0000">
                <a:alpha val="4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1304267" y="3898876"/>
            <a:ext cx="543731" cy="502863"/>
          </a:xfrm>
          <a:prstGeom prst="line">
            <a:avLst/>
          </a:prstGeom>
          <a:ln w="69850">
            <a:solidFill>
              <a:srgbClr val="FF0000">
                <a:alpha val="4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38796" y="3807653"/>
            <a:ext cx="1225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2/2</a:t>
            </a:r>
            <a:endParaRPr lang="en-US" sz="3600" b="1" dirty="0">
              <a:solidFill>
                <a:srgbClr val="FF0000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1818640" y="2718689"/>
            <a:ext cx="543730" cy="502863"/>
          </a:xfrm>
          <a:prstGeom prst="line">
            <a:avLst/>
          </a:prstGeom>
          <a:ln w="69850">
            <a:solidFill>
              <a:srgbClr val="FF0000">
                <a:alpha val="4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1798410" y="2720844"/>
            <a:ext cx="543731" cy="502863"/>
          </a:xfrm>
          <a:prstGeom prst="line">
            <a:avLst/>
          </a:prstGeom>
          <a:ln w="69850">
            <a:solidFill>
              <a:srgbClr val="FF0000">
                <a:alpha val="4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33325" y="2601166"/>
            <a:ext cx="1225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2/3</a:t>
            </a:r>
            <a:endParaRPr lang="en-US" sz="3600" b="1" dirty="0">
              <a:solidFill>
                <a:srgbClr val="FF00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2659479" y="1443720"/>
            <a:ext cx="543730" cy="502863"/>
          </a:xfrm>
          <a:prstGeom prst="line">
            <a:avLst/>
          </a:prstGeom>
          <a:ln w="69850">
            <a:solidFill>
              <a:srgbClr val="FF0000">
                <a:alpha val="4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639249" y="1445875"/>
            <a:ext cx="543731" cy="502863"/>
          </a:xfrm>
          <a:prstGeom prst="line">
            <a:avLst/>
          </a:prstGeom>
          <a:ln w="69850">
            <a:solidFill>
              <a:srgbClr val="FF0000">
                <a:alpha val="4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584960" y="1331148"/>
            <a:ext cx="1225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1</a:t>
            </a:r>
            <a:r>
              <a:rPr lang="en-US" sz="3600" b="1" dirty="0" smtClean="0">
                <a:solidFill>
                  <a:srgbClr val="FF0000"/>
                </a:solidFill>
              </a:rPr>
              <a:t>/5</a:t>
            </a:r>
            <a:endParaRPr lang="en-US" sz="3600" b="1" dirty="0">
              <a:solidFill>
                <a:srgbClr val="FF0000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3632075" y="222210"/>
            <a:ext cx="543730" cy="502863"/>
          </a:xfrm>
          <a:prstGeom prst="line">
            <a:avLst/>
          </a:prstGeom>
          <a:ln w="69850">
            <a:solidFill>
              <a:srgbClr val="FF0000">
                <a:alpha val="4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3611845" y="224365"/>
            <a:ext cx="543731" cy="502863"/>
          </a:xfrm>
          <a:prstGeom prst="line">
            <a:avLst/>
          </a:prstGeom>
          <a:ln w="69850">
            <a:solidFill>
              <a:srgbClr val="FF0000">
                <a:alpha val="4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477821" y="118338"/>
            <a:ext cx="1225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1/9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43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3" grpId="0"/>
      <p:bldP spid="15" grpId="0"/>
      <p:bldP spid="16" grpId="0"/>
      <p:bldP spid="19" grpId="0"/>
      <p:bldP spid="22" grpId="0"/>
      <p:bldP spid="26" grpId="0"/>
      <p:bldP spid="29" grpId="0"/>
      <p:bldP spid="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67" y="78466"/>
            <a:ext cx="5799582" cy="58534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0261" y="4163715"/>
            <a:ext cx="4572000" cy="260512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971310" y="396925"/>
            <a:ext cx="32206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t</a:t>
            </a:r>
            <a:r>
              <a:rPr lang="en-US" sz="2400" b="1" dirty="0" smtClean="0">
                <a:solidFill>
                  <a:srgbClr val="FF0000"/>
                </a:solidFill>
              </a:rPr>
              <a:t>otal reward/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visit count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352931" y="818258"/>
            <a:ext cx="18214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= </a:t>
            </a:r>
            <a:r>
              <a:rPr lang="en-US" sz="2400" b="1" dirty="0" err="1" smtClean="0">
                <a:solidFill>
                  <a:srgbClr val="FF0000"/>
                </a:solidFill>
              </a:rPr>
              <a:t>avg</a:t>
            </a:r>
            <a:r>
              <a:rPr lang="en-US" sz="2400" b="1" dirty="0" smtClean="0">
                <a:solidFill>
                  <a:srgbClr val="FF0000"/>
                </a:solidFill>
              </a:rPr>
              <a:t> reward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1941" y="1808566"/>
            <a:ext cx="2946400" cy="235514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715662" y="6381941"/>
            <a:ext cx="4401198" cy="273845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781550" y="818258"/>
            <a:ext cx="1543050" cy="990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27052" y="897971"/>
            <a:ext cx="323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W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076950" y="1783198"/>
            <a:ext cx="743181" cy="60703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6144860" y="1868567"/>
            <a:ext cx="743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0/0</a:t>
            </a:r>
            <a:endParaRPr lang="en-US" b="1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6950" y="2415601"/>
            <a:ext cx="932454" cy="2458549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5930658" y="4858132"/>
            <a:ext cx="1225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1/1</a:t>
            </a:r>
            <a:endParaRPr lang="en-US" sz="3600" b="1" dirty="0">
              <a:solidFill>
                <a:srgbClr val="FF000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6186790" y="1896822"/>
            <a:ext cx="543730" cy="502863"/>
          </a:xfrm>
          <a:prstGeom prst="line">
            <a:avLst/>
          </a:prstGeom>
          <a:ln w="69850">
            <a:solidFill>
              <a:srgbClr val="FF0000">
                <a:alpha val="4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6166560" y="1898977"/>
            <a:ext cx="543731" cy="502863"/>
          </a:xfrm>
          <a:prstGeom prst="line">
            <a:avLst/>
          </a:prstGeom>
          <a:ln w="69850">
            <a:solidFill>
              <a:srgbClr val="FF0000">
                <a:alpha val="4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650025" y="1783198"/>
            <a:ext cx="1225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1/1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639777" y="256744"/>
            <a:ext cx="1225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2/10</a:t>
            </a:r>
            <a:endParaRPr lang="en-US" sz="3600" b="1" dirty="0">
              <a:solidFill>
                <a:srgbClr val="FF0000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4129518" y="418211"/>
            <a:ext cx="543730" cy="502863"/>
          </a:xfrm>
          <a:prstGeom prst="line">
            <a:avLst/>
          </a:prstGeom>
          <a:ln w="69850">
            <a:solidFill>
              <a:srgbClr val="FF0000">
                <a:alpha val="4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4109288" y="420366"/>
            <a:ext cx="543731" cy="502863"/>
          </a:xfrm>
          <a:prstGeom prst="line">
            <a:avLst/>
          </a:prstGeom>
          <a:ln w="69850">
            <a:solidFill>
              <a:srgbClr val="FF0000">
                <a:alpha val="4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807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animBg="1"/>
      <p:bldP spid="16" grpId="0"/>
      <p:bldP spid="18" grpId="0"/>
      <p:bldP spid="21" grpId="0"/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52" y="1075458"/>
            <a:ext cx="6713169" cy="549739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971310" y="396925"/>
            <a:ext cx="32206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t</a:t>
            </a:r>
            <a:r>
              <a:rPr lang="en-US" sz="2400" b="1" dirty="0" smtClean="0">
                <a:solidFill>
                  <a:srgbClr val="FF0000"/>
                </a:solidFill>
              </a:rPr>
              <a:t>otal reward/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visit count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352931" y="818258"/>
            <a:ext cx="18214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= </a:t>
            </a:r>
            <a:r>
              <a:rPr lang="en-US" sz="2400" b="1" dirty="0" err="1" smtClean="0">
                <a:solidFill>
                  <a:srgbClr val="FF0000"/>
                </a:solidFill>
              </a:rPr>
              <a:t>avg</a:t>
            </a:r>
            <a:r>
              <a:rPr lang="en-US" sz="2400" b="1" dirty="0" smtClean="0">
                <a:solidFill>
                  <a:srgbClr val="FF0000"/>
                </a:solidFill>
              </a:rPr>
              <a:t> reward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8455" y="4502851"/>
            <a:ext cx="2946400" cy="235514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96925"/>
            <a:ext cx="7699555" cy="41415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597966" y="2198890"/>
            <a:ext cx="1572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Q(s, N) = 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782657" y="2198890"/>
            <a:ext cx="1572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1/5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626373" y="2749357"/>
            <a:ext cx="1572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Q(s, E) = </a:t>
            </a:r>
            <a:endParaRPr 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778154" y="2749357"/>
            <a:ext cx="1572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0/4 = 0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626373" y="3362492"/>
            <a:ext cx="1572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Q(s, W) = </a:t>
            </a:r>
            <a:endParaRPr 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8914160" y="3372184"/>
            <a:ext cx="1572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1/1 = 1</a:t>
            </a:r>
            <a:endParaRPr 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759915" y="3951292"/>
            <a:ext cx="5294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So, the agent should go </a:t>
            </a:r>
            <a:r>
              <a:rPr lang="en-US" sz="2400" b="1" dirty="0" smtClean="0">
                <a:solidFill>
                  <a:srgbClr val="FF0000"/>
                </a:solidFill>
              </a:rPr>
              <a:t>West</a:t>
            </a:r>
            <a:r>
              <a:rPr lang="en-US" sz="2400" b="1" dirty="0" smtClean="0"/>
              <a:t> at cell(2,1)</a:t>
            </a:r>
            <a:endParaRPr lang="en-US" sz="2400" b="1" dirty="0"/>
          </a:p>
        </p:txBody>
      </p:sp>
      <p:sp>
        <p:nvSpPr>
          <p:cNvPr id="2" name="Down Arrow 1"/>
          <p:cNvSpPr/>
          <p:nvPr/>
        </p:nvSpPr>
        <p:spPr>
          <a:xfrm>
            <a:off x="10801350" y="1279923"/>
            <a:ext cx="361950" cy="7391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383568" y="2108996"/>
            <a:ext cx="11784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Q-value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433268" y="1451071"/>
            <a:ext cx="1397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approximate</a:t>
            </a:r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99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2" grpId="0" animBg="1"/>
      <p:bldP spid="18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6953" y="410640"/>
            <a:ext cx="48368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Monte Carlo Tree Search (MCT)</a:t>
            </a:r>
            <a:endParaRPr lang="en-US" sz="28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71500" y="1581150"/>
            <a:ext cx="535305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Step1: Selection</a:t>
            </a:r>
          </a:p>
          <a:p>
            <a:r>
              <a:rPr lang="en-US" dirty="0" smtClean="0"/>
              <a:t>Start </a:t>
            </a:r>
            <a:r>
              <a:rPr lang="en-US" dirty="0"/>
              <a:t>from root </a:t>
            </a:r>
            <a:r>
              <a:rPr lang="en-US" i="1" dirty="0"/>
              <a:t>R</a:t>
            </a:r>
            <a:r>
              <a:rPr lang="en-US" dirty="0"/>
              <a:t> and select successive child nodes </a:t>
            </a:r>
            <a:r>
              <a:rPr lang="en-US" dirty="0" smtClean="0"/>
              <a:t>by applying actions until </a:t>
            </a:r>
            <a:r>
              <a:rPr lang="en-US" dirty="0"/>
              <a:t>a leaf node </a:t>
            </a:r>
            <a:r>
              <a:rPr lang="en-US" i="1" dirty="0"/>
              <a:t>L</a:t>
            </a:r>
            <a:r>
              <a:rPr lang="en-US" dirty="0"/>
              <a:t> is reached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Action selection is according to a </a:t>
            </a:r>
            <a:r>
              <a:rPr lang="en-US" b="1" dirty="0" smtClean="0">
                <a:solidFill>
                  <a:srgbClr val="00B050"/>
                </a:solidFill>
              </a:rPr>
              <a:t>Tree Policy</a:t>
            </a:r>
            <a:endParaRPr lang="en-US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924550" y="982550"/>
                <a:ext cx="295275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b="1" smtClean="0">
                    <a:solidFill>
                      <a:srgbClr val="00B050"/>
                    </a:solidFill>
                  </a:rPr>
                  <a:t>Random</a:t>
                </a:r>
                <a:endParaRPr lang="en-US" b="1" dirty="0">
                  <a:solidFill>
                    <a:srgbClr val="00B050"/>
                  </a:solidFill>
                </a:endParaRPr>
              </a:p>
              <a:p>
                <a:pPr marL="342900" indent="-342900">
                  <a:buAutoNum type="arabicPeriod"/>
                </a:pPr>
                <a:endParaRPr lang="en-US" b="1" i="1" dirty="0" smtClean="0">
                  <a:solidFill>
                    <a:srgbClr val="00B050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𝝐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</m:oMath>
                </a14:m>
                <a:r>
                  <a:rPr lang="en-US" b="1" dirty="0" smtClean="0">
                    <a:solidFill>
                      <a:srgbClr val="00B050"/>
                    </a:solidFill>
                  </a:rPr>
                  <a:t>greedy</a:t>
                </a: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𝝐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</m:oMath>
                </a14:m>
                <a:r>
                  <a:rPr lang="en-US" b="1" dirty="0" smtClean="0">
                    <a:solidFill>
                      <a:srgbClr val="00B050"/>
                    </a:solidFill>
                  </a:rPr>
                  <a:t> decreasing</a:t>
                </a:r>
              </a:p>
              <a:p>
                <a:pPr marL="342900" indent="-342900">
                  <a:buAutoNum type="arabicPeriod"/>
                </a:pPr>
                <a:r>
                  <a:rPr lang="en-US" b="1" dirty="0" err="1" smtClean="0">
                    <a:solidFill>
                      <a:srgbClr val="00B050"/>
                    </a:solidFill>
                  </a:rPr>
                  <a:t>Softmax</a:t>
                </a:r>
                <a:endParaRPr lang="en-US" b="1" dirty="0" smtClean="0">
                  <a:solidFill>
                    <a:srgbClr val="00B050"/>
                  </a:solidFill>
                </a:endParaRPr>
              </a:p>
              <a:p>
                <a:pPr marL="342900" indent="-342900">
                  <a:buAutoNum type="arabicPeriod"/>
                </a:pPr>
                <a:r>
                  <a:rPr lang="en-US" b="1" dirty="0" smtClean="0">
                    <a:solidFill>
                      <a:srgbClr val="00B050"/>
                    </a:solidFill>
                  </a:rPr>
                  <a:t>UCB1</a:t>
                </a:r>
              </a:p>
              <a:p>
                <a:r>
                  <a:rPr lang="en-US" dirty="0" smtClean="0"/>
                  <a:t>      </a:t>
                </a:r>
                <a:r>
                  <a:rPr lang="en-US" b="1" i="1" dirty="0" smtClean="0">
                    <a:solidFill>
                      <a:srgbClr val="FF0000"/>
                    </a:solidFill>
                  </a:rPr>
                  <a:t>MCT + UCB1 = UCT</a:t>
                </a:r>
              </a:p>
              <a:p>
                <a:pPr marL="342900" indent="-342900">
                  <a:buAutoNum type="arabicPeriod"/>
                </a:pPr>
                <a:endParaRPr lang="en-US" dirty="0" smtClean="0"/>
              </a:p>
              <a:p>
                <a:pPr marL="342900" indent="-342900"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550" y="982550"/>
                <a:ext cx="2952750" cy="2585323"/>
              </a:xfrm>
              <a:prstGeom prst="rect">
                <a:avLst/>
              </a:prstGeom>
              <a:blipFill rotWithShape="0">
                <a:blip r:embed="rId3"/>
                <a:stretch>
                  <a:fillRect l="-1860" t="-1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/>
          <p:cNvSpPr/>
          <p:nvPr/>
        </p:nvSpPr>
        <p:spPr>
          <a:xfrm flipH="1">
            <a:off x="7977187" y="1688247"/>
            <a:ext cx="590550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567737" y="1742741"/>
            <a:ext cx="3376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Can balance</a:t>
            </a:r>
          </a:p>
          <a:p>
            <a:pPr algn="ctr"/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exploitation </a:t>
            </a:r>
            <a:r>
              <a:rPr lang="en-US" sz="2000" b="1" dirty="0" smtClean="0"/>
              <a:t>and</a:t>
            </a:r>
            <a:r>
              <a:rPr lang="en-US" sz="2000" b="1" dirty="0" smtClean="0">
                <a:solidFill>
                  <a:srgbClr val="FF0000"/>
                </a:solidFill>
              </a:rPr>
              <a:t> exploration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1500" y="3210818"/>
            <a:ext cx="113728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Step2: Expansion</a:t>
            </a:r>
          </a:p>
          <a:p>
            <a:r>
              <a:rPr lang="en-US" altLang="zh-CN" sz="2000" dirty="0" smtClean="0"/>
              <a:t>If this leaf node L has been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visited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/>
              <a:t>before, then expand this node to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add its child as a new state </a:t>
            </a:r>
            <a:r>
              <a:rPr lang="en-US" altLang="zh-CN" sz="2000" dirty="0" smtClean="0"/>
              <a:t>to do the following simulation. Otherwise, do simulation from this leaf node L.</a:t>
            </a:r>
            <a:endParaRPr lang="en-US" altLang="zh-CN" sz="20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71500" y="4471155"/>
            <a:ext cx="1162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Step3: Simulation</a:t>
            </a:r>
          </a:p>
          <a:p>
            <a:r>
              <a:rPr lang="en-US" sz="2000" dirty="0" smtClean="0"/>
              <a:t>From the expanded node, perform a complete </a:t>
            </a:r>
            <a:r>
              <a:rPr lang="en-US" sz="2000" b="1" dirty="0" smtClean="0">
                <a:solidFill>
                  <a:srgbClr val="FF0000"/>
                </a:solidFill>
              </a:rPr>
              <a:t>random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simulation within </a:t>
            </a:r>
            <a:r>
              <a:rPr lang="en-US" sz="2000" b="1" dirty="0" smtClean="0">
                <a:solidFill>
                  <a:srgbClr val="FF0000"/>
                </a:solidFill>
              </a:rPr>
              <a:t>time limit or computational budget</a:t>
            </a:r>
            <a:r>
              <a:rPr lang="en-US" sz="2000" dirty="0" smtClean="0"/>
              <a:t>.</a:t>
            </a:r>
            <a:endParaRPr lang="en-US" altLang="zh-CN" sz="20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71500" y="5480983"/>
            <a:ext cx="11620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Step4: </a:t>
            </a:r>
            <a:r>
              <a:rPr lang="en-US" altLang="zh-CN" sz="2000" b="1" dirty="0" err="1" smtClean="0"/>
              <a:t>Backpropagate</a:t>
            </a:r>
            <a:endParaRPr lang="en-US" altLang="zh-CN" sz="2000" b="1" dirty="0" smtClean="0"/>
          </a:p>
          <a:p>
            <a:r>
              <a:rPr lang="en-US" sz="2000" dirty="0" smtClean="0"/>
              <a:t>Finally, the value of the node is </a:t>
            </a:r>
            <a:r>
              <a:rPr lang="en-US" sz="2000" dirty="0" err="1" smtClean="0"/>
              <a:t>backpropagated</a:t>
            </a:r>
            <a:r>
              <a:rPr lang="en-US" sz="2000" dirty="0" smtClean="0"/>
              <a:t> to the root node, </a:t>
            </a:r>
            <a:r>
              <a:rPr lang="en-US" sz="2000" b="1" dirty="0" smtClean="0">
                <a:solidFill>
                  <a:srgbClr val="FF0000"/>
                </a:solidFill>
              </a:rPr>
              <a:t>updating the value of each ancestor</a:t>
            </a:r>
            <a:r>
              <a:rPr lang="en-US" sz="2000" dirty="0" smtClean="0"/>
              <a:t> node on the way</a:t>
            </a:r>
            <a:endParaRPr lang="en-US" altLang="zh-CN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745434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/>
      <p:bldP spid="8" grpId="0"/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548" y="1085850"/>
            <a:ext cx="10305702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26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0444" y="2622409"/>
            <a:ext cx="92489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b="1" dirty="0" smtClean="0">
                <a:solidFill>
                  <a:srgbClr val="FF0000"/>
                </a:solidFill>
              </a:rPr>
              <a:t>MCTs</a:t>
            </a:r>
            <a:r>
              <a:rPr lang="en-US" sz="3200" dirty="0" smtClean="0"/>
              <a:t>(Monte </a:t>
            </a:r>
            <a:r>
              <a:rPr lang="en-US" sz="3200" dirty="0"/>
              <a:t>Carlo Tree Search)</a:t>
            </a:r>
            <a:endParaRPr lang="en-US" sz="3200" dirty="0" smtClean="0"/>
          </a:p>
          <a:p>
            <a:pPr marL="342900" indent="-342900">
              <a:buAutoNum type="arabicPeriod"/>
            </a:pPr>
            <a:endParaRPr lang="en-US" sz="3200" dirty="0" smtClean="0"/>
          </a:p>
          <a:p>
            <a:pPr marL="342900" indent="-342900">
              <a:buAutoNum type="arabicPeriod"/>
            </a:pPr>
            <a:r>
              <a:rPr lang="en-US" sz="3200" b="1" dirty="0" smtClean="0">
                <a:solidFill>
                  <a:srgbClr val="FF0000"/>
                </a:solidFill>
              </a:rPr>
              <a:t>UCT </a:t>
            </a:r>
            <a:r>
              <a:rPr lang="en-US" sz="3200" dirty="0" smtClean="0"/>
              <a:t>---- Better Version of MCTs  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 UCT = MCTs + UCB1</a:t>
            </a:r>
          </a:p>
          <a:p>
            <a:endParaRPr lang="en-US" sz="3200" dirty="0"/>
          </a:p>
          <a:p>
            <a:r>
              <a:rPr lang="en-US" sz="3200" dirty="0"/>
              <a:t> </a:t>
            </a:r>
            <a:r>
              <a:rPr lang="en-US" sz="3200" dirty="0" smtClean="0"/>
              <a:t>   (UCT balances exploitation and exploration)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0444" y="1149312"/>
            <a:ext cx="38239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/>
              <a:t>Objectives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29355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9809" y="215384"/>
            <a:ext cx="748839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UCT </a:t>
            </a:r>
            <a:r>
              <a:rPr lang="en-US" sz="2800" b="1" dirty="0" smtClean="0"/>
              <a:t>= MCTS + UCB1(Upper Confidence Bound)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123950" y="984825"/>
                <a:ext cx="10153650" cy="1219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  <m:d>
                      <m:dPr>
                        <m:ctrlPr>
                          <a:rPr lang="en-US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𝑠</m:t>
                        </m:r>
                      </m:e>
                    </m:d>
                    <m:r>
                      <a:rPr lang="en-US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≔</m:t>
                    </m:r>
                    <m:r>
                      <a:rPr lang="en-US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𝑎𝑟𝑔𝑚𝑎𝑥</m:t>
                    </m:r>
                    <m:r>
                      <a:rPr lang="en-US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3600" b="0" i="1" baseline="-2500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𝑎</m:t>
                    </m:r>
                    <m:r>
                      <a:rPr lang="en-US" sz="3600" b="0" i="1" baseline="-2500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𝜖</m:t>
                    </m:r>
                    <m:r>
                      <a:rPr lang="en-US" sz="3600" b="0" i="1" baseline="-2500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  <m:r>
                      <a:rPr lang="en-US" sz="3600" b="0" i="1" baseline="-2500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sz="3600" b="0" i="1" baseline="-2500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𝑠</m:t>
                    </m:r>
                    <m:r>
                      <a:rPr lang="en-US" sz="3600" b="0" i="1" baseline="-2500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   (</m:t>
                    </m:r>
                    <m:r>
                      <a:rPr lang="en-US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𝑄</m:t>
                    </m:r>
                    <m:d>
                      <m:dPr>
                        <m:ctrlPr>
                          <a:rPr lang="en-US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  <m:r>
                          <a:rPr lang="en-US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𝑠</m:t>
                        </m:r>
                      </m:e>
                    </m:d>
                    <m:r>
                      <a:rPr lang="en-US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+2</m:t>
                    </m:r>
                    <m:r>
                      <a:rPr lang="en-US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𝐶𝑝</m:t>
                    </m:r>
                    <m:rad>
                      <m:radPr>
                        <m:degHide m:val="on"/>
                        <m:ctrlPr>
                          <a:rPr lang="en-US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mr-IN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en-US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  <m:r>
                              <a:rPr lang="en-US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𝑙𝑛𝑁</m:t>
                            </m:r>
                            <m:r>
                              <a:rPr lang="en-US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n-US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𝑠</m:t>
                            </m:r>
                            <m:r>
                              <a:rPr lang="en-US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𝑁</m:t>
                            </m:r>
                            <m:r>
                              <a:rPr lang="en-US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n-US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𝑠</m:t>
                            </m:r>
                            <m:r>
                              <a:rPr lang="en-US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</m:t>
                            </m:r>
                            <m:r>
                              <a:rPr lang="en-US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𝑎</m:t>
                            </m:r>
                            <m:r>
                              <a:rPr lang="en-US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3600" dirty="0" smtClean="0"/>
                  <a:t>)</a:t>
                </a:r>
                <a:endParaRPr lang="en-US" sz="36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950" y="984825"/>
                <a:ext cx="10153650" cy="121969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591050" y="4738985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err="1" smtClean="0">
                <a:solidFill>
                  <a:srgbClr val="0070C0"/>
                </a:solidFill>
              </a:rPr>
              <a:t>Cp</a:t>
            </a:r>
            <a:r>
              <a:rPr lang="en-US" sz="2000" dirty="0" smtClean="0">
                <a:solidFill>
                  <a:srgbClr val="0070C0"/>
                </a:solidFill>
              </a:rPr>
              <a:t> is </a:t>
            </a:r>
            <a:r>
              <a:rPr lang="en-US" sz="2000" b="1" dirty="0" smtClean="0">
                <a:solidFill>
                  <a:srgbClr val="0070C0"/>
                </a:solidFill>
              </a:rPr>
              <a:t>exploration constant</a:t>
            </a:r>
            <a:r>
              <a:rPr lang="en-US" sz="2000" dirty="0" smtClean="0">
                <a:solidFill>
                  <a:srgbClr val="0070C0"/>
                </a:solidFill>
              </a:rPr>
              <a:t>, which determines can be increased to encourage more exploration, and decreased to encourage less exploration. Ties are broken randomly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39050" y="1333500"/>
            <a:ext cx="971550" cy="666750"/>
          </a:xfrm>
          <a:prstGeom prst="rect">
            <a:avLst/>
          </a:prstGeom>
          <a:solidFill>
            <a:schemeClr val="accen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 flipH="1">
            <a:off x="6858000" y="2000250"/>
            <a:ext cx="1266825" cy="2738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531186" y="3196126"/>
            <a:ext cx="318132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Exploitation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Q(a, s) is the estimated Q-value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745659" y="1333500"/>
            <a:ext cx="1424186" cy="666750"/>
          </a:xfrm>
          <a:prstGeom prst="rect">
            <a:avLst/>
          </a:prstGeom>
          <a:solidFill>
            <a:srgbClr val="00B05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762500" y="2000250"/>
            <a:ext cx="1921570" cy="136936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690804" y="3088533"/>
            <a:ext cx="4639352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Exploration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N(s) is the number of times s has been visited.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N(s, a) is the number of times </a:t>
            </a:r>
            <a:r>
              <a:rPr lang="en-US" altLang="zh-CN" b="1" dirty="0" smtClean="0">
                <a:solidFill>
                  <a:srgbClr val="FF0000"/>
                </a:solidFill>
              </a:rPr>
              <a:t>I chose action a</a:t>
            </a:r>
          </a:p>
          <a:p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en-US" b="1" dirty="0" smtClean="0">
                <a:solidFill>
                  <a:srgbClr val="FF0000"/>
                </a:solidFill>
              </a:rPr>
              <a:t>t this state 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610600" y="984826"/>
            <a:ext cx="1588195" cy="1126136"/>
          </a:xfrm>
          <a:prstGeom prst="rect">
            <a:avLst/>
          </a:prstGeom>
          <a:solidFill>
            <a:srgbClr val="FF00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9812173" y="2110962"/>
            <a:ext cx="198307" cy="9908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03504" y="6002854"/>
            <a:ext cx="1139454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→The left–hand side encourages </a:t>
            </a:r>
            <a:r>
              <a:rPr lang="en-US" sz="2000" b="1" dirty="0" smtClean="0"/>
              <a:t>exploitation</a:t>
            </a:r>
            <a:r>
              <a:rPr lang="en-US" sz="2000" dirty="0" smtClean="0"/>
              <a:t>: the Q-value is high for actions that have had a high reward. </a:t>
            </a:r>
          </a:p>
          <a:p>
            <a:r>
              <a:rPr lang="en-US" sz="2000" dirty="0" smtClean="0"/>
              <a:t>→The right–hand side encourages </a:t>
            </a:r>
            <a:r>
              <a:rPr lang="en-US" sz="2000" b="1" dirty="0" smtClean="0"/>
              <a:t>exploration</a:t>
            </a:r>
            <a:r>
              <a:rPr lang="en-US" sz="2000" dirty="0" smtClean="0"/>
              <a:t>: it is high for actions that have been explored less.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5989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1" grpId="0"/>
      <p:bldP spid="12" grpId="0" animBg="1"/>
      <p:bldP spid="15" grpId="0"/>
      <p:bldP spid="16" grpId="0" animBg="1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0" y="361949"/>
            <a:ext cx="10261600" cy="79200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0" y="3509101"/>
            <a:ext cx="4572000" cy="26051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4791" y="1153952"/>
            <a:ext cx="2946400" cy="23551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850" y="1486372"/>
            <a:ext cx="5885697" cy="4819783"/>
          </a:xfrm>
          <a:prstGeom prst="rect">
            <a:avLst/>
          </a:prstGeom>
        </p:spPr>
      </p:pic>
      <p:sp>
        <p:nvSpPr>
          <p:cNvPr id="7" name="Left Brace 6"/>
          <p:cNvSpPr/>
          <p:nvPr/>
        </p:nvSpPr>
        <p:spPr>
          <a:xfrm>
            <a:off x="7010400" y="3896263"/>
            <a:ext cx="609600" cy="203835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57900" y="4811665"/>
            <a:ext cx="1847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Random selection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0" y="615117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11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62550" y="6174026"/>
            <a:ext cx="2152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Select by UCT value of each action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521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401" y="374507"/>
            <a:ext cx="5211647" cy="42678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36744" y="1081694"/>
                <a:ext cx="4708212" cy="6560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≔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𝑎𝑟𝑔𝑚𝑎𝑥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b="0" i="1" baseline="-2500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𝑎</m:t>
                    </m:r>
                    <m:r>
                      <a:rPr lang="en-US" b="0" i="1" baseline="-2500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𝜖</m:t>
                    </m:r>
                    <m:r>
                      <a:rPr lang="en-US" b="0" i="1" baseline="-2500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  <m:r>
                      <a:rPr lang="en-US" b="0" i="1" baseline="-2500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b="0" i="1" baseline="-2500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𝑠</m:t>
                    </m:r>
                    <m:r>
                      <a:rPr lang="en-US" b="0" i="1" baseline="-2500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   (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+2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𝐶𝑝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mr-I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𝑙𝑛𝑁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44" y="1081694"/>
                <a:ext cx="4708212" cy="656013"/>
              </a:xfrm>
              <a:prstGeom prst="rect">
                <a:avLst/>
              </a:prstGeom>
              <a:blipFill rotWithShape="0">
                <a:blip r:embed="rId3"/>
                <a:stretch>
                  <a:fillRect r="-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66700" y="476250"/>
            <a:ext cx="7562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If, in </a:t>
            </a:r>
            <a:r>
              <a:rPr lang="en-US" sz="2400" b="1" dirty="0" smtClean="0"/>
              <a:t>Step 1</a:t>
            </a:r>
            <a:r>
              <a:rPr lang="en-US" sz="2400" dirty="0" smtClean="0"/>
              <a:t>, </a:t>
            </a:r>
            <a:r>
              <a:rPr lang="en-US" sz="2400" dirty="0"/>
              <a:t>Action Selection by </a:t>
            </a:r>
            <a:r>
              <a:rPr lang="en-US" sz="2400" b="1" dirty="0"/>
              <a:t>UCT</a:t>
            </a:r>
            <a:r>
              <a:rPr lang="en-US" sz="2400" dirty="0"/>
              <a:t> </a:t>
            </a:r>
            <a:r>
              <a:rPr lang="en-US" sz="2400" dirty="0" smtClean="0"/>
              <a:t>, instead of </a:t>
            </a:r>
            <a:r>
              <a:rPr lang="en-US" sz="2400" b="1" dirty="0" smtClean="0"/>
              <a:t>Random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33347" y="2166848"/>
                <a:ext cx="7166846" cy="843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0070C0"/>
                    </a:solidFill>
                  </a:rPr>
                  <a:t>UCT(s, N)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2400" b="1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𝟓</m:t>
                        </m:r>
                      </m:den>
                    </m:f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mr-IN" sz="2400" b="1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𝟐</m:t>
                            </m:r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∗ </m:t>
                            </m:r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𝒍𝒏</m:t>
                            </m:r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𝟏𝟎</m:t>
                            </m:r>
                          </m:num>
                          <m:den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𝟓</m:t>
                            </m:r>
                          </m:den>
                        </m:f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 </m:t>
                        </m:r>
                      </m:e>
                    </m:rad>
                  </m:oMath>
                </a14:m>
                <a:endParaRPr lang="en-US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47" y="2166848"/>
                <a:ext cx="7166846" cy="843885"/>
              </a:xfrm>
              <a:prstGeom prst="rect">
                <a:avLst/>
              </a:prstGeom>
              <a:blipFill rotWithShape="0">
                <a:blip r:embed="rId4"/>
                <a:stretch>
                  <a:fillRect l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33347" y="3183961"/>
                <a:ext cx="6915151" cy="843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0070C0"/>
                    </a:solidFill>
                  </a:rPr>
                  <a:t>UCT(s, E)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2400" b="1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𝟎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𝟒</m:t>
                        </m:r>
                      </m:den>
                    </m:f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mr-IN" sz="2400" b="1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𝟐</m:t>
                            </m:r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∗ </m:t>
                            </m:r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𝒍𝒏</m:t>
                            </m:r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𝟏𝟎</m:t>
                            </m:r>
                          </m:num>
                          <m:den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𝟒</m:t>
                            </m:r>
                          </m:den>
                        </m:f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 </m:t>
                        </m:r>
                      </m:e>
                    </m:rad>
                  </m:oMath>
                </a14:m>
                <a:endParaRPr lang="en-US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47" y="3183961"/>
                <a:ext cx="6915151" cy="843885"/>
              </a:xfrm>
              <a:prstGeom prst="rect">
                <a:avLst/>
              </a:prstGeom>
              <a:blipFill rotWithShape="0">
                <a:blip r:embed="rId5"/>
                <a:stretch>
                  <a:fillRect l="-14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33347" y="4257449"/>
                <a:ext cx="7466147" cy="843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0070C0"/>
                    </a:solidFill>
                  </a:rPr>
                  <a:t>UCT(s, W)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2400" b="1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𝟏</m:t>
                        </m:r>
                      </m:den>
                    </m:f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mr-IN" sz="2400" b="1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𝟐</m:t>
                            </m:r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∗ </m:t>
                            </m:r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𝒍𝒏</m:t>
                            </m:r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𝟏𝟎</m:t>
                            </m:r>
                          </m:num>
                          <m:den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𝟏</m:t>
                            </m:r>
                          </m:den>
                        </m:f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 </m:t>
                        </m:r>
                      </m:e>
                    </m:rad>
                  </m:oMath>
                </a14:m>
                <a:endParaRPr lang="en-US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47" y="4257449"/>
                <a:ext cx="7466147" cy="843885"/>
              </a:xfrm>
              <a:prstGeom prst="rect">
                <a:avLst/>
              </a:prstGeom>
              <a:blipFill rotWithShape="0">
                <a:blip r:embed="rId6"/>
                <a:stretch>
                  <a:fillRect l="-1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3347" y="5293858"/>
                <a:ext cx="7215907" cy="843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0070C0"/>
                    </a:solidFill>
                  </a:rPr>
                  <a:t>UCT(s, S) =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𝟎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mr-IN" sz="2400" b="1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𝟐</m:t>
                            </m:r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∗ </m:t>
                            </m:r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𝒍𝒏</m:t>
                            </m:r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𝟏𝟎</m:t>
                            </m:r>
                          </m:num>
                          <m:den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𝟎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2400" b="1" dirty="0" smtClean="0">
                    <a:solidFill>
                      <a:srgbClr val="0070C0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∞</m:t>
                    </m:r>
                  </m:oMath>
                </a14:m>
                <a:endParaRPr lang="en-US" sz="32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47" y="5293858"/>
                <a:ext cx="7215907" cy="843885"/>
              </a:xfrm>
              <a:prstGeom prst="rect">
                <a:avLst/>
              </a:prstGeom>
              <a:blipFill rotWithShape="0">
                <a:blip r:embed="rId7"/>
                <a:stretch>
                  <a:fillRect l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133347" y="5293858"/>
            <a:ext cx="4806097" cy="843885"/>
          </a:xfrm>
          <a:prstGeom prst="rect">
            <a:avLst/>
          </a:prstGeom>
          <a:solidFill>
            <a:srgbClr val="00B050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00192" y="5293858"/>
            <a:ext cx="44155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So, according to UCT, </a:t>
            </a:r>
            <a:r>
              <a:rPr lang="en-US" sz="2400" b="1" dirty="0" smtClean="0">
                <a:solidFill>
                  <a:srgbClr val="FF0000"/>
                </a:solidFill>
              </a:rPr>
              <a:t>South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action will be selected as iteration 11.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7935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8" grpId="0"/>
      <p:bldP spid="9" grpId="0"/>
      <p:bldP spid="10" grpId="0" animBg="1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0" y="361949"/>
            <a:ext cx="10261600" cy="79200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5645" y="4163715"/>
            <a:ext cx="4156355" cy="23682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1941" y="1808566"/>
            <a:ext cx="2946400" cy="23551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850" y="1486372"/>
            <a:ext cx="5885697" cy="4819783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4495800" y="1808566"/>
            <a:ext cx="3134461" cy="725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19800" y="1808566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S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394296" y="2552326"/>
            <a:ext cx="743181" cy="60703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7491748" y="2655789"/>
            <a:ext cx="732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0/0</a:t>
            </a:r>
            <a:endParaRPr lang="en-US" sz="20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91983" y="3084864"/>
            <a:ext cx="932454" cy="245854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156028" y="6547766"/>
            <a:ext cx="4119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11           S                                simulate = ?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401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0" grpId="1" animBg="1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4203" y="869430"/>
            <a:ext cx="4167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Offline Planning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214202" y="2267866"/>
            <a:ext cx="5281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e.g. Value iteration, Policy iteration.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214203" y="1656989"/>
            <a:ext cx="10044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</a:t>
            </a:r>
            <a:r>
              <a:rPr lang="en-US" sz="2400" b="1" dirty="0" smtClean="0">
                <a:solidFill>
                  <a:srgbClr val="FF0000"/>
                </a:solidFill>
              </a:rPr>
              <a:t>solve problem offline </a:t>
            </a:r>
            <a:r>
              <a:rPr lang="en-US" sz="2400" dirty="0" smtClean="0"/>
              <a:t>for all possible state, and then </a:t>
            </a:r>
            <a:r>
              <a:rPr lang="en-US" sz="2400" b="1" dirty="0" smtClean="0">
                <a:solidFill>
                  <a:srgbClr val="FF0000"/>
                </a:solidFill>
              </a:rPr>
              <a:t>use the policy online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214203" y="3714642"/>
            <a:ext cx="4167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Online Planning</a:t>
            </a:r>
            <a:endParaRPr lang="en-US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1214202" y="4379409"/>
            <a:ext cx="94887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A</a:t>
            </a:r>
            <a:r>
              <a:rPr lang="en-US" sz="2400" b="1" dirty="0" smtClean="0">
                <a:solidFill>
                  <a:srgbClr val="FF0000"/>
                </a:solidFill>
              </a:rPr>
              <a:t>ctions are selected online at each state</a:t>
            </a:r>
            <a:r>
              <a:rPr lang="en-US" sz="2400" dirty="0" smtClean="0"/>
              <a:t>, with the calculation of which action to select being done during execution.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214201" y="5369746"/>
            <a:ext cx="5281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e.g. Monte Carlo Tree Search(MCT) </a:t>
            </a: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2841" y="2699303"/>
            <a:ext cx="7480185" cy="61466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959774" y="5821412"/>
            <a:ext cx="62987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Q(s, a) is approximated </a:t>
            </a:r>
            <a:r>
              <a:rPr lang="en-US" sz="2800" b="1" smtClean="0">
                <a:solidFill>
                  <a:srgbClr val="00B050"/>
                </a:solidFill>
              </a:rPr>
              <a:t>using simulation</a:t>
            </a:r>
            <a:r>
              <a:rPr lang="en-US" altLang="zh-CN" sz="2800" b="1" smtClean="0">
                <a:solidFill>
                  <a:srgbClr val="00B050"/>
                </a:solidFill>
              </a:rPr>
              <a:t>s</a:t>
            </a:r>
            <a:endParaRPr lang="en-US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42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9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6953" y="410640"/>
            <a:ext cx="48368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Monte Carlo Tree Search (MCT)</a:t>
            </a:r>
            <a:endParaRPr lang="en-US" sz="28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71500" y="1581150"/>
            <a:ext cx="535305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Step1: Selection</a:t>
            </a:r>
          </a:p>
          <a:p>
            <a:r>
              <a:rPr lang="en-US" dirty="0" smtClean="0"/>
              <a:t>Start </a:t>
            </a:r>
            <a:r>
              <a:rPr lang="en-US" dirty="0"/>
              <a:t>from root </a:t>
            </a:r>
            <a:r>
              <a:rPr lang="en-US" i="1" dirty="0"/>
              <a:t>R</a:t>
            </a:r>
            <a:r>
              <a:rPr lang="en-US" dirty="0"/>
              <a:t> and select successive child nodes </a:t>
            </a:r>
            <a:r>
              <a:rPr lang="en-US" dirty="0" smtClean="0"/>
              <a:t>by applying actions until </a:t>
            </a:r>
            <a:r>
              <a:rPr lang="en-US" dirty="0"/>
              <a:t>a leaf node </a:t>
            </a:r>
            <a:r>
              <a:rPr lang="en-US" i="1" dirty="0"/>
              <a:t>L</a:t>
            </a:r>
            <a:r>
              <a:rPr lang="en-US" dirty="0"/>
              <a:t> is reached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Action selection is according to a </a:t>
            </a:r>
            <a:r>
              <a:rPr lang="en-US" b="1" dirty="0" smtClean="0">
                <a:solidFill>
                  <a:srgbClr val="00B050"/>
                </a:solidFill>
              </a:rPr>
              <a:t>Tree Policy</a:t>
            </a:r>
            <a:endParaRPr lang="en-US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924550" y="982550"/>
                <a:ext cx="295275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b="1" smtClean="0">
                    <a:solidFill>
                      <a:srgbClr val="00B050"/>
                    </a:solidFill>
                  </a:rPr>
                  <a:t>Random</a:t>
                </a:r>
                <a:endParaRPr lang="en-US" b="1" dirty="0">
                  <a:solidFill>
                    <a:srgbClr val="00B050"/>
                  </a:solidFill>
                </a:endParaRPr>
              </a:p>
              <a:p>
                <a:pPr marL="342900" indent="-342900">
                  <a:buAutoNum type="arabicPeriod"/>
                </a:pPr>
                <a:endParaRPr lang="en-US" b="1" i="1" dirty="0" smtClean="0">
                  <a:solidFill>
                    <a:srgbClr val="00B050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𝝐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</m:oMath>
                </a14:m>
                <a:r>
                  <a:rPr lang="en-US" b="1" dirty="0" smtClean="0">
                    <a:solidFill>
                      <a:srgbClr val="00B050"/>
                    </a:solidFill>
                  </a:rPr>
                  <a:t>greedy</a:t>
                </a: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𝝐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</m:oMath>
                </a14:m>
                <a:r>
                  <a:rPr lang="en-US" b="1" dirty="0" smtClean="0">
                    <a:solidFill>
                      <a:srgbClr val="00B050"/>
                    </a:solidFill>
                  </a:rPr>
                  <a:t> decreasing</a:t>
                </a:r>
              </a:p>
              <a:p>
                <a:pPr marL="342900" indent="-342900">
                  <a:buAutoNum type="arabicPeriod"/>
                </a:pPr>
                <a:r>
                  <a:rPr lang="en-US" b="1" dirty="0" err="1" smtClean="0">
                    <a:solidFill>
                      <a:srgbClr val="00B050"/>
                    </a:solidFill>
                  </a:rPr>
                  <a:t>Softmax</a:t>
                </a:r>
                <a:endParaRPr lang="en-US" b="1" dirty="0" smtClean="0">
                  <a:solidFill>
                    <a:srgbClr val="00B050"/>
                  </a:solidFill>
                </a:endParaRPr>
              </a:p>
              <a:p>
                <a:pPr marL="342900" indent="-342900">
                  <a:buAutoNum type="arabicPeriod"/>
                </a:pPr>
                <a:r>
                  <a:rPr lang="en-US" b="1" dirty="0" smtClean="0">
                    <a:solidFill>
                      <a:srgbClr val="00B050"/>
                    </a:solidFill>
                  </a:rPr>
                  <a:t>UCB1</a:t>
                </a:r>
              </a:p>
              <a:p>
                <a:r>
                  <a:rPr lang="en-US" dirty="0" smtClean="0"/>
                  <a:t>      </a:t>
                </a:r>
                <a:r>
                  <a:rPr lang="en-US" b="1" i="1" dirty="0" smtClean="0">
                    <a:solidFill>
                      <a:srgbClr val="FF0000"/>
                    </a:solidFill>
                  </a:rPr>
                  <a:t>MCT + UCB1 = UCT</a:t>
                </a:r>
              </a:p>
              <a:p>
                <a:pPr marL="342900" indent="-342900">
                  <a:buAutoNum type="arabicPeriod"/>
                </a:pPr>
                <a:endParaRPr lang="en-US" dirty="0" smtClean="0"/>
              </a:p>
              <a:p>
                <a:pPr marL="342900" indent="-342900"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550" y="982550"/>
                <a:ext cx="2952750" cy="2585323"/>
              </a:xfrm>
              <a:prstGeom prst="rect">
                <a:avLst/>
              </a:prstGeom>
              <a:blipFill rotWithShape="0">
                <a:blip r:embed="rId3"/>
                <a:stretch>
                  <a:fillRect l="-1860" t="-1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/>
          <p:cNvSpPr/>
          <p:nvPr/>
        </p:nvSpPr>
        <p:spPr>
          <a:xfrm flipH="1">
            <a:off x="7977187" y="1688247"/>
            <a:ext cx="590550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567737" y="1742741"/>
            <a:ext cx="3376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Can balance</a:t>
            </a:r>
          </a:p>
          <a:p>
            <a:pPr algn="ctr"/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exploitation </a:t>
            </a:r>
            <a:r>
              <a:rPr lang="en-US" sz="2000" b="1" dirty="0" smtClean="0"/>
              <a:t>and</a:t>
            </a:r>
            <a:r>
              <a:rPr lang="en-US" sz="2000" b="1" dirty="0" smtClean="0">
                <a:solidFill>
                  <a:srgbClr val="FF0000"/>
                </a:solidFill>
              </a:rPr>
              <a:t> exploration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1500" y="3210818"/>
            <a:ext cx="113728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Step2: Expansion</a:t>
            </a:r>
          </a:p>
          <a:p>
            <a:r>
              <a:rPr lang="en-US" altLang="zh-CN" sz="2000" dirty="0" smtClean="0"/>
              <a:t>If this leaf node L has been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visited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/>
              <a:t>before, then expand this node to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add its child as a new state </a:t>
            </a:r>
            <a:r>
              <a:rPr lang="en-US" altLang="zh-CN" sz="2000" dirty="0" smtClean="0"/>
              <a:t>to do the following simulation. Otherwise, do simulation from this leaf node L.</a:t>
            </a:r>
            <a:endParaRPr lang="en-US" altLang="zh-CN" sz="20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71500" y="4471155"/>
            <a:ext cx="1162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Step3: Simulation</a:t>
            </a:r>
          </a:p>
          <a:p>
            <a:r>
              <a:rPr lang="en-US" sz="2000" dirty="0" smtClean="0"/>
              <a:t>From the expanded node, perform a complete </a:t>
            </a:r>
            <a:r>
              <a:rPr lang="en-US" sz="2000" b="1" dirty="0" smtClean="0">
                <a:solidFill>
                  <a:srgbClr val="FF0000"/>
                </a:solidFill>
              </a:rPr>
              <a:t>random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simulation within </a:t>
            </a:r>
            <a:r>
              <a:rPr lang="en-US" sz="2000" b="1" dirty="0" smtClean="0">
                <a:solidFill>
                  <a:srgbClr val="FF0000"/>
                </a:solidFill>
              </a:rPr>
              <a:t>time limit or computational budget</a:t>
            </a:r>
            <a:r>
              <a:rPr lang="en-US" sz="2000" dirty="0" smtClean="0"/>
              <a:t>.</a:t>
            </a:r>
            <a:endParaRPr lang="en-US" altLang="zh-CN" sz="20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71500" y="5480983"/>
            <a:ext cx="11620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Step4: </a:t>
            </a:r>
            <a:r>
              <a:rPr lang="en-US" altLang="zh-CN" sz="2000" b="1" dirty="0" err="1" smtClean="0"/>
              <a:t>Backpropagate</a:t>
            </a:r>
            <a:endParaRPr lang="en-US" altLang="zh-CN" sz="2000" b="1" dirty="0" smtClean="0"/>
          </a:p>
          <a:p>
            <a:r>
              <a:rPr lang="en-US" sz="2000" dirty="0" smtClean="0"/>
              <a:t>Finally, the value of the node is </a:t>
            </a:r>
            <a:r>
              <a:rPr lang="en-US" sz="2000" dirty="0" err="1" smtClean="0"/>
              <a:t>backpropagated</a:t>
            </a:r>
            <a:r>
              <a:rPr lang="en-US" sz="2000" dirty="0" smtClean="0"/>
              <a:t> to the root node, </a:t>
            </a:r>
            <a:r>
              <a:rPr lang="en-US" sz="2000" b="1" dirty="0" smtClean="0">
                <a:solidFill>
                  <a:srgbClr val="FF0000"/>
                </a:solidFill>
              </a:rPr>
              <a:t>updating the value of each ancestor</a:t>
            </a:r>
            <a:r>
              <a:rPr lang="en-US" sz="2000" dirty="0" smtClean="0"/>
              <a:t> node on the way</a:t>
            </a:r>
            <a:endParaRPr lang="en-US" altLang="zh-CN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00969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0" y="3122424"/>
            <a:ext cx="4895348" cy="27893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50" y="-3552"/>
            <a:ext cx="3813188" cy="304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437" y="6046523"/>
            <a:ext cx="9551521" cy="5778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79539" y="1889483"/>
            <a:ext cx="6000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I am at cell(2,1) now, and want to know which action should I take to maximize the reward of this state</a:t>
            </a:r>
          </a:p>
          <a:p>
            <a:pPr marL="342900" indent="-342900">
              <a:buAutoNum type="arabicPeriod"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05500" y="2656378"/>
            <a:ext cx="6286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2"/>
              <a:tabLst/>
              <a:defRPr/>
            </a:pPr>
            <a:r>
              <a:rPr lang="en-US" dirty="0" smtClean="0">
                <a:solidFill>
                  <a:srgbClr val="FF0000"/>
                </a:solidFill>
              </a:rPr>
              <a:t>Online Planning. 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>
                <a:solidFill>
                  <a:srgbClr val="FF0000"/>
                </a:solidFill>
              </a:rPr>
              <a:t>      I use 10 simulations to </a:t>
            </a:r>
            <a:r>
              <a:rPr lang="en-US" b="1" dirty="0" smtClean="0">
                <a:solidFill>
                  <a:srgbClr val="FF0000"/>
                </a:solidFill>
              </a:rPr>
              <a:t>draw a Monte Carlo Tree</a:t>
            </a:r>
            <a:r>
              <a:rPr lang="en-US" dirty="0" smtClean="0">
                <a:solidFill>
                  <a:srgbClr val="FF0000"/>
                </a:solidFill>
              </a:rPr>
              <a:t>, so that I can   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approximate the reward of each action, Q(</a:t>
            </a:r>
            <a:r>
              <a:rPr lang="en-US" dirty="0" err="1" smtClean="0">
                <a:solidFill>
                  <a:srgbClr val="FF0000"/>
                </a:solidFill>
              </a:rPr>
              <a:t>s,a</a:t>
            </a:r>
            <a:r>
              <a:rPr lang="en-US" dirty="0" smtClean="0">
                <a:solidFill>
                  <a:srgbClr val="FF0000"/>
                </a:solidFill>
              </a:rPr>
              <a:t>),  with the help   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of the tree.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79539" y="3968901"/>
            <a:ext cx="6000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FF0000"/>
                </a:solidFill>
              </a:rPr>
              <a:t>3. After I finished drawing the tree, I can get the Q(</a:t>
            </a:r>
            <a:r>
              <a:rPr lang="en-US" dirty="0" err="1" smtClean="0">
                <a:solidFill>
                  <a:srgbClr val="FF0000"/>
                </a:solidFill>
              </a:rPr>
              <a:t>s,a</a:t>
            </a:r>
            <a:r>
              <a:rPr lang="en-US" dirty="0" smtClean="0">
                <a:solidFill>
                  <a:srgbClr val="FF0000"/>
                </a:solidFill>
              </a:rPr>
              <a:t>) of each action a at state s, which means the tree can </a:t>
            </a:r>
            <a:r>
              <a:rPr lang="en-US" b="1" dirty="0" smtClean="0">
                <a:solidFill>
                  <a:srgbClr val="FF0000"/>
                </a:solidFill>
              </a:rPr>
              <a:t>return me a best action </a:t>
            </a:r>
            <a:r>
              <a:rPr lang="en-US" dirty="0" smtClean="0">
                <a:solidFill>
                  <a:srgbClr val="FF0000"/>
                </a:solidFill>
              </a:rPr>
              <a:t>so far.   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4436" y="6048319"/>
            <a:ext cx="9551521" cy="57785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879539" y="1040421"/>
            <a:ext cx="4496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General Idea of MCTs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6508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0" y="933450"/>
            <a:ext cx="11334751" cy="70965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2650" y="2428779"/>
            <a:ext cx="5848350" cy="33323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850" y="2275078"/>
            <a:ext cx="4575826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71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05400" y="190500"/>
            <a:ext cx="9144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5248251" y="340667"/>
            <a:ext cx="628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0/0</a:t>
            </a:r>
            <a:endParaRPr lang="en-US" sz="2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4113172"/>
            <a:ext cx="4572000" cy="260512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07036" y="1244084"/>
            <a:ext cx="18951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smtClean="0">
                <a:solidFill>
                  <a:srgbClr val="0070C0"/>
                </a:solidFill>
              </a:rPr>
              <a:t>Step1: Selection</a:t>
            </a:r>
            <a:endParaRPr lang="en-US" altLang="zh-CN" sz="2000" b="1" dirty="0" smtClean="0">
              <a:solidFill>
                <a:srgbClr val="0070C0"/>
              </a:solidFill>
            </a:endParaRPr>
          </a:p>
        </p:txBody>
      </p:sp>
      <p:cxnSp>
        <p:nvCxnSpPr>
          <p:cNvPr id="8" name="Straight Arrow Connector 7"/>
          <p:cNvCxnSpPr>
            <a:stCxn id="3" idx="3"/>
          </p:cNvCxnSpPr>
          <p:nvPr/>
        </p:nvCxnSpPr>
        <p:spPr>
          <a:xfrm flipH="1">
            <a:off x="4019550" y="840908"/>
            <a:ext cx="1219761" cy="11212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324911" y="905530"/>
            <a:ext cx="4219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smtClean="0">
                <a:solidFill>
                  <a:srgbClr val="0070C0"/>
                </a:solidFill>
              </a:rPr>
              <a:t>N</a:t>
            </a:r>
            <a:endParaRPr lang="en-US" altLang="zh-CN" sz="2800" b="1" dirty="0" smtClean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800508" y="264467"/>
            <a:ext cx="32206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t</a:t>
            </a:r>
            <a:r>
              <a:rPr lang="en-US" sz="2400" b="1" dirty="0" smtClean="0">
                <a:solidFill>
                  <a:srgbClr val="FF0000"/>
                </a:solidFill>
              </a:rPr>
              <a:t>otal reward/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visit count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662019" y="674697"/>
            <a:ext cx="18214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= </a:t>
            </a:r>
            <a:r>
              <a:rPr lang="en-US" sz="2400" b="1" dirty="0" err="1" smtClean="0">
                <a:solidFill>
                  <a:srgbClr val="FF0000"/>
                </a:solidFill>
              </a:rPr>
              <a:t>avg</a:t>
            </a:r>
            <a:r>
              <a:rPr lang="en-US" sz="2400" b="1" dirty="0" smtClean="0">
                <a:solidFill>
                  <a:srgbClr val="FF0000"/>
                </a:solidFill>
              </a:rPr>
              <a:t> reward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410511" y="1962150"/>
            <a:ext cx="914400" cy="762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3553362" y="2112317"/>
            <a:ext cx="628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0/0</a:t>
            </a:r>
            <a:endParaRPr lang="en-US" sz="2400" b="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9549" y="1758023"/>
            <a:ext cx="2946400" cy="2355149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496287" y="2112317"/>
            <a:ext cx="20042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rgbClr val="0070C0"/>
                </a:solidFill>
              </a:rPr>
              <a:t>Step2: Expansion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71624" y="2980550"/>
            <a:ext cx="2642903" cy="15081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rgbClr val="0070C0"/>
                </a:solidFill>
              </a:rPr>
              <a:t>Step3: Simulation</a:t>
            </a:r>
          </a:p>
          <a:p>
            <a:r>
              <a:rPr lang="en-US" altLang="zh-CN" dirty="0" smtClean="0">
                <a:solidFill>
                  <a:srgbClr val="0070C0"/>
                </a:solidFill>
              </a:rPr>
              <a:t>(take </a:t>
            </a:r>
            <a:r>
              <a:rPr lang="en-US" altLang="zh-CN" b="1" dirty="0" smtClean="0">
                <a:solidFill>
                  <a:srgbClr val="FF0000"/>
                </a:solidFill>
              </a:rPr>
              <a:t>random actions </a:t>
            </a:r>
            <a:r>
              <a:rPr lang="en-US" altLang="zh-CN" dirty="0" smtClean="0">
                <a:solidFill>
                  <a:srgbClr val="0070C0"/>
                </a:solidFill>
              </a:rPr>
              <a:t>until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a</a:t>
            </a:r>
            <a:r>
              <a:rPr lang="en-US" altLang="zh-CN" dirty="0" smtClean="0">
                <a:solidFill>
                  <a:srgbClr val="0070C0"/>
                </a:solidFill>
              </a:rPr>
              <a:t>rrive terminate states </a:t>
            </a:r>
          </a:p>
          <a:p>
            <a:r>
              <a:rPr lang="en-US" altLang="zh-CN" dirty="0" smtClean="0">
                <a:solidFill>
                  <a:srgbClr val="0070C0"/>
                </a:solidFill>
              </a:rPr>
              <a:t>or reach time limit </a:t>
            </a:r>
          </a:p>
          <a:p>
            <a:r>
              <a:rPr lang="en-US" altLang="zh-CN" dirty="0" smtClean="0">
                <a:solidFill>
                  <a:srgbClr val="0070C0"/>
                </a:solidFill>
              </a:rPr>
              <a:t>or computational budget)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08653" y="5443831"/>
            <a:ext cx="8515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0/1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95614" y="5462135"/>
            <a:ext cx="25043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rgbClr val="0070C0"/>
                </a:solidFill>
              </a:rPr>
              <a:t>Step4: </a:t>
            </a:r>
            <a:r>
              <a:rPr lang="en-US" altLang="zh-CN" sz="2000" b="1" dirty="0" err="1" smtClean="0">
                <a:solidFill>
                  <a:srgbClr val="0070C0"/>
                </a:solidFill>
              </a:rPr>
              <a:t>Backpropagate</a:t>
            </a:r>
            <a:endParaRPr lang="en-US" altLang="zh-CN" sz="2000" b="1" dirty="0" smtClean="0">
              <a:solidFill>
                <a:srgbClr val="0070C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94699" y="2047009"/>
            <a:ext cx="8515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0/1</a:t>
            </a:r>
            <a:endParaRPr lang="en-US" sz="3600" b="1" dirty="0">
              <a:solidFill>
                <a:srgbClr val="FF0000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3580740" y="2091717"/>
            <a:ext cx="543730" cy="502863"/>
          </a:xfrm>
          <a:prstGeom prst="line">
            <a:avLst/>
          </a:prstGeom>
          <a:ln w="69850">
            <a:solidFill>
              <a:srgbClr val="FF0000">
                <a:alpha val="5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3580740" y="2091717"/>
            <a:ext cx="543731" cy="502863"/>
          </a:xfrm>
          <a:prstGeom prst="line">
            <a:avLst/>
          </a:prstGeom>
          <a:ln w="69850">
            <a:solidFill>
              <a:srgbClr val="FF0000">
                <a:alpha val="5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290856" y="299469"/>
            <a:ext cx="543730" cy="502863"/>
          </a:xfrm>
          <a:prstGeom prst="line">
            <a:avLst/>
          </a:prstGeom>
          <a:ln w="69850">
            <a:solidFill>
              <a:srgbClr val="FF0000">
                <a:alpha val="5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5290856" y="299469"/>
            <a:ext cx="543731" cy="502863"/>
          </a:xfrm>
          <a:prstGeom prst="line">
            <a:avLst/>
          </a:prstGeom>
          <a:ln w="69850">
            <a:solidFill>
              <a:srgbClr val="FF0000">
                <a:alpha val="5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062405" y="319384"/>
            <a:ext cx="8515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0/1</a:t>
            </a:r>
            <a:endParaRPr lang="en-US" sz="3600" b="1" dirty="0">
              <a:solidFill>
                <a:srgbClr val="FF0000"/>
              </a:solidFill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8653" y="2724147"/>
            <a:ext cx="854499" cy="2750494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107058" y="141357"/>
            <a:ext cx="2695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Iteration 1</a:t>
            </a:r>
            <a:endParaRPr lang="en-US" sz="3200" b="1" dirty="0"/>
          </a:p>
        </p:txBody>
      </p:sp>
      <p:sp>
        <p:nvSpPr>
          <p:cNvPr id="54" name="Rectangle 53"/>
          <p:cNvSpPr/>
          <p:nvPr/>
        </p:nvSpPr>
        <p:spPr>
          <a:xfrm>
            <a:off x="7620000" y="4488655"/>
            <a:ext cx="4401198" cy="273845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4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6" grpId="0"/>
      <p:bldP spid="11" grpId="0"/>
      <p:bldP spid="12" grpId="0"/>
      <p:bldP spid="13" grpId="0"/>
      <p:bldP spid="14" grpId="0" animBg="1"/>
      <p:bldP spid="15" grpId="0"/>
      <p:bldP spid="17" grpId="0"/>
      <p:bldP spid="18" grpId="0"/>
      <p:bldP spid="20" grpId="0"/>
      <p:bldP spid="21" grpId="0"/>
      <p:bldP spid="22" grpId="0"/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4324350" y="381000"/>
            <a:ext cx="9144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4467201" y="531167"/>
            <a:ext cx="628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0/</a:t>
            </a:r>
            <a:r>
              <a:rPr lang="en-US" altLang="zh-CN" sz="2400" b="1" dirty="0" smtClean="0"/>
              <a:t>1</a:t>
            </a:r>
            <a:endParaRPr lang="en-US" sz="2400" b="1" dirty="0"/>
          </a:p>
        </p:txBody>
      </p:sp>
      <p:cxnSp>
        <p:nvCxnSpPr>
          <p:cNvPr id="5" name="Straight Arrow Connector 4"/>
          <p:cNvCxnSpPr>
            <a:stCxn id="3" idx="3"/>
          </p:cNvCxnSpPr>
          <p:nvPr/>
        </p:nvCxnSpPr>
        <p:spPr>
          <a:xfrm flipH="1">
            <a:off x="3238501" y="1031408"/>
            <a:ext cx="1219760" cy="11212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543861" y="1096030"/>
            <a:ext cx="4219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smtClean="0">
                <a:solidFill>
                  <a:srgbClr val="0070C0"/>
                </a:solidFill>
              </a:rPr>
              <a:t>N</a:t>
            </a:r>
            <a:endParaRPr lang="en-US" altLang="zh-CN" sz="2800" b="1" dirty="0" smtClean="0">
              <a:solidFill>
                <a:srgbClr val="0070C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629461" y="2152650"/>
            <a:ext cx="914400" cy="762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2772312" y="2302817"/>
            <a:ext cx="628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0/</a:t>
            </a:r>
            <a:r>
              <a:rPr lang="en-US" altLang="zh-CN" sz="2400" b="1" dirty="0" smtClean="0"/>
              <a:t>1</a:t>
            </a:r>
            <a:endParaRPr lang="en-US" sz="2400" b="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4113172"/>
            <a:ext cx="4572000" cy="2605128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8988918" y="213032"/>
            <a:ext cx="32206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t</a:t>
            </a:r>
            <a:r>
              <a:rPr lang="en-US" sz="2400" b="1" dirty="0" smtClean="0">
                <a:solidFill>
                  <a:srgbClr val="FF0000"/>
                </a:solidFill>
              </a:rPr>
              <a:t>otal reward/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visit count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370539" y="634365"/>
            <a:ext cx="18214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= </a:t>
            </a:r>
            <a:r>
              <a:rPr lang="en-US" sz="2400" b="1" dirty="0" err="1" smtClean="0">
                <a:solidFill>
                  <a:srgbClr val="FF0000"/>
                </a:solidFill>
              </a:rPr>
              <a:t>avg</a:t>
            </a:r>
            <a:r>
              <a:rPr lang="en-US" sz="2400" b="1" dirty="0" smtClean="0">
                <a:solidFill>
                  <a:srgbClr val="FF0000"/>
                </a:solidFill>
              </a:rPr>
              <a:t> reward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9549" y="1758023"/>
            <a:ext cx="2946400" cy="2355149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91183" y="1619250"/>
            <a:ext cx="18951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smtClean="0">
                <a:solidFill>
                  <a:srgbClr val="0070C0"/>
                </a:solidFill>
              </a:rPr>
              <a:t>Step1: Selection</a:t>
            </a:r>
            <a:endParaRPr lang="en-US" altLang="zh-CN" sz="2000" b="1" dirty="0" smtClean="0">
              <a:solidFill>
                <a:srgbClr val="0070C0"/>
              </a:solidFill>
            </a:endParaRPr>
          </a:p>
        </p:txBody>
      </p:sp>
      <p:cxnSp>
        <p:nvCxnSpPr>
          <p:cNvPr id="21" name="Straight Arrow Connector 20"/>
          <p:cNvCxnSpPr>
            <a:stCxn id="3" idx="5"/>
            <a:endCxn id="23" idx="0"/>
          </p:cNvCxnSpPr>
          <p:nvPr/>
        </p:nvCxnSpPr>
        <p:spPr>
          <a:xfrm>
            <a:off x="5104839" y="1031408"/>
            <a:ext cx="63808" cy="11890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781550" y="1330419"/>
            <a:ext cx="3593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23" name="Oval 22"/>
          <p:cNvSpPr/>
          <p:nvPr/>
        </p:nvSpPr>
        <p:spPr>
          <a:xfrm>
            <a:off x="4711447" y="2220456"/>
            <a:ext cx="914400" cy="762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4822394" y="2371947"/>
            <a:ext cx="628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0/</a:t>
            </a:r>
            <a:r>
              <a:rPr lang="en-US" altLang="zh-CN" sz="2400" b="1" dirty="0"/>
              <a:t>0</a:t>
            </a:r>
            <a:endParaRPr lang="en-US" sz="2400" b="1" dirty="0"/>
          </a:p>
        </p:txBody>
      </p:sp>
      <p:sp>
        <p:nvSpPr>
          <p:cNvPr id="28" name="Rectangle 27"/>
          <p:cNvSpPr/>
          <p:nvPr/>
        </p:nvSpPr>
        <p:spPr>
          <a:xfrm>
            <a:off x="86208" y="2452551"/>
            <a:ext cx="20042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rgbClr val="0070C0"/>
                </a:solidFill>
              </a:rPr>
              <a:t>Step2: Expansion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3637" y="3419202"/>
            <a:ext cx="2642903" cy="15081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rgbClr val="0070C0"/>
                </a:solidFill>
              </a:rPr>
              <a:t>Step3: Simulation</a:t>
            </a:r>
          </a:p>
          <a:p>
            <a:r>
              <a:rPr lang="en-US" altLang="zh-CN" dirty="0" smtClean="0">
                <a:solidFill>
                  <a:srgbClr val="0070C0"/>
                </a:solidFill>
              </a:rPr>
              <a:t>(take </a:t>
            </a:r>
            <a:r>
              <a:rPr lang="en-US" altLang="zh-CN" b="1" dirty="0" smtClean="0">
                <a:solidFill>
                  <a:srgbClr val="FF0000"/>
                </a:solidFill>
              </a:rPr>
              <a:t>random actions </a:t>
            </a:r>
            <a:r>
              <a:rPr lang="en-US" altLang="zh-CN" dirty="0" smtClean="0">
                <a:solidFill>
                  <a:srgbClr val="0070C0"/>
                </a:solidFill>
              </a:rPr>
              <a:t>until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a</a:t>
            </a:r>
            <a:r>
              <a:rPr lang="en-US" altLang="zh-CN" dirty="0" smtClean="0">
                <a:solidFill>
                  <a:srgbClr val="0070C0"/>
                </a:solidFill>
              </a:rPr>
              <a:t>rrive terminate states </a:t>
            </a:r>
          </a:p>
          <a:p>
            <a:r>
              <a:rPr lang="en-US" altLang="zh-CN" dirty="0" smtClean="0">
                <a:solidFill>
                  <a:srgbClr val="0070C0"/>
                </a:solidFill>
              </a:rPr>
              <a:t>or reach time limit </a:t>
            </a:r>
          </a:p>
          <a:p>
            <a:r>
              <a:rPr lang="en-US" altLang="zh-CN" dirty="0" smtClean="0">
                <a:solidFill>
                  <a:srgbClr val="0070C0"/>
                </a:solidFill>
              </a:rPr>
              <a:t>or computational budget)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1550" y="2982456"/>
            <a:ext cx="854499" cy="2750494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4854636" y="5732950"/>
            <a:ext cx="8515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0/1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5880" y="5731105"/>
            <a:ext cx="25043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rgbClr val="0070C0"/>
                </a:solidFill>
              </a:rPr>
              <a:t>Step4: </a:t>
            </a:r>
            <a:r>
              <a:rPr lang="en-US" altLang="zh-CN" sz="2000" b="1" dirty="0" err="1" smtClean="0">
                <a:solidFill>
                  <a:srgbClr val="0070C0"/>
                </a:solidFill>
              </a:rPr>
              <a:t>Backpropagate</a:t>
            </a:r>
            <a:endParaRPr lang="en-US" altLang="zh-CN" sz="2000" b="1" dirty="0" smtClean="0">
              <a:solidFill>
                <a:srgbClr val="0070C0"/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4854636" y="2406948"/>
            <a:ext cx="543730" cy="502863"/>
          </a:xfrm>
          <a:prstGeom prst="line">
            <a:avLst/>
          </a:prstGeom>
          <a:ln w="69850">
            <a:solidFill>
              <a:srgbClr val="FF0000">
                <a:alpha val="5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4854636" y="2406948"/>
            <a:ext cx="543731" cy="502863"/>
          </a:xfrm>
          <a:prstGeom prst="line">
            <a:avLst/>
          </a:prstGeom>
          <a:ln w="69850">
            <a:solidFill>
              <a:srgbClr val="FF0000">
                <a:alpha val="5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5700234" y="2302817"/>
            <a:ext cx="8515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0/1</a:t>
            </a:r>
            <a:endParaRPr lang="en-US" sz="3600" b="1" dirty="0">
              <a:solidFill>
                <a:srgbClr val="FF0000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4494579" y="511042"/>
            <a:ext cx="543730" cy="502863"/>
          </a:xfrm>
          <a:prstGeom prst="line">
            <a:avLst/>
          </a:prstGeom>
          <a:ln w="69850">
            <a:solidFill>
              <a:srgbClr val="FF0000">
                <a:alpha val="5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4494579" y="511042"/>
            <a:ext cx="543731" cy="502863"/>
          </a:xfrm>
          <a:prstGeom prst="line">
            <a:avLst/>
          </a:prstGeom>
          <a:ln w="69850">
            <a:solidFill>
              <a:srgbClr val="FF0000">
                <a:alpha val="5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389467" y="449699"/>
            <a:ext cx="8515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smtClean="0">
                <a:solidFill>
                  <a:srgbClr val="FF0000"/>
                </a:solidFill>
              </a:rPr>
              <a:t>0/</a:t>
            </a:r>
            <a:r>
              <a:rPr lang="en-US" altLang="zh-CN" sz="3600" b="1" smtClean="0">
                <a:solidFill>
                  <a:srgbClr val="FF0000"/>
                </a:solidFill>
              </a:rPr>
              <a:t>2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7058" y="141357"/>
            <a:ext cx="2695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Iteration 2</a:t>
            </a:r>
            <a:endParaRPr lang="en-US" sz="3200" b="1" dirty="0"/>
          </a:p>
        </p:txBody>
      </p:sp>
      <p:sp>
        <p:nvSpPr>
          <p:cNvPr id="41" name="Rectangle 40"/>
          <p:cNvSpPr/>
          <p:nvPr/>
        </p:nvSpPr>
        <p:spPr>
          <a:xfrm>
            <a:off x="7644751" y="4729662"/>
            <a:ext cx="4401198" cy="273845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303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3" grpId="0" animBg="1"/>
      <p:bldP spid="27" grpId="0"/>
      <p:bldP spid="28" grpId="0"/>
      <p:bldP spid="29" grpId="0"/>
      <p:bldP spid="32" grpId="0"/>
      <p:bldP spid="33" grpId="0"/>
      <p:bldP spid="36" grpId="0"/>
      <p:bldP spid="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324350" y="381000"/>
            <a:ext cx="9144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4467201" y="531167"/>
            <a:ext cx="628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0/</a:t>
            </a:r>
            <a:r>
              <a:rPr lang="en-US" altLang="zh-CN" sz="2400" b="1" dirty="0" smtClean="0"/>
              <a:t>2</a:t>
            </a:r>
            <a:endParaRPr lang="en-US" sz="2400" b="1" dirty="0"/>
          </a:p>
        </p:txBody>
      </p:sp>
      <p:cxnSp>
        <p:nvCxnSpPr>
          <p:cNvPr id="4" name="Straight Arrow Connector 3"/>
          <p:cNvCxnSpPr>
            <a:stCxn id="3" idx="3"/>
          </p:cNvCxnSpPr>
          <p:nvPr/>
        </p:nvCxnSpPr>
        <p:spPr>
          <a:xfrm flipH="1">
            <a:off x="3238501" y="1031408"/>
            <a:ext cx="1219760" cy="11212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543861" y="1096030"/>
            <a:ext cx="4219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smtClean="0">
                <a:solidFill>
                  <a:srgbClr val="0070C0"/>
                </a:solidFill>
              </a:rPr>
              <a:t>N</a:t>
            </a:r>
            <a:endParaRPr lang="en-US" altLang="zh-CN" sz="2800" b="1" dirty="0" smtClean="0">
              <a:solidFill>
                <a:srgbClr val="0070C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629461" y="2152650"/>
            <a:ext cx="914400" cy="762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2772312" y="2302817"/>
            <a:ext cx="628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0/</a:t>
            </a:r>
            <a:r>
              <a:rPr lang="en-US" altLang="zh-CN" sz="2400" b="1" dirty="0" smtClean="0"/>
              <a:t>1</a:t>
            </a:r>
            <a:endParaRPr lang="en-US" sz="2400" b="1" dirty="0"/>
          </a:p>
        </p:txBody>
      </p:sp>
      <p:cxnSp>
        <p:nvCxnSpPr>
          <p:cNvPr id="8" name="Straight Arrow Connector 7"/>
          <p:cNvCxnSpPr>
            <a:stCxn id="3" idx="5"/>
          </p:cNvCxnSpPr>
          <p:nvPr/>
        </p:nvCxnSpPr>
        <p:spPr>
          <a:xfrm>
            <a:off x="5104839" y="1031408"/>
            <a:ext cx="63808" cy="11890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781550" y="1330419"/>
            <a:ext cx="3593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0" name="Oval 9"/>
          <p:cNvSpPr/>
          <p:nvPr/>
        </p:nvSpPr>
        <p:spPr>
          <a:xfrm>
            <a:off x="4711447" y="2220456"/>
            <a:ext cx="914400" cy="762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4822394" y="2371947"/>
            <a:ext cx="628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0/</a:t>
            </a:r>
            <a:r>
              <a:rPr lang="en-US" altLang="zh-CN" sz="2400" b="1" dirty="0" smtClean="0"/>
              <a:t>1</a:t>
            </a:r>
            <a:endParaRPr lang="en-US" sz="2400" b="1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833246" y="2302817"/>
            <a:ext cx="543730" cy="502863"/>
          </a:xfrm>
          <a:prstGeom prst="line">
            <a:avLst/>
          </a:prstGeom>
          <a:ln w="69850">
            <a:solidFill>
              <a:srgbClr val="FF0000">
                <a:alpha val="5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2856229" y="2302817"/>
            <a:ext cx="543731" cy="502863"/>
          </a:xfrm>
          <a:prstGeom prst="line">
            <a:avLst/>
          </a:prstGeom>
          <a:ln w="69850">
            <a:solidFill>
              <a:srgbClr val="FF0000">
                <a:alpha val="5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4151272"/>
            <a:ext cx="4572000" cy="2605128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8988918" y="251132"/>
            <a:ext cx="32206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t</a:t>
            </a:r>
            <a:r>
              <a:rPr lang="en-US" sz="2400" b="1" dirty="0" smtClean="0">
                <a:solidFill>
                  <a:srgbClr val="FF0000"/>
                </a:solidFill>
              </a:rPr>
              <a:t>otal reward/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visit count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370539" y="672465"/>
            <a:ext cx="18214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= </a:t>
            </a:r>
            <a:r>
              <a:rPr lang="en-US" sz="2400" b="1" dirty="0" err="1" smtClean="0">
                <a:solidFill>
                  <a:srgbClr val="FF0000"/>
                </a:solidFill>
              </a:rPr>
              <a:t>avg</a:t>
            </a:r>
            <a:r>
              <a:rPr lang="en-US" sz="2400" b="1" dirty="0" smtClean="0">
                <a:solidFill>
                  <a:srgbClr val="FF0000"/>
                </a:solidFill>
              </a:rPr>
              <a:t> reward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9549" y="1796123"/>
            <a:ext cx="2946400" cy="2355149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1343062" y="1130364"/>
            <a:ext cx="19639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action selections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5941" y="2914650"/>
            <a:ext cx="24036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probabilistic outcomes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of those actions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4" name="Straight Arrow Connector 23"/>
          <p:cNvCxnSpPr>
            <a:stCxn id="6" idx="4"/>
          </p:cNvCxnSpPr>
          <p:nvPr/>
        </p:nvCxnSpPr>
        <p:spPr>
          <a:xfrm flipH="1">
            <a:off x="2454255" y="2914650"/>
            <a:ext cx="632406" cy="11985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995601" y="3144579"/>
            <a:ext cx="10339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smtClean="0">
                <a:solidFill>
                  <a:srgbClr val="0070C0"/>
                </a:solidFill>
              </a:rPr>
              <a:t>succ</a:t>
            </a:r>
            <a:endParaRPr lang="en-US" altLang="zh-CN" sz="2800" b="1" dirty="0" smtClean="0">
              <a:solidFill>
                <a:srgbClr val="0070C0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1825839" y="4113172"/>
            <a:ext cx="9144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0" name="Rectangle 29"/>
          <p:cNvSpPr/>
          <p:nvPr/>
        </p:nvSpPr>
        <p:spPr>
          <a:xfrm>
            <a:off x="1968690" y="4263339"/>
            <a:ext cx="628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0/</a:t>
            </a:r>
            <a:r>
              <a:rPr lang="en-US" sz="2400" b="1" dirty="0"/>
              <a:t>0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7542" y="4945157"/>
            <a:ext cx="435011" cy="1400229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1966591" y="6211669"/>
            <a:ext cx="8515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0/1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708434" y="4171006"/>
            <a:ext cx="8515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0/1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402731" y="2211006"/>
            <a:ext cx="8515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0/2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176259" y="422581"/>
            <a:ext cx="8515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0/3</a:t>
            </a:r>
            <a:endParaRPr lang="en-US" sz="3600" b="1" dirty="0">
              <a:solidFill>
                <a:srgbClr val="FF0000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053657" y="4263339"/>
            <a:ext cx="543730" cy="502863"/>
          </a:xfrm>
          <a:prstGeom prst="line">
            <a:avLst/>
          </a:prstGeom>
          <a:ln w="69850">
            <a:solidFill>
              <a:srgbClr val="FF0000">
                <a:alpha val="5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2053657" y="4263339"/>
            <a:ext cx="543731" cy="502863"/>
          </a:xfrm>
          <a:prstGeom prst="line">
            <a:avLst/>
          </a:prstGeom>
          <a:ln w="69850">
            <a:solidFill>
              <a:srgbClr val="FF0000">
                <a:alpha val="5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507684" y="549135"/>
            <a:ext cx="543730" cy="502863"/>
          </a:xfrm>
          <a:prstGeom prst="line">
            <a:avLst/>
          </a:prstGeom>
          <a:ln w="69850">
            <a:solidFill>
              <a:srgbClr val="FF0000">
                <a:alpha val="5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4507684" y="549135"/>
            <a:ext cx="543731" cy="502863"/>
          </a:xfrm>
          <a:prstGeom prst="line">
            <a:avLst/>
          </a:prstGeom>
          <a:ln w="69850">
            <a:solidFill>
              <a:srgbClr val="FF0000">
                <a:alpha val="5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7058" y="141357"/>
            <a:ext cx="2695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Iteration 3</a:t>
            </a:r>
            <a:endParaRPr lang="en-US" sz="3200" b="1" dirty="0"/>
          </a:p>
        </p:txBody>
      </p:sp>
      <p:sp>
        <p:nvSpPr>
          <p:cNvPr id="44" name="Rectangle 43"/>
          <p:cNvSpPr/>
          <p:nvPr/>
        </p:nvSpPr>
        <p:spPr>
          <a:xfrm>
            <a:off x="7705401" y="4960753"/>
            <a:ext cx="4401198" cy="273845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5" grpId="0"/>
      <p:bldP spid="29" grpId="0" animBg="1"/>
      <p:bldP spid="30" grpId="0"/>
      <p:bldP spid="33" grpId="0"/>
      <p:bldP spid="34" grpId="0"/>
      <p:bldP spid="35" grpId="0"/>
      <p:bldP spid="3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1983</TotalTime>
  <Words>997</Words>
  <Application>Microsoft Macintosh PowerPoint</Application>
  <PresentationFormat>Widescreen</PresentationFormat>
  <Paragraphs>256</Paragraphs>
  <Slides>23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Calibri</vt:lpstr>
      <vt:lpstr>Calibri Light</vt:lpstr>
      <vt:lpstr>Cambria Math</vt:lpstr>
      <vt:lpstr>DengXian</vt:lpstr>
      <vt:lpstr>Mangal</vt:lpstr>
      <vt:lpstr>Arial</vt:lpstr>
      <vt:lpstr>Office Theme</vt:lpstr>
      <vt:lpstr>COMP90054 AI Planning for Autonomy    Workshop Week8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COMP90054 AI Planning for Autonomy    Workshop Week8</dc:title>
  <dc:creator>Name</dc:creator>
  <cp:lastModifiedBy>Name</cp:lastModifiedBy>
  <cp:revision>197</cp:revision>
  <dcterms:created xsi:type="dcterms:W3CDTF">2018-09-15T09:07:59Z</dcterms:created>
  <dcterms:modified xsi:type="dcterms:W3CDTF">2018-09-17T12:11:22Z</dcterms:modified>
</cp:coreProperties>
</file>