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76" r:id="rId6"/>
    <p:sldId id="270" r:id="rId7"/>
    <p:sldId id="283" r:id="rId8"/>
    <p:sldId id="271" r:id="rId9"/>
    <p:sldId id="273" r:id="rId10"/>
    <p:sldId id="275" r:id="rId11"/>
    <p:sldId id="274" r:id="rId12"/>
    <p:sldId id="277" r:id="rId13"/>
    <p:sldId id="278" r:id="rId14"/>
    <p:sldId id="279" r:id="rId15"/>
    <p:sldId id="258" r:id="rId16"/>
    <p:sldId id="281" r:id="rId17"/>
    <p:sldId id="280" r:id="rId18"/>
    <p:sldId id="282" r:id="rId19"/>
    <p:sldId id="26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751"/>
  </p:normalViewPr>
  <p:slideViewPr>
    <p:cSldViewPr snapToGrid="0" snapToObjects="1">
      <p:cViewPr varScale="1">
        <p:scale>
          <a:sx n="71" d="100"/>
          <a:sy n="71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or@student.unimelb.edu.au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COMP90054 AI Planning for Autonomy</a:t>
            </a:r>
            <a:br>
              <a:rPr lang="en-US" altLang="zh-CN" sz="4400" dirty="0" smtClean="0"/>
            </a:br>
            <a:r>
              <a:rPr lang="en-US" altLang="zh-CN" sz="4400" dirty="0" smtClean="0"/>
              <a:t>Workshop - 1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24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/>
                <a:gridCol w="1846730"/>
                <a:gridCol w="2133600"/>
                <a:gridCol w="1954306"/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20646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/>
                <a:gridCol w="2082893"/>
                <a:gridCol w="2372182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73375" y="207020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/>
                <a:gridCol w="1882588"/>
                <a:gridCol w="2026024"/>
                <a:gridCol w="2115670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50882" y="46401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71057" y="4315313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882" y="5035523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&lt; s</a:t>
            </a:r>
            <a:r>
              <a:rPr lang="en-US" sz="2000" b="1" dirty="0"/>
              <a:t>7</a:t>
            </a:r>
            <a:r>
              <a:rPr lang="en-US" sz="2000" b="1" dirty="0" smtClean="0"/>
              <a:t>, 0, n3 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/>
                <a:gridCol w="2082893"/>
                <a:gridCol w="2372182"/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/>
                <a:gridCol w="2008094"/>
                <a:gridCol w="2008094"/>
                <a:gridCol w="2061882"/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&lt; s</a:t>
            </a:r>
            <a:r>
              <a:rPr lang="en-US" sz="2000" b="1" dirty="0"/>
              <a:t>7</a:t>
            </a:r>
            <a:r>
              <a:rPr lang="en-US" sz="2000" b="1" dirty="0" smtClean="0"/>
              <a:t>, 0, n3 &gt;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 = &lt; s</a:t>
            </a:r>
            <a:r>
              <a:rPr lang="en-US" altLang="zh-CN" sz="2000" b="1" dirty="0" smtClean="0"/>
              <a:t>4</a:t>
            </a:r>
            <a:r>
              <a:rPr lang="en-US" sz="2000" b="1" dirty="0" smtClean="0"/>
              <a:t>, 0, n1 &gt;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</a:t>
            </a:r>
            <a:r>
              <a:rPr lang="en-US" sz="2000" b="1" dirty="0"/>
              <a:t>6</a:t>
            </a:r>
            <a:r>
              <a:rPr lang="en-US" sz="2000" b="1" dirty="0" smtClean="0"/>
              <a:t> = &lt; s</a:t>
            </a:r>
            <a:r>
              <a:rPr lang="en-US" sz="2000" b="1" dirty="0"/>
              <a:t>7</a:t>
            </a:r>
            <a:r>
              <a:rPr lang="en-US" sz="2000" b="1" dirty="0" smtClean="0"/>
              <a:t>, 0, n3 &gt;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6178295" y="4711762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47528" y="5990021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257178" y="397345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by ID:   </a:t>
            </a:r>
          </a:p>
          <a:p>
            <a:r>
              <a:rPr lang="en-US" sz="2400" b="1" dirty="0" smtClean="0"/>
              <a:t>s1 -&gt; s3 -&gt; s7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</a:t>
            </a:r>
            <a:r>
              <a:rPr lang="en-US" sz="2400" b="1" smtClean="0"/>
              <a:t>by Iterative Deepening:   </a:t>
            </a:r>
            <a:endParaRPr lang="en-US" sz="2400" b="1" dirty="0" smtClean="0"/>
          </a:p>
          <a:p>
            <a:r>
              <a:rPr lang="en-US" sz="2400" b="1" dirty="0" smtClean="0"/>
              <a:t>s1 -&gt; s3 -&gt; s7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solution is not 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will be optimal if the costs are uniform, e.g. all costs are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80563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Adapt BFS </a:t>
            </a:r>
            <a:r>
              <a:rPr lang="en-US" sz="2800" b="1" smtClean="0"/>
              <a:t>to account for g(n)</a:t>
            </a:r>
            <a:endParaRPr lang="en-US" sz="2800" b="1"/>
          </a:p>
        </p:txBody>
      </p:sp>
      <p:sp>
        <p:nvSpPr>
          <p:cNvPr id="5" name="Right Arrow 4"/>
          <p:cNvSpPr/>
          <p:nvPr/>
        </p:nvSpPr>
        <p:spPr>
          <a:xfrm>
            <a:off x="5127812" y="1519498"/>
            <a:ext cx="896471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562165" y="1380563"/>
            <a:ext cx="514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Dijkstra’s</a:t>
            </a:r>
            <a:r>
              <a:rPr lang="en-US" sz="2800" b="1" dirty="0" smtClean="0"/>
              <a:t> Algorithm</a:t>
            </a:r>
          </a:p>
          <a:p>
            <a:r>
              <a:rPr lang="en-US" sz="2800" b="1" dirty="0" smtClean="0"/>
              <a:t>(also known as Uniform Search)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6" y="3155576"/>
            <a:ext cx="1007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BrFS</a:t>
            </a:r>
            <a:r>
              <a:rPr lang="en-US" sz="2800" dirty="0"/>
              <a:t> but expanding the node with lowest </a:t>
            </a:r>
            <a:r>
              <a:rPr lang="en-US" sz="2800" dirty="0" smtClean="0"/>
              <a:t>accumulated </a:t>
            </a:r>
            <a:r>
              <a:rPr lang="en-US" sz="2800" dirty="0"/>
              <a:t>cost, instead of the lowest length, where length is defined over the number of </a:t>
            </a:r>
            <a:r>
              <a:rPr lang="en-US" sz="2800" dirty="0" smtClean="0"/>
              <a:t>traversed arcs</a:t>
            </a:r>
            <a:r>
              <a:rPr lang="en-US" sz="2800" dirty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G</a:t>
            </a:r>
            <a:r>
              <a:rPr lang="en-US" sz="3200" baseline="-25000" dirty="0" smtClean="0"/>
              <a:t> </a:t>
            </a:r>
            <a:r>
              <a:rPr lang="en-US" sz="3200" dirty="0"/>
              <a:t>⊆ S </a:t>
            </a:r>
            <a:endParaRPr lang="en-US" sz="3200" dirty="0" smtClean="0"/>
          </a:p>
          <a:p>
            <a:r>
              <a:rPr lang="en-US" sz="3200" dirty="0"/>
              <a:t>• Applicable actions function A(s) for each state s ∈ 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Transition function f (s, a) for s ∈ S and a ∈ A(s)</a:t>
            </a: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dirty="0" smtClean="0"/>
              <a:t>Cost of each action c(a, s) for s ∈ S and a ∈ A(s</a:t>
            </a:r>
            <a:r>
              <a:rPr lang="en-US" sz="3200" dirty="0"/>
              <a:t>)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State Model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44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0" y="148663"/>
            <a:ext cx="8486215" cy="6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Travelling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Consider:</a:t>
            </a:r>
          </a:p>
          <a:p>
            <a:endParaRPr lang="en-US" altLang="zh-CN" sz="2400" dirty="0" smtClean="0"/>
          </a:p>
          <a:p>
            <a:r>
              <a:rPr lang="en-US" sz="2400" dirty="0" smtClean="0"/>
              <a:t>A set of cities </a:t>
            </a:r>
            <a:r>
              <a:rPr lang="en-US" sz="2400" b="1" dirty="0" smtClean="0"/>
              <a:t>V </a:t>
            </a:r>
            <a:r>
              <a:rPr lang="en-US" sz="2400" dirty="0" smtClean="0"/>
              <a:t>to visit in any order</a:t>
            </a:r>
          </a:p>
          <a:p>
            <a:r>
              <a:rPr lang="en-US" sz="2400" dirty="0" smtClean="0"/>
              <a:t>A starting city location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start</a:t>
            </a:r>
            <a:endParaRPr lang="en-US" sz="2400" b="1" baseline="-25000" dirty="0" smtClean="0"/>
          </a:p>
          <a:p>
            <a:r>
              <a:rPr lang="en-US" sz="2400" dirty="0" smtClean="0"/>
              <a:t>A set of edges </a:t>
            </a:r>
            <a:r>
              <a:rPr lang="en-US" sz="2400" b="1" dirty="0" smtClean="0"/>
              <a:t>E</a:t>
            </a:r>
            <a:r>
              <a:rPr lang="en-US" sz="2400" dirty="0" smtClean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space</a:t>
            </a:r>
          </a:p>
          <a:p>
            <a:r>
              <a:rPr lang="en-US" sz="2400" b="1" dirty="0" smtClean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Travelling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space</a:t>
            </a:r>
          </a:p>
          <a:p>
            <a:r>
              <a:rPr lang="en-US" sz="2400" b="1" dirty="0" smtClean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Applicable actions function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Transition function</a:t>
            </a:r>
            <a:endParaRPr lang="en-US" sz="2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of each action</a:t>
            </a:r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Goal State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8-Puzzle Problem</a:t>
            </a:r>
            <a:endParaRPr lang="en-US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36827"/>
              </p:ext>
            </p:extLst>
          </p:nvPr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/>
                <a:gridCol w="567559"/>
                <a:gridCol w="551793"/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1374"/>
              </p:ext>
            </p:extLst>
          </p:nvPr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/>
                <a:gridCol w="567559"/>
                <a:gridCol w="551793"/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Moves</a:t>
            </a:r>
            <a:r>
              <a:rPr lang="en-US" sz="2400" dirty="0" smtClean="0"/>
              <a:t>: up, down, left, right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Initial state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Goal state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Ruixi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huor@student.unimelb.edu</a:t>
            </a:r>
            <a:r>
              <a:rPr lang="en-US" dirty="0" smtClean="0">
                <a:hlinkClick r:id="rId3"/>
              </a:rPr>
              <a:t>.au</a:t>
            </a:r>
            <a:endParaRPr lang="en-US" dirty="0" smtClean="0"/>
          </a:p>
          <a:p>
            <a:r>
              <a:rPr lang="en-US" dirty="0" err="1" smtClean="0"/>
              <a:t>Wechat</a:t>
            </a:r>
            <a:r>
              <a:rPr lang="en-US" dirty="0" smtClean="0"/>
              <a:t>: 76922824</a:t>
            </a:r>
          </a:p>
          <a:p>
            <a:endParaRPr lang="en-US" dirty="0" smtClean="0"/>
          </a:p>
          <a:p>
            <a:r>
              <a:rPr lang="en-US" altLang="zh-CN" dirty="0" smtClean="0"/>
              <a:t>If you have any questions about lecture or workshop, </a:t>
            </a:r>
            <a:r>
              <a:rPr lang="en-US" altLang="zh-CN" dirty="0" err="1" smtClean="0"/>
              <a:t>pls</a:t>
            </a:r>
            <a:r>
              <a:rPr lang="en-US" altLang="zh-CN" dirty="0" smtClean="0"/>
              <a:t> put it on Discussion Board.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929" y="4427315"/>
            <a:ext cx="8269941" cy="16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 state: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0 = {2,4,1,5,6,_,3,7,8}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 state: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0 = {1,2,3,4,5,6,7,8,_}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462" y="1072055"/>
            <a:ext cx="100741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Objectives of today’s workshop: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Question 1:  State Model</a:t>
            </a:r>
          </a:p>
          <a:p>
            <a:endParaRPr lang="en-US" sz="2800" dirty="0" smtClean="0"/>
          </a:p>
          <a:p>
            <a:r>
              <a:rPr lang="en-US" sz="2800" dirty="0" smtClean="0"/>
              <a:t>Question 2:  Blind Search </a:t>
            </a:r>
            <a:r>
              <a:rPr lang="en-US" altLang="zh-CN" sz="2800" dirty="0" smtClean="0"/>
              <a:t>Algorithm</a:t>
            </a:r>
            <a:r>
              <a:rPr lang="en-US" sz="2800" dirty="0" smtClean="0"/>
              <a:t>: BFS, DFS, ID  </a:t>
            </a:r>
          </a:p>
        </p:txBody>
      </p: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Blind Search Algorithms :</a:t>
            </a:r>
          </a:p>
          <a:p>
            <a:endParaRPr lang="en-US" dirty="0" smtClean="0"/>
          </a:p>
          <a:p>
            <a:r>
              <a:rPr lang="en-US" sz="2000" dirty="0" smtClean="0"/>
              <a:t>Only use the basic ingredients for general search algorithms. </a:t>
            </a:r>
            <a:endParaRPr lang="en-US" sz="2000" dirty="0" smtClean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</a:t>
            </a:r>
            <a:r>
              <a:rPr lang="en-US" sz="2000" i="1" dirty="0" smtClean="0"/>
              <a:t>DFS)</a:t>
            </a:r>
          </a:p>
          <a:p>
            <a:r>
              <a:rPr lang="en-US" sz="2000" i="1" dirty="0" smtClean="0"/>
              <a:t>Breadth-first </a:t>
            </a:r>
            <a:r>
              <a:rPr lang="en-US" sz="2000" i="1" dirty="0"/>
              <a:t>search (</a:t>
            </a:r>
            <a:r>
              <a:rPr lang="en-US" sz="2000" i="1" dirty="0" err="1"/>
              <a:t>BrFS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/>
              <a:t>Uniform </a:t>
            </a:r>
            <a:r>
              <a:rPr lang="en-US" sz="2000" i="1" dirty="0"/>
              <a:t>Cost (</a:t>
            </a:r>
            <a:r>
              <a:rPr lang="en-US" sz="2000" i="1" dirty="0" err="1" smtClean="0"/>
              <a:t>Dijkstra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/>
              <a:t>Iterative </a:t>
            </a:r>
            <a:r>
              <a:rPr lang="en-US" sz="2000" i="1" dirty="0"/>
              <a:t>Deepening (ID) </a:t>
            </a:r>
            <a:endParaRPr lang="en-US" sz="2000" dirty="0" smtClean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Heuristic Search Algorithms :</a:t>
            </a:r>
          </a:p>
          <a:p>
            <a:endParaRPr lang="en-US" dirty="0" smtClean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A* </a:t>
            </a:r>
          </a:p>
          <a:p>
            <a:r>
              <a:rPr lang="en-US" sz="2000" i="1" dirty="0" smtClean="0"/>
              <a:t>WA*</a:t>
            </a:r>
          </a:p>
          <a:p>
            <a:r>
              <a:rPr lang="en-US" sz="2000" i="1" dirty="0" smtClean="0"/>
              <a:t>Hill </a:t>
            </a:r>
            <a:r>
              <a:rPr lang="en-US" sz="2000" i="1" dirty="0" err="1" smtClean="0"/>
              <a:t>Climbling</a:t>
            </a:r>
            <a:endParaRPr lang="en-US" sz="2000" i="1" dirty="0"/>
          </a:p>
          <a:p>
            <a:r>
              <a:rPr lang="en-US" sz="2000" i="1" dirty="0" smtClean="0"/>
              <a:t>Greedy Best First Search 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4" y="1129553"/>
            <a:ext cx="21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Properties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176" y="2097741"/>
            <a:ext cx="975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Optimality</a:t>
            </a:r>
          </a:p>
          <a:p>
            <a:r>
              <a:rPr lang="en-US" sz="2000" dirty="0" smtClean="0"/>
              <a:t>Are </a:t>
            </a:r>
            <a:r>
              <a:rPr lang="en-US" sz="2000" dirty="0"/>
              <a:t>the returned solutions guaranteed to be optimal</a:t>
            </a:r>
            <a:r>
              <a:rPr lang="en-US" sz="2000" dirty="0" smtClean="0"/>
              <a:t>?</a:t>
            </a:r>
          </a:p>
          <a:p>
            <a:endParaRPr lang="en-US" dirty="0"/>
          </a:p>
          <a:p>
            <a:r>
              <a:rPr lang="en-US" sz="2800" b="1" dirty="0" smtClean="0"/>
              <a:t>Completeness</a:t>
            </a:r>
          </a:p>
          <a:p>
            <a:r>
              <a:rPr lang="en-US" sz="2000" dirty="0" smtClean="0"/>
              <a:t>Is </a:t>
            </a:r>
            <a:r>
              <a:rPr lang="en-US" sz="2000" dirty="0"/>
              <a:t>the strategy guaranteed to find a solution when there is one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altLang="zh-CN" sz="2800" b="1" dirty="0" smtClean="0"/>
              <a:t>Sound</a:t>
            </a:r>
          </a:p>
          <a:p>
            <a:r>
              <a:rPr lang="en-US" sz="2000" dirty="0" smtClean="0"/>
              <a:t>Is the algorithm guaranteed </a:t>
            </a:r>
            <a:r>
              <a:rPr lang="en-US" sz="2000" dirty="0"/>
              <a:t>to return correct </a:t>
            </a:r>
            <a:r>
              <a:rPr lang="en-US" sz="2000" dirty="0" smtClean="0"/>
              <a:t>answers?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nitial 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oal state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mtClean="0"/>
              <a:t>1.</a:t>
            </a:r>
            <a:r>
              <a:rPr lang="en-US" sz="4400" b="1" smtClean="0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91470"/>
            <a:ext cx="3086929" cy="4078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441" y="4593081"/>
            <a:ext cx="211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n6 = &lt; s7, 12, n3 &gt;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solution found by BFS:   s1 -&gt; s3 -&gt; s7 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</a:t>
            </a:r>
            <a:r>
              <a:rPr lang="mr-IN" sz="2400" b="1" dirty="0" smtClean="0"/>
              <a:t>⟨</a:t>
            </a:r>
            <a:r>
              <a:rPr lang="en-US" sz="2400" b="1" dirty="0" smtClean="0"/>
              <a:t> </a:t>
            </a:r>
            <a:r>
              <a:rPr lang="mr-IN" sz="2400" b="1" dirty="0" smtClean="0"/>
              <a:t>s3</a:t>
            </a:r>
            <a:r>
              <a:rPr lang="mr-IN" sz="2400" b="1" dirty="0"/>
              <a:t>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 smtClean="0"/>
              <a:t>n</a:t>
            </a:r>
            <a:r>
              <a:rPr lang="mr-IN" sz="2400" b="1" baseline="-25000" dirty="0" err="1" smtClean="0"/>
              <a:t>parent</a:t>
            </a:r>
            <a:r>
              <a:rPr lang="en-US" sz="2400" b="1" baseline="-25000" dirty="0" smtClean="0"/>
              <a:t> </a:t>
            </a:r>
            <a:r>
              <a:rPr lang="mr-IN" sz="2400" b="1" dirty="0" smtClean="0"/>
              <a:t>⟩ </a:t>
            </a:r>
            <a:endParaRPr lang="mr-IN" sz="2400" b="1" dirty="0"/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18583" y="2969915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2 = &lt; s2,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18583" y="33784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22888" y="413541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n5 = &lt; s5, </a:t>
            </a:r>
            <a:r>
              <a:rPr lang="en-US" sz="2000" b="1" dirty="0"/>
              <a:t>4</a:t>
            </a:r>
            <a:r>
              <a:rPr lang="en-US" sz="2000" b="1" dirty="0" smtClean="0"/>
              <a:t>, n2 &gt;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solution is not 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ptimal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 will be optimal if the costs are uniform, e.g. all costs are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09441" y="377860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n4 = &lt; s4, 1, n1 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9" grpId="0"/>
      <p:bldP spid="30" grpId="0"/>
      <p:bldP spid="34" grpId="0"/>
      <p:bldP spid="39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2.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 smtClean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</a:t>
            </a:r>
            <a:r>
              <a:rPr lang="en-US" sz="2800" dirty="0" smtClean="0"/>
              <a:t>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 smtClean="0"/>
              <a:t>s1 -&gt; s4 -&gt; s6 -&gt; s7          cost = 1 + 1 + 4 =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DFS can not guarantee optimality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</a:t>
            </a:r>
            <a:r>
              <a:rPr lang="en-US" altLang="zh-CN" sz="4400" b="1" dirty="0" smtClean="0"/>
              <a:t>.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depth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bound=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/>
                <a:gridCol w="1890781"/>
                <a:gridCol w="1934755"/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 smtClean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Depth =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n1 = &lt; s1, 0, -- &gt;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</a:t>
            </a:r>
            <a:r>
              <a:rPr lang="en-US" sz="20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1197</Words>
  <Application>Microsoft Macintosh PowerPoint</Application>
  <PresentationFormat>Widescreen</PresentationFormat>
  <Paragraphs>239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COMP90054 AI Planning for Autonomy Workshop - 1</vt:lpstr>
      <vt:lpstr>Ruixi Huo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Name</dc:creator>
  <cp:lastModifiedBy>Name</cp:lastModifiedBy>
  <cp:revision>304</cp:revision>
  <dcterms:created xsi:type="dcterms:W3CDTF">2018-07-24T17:07:27Z</dcterms:created>
  <dcterms:modified xsi:type="dcterms:W3CDTF">2018-08-05T06:49:48Z</dcterms:modified>
</cp:coreProperties>
</file>