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8" r:id="rId2"/>
    <p:sldId id="265" r:id="rId3"/>
    <p:sldId id="281" r:id="rId4"/>
    <p:sldId id="279" r:id="rId5"/>
    <p:sldId id="276" r:id="rId6"/>
    <p:sldId id="277" r:id="rId7"/>
    <p:sldId id="280" r:id="rId8"/>
    <p:sldId id="263" r:id="rId9"/>
    <p:sldId id="261" r:id="rId10"/>
    <p:sldId id="258" r:id="rId11"/>
    <p:sldId id="259" r:id="rId12"/>
    <p:sldId id="270" r:id="rId13"/>
    <p:sldId id="275" r:id="rId14"/>
    <p:sldId id="269"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1656" y="-25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0DD46C-C86C-46B3-B55C-9B4B1510869F}" type="datetimeFigureOut">
              <a:rPr lang="fr-FR" smtClean="0"/>
              <a:pPr/>
              <a:t>20/02/2017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7713A9-BCB2-454F-AF80-E31B062498A3}"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77713A9-BCB2-454F-AF80-E31B062498A3}" type="slidenum">
              <a:rPr lang="fr-FR" smtClean="0"/>
              <a:pPr/>
              <a:t>7</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77713A9-BCB2-454F-AF80-E31B062498A3}" type="slidenum">
              <a:rPr lang="fr-FR" smtClean="0"/>
              <a:pPr/>
              <a:t>12</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77713A9-BCB2-454F-AF80-E31B062498A3}" type="slidenum">
              <a:rPr lang="fr-FR" smtClean="0"/>
              <a:pPr/>
              <a:t>14</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60E1E7D1-81E0-48A7-9938-34A8D4020D05}" type="datetimeFigureOut">
              <a:rPr lang="fr-FR" smtClean="0"/>
              <a:pPr/>
              <a:t>20/02/2017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E4693FD-5E54-4834-9FFA-6960419148BE}"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0E1E7D1-81E0-48A7-9938-34A8D4020D05}" type="datetimeFigureOut">
              <a:rPr lang="fr-FR" smtClean="0"/>
              <a:pPr/>
              <a:t>20/02/2017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E4693FD-5E54-4834-9FFA-6960419148BE}"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0E1E7D1-81E0-48A7-9938-34A8D4020D05}" type="datetimeFigureOut">
              <a:rPr lang="fr-FR" smtClean="0"/>
              <a:pPr/>
              <a:t>20/02/2017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E4693FD-5E54-4834-9FFA-6960419148BE}"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0E1E7D1-81E0-48A7-9938-34A8D4020D05}" type="datetimeFigureOut">
              <a:rPr lang="fr-FR" smtClean="0"/>
              <a:pPr/>
              <a:t>20/02/2017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E4693FD-5E54-4834-9FFA-6960419148BE}"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60E1E7D1-81E0-48A7-9938-34A8D4020D05}" type="datetimeFigureOut">
              <a:rPr lang="fr-FR" smtClean="0"/>
              <a:pPr/>
              <a:t>20/02/2017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E4693FD-5E54-4834-9FFA-6960419148BE}"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60E1E7D1-81E0-48A7-9938-34A8D4020D05}" type="datetimeFigureOut">
              <a:rPr lang="fr-FR" smtClean="0"/>
              <a:pPr/>
              <a:t>20/02/2017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E4693FD-5E54-4834-9FFA-6960419148BE}"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60E1E7D1-81E0-48A7-9938-34A8D4020D05}" type="datetimeFigureOut">
              <a:rPr lang="fr-FR" smtClean="0"/>
              <a:pPr/>
              <a:t>20/02/2017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E4693FD-5E54-4834-9FFA-6960419148BE}"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60E1E7D1-81E0-48A7-9938-34A8D4020D05}" type="datetimeFigureOut">
              <a:rPr lang="fr-FR" smtClean="0"/>
              <a:pPr/>
              <a:t>20/02/2017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E4693FD-5E54-4834-9FFA-6960419148BE}"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0E1E7D1-81E0-48A7-9938-34A8D4020D05}" type="datetimeFigureOut">
              <a:rPr lang="fr-FR" smtClean="0"/>
              <a:pPr/>
              <a:t>20/02/2017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E4693FD-5E54-4834-9FFA-6960419148BE}"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60E1E7D1-81E0-48A7-9938-34A8D4020D05}" type="datetimeFigureOut">
              <a:rPr lang="fr-FR" smtClean="0"/>
              <a:pPr/>
              <a:t>20/02/2017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E4693FD-5E54-4834-9FFA-6960419148BE}"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60E1E7D1-81E0-48A7-9938-34A8D4020D05}" type="datetimeFigureOut">
              <a:rPr lang="fr-FR" smtClean="0"/>
              <a:pPr/>
              <a:t>20/02/2017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E4693FD-5E54-4834-9FFA-6960419148BE}"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E1E7D1-81E0-48A7-9938-34A8D4020D05}" type="datetimeFigureOut">
              <a:rPr lang="fr-FR" smtClean="0"/>
              <a:pPr/>
              <a:t>20/02/2017</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693FD-5E54-4834-9FFA-6960419148BE}"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1214422"/>
            <a:ext cx="5500726" cy="500066"/>
          </a:xfrm>
        </p:spPr>
        <p:txBody>
          <a:bodyPr>
            <a:noAutofit/>
          </a:bodyPr>
          <a:lstStyle/>
          <a:p>
            <a:pPr algn="just"/>
            <a:r>
              <a:rPr lang="fr-FR" sz="1800" dirty="0" smtClean="0">
                <a:solidFill>
                  <a:srgbClr val="FF0000"/>
                </a:solidFill>
              </a:rPr>
              <a:t>La domotique</a:t>
            </a:r>
            <a:endParaRPr lang="fr-FR" sz="1800" dirty="0">
              <a:solidFill>
                <a:srgbClr val="FF0000"/>
              </a:solidFill>
            </a:endParaRPr>
          </a:p>
        </p:txBody>
      </p:sp>
      <p:sp>
        <p:nvSpPr>
          <p:cNvPr id="3" name="Espace réservé du texte 2"/>
          <p:cNvSpPr>
            <a:spLocks noGrp="1"/>
          </p:cNvSpPr>
          <p:nvPr>
            <p:ph type="body" idx="1"/>
          </p:nvPr>
        </p:nvSpPr>
        <p:spPr>
          <a:xfrm>
            <a:off x="0" y="1643050"/>
            <a:ext cx="8215370" cy="785807"/>
          </a:xfrm>
        </p:spPr>
        <p:txBody>
          <a:bodyPr/>
          <a:lstStyle/>
          <a:p>
            <a:r>
              <a:rPr lang="fr-FR" b="1" dirty="0" smtClean="0">
                <a:solidFill>
                  <a:schemeClr val="tx2"/>
                </a:solidFill>
              </a:rPr>
              <a:t>Problématique</a:t>
            </a:r>
            <a:r>
              <a:rPr lang="fr-FR" dirty="0" smtClean="0">
                <a:solidFill>
                  <a:schemeClr val="tx2"/>
                </a:solidFill>
              </a:rPr>
              <a:t> : Comment dans le domaine de la domotique les grandeurs physiques de l'environnement d'une maison sont elles mesurées ?</a:t>
            </a:r>
            <a:endParaRPr lang="fr-FR" dirty="0">
              <a:solidFill>
                <a:schemeClr val="tx2"/>
              </a:solidFill>
            </a:endParaRPr>
          </a:p>
        </p:txBody>
      </p:sp>
      <p:sp>
        <p:nvSpPr>
          <p:cNvPr id="4" name="ZoneTexte 3"/>
          <p:cNvSpPr txBox="1"/>
          <p:nvPr/>
        </p:nvSpPr>
        <p:spPr>
          <a:xfrm>
            <a:off x="571472" y="2285992"/>
            <a:ext cx="6858048" cy="5262979"/>
          </a:xfrm>
          <a:prstGeom prst="rect">
            <a:avLst/>
          </a:prstGeom>
          <a:noFill/>
        </p:spPr>
        <p:txBody>
          <a:bodyPr wrap="square" rtlCol="0">
            <a:spAutoFit/>
          </a:bodyPr>
          <a:lstStyle/>
          <a:p>
            <a:pPr>
              <a:buFont typeface="Wingdings" pitchFamily="2" charset="2"/>
              <a:buChar char="Ø"/>
            </a:pPr>
            <a:endParaRPr lang="fr-FR" sz="2400" b="1" dirty="0" smtClean="0">
              <a:solidFill>
                <a:schemeClr val="tx2">
                  <a:lumMod val="50000"/>
                </a:schemeClr>
              </a:solidFill>
            </a:endParaRPr>
          </a:p>
          <a:p>
            <a:pPr>
              <a:buFont typeface="Wingdings" pitchFamily="2" charset="2"/>
              <a:buChar char="Ø"/>
            </a:pPr>
            <a:r>
              <a:rPr lang="fr-FR" sz="2400" b="1" dirty="0" smtClean="0">
                <a:solidFill>
                  <a:schemeClr val="tx2">
                    <a:lumMod val="50000"/>
                  </a:schemeClr>
                </a:solidFill>
              </a:rPr>
              <a:t>La domotique</a:t>
            </a:r>
          </a:p>
          <a:p>
            <a:pPr>
              <a:buFont typeface="Wingdings" pitchFamily="2" charset="2"/>
              <a:buChar char="Ø"/>
            </a:pPr>
            <a:endParaRPr lang="fr-FR" sz="2400" b="1" dirty="0" smtClean="0">
              <a:solidFill>
                <a:schemeClr val="tx2">
                  <a:lumMod val="50000"/>
                </a:schemeClr>
              </a:solidFill>
            </a:endParaRPr>
          </a:p>
          <a:p>
            <a:pPr>
              <a:buFont typeface="Wingdings" pitchFamily="2" charset="2"/>
              <a:buChar char="Ø"/>
            </a:pPr>
            <a:r>
              <a:rPr lang="fr-FR" sz="2400" b="1" dirty="0" smtClean="0">
                <a:solidFill>
                  <a:schemeClr val="tx2">
                    <a:lumMod val="50000"/>
                  </a:schemeClr>
                </a:solidFill>
              </a:rPr>
              <a:t>Les </a:t>
            </a:r>
            <a:r>
              <a:rPr lang="fr-FR" sz="2400" b="1" dirty="0" smtClean="0">
                <a:solidFill>
                  <a:schemeClr val="tx2">
                    <a:lumMod val="50000"/>
                  </a:schemeClr>
                </a:solidFill>
              </a:rPr>
              <a:t>grandeurs physiques de l’environnement d’une </a:t>
            </a:r>
            <a:r>
              <a:rPr lang="fr-FR" sz="2400" b="1" dirty="0" smtClean="0">
                <a:solidFill>
                  <a:schemeClr val="tx2">
                    <a:lumMod val="50000"/>
                  </a:schemeClr>
                </a:solidFill>
              </a:rPr>
              <a:t>maison et leurs mesures</a:t>
            </a:r>
            <a:endParaRPr lang="fr-FR" sz="2400" b="1" dirty="0" smtClean="0">
              <a:solidFill>
                <a:schemeClr val="tx2">
                  <a:lumMod val="50000"/>
                </a:schemeClr>
              </a:solidFill>
            </a:endParaRPr>
          </a:p>
          <a:p>
            <a:pPr>
              <a:buFont typeface="Wingdings" pitchFamily="2" charset="2"/>
              <a:buChar char="Ø"/>
            </a:pPr>
            <a:endParaRPr lang="fr-FR" sz="2400" b="1" dirty="0" smtClean="0">
              <a:solidFill>
                <a:schemeClr val="tx2">
                  <a:lumMod val="50000"/>
                </a:schemeClr>
              </a:solidFill>
            </a:endParaRPr>
          </a:p>
          <a:p>
            <a:pPr>
              <a:buFont typeface="Wingdings" pitchFamily="2" charset="2"/>
              <a:buChar char="Ø"/>
            </a:pPr>
            <a:r>
              <a:rPr lang="fr-FR" sz="2400" b="1" dirty="0" smtClean="0">
                <a:solidFill>
                  <a:schemeClr val="tx2">
                    <a:lumMod val="50000"/>
                  </a:schemeClr>
                </a:solidFill>
              </a:rPr>
              <a:t>La Production</a:t>
            </a:r>
          </a:p>
          <a:p>
            <a:r>
              <a:rPr lang="fr-FR" sz="2400" b="1" dirty="0" smtClean="0">
                <a:solidFill>
                  <a:schemeClr val="tx2">
                    <a:lumMod val="50000"/>
                  </a:schemeClr>
                </a:solidFill>
              </a:rPr>
              <a:t> </a:t>
            </a:r>
            <a:r>
              <a:rPr lang="fr-FR" sz="2400" b="1" dirty="0" smtClean="0">
                <a:solidFill>
                  <a:schemeClr val="tx2">
                    <a:lumMod val="50000"/>
                  </a:schemeClr>
                </a:solidFill>
              </a:rPr>
              <a:t>        - Maquette </a:t>
            </a:r>
          </a:p>
          <a:p>
            <a:r>
              <a:rPr lang="fr-FR" sz="2400" b="1" dirty="0" smtClean="0">
                <a:solidFill>
                  <a:schemeClr val="tx2">
                    <a:lumMod val="50000"/>
                  </a:schemeClr>
                </a:solidFill>
              </a:rPr>
              <a:t> </a:t>
            </a:r>
            <a:r>
              <a:rPr lang="fr-FR" sz="2400" b="1" dirty="0" smtClean="0">
                <a:solidFill>
                  <a:schemeClr val="tx2">
                    <a:lumMod val="50000"/>
                  </a:schemeClr>
                </a:solidFill>
              </a:rPr>
              <a:t>        - Calculs</a:t>
            </a:r>
          </a:p>
          <a:p>
            <a:r>
              <a:rPr lang="fr-FR" sz="2400" b="1" dirty="0" smtClean="0">
                <a:solidFill>
                  <a:schemeClr val="tx2">
                    <a:lumMod val="50000"/>
                  </a:schemeClr>
                </a:solidFill>
              </a:rPr>
              <a:t> </a:t>
            </a:r>
            <a:r>
              <a:rPr lang="fr-FR" sz="2400" b="1" dirty="0" smtClean="0">
                <a:solidFill>
                  <a:schemeClr val="tx2">
                    <a:lumMod val="50000"/>
                  </a:schemeClr>
                </a:solidFill>
              </a:rPr>
              <a:t>        - </a:t>
            </a:r>
            <a:r>
              <a:rPr lang="fr-FR" sz="2400" b="1" dirty="0" err="1" smtClean="0">
                <a:solidFill>
                  <a:schemeClr val="tx2">
                    <a:lumMod val="50000"/>
                  </a:schemeClr>
                </a:solidFill>
              </a:rPr>
              <a:t>Algorigramme</a:t>
            </a:r>
            <a:endParaRPr lang="fr-FR" sz="2400" b="1" dirty="0" smtClean="0">
              <a:solidFill>
                <a:schemeClr val="tx2">
                  <a:lumMod val="50000"/>
                </a:schemeClr>
              </a:solidFill>
            </a:endParaRPr>
          </a:p>
          <a:p>
            <a:pPr>
              <a:buFont typeface="Wingdings" pitchFamily="2" charset="2"/>
              <a:buChar char="Ø"/>
            </a:pPr>
            <a:endParaRPr lang="fr-FR" sz="2400" b="1" dirty="0" smtClean="0">
              <a:solidFill>
                <a:schemeClr val="tx2">
                  <a:lumMod val="50000"/>
                </a:schemeClr>
              </a:solidFill>
            </a:endParaRPr>
          </a:p>
          <a:p>
            <a:pPr>
              <a:buFont typeface="Wingdings" pitchFamily="2" charset="2"/>
              <a:buChar char="Ø"/>
            </a:pPr>
            <a:endParaRPr lang="fr-FR" sz="2400" b="1" dirty="0" smtClean="0">
              <a:solidFill>
                <a:schemeClr val="tx2">
                  <a:lumMod val="50000"/>
                </a:schemeClr>
              </a:solidFill>
            </a:endParaRPr>
          </a:p>
          <a:p>
            <a:pPr>
              <a:buFont typeface="Wingdings" pitchFamily="2" charset="2"/>
              <a:buChar char="Ø"/>
            </a:pPr>
            <a:endParaRPr lang="fr-FR" sz="2400" b="1" dirty="0" smtClean="0">
              <a:solidFill>
                <a:schemeClr val="tx2">
                  <a:lumMod val="50000"/>
                </a:schemeClr>
              </a:solidFill>
            </a:endParaRPr>
          </a:p>
          <a:p>
            <a:pPr>
              <a:buFont typeface="Wingdings" pitchFamily="2" charset="2"/>
              <a:buChar char="Ø"/>
            </a:pPr>
            <a:endParaRPr lang="fr-FR" sz="2400" b="1" dirty="0" smtClean="0">
              <a:solidFill>
                <a:schemeClr val="tx2">
                  <a:lumMod val="50000"/>
                </a:schemeClr>
              </a:solidFill>
            </a:endParaRPr>
          </a:p>
        </p:txBody>
      </p:sp>
      <p:sp>
        <p:nvSpPr>
          <p:cNvPr id="5" name="ZoneTexte 4"/>
          <p:cNvSpPr txBox="1"/>
          <p:nvPr/>
        </p:nvSpPr>
        <p:spPr>
          <a:xfrm>
            <a:off x="1857356" y="0"/>
            <a:ext cx="5572164" cy="1200329"/>
          </a:xfrm>
          <a:prstGeom prst="rect">
            <a:avLst/>
          </a:prstGeom>
          <a:noFill/>
        </p:spPr>
        <p:txBody>
          <a:bodyPr wrap="square" rtlCol="0">
            <a:spAutoFit/>
          </a:bodyPr>
          <a:lstStyle/>
          <a:p>
            <a:pPr algn="ctr"/>
            <a:r>
              <a:rPr lang="fr-FR" sz="3600" b="1" dirty="0" smtClean="0">
                <a:solidFill>
                  <a:srgbClr val="FF0000"/>
                </a:solidFill>
              </a:rPr>
              <a:t>Thème National : LA MESURE</a:t>
            </a:r>
            <a:endParaRPr lang="fr-FR" sz="3600" b="1"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14348" y="214291"/>
            <a:ext cx="7772400" cy="500065"/>
          </a:xfrm>
        </p:spPr>
        <p:txBody>
          <a:bodyPr>
            <a:normAutofit fontScale="90000"/>
          </a:bodyPr>
          <a:lstStyle/>
          <a:p>
            <a:r>
              <a:rPr lang="fr-FR" sz="2800" b="0" dirty="0" smtClean="0">
                <a:solidFill>
                  <a:srgbClr val="FF0000"/>
                </a:solidFill>
              </a:rPr>
              <a:t>Des résultats impossible de prendre... </a:t>
            </a:r>
            <a:endParaRPr lang="fr-FR" sz="2800" b="0" dirty="0">
              <a:solidFill>
                <a:srgbClr val="FF0000"/>
              </a:solidFill>
            </a:endParaRPr>
          </a:p>
        </p:txBody>
      </p:sp>
      <p:sp>
        <p:nvSpPr>
          <p:cNvPr id="3" name="Espace réservé du texte 2"/>
          <p:cNvSpPr>
            <a:spLocks noGrp="1"/>
          </p:cNvSpPr>
          <p:nvPr>
            <p:ph type="body" idx="1"/>
          </p:nvPr>
        </p:nvSpPr>
        <p:spPr>
          <a:xfrm>
            <a:off x="285720" y="1000108"/>
            <a:ext cx="7772400" cy="1714512"/>
          </a:xfrm>
        </p:spPr>
        <p:txBody>
          <a:bodyPr>
            <a:normAutofit fontScale="92500" lnSpcReduction="10000"/>
          </a:bodyPr>
          <a:lstStyle/>
          <a:p>
            <a:r>
              <a:rPr lang="fr-FR" sz="1800" dirty="0" smtClean="0">
                <a:solidFill>
                  <a:srgbClr val="002060"/>
                </a:solidFill>
                <a:latin typeface="Arial" pitchFamily="34" charset="0"/>
                <a:cs typeface="Arial" pitchFamily="34" charset="0"/>
              </a:rPr>
              <a:t>Calcul de la tension au borne du capteur que le niveau de lumière est supposé sombre :</a:t>
            </a:r>
          </a:p>
          <a:p>
            <a:r>
              <a:rPr lang="fr-FR" sz="1800" dirty="0" smtClean="0">
                <a:solidFill>
                  <a:srgbClr val="002060"/>
                </a:solidFill>
                <a:latin typeface="Arial" pitchFamily="34" charset="0"/>
                <a:cs typeface="Arial" pitchFamily="34" charset="0"/>
              </a:rPr>
              <a:t>On a pour R</a:t>
            </a:r>
            <a:r>
              <a:rPr lang="fr-FR" sz="1800" baseline="-25000" dirty="0" smtClean="0">
                <a:solidFill>
                  <a:srgbClr val="002060"/>
                </a:solidFill>
                <a:latin typeface="Arial" pitchFamily="34" charset="0"/>
                <a:cs typeface="Arial" pitchFamily="34" charset="0"/>
              </a:rPr>
              <a:t>PHSOMBRE </a:t>
            </a:r>
            <a:r>
              <a:rPr lang="fr-FR" sz="1800" dirty="0" smtClean="0">
                <a:solidFill>
                  <a:srgbClr val="002060"/>
                </a:solidFill>
                <a:latin typeface="Arial" pitchFamily="34" charset="0"/>
                <a:cs typeface="Arial" pitchFamily="34" charset="0"/>
              </a:rPr>
              <a:t>= 1240 </a:t>
            </a:r>
            <a:r>
              <a:rPr lang="el-GR" sz="1800" dirty="0" smtClean="0">
                <a:solidFill>
                  <a:srgbClr val="002060"/>
                </a:solidFill>
                <a:latin typeface="Arial" pitchFamily="34" charset="0"/>
                <a:cs typeface="Arial" pitchFamily="34" charset="0"/>
              </a:rPr>
              <a:t>Ω</a:t>
            </a:r>
            <a:r>
              <a:rPr lang="fr-FR" sz="1800" dirty="0" smtClean="0">
                <a:solidFill>
                  <a:srgbClr val="002060"/>
                </a:solidFill>
                <a:latin typeface="Arial" pitchFamily="34" charset="0"/>
                <a:cs typeface="Arial" pitchFamily="34" charset="0"/>
              </a:rPr>
              <a:t> et pour R</a:t>
            </a:r>
            <a:r>
              <a:rPr lang="fr-FR" sz="1800" baseline="-25000" dirty="0" smtClean="0">
                <a:solidFill>
                  <a:srgbClr val="002060"/>
                </a:solidFill>
                <a:latin typeface="Arial" pitchFamily="34" charset="0"/>
                <a:cs typeface="Arial" pitchFamily="34" charset="0"/>
              </a:rPr>
              <a:t>PHSOLEIL</a:t>
            </a:r>
            <a:r>
              <a:rPr lang="fr-FR" sz="1800" dirty="0" smtClean="0">
                <a:solidFill>
                  <a:srgbClr val="002060"/>
                </a:solidFill>
                <a:latin typeface="Arial" pitchFamily="34" charset="0"/>
                <a:cs typeface="Arial" pitchFamily="34" charset="0"/>
              </a:rPr>
              <a:t> = 166 </a:t>
            </a:r>
            <a:r>
              <a:rPr lang="el-GR" sz="1800" dirty="0" smtClean="0">
                <a:solidFill>
                  <a:srgbClr val="002060"/>
                </a:solidFill>
                <a:latin typeface="Arial" pitchFamily="34" charset="0"/>
                <a:cs typeface="Arial" pitchFamily="34" charset="0"/>
              </a:rPr>
              <a:t>Ω</a:t>
            </a:r>
            <a:endParaRPr lang="fr-FR" sz="1800" dirty="0" smtClean="0">
              <a:solidFill>
                <a:srgbClr val="002060"/>
              </a:solidFill>
              <a:latin typeface="Arial" pitchFamily="34" charset="0"/>
              <a:cs typeface="Arial" pitchFamily="34" charset="0"/>
            </a:endParaRPr>
          </a:p>
          <a:p>
            <a:r>
              <a:rPr lang="fr-FR" sz="1800" dirty="0" smtClean="0">
                <a:solidFill>
                  <a:srgbClr val="002060"/>
                </a:solidFill>
                <a:latin typeface="Arial" pitchFamily="34" charset="0"/>
                <a:cs typeface="Arial" pitchFamily="34" charset="0"/>
              </a:rPr>
              <a:t>U</a:t>
            </a:r>
            <a:r>
              <a:rPr lang="fr-FR" sz="1800" baseline="-25000" dirty="0" smtClean="0">
                <a:solidFill>
                  <a:srgbClr val="002060"/>
                </a:solidFill>
                <a:latin typeface="Arial" pitchFamily="34" charset="0"/>
                <a:cs typeface="Arial" pitchFamily="34" charset="0"/>
              </a:rPr>
              <a:t>SOMBRE</a:t>
            </a:r>
            <a:r>
              <a:rPr lang="fr-FR" sz="1800" dirty="0" smtClean="0">
                <a:solidFill>
                  <a:srgbClr val="002060"/>
                </a:solidFill>
                <a:latin typeface="Arial" pitchFamily="34" charset="0"/>
                <a:cs typeface="Arial" pitchFamily="34" charset="0"/>
              </a:rPr>
              <a:t>= U x R</a:t>
            </a:r>
            <a:r>
              <a:rPr lang="fr-FR" sz="1800" baseline="-25000" dirty="0" smtClean="0">
                <a:solidFill>
                  <a:srgbClr val="002060"/>
                </a:solidFill>
                <a:latin typeface="Arial" pitchFamily="34" charset="0"/>
                <a:cs typeface="Arial" pitchFamily="34" charset="0"/>
              </a:rPr>
              <a:t>PHSOMBRE</a:t>
            </a:r>
            <a:r>
              <a:rPr lang="fr-FR" sz="1800" dirty="0" smtClean="0">
                <a:solidFill>
                  <a:srgbClr val="002060"/>
                </a:solidFill>
                <a:latin typeface="Arial" pitchFamily="34" charset="0"/>
                <a:cs typeface="Arial" pitchFamily="34" charset="0"/>
              </a:rPr>
              <a:t>/(R1+R</a:t>
            </a:r>
            <a:r>
              <a:rPr lang="fr-FR" sz="1800" baseline="-25000" dirty="0" smtClean="0">
                <a:solidFill>
                  <a:srgbClr val="002060"/>
                </a:solidFill>
                <a:latin typeface="Arial" pitchFamily="34" charset="0"/>
                <a:cs typeface="Arial" pitchFamily="34" charset="0"/>
              </a:rPr>
              <a:t>PHSOMBRE</a:t>
            </a:r>
            <a:r>
              <a:rPr lang="fr-FR" sz="1800" dirty="0" smtClean="0">
                <a:solidFill>
                  <a:srgbClr val="002060"/>
                </a:solidFill>
                <a:latin typeface="Arial" pitchFamily="34" charset="0"/>
                <a:cs typeface="Arial" pitchFamily="34" charset="0"/>
              </a:rPr>
              <a:t>) =&gt; 5 x1240/(4550+1240) =1.07V</a:t>
            </a:r>
          </a:p>
          <a:p>
            <a:r>
              <a:rPr lang="fr-FR" sz="1800" dirty="0" smtClean="0">
                <a:solidFill>
                  <a:srgbClr val="002060"/>
                </a:solidFill>
                <a:latin typeface="Arial" pitchFamily="34" charset="0"/>
                <a:cs typeface="Arial" pitchFamily="34" charset="0"/>
              </a:rPr>
              <a:t>U</a:t>
            </a:r>
            <a:r>
              <a:rPr lang="fr-FR" sz="1800" baseline="-25000" dirty="0" smtClean="0">
                <a:solidFill>
                  <a:srgbClr val="002060"/>
                </a:solidFill>
                <a:latin typeface="Arial" pitchFamily="34" charset="0"/>
                <a:cs typeface="Arial" pitchFamily="34" charset="0"/>
              </a:rPr>
              <a:t>SOLEIL</a:t>
            </a:r>
            <a:r>
              <a:rPr lang="fr-FR" sz="1800" dirty="0" smtClean="0">
                <a:solidFill>
                  <a:srgbClr val="002060"/>
                </a:solidFill>
                <a:latin typeface="Arial" pitchFamily="34" charset="0"/>
                <a:cs typeface="Arial" pitchFamily="34" charset="0"/>
              </a:rPr>
              <a:t> = U x R</a:t>
            </a:r>
            <a:r>
              <a:rPr lang="fr-FR" sz="1800" baseline="-25000" dirty="0" smtClean="0">
                <a:solidFill>
                  <a:srgbClr val="002060"/>
                </a:solidFill>
                <a:latin typeface="Arial" pitchFamily="34" charset="0"/>
                <a:cs typeface="Arial" pitchFamily="34" charset="0"/>
              </a:rPr>
              <a:t>PHSOLEIL</a:t>
            </a:r>
            <a:r>
              <a:rPr lang="fr-FR" sz="1800" dirty="0" smtClean="0">
                <a:solidFill>
                  <a:srgbClr val="002060"/>
                </a:solidFill>
                <a:latin typeface="Arial" pitchFamily="34" charset="0"/>
                <a:cs typeface="Arial" pitchFamily="34" charset="0"/>
              </a:rPr>
              <a:t>/(R1+R</a:t>
            </a:r>
            <a:r>
              <a:rPr lang="fr-FR" sz="1800" baseline="-25000" dirty="0" smtClean="0">
                <a:solidFill>
                  <a:srgbClr val="002060"/>
                </a:solidFill>
                <a:latin typeface="Arial" pitchFamily="34" charset="0"/>
                <a:cs typeface="Arial" pitchFamily="34" charset="0"/>
              </a:rPr>
              <a:t>PHSOLEIL</a:t>
            </a:r>
            <a:r>
              <a:rPr lang="fr-FR" sz="1800" dirty="0" smtClean="0">
                <a:solidFill>
                  <a:srgbClr val="002060"/>
                </a:solidFill>
                <a:latin typeface="Arial" pitchFamily="34" charset="0"/>
                <a:cs typeface="Arial" pitchFamily="34" charset="0"/>
              </a:rPr>
              <a:t>) =&gt; 5 x 166/(4550+166) =0.18V</a:t>
            </a:r>
          </a:p>
          <a:p>
            <a:r>
              <a:rPr lang="fr-FR" sz="1800" dirty="0" smtClean="0">
                <a:solidFill>
                  <a:srgbClr val="002060"/>
                </a:solidFill>
                <a:latin typeface="Arial" pitchFamily="34" charset="0"/>
                <a:cs typeface="Arial" pitchFamily="34" charset="0"/>
              </a:rPr>
              <a:t>Valeurs et écart trop faibles…</a:t>
            </a:r>
          </a:p>
        </p:txBody>
      </p:sp>
      <p:sp>
        <p:nvSpPr>
          <p:cNvPr id="4" name="ZoneTexte 3"/>
          <p:cNvSpPr txBox="1"/>
          <p:nvPr/>
        </p:nvSpPr>
        <p:spPr>
          <a:xfrm>
            <a:off x="500034" y="3429000"/>
            <a:ext cx="1071570" cy="369332"/>
          </a:xfrm>
          <a:prstGeom prst="rect">
            <a:avLst/>
          </a:prstGeom>
          <a:noFill/>
        </p:spPr>
        <p:txBody>
          <a:bodyPr wrap="square" rtlCol="0">
            <a:spAutoFit/>
          </a:bodyPr>
          <a:lstStyle/>
          <a:p>
            <a:r>
              <a:rPr lang="fr-FR" dirty="0" smtClean="0"/>
              <a:t>Schéma :</a:t>
            </a:r>
            <a:endParaRPr lang="fr-FR" dirty="0"/>
          </a:p>
        </p:txBody>
      </p:sp>
      <p:cxnSp>
        <p:nvCxnSpPr>
          <p:cNvPr id="16" name="Connecteur droit 15"/>
          <p:cNvCxnSpPr/>
          <p:nvPr/>
        </p:nvCxnSpPr>
        <p:spPr>
          <a:xfrm rot="5400000">
            <a:off x="6786578" y="4143380"/>
            <a:ext cx="57150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a:off x="6500826" y="4429132"/>
            <a:ext cx="57150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a:xfrm>
            <a:off x="7072330" y="4429132"/>
            <a:ext cx="57150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a:xfrm rot="5400000">
            <a:off x="7286644" y="4786322"/>
            <a:ext cx="71438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a:xfrm rot="5400000">
            <a:off x="6143636" y="4786322"/>
            <a:ext cx="71438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a:xfrm rot="10800000">
            <a:off x="6500826" y="5143512"/>
            <a:ext cx="114300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a:xfrm rot="5400000">
            <a:off x="1750993" y="4250537"/>
            <a:ext cx="78502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Connecteur droit 47"/>
          <p:cNvCxnSpPr/>
          <p:nvPr/>
        </p:nvCxnSpPr>
        <p:spPr>
          <a:xfrm>
            <a:off x="1571604" y="4643446"/>
            <a:ext cx="107157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a:xfrm>
            <a:off x="2000232" y="4857760"/>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a:xfrm rot="5400000">
            <a:off x="1750993" y="5249875"/>
            <a:ext cx="7858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Connecteur droit 57"/>
          <p:cNvCxnSpPr/>
          <p:nvPr/>
        </p:nvCxnSpPr>
        <p:spPr>
          <a:xfrm rot="5400000">
            <a:off x="6822297" y="5393545"/>
            <a:ext cx="50006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Connecteur droit 60"/>
          <p:cNvCxnSpPr/>
          <p:nvPr/>
        </p:nvCxnSpPr>
        <p:spPr>
          <a:xfrm rot="10800000">
            <a:off x="2143108" y="5643578"/>
            <a:ext cx="492922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Connecteur droit avec flèche 68"/>
          <p:cNvCxnSpPr/>
          <p:nvPr/>
        </p:nvCxnSpPr>
        <p:spPr>
          <a:xfrm rot="16200000" flipH="1">
            <a:off x="7250925" y="4179099"/>
            <a:ext cx="285752"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Connecteur droit avec flèche 72"/>
          <p:cNvCxnSpPr/>
          <p:nvPr/>
        </p:nvCxnSpPr>
        <p:spPr>
          <a:xfrm rot="16200000" flipH="1">
            <a:off x="7108049" y="4250537"/>
            <a:ext cx="214314"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Connecteur droit 76"/>
          <p:cNvCxnSpPr/>
          <p:nvPr/>
        </p:nvCxnSpPr>
        <p:spPr>
          <a:xfrm rot="10800000">
            <a:off x="5214942" y="3857628"/>
            <a:ext cx="18573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Connecteur droit 79"/>
          <p:cNvCxnSpPr/>
          <p:nvPr/>
        </p:nvCxnSpPr>
        <p:spPr>
          <a:xfrm rot="5400000">
            <a:off x="4857752" y="3786190"/>
            <a:ext cx="71438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Connecteur droit 82"/>
          <p:cNvCxnSpPr/>
          <p:nvPr/>
        </p:nvCxnSpPr>
        <p:spPr>
          <a:xfrm rot="10800000">
            <a:off x="4071934" y="4143380"/>
            <a:ext cx="114300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Connecteur droit 86"/>
          <p:cNvCxnSpPr/>
          <p:nvPr/>
        </p:nvCxnSpPr>
        <p:spPr>
          <a:xfrm rot="5400000" flipH="1" flipV="1">
            <a:off x="3714744" y="3786190"/>
            <a:ext cx="71438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Connecteur droit 89"/>
          <p:cNvCxnSpPr/>
          <p:nvPr/>
        </p:nvCxnSpPr>
        <p:spPr>
          <a:xfrm rot="10800000">
            <a:off x="4071934" y="3429000"/>
            <a:ext cx="114300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Connecteur droit 101"/>
          <p:cNvCxnSpPr/>
          <p:nvPr/>
        </p:nvCxnSpPr>
        <p:spPr>
          <a:xfrm rot="10800000">
            <a:off x="2143108" y="3857628"/>
            <a:ext cx="1928826" cy="1588"/>
          </a:xfrm>
          <a:prstGeom prst="line">
            <a:avLst/>
          </a:prstGeom>
        </p:spPr>
        <p:style>
          <a:lnRef idx="1">
            <a:schemeClr val="accent1"/>
          </a:lnRef>
          <a:fillRef idx="0">
            <a:schemeClr val="accent1"/>
          </a:fillRef>
          <a:effectRef idx="0">
            <a:schemeClr val="accent1"/>
          </a:effectRef>
          <a:fontRef idx="minor">
            <a:schemeClr val="tx1"/>
          </a:fontRef>
        </p:style>
      </p:cxnSp>
      <p:sp>
        <p:nvSpPr>
          <p:cNvPr id="105" name="ZoneTexte 104"/>
          <p:cNvSpPr txBox="1"/>
          <p:nvPr/>
        </p:nvSpPr>
        <p:spPr>
          <a:xfrm>
            <a:off x="4357686" y="3571876"/>
            <a:ext cx="1143008" cy="369332"/>
          </a:xfrm>
          <a:prstGeom prst="rect">
            <a:avLst/>
          </a:prstGeom>
          <a:noFill/>
        </p:spPr>
        <p:txBody>
          <a:bodyPr wrap="square" rtlCol="0">
            <a:spAutoFit/>
          </a:bodyPr>
          <a:lstStyle/>
          <a:p>
            <a:r>
              <a:rPr lang="fr-FR" dirty="0" smtClean="0"/>
              <a:t>4550</a:t>
            </a:r>
            <a:endParaRPr lang="fr-FR" dirty="0"/>
          </a:p>
        </p:txBody>
      </p:sp>
      <p:sp>
        <p:nvSpPr>
          <p:cNvPr id="26" name="ZoneTexte 25"/>
          <p:cNvSpPr txBox="1"/>
          <p:nvPr/>
        </p:nvSpPr>
        <p:spPr>
          <a:xfrm>
            <a:off x="6500826" y="4429132"/>
            <a:ext cx="1143008" cy="646331"/>
          </a:xfrm>
          <a:prstGeom prst="rect">
            <a:avLst/>
          </a:prstGeom>
          <a:noFill/>
        </p:spPr>
        <p:txBody>
          <a:bodyPr wrap="square" rtlCol="0">
            <a:spAutoFit/>
          </a:bodyPr>
          <a:lstStyle/>
          <a:p>
            <a:r>
              <a:rPr lang="fr-FR" dirty="0" smtClean="0"/>
              <a:t>R photo résistance</a:t>
            </a:r>
            <a:endParaRPr lang="fr-FR" dirty="0"/>
          </a:p>
        </p:txBody>
      </p:sp>
      <p:sp>
        <p:nvSpPr>
          <p:cNvPr id="27" name="Espace réservé du texte 2"/>
          <p:cNvSpPr txBox="1">
            <a:spLocks/>
          </p:cNvSpPr>
          <p:nvPr/>
        </p:nvSpPr>
        <p:spPr>
          <a:xfrm>
            <a:off x="714348" y="4857760"/>
            <a:ext cx="7772400" cy="171451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fr-FR" sz="20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28" name="Espace réservé du texte 2"/>
          <p:cNvSpPr txBox="1">
            <a:spLocks/>
          </p:cNvSpPr>
          <p:nvPr/>
        </p:nvSpPr>
        <p:spPr>
          <a:xfrm>
            <a:off x="500034" y="4714884"/>
            <a:ext cx="7772400" cy="1714512"/>
          </a:xfrm>
          <a:prstGeom prst="rect">
            <a:avLst/>
          </a:prstGeom>
        </p:spPr>
        <p:txBody>
          <a:bodyPr vert="horz" lIns="91440" tIns="45720" rIns="91440" bIns="45720" rtlCol="0" anchor="b">
            <a:normAutofit/>
          </a:bodyPr>
          <a:lstStyle/>
          <a:p>
            <a:pPr lvl="0">
              <a:spcBef>
                <a:spcPct val="20000"/>
              </a:spcBef>
            </a:pPr>
            <a:r>
              <a:rPr kumimoji="0" lang="fr-FR" sz="2000" b="0" i="0" u="none" strike="noStrike" kern="1200" cap="none" spc="0" normalizeH="0" baseline="0" noProof="0" dirty="0" smtClean="0">
                <a:ln>
                  <a:noFill/>
                </a:ln>
                <a:solidFill>
                  <a:srgbClr val="002060"/>
                </a:solidFill>
                <a:effectLst/>
                <a:uLnTx/>
                <a:uFillTx/>
                <a:latin typeface="+mn-lt"/>
                <a:ea typeface="+mn-ea"/>
                <a:cs typeface="+mn-cs"/>
              </a:rPr>
              <a:t>R choisie 4550 </a:t>
            </a:r>
            <a:r>
              <a:rPr lang="el-GR" sz="2000" dirty="0" smtClean="0">
                <a:solidFill>
                  <a:srgbClr val="002060"/>
                </a:solidFill>
              </a:rPr>
              <a:t>Ω</a:t>
            </a:r>
            <a:r>
              <a:rPr kumimoji="0" lang="fr-FR" sz="2000" b="0" i="0" u="none" strike="noStrike" kern="1200" cap="none" spc="0" normalizeH="0" baseline="0" noProof="0" dirty="0" smtClean="0">
                <a:ln>
                  <a:noFill/>
                </a:ln>
                <a:solidFill>
                  <a:srgbClr val="002060"/>
                </a:solidFill>
                <a:effectLst/>
                <a:uLnTx/>
                <a:uFillTx/>
                <a:latin typeface="+mn-lt"/>
                <a:ea typeface="+mn-ea"/>
                <a:cs typeface="+mn-cs"/>
              </a:rPr>
              <a:t> </a:t>
            </a:r>
          </a:p>
        </p:txBody>
      </p:sp>
      <p:sp>
        <p:nvSpPr>
          <p:cNvPr id="32" name="ZoneTexte 31"/>
          <p:cNvSpPr txBox="1"/>
          <p:nvPr/>
        </p:nvSpPr>
        <p:spPr>
          <a:xfrm>
            <a:off x="1500166" y="4643446"/>
            <a:ext cx="2214578" cy="276999"/>
          </a:xfrm>
          <a:prstGeom prst="rect">
            <a:avLst/>
          </a:prstGeom>
          <a:noFill/>
        </p:spPr>
        <p:txBody>
          <a:bodyPr wrap="square" rtlCol="0">
            <a:spAutoFit/>
          </a:bodyPr>
          <a:lstStyle/>
          <a:p>
            <a:r>
              <a:rPr lang="fr-FR" sz="1200" dirty="0" smtClean="0"/>
              <a:t>5V</a:t>
            </a:r>
            <a:endParaRPr lang="fr-FR" sz="1200" dirty="0"/>
          </a:p>
        </p:txBody>
      </p:sp>
      <p:cxnSp>
        <p:nvCxnSpPr>
          <p:cNvPr id="34" name="Connecteur droit avec flèche 33"/>
          <p:cNvCxnSpPr/>
          <p:nvPr/>
        </p:nvCxnSpPr>
        <p:spPr>
          <a:xfrm rot="5400000" flipH="1" flipV="1">
            <a:off x="535753" y="4679165"/>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p:nvPr/>
        </p:nvCxnSpPr>
        <p:spPr>
          <a:xfrm rot="10800000">
            <a:off x="3786182" y="3214686"/>
            <a:ext cx="157163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4286248" y="2928934"/>
            <a:ext cx="1071570" cy="369332"/>
          </a:xfrm>
          <a:prstGeom prst="rect">
            <a:avLst/>
          </a:prstGeom>
          <a:noFill/>
        </p:spPr>
        <p:txBody>
          <a:bodyPr wrap="square" rtlCol="0">
            <a:spAutoFit/>
          </a:bodyPr>
          <a:lstStyle/>
          <a:p>
            <a:r>
              <a:rPr lang="fr-FR" dirty="0" smtClean="0"/>
              <a:t>U</a:t>
            </a:r>
            <a:r>
              <a:rPr lang="fr-FR" baseline="-25000" dirty="0" smtClean="0"/>
              <a:t>R</a:t>
            </a:r>
            <a:endParaRPr lang="fr-FR" baseline="-25000" dirty="0"/>
          </a:p>
        </p:txBody>
      </p:sp>
      <p:cxnSp>
        <p:nvCxnSpPr>
          <p:cNvPr id="46" name="Connecteur droit avec flèche 45"/>
          <p:cNvCxnSpPr/>
          <p:nvPr/>
        </p:nvCxnSpPr>
        <p:spPr>
          <a:xfrm rot="5400000" flipH="1" flipV="1">
            <a:off x="7429520" y="4714884"/>
            <a:ext cx="114300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ZoneTexte 46"/>
          <p:cNvSpPr txBox="1"/>
          <p:nvPr/>
        </p:nvSpPr>
        <p:spPr>
          <a:xfrm>
            <a:off x="7929586" y="4500570"/>
            <a:ext cx="785818" cy="369332"/>
          </a:xfrm>
          <a:prstGeom prst="rect">
            <a:avLst/>
          </a:prstGeom>
          <a:noFill/>
        </p:spPr>
        <p:txBody>
          <a:bodyPr wrap="square" rtlCol="0">
            <a:spAutoFit/>
          </a:bodyPr>
          <a:lstStyle/>
          <a:p>
            <a:r>
              <a:rPr lang="fr-FR" dirty="0" smtClean="0"/>
              <a:t>U</a:t>
            </a:r>
            <a:r>
              <a:rPr lang="fr-FR" baseline="-25000" dirty="0" smtClean="0"/>
              <a:t>PH</a:t>
            </a:r>
            <a:endParaRPr lang="fr-FR" baseline="-25000" dirty="0"/>
          </a:p>
        </p:txBody>
      </p:sp>
      <p:sp>
        <p:nvSpPr>
          <p:cNvPr id="49" name="ZoneTexte 48"/>
          <p:cNvSpPr txBox="1"/>
          <p:nvPr/>
        </p:nvSpPr>
        <p:spPr>
          <a:xfrm>
            <a:off x="500034" y="4643446"/>
            <a:ext cx="500066" cy="369332"/>
          </a:xfrm>
          <a:prstGeom prst="rect">
            <a:avLst/>
          </a:prstGeom>
          <a:noFill/>
        </p:spPr>
        <p:txBody>
          <a:bodyPr wrap="square" rtlCol="0">
            <a:spAutoFit/>
          </a:bodyPr>
          <a:lstStyle/>
          <a:p>
            <a:r>
              <a:rPr lang="fr-FR" dirty="0" smtClean="0"/>
              <a:t>U</a:t>
            </a:r>
            <a:r>
              <a:rPr lang="fr-FR" baseline="-25000" dirty="0" smtClean="0"/>
              <a:t>G</a:t>
            </a:r>
            <a:endParaRPr lang="fr-FR" baseline="-25000" dirty="0"/>
          </a:p>
        </p:txBody>
      </p:sp>
      <p:cxnSp>
        <p:nvCxnSpPr>
          <p:cNvPr id="51" name="Connecteur droit 50"/>
          <p:cNvCxnSpPr/>
          <p:nvPr/>
        </p:nvCxnSpPr>
        <p:spPr>
          <a:xfrm>
            <a:off x="2928926" y="3643314"/>
            <a:ext cx="285752" cy="21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Connecteur droit 53"/>
          <p:cNvCxnSpPr/>
          <p:nvPr/>
        </p:nvCxnSpPr>
        <p:spPr>
          <a:xfrm rot="5400000">
            <a:off x="2928926" y="3857628"/>
            <a:ext cx="285752"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a:xfrm rot="16200000" flipH="1">
            <a:off x="6036479" y="3607595"/>
            <a:ext cx="285752" cy="21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Connecteur droit 61"/>
          <p:cNvCxnSpPr/>
          <p:nvPr/>
        </p:nvCxnSpPr>
        <p:spPr>
          <a:xfrm rot="5400000">
            <a:off x="6072198" y="3857628"/>
            <a:ext cx="214314" cy="21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Connecteur droit 63"/>
          <p:cNvCxnSpPr/>
          <p:nvPr/>
        </p:nvCxnSpPr>
        <p:spPr>
          <a:xfrm rot="5400000">
            <a:off x="5429256" y="5286388"/>
            <a:ext cx="357190" cy="357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Connecteur droit 65"/>
          <p:cNvCxnSpPr/>
          <p:nvPr/>
        </p:nvCxnSpPr>
        <p:spPr>
          <a:xfrm>
            <a:off x="5429256" y="5643578"/>
            <a:ext cx="428628" cy="285752"/>
          </a:xfrm>
          <a:prstGeom prst="line">
            <a:avLst/>
          </a:prstGeom>
        </p:spPr>
        <p:style>
          <a:lnRef idx="1">
            <a:schemeClr val="accent1"/>
          </a:lnRef>
          <a:fillRef idx="0">
            <a:schemeClr val="accent1"/>
          </a:fillRef>
          <a:effectRef idx="0">
            <a:schemeClr val="accent1"/>
          </a:effectRef>
          <a:fontRef idx="minor">
            <a:schemeClr val="tx1"/>
          </a:fontRef>
        </p:style>
      </p:cxnSp>
      <p:sp>
        <p:nvSpPr>
          <p:cNvPr id="70" name="ZoneTexte 69"/>
          <p:cNvSpPr txBox="1"/>
          <p:nvPr/>
        </p:nvSpPr>
        <p:spPr>
          <a:xfrm>
            <a:off x="6072198" y="3429000"/>
            <a:ext cx="571504" cy="369332"/>
          </a:xfrm>
          <a:prstGeom prst="rect">
            <a:avLst/>
          </a:prstGeom>
          <a:noFill/>
        </p:spPr>
        <p:txBody>
          <a:bodyPr wrap="square" rtlCol="0">
            <a:spAutoFit/>
          </a:bodyPr>
          <a:lstStyle/>
          <a:p>
            <a:r>
              <a:rPr lang="fr-FR" dirty="0" smtClean="0"/>
              <a:t>i</a:t>
            </a:r>
            <a:endParaRPr lang="fr-FR" dirty="0"/>
          </a:p>
        </p:txBody>
      </p:sp>
      <p:sp>
        <p:nvSpPr>
          <p:cNvPr id="71" name="ZoneTexte 70"/>
          <p:cNvSpPr txBox="1"/>
          <p:nvPr/>
        </p:nvSpPr>
        <p:spPr>
          <a:xfrm>
            <a:off x="5715008" y="5786454"/>
            <a:ext cx="1285884" cy="369332"/>
          </a:xfrm>
          <a:prstGeom prst="rect">
            <a:avLst/>
          </a:prstGeom>
          <a:noFill/>
        </p:spPr>
        <p:txBody>
          <a:bodyPr wrap="square" rtlCol="0">
            <a:spAutoFit/>
          </a:bodyPr>
          <a:lstStyle/>
          <a:p>
            <a:r>
              <a:rPr lang="fr-FR" dirty="0" smtClean="0"/>
              <a:t>i</a:t>
            </a:r>
            <a:endParaRPr lang="fr-FR" dirty="0"/>
          </a:p>
        </p:txBody>
      </p:sp>
      <p:sp>
        <p:nvSpPr>
          <p:cNvPr id="72" name="ZoneTexte 71"/>
          <p:cNvSpPr txBox="1"/>
          <p:nvPr/>
        </p:nvSpPr>
        <p:spPr>
          <a:xfrm>
            <a:off x="2786050" y="3429000"/>
            <a:ext cx="1071570" cy="369332"/>
          </a:xfrm>
          <a:prstGeom prst="rect">
            <a:avLst/>
          </a:prstGeom>
          <a:noFill/>
        </p:spPr>
        <p:txBody>
          <a:bodyPr wrap="square" rtlCol="0">
            <a:spAutoFit/>
          </a:bodyPr>
          <a:lstStyle/>
          <a:p>
            <a:r>
              <a:rPr lang="fr-FR" dirty="0" smtClean="0"/>
              <a:t>i</a:t>
            </a:r>
            <a:endParaRPr lang="fr-F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85728"/>
            <a:ext cx="7772400" cy="500043"/>
          </a:xfrm>
        </p:spPr>
        <p:txBody>
          <a:bodyPr>
            <a:normAutofit/>
          </a:bodyPr>
          <a:lstStyle/>
          <a:p>
            <a:r>
              <a:rPr lang="fr-FR" sz="2400" dirty="0" smtClean="0">
                <a:solidFill>
                  <a:srgbClr val="FF0000"/>
                </a:solidFill>
              </a:rPr>
              <a:t>On va devoir prendre 4 photorésistances</a:t>
            </a:r>
            <a:endParaRPr lang="fr-FR" sz="2400" dirty="0">
              <a:solidFill>
                <a:srgbClr val="FF0000"/>
              </a:solidFill>
            </a:endParaRPr>
          </a:p>
        </p:txBody>
      </p:sp>
      <p:sp>
        <p:nvSpPr>
          <p:cNvPr id="3" name="Espace réservé du texte 2"/>
          <p:cNvSpPr>
            <a:spLocks noGrp="1"/>
          </p:cNvSpPr>
          <p:nvPr>
            <p:ph type="body" idx="1"/>
          </p:nvPr>
        </p:nvSpPr>
        <p:spPr>
          <a:xfrm>
            <a:off x="0" y="857232"/>
            <a:ext cx="7772400" cy="1500187"/>
          </a:xfrm>
        </p:spPr>
        <p:txBody>
          <a:bodyPr>
            <a:normAutofit lnSpcReduction="10000"/>
          </a:bodyPr>
          <a:lstStyle/>
          <a:p>
            <a:r>
              <a:rPr lang="fr-FR" sz="1800" dirty="0" smtClean="0">
                <a:solidFill>
                  <a:srgbClr val="002060"/>
                </a:solidFill>
                <a:latin typeface="Arial" pitchFamily="34" charset="0"/>
                <a:cs typeface="Arial" pitchFamily="34" charset="0"/>
              </a:rPr>
              <a:t>Car les résultats sont plus cohérant :</a:t>
            </a:r>
          </a:p>
          <a:p>
            <a:r>
              <a:rPr lang="fr-FR" sz="1800" dirty="0" err="1" smtClean="0">
                <a:solidFill>
                  <a:srgbClr val="002060"/>
                </a:solidFill>
                <a:latin typeface="Arial" pitchFamily="34" charset="0"/>
                <a:cs typeface="Arial" pitchFamily="34" charset="0"/>
              </a:rPr>
              <a:t>Usombre</a:t>
            </a:r>
            <a:r>
              <a:rPr lang="fr-FR" sz="1800" dirty="0" smtClean="0">
                <a:solidFill>
                  <a:srgbClr val="002060"/>
                </a:solidFill>
                <a:latin typeface="Arial" pitchFamily="34" charset="0"/>
                <a:cs typeface="Arial" pitchFamily="34" charset="0"/>
              </a:rPr>
              <a:t> = U x (4xR</a:t>
            </a:r>
            <a:r>
              <a:rPr lang="fr-FR" sz="1800" baseline="-25000" dirty="0" smtClean="0">
                <a:solidFill>
                  <a:srgbClr val="002060"/>
                </a:solidFill>
                <a:latin typeface="Arial" pitchFamily="34" charset="0"/>
                <a:cs typeface="Arial" pitchFamily="34" charset="0"/>
              </a:rPr>
              <a:t>PHSOMBRE</a:t>
            </a:r>
            <a:r>
              <a:rPr lang="fr-FR" sz="1800" dirty="0" smtClean="0">
                <a:solidFill>
                  <a:srgbClr val="002060"/>
                </a:solidFill>
                <a:latin typeface="Arial" pitchFamily="34" charset="0"/>
                <a:cs typeface="Arial" pitchFamily="34" charset="0"/>
              </a:rPr>
              <a:t>)/(R1+4xR</a:t>
            </a:r>
            <a:r>
              <a:rPr lang="fr-FR" sz="1800" baseline="-25000" dirty="0" smtClean="0">
                <a:solidFill>
                  <a:srgbClr val="002060"/>
                </a:solidFill>
                <a:latin typeface="Arial" pitchFamily="34" charset="0"/>
                <a:cs typeface="Arial" pitchFamily="34" charset="0"/>
              </a:rPr>
              <a:t>PHSOMBRE</a:t>
            </a:r>
            <a:r>
              <a:rPr lang="fr-FR" sz="1800" dirty="0" smtClean="0">
                <a:solidFill>
                  <a:srgbClr val="002060"/>
                </a:solidFill>
                <a:latin typeface="Arial" pitchFamily="34" charset="0"/>
                <a:cs typeface="Arial" pitchFamily="34" charset="0"/>
              </a:rPr>
              <a:t>) =&gt; 5 x 5800/(4550+5800) =2.80V</a:t>
            </a:r>
          </a:p>
          <a:p>
            <a:r>
              <a:rPr lang="fr-FR" sz="1800" dirty="0" err="1" smtClean="0">
                <a:solidFill>
                  <a:srgbClr val="002060"/>
                </a:solidFill>
                <a:latin typeface="Arial" pitchFamily="34" charset="0"/>
                <a:cs typeface="Arial" pitchFamily="34" charset="0"/>
              </a:rPr>
              <a:t>Usoleil</a:t>
            </a:r>
            <a:r>
              <a:rPr lang="fr-FR" sz="1800" dirty="0" smtClean="0">
                <a:solidFill>
                  <a:srgbClr val="002060"/>
                </a:solidFill>
                <a:latin typeface="Arial" pitchFamily="34" charset="0"/>
                <a:cs typeface="Arial" pitchFamily="34" charset="0"/>
              </a:rPr>
              <a:t> = U x (4xR</a:t>
            </a:r>
            <a:r>
              <a:rPr lang="fr-FR" sz="1800" baseline="-25000" dirty="0" smtClean="0">
                <a:solidFill>
                  <a:srgbClr val="002060"/>
                </a:solidFill>
                <a:latin typeface="Arial" pitchFamily="34" charset="0"/>
                <a:cs typeface="Arial" pitchFamily="34" charset="0"/>
              </a:rPr>
              <a:t>PHSOLEIL</a:t>
            </a:r>
            <a:r>
              <a:rPr lang="fr-FR" sz="1800" dirty="0" smtClean="0">
                <a:solidFill>
                  <a:srgbClr val="002060"/>
                </a:solidFill>
                <a:latin typeface="Arial" pitchFamily="34" charset="0"/>
                <a:cs typeface="Arial" pitchFamily="34" charset="0"/>
              </a:rPr>
              <a:t>)/(R1+4xR</a:t>
            </a:r>
            <a:r>
              <a:rPr lang="fr-FR" sz="1800" baseline="-25000" dirty="0" smtClean="0">
                <a:solidFill>
                  <a:srgbClr val="002060"/>
                </a:solidFill>
                <a:latin typeface="Arial" pitchFamily="34" charset="0"/>
                <a:cs typeface="Arial" pitchFamily="34" charset="0"/>
              </a:rPr>
              <a:t>PHSOLEIL</a:t>
            </a:r>
            <a:r>
              <a:rPr lang="fr-FR" sz="1800" dirty="0" smtClean="0">
                <a:solidFill>
                  <a:srgbClr val="002060"/>
                </a:solidFill>
                <a:latin typeface="Arial" pitchFamily="34" charset="0"/>
                <a:cs typeface="Arial" pitchFamily="34" charset="0"/>
              </a:rPr>
              <a:t>) =&gt; 5 x 660/(4550+660) =0.63V</a:t>
            </a:r>
            <a:endParaRPr lang="fr-FR" sz="1800" dirty="0">
              <a:solidFill>
                <a:srgbClr val="002060"/>
              </a:solidFill>
              <a:latin typeface="Arial" pitchFamily="34" charset="0"/>
              <a:cs typeface="Arial" pitchFamily="34" charset="0"/>
            </a:endParaRPr>
          </a:p>
        </p:txBody>
      </p:sp>
      <p:cxnSp>
        <p:nvCxnSpPr>
          <p:cNvPr id="158" name="Connecteur droit 157"/>
          <p:cNvCxnSpPr/>
          <p:nvPr/>
        </p:nvCxnSpPr>
        <p:spPr>
          <a:xfrm rot="5400000" flipH="1" flipV="1">
            <a:off x="-215140" y="5857892"/>
            <a:ext cx="1143802"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Connecteur droit 159"/>
          <p:cNvCxnSpPr/>
          <p:nvPr/>
        </p:nvCxnSpPr>
        <p:spPr>
          <a:xfrm>
            <a:off x="214282" y="5286388"/>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Connecteur droit 167"/>
          <p:cNvCxnSpPr/>
          <p:nvPr/>
        </p:nvCxnSpPr>
        <p:spPr>
          <a:xfrm>
            <a:off x="0" y="5143512"/>
            <a:ext cx="78578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Connecteur droit 169"/>
          <p:cNvCxnSpPr/>
          <p:nvPr/>
        </p:nvCxnSpPr>
        <p:spPr>
          <a:xfrm rot="5400000" flipH="1" flipV="1">
            <a:off x="-285784" y="4500570"/>
            <a:ext cx="128588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Connecteur droit 198"/>
          <p:cNvCxnSpPr/>
          <p:nvPr/>
        </p:nvCxnSpPr>
        <p:spPr>
          <a:xfrm>
            <a:off x="785786" y="3571876"/>
            <a:ext cx="7858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0" name="Connecteur droit 199"/>
          <p:cNvCxnSpPr/>
          <p:nvPr/>
        </p:nvCxnSpPr>
        <p:spPr>
          <a:xfrm rot="5400000">
            <a:off x="1250133" y="3893347"/>
            <a:ext cx="64294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Connecteur droit 200"/>
          <p:cNvCxnSpPr/>
          <p:nvPr/>
        </p:nvCxnSpPr>
        <p:spPr>
          <a:xfrm rot="5400000">
            <a:off x="465109" y="3893347"/>
            <a:ext cx="642148"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2" name="Connecteur droit 201"/>
          <p:cNvCxnSpPr/>
          <p:nvPr/>
        </p:nvCxnSpPr>
        <p:spPr>
          <a:xfrm rot="10800000">
            <a:off x="785786" y="4214818"/>
            <a:ext cx="7858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Connecteur droit 205"/>
          <p:cNvCxnSpPr/>
          <p:nvPr/>
        </p:nvCxnSpPr>
        <p:spPr>
          <a:xfrm>
            <a:off x="357158" y="3857628"/>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8" name="Connecteur droit 207"/>
          <p:cNvCxnSpPr/>
          <p:nvPr/>
        </p:nvCxnSpPr>
        <p:spPr>
          <a:xfrm>
            <a:off x="1571604" y="3857628"/>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Connecteur droit 208"/>
          <p:cNvCxnSpPr/>
          <p:nvPr/>
        </p:nvCxnSpPr>
        <p:spPr>
          <a:xfrm>
            <a:off x="1857356" y="3571082"/>
            <a:ext cx="7858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0" name="Connecteur droit 209"/>
          <p:cNvCxnSpPr/>
          <p:nvPr/>
        </p:nvCxnSpPr>
        <p:spPr>
          <a:xfrm rot="5400000">
            <a:off x="2321703" y="3892553"/>
            <a:ext cx="64294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Connecteur droit 210"/>
          <p:cNvCxnSpPr/>
          <p:nvPr/>
        </p:nvCxnSpPr>
        <p:spPr>
          <a:xfrm rot="5400000">
            <a:off x="1536679" y="3892553"/>
            <a:ext cx="642148"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Connecteur droit 211"/>
          <p:cNvCxnSpPr/>
          <p:nvPr/>
        </p:nvCxnSpPr>
        <p:spPr>
          <a:xfrm rot="10800000">
            <a:off x="1857356" y="4214024"/>
            <a:ext cx="7858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Connecteur droit 215"/>
          <p:cNvCxnSpPr/>
          <p:nvPr/>
        </p:nvCxnSpPr>
        <p:spPr>
          <a:xfrm>
            <a:off x="2643174" y="3857628"/>
            <a:ext cx="21431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Connecteur droit 216"/>
          <p:cNvCxnSpPr/>
          <p:nvPr/>
        </p:nvCxnSpPr>
        <p:spPr>
          <a:xfrm>
            <a:off x="2857488" y="3571876"/>
            <a:ext cx="7858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8" name="Connecteur droit 217"/>
          <p:cNvCxnSpPr/>
          <p:nvPr/>
        </p:nvCxnSpPr>
        <p:spPr>
          <a:xfrm rot="5400000">
            <a:off x="3321835" y="3893347"/>
            <a:ext cx="64294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9" name="Connecteur droit 218"/>
          <p:cNvCxnSpPr/>
          <p:nvPr/>
        </p:nvCxnSpPr>
        <p:spPr>
          <a:xfrm rot="5400000">
            <a:off x="2536811" y="3893347"/>
            <a:ext cx="642148"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Connecteur droit 219"/>
          <p:cNvCxnSpPr/>
          <p:nvPr/>
        </p:nvCxnSpPr>
        <p:spPr>
          <a:xfrm rot="10800000">
            <a:off x="2857488" y="4214818"/>
            <a:ext cx="7858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Connecteur droit 221"/>
          <p:cNvCxnSpPr/>
          <p:nvPr/>
        </p:nvCxnSpPr>
        <p:spPr>
          <a:xfrm>
            <a:off x="3643306" y="3857628"/>
            <a:ext cx="21431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3" name="Connecteur droit 222"/>
          <p:cNvCxnSpPr/>
          <p:nvPr/>
        </p:nvCxnSpPr>
        <p:spPr>
          <a:xfrm>
            <a:off x="3857620" y="3571876"/>
            <a:ext cx="7858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4" name="Connecteur droit 223"/>
          <p:cNvCxnSpPr/>
          <p:nvPr/>
        </p:nvCxnSpPr>
        <p:spPr>
          <a:xfrm rot="5400000">
            <a:off x="4321967" y="3893347"/>
            <a:ext cx="64294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5" name="Connecteur droit 224"/>
          <p:cNvCxnSpPr/>
          <p:nvPr/>
        </p:nvCxnSpPr>
        <p:spPr>
          <a:xfrm rot="5400000">
            <a:off x="3536943" y="3893347"/>
            <a:ext cx="642148"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Connecteur droit 225"/>
          <p:cNvCxnSpPr/>
          <p:nvPr/>
        </p:nvCxnSpPr>
        <p:spPr>
          <a:xfrm rot="10800000">
            <a:off x="3857620" y="4214818"/>
            <a:ext cx="7858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Connecteur droit 229"/>
          <p:cNvCxnSpPr/>
          <p:nvPr/>
        </p:nvCxnSpPr>
        <p:spPr>
          <a:xfrm>
            <a:off x="4643438" y="3857628"/>
            <a:ext cx="21431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1" name="Connecteur droit 230"/>
          <p:cNvCxnSpPr/>
          <p:nvPr/>
        </p:nvCxnSpPr>
        <p:spPr>
          <a:xfrm>
            <a:off x="4858546" y="3571082"/>
            <a:ext cx="7858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Connecteur droit 231"/>
          <p:cNvCxnSpPr/>
          <p:nvPr/>
        </p:nvCxnSpPr>
        <p:spPr>
          <a:xfrm rot="5400000">
            <a:off x="5322893" y="3892553"/>
            <a:ext cx="64294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Connecteur droit 232"/>
          <p:cNvCxnSpPr/>
          <p:nvPr/>
        </p:nvCxnSpPr>
        <p:spPr>
          <a:xfrm rot="5400000">
            <a:off x="4537869" y="3892553"/>
            <a:ext cx="642148"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4" name="Connecteur droit 233"/>
          <p:cNvCxnSpPr/>
          <p:nvPr/>
        </p:nvCxnSpPr>
        <p:spPr>
          <a:xfrm rot="10800000">
            <a:off x="4858546" y="4214024"/>
            <a:ext cx="7858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6" name="Connecteur droit 235"/>
          <p:cNvCxnSpPr/>
          <p:nvPr/>
        </p:nvCxnSpPr>
        <p:spPr>
          <a:xfrm>
            <a:off x="5643570" y="3857628"/>
            <a:ext cx="50006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Connecteur droit 238"/>
          <p:cNvCxnSpPr/>
          <p:nvPr/>
        </p:nvCxnSpPr>
        <p:spPr>
          <a:xfrm rot="5400000">
            <a:off x="4858546" y="5143512"/>
            <a:ext cx="257097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1" name="Connecteur droit 240"/>
          <p:cNvCxnSpPr/>
          <p:nvPr/>
        </p:nvCxnSpPr>
        <p:spPr>
          <a:xfrm>
            <a:off x="357158" y="6429396"/>
            <a:ext cx="5786478" cy="1588"/>
          </a:xfrm>
          <a:prstGeom prst="line">
            <a:avLst/>
          </a:prstGeom>
        </p:spPr>
        <p:style>
          <a:lnRef idx="1">
            <a:schemeClr val="accent1"/>
          </a:lnRef>
          <a:fillRef idx="0">
            <a:schemeClr val="accent1"/>
          </a:fillRef>
          <a:effectRef idx="0">
            <a:schemeClr val="accent1"/>
          </a:effectRef>
          <a:fontRef idx="minor">
            <a:schemeClr val="tx1"/>
          </a:fontRef>
        </p:style>
      </p:cxnSp>
      <p:sp>
        <p:nvSpPr>
          <p:cNvPr id="245" name="ZoneTexte 244"/>
          <p:cNvSpPr txBox="1"/>
          <p:nvPr/>
        </p:nvSpPr>
        <p:spPr>
          <a:xfrm>
            <a:off x="142844" y="2857496"/>
            <a:ext cx="1857388" cy="369332"/>
          </a:xfrm>
          <a:prstGeom prst="rect">
            <a:avLst/>
          </a:prstGeom>
          <a:noFill/>
        </p:spPr>
        <p:txBody>
          <a:bodyPr wrap="square" rtlCol="0">
            <a:spAutoFit/>
          </a:bodyPr>
          <a:lstStyle/>
          <a:p>
            <a:r>
              <a:rPr lang="fr-FR" dirty="0" smtClean="0"/>
              <a:t>Schéma :</a:t>
            </a:r>
            <a:endParaRPr lang="fr-FR" dirty="0"/>
          </a:p>
        </p:txBody>
      </p:sp>
      <p:sp>
        <p:nvSpPr>
          <p:cNvPr id="246" name="ZoneTexte 245"/>
          <p:cNvSpPr txBox="1"/>
          <p:nvPr/>
        </p:nvSpPr>
        <p:spPr>
          <a:xfrm>
            <a:off x="785786" y="3643314"/>
            <a:ext cx="785818" cy="369332"/>
          </a:xfrm>
          <a:prstGeom prst="rect">
            <a:avLst/>
          </a:prstGeom>
          <a:noFill/>
        </p:spPr>
        <p:txBody>
          <a:bodyPr wrap="square" rtlCol="0">
            <a:spAutoFit/>
          </a:bodyPr>
          <a:lstStyle/>
          <a:p>
            <a:r>
              <a:rPr lang="fr-FR" dirty="0" smtClean="0"/>
              <a:t>4550</a:t>
            </a:r>
            <a:endParaRPr lang="fr-FR" dirty="0"/>
          </a:p>
        </p:txBody>
      </p:sp>
      <p:cxnSp>
        <p:nvCxnSpPr>
          <p:cNvPr id="248" name="Connecteur droit avec flèche 247"/>
          <p:cNvCxnSpPr/>
          <p:nvPr/>
        </p:nvCxnSpPr>
        <p:spPr>
          <a:xfrm rot="10800000">
            <a:off x="1857356" y="3286124"/>
            <a:ext cx="37862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9" name="ZoneTexte 248"/>
          <p:cNvSpPr txBox="1"/>
          <p:nvPr/>
        </p:nvSpPr>
        <p:spPr>
          <a:xfrm>
            <a:off x="3500430" y="2928934"/>
            <a:ext cx="3071834" cy="369332"/>
          </a:xfrm>
          <a:prstGeom prst="rect">
            <a:avLst/>
          </a:prstGeom>
          <a:noFill/>
        </p:spPr>
        <p:txBody>
          <a:bodyPr wrap="square" rtlCol="0">
            <a:spAutoFit/>
          </a:bodyPr>
          <a:lstStyle/>
          <a:p>
            <a:r>
              <a:rPr lang="fr-FR" dirty="0" smtClean="0"/>
              <a:t>U</a:t>
            </a:r>
            <a:r>
              <a:rPr lang="fr-FR" baseline="-25000" dirty="0" smtClean="0"/>
              <a:t>PH</a:t>
            </a:r>
            <a:endParaRPr lang="fr-FR" baseline="-25000" dirty="0"/>
          </a:p>
        </p:txBody>
      </p:sp>
      <p:cxnSp>
        <p:nvCxnSpPr>
          <p:cNvPr id="251" name="Connecteur droit avec flèche 250"/>
          <p:cNvCxnSpPr/>
          <p:nvPr/>
        </p:nvCxnSpPr>
        <p:spPr>
          <a:xfrm rot="16200000" flipH="1">
            <a:off x="3000364" y="3357562"/>
            <a:ext cx="214314"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3" name="Connecteur droit avec flèche 252"/>
          <p:cNvCxnSpPr/>
          <p:nvPr/>
        </p:nvCxnSpPr>
        <p:spPr>
          <a:xfrm rot="16200000" flipH="1">
            <a:off x="3286116" y="3357562"/>
            <a:ext cx="214314"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5" name="Connecteur droit avec flèche 254"/>
          <p:cNvCxnSpPr/>
          <p:nvPr/>
        </p:nvCxnSpPr>
        <p:spPr>
          <a:xfrm>
            <a:off x="3929058" y="3357562"/>
            <a:ext cx="285752"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7" name="Connecteur droit avec flèche 256"/>
          <p:cNvCxnSpPr/>
          <p:nvPr/>
        </p:nvCxnSpPr>
        <p:spPr>
          <a:xfrm rot="16200000" flipH="1">
            <a:off x="4214810" y="3357562"/>
            <a:ext cx="214314"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2" name="Connecteur droit avec flèche 261"/>
          <p:cNvCxnSpPr/>
          <p:nvPr/>
        </p:nvCxnSpPr>
        <p:spPr>
          <a:xfrm rot="16200000" flipH="1">
            <a:off x="4929190" y="3357562"/>
            <a:ext cx="214314"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4" name="Connecteur droit avec flèche 263"/>
          <p:cNvCxnSpPr/>
          <p:nvPr/>
        </p:nvCxnSpPr>
        <p:spPr>
          <a:xfrm rot="16200000" flipH="1">
            <a:off x="5143504" y="3357562"/>
            <a:ext cx="214314"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6" name="Connecteur droit avec flèche 265"/>
          <p:cNvCxnSpPr/>
          <p:nvPr/>
        </p:nvCxnSpPr>
        <p:spPr>
          <a:xfrm rot="16200000" flipH="1">
            <a:off x="2321703" y="3393281"/>
            <a:ext cx="214314"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8" name="Connecteur droit avec flèche 267"/>
          <p:cNvCxnSpPr/>
          <p:nvPr/>
        </p:nvCxnSpPr>
        <p:spPr>
          <a:xfrm rot="16200000" flipH="1">
            <a:off x="2107389" y="3393281"/>
            <a:ext cx="214314"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4" name="Connecteur droit 273"/>
          <p:cNvCxnSpPr/>
          <p:nvPr/>
        </p:nvCxnSpPr>
        <p:spPr>
          <a:xfrm rot="16200000" flipV="1">
            <a:off x="321439" y="4536289"/>
            <a:ext cx="285752" cy="21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6" name="Connecteur droit 275"/>
          <p:cNvCxnSpPr/>
          <p:nvPr/>
        </p:nvCxnSpPr>
        <p:spPr>
          <a:xfrm rot="5400000">
            <a:off x="107125" y="4536289"/>
            <a:ext cx="285752" cy="21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Connecteur droit 277"/>
          <p:cNvCxnSpPr/>
          <p:nvPr/>
        </p:nvCxnSpPr>
        <p:spPr>
          <a:xfrm rot="5400000">
            <a:off x="6107917" y="4822041"/>
            <a:ext cx="357190"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0" name="Connecteur droit 279"/>
          <p:cNvCxnSpPr/>
          <p:nvPr/>
        </p:nvCxnSpPr>
        <p:spPr>
          <a:xfrm rot="16200000" flipV="1">
            <a:off x="5893603" y="4893479"/>
            <a:ext cx="285752" cy="214314"/>
          </a:xfrm>
          <a:prstGeom prst="line">
            <a:avLst/>
          </a:prstGeom>
        </p:spPr>
        <p:style>
          <a:lnRef idx="1">
            <a:schemeClr val="accent1"/>
          </a:lnRef>
          <a:fillRef idx="0">
            <a:schemeClr val="accent1"/>
          </a:fillRef>
          <a:effectRef idx="0">
            <a:schemeClr val="accent1"/>
          </a:effectRef>
          <a:fontRef idx="minor">
            <a:schemeClr val="tx1"/>
          </a:fontRef>
        </p:style>
      </p:cxnSp>
      <p:sp>
        <p:nvSpPr>
          <p:cNvPr id="281" name="ZoneTexte 280"/>
          <p:cNvSpPr txBox="1"/>
          <p:nvPr/>
        </p:nvSpPr>
        <p:spPr>
          <a:xfrm>
            <a:off x="0" y="4357694"/>
            <a:ext cx="357158" cy="369332"/>
          </a:xfrm>
          <a:prstGeom prst="rect">
            <a:avLst/>
          </a:prstGeom>
          <a:noFill/>
        </p:spPr>
        <p:txBody>
          <a:bodyPr wrap="square" rtlCol="0">
            <a:spAutoFit/>
          </a:bodyPr>
          <a:lstStyle/>
          <a:p>
            <a:r>
              <a:rPr lang="fr-FR" dirty="0" smtClean="0"/>
              <a:t>i</a:t>
            </a:r>
            <a:endParaRPr lang="fr-FR" dirty="0"/>
          </a:p>
        </p:txBody>
      </p:sp>
      <p:sp>
        <p:nvSpPr>
          <p:cNvPr id="282" name="ZoneTexte 281"/>
          <p:cNvSpPr txBox="1"/>
          <p:nvPr/>
        </p:nvSpPr>
        <p:spPr>
          <a:xfrm>
            <a:off x="6215074" y="4643446"/>
            <a:ext cx="1000132" cy="369332"/>
          </a:xfrm>
          <a:prstGeom prst="rect">
            <a:avLst/>
          </a:prstGeom>
          <a:noFill/>
        </p:spPr>
        <p:txBody>
          <a:bodyPr wrap="square" rtlCol="0">
            <a:spAutoFit/>
          </a:bodyPr>
          <a:lstStyle/>
          <a:p>
            <a:r>
              <a:rPr lang="fr-FR" dirty="0" smtClean="0"/>
              <a:t>i</a:t>
            </a:r>
            <a:endParaRPr lang="fr-FR" dirty="0"/>
          </a:p>
        </p:txBody>
      </p:sp>
      <p:sp>
        <p:nvSpPr>
          <p:cNvPr id="283" name="ZoneTexte 282"/>
          <p:cNvSpPr txBox="1"/>
          <p:nvPr/>
        </p:nvSpPr>
        <p:spPr>
          <a:xfrm>
            <a:off x="0" y="5072074"/>
            <a:ext cx="1285852" cy="261610"/>
          </a:xfrm>
          <a:prstGeom prst="rect">
            <a:avLst/>
          </a:prstGeom>
          <a:noFill/>
        </p:spPr>
        <p:txBody>
          <a:bodyPr wrap="square" rtlCol="0">
            <a:spAutoFit/>
          </a:bodyPr>
          <a:lstStyle/>
          <a:p>
            <a:r>
              <a:rPr lang="fr-FR" sz="1100" dirty="0" smtClean="0"/>
              <a:t>5V</a:t>
            </a:r>
            <a:endParaRPr lang="fr-FR" sz="11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2714620"/>
            <a:ext cx="8421687" cy="1362075"/>
          </a:xfrm>
        </p:spPr>
        <p:txBody>
          <a:bodyPr/>
          <a:lstStyle/>
          <a:p>
            <a:r>
              <a:rPr lang="fr-FR" b="0" dirty="0" smtClean="0">
                <a:solidFill>
                  <a:srgbClr val="FF0000"/>
                </a:solidFill>
              </a:rPr>
              <a:t>Présentation de l’</a:t>
            </a:r>
            <a:r>
              <a:rPr lang="fr-FR" b="0" dirty="0" err="1" smtClean="0">
                <a:solidFill>
                  <a:srgbClr val="FF0000"/>
                </a:solidFill>
              </a:rPr>
              <a:t>algorigramme</a:t>
            </a:r>
            <a:r>
              <a:rPr lang="fr-FR" b="0" dirty="0" smtClean="0">
                <a:solidFill>
                  <a:srgbClr val="FF0000"/>
                </a:solidFill>
              </a:rPr>
              <a:t> </a:t>
            </a:r>
            <a:endParaRPr lang="fr-FR" b="0" dirty="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0" y="0"/>
            <a:ext cx="3829050" cy="5676900"/>
          </a:xfrm>
          <a:prstGeom prst="rect">
            <a:avLst/>
          </a:prstGeom>
          <a:noFill/>
          <a:ln w="9525">
            <a:noFill/>
            <a:miter lim="800000"/>
            <a:headEnd/>
            <a:tailEnd/>
          </a:ln>
          <a:effectLst/>
        </p:spPr>
      </p:pic>
      <p:cxnSp>
        <p:nvCxnSpPr>
          <p:cNvPr id="6" name="Connecteur droit 5"/>
          <p:cNvCxnSpPr/>
          <p:nvPr/>
        </p:nvCxnSpPr>
        <p:spPr>
          <a:xfrm rot="5400000">
            <a:off x="928686" y="3429000"/>
            <a:ext cx="68580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5123" name="Picture 3"/>
          <p:cNvPicPr>
            <a:picLocks noChangeAspect="1" noChangeArrowheads="1"/>
          </p:cNvPicPr>
          <p:nvPr/>
        </p:nvPicPr>
        <p:blipFill>
          <a:blip r:embed="rId3"/>
          <a:srcRect/>
          <a:stretch>
            <a:fillRect/>
          </a:stretch>
        </p:blipFill>
        <p:spPr bwMode="auto">
          <a:xfrm>
            <a:off x="4429124" y="571480"/>
            <a:ext cx="3829050" cy="4876800"/>
          </a:xfrm>
          <a:prstGeom prst="rect">
            <a:avLst/>
          </a:prstGeom>
          <a:noFill/>
          <a:ln w="9525">
            <a:noFill/>
            <a:miter lim="800000"/>
            <a:headEnd/>
            <a:tailEnd/>
          </a:ln>
          <a:effectLst/>
        </p:spPr>
      </p:pic>
      <p:cxnSp>
        <p:nvCxnSpPr>
          <p:cNvPr id="10" name="Connecteur droit avec flèche 9"/>
          <p:cNvCxnSpPr/>
          <p:nvPr/>
        </p:nvCxnSpPr>
        <p:spPr>
          <a:xfrm>
            <a:off x="357158" y="785794"/>
            <a:ext cx="1785950"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2285984" y="857232"/>
            <a:ext cx="1928826" cy="646331"/>
          </a:xfrm>
          <a:prstGeom prst="rect">
            <a:avLst/>
          </a:prstGeom>
          <a:noFill/>
        </p:spPr>
        <p:txBody>
          <a:bodyPr wrap="square" rtlCol="0">
            <a:spAutoFit/>
          </a:bodyPr>
          <a:lstStyle/>
          <a:p>
            <a:r>
              <a:rPr lang="fr-FR" sz="1200" dirty="0" smtClean="0">
                <a:solidFill>
                  <a:schemeClr val="tx2"/>
                </a:solidFill>
              </a:rPr>
              <a:t>Configuration d’une </a:t>
            </a:r>
            <a:r>
              <a:rPr lang="fr-FR" sz="1200" dirty="0" smtClean="0">
                <a:solidFill>
                  <a:schemeClr val="tx2"/>
                </a:solidFill>
              </a:rPr>
              <a:t>information reçue en entrée </a:t>
            </a:r>
            <a:r>
              <a:rPr lang="fr-FR" sz="1200" dirty="0" smtClean="0">
                <a:solidFill>
                  <a:schemeClr val="tx2"/>
                </a:solidFill>
              </a:rPr>
              <a:t>analogique</a:t>
            </a:r>
            <a:endParaRPr lang="fr-FR" sz="1200" dirty="0">
              <a:solidFill>
                <a:schemeClr val="tx2"/>
              </a:solidFill>
            </a:endParaRPr>
          </a:p>
        </p:txBody>
      </p:sp>
      <p:cxnSp>
        <p:nvCxnSpPr>
          <p:cNvPr id="13" name="Connecteur droit avec flèche 12"/>
          <p:cNvCxnSpPr/>
          <p:nvPr/>
        </p:nvCxnSpPr>
        <p:spPr>
          <a:xfrm>
            <a:off x="928662" y="1571612"/>
            <a:ext cx="1714512"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2571736" y="1643051"/>
            <a:ext cx="2214578" cy="830997"/>
          </a:xfrm>
          <a:prstGeom prst="rect">
            <a:avLst/>
          </a:prstGeom>
          <a:noFill/>
        </p:spPr>
        <p:txBody>
          <a:bodyPr wrap="square" rtlCol="0">
            <a:spAutoFit/>
          </a:bodyPr>
          <a:lstStyle/>
          <a:p>
            <a:r>
              <a:rPr lang="fr-FR" sz="1200" dirty="0" smtClean="0">
                <a:solidFill>
                  <a:schemeClr val="tx2"/>
                </a:solidFill>
              </a:rPr>
              <a:t>Conversion de l’entrée analogique en valeur numérique dans une variable appelée intensite_lumineuse</a:t>
            </a:r>
            <a:endParaRPr lang="fr-FR" sz="1200" dirty="0">
              <a:solidFill>
                <a:schemeClr val="tx2"/>
              </a:solidFill>
            </a:endParaRPr>
          </a:p>
        </p:txBody>
      </p:sp>
      <p:cxnSp>
        <p:nvCxnSpPr>
          <p:cNvPr id="39" name="Connecteur droit avec flèche 38"/>
          <p:cNvCxnSpPr/>
          <p:nvPr/>
        </p:nvCxnSpPr>
        <p:spPr>
          <a:xfrm>
            <a:off x="857224" y="4071942"/>
            <a:ext cx="2214578" cy="1071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Connecteur droit avec flèche 40"/>
          <p:cNvCxnSpPr/>
          <p:nvPr/>
        </p:nvCxnSpPr>
        <p:spPr>
          <a:xfrm flipV="1">
            <a:off x="1571604" y="5143512"/>
            <a:ext cx="1428760"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ZoneTexte 41"/>
          <p:cNvSpPr txBox="1"/>
          <p:nvPr/>
        </p:nvSpPr>
        <p:spPr>
          <a:xfrm>
            <a:off x="3000364" y="4857760"/>
            <a:ext cx="1357322" cy="1015663"/>
          </a:xfrm>
          <a:prstGeom prst="rect">
            <a:avLst/>
          </a:prstGeom>
          <a:noFill/>
        </p:spPr>
        <p:txBody>
          <a:bodyPr wrap="square" rtlCol="0">
            <a:spAutoFit/>
          </a:bodyPr>
          <a:lstStyle/>
          <a:p>
            <a:r>
              <a:rPr lang="fr-FR" sz="1200" dirty="0" smtClean="0">
                <a:solidFill>
                  <a:schemeClr val="tx2"/>
                </a:solidFill>
              </a:rPr>
              <a:t>Tant qu’il y a trop de soleil le store reste sortie sans faire tourner le moteur</a:t>
            </a:r>
            <a:endParaRPr lang="fr-FR" sz="1200" dirty="0">
              <a:solidFill>
                <a:schemeClr val="tx2"/>
              </a:solidFill>
            </a:endParaRPr>
          </a:p>
        </p:txBody>
      </p:sp>
      <p:cxnSp>
        <p:nvCxnSpPr>
          <p:cNvPr id="44" name="Connecteur droit avec flèche 43"/>
          <p:cNvCxnSpPr/>
          <p:nvPr/>
        </p:nvCxnSpPr>
        <p:spPr>
          <a:xfrm>
            <a:off x="5357818" y="3143248"/>
            <a:ext cx="2143140" cy="928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Connecteur droit avec flèche 45"/>
          <p:cNvCxnSpPr/>
          <p:nvPr/>
        </p:nvCxnSpPr>
        <p:spPr>
          <a:xfrm flipV="1">
            <a:off x="6000760" y="4071942"/>
            <a:ext cx="1500198"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ZoneTexte 46"/>
          <p:cNvSpPr txBox="1"/>
          <p:nvPr/>
        </p:nvSpPr>
        <p:spPr>
          <a:xfrm>
            <a:off x="7500958" y="3857628"/>
            <a:ext cx="1643042" cy="830997"/>
          </a:xfrm>
          <a:prstGeom prst="rect">
            <a:avLst/>
          </a:prstGeom>
          <a:noFill/>
        </p:spPr>
        <p:txBody>
          <a:bodyPr wrap="square" rtlCol="0">
            <a:spAutoFit/>
          </a:bodyPr>
          <a:lstStyle/>
          <a:p>
            <a:r>
              <a:rPr lang="fr-FR" sz="1200" dirty="0" smtClean="0">
                <a:solidFill>
                  <a:schemeClr val="tx2"/>
                </a:solidFill>
              </a:rPr>
              <a:t>Tant qu’il y a peu de soleil le store </a:t>
            </a:r>
            <a:r>
              <a:rPr lang="fr-FR" sz="1200" smtClean="0">
                <a:solidFill>
                  <a:schemeClr val="tx2"/>
                </a:solidFill>
              </a:rPr>
              <a:t>reste entré </a:t>
            </a:r>
            <a:r>
              <a:rPr lang="fr-FR" sz="1200" dirty="0" smtClean="0">
                <a:solidFill>
                  <a:schemeClr val="tx2"/>
                </a:solidFill>
              </a:rPr>
              <a:t>sans faire tourner le moteur </a:t>
            </a:r>
            <a:endParaRPr lang="fr-FR" sz="1200" dirty="0">
              <a:solidFill>
                <a:schemeClr val="tx2"/>
              </a:solidFill>
            </a:endParaRPr>
          </a:p>
        </p:txBody>
      </p:sp>
      <p:sp>
        <p:nvSpPr>
          <p:cNvPr id="19" name="ZoneTexte 18"/>
          <p:cNvSpPr txBox="1"/>
          <p:nvPr/>
        </p:nvSpPr>
        <p:spPr>
          <a:xfrm>
            <a:off x="5857884" y="5429264"/>
            <a:ext cx="2857520" cy="861774"/>
          </a:xfrm>
          <a:prstGeom prst="rect">
            <a:avLst/>
          </a:prstGeom>
          <a:noFill/>
        </p:spPr>
        <p:txBody>
          <a:bodyPr wrap="square" rtlCol="0">
            <a:spAutoFit/>
          </a:bodyPr>
          <a:lstStyle/>
          <a:p>
            <a:r>
              <a:rPr lang="fr-FR" sz="1000" dirty="0" smtClean="0"/>
              <a:t>B0 (M/A )   B1 (SENS)   Port Complet</a:t>
            </a:r>
          </a:p>
          <a:p>
            <a:r>
              <a:rPr lang="fr-FR" sz="1000" dirty="0" smtClean="0"/>
              <a:t>     0                   0                     0                    ARRET</a:t>
            </a:r>
          </a:p>
          <a:p>
            <a:r>
              <a:rPr lang="fr-FR" sz="1000" dirty="0" smtClean="0"/>
              <a:t>     0                   1                     2                    ARRET</a:t>
            </a:r>
          </a:p>
          <a:p>
            <a:r>
              <a:rPr lang="fr-FR" sz="1000" dirty="0" smtClean="0"/>
              <a:t>     1                   0                     1                    DESCENDRE</a:t>
            </a:r>
          </a:p>
          <a:p>
            <a:r>
              <a:rPr lang="fr-FR" sz="1000" dirty="0" smtClean="0"/>
              <a:t>     1                   1                     3                     MONTEE</a:t>
            </a:r>
            <a:endParaRPr lang="fr-FR" sz="1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285728"/>
            <a:ext cx="7772400" cy="1362075"/>
          </a:xfrm>
        </p:spPr>
        <p:txBody>
          <a:bodyPr/>
          <a:lstStyle/>
          <a:p>
            <a:pPr algn="ctr"/>
            <a:r>
              <a:rPr lang="fr-FR" b="0" dirty="0" smtClean="0">
                <a:solidFill>
                  <a:srgbClr val="FF0000"/>
                </a:solidFill>
              </a:rPr>
              <a:t>Conversion </a:t>
            </a:r>
            <a:br>
              <a:rPr lang="fr-FR" b="0" dirty="0" smtClean="0">
                <a:solidFill>
                  <a:srgbClr val="FF0000"/>
                </a:solidFill>
              </a:rPr>
            </a:br>
            <a:r>
              <a:rPr lang="fr-FR" b="0" dirty="0" smtClean="0">
                <a:solidFill>
                  <a:srgbClr val="FF0000"/>
                </a:solidFill>
              </a:rPr>
              <a:t>ANALOGIQUE /NUMERIQUE</a:t>
            </a:r>
            <a:endParaRPr lang="fr-FR" b="0" dirty="0">
              <a:solidFill>
                <a:srgbClr val="FF0000"/>
              </a:solidFill>
            </a:endParaRPr>
          </a:p>
        </p:txBody>
      </p:sp>
      <p:cxnSp>
        <p:nvCxnSpPr>
          <p:cNvPr id="5" name="Connecteur droit 4"/>
          <p:cNvCxnSpPr/>
          <p:nvPr/>
        </p:nvCxnSpPr>
        <p:spPr>
          <a:xfrm rot="5400000">
            <a:off x="-1501024" y="4429132"/>
            <a:ext cx="428707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a:xfrm>
            <a:off x="642910" y="6572272"/>
            <a:ext cx="485778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rot="5400000">
            <a:off x="1465241" y="6536553"/>
            <a:ext cx="7143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a:xfrm rot="5400000">
            <a:off x="1893075" y="6536553"/>
            <a:ext cx="7143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a:xfrm rot="5400000">
            <a:off x="2536017" y="6536553"/>
            <a:ext cx="7143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a:xfrm rot="5400000">
            <a:off x="3178959" y="6536553"/>
            <a:ext cx="7143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a:xfrm rot="5400000">
            <a:off x="3893339" y="6536553"/>
            <a:ext cx="7143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a:xfrm rot="10800000">
            <a:off x="642910" y="5786454"/>
            <a:ext cx="7143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a:xfrm rot="10800000">
            <a:off x="642910" y="5143512"/>
            <a:ext cx="7143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a:xfrm>
            <a:off x="642910" y="4429132"/>
            <a:ext cx="7143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a:xfrm>
            <a:off x="642910" y="3643314"/>
            <a:ext cx="7143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a:xfrm>
            <a:off x="642910" y="2928934"/>
            <a:ext cx="71438" cy="1588"/>
          </a:xfrm>
          <a:prstGeom prst="line">
            <a:avLst/>
          </a:prstGeom>
        </p:spPr>
        <p:style>
          <a:lnRef idx="1">
            <a:schemeClr val="accent1"/>
          </a:lnRef>
          <a:fillRef idx="0">
            <a:schemeClr val="accent1"/>
          </a:fillRef>
          <a:effectRef idx="0">
            <a:schemeClr val="accent1"/>
          </a:effectRef>
          <a:fontRef idx="minor">
            <a:schemeClr val="tx1"/>
          </a:fontRef>
        </p:style>
      </p:cxnSp>
      <p:sp>
        <p:nvSpPr>
          <p:cNvPr id="53" name="ZoneTexte 52"/>
          <p:cNvSpPr txBox="1"/>
          <p:nvPr/>
        </p:nvSpPr>
        <p:spPr>
          <a:xfrm>
            <a:off x="428596" y="6488668"/>
            <a:ext cx="214314" cy="369332"/>
          </a:xfrm>
          <a:prstGeom prst="rect">
            <a:avLst/>
          </a:prstGeom>
          <a:noFill/>
        </p:spPr>
        <p:txBody>
          <a:bodyPr wrap="square" rtlCol="0">
            <a:spAutoFit/>
          </a:bodyPr>
          <a:lstStyle/>
          <a:p>
            <a:r>
              <a:rPr lang="fr-FR" dirty="0" smtClean="0"/>
              <a:t>0</a:t>
            </a:r>
            <a:endParaRPr lang="fr-FR" dirty="0"/>
          </a:p>
        </p:txBody>
      </p:sp>
      <p:sp>
        <p:nvSpPr>
          <p:cNvPr id="54" name="ZoneTexte 53"/>
          <p:cNvSpPr txBox="1"/>
          <p:nvPr/>
        </p:nvSpPr>
        <p:spPr>
          <a:xfrm>
            <a:off x="1071538" y="6488668"/>
            <a:ext cx="357190" cy="369332"/>
          </a:xfrm>
          <a:prstGeom prst="rect">
            <a:avLst/>
          </a:prstGeom>
          <a:noFill/>
        </p:spPr>
        <p:txBody>
          <a:bodyPr wrap="square" rtlCol="0">
            <a:spAutoFit/>
          </a:bodyPr>
          <a:lstStyle/>
          <a:p>
            <a:r>
              <a:rPr lang="fr-FR" dirty="0" smtClean="0"/>
              <a:t>1</a:t>
            </a:r>
            <a:endParaRPr lang="fr-FR" dirty="0"/>
          </a:p>
        </p:txBody>
      </p:sp>
      <p:sp>
        <p:nvSpPr>
          <p:cNvPr id="55" name="ZoneTexte 54"/>
          <p:cNvSpPr txBox="1"/>
          <p:nvPr/>
        </p:nvSpPr>
        <p:spPr>
          <a:xfrm>
            <a:off x="1714480" y="6488668"/>
            <a:ext cx="285752" cy="369332"/>
          </a:xfrm>
          <a:prstGeom prst="rect">
            <a:avLst/>
          </a:prstGeom>
          <a:noFill/>
        </p:spPr>
        <p:txBody>
          <a:bodyPr wrap="square" rtlCol="0">
            <a:spAutoFit/>
          </a:bodyPr>
          <a:lstStyle/>
          <a:p>
            <a:r>
              <a:rPr lang="fr-FR" dirty="0" smtClean="0"/>
              <a:t>2</a:t>
            </a:r>
            <a:endParaRPr lang="fr-FR" dirty="0"/>
          </a:p>
        </p:txBody>
      </p:sp>
      <p:sp>
        <p:nvSpPr>
          <p:cNvPr id="56" name="ZoneTexte 55"/>
          <p:cNvSpPr txBox="1"/>
          <p:nvPr/>
        </p:nvSpPr>
        <p:spPr>
          <a:xfrm>
            <a:off x="2357422" y="6488668"/>
            <a:ext cx="428628" cy="369332"/>
          </a:xfrm>
          <a:prstGeom prst="rect">
            <a:avLst/>
          </a:prstGeom>
          <a:noFill/>
        </p:spPr>
        <p:txBody>
          <a:bodyPr wrap="square" rtlCol="0">
            <a:spAutoFit/>
          </a:bodyPr>
          <a:lstStyle/>
          <a:p>
            <a:r>
              <a:rPr lang="fr-FR" dirty="0" smtClean="0"/>
              <a:t>3</a:t>
            </a:r>
            <a:endParaRPr lang="fr-FR" dirty="0"/>
          </a:p>
        </p:txBody>
      </p:sp>
      <p:sp>
        <p:nvSpPr>
          <p:cNvPr id="57" name="ZoneTexte 56"/>
          <p:cNvSpPr txBox="1"/>
          <p:nvPr/>
        </p:nvSpPr>
        <p:spPr>
          <a:xfrm>
            <a:off x="3000364" y="6488668"/>
            <a:ext cx="500066" cy="369332"/>
          </a:xfrm>
          <a:prstGeom prst="rect">
            <a:avLst/>
          </a:prstGeom>
          <a:noFill/>
        </p:spPr>
        <p:txBody>
          <a:bodyPr wrap="square" rtlCol="0">
            <a:spAutoFit/>
          </a:bodyPr>
          <a:lstStyle/>
          <a:p>
            <a:r>
              <a:rPr lang="fr-FR" dirty="0" smtClean="0"/>
              <a:t>4</a:t>
            </a:r>
            <a:endParaRPr lang="fr-FR" dirty="0"/>
          </a:p>
        </p:txBody>
      </p:sp>
      <p:sp>
        <p:nvSpPr>
          <p:cNvPr id="58" name="ZoneTexte 57"/>
          <p:cNvSpPr txBox="1"/>
          <p:nvPr/>
        </p:nvSpPr>
        <p:spPr>
          <a:xfrm>
            <a:off x="3714744" y="6488668"/>
            <a:ext cx="428628" cy="369332"/>
          </a:xfrm>
          <a:prstGeom prst="rect">
            <a:avLst/>
          </a:prstGeom>
          <a:noFill/>
        </p:spPr>
        <p:txBody>
          <a:bodyPr wrap="square" rtlCol="0">
            <a:spAutoFit/>
          </a:bodyPr>
          <a:lstStyle/>
          <a:p>
            <a:r>
              <a:rPr lang="fr-FR" dirty="0" smtClean="0"/>
              <a:t>5</a:t>
            </a:r>
            <a:endParaRPr lang="fr-FR" dirty="0"/>
          </a:p>
        </p:txBody>
      </p:sp>
      <p:sp>
        <p:nvSpPr>
          <p:cNvPr id="59" name="ZoneTexte 58"/>
          <p:cNvSpPr txBox="1"/>
          <p:nvPr/>
        </p:nvSpPr>
        <p:spPr>
          <a:xfrm>
            <a:off x="214282" y="5500702"/>
            <a:ext cx="428628" cy="369332"/>
          </a:xfrm>
          <a:prstGeom prst="rect">
            <a:avLst/>
          </a:prstGeom>
          <a:noFill/>
        </p:spPr>
        <p:txBody>
          <a:bodyPr wrap="square" rtlCol="0">
            <a:spAutoFit/>
          </a:bodyPr>
          <a:lstStyle/>
          <a:p>
            <a:r>
              <a:rPr lang="fr-FR" dirty="0" smtClean="0"/>
              <a:t>50</a:t>
            </a:r>
            <a:endParaRPr lang="fr-FR" dirty="0"/>
          </a:p>
        </p:txBody>
      </p:sp>
      <p:sp>
        <p:nvSpPr>
          <p:cNvPr id="60" name="ZoneTexte 59"/>
          <p:cNvSpPr txBox="1"/>
          <p:nvPr/>
        </p:nvSpPr>
        <p:spPr>
          <a:xfrm>
            <a:off x="142844" y="4929198"/>
            <a:ext cx="571472" cy="369332"/>
          </a:xfrm>
          <a:prstGeom prst="rect">
            <a:avLst/>
          </a:prstGeom>
          <a:noFill/>
        </p:spPr>
        <p:txBody>
          <a:bodyPr wrap="square" rtlCol="0">
            <a:spAutoFit/>
          </a:bodyPr>
          <a:lstStyle/>
          <a:p>
            <a:r>
              <a:rPr lang="fr-FR" dirty="0" smtClean="0"/>
              <a:t>100</a:t>
            </a:r>
            <a:endParaRPr lang="fr-FR" dirty="0"/>
          </a:p>
        </p:txBody>
      </p:sp>
      <p:sp>
        <p:nvSpPr>
          <p:cNvPr id="61" name="ZoneTexte 60"/>
          <p:cNvSpPr txBox="1"/>
          <p:nvPr/>
        </p:nvSpPr>
        <p:spPr>
          <a:xfrm>
            <a:off x="142844" y="4214818"/>
            <a:ext cx="642910" cy="369332"/>
          </a:xfrm>
          <a:prstGeom prst="rect">
            <a:avLst/>
          </a:prstGeom>
          <a:noFill/>
        </p:spPr>
        <p:txBody>
          <a:bodyPr wrap="square" rtlCol="0">
            <a:spAutoFit/>
          </a:bodyPr>
          <a:lstStyle/>
          <a:p>
            <a:r>
              <a:rPr lang="fr-FR" dirty="0" smtClean="0"/>
              <a:t>150</a:t>
            </a:r>
            <a:endParaRPr lang="fr-FR" dirty="0"/>
          </a:p>
        </p:txBody>
      </p:sp>
      <p:sp>
        <p:nvSpPr>
          <p:cNvPr id="62" name="ZoneTexte 61"/>
          <p:cNvSpPr txBox="1"/>
          <p:nvPr/>
        </p:nvSpPr>
        <p:spPr>
          <a:xfrm>
            <a:off x="142844" y="3500438"/>
            <a:ext cx="857256" cy="369332"/>
          </a:xfrm>
          <a:prstGeom prst="rect">
            <a:avLst/>
          </a:prstGeom>
          <a:noFill/>
        </p:spPr>
        <p:txBody>
          <a:bodyPr wrap="square" rtlCol="0">
            <a:spAutoFit/>
          </a:bodyPr>
          <a:lstStyle/>
          <a:p>
            <a:r>
              <a:rPr lang="fr-FR" dirty="0" smtClean="0"/>
              <a:t>200</a:t>
            </a:r>
            <a:endParaRPr lang="fr-FR" dirty="0"/>
          </a:p>
        </p:txBody>
      </p:sp>
      <p:sp>
        <p:nvSpPr>
          <p:cNvPr id="63" name="ZoneTexte 62"/>
          <p:cNvSpPr txBox="1"/>
          <p:nvPr/>
        </p:nvSpPr>
        <p:spPr>
          <a:xfrm>
            <a:off x="142844" y="2714620"/>
            <a:ext cx="1000132" cy="369332"/>
          </a:xfrm>
          <a:prstGeom prst="rect">
            <a:avLst/>
          </a:prstGeom>
          <a:noFill/>
        </p:spPr>
        <p:txBody>
          <a:bodyPr wrap="square" rtlCol="0">
            <a:spAutoFit/>
          </a:bodyPr>
          <a:lstStyle/>
          <a:p>
            <a:r>
              <a:rPr lang="fr-FR" dirty="0" smtClean="0"/>
              <a:t>250</a:t>
            </a:r>
            <a:endParaRPr lang="fr-FR" dirty="0"/>
          </a:p>
        </p:txBody>
      </p:sp>
      <p:cxnSp>
        <p:nvCxnSpPr>
          <p:cNvPr id="65" name="Connecteur droit avec flèche 64"/>
          <p:cNvCxnSpPr/>
          <p:nvPr/>
        </p:nvCxnSpPr>
        <p:spPr>
          <a:xfrm rot="5400000" flipH="1" flipV="1">
            <a:off x="500034" y="2143116"/>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Connecteur droit avec flèche 67"/>
          <p:cNvCxnSpPr/>
          <p:nvPr/>
        </p:nvCxnSpPr>
        <p:spPr>
          <a:xfrm>
            <a:off x="5500694" y="6572272"/>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ZoneTexte 69"/>
          <p:cNvSpPr txBox="1"/>
          <p:nvPr/>
        </p:nvSpPr>
        <p:spPr>
          <a:xfrm>
            <a:off x="785786" y="6596390"/>
            <a:ext cx="2357454" cy="261610"/>
          </a:xfrm>
          <a:prstGeom prst="rect">
            <a:avLst/>
          </a:prstGeom>
          <a:noFill/>
        </p:spPr>
        <p:txBody>
          <a:bodyPr wrap="square" rtlCol="0">
            <a:spAutoFit/>
          </a:bodyPr>
          <a:lstStyle/>
          <a:p>
            <a:r>
              <a:rPr lang="fr-FR" sz="1100" dirty="0" smtClean="0"/>
              <a:t>0.72</a:t>
            </a:r>
            <a:endParaRPr lang="fr-FR" sz="1100" dirty="0"/>
          </a:p>
        </p:txBody>
      </p:sp>
      <p:sp>
        <p:nvSpPr>
          <p:cNvPr id="74" name="ZoneTexte 73"/>
          <p:cNvSpPr txBox="1"/>
          <p:nvPr/>
        </p:nvSpPr>
        <p:spPr>
          <a:xfrm>
            <a:off x="357158" y="5786454"/>
            <a:ext cx="1142976" cy="261610"/>
          </a:xfrm>
          <a:prstGeom prst="rect">
            <a:avLst/>
          </a:prstGeom>
          <a:noFill/>
        </p:spPr>
        <p:txBody>
          <a:bodyPr wrap="square" rtlCol="0">
            <a:spAutoFit/>
          </a:bodyPr>
          <a:lstStyle/>
          <a:p>
            <a:r>
              <a:rPr lang="fr-FR" sz="1100" dirty="0" smtClean="0"/>
              <a:t>40</a:t>
            </a:r>
          </a:p>
        </p:txBody>
      </p:sp>
      <p:sp>
        <p:nvSpPr>
          <p:cNvPr id="75" name="ZoneTexte 74"/>
          <p:cNvSpPr txBox="1"/>
          <p:nvPr/>
        </p:nvSpPr>
        <p:spPr>
          <a:xfrm>
            <a:off x="357158" y="5357826"/>
            <a:ext cx="2214578" cy="261610"/>
          </a:xfrm>
          <a:prstGeom prst="rect">
            <a:avLst/>
          </a:prstGeom>
          <a:noFill/>
        </p:spPr>
        <p:txBody>
          <a:bodyPr wrap="square" rtlCol="0">
            <a:spAutoFit/>
          </a:bodyPr>
          <a:lstStyle/>
          <a:p>
            <a:r>
              <a:rPr lang="fr-FR" sz="1100" dirty="0" smtClean="0"/>
              <a:t>65</a:t>
            </a:r>
            <a:endParaRPr lang="fr-FR" sz="1100" dirty="0"/>
          </a:p>
        </p:txBody>
      </p:sp>
      <p:sp>
        <p:nvSpPr>
          <p:cNvPr id="76" name="ZoneTexte 75"/>
          <p:cNvSpPr txBox="1"/>
          <p:nvPr/>
        </p:nvSpPr>
        <p:spPr>
          <a:xfrm>
            <a:off x="285720" y="2571744"/>
            <a:ext cx="2286016" cy="261610"/>
          </a:xfrm>
          <a:prstGeom prst="rect">
            <a:avLst/>
          </a:prstGeom>
          <a:noFill/>
        </p:spPr>
        <p:txBody>
          <a:bodyPr wrap="square" rtlCol="0">
            <a:spAutoFit/>
          </a:bodyPr>
          <a:lstStyle/>
          <a:p>
            <a:r>
              <a:rPr lang="fr-FR" sz="1100" dirty="0" smtClean="0"/>
              <a:t>255</a:t>
            </a:r>
            <a:endParaRPr lang="fr-FR" sz="1100" dirty="0"/>
          </a:p>
        </p:txBody>
      </p:sp>
      <p:sp>
        <p:nvSpPr>
          <p:cNvPr id="77" name="ZoneTexte 76"/>
          <p:cNvSpPr txBox="1"/>
          <p:nvPr/>
        </p:nvSpPr>
        <p:spPr>
          <a:xfrm>
            <a:off x="1285852" y="6596390"/>
            <a:ext cx="500066" cy="261610"/>
          </a:xfrm>
          <a:prstGeom prst="rect">
            <a:avLst/>
          </a:prstGeom>
          <a:noFill/>
        </p:spPr>
        <p:txBody>
          <a:bodyPr wrap="square" rtlCol="0">
            <a:spAutoFit/>
          </a:bodyPr>
          <a:lstStyle/>
          <a:p>
            <a:r>
              <a:rPr lang="fr-FR" sz="1100" dirty="0" smtClean="0"/>
              <a:t>1.30</a:t>
            </a:r>
            <a:endParaRPr lang="fr-FR" sz="1100" dirty="0"/>
          </a:p>
        </p:txBody>
      </p:sp>
      <p:sp>
        <p:nvSpPr>
          <p:cNvPr id="82" name="Plus 81"/>
          <p:cNvSpPr/>
          <p:nvPr/>
        </p:nvSpPr>
        <p:spPr>
          <a:xfrm flipH="1">
            <a:off x="1428728" y="5500702"/>
            <a:ext cx="71438" cy="4571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 name="Plus 82"/>
          <p:cNvSpPr/>
          <p:nvPr/>
        </p:nvSpPr>
        <p:spPr>
          <a:xfrm flipV="1">
            <a:off x="3643306" y="2714620"/>
            <a:ext cx="142876" cy="7143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 name="ZoneTexte 83"/>
          <p:cNvSpPr txBox="1"/>
          <p:nvPr/>
        </p:nvSpPr>
        <p:spPr>
          <a:xfrm>
            <a:off x="0" y="1714488"/>
            <a:ext cx="2000264" cy="261610"/>
          </a:xfrm>
          <a:prstGeom prst="rect">
            <a:avLst/>
          </a:prstGeom>
          <a:noFill/>
        </p:spPr>
        <p:txBody>
          <a:bodyPr wrap="square" rtlCol="0">
            <a:spAutoFit/>
          </a:bodyPr>
          <a:lstStyle/>
          <a:p>
            <a:r>
              <a:rPr lang="fr-FR" sz="1100" dirty="0" smtClean="0"/>
              <a:t>L’i</a:t>
            </a:r>
            <a:r>
              <a:rPr lang="fr-FR" sz="1100" dirty="0" smtClean="0"/>
              <a:t>ntensité lumineuse</a:t>
            </a:r>
            <a:endParaRPr lang="fr-FR" sz="1100" dirty="0"/>
          </a:p>
        </p:txBody>
      </p:sp>
      <p:sp>
        <p:nvSpPr>
          <p:cNvPr id="85" name="ZoneTexte 84"/>
          <p:cNvSpPr txBox="1"/>
          <p:nvPr/>
        </p:nvSpPr>
        <p:spPr>
          <a:xfrm>
            <a:off x="6000760" y="6429396"/>
            <a:ext cx="3143240" cy="369332"/>
          </a:xfrm>
          <a:prstGeom prst="rect">
            <a:avLst/>
          </a:prstGeom>
          <a:noFill/>
        </p:spPr>
        <p:txBody>
          <a:bodyPr wrap="square" rtlCol="0">
            <a:spAutoFit/>
          </a:bodyPr>
          <a:lstStyle/>
          <a:p>
            <a:r>
              <a:rPr lang="fr-FR" dirty="0" smtClean="0"/>
              <a:t>Volt (Tension : </a:t>
            </a:r>
            <a:r>
              <a:rPr lang="fr-FR" dirty="0" err="1" smtClean="0"/>
              <a:t>U</a:t>
            </a:r>
            <a:r>
              <a:rPr lang="fr-FR" baseline="-25000" dirty="0" err="1" smtClean="0"/>
              <a:t>ph</a:t>
            </a:r>
            <a:r>
              <a:rPr lang="fr-FR" dirty="0" smtClean="0"/>
              <a:t>)</a:t>
            </a:r>
            <a:endParaRPr lang="fr-FR" baseline="-25000" dirty="0"/>
          </a:p>
        </p:txBody>
      </p:sp>
      <p:cxnSp>
        <p:nvCxnSpPr>
          <p:cNvPr id="40" name="Connecteur droit 39"/>
          <p:cNvCxnSpPr/>
          <p:nvPr/>
        </p:nvCxnSpPr>
        <p:spPr>
          <a:xfrm rot="5400000">
            <a:off x="7179487" y="3381139"/>
            <a:ext cx="64294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a:xfrm>
            <a:off x="6715140" y="3416858"/>
            <a:ext cx="157163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a:xfrm rot="5400000">
            <a:off x="7108843" y="4398777"/>
            <a:ext cx="78502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Connecteur droit 47"/>
          <p:cNvCxnSpPr/>
          <p:nvPr/>
        </p:nvCxnSpPr>
        <p:spPr>
          <a:xfrm>
            <a:off x="6715140" y="4434496"/>
            <a:ext cx="1643074" cy="1588"/>
          </a:xfrm>
          <a:prstGeom prst="line">
            <a:avLst/>
          </a:prstGeom>
        </p:spPr>
        <p:style>
          <a:lnRef idx="1">
            <a:schemeClr val="accent1"/>
          </a:lnRef>
          <a:fillRef idx="0">
            <a:schemeClr val="accent1"/>
          </a:fillRef>
          <a:effectRef idx="0">
            <a:schemeClr val="accent1"/>
          </a:effectRef>
          <a:fontRef idx="minor">
            <a:schemeClr val="tx1"/>
          </a:fontRef>
        </p:style>
      </p:cxnSp>
      <p:sp>
        <p:nvSpPr>
          <p:cNvPr id="64" name="ZoneTexte 63"/>
          <p:cNvSpPr txBox="1"/>
          <p:nvPr/>
        </p:nvSpPr>
        <p:spPr>
          <a:xfrm>
            <a:off x="6929454" y="3059668"/>
            <a:ext cx="1500198" cy="369332"/>
          </a:xfrm>
          <a:prstGeom prst="rect">
            <a:avLst/>
          </a:prstGeom>
          <a:noFill/>
        </p:spPr>
        <p:txBody>
          <a:bodyPr wrap="square" rtlCol="0">
            <a:spAutoFit/>
          </a:bodyPr>
          <a:lstStyle/>
          <a:p>
            <a:r>
              <a:rPr lang="fr-FR" dirty="0" smtClean="0"/>
              <a:t>255</a:t>
            </a:r>
            <a:endParaRPr lang="fr-FR" dirty="0"/>
          </a:p>
        </p:txBody>
      </p:sp>
      <p:sp>
        <p:nvSpPr>
          <p:cNvPr id="66" name="ZoneTexte 65"/>
          <p:cNvSpPr txBox="1"/>
          <p:nvPr/>
        </p:nvSpPr>
        <p:spPr>
          <a:xfrm>
            <a:off x="7572396" y="3059668"/>
            <a:ext cx="1357322" cy="369332"/>
          </a:xfrm>
          <a:prstGeom prst="rect">
            <a:avLst/>
          </a:prstGeom>
          <a:noFill/>
        </p:spPr>
        <p:txBody>
          <a:bodyPr wrap="square" rtlCol="0">
            <a:spAutoFit/>
          </a:bodyPr>
          <a:lstStyle/>
          <a:p>
            <a:r>
              <a:rPr lang="fr-FR" dirty="0" smtClean="0"/>
              <a:t>5</a:t>
            </a:r>
            <a:endParaRPr lang="fr-FR" dirty="0"/>
          </a:p>
        </p:txBody>
      </p:sp>
      <p:sp>
        <p:nvSpPr>
          <p:cNvPr id="67" name="ZoneTexte 66"/>
          <p:cNvSpPr txBox="1"/>
          <p:nvPr/>
        </p:nvSpPr>
        <p:spPr>
          <a:xfrm>
            <a:off x="7500958" y="3488296"/>
            <a:ext cx="928694" cy="369332"/>
          </a:xfrm>
          <a:prstGeom prst="rect">
            <a:avLst/>
          </a:prstGeom>
          <a:noFill/>
        </p:spPr>
        <p:txBody>
          <a:bodyPr wrap="square" rtlCol="0">
            <a:spAutoFit/>
          </a:bodyPr>
          <a:lstStyle/>
          <a:p>
            <a:r>
              <a:rPr lang="fr-FR" dirty="0" smtClean="0"/>
              <a:t>1.3</a:t>
            </a:r>
            <a:endParaRPr lang="fr-FR" dirty="0"/>
          </a:p>
        </p:txBody>
      </p:sp>
      <p:sp>
        <p:nvSpPr>
          <p:cNvPr id="69" name="ZoneTexte 68"/>
          <p:cNvSpPr txBox="1"/>
          <p:nvPr/>
        </p:nvSpPr>
        <p:spPr>
          <a:xfrm>
            <a:off x="6786578" y="3488296"/>
            <a:ext cx="714380" cy="369332"/>
          </a:xfrm>
          <a:prstGeom prst="rect">
            <a:avLst/>
          </a:prstGeom>
          <a:noFill/>
        </p:spPr>
        <p:txBody>
          <a:bodyPr wrap="square" rtlCol="0">
            <a:spAutoFit/>
          </a:bodyPr>
          <a:lstStyle/>
          <a:p>
            <a:r>
              <a:rPr lang="fr-FR" dirty="0" smtClean="0">
                <a:solidFill>
                  <a:srgbClr val="FF0000"/>
                </a:solidFill>
              </a:rPr>
              <a:t>66.3</a:t>
            </a:r>
            <a:endParaRPr lang="fr-FR" dirty="0">
              <a:solidFill>
                <a:srgbClr val="FF0000"/>
              </a:solidFill>
            </a:endParaRPr>
          </a:p>
        </p:txBody>
      </p:sp>
      <p:sp>
        <p:nvSpPr>
          <p:cNvPr id="71" name="ZoneTexte 70"/>
          <p:cNvSpPr txBox="1"/>
          <p:nvPr/>
        </p:nvSpPr>
        <p:spPr>
          <a:xfrm>
            <a:off x="6715140" y="4077306"/>
            <a:ext cx="785818" cy="369332"/>
          </a:xfrm>
          <a:prstGeom prst="rect">
            <a:avLst/>
          </a:prstGeom>
          <a:noFill/>
        </p:spPr>
        <p:txBody>
          <a:bodyPr wrap="square" rtlCol="0">
            <a:spAutoFit/>
          </a:bodyPr>
          <a:lstStyle/>
          <a:p>
            <a:r>
              <a:rPr lang="fr-FR" dirty="0" smtClean="0"/>
              <a:t>255</a:t>
            </a:r>
            <a:endParaRPr lang="fr-FR" dirty="0"/>
          </a:p>
        </p:txBody>
      </p:sp>
      <p:sp>
        <p:nvSpPr>
          <p:cNvPr id="72" name="ZoneTexte 71"/>
          <p:cNvSpPr txBox="1"/>
          <p:nvPr/>
        </p:nvSpPr>
        <p:spPr>
          <a:xfrm>
            <a:off x="7500958" y="4077306"/>
            <a:ext cx="1214446" cy="369332"/>
          </a:xfrm>
          <a:prstGeom prst="rect">
            <a:avLst/>
          </a:prstGeom>
          <a:noFill/>
        </p:spPr>
        <p:txBody>
          <a:bodyPr wrap="square" rtlCol="0">
            <a:spAutoFit/>
          </a:bodyPr>
          <a:lstStyle/>
          <a:p>
            <a:r>
              <a:rPr lang="fr-FR" dirty="0" smtClean="0"/>
              <a:t>5</a:t>
            </a:r>
            <a:endParaRPr lang="fr-FR" dirty="0"/>
          </a:p>
        </p:txBody>
      </p:sp>
      <p:sp>
        <p:nvSpPr>
          <p:cNvPr id="73" name="ZoneTexte 72"/>
          <p:cNvSpPr txBox="1"/>
          <p:nvPr/>
        </p:nvSpPr>
        <p:spPr>
          <a:xfrm>
            <a:off x="6715140" y="4505934"/>
            <a:ext cx="857256" cy="369332"/>
          </a:xfrm>
          <a:prstGeom prst="rect">
            <a:avLst/>
          </a:prstGeom>
          <a:noFill/>
        </p:spPr>
        <p:txBody>
          <a:bodyPr wrap="square" rtlCol="0">
            <a:spAutoFit/>
          </a:bodyPr>
          <a:lstStyle/>
          <a:p>
            <a:r>
              <a:rPr lang="fr-FR" dirty="0" smtClean="0">
                <a:solidFill>
                  <a:srgbClr val="FF0000"/>
                </a:solidFill>
              </a:rPr>
              <a:t>36.72</a:t>
            </a:r>
            <a:endParaRPr lang="fr-FR" dirty="0">
              <a:solidFill>
                <a:srgbClr val="FF0000"/>
              </a:solidFill>
            </a:endParaRPr>
          </a:p>
        </p:txBody>
      </p:sp>
      <p:sp>
        <p:nvSpPr>
          <p:cNvPr id="78" name="ZoneTexte 77"/>
          <p:cNvSpPr txBox="1"/>
          <p:nvPr/>
        </p:nvSpPr>
        <p:spPr>
          <a:xfrm>
            <a:off x="7572396" y="4505934"/>
            <a:ext cx="857256" cy="369332"/>
          </a:xfrm>
          <a:prstGeom prst="rect">
            <a:avLst/>
          </a:prstGeom>
          <a:noFill/>
        </p:spPr>
        <p:txBody>
          <a:bodyPr wrap="square" rtlCol="0">
            <a:spAutoFit/>
          </a:bodyPr>
          <a:lstStyle/>
          <a:p>
            <a:r>
              <a:rPr lang="fr-FR" dirty="0" smtClean="0"/>
              <a:t>0.72</a:t>
            </a:r>
            <a:endParaRPr lang="fr-FR" dirty="0"/>
          </a:p>
        </p:txBody>
      </p:sp>
      <p:sp>
        <p:nvSpPr>
          <p:cNvPr id="87" name="ZoneTexte 86"/>
          <p:cNvSpPr txBox="1"/>
          <p:nvPr/>
        </p:nvSpPr>
        <p:spPr>
          <a:xfrm>
            <a:off x="5286380" y="5220314"/>
            <a:ext cx="3857620" cy="923330"/>
          </a:xfrm>
          <a:prstGeom prst="rect">
            <a:avLst/>
          </a:prstGeom>
          <a:noFill/>
        </p:spPr>
        <p:txBody>
          <a:bodyPr wrap="square" rtlCol="0">
            <a:spAutoFit/>
          </a:bodyPr>
          <a:lstStyle/>
          <a:p>
            <a:r>
              <a:rPr lang="fr-FR" dirty="0" smtClean="0"/>
              <a:t>On arrondis les résultats, on prend donc  65 Octets pour U</a:t>
            </a:r>
            <a:r>
              <a:rPr lang="fr-FR" baseline="-25000" dirty="0" smtClean="0"/>
              <a:t>SOMBRE</a:t>
            </a:r>
            <a:r>
              <a:rPr lang="fr-FR" dirty="0" smtClean="0"/>
              <a:t> et 40 Octets pour U</a:t>
            </a:r>
            <a:r>
              <a:rPr lang="fr-FR" baseline="-25000" dirty="0" smtClean="0"/>
              <a:t>SOLEIL.</a:t>
            </a:r>
            <a:endParaRPr lang="fr-FR" dirty="0"/>
          </a:p>
        </p:txBody>
      </p:sp>
      <p:sp>
        <p:nvSpPr>
          <p:cNvPr id="79" name="Croix 78"/>
          <p:cNvSpPr/>
          <p:nvPr/>
        </p:nvSpPr>
        <p:spPr>
          <a:xfrm>
            <a:off x="1097257" y="5929330"/>
            <a:ext cx="45719" cy="45719"/>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9" name="Connecteur droit 88"/>
          <p:cNvCxnSpPr/>
          <p:nvPr/>
        </p:nvCxnSpPr>
        <p:spPr>
          <a:xfrm rot="5400000">
            <a:off x="964381" y="6536553"/>
            <a:ext cx="72232"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Connecteur droit 87"/>
          <p:cNvCxnSpPr/>
          <p:nvPr/>
        </p:nvCxnSpPr>
        <p:spPr>
          <a:xfrm rot="5400000" flipH="1" flipV="1">
            <a:off x="214282" y="2857497"/>
            <a:ext cx="4143404" cy="3286148"/>
          </a:xfrm>
          <a:prstGeom prst="line">
            <a:avLst/>
          </a:prstGeom>
        </p:spPr>
        <p:style>
          <a:lnRef idx="1">
            <a:schemeClr val="accent1"/>
          </a:lnRef>
          <a:fillRef idx="0">
            <a:schemeClr val="accent1"/>
          </a:fillRef>
          <a:effectRef idx="0">
            <a:schemeClr val="accent1"/>
          </a:effectRef>
          <a:fontRef idx="minor">
            <a:schemeClr val="tx1"/>
          </a:fontRef>
        </p:style>
      </p:cxnSp>
      <p:sp>
        <p:nvSpPr>
          <p:cNvPr id="90" name="ZoneTexte 89"/>
          <p:cNvSpPr txBox="1"/>
          <p:nvPr/>
        </p:nvSpPr>
        <p:spPr>
          <a:xfrm>
            <a:off x="3071802" y="5143512"/>
            <a:ext cx="1857388" cy="1200329"/>
          </a:xfrm>
          <a:prstGeom prst="rect">
            <a:avLst/>
          </a:prstGeom>
          <a:noFill/>
        </p:spPr>
        <p:txBody>
          <a:bodyPr wrap="square" rtlCol="0">
            <a:spAutoFit/>
          </a:bodyPr>
          <a:lstStyle/>
          <a:p>
            <a:r>
              <a:rPr lang="fr-FR" dirty="0" smtClean="0"/>
              <a:t>255 maximum car 2 puissance 7=255 car on travaille sur 8bit</a:t>
            </a:r>
            <a:endParaRPr lang="fr-F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0"/>
            <a:ext cx="8229600" cy="1143000"/>
          </a:xfrm>
        </p:spPr>
        <p:txBody>
          <a:bodyPr/>
          <a:lstStyle/>
          <a:p>
            <a:r>
              <a:rPr lang="fr-FR" dirty="0" smtClean="0">
                <a:solidFill>
                  <a:srgbClr val="C00000"/>
                </a:solidFill>
              </a:rPr>
              <a:t>LA DOMOTIQUE</a:t>
            </a:r>
            <a:endParaRPr lang="fr-FR" dirty="0">
              <a:solidFill>
                <a:srgbClr val="C00000"/>
              </a:solidFill>
            </a:endParaRPr>
          </a:p>
        </p:txBody>
      </p:sp>
      <p:pic>
        <p:nvPicPr>
          <p:cNvPr id="5" name="Image 4" descr="Résultats de recherche d'images pour « domotique environnement de la maison »"/>
          <p:cNvPicPr/>
          <p:nvPr/>
        </p:nvPicPr>
        <p:blipFill>
          <a:blip r:embed="rId2"/>
          <a:srcRect/>
          <a:stretch>
            <a:fillRect/>
          </a:stretch>
        </p:blipFill>
        <p:spPr bwMode="auto">
          <a:xfrm>
            <a:off x="285720" y="3643314"/>
            <a:ext cx="3071834" cy="1857388"/>
          </a:xfrm>
          <a:prstGeom prst="rect">
            <a:avLst/>
          </a:prstGeom>
          <a:noFill/>
          <a:ln w="9525">
            <a:noFill/>
            <a:miter lim="800000"/>
            <a:headEnd/>
            <a:tailEnd/>
          </a:ln>
        </p:spPr>
      </p:pic>
      <p:pic>
        <p:nvPicPr>
          <p:cNvPr id="6" name="Image 5" descr="Résultats de recherche d'images pour « domotique environnement de la maison »"/>
          <p:cNvPicPr/>
          <p:nvPr/>
        </p:nvPicPr>
        <p:blipFill>
          <a:blip r:embed="rId3"/>
          <a:srcRect/>
          <a:stretch>
            <a:fillRect/>
          </a:stretch>
        </p:blipFill>
        <p:spPr bwMode="auto">
          <a:xfrm>
            <a:off x="1000100" y="785794"/>
            <a:ext cx="7215238" cy="2643206"/>
          </a:xfrm>
          <a:prstGeom prst="rect">
            <a:avLst/>
          </a:prstGeom>
          <a:noFill/>
          <a:ln w="9525">
            <a:noFill/>
            <a:miter lim="800000"/>
            <a:headEnd/>
            <a:tailEnd/>
          </a:ln>
        </p:spPr>
      </p:pic>
      <p:sp>
        <p:nvSpPr>
          <p:cNvPr id="8" name="ZoneTexte 7"/>
          <p:cNvSpPr txBox="1"/>
          <p:nvPr/>
        </p:nvSpPr>
        <p:spPr>
          <a:xfrm>
            <a:off x="4071934" y="3714752"/>
            <a:ext cx="4572032" cy="2308324"/>
          </a:xfrm>
          <a:prstGeom prst="rect">
            <a:avLst/>
          </a:prstGeom>
          <a:noFill/>
        </p:spPr>
        <p:txBody>
          <a:bodyPr wrap="square" rtlCol="0">
            <a:spAutoFit/>
          </a:bodyPr>
          <a:lstStyle/>
          <a:p>
            <a:r>
              <a:rPr lang="fr-FR" b="1" u="sng" dirty="0" smtClean="0"/>
              <a:t>La domotique :</a:t>
            </a:r>
            <a:r>
              <a:rPr lang="fr-FR" dirty="0" smtClean="0"/>
              <a:t> c'est l'ensemble des techniques de l'électronique, de physique du bâtiment, d'automatisme, de l'informatique et des télécommunications utilisées dans les bâtiments, et permettant de centraliser le contrôle des différents systèmes et sous-systèmes de la maison.</a:t>
            </a:r>
          </a:p>
          <a:p>
            <a:endParaRPr lang="fr-F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e 4"/>
          <p:cNvGrpSpPr/>
          <p:nvPr/>
        </p:nvGrpSpPr>
        <p:grpSpPr>
          <a:xfrm>
            <a:off x="285720" y="1142984"/>
            <a:ext cx="7786710" cy="5715016"/>
            <a:chOff x="0" y="1142984"/>
            <a:chExt cx="7786710" cy="5715016"/>
          </a:xfrm>
        </p:grpSpPr>
        <p:cxnSp>
          <p:nvCxnSpPr>
            <p:cNvPr id="6" name="Connecteur droit 5"/>
            <p:cNvCxnSpPr/>
            <p:nvPr/>
          </p:nvCxnSpPr>
          <p:spPr>
            <a:xfrm rot="5400000">
              <a:off x="-535817" y="3821909"/>
              <a:ext cx="4857784"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a:xfrm rot="5400000">
              <a:off x="1714480" y="3857628"/>
              <a:ext cx="4857784" cy="1588"/>
            </a:xfrm>
            <a:prstGeom prst="line">
              <a:avLst/>
            </a:prstGeom>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357158" y="1142984"/>
              <a:ext cx="1500198" cy="646331"/>
            </a:xfrm>
            <a:prstGeom prst="rect">
              <a:avLst/>
            </a:prstGeom>
            <a:noFill/>
          </p:spPr>
          <p:txBody>
            <a:bodyPr wrap="square" rtlCol="0">
              <a:spAutoFit/>
            </a:bodyPr>
            <a:lstStyle/>
            <a:p>
              <a:r>
                <a:rPr lang="fr-FR" dirty="0" smtClean="0"/>
                <a:t>Grandeurs physiques</a:t>
              </a:r>
              <a:endParaRPr lang="fr-FR" dirty="0"/>
            </a:p>
          </p:txBody>
        </p:sp>
        <p:cxnSp>
          <p:nvCxnSpPr>
            <p:cNvPr id="9" name="Connecteur droit 8"/>
            <p:cNvCxnSpPr/>
            <p:nvPr/>
          </p:nvCxnSpPr>
          <p:spPr>
            <a:xfrm>
              <a:off x="0" y="1857364"/>
              <a:ext cx="4143372" cy="1166"/>
            </a:xfrm>
            <a:prstGeom prst="line">
              <a:avLst/>
            </a:prstGeom>
          </p:spPr>
          <p:style>
            <a:lnRef idx="1">
              <a:schemeClr val="accent1"/>
            </a:lnRef>
            <a:fillRef idx="0">
              <a:schemeClr val="accent1"/>
            </a:fillRef>
            <a:effectRef idx="0">
              <a:schemeClr val="accent1"/>
            </a:effectRef>
            <a:fontRef idx="minor">
              <a:schemeClr val="tx1"/>
            </a:fontRef>
          </p:style>
        </p:cxnSp>
        <p:sp>
          <p:nvSpPr>
            <p:cNvPr id="10" name="ZoneTexte 9"/>
            <p:cNvSpPr txBox="1"/>
            <p:nvPr/>
          </p:nvSpPr>
          <p:spPr>
            <a:xfrm>
              <a:off x="2071670" y="1357298"/>
              <a:ext cx="2071702" cy="369332"/>
            </a:xfrm>
            <a:prstGeom prst="rect">
              <a:avLst/>
            </a:prstGeom>
            <a:noFill/>
          </p:spPr>
          <p:txBody>
            <a:bodyPr wrap="square" rtlCol="0">
              <a:spAutoFit/>
            </a:bodyPr>
            <a:lstStyle/>
            <a:p>
              <a:r>
                <a:rPr lang="fr-FR" dirty="0" smtClean="0"/>
                <a:t>Appareil utilisé</a:t>
              </a:r>
              <a:endParaRPr lang="fr-FR" dirty="0"/>
            </a:p>
          </p:txBody>
        </p:sp>
        <p:sp>
          <p:nvSpPr>
            <p:cNvPr id="11" name="ZoneTexte 10"/>
            <p:cNvSpPr txBox="1"/>
            <p:nvPr/>
          </p:nvSpPr>
          <p:spPr>
            <a:xfrm>
              <a:off x="0" y="2071678"/>
              <a:ext cx="1928794" cy="646331"/>
            </a:xfrm>
            <a:prstGeom prst="rect">
              <a:avLst/>
            </a:prstGeom>
            <a:noFill/>
          </p:spPr>
          <p:txBody>
            <a:bodyPr wrap="square" rtlCol="0">
              <a:spAutoFit/>
            </a:bodyPr>
            <a:lstStyle/>
            <a:p>
              <a:pPr algn="ctr"/>
              <a:r>
                <a:rPr lang="fr-FR" sz="3600" dirty="0" smtClean="0"/>
                <a:t>VENT</a:t>
              </a:r>
              <a:endParaRPr lang="fr-FR" sz="3600" dirty="0"/>
            </a:p>
          </p:txBody>
        </p:sp>
        <p:pic>
          <p:nvPicPr>
            <p:cNvPr id="12" name="Picture 4" descr="Résultats de recherche d'images pour « anemometre »"/>
            <p:cNvPicPr>
              <a:picLocks noChangeAspect="1" noChangeArrowheads="1" noCrop="1"/>
            </p:cNvPicPr>
            <p:nvPr/>
          </p:nvPicPr>
          <p:blipFill>
            <a:blip r:embed="rId2"/>
            <a:srcRect/>
            <a:stretch>
              <a:fillRect/>
            </a:stretch>
          </p:blipFill>
          <p:spPr bwMode="auto">
            <a:xfrm>
              <a:off x="2071670" y="2000240"/>
              <a:ext cx="1643074" cy="1232307"/>
            </a:xfrm>
            <a:prstGeom prst="rect">
              <a:avLst/>
            </a:prstGeom>
            <a:noFill/>
          </p:spPr>
        </p:pic>
        <p:sp>
          <p:nvSpPr>
            <p:cNvPr id="13" name="ZoneTexte 12"/>
            <p:cNvSpPr txBox="1"/>
            <p:nvPr/>
          </p:nvSpPr>
          <p:spPr>
            <a:xfrm>
              <a:off x="214282" y="3643314"/>
              <a:ext cx="1428760" cy="861774"/>
            </a:xfrm>
            <a:prstGeom prst="rect">
              <a:avLst/>
            </a:prstGeom>
            <a:noFill/>
          </p:spPr>
          <p:txBody>
            <a:bodyPr wrap="square" rtlCol="0">
              <a:spAutoFit/>
            </a:bodyPr>
            <a:lstStyle/>
            <a:p>
              <a:pPr algn="ctr"/>
              <a:r>
                <a:rPr lang="fr-FR" sz="3200" dirty="0" smtClean="0"/>
                <a:t>SOLEIL</a:t>
              </a:r>
            </a:p>
            <a:p>
              <a:endParaRPr lang="fr-FR" dirty="0"/>
            </a:p>
          </p:txBody>
        </p:sp>
        <p:pic>
          <p:nvPicPr>
            <p:cNvPr id="14" name="Picture 14" descr="http://boutique.somfy.fr/media/catalog/product/cache/6/image/9df78eab33525d08d6e5fb8d27136e95/a/a/aa840-capteur-soleil-ext_rieur.jpg"/>
            <p:cNvPicPr>
              <a:picLocks noChangeAspect="1" noChangeArrowheads="1"/>
            </p:cNvPicPr>
            <p:nvPr/>
          </p:nvPicPr>
          <p:blipFill>
            <a:blip r:embed="rId3" cstate="print"/>
            <a:srcRect/>
            <a:stretch>
              <a:fillRect/>
            </a:stretch>
          </p:blipFill>
          <p:spPr bwMode="auto">
            <a:xfrm>
              <a:off x="2214546" y="3357562"/>
              <a:ext cx="1357322" cy="1357322"/>
            </a:xfrm>
            <a:prstGeom prst="rect">
              <a:avLst/>
            </a:prstGeom>
            <a:noFill/>
          </p:spPr>
        </p:pic>
        <p:sp>
          <p:nvSpPr>
            <p:cNvPr id="15" name="ZoneTexte 14"/>
            <p:cNvSpPr txBox="1"/>
            <p:nvPr/>
          </p:nvSpPr>
          <p:spPr>
            <a:xfrm>
              <a:off x="0" y="5286388"/>
              <a:ext cx="1917513" cy="584775"/>
            </a:xfrm>
            <a:prstGeom prst="rect">
              <a:avLst/>
            </a:prstGeom>
            <a:noFill/>
          </p:spPr>
          <p:txBody>
            <a:bodyPr wrap="none" rtlCol="0">
              <a:spAutoFit/>
            </a:bodyPr>
            <a:lstStyle/>
            <a:p>
              <a:pPr algn="ctr"/>
              <a:r>
                <a:rPr lang="fr-FR" sz="3200" dirty="0" smtClean="0"/>
                <a:t>HUMIDITE</a:t>
              </a:r>
              <a:endParaRPr lang="fr-FR" sz="3200" dirty="0"/>
            </a:p>
          </p:txBody>
        </p:sp>
        <p:cxnSp>
          <p:nvCxnSpPr>
            <p:cNvPr id="16" name="Connecteur droit 15"/>
            <p:cNvCxnSpPr/>
            <p:nvPr/>
          </p:nvCxnSpPr>
          <p:spPr>
            <a:xfrm>
              <a:off x="0" y="3571876"/>
              <a:ext cx="414337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0" y="4857760"/>
              <a:ext cx="4143372"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8" descr="Résultats de recherche d'images pour « hygrometre »"/>
            <p:cNvPicPr>
              <a:picLocks noChangeAspect="1" noChangeArrowheads="1"/>
            </p:cNvPicPr>
            <p:nvPr/>
          </p:nvPicPr>
          <p:blipFill>
            <a:blip r:embed="rId4"/>
            <a:srcRect/>
            <a:stretch>
              <a:fillRect/>
            </a:stretch>
          </p:blipFill>
          <p:spPr bwMode="auto">
            <a:xfrm>
              <a:off x="2071670" y="4929198"/>
              <a:ext cx="1928826" cy="1928802"/>
            </a:xfrm>
            <a:prstGeom prst="rect">
              <a:avLst/>
            </a:prstGeom>
            <a:noFill/>
          </p:spPr>
        </p:pic>
        <p:sp>
          <p:nvSpPr>
            <p:cNvPr id="19" name="ZoneTexte 18"/>
            <p:cNvSpPr txBox="1"/>
            <p:nvPr/>
          </p:nvSpPr>
          <p:spPr>
            <a:xfrm>
              <a:off x="4429124" y="2000240"/>
              <a:ext cx="3357586" cy="369332"/>
            </a:xfrm>
            <a:prstGeom prst="rect">
              <a:avLst/>
            </a:prstGeom>
            <a:noFill/>
          </p:spPr>
          <p:txBody>
            <a:bodyPr wrap="square" rtlCol="0">
              <a:spAutoFit/>
            </a:bodyPr>
            <a:lstStyle/>
            <a:p>
              <a:r>
                <a:rPr lang="fr-FR" dirty="0" smtClean="0"/>
                <a:t>Aimant</a:t>
              </a:r>
              <a:endParaRPr lang="fr-FR" dirty="0"/>
            </a:p>
          </p:txBody>
        </p:sp>
        <p:sp>
          <p:nvSpPr>
            <p:cNvPr id="20" name="ZoneTexte 19"/>
            <p:cNvSpPr txBox="1"/>
            <p:nvPr/>
          </p:nvSpPr>
          <p:spPr>
            <a:xfrm>
              <a:off x="4286248" y="1357298"/>
              <a:ext cx="2428892" cy="369332"/>
            </a:xfrm>
            <a:prstGeom prst="rect">
              <a:avLst/>
            </a:prstGeom>
            <a:noFill/>
          </p:spPr>
          <p:txBody>
            <a:bodyPr wrap="square" rtlCol="0">
              <a:spAutoFit/>
            </a:bodyPr>
            <a:lstStyle/>
            <a:p>
              <a:r>
                <a:rPr lang="fr-FR" dirty="0" smtClean="0"/>
                <a:t>Principe</a:t>
              </a:r>
              <a:endParaRPr lang="fr-FR" dirty="0"/>
            </a:p>
          </p:txBody>
        </p:sp>
        <p:sp>
          <p:nvSpPr>
            <p:cNvPr id="21" name="ZoneTexte 20"/>
            <p:cNvSpPr txBox="1"/>
            <p:nvPr/>
          </p:nvSpPr>
          <p:spPr>
            <a:xfrm>
              <a:off x="4357686" y="3786190"/>
              <a:ext cx="2428892" cy="369332"/>
            </a:xfrm>
            <a:prstGeom prst="rect">
              <a:avLst/>
            </a:prstGeom>
            <a:noFill/>
          </p:spPr>
          <p:txBody>
            <a:bodyPr wrap="square" rtlCol="0">
              <a:spAutoFit/>
            </a:bodyPr>
            <a:lstStyle/>
            <a:p>
              <a:r>
                <a:rPr lang="fr-FR" dirty="0" smtClean="0"/>
                <a:t>Photorésistance</a:t>
              </a:r>
              <a:endParaRPr lang="fr-FR" dirty="0"/>
            </a:p>
          </p:txBody>
        </p:sp>
        <p:cxnSp>
          <p:nvCxnSpPr>
            <p:cNvPr id="22" name="Connecteur droit 21"/>
            <p:cNvCxnSpPr/>
            <p:nvPr/>
          </p:nvCxnSpPr>
          <p:spPr>
            <a:xfrm>
              <a:off x="4143372" y="1857364"/>
              <a:ext cx="135732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a:off x="4143372" y="3571876"/>
              <a:ext cx="221457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a:off x="4143372" y="4857760"/>
              <a:ext cx="221457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a:xfrm>
              <a:off x="5500694" y="1857364"/>
              <a:ext cx="85725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a:xfrm rot="5400000">
              <a:off x="3893339" y="3893347"/>
              <a:ext cx="4929222"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7" name="ZoneTexte 26"/>
          <p:cNvSpPr txBox="1"/>
          <p:nvPr/>
        </p:nvSpPr>
        <p:spPr>
          <a:xfrm>
            <a:off x="1571604" y="0"/>
            <a:ext cx="6429420" cy="1354217"/>
          </a:xfrm>
          <a:prstGeom prst="rect">
            <a:avLst/>
          </a:prstGeom>
          <a:noFill/>
        </p:spPr>
        <p:txBody>
          <a:bodyPr wrap="square" rtlCol="0">
            <a:spAutoFit/>
          </a:bodyPr>
          <a:lstStyle/>
          <a:p>
            <a:pPr lvl="0" algn="ctr"/>
            <a:r>
              <a:rPr lang="fr-FR" sz="3200" dirty="0" smtClean="0">
                <a:solidFill>
                  <a:srgbClr val="FF0000"/>
                </a:solidFill>
              </a:rPr>
              <a:t>Les grandeurs physiques de l’environnement d’une maison</a:t>
            </a:r>
          </a:p>
          <a:p>
            <a:endParaRPr lang="fr-F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71472" y="2214554"/>
            <a:ext cx="8229600" cy="1143000"/>
          </a:xfrm>
        </p:spPr>
        <p:txBody>
          <a:bodyPr>
            <a:normAutofit/>
          </a:bodyPr>
          <a:lstStyle/>
          <a:p>
            <a:r>
              <a:rPr lang="fr-FR" dirty="0" smtClean="0">
                <a:solidFill>
                  <a:srgbClr val="FF0000"/>
                </a:solidFill>
              </a:rPr>
              <a:t>Présentation de notre production</a:t>
            </a:r>
            <a:endParaRPr lang="fr-FR"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fficher l'image d'origine"/>
          <p:cNvPicPr>
            <a:picLocks noChangeAspect="1" noChangeArrowheads="1"/>
          </p:cNvPicPr>
          <p:nvPr/>
        </p:nvPicPr>
        <p:blipFill>
          <a:blip r:embed="rId2"/>
          <a:srcRect b="10000"/>
          <a:stretch>
            <a:fillRect/>
          </a:stretch>
        </p:blipFill>
        <p:spPr bwMode="auto">
          <a:xfrm>
            <a:off x="0" y="214290"/>
            <a:ext cx="8900690" cy="2303249"/>
          </a:xfrm>
          <a:prstGeom prst="rect">
            <a:avLst/>
          </a:prstGeom>
          <a:noFill/>
        </p:spPr>
      </p:pic>
      <p:grpSp>
        <p:nvGrpSpPr>
          <p:cNvPr id="34" name="Groupe 33"/>
          <p:cNvGrpSpPr/>
          <p:nvPr/>
        </p:nvGrpSpPr>
        <p:grpSpPr>
          <a:xfrm>
            <a:off x="142844" y="2500306"/>
            <a:ext cx="8786842" cy="4214818"/>
            <a:chOff x="642878" y="2643182"/>
            <a:chExt cx="8501122" cy="4003055"/>
          </a:xfrm>
        </p:grpSpPr>
        <p:grpSp>
          <p:nvGrpSpPr>
            <p:cNvPr id="18" name="Groupe 17"/>
            <p:cNvGrpSpPr/>
            <p:nvPr/>
          </p:nvGrpSpPr>
          <p:grpSpPr>
            <a:xfrm>
              <a:off x="642878" y="2643182"/>
              <a:ext cx="8501122" cy="4003055"/>
              <a:chOff x="-76840" y="693822"/>
              <a:chExt cx="9144000" cy="5429288"/>
            </a:xfrm>
          </p:grpSpPr>
          <p:pic>
            <p:nvPicPr>
              <p:cNvPr id="19" name="Picture 2"/>
              <p:cNvPicPr>
                <a:picLocks noChangeAspect="1" noChangeArrowheads="1"/>
              </p:cNvPicPr>
              <p:nvPr/>
            </p:nvPicPr>
            <p:blipFill>
              <a:blip r:embed="rId3"/>
              <a:srcRect/>
              <a:stretch>
                <a:fillRect/>
              </a:stretch>
            </p:blipFill>
            <p:spPr bwMode="auto">
              <a:xfrm>
                <a:off x="-76840" y="693822"/>
                <a:ext cx="9144000" cy="5429288"/>
              </a:xfrm>
              <a:prstGeom prst="rect">
                <a:avLst/>
              </a:prstGeom>
              <a:noFill/>
              <a:ln w="9525">
                <a:noFill/>
                <a:miter lim="800000"/>
                <a:headEnd/>
                <a:tailEnd/>
              </a:ln>
              <a:effectLst/>
            </p:spPr>
          </p:pic>
          <p:sp>
            <p:nvSpPr>
              <p:cNvPr id="20" name="ZoneTexte 19"/>
              <p:cNvSpPr txBox="1"/>
              <p:nvPr/>
            </p:nvSpPr>
            <p:spPr>
              <a:xfrm>
                <a:off x="4786314" y="928670"/>
                <a:ext cx="2548583" cy="584775"/>
              </a:xfrm>
              <a:prstGeom prst="rect">
                <a:avLst/>
              </a:prstGeom>
              <a:noFill/>
            </p:spPr>
            <p:txBody>
              <a:bodyPr wrap="square" rtlCol="0">
                <a:spAutoFit/>
              </a:bodyPr>
              <a:lstStyle/>
              <a:p>
                <a:r>
                  <a:rPr lang="fr-FR" sz="1400" dirty="0" smtClean="0"/>
                  <a:t>Carte commande moteur</a:t>
                </a:r>
              </a:p>
              <a:p>
                <a:endParaRPr lang="fr-FR" dirty="0"/>
              </a:p>
            </p:txBody>
          </p:sp>
          <p:cxnSp>
            <p:nvCxnSpPr>
              <p:cNvPr id="21" name="Connecteur droit avec flèche 20"/>
              <p:cNvCxnSpPr/>
              <p:nvPr/>
            </p:nvCxnSpPr>
            <p:spPr>
              <a:xfrm rot="5400000" flipH="1" flipV="1">
                <a:off x="7358082" y="2786058"/>
                <a:ext cx="571504"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ZoneTexte 21"/>
              <p:cNvSpPr txBox="1"/>
              <p:nvPr/>
            </p:nvSpPr>
            <p:spPr>
              <a:xfrm>
                <a:off x="7910072" y="2571744"/>
                <a:ext cx="1041182" cy="523220"/>
              </a:xfrm>
              <a:prstGeom prst="rect">
                <a:avLst/>
              </a:prstGeom>
              <a:noFill/>
            </p:spPr>
            <p:txBody>
              <a:bodyPr wrap="none" rtlCol="0">
                <a:spAutoFit/>
              </a:bodyPr>
              <a:lstStyle/>
              <a:p>
                <a:r>
                  <a:rPr lang="fr-FR" sz="1400" dirty="0" smtClean="0"/>
                  <a:t>Carte mère </a:t>
                </a:r>
              </a:p>
              <a:p>
                <a:endParaRPr lang="fr-FR" sz="1400" dirty="0"/>
              </a:p>
            </p:txBody>
          </p:sp>
          <p:cxnSp>
            <p:nvCxnSpPr>
              <p:cNvPr id="23" name="Connecteur droit avec flèche 22"/>
              <p:cNvCxnSpPr/>
              <p:nvPr/>
            </p:nvCxnSpPr>
            <p:spPr>
              <a:xfrm rot="5400000" flipH="1" flipV="1">
                <a:off x="1155531" y="1901269"/>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1152640" y="887602"/>
                <a:ext cx="941711" cy="753274"/>
              </a:xfrm>
              <a:prstGeom prst="rect">
                <a:avLst/>
              </a:prstGeom>
              <a:noFill/>
            </p:spPr>
            <p:txBody>
              <a:bodyPr wrap="none" rtlCol="0">
                <a:spAutoFit/>
              </a:bodyPr>
              <a:lstStyle/>
              <a:p>
                <a:r>
                  <a:rPr lang="fr-FR" sz="1400" dirty="0" smtClean="0"/>
                  <a:t>réducteur</a:t>
                </a:r>
              </a:p>
              <a:p>
                <a:endParaRPr lang="fr-FR" dirty="0"/>
              </a:p>
            </p:txBody>
          </p:sp>
          <p:cxnSp>
            <p:nvCxnSpPr>
              <p:cNvPr id="25" name="Connecteur droit avec flèche 24"/>
              <p:cNvCxnSpPr/>
              <p:nvPr/>
            </p:nvCxnSpPr>
            <p:spPr>
              <a:xfrm rot="5400000" flipH="1" flipV="1">
                <a:off x="4214810" y="1142984"/>
                <a:ext cx="642942"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p:nvPr/>
            </p:nvCxnSpPr>
            <p:spPr>
              <a:xfrm rot="5400000">
                <a:off x="4714876" y="5000636"/>
                <a:ext cx="785818" cy="785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ZoneTexte 26"/>
              <p:cNvSpPr txBox="1"/>
              <p:nvPr/>
            </p:nvSpPr>
            <p:spPr>
              <a:xfrm>
                <a:off x="4000496" y="5715016"/>
                <a:ext cx="1981376" cy="307777"/>
              </a:xfrm>
              <a:prstGeom prst="rect">
                <a:avLst/>
              </a:prstGeom>
              <a:noFill/>
            </p:spPr>
            <p:txBody>
              <a:bodyPr wrap="none" rtlCol="0">
                <a:spAutoFit/>
              </a:bodyPr>
              <a:lstStyle/>
              <a:p>
                <a:r>
                  <a:rPr lang="fr-FR" sz="1400" dirty="0" smtClean="0"/>
                  <a:t>Support photorésistance</a:t>
                </a:r>
                <a:endParaRPr lang="fr-FR" sz="1400" dirty="0"/>
              </a:p>
            </p:txBody>
          </p:sp>
          <p:cxnSp>
            <p:nvCxnSpPr>
              <p:cNvPr id="28" name="Connecteur droit avec flèche 27"/>
              <p:cNvCxnSpPr/>
              <p:nvPr/>
            </p:nvCxnSpPr>
            <p:spPr>
              <a:xfrm rot="5400000" flipH="1" flipV="1">
                <a:off x="5857884" y="1643050"/>
                <a:ext cx="714380"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ZoneTexte 28"/>
              <p:cNvSpPr txBox="1"/>
              <p:nvPr/>
            </p:nvSpPr>
            <p:spPr>
              <a:xfrm>
                <a:off x="6500826" y="1428736"/>
                <a:ext cx="1132939" cy="584775"/>
              </a:xfrm>
              <a:prstGeom prst="rect">
                <a:avLst/>
              </a:prstGeom>
              <a:noFill/>
            </p:spPr>
            <p:txBody>
              <a:bodyPr wrap="none" rtlCol="0">
                <a:spAutoFit/>
              </a:bodyPr>
              <a:lstStyle/>
              <a:p>
                <a:r>
                  <a:rPr lang="fr-FR" sz="1400" dirty="0" smtClean="0"/>
                  <a:t>Alimentation</a:t>
                </a:r>
              </a:p>
              <a:p>
                <a:endParaRPr lang="fr-FR" dirty="0"/>
              </a:p>
            </p:txBody>
          </p:sp>
        </p:grpSp>
        <p:grpSp>
          <p:nvGrpSpPr>
            <p:cNvPr id="33" name="Groupe 32"/>
            <p:cNvGrpSpPr/>
            <p:nvPr/>
          </p:nvGrpSpPr>
          <p:grpSpPr>
            <a:xfrm>
              <a:off x="2500298" y="2928934"/>
              <a:ext cx="1000132" cy="858050"/>
              <a:chOff x="2500298" y="2928934"/>
              <a:chExt cx="1000132" cy="858050"/>
            </a:xfrm>
          </p:grpSpPr>
          <p:cxnSp>
            <p:nvCxnSpPr>
              <p:cNvPr id="31" name="Connecteur droit avec flèche 30"/>
              <p:cNvCxnSpPr/>
              <p:nvPr/>
            </p:nvCxnSpPr>
            <p:spPr>
              <a:xfrm rot="5400000" flipH="1" flipV="1">
                <a:off x="2571736" y="3500438"/>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2500298" y="2928934"/>
                <a:ext cx="1000132" cy="307777"/>
              </a:xfrm>
              <a:prstGeom prst="rect">
                <a:avLst/>
              </a:prstGeom>
              <a:noFill/>
            </p:spPr>
            <p:txBody>
              <a:bodyPr wrap="square" rtlCol="0">
                <a:spAutoFit/>
              </a:bodyPr>
              <a:lstStyle/>
              <a:p>
                <a:r>
                  <a:rPr lang="fr-FR" sz="1400" dirty="0" smtClean="0"/>
                  <a:t>moteur</a:t>
                </a:r>
                <a:endParaRPr lang="fr-FR" sz="1400" dirty="0"/>
              </a:p>
            </p:txBody>
          </p:sp>
        </p:grpSp>
      </p:grpSp>
      <p:sp>
        <p:nvSpPr>
          <p:cNvPr id="30" name="ZoneTexte 29"/>
          <p:cNvSpPr txBox="1"/>
          <p:nvPr/>
        </p:nvSpPr>
        <p:spPr>
          <a:xfrm>
            <a:off x="3786182" y="1714488"/>
            <a:ext cx="714380" cy="523220"/>
          </a:xfrm>
          <a:prstGeom prst="rect">
            <a:avLst/>
          </a:prstGeom>
          <a:noFill/>
        </p:spPr>
        <p:txBody>
          <a:bodyPr wrap="square" rtlCol="0">
            <a:spAutoFit/>
          </a:bodyPr>
          <a:lstStyle/>
          <a:p>
            <a:r>
              <a:rPr lang="fr-FR" sz="1400" dirty="0" smtClean="0"/>
              <a:t>Carte mère</a:t>
            </a:r>
            <a:endParaRPr lang="fr-FR" sz="1400" dirty="0"/>
          </a:p>
        </p:txBody>
      </p:sp>
      <p:sp>
        <p:nvSpPr>
          <p:cNvPr id="35" name="ZoneTexte 34"/>
          <p:cNvSpPr txBox="1"/>
          <p:nvPr/>
        </p:nvSpPr>
        <p:spPr>
          <a:xfrm>
            <a:off x="5286380" y="1785926"/>
            <a:ext cx="1285884" cy="369332"/>
          </a:xfrm>
          <a:prstGeom prst="rect">
            <a:avLst/>
          </a:prstGeom>
          <a:noFill/>
        </p:spPr>
        <p:txBody>
          <a:bodyPr wrap="square" rtlCol="0">
            <a:spAutoFit/>
          </a:bodyPr>
          <a:lstStyle/>
          <a:p>
            <a:r>
              <a:rPr lang="fr-FR" dirty="0" smtClean="0"/>
              <a:t>Fils</a:t>
            </a:r>
            <a:endParaRPr lang="fr-FR" dirty="0"/>
          </a:p>
        </p:txBody>
      </p:sp>
      <p:sp>
        <p:nvSpPr>
          <p:cNvPr id="36" name="ZoneTexte 35"/>
          <p:cNvSpPr txBox="1"/>
          <p:nvPr/>
        </p:nvSpPr>
        <p:spPr>
          <a:xfrm>
            <a:off x="2214546" y="1785926"/>
            <a:ext cx="1357322" cy="261610"/>
          </a:xfrm>
          <a:prstGeom prst="rect">
            <a:avLst/>
          </a:prstGeom>
          <a:noFill/>
        </p:spPr>
        <p:txBody>
          <a:bodyPr wrap="square" rtlCol="0">
            <a:spAutoFit/>
          </a:bodyPr>
          <a:lstStyle/>
          <a:p>
            <a:r>
              <a:rPr lang="fr-FR" sz="1100" dirty="0" smtClean="0"/>
              <a:t>Photorésistances</a:t>
            </a:r>
            <a:endParaRPr lang="fr-FR" sz="11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Afficher l'image d'origine"/>
          <p:cNvPicPr>
            <a:picLocks noChangeAspect="1" noChangeArrowheads="1"/>
          </p:cNvPicPr>
          <p:nvPr/>
        </p:nvPicPr>
        <p:blipFill>
          <a:blip r:embed="rId2"/>
          <a:srcRect l="12228" t="6667"/>
          <a:stretch>
            <a:fillRect/>
          </a:stretch>
        </p:blipFill>
        <p:spPr bwMode="auto">
          <a:xfrm>
            <a:off x="1071538" y="357166"/>
            <a:ext cx="7691462" cy="2000249"/>
          </a:xfrm>
          <a:prstGeom prst="rect">
            <a:avLst/>
          </a:prstGeom>
          <a:noFill/>
        </p:spPr>
      </p:pic>
      <p:grpSp>
        <p:nvGrpSpPr>
          <p:cNvPr id="16" name="Groupe 15"/>
          <p:cNvGrpSpPr/>
          <p:nvPr/>
        </p:nvGrpSpPr>
        <p:grpSpPr>
          <a:xfrm>
            <a:off x="142844" y="2571744"/>
            <a:ext cx="9001156" cy="4286256"/>
            <a:chOff x="642878" y="2643182"/>
            <a:chExt cx="8501122" cy="4003055"/>
          </a:xfrm>
        </p:grpSpPr>
        <p:grpSp>
          <p:nvGrpSpPr>
            <p:cNvPr id="17" name="Groupe 17"/>
            <p:cNvGrpSpPr/>
            <p:nvPr/>
          </p:nvGrpSpPr>
          <p:grpSpPr>
            <a:xfrm>
              <a:off x="642878" y="2643182"/>
              <a:ext cx="8501122" cy="4003055"/>
              <a:chOff x="-76840" y="693822"/>
              <a:chExt cx="9144000" cy="5429288"/>
            </a:xfrm>
          </p:grpSpPr>
          <p:pic>
            <p:nvPicPr>
              <p:cNvPr id="25" name="Picture 2"/>
              <p:cNvPicPr>
                <a:picLocks noChangeAspect="1" noChangeArrowheads="1"/>
              </p:cNvPicPr>
              <p:nvPr/>
            </p:nvPicPr>
            <p:blipFill>
              <a:blip r:embed="rId3"/>
              <a:srcRect/>
              <a:stretch>
                <a:fillRect/>
              </a:stretch>
            </p:blipFill>
            <p:spPr bwMode="auto">
              <a:xfrm>
                <a:off x="-76840" y="693822"/>
                <a:ext cx="9144000" cy="5429288"/>
              </a:xfrm>
              <a:prstGeom prst="rect">
                <a:avLst/>
              </a:prstGeom>
              <a:noFill/>
              <a:ln w="9525">
                <a:noFill/>
                <a:miter lim="800000"/>
                <a:headEnd/>
                <a:tailEnd/>
              </a:ln>
              <a:effectLst/>
            </p:spPr>
          </p:pic>
          <p:sp>
            <p:nvSpPr>
              <p:cNvPr id="26" name="ZoneTexte 25"/>
              <p:cNvSpPr txBox="1"/>
              <p:nvPr/>
            </p:nvSpPr>
            <p:spPr>
              <a:xfrm>
                <a:off x="4786314" y="928670"/>
                <a:ext cx="2548583" cy="584775"/>
              </a:xfrm>
              <a:prstGeom prst="rect">
                <a:avLst/>
              </a:prstGeom>
              <a:noFill/>
            </p:spPr>
            <p:txBody>
              <a:bodyPr wrap="square" rtlCol="0">
                <a:spAutoFit/>
              </a:bodyPr>
              <a:lstStyle/>
              <a:p>
                <a:r>
                  <a:rPr lang="fr-FR" sz="1400" dirty="0" smtClean="0"/>
                  <a:t>Carte commande moteur</a:t>
                </a:r>
              </a:p>
              <a:p>
                <a:endParaRPr lang="fr-FR" dirty="0"/>
              </a:p>
            </p:txBody>
          </p:sp>
          <p:cxnSp>
            <p:nvCxnSpPr>
              <p:cNvPr id="27" name="Connecteur droit avec flèche 26"/>
              <p:cNvCxnSpPr/>
              <p:nvPr/>
            </p:nvCxnSpPr>
            <p:spPr>
              <a:xfrm rot="5400000" flipH="1" flipV="1">
                <a:off x="7358082" y="2786058"/>
                <a:ext cx="571504"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7910072" y="2571744"/>
                <a:ext cx="1041182" cy="523220"/>
              </a:xfrm>
              <a:prstGeom prst="rect">
                <a:avLst/>
              </a:prstGeom>
              <a:noFill/>
            </p:spPr>
            <p:txBody>
              <a:bodyPr wrap="none" rtlCol="0">
                <a:spAutoFit/>
              </a:bodyPr>
              <a:lstStyle/>
              <a:p>
                <a:r>
                  <a:rPr lang="fr-FR" sz="1400" dirty="0" smtClean="0"/>
                  <a:t>Carte mère </a:t>
                </a:r>
              </a:p>
              <a:p>
                <a:endParaRPr lang="fr-FR" sz="1400" dirty="0"/>
              </a:p>
            </p:txBody>
          </p:sp>
          <p:cxnSp>
            <p:nvCxnSpPr>
              <p:cNvPr id="29" name="Connecteur droit avec flèche 28"/>
              <p:cNvCxnSpPr/>
              <p:nvPr/>
            </p:nvCxnSpPr>
            <p:spPr>
              <a:xfrm rot="5400000" flipH="1" flipV="1">
                <a:off x="1155531" y="1901269"/>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1152640" y="887603"/>
                <a:ext cx="919289" cy="740719"/>
              </a:xfrm>
              <a:prstGeom prst="rect">
                <a:avLst/>
              </a:prstGeom>
              <a:noFill/>
            </p:spPr>
            <p:txBody>
              <a:bodyPr wrap="none" rtlCol="0">
                <a:spAutoFit/>
              </a:bodyPr>
              <a:lstStyle/>
              <a:p>
                <a:r>
                  <a:rPr lang="fr-FR" sz="1400" dirty="0" smtClean="0"/>
                  <a:t>réducteur</a:t>
                </a:r>
              </a:p>
              <a:p>
                <a:endParaRPr lang="fr-FR" dirty="0"/>
              </a:p>
            </p:txBody>
          </p:sp>
          <p:cxnSp>
            <p:nvCxnSpPr>
              <p:cNvPr id="31" name="Connecteur droit avec flèche 30"/>
              <p:cNvCxnSpPr/>
              <p:nvPr/>
            </p:nvCxnSpPr>
            <p:spPr>
              <a:xfrm rot="5400000" flipH="1" flipV="1">
                <a:off x="4214810" y="1142984"/>
                <a:ext cx="642942"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cteur droit avec flèche 31"/>
              <p:cNvCxnSpPr/>
              <p:nvPr/>
            </p:nvCxnSpPr>
            <p:spPr>
              <a:xfrm rot="5400000">
                <a:off x="4714876" y="5000636"/>
                <a:ext cx="785818" cy="785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ZoneTexte 32"/>
              <p:cNvSpPr txBox="1"/>
              <p:nvPr/>
            </p:nvSpPr>
            <p:spPr>
              <a:xfrm>
                <a:off x="4000496" y="5715016"/>
                <a:ext cx="1981376" cy="307777"/>
              </a:xfrm>
              <a:prstGeom prst="rect">
                <a:avLst/>
              </a:prstGeom>
              <a:noFill/>
            </p:spPr>
            <p:txBody>
              <a:bodyPr wrap="none" rtlCol="0">
                <a:spAutoFit/>
              </a:bodyPr>
              <a:lstStyle/>
              <a:p>
                <a:r>
                  <a:rPr lang="fr-FR" sz="1400" dirty="0" smtClean="0"/>
                  <a:t>Support photorésistance</a:t>
                </a:r>
                <a:endParaRPr lang="fr-FR" sz="1400" dirty="0"/>
              </a:p>
            </p:txBody>
          </p:sp>
          <p:cxnSp>
            <p:nvCxnSpPr>
              <p:cNvPr id="34" name="Connecteur droit avec flèche 33"/>
              <p:cNvCxnSpPr/>
              <p:nvPr/>
            </p:nvCxnSpPr>
            <p:spPr>
              <a:xfrm rot="5400000" flipH="1" flipV="1">
                <a:off x="5857884" y="1643050"/>
                <a:ext cx="714380"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ZoneTexte 34"/>
              <p:cNvSpPr txBox="1"/>
              <p:nvPr/>
            </p:nvSpPr>
            <p:spPr>
              <a:xfrm>
                <a:off x="6500826" y="1428736"/>
                <a:ext cx="1132939" cy="584775"/>
              </a:xfrm>
              <a:prstGeom prst="rect">
                <a:avLst/>
              </a:prstGeom>
              <a:noFill/>
            </p:spPr>
            <p:txBody>
              <a:bodyPr wrap="none" rtlCol="0">
                <a:spAutoFit/>
              </a:bodyPr>
              <a:lstStyle/>
              <a:p>
                <a:r>
                  <a:rPr lang="fr-FR" sz="1400" dirty="0" smtClean="0"/>
                  <a:t>Alimentation</a:t>
                </a:r>
              </a:p>
              <a:p>
                <a:endParaRPr lang="fr-FR" dirty="0"/>
              </a:p>
            </p:txBody>
          </p:sp>
        </p:grpSp>
        <p:grpSp>
          <p:nvGrpSpPr>
            <p:cNvPr id="18" name="Groupe 32"/>
            <p:cNvGrpSpPr/>
            <p:nvPr/>
          </p:nvGrpSpPr>
          <p:grpSpPr>
            <a:xfrm>
              <a:off x="2500298" y="2928934"/>
              <a:ext cx="1000132" cy="858050"/>
              <a:chOff x="2500298" y="2928934"/>
              <a:chExt cx="1000132" cy="858050"/>
            </a:xfrm>
          </p:grpSpPr>
          <p:cxnSp>
            <p:nvCxnSpPr>
              <p:cNvPr id="21" name="Connecteur droit avec flèche 20"/>
              <p:cNvCxnSpPr/>
              <p:nvPr/>
            </p:nvCxnSpPr>
            <p:spPr>
              <a:xfrm rot="5400000" flipH="1" flipV="1">
                <a:off x="2571736" y="3500438"/>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2500298" y="2928934"/>
                <a:ext cx="1000132" cy="307777"/>
              </a:xfrm>
              <a:prstGeom prst="rect">
                <a:avLst/>
              </a:prstGeom>
              <a:noFill/>
            </p:spPr>
            <p:txBody>
              <a:bodyPr wrap="square" rtlCol="0">
                <a:spAutoFit/>
              </a:bodyPr>
              <a:lstStyle/>
              <a:p>
                <a:r>
                  <a:rPr lang="fr-FR" sz="1400" dirty="0" smtClean="0"/>
                  <a:t>moteur</a:t>
                </a:r>
                <a:endParaRPr lang="fr-FR" sz="1400" dirty="0"/>
              </a:p>
            </p:txBody>
          </p:sp>
        </p:grpSp>
      </p:grpSp>
      <p:sp>
        <p:nvSpPr>
          <p:cNvPr id="19" name="ZoneTexte 18"/>
          <p:cNvSpPr txBox="1"/>
          <p:nvPr/>
        </p:nvSpPr>
        <p:spPr>
          <a:xfrm>
            <a:off x="1357290" y="928670"/>
            <a:ext cx="1143008" cy="369332"/>
          </a:xfrm>
          <a:prstGeom prst="rect">
            <a:avLst/>
          </a:prstGeom>
          <a:noFill/>
        </p:spPr>
        <p:txBody>
          <a:bodyPr wrap="square" rtlCol="0">
            <a:spAutoFit/>
          </a:bodyPr>
          <a:lstStyle/>
          <a:p>
            <a:r>
              <a:rPr lang="fr-FR" dirty="0" smtClean="0"/>
              <a:t>Pile 9V</a:t>
            </a:r>
            <a:endParaRPr lang="fr-FR" dirty="0"/>
          </a:p>
        </p:txBody>
      </p:sp>
      <p:sp>
        <p:nvSpPr>
          <p:cNvPr id="20" name="ZoneTexte 19"/>
          <p:cNvSpPr txBox="1"/>
          <p:nvPr/>
        </p:nvSpPr>
        <p:spPr>
          <a:xfrm>
            <a:off x="3000364" y="857232"/>
            <a:ext cx="1000132" cy="553998"/>
          </a:xfrm>
          <a:prstGeom prst="rect">
            <a:avLst/>
          </a:prstGeom>
          <a:noFill/>
        </p:spPr>
        <p:txBody>
          <a:bodyPr wrap="square" rtlCol="0">
            <a:spAutoFit/>
          </a:bodyPr>
          <a:lstStyle/>
          <a:p>
            <a:r>
              <a:rPr lang="fr-FR" sz="1000" dirty="0" smtClean="0"/>
              <a:t>Carte commande moteur</a:t>
            </a:r>
            <a:endParaRPr lang="fr-FR" sz="1000" dirty="0"/>
          </a:p>
        </p:txBody>
      </p:sp>
      <p:sp>
        <p:nvSpPr>
          <p:cNvPr id="22" name="ZoneTexte 21"/>
          <p:cNvSpPr txBox="1"/>
          <p:nvPr/>
        </p:nvSpPr>
        <p:spPr>
          <a:xfrm>
            <a:off x="4429124" y="928670"/>
            <a:ext cx="1000132" cy="369332"/>
          </a:xfrm>
          <a:prstGeom prst="rect">
            <a:avLst/>
          </a:prstGeom>
          <a:noFill/>
        </p:spPr>
        <p:txBody>
          <a:bodyPr wrap="square" rtlCol="0">
            <a:spAutoFit/>
          </a:bodyPr>
          <a:lstStyle/>
          <a:p>
            <a:r>
              <a:rPr lang="fr-FR" dirty="0" smtClean="0"/>
              <a:t>Moteur</a:t>
            </a:r>
            <a:endParaRPr lang="fr-FR" dirty="0"/>
          </a:p>
        </p:txBody>
      </p:sp>
      <p:sp>
        <p:nvSpPr>
          <p:cNvPr id="23" name="ZoneTexte 22"/>
          <p:cNvSpPr txBox="1"/>
          <p:nvPr/>
        </p:nvSpPr>
        <p:spPr>
          <a:xfrm>
            <a:off x="5929322" y="928670"/>
            <a:ext cx="1428760" cy="369332"/>
          </a:xfrm>
          <a:prstGeom prst="rect">
            <a:avLst/>
          </a:prstGeom>
          <a:noFill/>
        </p:spPr>
        <p:txBody>
          <a:bodyPr wrap="square" rtlCol="0">
            <a:spAutoFit/>
          </a:bodyPr>
          <a:lstStyle/>
          <a:p>
            <a:r>
              <a:rPr lang="fr-FR" dirty="0" smtClean="0"/>
              <a:t>Réducteur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571472" y="1000108"/>
            <a:ext cx="4786346" cy="3693319"/>
          </a:xfrm>
          <a:prstGeom prst="rect">
            <a:avLst/>
          </a:prstGeom>
          <a:noFill/>
        </p:spPr>
        <p:txBody>
          <a:bodyPr wrap="square" rtlCol="0">
            <a:spAutoFit/>
          </a:bodyPr>
          <a:lstStyle/>
          <a:p>
            <a:r>
              <a:rPr lang="fr-FR" dirty="0" smtClean="0"/>
              <a:t>Une photorésistance est un composant dont la résistivité dépend de la luminosité ambiante. Pour faire simple, c'est une résistance dont la valeur change en fonction de la lumière qu'elle reçoit. </a:t>
            </a:r>
          </a:p>
          <a:p>
            <a:r>
              <a:rPr lang="fr-FR" dirty="0" smtClean="0"/>
              <a:t> </a:t>
            </a:r>
          </a:p>
          <a:p>
            <a:r>
              <a:rPr lang="fr-FR" dirty="0" smtClean="0"/>
              <a:t>on a mesurer avec un </a:t>
            </a:r>
            <a:r>
              <a:rPr lang="fr-FR" dirty="0" smtClean="0"/>
              <a:t>multimètre </a:t>
            </a:r>
            <a:r>
              <a:rPr lang="fr-FR" dirty="0" smtClean="0"/>
              <a:t>la </a:t>
            </a:r>
            <a:r>
              <a:rPr lang="fr-FR" dirty="0" smtClean="0"/>
              <a:t>lumière  </a:t>
            </a:r>
            <a:r>
              <a:rPr lang="fr-FR" dirty="0" smtClean="0"/>
              <a:t>que </a:t>
            </a:r>
            <a:r>
              <a:rPr lang="fr-FR" dirty="0" smtClean="0"/>
              <a:t>reçoit </a:t>
            </a:r>
            <a:r>
              <a:rPr lang="fr-FR" dirty="0" smtClean="0"/>
              <a:t>la </a:t>
            </a:r>
            <a:r>
              <a:rPr lang="fr-FR" dirty="0" smtClean="0"/>
              <a:t>photorésistance </a:t>
            </a:r>
            <a:r>
              <a:rPr lang="fr-FR" dirty="0" smtClean="0"/>
              <a:t>en la </a:t>
            </a:r>
            <a:r>
              <a:rPr lang="fr-FR" dirty="0" smtClean="0"/>
              <a:t>plaçant </a:t>
            </a:r>
            <a:r>
              <a:rPr lang="fr-FR" dirty="0" smtClean="0"/>
              <a:t>devant un </a:t>
            </a:r>
            <a:r>
              <a:rPr lang="fr-FR" dirty="0" smtClean="0"/>
              <a:t>rétroprojecteur </a:t>
            </a:r>
            <a:r>
              <a:rPr lang="fr-FR" dirty="0" smtClean="0"/>
              <a:t>pour avoir notre </a:t>
            </a:r>
            <a:r>
              <a:rPr lang="fr-FR" dirty="0" smtClean="0"/>
              <a:t>R</a:t>
            </a:r>
            <a:r>
              <a:rPr lang="fr-FR" baseline="-25000" dirty="0" smtClean="0"/>
              <a:t>PHSOILEIL</a:t>
            </a:r>
            <a:r>
              <a:rPr lang="fr-FR" dirty="0" smtClean="0"/>
              <a:t>, </a:t>
            </a:r>
            <a:r>
              <a:rPr lang="fr-FR" dirty="0" smtClean="0"/>
              <a:t>ensuite nous avons placé la </a:t>
            </a:r>
            <a:r>
              <a:rPr lang="fr-FR" dirty="0" smtClean="0"/>
              <a:t>photorésistance </a:t>
            </a:r>
            <a:r>
              <a:rPr lang="fr-FR" dirty="0" smtClean="0"/>
              <a:t>devant la </a:t>
            </a:r>
            <a:r>
              <a:rPr lang="fr-FR" dirty="0" smtClean="0"/>
              <a:t>fenêtre </a:t>
            </a:r>
            <a:r>
              <a:rPr lang="fr-FR" dirty="0" smtClean="0"/>
              <a:t>pour avoir notre </a:t>
            </a:r>
            <a:r>
              <a:rPr lang="fr-FR" dirty="0" smtClean="0"/>
              <a:t>R</a:t>
            </a:r>
            <a:r>
              <a:rPr lang="fr-FR" baseline="-25000" dirty="0" smtClean="0"/>
              <a:t>PHSOMBRE</a:t>
            </a:r>
            <a:r>
              <a:rPr lang="fr-FR" dirty="0" smtClean="0"/>
              <a:t> </a:t>
            </a:r>
            <a:r>
              <a:rPr lang="fr-FR" dirty="0" smtClean="0"/>
              <a:t>en mesurant toujours </a:t>
            </a:r>
            <a:r>
              <a:rPr lang="fr-FR" dirty="0" smtClean="0"/>
              <a:t>grâce </a:t>
            </a:r>
            <a:r>
              <a:rPr lang="fr-FR" dirty="0" smtClean="0"/>
              <a:t>a un </a:t>
            </a:r>
            <a:r>
              <a:rPr lang="fr-FR" dirty="0" smtClean="0"/>
              <a:t>multimètre.</a:t>
            </a:r>
            <a:endParaRPr lang="fr-FR" dirty="0" smtClean="0"/>
          </a:p>
          <a:p>
            <a:endParaRPr lang="fr-FR" dirty="0"/>
          </a:p>
        </p:txBody>
      </p:sp>
      <p:pic>
        <p:nvPicPr>
          <p:cNvPr id="5" name="Image 4" descr="Photorésistance et symbole"/>
          <p:cNvPicPr/>
          <p:nvPr/>
        </p:nvPicPr>
        <p:blipFill>
          <a:blip r:embed="rId3"/>
          <a:srcRect r="47440"/>
          <a:stretch>
            <a:fillRect/>
          </a:stretch>
        </p:blipFill>
        <p:spPr bwMode="auto">
          <a:xfrm>
            <a:off x="5286380" y="1071546"/>
            <a:ext cx="3571868" cy="4000528"/>
          </a:xfrm>
          <a:prstGeom prst="rect">
            <a:avLst/>
          </a:prstGeom>
          <a:noFill/>
          <a:ln w="9525">
            <a:noFill/>
            <a:miter lim="800000"/>
            <a:headEnd/>
            <a:tailEnd/>
          </a:ln>
        </p:spPr>
      </p:pic>
      <p:sp>
        <p:nvSpPr>
          <p:cNvPr id="6" name="ZoneTexte 5"/>
          <p:cNvSpPr txBox="1"/>
          <p:nvPr/>
        </p:nvSpPr>
        <p:spPr>
          <a:xfrm>
            <a:off x="1928794" y="285728"/>
            <a:ext cx="5214974" cy="461665"/>
          </a:xfrm>
          <a:prstGeom prst="rect">
            <a:avLst/>
          </a:prstGeom>
          <a:noFill/>
        </p:spPr>
        <p:txBody>
          <a:bodyPr wrap="square" rtlCol="0">
            <a:spAutoFit/>
          </a:bodyPr>
          <a:lstStyle/>
          <a:p>
            <a:pPr algn="ctr"/>
            <a:r>
              <a:rPr lang="fr-FR" sz="2400" dirty="0" smtClean="0">
                <a:solidFill>
                  <a:srgbClr val="FF0000"/>
                </a:solidFill>
              </a:rPr>
              <a:t>Les photorésistances</a:t>
            </a:r>
            <a:endParaRPr lang="fr-FR" sz="2400" dirty="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dirty="0" smtClean="0">
                <a:solidFill>
                  <a:srgbClr val="FF0000"/>
                </a:solidFill>
              </a:rPr>
              <a:t>Comment mesurer une photorésistance</a:t>
            </a:r>
            <a:endParaRPr lang="fr-FR" sz="2800" dirty="0">
              <a:solidFill>
                <a:srgbClr val="FF0000"/>
              </a:solidFill>
            </a:endParaRPr>
          </a:p>
        </p:txBody>
      </p:sp>
      <p:pic>
        <p:nvPicPr>
          <p:cNvPr id="6" name="Espace réservé du contenu 5" descr="KS Tools Multimètre digital"/>
          <p:cNvPicPr>
            <a:picLocks noGrp="1"/>
          </p:cNvPicPr>
          <p:nvPr>
            <p:ph idx="1"/>
          </p:nvPr>
        </p:nvPicPr>
        <p:blipFill>
          <a:blip r:embed="rId2"/>
          <a:srcRect/>
          <a:stretch>
            <a:fillRect/>
          </a:stretch>
        </p:blipFill>
        <p:spPr bwMode="auto">
          <a:xfrm>
            <a:off x="2714612" y="1857364"/>
            <a:ext cx="3949654" cy="34425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2"/>
          <p:cNvSpPr txBox="1">
            <a:spLocks/>
          </p:cNvSpPr>
          <p:nvPr/>
        </p:nvSpPr>
        <p:spPr>
          <a:xfrm>
            <a:off x="285720" y="785794"/>
            <a:ext cx="7772400" cy="171451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2000" b="0" i="0" u="none" strike="noStrike" kern="1200" cap="none" spc="0" normalizeH="0" baseline="0" noProof="0" dirty="0" smtClean="0">
                <a:ln>
                  <a:noFill/>
                </a:ln>
                <a:solidFill>
                  <a:srgbClr val="FF0000"/>
                </a:solidFill>
                <a:effectLst/>
                <a:uLnTx/>
                <a:uFillTx/>
                <a:latin typeface="+mn-lt"/>
                <a:ea typeface="+mn-ea"/>
                <a:cs typeface="+mn-cs"/>
              </a:rPr>
              <a:t/>
            </a:r>
            <a:br>
              <a:rPr kumimoji="0" lang="fr-FR" sz="2000" b="0" i="0" u="none" strike="noStrike" kern="1200" cap="none" spc="0" normalizeH="0" baseline="0" noProof="0" dirty="0" smtClean="0">
                <a:ln>
                  <a:noFill/>
                </a:ln>
                <a:solidFill>
                  <a:srgbClr val="FF0000"/>
                </a:solidFill>
                <a:effectLst/>
                <a:uLnTx/>
                <a:uFillTx/>
                <a:latin typeface="+mn-lt"/>
                <a:ea typeface="+mn-ea"/>
                <a:cs typeface="+mn-cs"/>
              </a:rPr>
            </a:br>
            <a:r>
              <a:rPr kumimoji="0" lang="fr-FR" sz="2000" b="0" i="0" u="none" strike="noStrike" kern="1200" cap="none" spc="0" normalizeH="0" baseline="0" noProof="0" dirty="0" smtClean="0">
                <a:ln>
                  <a:noFill/>
                </a:ln>
                <a:solidFill>
                  <a:srgbClr val="FF0000"/>
                </a:solidFill>
                <a:effectLst/>
                <a:uLnTx/>
                <a:uFillTx/>
                <a:latin typeface="+mn-lt"/>
                <a:ea typeface="+mn-ea"/>
                <a:cs typeface="+mn-cs"/>
              </a:rPr>
              <a:t/>
            </a:r>
            <a:br>
              <a:rPr kumimoji="0" lang="fr-FR" sz="2000" b="0" i="0" u="none" strike="noStrike" kern="1200" cap="none" spc="0" normalizeH="0" baseline="0" noProof="0" dirty="0" smtClean="0">
                <a:ln>
                  <a:noFill/>
                </a:ln>
                <a:solidFill>
                  <a:srgbClr val="FF0000"/>
                </a:solidFill>
                <a:effectLst/>
                <a:uLnTx/>
                <a:uFillTx/>
                <a:latin typeface="+mn-lt"/>
                <a:ea typeface="+mn-ea"/>
                <a:cs typeface="+mn-cs"/>
              </a:rPr>
            </a:br>
            <a:endParaRPr kumimoji="0" lang="fr-FR" sz="20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5" name="ZoneTexte 4"/>
          <p:cNvSpPr txBox="1"/>
          <p:nvPr/>
        </p:nvSpPr>
        <p:spPr>
          <a:xfrm>
            <a:off x="500034" y="3429000"/>
            <a:ext cx="1071570" cy="369332"/>
          </a:xfrm>
          <a:prstGeom prst="rect">
            <a:avLst/>
          </a:prstGeom>
          <a:noFill/>
        </p:spPr>
        <p:txBody>
          <a:bodyPr wrap="square" rtlCol="0">
            <a:spAutoFit/>
          </a:bodyPr>
          <a:lstStyle/>
          <a:p>
            <a:r>
              <a:rPr lang="fr-FR" dirty="0" smtClean="0"/>
              <a:t>Schéma :</a:t>
            </a:r>
            <a:endParaRPr lang="fr-FR" dirty="0"/>
          </a:p>
        </p:txBody>
      </p:sp>
      <p:cxnSp>
        <p:nvCxnSpPr>
          <p:cNvPr id="6" name="Connecteur droit 5"/>
          <p:cNvCxnSpPr/>
          <p:nvPr/>
        </p:nvCxnSpPr>
        <p:spPr>
          <a:xfrm rot="5400000">
            <a:off x="6786578" y="4143380"/>
            <a:ext cx="57150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a:xfrm>
            <a:off x="6500826" y="4429132"/>
            <a:ext cx="57150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a:off x="7072330" y="4429132"/>
            <a:ext cx="57150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rot="5400000">
            <a:off x="7286644" y="4786322"/>
            <a:ext cx="71438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rot="5400000">
            <a:off x="6143636" y="4786322"/>
            <a:ext cx="71438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rot="10800000">
            <a:off x="6500826" y="5143512"/>
            <a:ext cx="114300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rot="5400000">
            <a:off x="1786712" y="4214818"/>
            <a:ext cx="71358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1571604" y="4572008"/>
            <a:ext cx="107157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2000232" y="4857760"/>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rot="5400000">
            <a:off x="1750993" y="5249875"/>
            <a:ext cx="7858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rot="5400000">
            <a:off x="6822297" y="5393545"/>
            <a:ext cx="50006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rot="10800000">
            <a:off x="2143108" y="5643578"/>
            <a:ext cx="492922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rot="16200000" flipH="1">
            <a:off x="7250925" y="4179099"/>
            <a:ext cx="285752"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rot="16200000" flipH="1">
            <a:off x="7108049" y="4250537"/>
            <a:ext cx="214314"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rot="10800000">
            <a:off x="5214942" y="3857628"/>
            <a:ext cx="18573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a:xfrm rot="5400000">
            <a:off x="4857752" y="3786190"/>
            <a:ext cx="71438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a:xfrm rot="10800000">
            <a:off x="4071934" y="4143380"/>
            <a:ext cx="114300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rot="5400000" flipH="1" flipV="1">
            <a:off x="3714744" y="3786190"/>
            <a:ext cx="71438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rot="10800000">
            <a:off x="4071934" y="3429000"/>
            <a:ext cx="114300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a:xfrm rot="10800000">
            <a:off x="2143108" y="3857628"/>
            <a:ext cx="1928826" cy="1588"/>
          </a:xfrm>
          <a:prstGeom prst="line">
            <a:avLst/>
          </a:prstGeom>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4143372" y="3571876"/>
            <a:ext cx="1143008" cy="369332"/>
          </a:xfrm>
          <a:prstGeom prst="rect">
            <a:avLst/>
          </a:prstGeom>
          <a:noFill/>
        </p:spPr>
        <p:txBody>
          <a:bodyPr wrap="square" rtlCol="0">
            <a:spAutoFit/>
          </a:bodyPr>
          <a:lstStyle/>
          <a:p>
            <a:r>
              <a:rPr lang="fr-FR" dirty="0" smtClean="0"/>
              <a:t>R à choisir</a:t>
            </a:r>
            <a:endParaRPr lang="fr-FR" dirty="0"/>
          </a:p>
        </p:txBody>
      </p:sp>
      <p:sp>
        <p:nvSpPr>
          <p:cNvPr id="27" name="ZoneTexte 26"/>
          <p:cNvSpPr txBox="1"/>
          <p:nvPr/>
        </p:nvSpPr>
        <p:spPr>
          <a:xfrm>
            <a:off x="6500826" y="4429132"/>
            <a:ext cx="1143008" cy="646331"/>
          </a:xfrm>
          <a:prstGeom prst="rect">
            <a:avLst/>
          </a:prstGeom>
          <a:noFill/>
        </p:spPr>
        <p:txBody>
          <a:bodyPr wrap="square" rtlCol="0">
            <a:spAutoFit/>
          </a:bodyPr>
          <a:lstStyle/>
          <a:p>
            <a:r>
              <a:rPr lang="fr-FR" dirty="0" smtClean="0"/>
              <a:t>R photo résistance</a:t>
            </a:r>
            <a:endParaRPr lang="fr-FR" dirty="0"/>
          </a:p>
        </p:txBody>
      </p:sp>
      <p:sp>
        <p:nvSpPr>
          <p:cNvPr id="28" name="Espace réservé du texte 2"/>
          <p:cNvSpPr txBox="1">
            <a:spLocks/>
          </p:cNvSpPr>
          <p:nvPr/>
        </p:nvSpPr>
        <p:spPr>
          <a:xfrm>
            <a:off x="500034" y="4714884"/>
            <a:ext cx="7772400" cy="1714512"/>
          </a:xfrm>
          <a:prstGeom prst="rect">
            <a:avLst/>
          </a:prstGeom>
        </p:spPr>
        <p:txBody>
          <a:bodyPr vert="horz" lIns="91440" tIns="45720" rIns="91440" bIns="45720" rtlCol="0" anchor="b">
            <a:normAutofit/>
          </a:bodyPr>
          <a:lstStyle/>
          <a:p>
            <a:pPr lvl="0">
              <a:spcBef>
                <a:spcPct val="20000"/>
              </a:spcBef>
            </a:pPr>
            <a:r>
              <a:rPr kumimoji="0" lang="fr-FR" sz="2000" b="0" i="0" u="none" strike="noStrike" kern="1200" cap="none" spc="0" normalizeH="0" baseline="0" noProof="0" dirty="0" smtClean="0">
                <a:ln>
                  <a:noFill/>
                </a:ln>
                <a:solidFill>
                  <a:srgbClr val="002060"/>
                </a:solidFill>
                <a:effectLst/>
                <a:uLnTx/>
                <a:uFillTx/>
                <a:latin typeface="+mn-lt"/>
                <a:ea typeface="+mn-ea"/>
                <a:cs typeface="+mn-cs"/>
              </a:rPr>
              <a:t>R</a:t>
            </a:r>
            <a:r>
              <a:rPr kumimoji="0" lang="fr-FR" sz="2000" b="0" i="0" u="none" strike="noStrike" kern="1200" cap="none" spc="0" normalizeH="0" baseline="0" noProof="0" dirty="0" smtClean="0">
                <a:ln>
                  <a:noFill/>
                </a:ln>
                <a:solidFill>
                  <a:srgbClr val="FF0000"/>
                </a:solidFill>
                <a:effectLst/>
                <a:uLnTx/>
                <a:uFillTx/>
                <a:latin typeface="+mn-lt"/>
                <a:ea typeface="+mn-ea"/>
                <a:cs typeface="+mn-cs"/>
              </a:rPr>
              <a:t> </a:t>
            </a:r>
            <a:r>
              <a:rPr kumimoji="0" lang="fr-FR" sz="2000" b="0" i="0" u="none" strike="noStrike" kern="1200" cap="none" spc="0" normalizeH="0" baseline="0" noProof="0" dirty="0" smtClean="0">
                <a:ln>
                  <a:noFill/>
                </a:ln>
                <a:solidFill>
                  <a:srgbClr val="002060"/>
                </a:solidFill>
                <a:effectLst/>
                <a:uLnTx/>
                <a:uFillTx/>
                <a:latin typeface="+mn-lt"/>
                <a:ea typeface="+mn-ea"/>
                <a:cs typeface="+mn-cs"/>
              </a:rPr>
              <a:t>choisie (disponible dans le laboratoire) 4550 </a:t>
            </a:r>
            <a:r>
              <a:rPr lang="el-GR" sz="2000" dirty="0" smtClean="0">
                <a:solidFill>
                  <a:srgbClr val="002060"/>
                </a:solidFill>
              </a:rPr>
              <a:t>Ω</a:t>
            </a:r>
            <a:r>
              <a:rPr kumimoji="0" lang="fr-FR" sz="2000" b="0" i="0" u="none" strike="noStrike" kern="1200" cap="none" spc="0" normalizeH="0" baseline="0" noProof="0" dirty="0" smtClean="0">
                <a:ln>
                  <a:noFill/>
                </a:ln>
                <a:solidFill>
                  <a:srgbClr val="002060"/>
                </a:solidFill>
                <a:effectLst/>
                <a:uLnTx/>
                <a:uFillTx/>
                <a:latin typeface="+mn-lt"/>
                <a:ea typeface="+mn-ea"/>
                <a:cs typeface="+mn-cs"/>
              </a:rPr>
              <a:t> </a:t>
            </a:r>
          </a:p>
        </p:txBody>
      </p:sp>
      <p:sp>
        <p:nvSpPr>
          <p:cNvPr id="29" name="Titre 1"/>
          <p:cNvSpPr>
            <a:spLocks noGrp="1"/>
          </p:cNvSpPr>
          <p:nvPr>
            <p:ph type="title"/>
          </p:nvPr>
        </p:nvSpPr>
        <p:spPr>
          <a:xfrm>
            <a:off x="785786" y="0"/>
            <a:ext cx="7429552" cy="285751"/>
          </a:xfrm>
        </p:spPr>
        <p:txBody>
          <a:bodyPr>
            <a:normAutofit fontScale="90000"/>
          </a:bodyPr>
          <a:lstStyle/>
          <a:p>
            <a:r>
              <a:rPr lang="fr-FR" sz="2800" b="0" dirty="0" smtClean="0">
                <a:solidFill>
                  <a:srgbClr val="FF0000"/>
                </a:solidFill>
              </a:rPr>
              <a:t>Calcul de la résistance permettant de limiter le courant en sortie du microcontrôleur </a:t>
            </a:r>
            <a:endParaRPr lang="fr-FR" sz="2800" b="0" dirty="0">
              <a:solidFill>
                <a:srgbClr val="FF0000"/>
              </a:solidFill>
            </a:endParaRPr>
          </a:p>
        </p:txBody>
      </p:sp>
      <p:sp>
        <p:nvSpPr>
          <p:cNvPr id="31" name="ZoneTexte 30"/>
          <p:cNvSpPr txBox="1"/>
          <p:nvPr/>
        </p:nvSpPr>
        <p:spPr>
          <a:xfrm>
            <a:off x="428596" y="928670"/>
            <a:ext cx="8215370" cy="2031325"/>
          </a:xfrm>
          <a:prstGeom prst="rect">
            <a:avLst/>
          </a:prstGeom>
          <a:noFill/>
        </p:spPr>
        <p:txBody>
          <a:bodyPr wrap="square" rtlCol="0">
            <a:spAutoFit/>
          </a:bodyPr>
          <a:lstStyle/>
          <a:p>
            <a:r>
              <a:rPr lang="fr-FR" dirty="0" smtClean="0">
                <a:solidFill>
                  <a:srgbClr val="002060"/>
                </a:solidFill>
                <a:latin typeface="Arial" pitchFamily="34" charset="0"/>
                <a:cs typeface="Arial" pitchFamily="34" charset="0"/>
              </a:rPr>
              <a:t>Loi des Mailles : U</a:t>
            </a:r>
            <a:r>
              <a:rPr lang="fr-FR" baseline="-25000" dirty="0" smtClean="0">
                <a:solidFill>
                  <a:srgbClr val="002060"/>
                </a:solidFill>
                <a:latin typeface="Arial" pitchFamily="34" charset="0"/>
                <a:cs typeface="Arial" pitchFamily="34" charset="0"/>
              </a:rPr>
              <a:t>G</a:t>
            </a:r>
            <a:r>
              <a:rPr lang="fr-FR" dirty="0" smtClean="0">
                <a:solidFill>
                  <a:srgbClr val="002060"/>
                </a:solidFill>
                <a:latin typeface="Arial" pitchFamily="34" charset="0"/>
                <a:cs typeface="Arial" pitchFamily="34" charset="0"/>
              </a:rPr>
              <a:t> – U</a:t>
            </a:r>
            <a:r>
              <a:rPr lang="fr-FR" baseline="-25000" dirty="0" smtClean="0">
                <a:solidFill>
                  <a:srgbClr val="002060"/>
                </a:solidFill>
                <a:latin typeface="Arial" pitchFamily="34" charset="0"/>
                <a:cs typeface="Arial" pitchFamily="34" charset="0"/>
              </a:rPr>
              <a:t>R</a:t>
            </a:r>
            <a:r>
              <a:rPr lang="fr-FR" dirty="0" smtClean="0">
                <a:solidFill>
                  <a:srgbClr val="002060"/>
                </a:solidFill>
                <a:latin typeface="Arial" pitchFamily="34" charset="0"/>
                <a:cs typeface="Arial" pitchFamily="34" charset="0"/>
              </a:rPr>
              <a:t> – U</a:t>
            </a:r>
            <a:r>
              <a:rPr lang="fr-FR" baseline="-25000" dirty="0" smtClean="0">
                <a:solidFill>
                  <a:srgbClr val="002060"/>
                </a:solidFill>
                <a:latin typeface="Arial" pitchFamily="34" charset="0"/>
                <a:cs typeface="Arial" pitchFamily="34" charset="0"/>
              </a:rPr>
              <a:t>PH </a:t>
            </a:r>
            <a:r>
              <a:rPr lang="fr-FR" dirty="0" smtClean="0">
                <a:solidFill>
                  <a:srgbClr val="002060"/>
                </a:solidFill>
                <a:latin typeface="Arial" pitchFamily="34" charset="0"/>
                <a:cs typeface="Arial" pitchFamily="34" charset="0"/>
              </a:rPr>
              <a:t>= 0 =&gt; U</a:t>
            </a:r>
            <a:r>
              <a:rPr lang="fr-FR" baseline="-25000" dirty="0" smtClean="0">
                <a:solidFill>
                  <a:srgbClr val="002060"/>
                </a:solidFill>
                <a:latin typeface="Arial" pitchFamily="34" charset="0"/>
                <a:cs typeface="Arial" pitchFamily="34" charset="0"/>
              </a:rPr>
              <a:t>G</a:t>
            </a:r>
            <a:r>
              <a:rPr lang="fr-FR" dirty="0" smtClean="0">
                <a:solidFill>
                  <a:srgbClr val="002060"/>
                </a:solidFill>
                <a:latin typeface="Arial" pitchFamily="34" charset="0"/>
                <a:cs typeface="Arial" pitchFamily="34" charset="0"/>
              </a:rPr>
              <a:t> = U</a:t>
            </a:r>
            <a:r>
              <a:rPr lang="fr-FR" baseline="-25000" dirty="0" smtClean="0">
                <a:solidFill>
                  <a:srgbClr val="002060"/>
                </a:solidFill>
                <a:latin typeface="Arial" pitchFamily="34" charset="0"/>
                <a:cs typeface="Arial" pitchFamily="34" charset="0"/>
              </a:rPr>
              <a:t>R</a:t>
            </a:r>
            <a:r>
              <a:rPr lang="fr-FR" dirty="0" smtClean="0">
                <a:solidFill>
                  <a:srgbClr val="002060"/>
                </a:solidFill>
                <a:latin typeface="Arial" pitchFamily="34" charset="0"/>
                <a:cs typeface="Arial" pitchFamily="34" charset="0"/>
              </a:rPr>
              <a:t> + U</a:t>
            </a:r>
            <a:r>
              <a:rPr lang="fr-FR" baseline="-25000" dirty="0" smtClean="0">
                <a:solidFill>
                  <a:srgbClr val="002060"/>
                </a:solidFill>
                <a:latin typeface="Arial" pitchFamily="34" charset="0"/>
                <a:cs typeface="Arial" pitchFamily="34" charset="0"/>
              </a:rPr>
              <a:t>PH</a:t>
            </a:r>
          </a:p>
          <a:p>
            <a:r>
              <a:rPr lang="fr-FR" dirty="0" smtClean="0">
                <a:solidFill>
                  <a:srgbClr val="002060"/>
                </a:solidFill>
                <a:latin typeface="Arial" pitchFamily="34" charset="0"/>
                <a:cs typeface="Arial" pitchFamily="34" charset="0"/>
              </a:rPr>
              <a:t>Loi d’ Ohm au bornes de R  : U</a:t>
            </a:r>
            <a:r>
              <a:rPr lang="fr-FR" baseline="-25000" dirty="0" smtClean="0">
                <a:solidFill>
                  <a:srgbClr val="002060"/>
                </a:solidFill>
                <a:latin typeface="Arial" pitchFamily="34" charset="0"/>
                <a:cs typeface="Arial" pitchFamily="34" charset="0"/>
              </a:rPr>
              <a:t>R </a:t>
            </a:r>
            <a:r>
              <a:rPr lang="fr-FR" dirty="0" smtClean="0">
                <a:solidFill>
                  <a:srgbClr val="002060"/>
                </a:solidFill>
                <a:latin typeface="Arial" pitchFamily="34" charset="0"/>
                <a:cs typeface="Arial" pitchFamily="34" charset="0"/>
              </a:rPr>
              <a:t>= R x i</a:t>
            </a:r>
          </a:p>
          <a:p>
            <a:r>
              <a:rPr lang="fr-FR" dirty="0" smtClean="0">
                <a:solidFill>
                  <a:srgbClr val="002060"/>
                </a:solidFill>
                <a:latin typeface="Arial" pitchFamily="34" charset="0"/>
                <a:cs typeface="Arial" pitchFamily="34" charset="0"/>
              </a:rPr>
              <a:t>Loi d’ Ohm au bornes de la photorésistance  : U</a:t>
            </a:r>
            <a:r>
              <a:rPr lang="fr-FR" baseline="-25000" dirty="0" smtClean="0">
                <a:solidFill>
                  <a:srgbClr val="002060"/>
                </a:solidFill>
                <a:latin typeface="Arial" pitchFamily="34" charset="0"/>
                <a:cs typeface="Arial" pitchFamily="34" charset="0"/>
              </a:rPr>
              <a:t>PH </a:t>
            </a:r>
            <a:r>
              <a:rPr lang="fr-FR" dirty="0" smtClean="0">
                <a:solidFill>
                  <a:srgbClr val="002060"/>
                </a:solidFill>
                <a:latin typeface="Arial" pitchFamily="34" charset="0"/>
                <a:cs typeface="Arial" pitchFamily="34" charset="0"/>
              </a:rPr>
              <a:t>= R</a:t>
            </a:r>
            <a:r>
              <a:rPr lang="fr-FR" baseline="-25000" dirty="0" smtClean="0">
                <a:solidFill>
                  <a:srgbClr val="002060"/>
                </a:solidFill>
                <a:latin typeface="Arial" pitchFamily="34" charset="0"/>
                <a:cs typeface="Arial" pitchFamily="34" charset="0"/>
              </a:rPr>
              <a:t>PH</a:t>
            </a:r>
            <a:r>
              <a:rPr lang="fr-FR" dirty="0" smtClean="0">
                <a:solidFill>
                  <a:srgbClr val="002060"/>
                </a:solidFill>
                <a:latin typeface="Arial" pitchFamily="34" charset="0"/>
                <a:cs typeface="Arial" pitchFamily="34" charset="0"/>
              </a:rPr>
              <a:t> x i</a:t>
            </a:r>
          </a:p>
          <a:p>
            <a:r>
              <a:rPr lang="fr-FR" dirty="0" smtClean="0">
                <a:solidFill>
                  <a:srgbClr val="002060"/>
                </a:solidFill>
                <a:latin typeface="Arial" pitchFamily="34" charset="0"/>
                <a:cs typeface="Arial" pitchFamily="34" charset="0"/>
              </a:rPr>
              <a:t>U</a:t>
            </a:r>
            <a:r>
              <a:rPr lang="fr-FR" baseline="-25000" dirty="0" smtClean="0">
                <a:solidFill>
                  <a:srgbClr val="002060"/>
                </a:solidFill>
                <a:latin typeface="Arial" pitchFamily="34" charset="0"/>
                <a:cs typeface="Arial" pitchFamily="34" charset="0"/>
              </a:rPr>
              <a:t>G</a:t>
            </a:r>
            <a:r>
              <a:rPr lang="fr-FR" dirty="0" smtClean="0">
                <a:solidFill>
                  <a:srgbClr val="002060"/>
                </a:solidFill>
                <a:latin typeface="Arial" pitchFamily="34" charset="0"/>
                <a:cs typeface="Arial" pitchFamily="34" charset="0"/>
              </a:rPr>
              <a:t> = R x i + R</a:t>
            </a:r>
            <a:r>
              <a:rPr lang="fr-FR" baseline="-25000" dirty="0" smtClean="0">
                <a:solidFill>
                  <a:srgbClr val="002060"/>
                </a:solidFill>
                <a:latin typeface="Arial" pitchFamily="34" charset="0"/>
                <a:cs typeface="Arial" pitchFamily="34" charset="0"/>
              </a:rPr>
              <a:t>PH</a:t>
            </a:r>
            <a:r>
              <a:rPr lang="fr-FR" dirty="0" smtClean="0">
                <a:solidFill>
                  <a:srgbClr val="002060"/>
                </a:solidFill>
                <a:latin typeface="Arial" pitchFamily="34" charset="0"/>
                <a:cs typeface="Arial" pitchFamily="34" charset="0"/>
              </a:rPr>
              <a:t> x i =&gt; i = U</a:t>
            </a:r>
            <a:r>
              <a:rPr lang="fr-FR" baseline="-25000" dirty="0" smtClean="0">
                <a:solidFill>
                  <a:srgbClr val="002060"/>
                </a:solidFill>
                <a:latin typeface="Arial" pitchFamily="34" charset="0"/>
                <a:cs typeface="Arial" pitchFamily="34" charset="0"/>
              </a:rPr>
              <a:t>G</a:t>
            </a:r>
            <a:r>
              <a:rPr lang="fr-FR" dirty="0" smtClean="0">
                <a:solidFill>
                  <a:srgbClr val="002060"/>
                </a:solidFill>
                <a:latin typeface="Arial" pitchFamily="34" charset="0"/>
                <a:cs typeface="Arial" pitchFamily="34" charset="0"/>
              </a:rPr>
              <a:t>/(R + R</a:t>
            </a:r>
            <a:r>
              <a:rPr lang="fr-FR" baseline="-25000" dirty="0" smtClean="0">
                <a:solidFill>
                  <a:srgbClr val="002060"/>
                </a:solidFill>
                <a:latin typeface="Arial" pitchFamily="34" charset="0"/>
                <a:cs typeface="Arial" pitchFamily="34" charset="0"/>
              </a:rPr>
              <a:t>PH</a:t>
            </a:r>
            <a:r>
              <a:rPr lang="fr-FR" dirty="0" smtClean="0">
                <a:solidFill>
                  <a:srgbClr val="002060"/>
                </a:solidFill>
                <a:latin typeface="Arial" pitchFamily="34" charset="0"/>
                <a:cs typeface="Arial" pitchFamily="34" charset="0"/>
              </a:rPr>
              <a:t> )</a:t>
            </a:r>
          </a:p>
          <a:p>
            <a:r>
              <a:rPr lang="fr-FR" dirty="0" smtClean="0">
                <a:solidFill>
                  <a:srgbClr val="002060"/>
                </a:solidFill>
                <a:latin typeface="Arial" pitchFamily="34" charset="0"/>
                <a:cs typeface="Arial" pitchFamily="34" charset="0"/>
              </a:rPr>
              <a:t>On cherche a avoir une intensité max de 1 mA : </a:t>
            </a:r>
            <a:r>
              <a:rPr lang="fr-FR" dirty="0" err="1" smtClean="0">
                <a:solidFill>
                  <a:srgbClr val="002060"/>
                </a:solidFill>
                <a:latin typeface="Arial" pitchFamily="34" charset="0"/>
                <a:cs typeface="Arial" pitchFamily="34" charset="0"/>
              </a:rPr>
              <a:t>i</a:t>
            </a:r>
            <a:r>
              <a:rPr lang="fr-FR" baseline="-25000" dirty="0" err="1" smtClean="0">
                <a:solidFill>
                  <a:srgbClr val="002060"/>
                </a:solidFill>
                <a:latin typeface="Arial" pitchFamily="34" charset="0"/>
                <a:cs typeface="Arial" pitchFamily="34" charset="0"/>
              </a:rPr>
              <a:t>MAX</a:t>
            </a:r>
            <a:r>
              <a:rPr lang="fr-FR" baseline="-25000" dirty="0" smtClean="0">
                <a:solidFill>
                  <a:srgbClr val="002060"/>
                </a:solidFill>
                <a:latin typeface="Arial" pitchFamily="34" charset="0"/>
                <a:cs typeface="Arial" pitchFamily="34" charset="0"/>
              </a:rPr>
              <a:t> </a:t>
            </a:r>
            <a:r>
              <a:rPr lang="fr-FR" dirty="0" smtClean="0">
                <a:solidFill>
                  <a:srgbClr val="002060"/>
                </a:solidFill>
                <a:latin typeface="Arial" pitchFamily="34" charset="0"/>
                <a:cs typeface="Arial" pitchFamily="34" charset="0"/>
              </a:rPr>
              <a:t> = U</a:t>
            </a:r>
            <a:r>
              <a:rPr lang="fr-FR" baseline="-25000" dirty="0" smtClean="0">
                <a:solidFill>
                  <a:srgbClr val="002060"/>
                </a:solidFill>
                <a:latin typeface="Arial" pitchFamily="34" charset="0"/>
                <a:cs typeface="Arial" pitchFamily="34" charset="0"/>
              </a:rPr>
              <a:t>G</a:t>
            </a:r>
            <a:r>
              <a:rPr lang="fr-FR" dirty="0" smtClean="0">
                <a:solidFill>
                  <a:srgbClr val="002060"/>
                </a:solidFill>
                <a:latin typeface="Arial" pitchFamily="34" charset="0"/>
                <a:cs typeface="Arial" pitchFamily="34" charset="0"/>
              </a:rPr>
              <a:t>/(R + R</a:t>
            </a:r>
            <a:r>
              <a:rPr lang="fr-FR" baseline="-25000" dirty="0" smtClean="0">
                <a:solidFill>
                  <a:srgbClr val="002060"/>
                </a:solidFill>
                <a:latin typeface="Arial" pitchFamily="34" charset="0"/>
                <a:cs typeface="Arial" pitchFamily="34" charset="0"/>
              </a:rPr>
              <a:t>PHMIN</a:t>
            </a:r>
            <a:r>
              <a:rPr lang="fr-FR" dirty="0" smtClean="0">
                <a:solidFill>
                  <a:srgbClr val="002060"/>
                </a:solidFill>
                <a:latin typeface="Arial" pitchFamily="34" charset="0"/>
                <a:cs typeface="Arial" pitchFamily="34" charset="0"/>
              </a:rPr>
              <a:t> )</a:t>
            </a:r>
          </a:p>
          <a:p>
            <a:r>
              <a:rPr lang="fr-FR" dirty="0" smtClean="0">
                <a:solidFill>
                  <a:srgbClr val="002060"/>
                </a:solidFill>
                <a:latin typeface="Arial" pitchFamily="34" charset="0"/>
                <a:cs typeface="Arial" pitchFamily="34" charset="0"/>
              </a:rPr>
              <a:t>D’après les mesures R</a:t>
            </a:r>
            <a:r>
              <a:rPr lang="fr-FR" baseline="-25000" dirty="0" smtClean="0">
                <a:solidFill>
                  <a:srgbClr val="002060"/>
                </a:solidFill>
                <a:latin typeface="Arial" pitchFamily="34" charset="0"/>
                <a:cs typeface="Arial" pitchFamily="34" charset="0"/>
              </a:rPr>
              <a:t>PHMIN</a:t>
            </a:r>
            <a:r>
              <a:rPr lang="fr-FR" dirty="0" smtClean="0">
                <a:solidFill>
                  <a:srgbClr val="002060"/>
                </a:solidFill>
                <a:latin typeface="Arial" pitchFamily="34" charset="0"/>
                <a:cs typeface="Arial" pitchFamily="34" charset="0"/>
              </a:rPr>
              <a:t> = 60 </a:t>
            </a:r>
            <a:r>
              <a:rPr lang="el-GR" dirty="0" smtClean="0">
                <a:solidFill>
                  <a:srgbClr val="002060"/>
                </a:solidFill>
                <a:latin typeface="Arial" pitchFamily="34" charset="0"/>
                <a:cs typeface="Arial" pitchFamily="34" charset="0"/>
              </a:rPr>
              <a:t>Ω</a:t>
            </a:r>
            <a:r>
              <a:rPr lang="fr-FR" dirty="0" smtClean="0">
                <a:solidFill>
                  <a:srgbClr val="002060"/>
                </a:solidFill>
                <a:latin typeface="Arial" pitchFamily="34" charset="0"/>
                <a:cs typeface="Arial" pitchFamily="34" charset="0"/>
              </a:rPr>
              <a:t> donc R = 4940 </a:t>
            </a:r>
            <a:r>
              <a:rPr lang="el-GR" dirty="0" smtClean="0">
                <a:solidFill>
                  <a:srgbClr val="002060"/>
                </a:solidFill>
                <a:latin typeface="Arial" pitchFamily="34" charset="0"/>
                <a:cs typeface="Arial" pitchFamily="34" charset="0"/>
              </a:rPr>
              <a:t>Ω</a:t>
            </a:r>
            <a:endParaRPr lang="fr-FR" dirty="0" smtClean="0">
              <a:solidFill>
                <a:srgbClr val="002060"/>
              </a:solidFill>
              <a:latin typeface="Arial" pitchFamily="34" charset="0"/>
              <a:cs typeface="Arial" pitchFamily="34" charset="0"/>
            </a:endParaRPr>
          </a:p>
          <a:p>
            <a:endParaRPr lang="fr-FR" dirty="0" smtClean="0"/>
          </a:p>
        </p:txBody>
      </p:sp>
      <p:sp>
        <p:nvSpPr>
          <p:cNvPr id="32" name="ZoneTexte 31"/>
          <p:cNvSpPr txBox="1"/>
          <p:nvPr/>
        </p:nvSpPr>
        <p:spPr>
          <a:xfrm>
            <a:off x="1571604" y="4500570"/>
            <a:ext cx="1785950" cy="261610"/>
          </a:xfrm>
          <a:prstGeom prst="rect">
            <a:avLst/>
          </a:prstGeom>
          <a:noFill/>
        </p:spPr>
        <p:txBody>
          <a:bodyPr wrap="square" rtlCol="0">
            <a:spAutoFit/>
          </a:bodyPr>
          <a:lstStyle/>
          <a:p>
            <a:r>
              <a:rPr lang="fr-FR" sz="1100" dirty="0" smtClean="0"/>
              <a:t>5V</a:t>
            </a:r>
            <a:endParaRPr lang="fr-FR" sz="1100" dirty="0"/>
          </a:p>
        </p:txBody>
      </p:sp>
      <p:cxnSp>
        <p:nvCxnSpPr>
          <p:cNvPr id="34" name="Connecteur droit avec flèche 33"/>
          <p:cNvCxnSpPr/>
          <p:nvPr/>
        </p:nvCxnSpPr>
        <p:spPr>
          <a:xfrm rot="5400000" flipH="1" flipV="1">
            <a:off x="1000100" y="4714884"/>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Connecteur droit avec flèche 35"/>
          <p:cNvCxnSpPr/>
          <p:nvPr/>
        </p:nvCxnSpPr>
        <p:spPr>
          <a:xfrm rot="10800000">
            <a:off x="4000496" y="3214686"/>
            <a:ext cx="128588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p:nvPr/>
        </p:nvCxnSpPr>
        <p:spPr>
          <a:xfrm rot="5400000" flipH="1" flipV="1">
            <a:off x="7251719" y="4821247"/>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a:xfrm rot="16200000" flipH="1">
            <a:off x="3036083" y="3679033"/>
            <a:ext cx="214314" cy="142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a:xfrm rot="5400000">
            <a:off x="3036083" y="3893347"/>
            <a:ext cx="214314" cy="142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6"/>
          <p:cNvCxnSpPr/>
          <p:nvPr/>
        </p:nvCxnSpPr>
        <p:spPr>
          <a:xfrm rot="16200000" flipH="1">
            <a:off x="5857884" y="3714752"/>
            <a:ext cx="142876" cy="142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Connecteur droit 48"/>
          <p:cNvCxnSpPr/>
          <p:nvPr/>
        </p:nvCxnSpPr>
        <p:spPr>
          <a:xfrm rot="5400000" flipH="1" flipV="1">
            <a:off x="5857884" y="3857628"/>
            <a:ext cx="142876" cy="142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a:xfrm rot="10800000" flipV="1">
            <a:off x="4786314" y="5500702"/>
            <a:ext cx="214314" cy="142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Connecteur droit 53"/>
          <p:cNvCxnSpPr/>
          <p:nvPr/>
        </p:nvCxnSpPr>
        <p:spPr>
          <a:xfrm rot="16200000" flipH="1">
            <a:off x="4786314" y="5643578"/>
            <a:ext cx="142876" cy="142876"/>
          </a:xfrm>
          <a:prstGeom prst="line">
            <a:avLst/>
          </a:prstGeom>
        </p:spPr>
        <p:style>
          <a:lnRef idx="1">
            <a:schemeClr val="accent1"/>
          </a:lnRef>
          <a:fillRef idx="0">
            <a:schemeClr val="accent1"/>
          </a:fillRef>
          <a:effectRef idx="0">
            <a:schemeClr val="accent1"/>
          </a:effectRef>
          <a:fontRef idx="minor">
            <a:schemeClr val="tx1"/>
          </a:fontRef>
        </p:style>
      </p:cxnSp>
      <p:sp>
        <p:nvSpPr>
          <p:cNvPr id="55" name="ZoneTexte 54"/>
          <p:cNvSpPr txBox="1"/>
          <p:nvPr/>
        </p:nvSpPr>
        <p:spPr>
          <a:xfrm>
            <a:off x="785786" y="4500570"/>
            <a:ext cx="571504" cy="369332"/>
          </a:xfrm>
          <a:prstGeom prst="rect">
            <a:avLst/>
          </a:prstGeom>
          <a:noFill/>
        </p:spPr>
        <p:txBody>
          <a:bodyPr wrap="square" rtlCol="0">
            <a:spAutoFit/>
          </a:bodyPr>
          <a:lstStyle/>
          <a:p>
            <a:r>
              <a:rPr lang="fr-FR" dirty="0" smtClean="0"/>
              <a:t>U</a:t>
            </a:r>
            <a:r>
              <a:rPr lang="fr-FR" baseline="-25000" dirty="0" smtClean="0"/>
              <a:t>G</a:t>
            </a:r>
            <a:endParaRPr lang="fr-FR" baseline="-25000" dirty="0"/>
          </a:p>
        </p:txBody>
      </p:sp>
      <p:sp>
        <p:nvSpPr>
          <p:cNvPr id="56" name="ZoneTexte 55"/>
          <p:cNvSpPr txBox="1"/>
          <p:nvPr/>
        </p:nvSpPr>
        <p:spPr>
          <a:xfrm>
            <a:off x="4286248" y="3000372"/>
            <a:ext cx="1071570" cy="553998"/>
          </a:xfrm>
          <a:prstGeom prst="rect">
            <a:avLst/>
          </a:prstGeom>
          <a:noFill/>
        </p:spPr>
        <p:txBody>
          <a:bodyPr wrap="square" rtlCol="0">
            <a:spAutoFit/>
          </a:bodyPr>
          <a:lstStyle/>
          <a:p>
            <a:r>
              <a:rPr lang="fr-FR" dirty="0" smtClean="0"/>
              <a:t>U</a:t>
            </a:r>
            <a:r>
              <a:rPr lang="fr-FR" baseline="-25000" dirty="0" smtClean="0"/>
              <a:t>R</a:t>
            </a:r>
          </a:p>
          <a:p>
            <a:endParaRPr lang="fr-FR" baseline="-25000" dirty="0"/>
          </a:p>
        </p:txBody>
      </p:sp>
      <p:sp>
        <p:nvSpPr>
          <p:cNvPr id="57" name="ZoneTexte 56"/>
          <p:cNvSpPr txBox="1"/>
          <p:nvPr/>
        </p:nvSpPr>
        <p:spPr>
          <a:xfrm>
            <a:off x="8001024" y="4500570"/>
            <a:ext cx="714380" cy="646331"/>
          </a:xfrm>
          <a:prstGeom prst="rect">
            <a:avLst/>
          </a:prstGeom>
          <a:noFill/>
        </p:spPr>
        <p:txBody>
          <a:bodyPr wrap="square" rtlCol="0">
            <a:spAutoFit/>
          </a:bodyPr>
          <a:lstStyle/>
          <a:p>
            <a:r>
              <a:rPr lang="fr-FR" dirty="0" smtClean="0"/>
              <a:t>U</a:t>
            </a:r>
            <a:r>
              <a:rPr lang="fr-FR" baseline="-25000" dirty="0" smtClean="0"/>
              <a:t>PH</a:t>
            </a:r>
          </a:p>
          <a:p>
            <a:endParaRPr lang="fr-FR" dirty="0"/>
          </a:p>
        </p:txBody>
      </p:sp>
      <p:sp>
        <p:nvSpPr>
          <p:cNvPr id="58" name="ZoneTexte 57"/>
          <p:cNvSpPr txBox="1"/>
          <p:nvPr/>
        </p:nvSpPr>
        <p:spPr>
          <a:xfrm>
            <a:off x="5857884" y="3357562"/>
            <a:ext cx="642942" cy="369332"/>
          </a:xfrm>
          <a:prstGeom prst="rect">
            <a:avLst/>
          </a:prstGeom>
          <a:noFill/>
        </p:spPr>
        <p:txBody>
          <a:bodyPr wrap="square" rtlCol="0">
            <a:spAutoFit/>
          </a:bodyPr>
          <a:lstStyle/>
          <a:p>
            <a:r>
              <a:rPr lang="fr-FR" dirty="0" smtClean="0"/>
              <a:t>i</a:t>
            </a:r>
            <a:endParaRPr lang="fr-FR" dirty="0"/>
          </a:p>
        </p:txBody>
      </p:sp>
      <p:sp>
        <p:nvSpPr>
          <p:cNvPr id="59" name="ZoneTexte 58"/>
          <p:cNvSpPr txBox="1"/>
          <p:nvPr/>
        </p:nvSpPr>
        <p:spPr>
          <a:xfrm>
            <a:off x="3071802" y="3357562"/>
            <a:ext cx="928694" cy="369332"/>
          </a:xfrm>
          <a:prstGeom prst="rect">
            <a:avLst/>
          </a:prstGeom>
          <a:noFill/>
        </p:spPr>
        <p:txBody>
          <a:bodyPr wrap="square" rtlCol="0">
            <a:spAutoFit/>
          </a:bodyPr>
          <a:lstStyle/>
          <a:p>
            <a:r>
              <a:rPr lang="fr-FR" dirty="0" smtClean="0"/>
              <a:t>i</a:t>
            </a:r>
            <a:endParaRPr lang="fr-FR" dirty="0"/>
          </a:p>
        </p:txBody>
      </p:sp>
      <p:sp>
        <p:nvSpPr>
          <p:cNvPr id="60" name="ZoneTexte 59"/>
          <p:cNvSpPr txBox="1"/>
          <p:nvPr/>
        </p:nvSpPr>
        <p:spPr>
          <a:xfrm>
            <a:off x="4857752" y="5643578"/>
            <a:ext cx="1071570" cy="369332"/>
          </a:xfrm>
          <a:prstGeom prst="rect">
            <a:avLst/>
          </a:prstGeom>
          <a:noFill/>
        </p:spPr>
        <p:txBody>
          <a:bodyPr wrap="square" rtlCol="0">
            <a:spAutoFit/>
          </a:bodyPr>
          <a:lstStyle/>
          <a:p>
            <a:r>
              <a:rPr lang="fr-FR" dirty="0" smtClean="0"/>
              <a:t>i</a:t>
            </a:r>
            <a:endParaRPr lang="fr-F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571</TotalTime>
  <Words>576</Words>
  <Application>Microsoft Office PowerPoint</Application>
  <PresentationFormat>Affichage à l'écran (4:3)</PresentationFormat>
  <Paragraphs>138</Paragraphs>
  <Slides>14</Slides>
  <Notes>3</Notes>
  <HiddenSlides>0</HiddenSlides>
  <MMClips>0</MMClips>
  <ScaleCrop>false</ScaleCrop>
  <HeadingPairs>
    <vt:vector size="4" baseType="variant">
      <vt:variant>
        <vt:lpstr>Thème</vt:lpstr>
      </vt:variant>
      <vt:variant>
        <vt:i4>1</vt:i4>
      </vt:variant>
      <vt:variant>
        <vt:lpstr>Titres des diapositives</vt:lpstr>
      </vt:variant>
      <vt:variant>
        <vt:i4>14</vt:i4>
      </vt:variant>
    </vt:vector>
  </HeadingPairs>
  <TitlesOfParts>
    <vt:vector size="15" baseType="lpstr">
      <vt:lpstr>Thème Office</vt:lpstr>
      <vt:lpstr>La domotique</vt:lpstr>
      <vt:lpstr>LA DOMOTIQUE</vt:lpstr>
      <vt:lpstr>Diapositive 3</vt:lpstr>
      <vt:lpstr>Présentation de notre production</vt:lpstr>
      <vt:lpstr>Diapositive 5</vt:lpstr>
      <vt:lpstr>Diapositive 6</vt:lpstr>
      <vt:lpstr>Diapositive 7</vt:lpstr>
      <vt:lpstr>Comment mesurer une photorésistance</vt:lpstr>
      <vt:lpstr>Calcul de la résistance permettant de limiter le courant en sortie du microcontrôleur </vt:lpstr>
      <vt:lpstr>Des résultats impossible de prendre... </vt:lpstr>
      <vt:lpstr>On va devoir prendre 4 photorésistances</vt:lpstr>
      <vt:lpstr>Présentation de l’algorigramme </vt:lpstr>
      <vt:lpstr>Diapositive 13</vt:lpstr>
      <vt:lpstr>Conversion  ANALOGIQUE /NUMERIQUE</vt:lpstr>
    </vt:vector>
  </TitlesOfParts>
  <Company>CRIDF</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Erguven</dc:creator>
  <cp:lastModifiedBy>Erguven</cp:lastModifiedBy>
  <cp:revision>90</cp:revision>
  <dcterms:created xsi:type="dcterms:W3CDTF">2016-11-07T13:08:46Z</dcterms:created>
  <dcterms:modified xsi:type="dcterms:W3CDTF">2017-02-20T13:52:47Z</dcterms:modified>
</cp:coreProperties>
</file>