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9" r:id="rId4"/>
    <p:sldId id="264" r:id="rId5"/>
    <p:sldId id="265" r:id="rId6"/>
    <p:sldId id="266" r:id="rId7"/>
    <p:sldId id="267" r:id="rId8"/>
    <p:sldId id="268" r:id="rId9"/>
    <p:sldId id="283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2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660"/>
  </p:normalViewPr>
  <p:slideViewPr>
    <p:cSldViewPr snapToGrid="0">
      <p:cViewPr>
        <p:scale>
          <a:sx n="70" d="100"/>
          <a:sy n="70" d="100"/>
        </p:scale>
        <p:origin x="6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C995D-C1ED-4C3C-8ECF-E0E4EAB29D9D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DE0EC-6631-4EFE-A4F2-145EFD8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2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31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50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54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10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85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56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21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43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28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58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64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9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56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14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40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94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64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14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75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36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160" y="2404534"/>
            <a:ext cx="5857703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987" y="4050833"/>
            <a:ext cx="586087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4727-78E4-46EF-871B-E5D935101AF6}" type="datetime1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aseline="0">
                <a:cs typeface="B Zar" panose="00000400000000000000" pitchFamily="2" charset="-78"/>
              </a:defRPr>
            </a:lvl1pPr>
          </a:lstStyle>
          <a:p>
            <a:r>
              <a:rPr lang="fa-IR" smtClean="0"/>
              <a:t>گروه دینامیک و کنترل سیستم‌های فضایی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cs typeface="B Zar" panose="00000400000000000000" pitchFamily="2" charset="-78"/>
              </a:defRPr>
            </a:lvl1pPr>
          </a:lstStyle>
          <a:p>
            <a:fld id="{FC4D3E2D-B9AE-44A1-9DE5-C7EB30CAA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2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C4BB-EF1B-4165-A3D0-4BE96CEDBB5B}" type="datetime1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گروه دینامیک و کنترل سیستم‌های فضایی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3E2D-B9AE-44A1-9DE5-C7EB30CA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6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D3DE-026A-4A1E-811B-2C3825A8DB45}" type="datetime1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گروه دینامیک و کنترل سیستم‌های فضایی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3E2D-B9AE-44A1-9DE5-C7EB30CAA65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9711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87F5-5639-4282-8770-B330EB056A9D}" type="datetime1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گروه دینامیک و کنترل سیستم‌های فضایی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3E2D-B9AE-44A1-9DE5-C7EB30CA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64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2F67-C746-42D8-B3D9-C129A7812955}" type="datetime1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گروه دینامیک و کنترل سیستم‌های فضایی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3E2D-B9AE-44A1-9DE5-C7EB30CAA65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496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776-DD3A-4513-AEC0-9285FA9A2A49}" type="datetime1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گروه دینامیک و کنترل سیستم‌های فضایی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3E2D-B9AE-44A1-9DE5-C7EB30CA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50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644C-6FA7-4565-BD90-1E2168E9E112}" type="datetime1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گروه دینامیک و کنترل سیستم‌های فضایی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3E2D-B9AE-44A1-9DE5-C7EB30CA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06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0259-93C3-42AF-BE4B-AD415F6F4563}" type="datetime1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گروه دینامیک و کنترل سیستم‌های فضایی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3E2D-B9AE-44A1-9DE5-C7EB30CA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8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0CCB-1BC3-4369-A4C1-A53BB7FDDD08}" type="datetime1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aseline="0">
                <a:cs typeface="B Zar" panose="00000400000000000000" pitchFamily="2" charset="-78"/>
              </a:defRPr>
            </a:lvl1pPr>
          </a:lstStyle>
          <a:p>
            <a:r>
              <a:rPr lang="fa-IR" smtClean="0"/>
              <a:t>گروه دینامیک و کنترل سیستم‌های فضایی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cs typeface="B Zar" panose="00000400000000000000" pitchFamily="2" charset="-78"/>
              </a:defRPr>
            </a:lvl1pPr>
          </a:lstStyle>
          <a:p>
            <a:fld id="{FC4D3E2D-B9AE-44A1-9DE5-C7EB30CAA6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12187" y="1412266"/>
            <a:ext cx="12276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1100" baseline="0" dirty="0" smtClean="0">
                <a:solidFill>
                  <a:schemeClr val="accent6"/>
                </a:solidFill>
                <a:cs typeface="B Zar" panose="00000400000000000000" pitchFamily="2" charset="-78"/>
              </a:rPr>
              <a:t>گروه دینامیک و کنترل </a:t>
            </a:r>
            <a:r>
              <a:rPr lang="fa-IR" sz="1100" baseline="0" dirty="0" err="1" smtClean="0">
                <a:solidFill>
                  <a:schemeClr val="accent6"/>
                </a:solidFill>
                <a:cs typeface="B Zar" panose="00000400000000000000" pitchFamily="2" charset="-78"/>
              </a:rPr>
              <a:t>سیستم‌های</a:t>
            </a:r>
            <a:r>
              <a:rPr lang="fa-IR" sz="1100" baseline="0" dirty="0" smtClean="0">
                <a:solidFill>
                  <a:schemeClr val="accent6"/>
                </a:solidFill>
                <a:cs typeface="B Zar" panose="00000400000000000000" pitchFamily="2" charset="-78"/>
              </a:rPr>
              <a:t> فضایی</a:t>
            </a:r>
            <a:endParaRPr lang="en-US" sz="1100" baseline="0" dirty="0">
              <a:solidFill>
                <a:schemeClr val="accent6"/>
              </a:solidFill>
              <a:cs typeface="B Zar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28" y="727474"/>
            <a:ext cx="626187" cy="62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0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0C57-02D1-42F6-A601-15FA5962C5A5}" type="datetime1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گروه دینامیک و کنترل سیستم‌های فضایی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3E2D-B9AE-44A1-9DE5-C7EB30CA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2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F01B-3212-4FF9-AEDF-4834FB48DA84}" type="datetime1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گروه دینامیک و کنترل سیستم‌های فضایی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3E2D-B9AE-44A1-9DE5-C7EB30CA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2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8A5C-B999-4F8D-A51C-DEAC2543F05D}" type="datetime1">
              <a:rPr lang="en-US" smtClean="0"/>
              <a:t>11/17/2014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گروه دینامیک و کنترل سیستم‌های فضایی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3E2D-B9AE-44A1-9DE5-C7EB30CA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3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2684-23A5-442F-A4D4-6F45B3E9F7EF}" type="datetime1">
              <a:rPr lang="en-US" smtClean="0"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گروه دینامیک و کنترل سیستم‌های فضایی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3E2D-B9AE-44A1-9DE5-C7EB30CA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5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7031-B4A4-4954-91D0-0905868421C1}" type="datetime1">
              <a:rPr lang="en-US" smtClean="0"/>
              <a:t>11/17/2014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گروه دینامیک و کنترل سیستم‌های فضایی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3E2D-B9AE-44A1-9DE5-C7EB30CA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2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9A3A-6E51-4ABE-84F8-D3B220276474}" type="datetime1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گروه دینامیک و کنترل سیستم‌های فضایی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3E2D-B9AE-44A1-9DE5-C7EB30CA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1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762A-B335-4281-92FF-4CFD997AF7E7}" type="datetime1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گروه دینامیک و کنترل سیستم‌های فضایی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3E2D-B9AE-44A1-9DE5-C7EB30CA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1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09600"/>
            <a:ext cx="12191104" cy="132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176000" y="-8467"/>
            <a:ext cx="1016000" cy="6866467"/>
            <a:chOff x="8590663" y="-8467"/>
            <a:chExt cx="3601337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8590663" y="3681413"/>
              <a:ext cx="3598163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9" name="Isosceles Triangle 28"/>
          <p:cNvSpPr/>
          <p:nvPr/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93139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993139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146" y="6271551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2B0AF-81BF-47F2-8B52-80C3B1905801}" type="datetime1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11120" y="6285705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a-IR" smtClean="0"/>
              <a:t>گروه دینامیک و کنترل سیستم‌های فضایی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63" y="6406486"/>
            <a:ext cx="361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/>
                </a:solidFill>
                <a:cs typeface="B Nazanin" panose="00000400000000000000" pitchFamily="2" charset="-78"/>
              </a:defRPr>
            </a:lvl1pPr>
          </a:lstStyle>
          <a:p>
            <a:fld id="{FC4D3E2D-B9AE-44A1-9DE5-C7EB30CAA6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96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r" defTabSz="457200" rtl="1" eaLnBrk="1" latinLnBrk="0" hangingPunct="1">
        <a:spcBef>
          <a:spcPct val="0"/>
        </a:spcBef>
        <a:buNone/>
        <a:defRPr sz="3600" b="1" kern="1200" baseline="0">
          <a:solidFill>
            <a:schemeClr val="accent1"/>
          </a:solidFill>
          <a:latin typeface="+mj-lt"/>
          <a:ea typeface="+mj-ea"/>
          <a:cs typeface="B Nazanin" panose="00000400000000000000" pitchFamily="2" charset="-78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B Nazanin" panose="00000400000000000000" pitchFamily="2" charset="-78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B Zar" panose="00000400000000000000" pitchFamily="2" charset="-78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26.jpe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38.png"/><Relationship Id="rId7" Type="http://schemas.openxmlformats.org/officeDocument/2006/relationships/image" Target="../media/image2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29.emf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35.emf"/><Relationship Id="rId7" Type="http://schemas.openxmlformats.org/officeDocument/2006/relationships/image" Target="../media/image36.emf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42.png"/><Relationship Id="rId5" Type="http://schemas.openxmlformats.org/officeDocument/2006/relationships/image" Target="../media/image33.png"/><Relationship Id="rId10" Type="http://schemas.openxmlformats.org/officeDocument/2006/relationships/image" Target="../media/image38.emf"/><Relationship Id="rId4" Type="http://schemas.openxmlformats.org/officeDocument/2006/relationships/image" Target="../media/image67.pn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4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bn.psi.edu/pds/resource/nearbrowse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74160" y="1546789"/>
            <a:ext cx="5857703" cy="36832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a-IR" sz="4000" dirty="0" smtClean="0"/>
              <a:t>محاسبه‌ی ضرایب بسط هارمونیک با مدل چندوجهی جسم با چگالی یکنواخت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algn="ctr"/>
            <a:r>
              <a:rPr lang="fa-IR" sz="4000" b="1" dirty="0" smtClean="0"/>
              <a:t>علی سیاه‌کمری</a:t>
            </a:r>
            <a:endParaRPr lang="fa-IR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690" y="105817"/>
            <a:ext cx="1607317" cy="16073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46425" y="1674518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800" dirty="0" smtClean="0">
                <a:cs typeface="B Zar" panose="00000400000000000000" pitchFamily="2" charset="-78"/>
              </a:rPr>
              <a:t>دانشکده مهندسی </a:t>
            </a:r>
            <a:r>
              <a:rPr lang="fa-IR" sz="1800" dirty="0" err="1" smtClean="0">
                <a:cs typeface="B Zar" panose="00000400000000000000" pitchFamily="2" charset="-78"/>
              </a:rPr>
              <a:t>هوافضا</a:t>
            </a:r>
            <a:endParaRPr lang="en-US" sz="18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0042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ضرایب بسط هارمونیک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10</a:t>
            </a:fld>
            <a:endParaRPr lang="fa-IR" dirty="0"/>
          </a:p>
        </p:txBody>
      </p:sp>
      <p:sp>
        <p:nvSpPr>
          <p:cNvPr id="6" name="Pentagon 5"/>
          <p:cNvSpPr/>
          <p:nvPr/>
        </p:nvSpPr>
        <p:spPr>
          <a:xfrm>
            <a:off x="5381733" y="6415032"/>
            <a:ext cx="3962282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>
            <a:off x="4405355" y="6417881"/>
            <a:ext cx="3962282" cy="445817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>
            <a:off x="2428526" y="6409335"/>
            <a:ext cx="5041220" cy="45151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9" name="Pentagon 8"/>
          <p:cNvSpPr/>
          <p:nvPr/>
        </p:nvSpPr>
        <p:spPr>
          <a:xfrm>
            <a:off x="1330519" y="6415033"/>
            <a:ext cx="5083160" cy="448665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الگوریتم بازگشتی </a:t>
            </a:r>
            <a:r>
              <a:rPr lang="fa-IR" dirty="0" smtClean="0"/>
              <a:t>محاسبه‌ی </a:t>
            </a:r>
            <a:r>
              <a:rPr lang="fa-IR" dirty="0"/>
              <a:t>ضرایب هارمونیک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000221" y="2629587"/>
                <a:ext cx="7538434" cy="994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⁢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⁢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⁢</m:t>
                      </m:r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sz="2000" i="1"/>
                                    <m:t>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1" baseline="-25000"/>
                                    <m:t>m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⊕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⁢</m:t>
                          </m:r>
                          <m:d>
                            <m:dPr>
                              <m:begChr m:val="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nm</m:t>
                                  </m:r>
                                </m:sub>
                              </m:s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⁢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⁢</m:t>
                                    </m:r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2000">
                                            <a:latin typeface="Cambria Math" panose="02040503050406030204" pitchFamily="18" charset="0"/>
                                          </a:rPr>
                                          <m:t>⁢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⁢</m:t>
                                    </m:r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2000">
                                            <a:latin typeface="Cambria Math" panose="02040503050406030204" pitchFamily="18" charset="0"/>
                                          </a:rPr>
                                          <m:t>⁢</m:t>
                                        </m:r>
                                        <m: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21" y="2629587"/>
                <a:ext cx="7538434" cy="9943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000221" y="3911372"/>
                <a:ext cx="1888274" cy="721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i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i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⁢ⅆ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21" y="3911372"/>
                <a:ext cx="1888274" cy="7217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000221" y="4920582"/>
                <a:ext cx="7426648" cy="783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⁢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⁢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⁢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2000" i="1"/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sz="2000" i="1" baseline="-25000"/>
                                <m:t>m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⊕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⁢</m:t>
                      </m:r>
                      <m:d>
                        <m:dPr>
                          <m:begChr m:val="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nm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⁢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⁢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⁢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⁢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⁢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⁢ 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21" y="4920582"/>
                <a:ext cx="7426648" cy="7838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183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الگوریتم بازگشتی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11</a:t>
            </a:fld>
            <a:endParaRPr lang="fa-IR" dirty="0"/>
          </a:p>
        </p:txBody>
      </p:sp>
      <p:sp>
        <p:nvSpPr>
          <p:cNvPr id="6" name="Pentagon 5"/>
          <p:cNvSpPr/>
          <p:nvPr/>
        </p:nvSpPr>
        <p:spPr>
          <a:xfrm>
            <a:off x="5381733" y="6415032"/>
            <a:ext cx="3962282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>
            <a:off x="4405355" y="6417881"/>
            <a:ext cx="3962282" cy="445817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>
            <a:off x="2428526" y="6409335"/>
            <a:ext cx="5041220" cy="45151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9" name="Pentagon 8"/>
          <p:cNvSpPr/>
          <p:nvPr/>
        </p:nvSpPr>
        <p:spPr>
          <a:xfrm>
            <a:off x="1330519" y="6415033"/>
            <a:ext cx="5083160" cy="448665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الگوریتم بازگشتی </a:t>
            </a:r>
            <a:r>
              <a:rPr lang="fa-IR" dirty="0" smtClean="0"/>
              <a:t>محاسبه‌ی </a:t>
            </a:r>
            <a:r>
              <a:rPr lang="fa-IR" dirty="0"/>
              <a:t>ضرایب هارمونیک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77333" y="2167785"/>
                <a:ext cx="2697149" cy="673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: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2167785"/>
                <a:ext cx="2697149" cy="6735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602430" y="2167785"/>
                <a:ext cx="2967736" cy="745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: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⁢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430" y="2167785"/>
                <a:ext cx="2967736" cy="7459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025908" y="3287407"/>
                <a:ext cx="3811300" cy="745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⁢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908" y="3287407"/>
                <a:ext cx="3811300" cy="7459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535023" y="4407029"/>
                <a:ext cx="2683235" cy="702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023" y="4407029"/>
                <a:ext cx="2683235" cy="70218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226695" y="5429718"/>
                <a:ext cx="3759106" cy="629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695" y="5429718"/>
                <a:ext cx="3759106" cy="62978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906613" y="3456246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Diagonal: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1736" y="4550461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SubDiagonal: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1736" y="5559946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Vertical: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6292" y="3277593"/>
            <a:ext cx="4880515" cy="288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88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بیان ماتریسی چند‌جمله‌ای‌ها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12</a:t>
            </a:fld>
            <a:endParaRPr lang="fa-IR" dirty="0"/>
          </a:p>
        </p:txBody>
      </p:sp>
      <p:sp>
        <p:nvSpPr>
          <p:cNvPr id="6" name="Pentagon 5"/>
          <p:cNvSpPr/>
          <p:nvPr/>
        </p:nvSpPr>
        <p:spPr>
          <a:xfrm>
            <a:off x="5381733" y="6415032"/>
            <a:ext cx="3962282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>
            <a:off x="4405355" y="6417881"/>
            <a:ext cx="3962282" cy="445817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9" name="Pentagon 8"/>
          <p:cNvSpPr/>
          <p:nvPr/>
        </p:nvSpPr>
        <p:spPr>
          <a:xfrm>
            <a:off x="1330519" y="6415033"/>
            <a:ext cx="5083160" cy="4486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22206" y="2420086"/>
                <a:ext cx="19061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:      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06" y="2420086"/>
                <a:ext cx="1906163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022205" y="4026530"/>
                <a:ext cx="33187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⁢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⁢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05" y="4026530"/>
                <a:ext cx="3318729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532" y="3223254"/>
            <a:ext cx="2743200" cy="27553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22206" y="3223254"/>
                <a:ext cx="43117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𝑧𝑥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yz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06" y="3223254"/>
                <a:ext cx="4311757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911269" y="5380939"/>
            <a:ext cx="4075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</a:rPr>
              <a:t>Just a Plane of it Would be filled</a:t>
            </a:r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2150772" y="6409335"/>
            <a:ext cx="5318974" cy="451514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/>
              <a:t>نحوه‌ی بیان و محاسبات ماتریسی </a:t>
            </a:r>
            <a:r>
              <a:rPr lang="fa-IR" dirty="0" smtClean="0"/>
              <a:t>چند‌جمله‌ای‌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639445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نحوه‌ی بیان ماتریسی چند‌جمله‌ای‌ها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13</a:t>
            </a:fld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37834" y="2120660"/>
                <a:ext cx="10854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i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34" y="2120660"/>
                <a:ext cx="1085425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381733" y="2627787"/>
                <a:ext cx="4131900" cy="876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sub>
                          </m:sSub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⁢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733" y="2627787"/>
                <a:ext cx="4131900" cy="8768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qual 13"/>
          <p:cNvSpPr/>
          <p:nvPr/>
        </p:nvSpPr>
        <p:spPr>
          <a:xfrm>
            <a:off x="8766659" y="4648184"/>
            <a:ext cx="746974" cy="66851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550794" y="2101625"/>
                <a:ext cx="11784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794" y="2101625"/>
                <a:ext cx="117840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qual 15"/>
          <p:cNvSpPr/>
          <p:nvPr/>
        </p:nvSpPr>
        <p:spPr>
          <a:xfrm>
            <a:off x="2313484" y="5034772"/>
            <a:ext cx="534883" cy="57988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Left Arrow 16"/>
          <p:cNvSpPr/>
          <p:nvPr/>
        </p:nvSpPr>
        <p:spPr>
          <a:xfrm>
            <a:off x="9745811" y="3016145"/>
            <a:ext cx="991433" cy="243581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001654" y="2906720"/>
                <a:ext cx="6848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654" y="2906720"/>
                <a:ext cx="684803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9994" y="3828853"/>
            <a:ext cx="2389335" cy="2346158"/>
          </a:xfrm>
          <a:prstGeom prst="rect">
            <a:avLst/>
          </a:prstGeom>
        </p:spPr>
      </p:pic>
      <p:sp>
        <p:nvSpPr>
          <p:cNvPr id="20" name="Pentagon 19"/>
          <p:cNvSpPr/>
          <p:nvPr/>
        </p:nvSpPr>
        <p:spPr>
          <a:xfrm>
            <a:off x="5381733" y="6415032"/>
            <a:ext cx="3962282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20"/>
          <p:cNvSpPr/>
          <p:nvPr/>
        </p:nvSpPr>
        <p:spPr>
          <a:xfrm>
            <a:off x="4405355" y="6417881"/>
            <a:ext cx="3962282" cy="445817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entagon 21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23" name="Pentagon 22"/>
          <p:cNvSpPr/>
          <p:nvPr/>
        </p:nvSpPr>
        <p:spPr>
          <a:xfrm>
            <a:off x="1330519" y="6415033"/>
            <a:ext cx="5083160" cy="4486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24" name="Pentagon 23"/>
          <p:cNvSpPr/>
          <p:nvPr/>
        </p:nvSpPr>
        <p:spPr>
          <a:xfrm>
            <a:off x="2150772" y="6409335"/>
            <a:ext cx="5318974" cy="451514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/>
              <a:t>نحوه‌ی بیان و محاسبات ماتریسی </a:t>
            </a:r>
            <a:r>
              <a:rPr lang="fa-IR" dirty="0" smtClean="0"/>
              <a:t>چند‌جمله‌ای‌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3182" y="4799116"/>
            <a:ext cx="1516900" cy="12248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037834" y="4337451"/>
                <a:ext cx="10854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a-IR" sz="24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i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34" y="4337451"/>
                <a:ext cx="1085425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037834" y="5105485"/>
                <a:ext cx="11407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34" y="5105485"/>
                <a:ext cx="1140762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Equal 26"/>
          <p:cNvSpPr/>
          <p:nvPr/>
        </p:nvSpPr>
        <p:spPr>
          <a:xfrm>
            <a:off x="1872592" y="2875388"/>
            <a:ext cx="499114" cy="53732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2939" y="2836131"/>
            <a:ext cx="780419" cy="61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19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  <p:bldP spid="16" grpId="0" animBg="1"/>
      <p:bldP spid="17" grpId="0" animBg="1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محاسبات ماتریسی چند‌جمله‌ای‌ها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14</a:t>
            </a:fld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184824" y="5639979"/>
                <a:ext cx="519020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⁢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i="0">
                        <a:latin typeface="Cambria Math" panose="02040503050406030204" pitchFamily="18" charset="0"/>
                      </a:rPr>
                      <m:t>⁢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⁢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⁢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⁢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⁢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2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 smtClean="0"/>
                  <a:t>         = </a:t>
                </a:r>
                <a:endParaRPr lang="en-US" sz="22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824" y="5639979"/>
                <a:ext cx="5190203" cy="430887"/>
              </a:xfrm>
              <a:prstGeom prst="rect">
                <a:avLst/>
              </a:prstGeom>
              <a:blipFill rotWithShape="0">
                <a:blip r:embed="rId3"/>
                <a:stretch>
                  <a:fillRect t="-9859" r="-46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271529" y="5486540"/>
                <a:ext cx="4048863" cy="768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⁢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⁢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0">
                          <a:latin typeface="Cambria Math" panose="02040503050406030204" pitchFamily="18" charset="0"/>
                        </a:rPr>
                        <m:t>⁢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⁢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⁢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⁢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⁢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⁢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0">
                          <a:latin typeface="Cambria Math" panose="02040503050406030204" pitchFamily="18" charset="0"/>
                        </a:rPr>
                        <m:t>⁢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⁢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⁢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⁢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⁢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529" y="5486540"/>
                <a:ext cx="4048863" cy="768480"/>
              </a:xfrm>
              <a:prstGeom prst="rect">
                <a:avLst/>
              </a:prstGeom>
              <a:blipFill rotWithShape="0"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qual 14"/>
          <p:cNvSpPr/>
          <p:nvPr/>
        </p:nvSpPr>
        <p:spPr>
          <a:xfrm>
            <a:off x="6060192" y="3079317"/>
            <a:ext cx="422675" cy="78106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entagon 15"/>
          <p:cNvSpPr/>
          <p:nvPr/>
        </p:nvSpPr>
        <p:spPr>
          <a:xfrm>
            <a:off x="5381733" y="6415032"/>
            <a:ext cx="3962282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ntagon 16"/>
          <p:cNvSpPr/>
          <p:nvPr/>
        </p:nvSpPr>
        <p:spPr>
          <a:xfrm>
            <a:off x="4405355" y="6417881"/>
            <a:ext cx="3962282" cy="445817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entagon 17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19" name="Pentagon 18"/>
          <p:cNvSpPr/>
          <p:nvPr/>
        </p:nvSpPr>
        <p:spPr>
          <a:xfrm>
            <a:off x="1330519" y="6415033"/>
            <a:ext cx="5083160" cy="4486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20" name="Pentagon 19"/>
          <p:cNvSpPr/>
          <p:nvPr/>
        </p:nvSpPr>
        <p:spPr>
          <a:xfrm>
            <a:off x="2150772" y="6409335"/>
            <a:ext cx="5318974" cy="451514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/>
              <a:t>نحوه‌ی بیان و محاسبات ماتریسی </a:t>
            </a:r>
            <a:r>
              <a:rPr lang="fa-IR" dirty="0" smtClean="0"/>
              <a:t>چند‌جمله‌ای‌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48" y="2146207"/>
            <a:ext cx="4524375" cy="2428875"/>
          </a:xfrm>
          <a:prstGeom prst="rect">
            <a:avLst/>
          </a:prstGeom>
        </p:spPr>
      </p:pic>
      <p:sp>
        <p:nvSpPr>
          <p:cNvPr id="14" name="Multiply 13"/>
          <p:cNvSpPr/>
          <p:nvPr/>
        </p:nvSpPr>
        <p:spPr>
          <a:xfrm>
            <a:off x="3071725" y="2897021"/>
            <a:ext cx="553791" cy="5728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349" y="2146207"/>
            <a:ext cx="3076575" cy="3181350"/>
          </a:xfrm>
          <a:prstGeom prst="rect">
            <a:avLst/>
          </a:prstGeom>
        </p:spPr>
      </p:pic>
      <p:sp>
        <p:nvSpPr>
          <p:cNvPr id="21" name="Plus 20"/>
          <p:cNvSpPr/>
          <p:nvPr/>
        </p:nvSpPr>
        <p:spPr>
          <a:xfrm>
            <a:off x="3039527" y="2854952"/>
            <a:ext cx="618186" cy="656963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&quot;No&quot; Symbol 21"/>
          <p:cNvSpPr/>
          <p:nvPr/>
        </p:nvSpPr>
        <p:spPr>
          <a:xfrm>
            <a:off x="7169902" y="2495564"/>
            <a:ext cx="2209119" cy="212199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232489" y="5639979"/>
                <a:ext cx="506036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⁢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i="0">
                        <a:latin typeface="Cambria Math" panose="02040503050406030204" pitchFamily="18" charset="0"/>
                      </a:rPr>
                      <m:t>⁢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⁢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⁢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⁢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⁢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2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 smtClean="0"/>
                  <a:t>      =</a:t>
                </a:r>
                <a:endParaRPr lang="en-US" sz="22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89" y="5639979"/>
                <a:ext cx="5060360" cy="430887"/>
              </a:xfrm>
              <a:prstGeom prst="rect">
                <a:avLst/>
              </a:prstGeom>
              <a:blipFill rotWithShape="0">
                <a:blip r:embed="rId7"/>
                <a:stretch>
                  <a:fillRect t="-9859" r="-602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673552" y="5654915"/>
                <a:ext cx="393518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⁢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⁢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⁢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⁢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⁢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552" y="5654915"/>
                <a:ext cx="3935180" cy="430887"/>
              </a:xfrm>
              <a:prstGeom prst="rect">
                <a:avLst/>
              </a:prstGeom>
              <a:blipFill rotWithShape="0">
                <a:blip r:embed="rId8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490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4" grpId="0" animBg="1"/>
      <p:bldP spid="21" grpId="0" animBg="1"/>
      <p:bldP spid="22" grpId="0" animBg="1"/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 چندوجهی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15</a:t>
            </a:fld>
            <a:endParaRPr lang="fa-IR" dirty="0"/>
          </a:p>
        </p:txBody>
      </p:sp>
      <p:sp>
        <p:nvSpPr>
          <p:cNvPr id="6" name="Pentagon 5"/>
          <p:cNvSpPr/>
          <p:nvPr/>
        </p:nvSpPr>
        <p:spPr>
          <a:xfrm>
            <a:off x="5381733" y="6415032"/>
            <a:ext cx="3962282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pic>
        <p:nvPicPr>
          <p:cNvPr id="11" name="Picture 2" descr="http://www.aanda.org/articles/aa/full/2002/21/aa2371/img12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2698311"/>
            <a:ext cx="538162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883" y="2350630"/>
            <a:ext cx="4568496" cy="3433782"/>
          </a:xfrm>
          <a:prstGeom prst="rect">
            <a:avLst/>
          </a:prstGeom>
        </p:spPr>
      </p:pic>
      <p:sp>
        <p:nvSpPr>
          <p:cNvPr id="9" name="Pentagon 8"/>
          <p:cNvSpPr/>
          <p:nvPr/>
        </p:nvSpPr>
        <p:spPr>
          <a:xfrm>
            <a:off x="1363009" y="6415033"/>
            <a:ext cx="5050669" cy="4486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8" name="Pentagon 7"/>
          <p:cNvSpPr/>
          <p:nvPr/>
        </p:nvSpPr>
        <p:spPr>
          <a:xfrm>
            <a:off x="2150772" y="6409335"/>
            <a:ext cx="5318974" cy="45151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entagon 6"/>
          <p:cNvSpPr/>
          <p:nvPr/>
        </p:nvSpPr>
        <p:spPr>
          <a:xfrm>
            <a:off x="2939577" y="6415031"/>
            <a:ext cx="5616676" cy="445817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انتگرال‌گیری ضرایب درون چندوجهی</a:t>
            </a:r>
          </a:p>
        </p:txBody>
      </p:sp>
    </p:spTree>
    <p:extLst>
      <p:ext uri="{BB962C8B-B14F-4D97-AF65-F5344CB8AC3E}">
        <p14:creationId xmlns:p14="http://schemas.microsoft.com/office/powerpoint/2010/main" val="726115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انتگرال تک جمله‌ای درون هرم استاندارد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16</a:t>
            </a:fld>
            <a:endParaRPr lang="fa-IR" dirty="0"/>
          </a:p>
        </p:txBody>
      </p:sp>
      <p:pic>
        <p:nvPicPr>
          <p:cNvPr id="11" name="Picture 2" descr="http://westy31.home.xs4all.nl/StandardTetrahedr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061" y="2797510"/>
            <a:ext cx="3756367" cy="27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03182" y="2278247"/>
                <a:ext cx="2122569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⁢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⁢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⁢ⅆ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182" y="2278247"/>
                <a:ext cx="2122569" cy="9687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934034" y="4913304"/>
                <a:ext cx="2291717" cy="858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!⁢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!⁢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034" y="4913304"/>
                <a:ext cx="2291717" cy="8583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934034" y="3619147"/>
                <a:ext cx="4928272" cy="921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⁢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⁢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⁢ⅆ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⁢ⅆ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dirty="0"/>
                                    <m:t> </m:t>
                                  </m:r>
                                </m:e>
                              </m:nary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034" y="3619147"/>
                <a:ext cx="4928272" cy="92198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entagon 14"/>
          <p:cNvSpPr/>
          <p:nvPr/>
        </p:nvSpPr>
        <p:spPr>
          <a:xfrm>
            <a:off x="5381733" y="6415032"/>
            <a:ext cx="3962282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17" name="Pentagon 16"/>
          <p:cNvSpPr/>
          <p:nvPr/>
        </p:nvSpPr>
        <p:spPr>
          <a:xfrm>
            <a:off x="1363009" y="6415033"/>
            <a:ext cx="5050669" cy="4486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18" name="Pentagon 17"/>
          <p:cNvSpPr/>
          <p:nvPr/>
        </p:nvSpPr>
        <p:spPr>
          <a:xfrm>
            <a:off x="2150772" y="6409335"/>
            <a:ext cx="5318974" cy="45151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entagon 18"/>
          <p:cNvSpPr/>
          <p:nvPr/>
        </p:nvSpPr>
        <p:spPr>
          <a:xfrm>
            <a:off x="2939577" y="6415031"/>
            <a:ext cx="5616676" cy="445817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انتگرال‌گیری ضرایب درون چندوجهی</a:t>
            </a:r>
          </a:p>
        </p:txBody>
      </p:sp>
    </p:spTree>
    <p:extLst>
      <p:ext uri="{BB962C8B-B14F-4D97-AF65-F5344CB8AC3E}">
        <p14:creationId xmlns:p14="http://schemas.microsoft.com/office/powerpoint/2010/main" val="4207021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نگاشت به هرم استاندارد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17</a:t>
            </a:fld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757371" y="2255164"/>
                <a:ext cx="159973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371" y="2255164"/>
                <a:ext cx="1599733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57371" y="2844109"/>
                <a:ext cx="19797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371" y="2844109"/>
                <a:ext cx="1979773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759275" y="3465997"/>
                <a:ext cx="20036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275" y="3465997"/>
                <a:ext cx="2003625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757371" y="4054942"/>
                <a:ext cx="20036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371" y="4054942"/>
                <a:ext cx="2003625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>
            <a:off x="4772069" y="2875147"/>
            <a:ext cx="862885" cy="854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669879" y="2255164"/>
                <a:ext cx="159973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879" y="2255164"/>
                <a:ext cx="1599733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669879" y="2844109"/>
                <a:ext cx="15937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879" y="2844109"/>
                <a:ext cx="1593770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671783" y="3465997"/>
                <a:ext cx="159973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783" y="3465997"/>
                <a:ext cx="1599733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669879" y="4054942"/>
                <a:ext cx="159973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879" y="4054942"/>
                <a:ext cx="1599733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874665" y="5091952"/>
                <a:ext cx="1564403" cy="8212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665" y="5091952"/>
                <a:ext cx="1564403" cy="82125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912528" y="5087591"/>
                <a:ext cx="2126159" cy="825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28" y="5087591"/>
                <a:ext cx="2126159" cy="82561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urved Left Arrow 21"/>
          <p:cNvSpPr/>
          <p:nvPr/>
        </p:nvSpPr>
        <p:spPr>
          <a:xfrm>
            <a:off x="9010470" y="3655363"/>
            <a:ext cx="964172" cy="225783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/>
          <p:cNvSpPr/>
          <p:nvPr/>
        </p:nvSpPr>
        <p:spPr>
          <a:xfrm>
            <a:off x="3645846" y="4823356"/>
            <a:ext cx="4533363" cy="135407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Pentagon 23"/>
          <p:cNvSpPr/>
          <p:nvPr/>
        </p:nvSpPr>
        <p:spPr>
          <a:xfrm>
            <a:off x="5381733" y="6415032"/>
            <a:ext cx="3962282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entagon 24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26" name="Pentagon 25"/>
          <p:cNvSpPr/>
          <p:nvPr/>
        </p:nvSpPr>
        <p:spPr>
          <a:xfrm>
            <a:off x="1363009" y="6415033"/>
            <a:ext cx="5050669" cy="4486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27" name="Pentagon 26"/>
          <p:cNvSpPr/>
          <p:nvPr/>
        </p:nvSpPr>
        <p:spPr>
          <a:xfrm>
            <a:off x="2150772" y="6409335"/>
            <a:ext cx="5318974" cy="45151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Pentagon 27"/>
          <p:cNvSpPr/>
          <p:nvPr/>
        </p:nvSpPr>
        <p:spPr>
          <a:xfrm>
            <a:off x="2939577" y="6415031"/>
            <a:ext cx="5616676" cy="445817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انتگرال‌گیری ضرایب درون چندوجهی</a:t>
            </a:r>
          </a:p>
        </p:txBody>
      </p:sp>
    </p:spTree>
    <p:extLst>
      <p:ext uri="{BB962C8B-B14F-4D97-AF65-F5344CB8AC3E}">
        <p14:creationId xmlns:p14="http://schemas.microsoft.com/office/powerpoint/2010/main" val="3722607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بیان چند‌جمله‌ای‌ برپایه‌ی متغیر‌های جدید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18</a:t>
            </a:fld>
            <a:endParaRPr lang="fa-I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645" y="2662903"/>
            <a:ext cx="3303654" cy="34115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95905" y="1695092"/>
                <a:ext cx="1307345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cap="none" spc="0" smtClean="0">
                              <a:ln w="0"/>
                              <a:gradFill>
                                <a:gsLst>
                                  <a:gs pos="0">
                                    <a:schemeClr val="accent5">
                                      <a:lumMod val="50000"/>
                                    </a:schemeClr>
                                  </a:gs>
                                  <a:gs pos="50000">
                                    <a:schemeClr val="accent5"/>
                                  </a:gs>
                                  <a:gs pos="100000">
                                    <a:schemeClr val="accent5">
                                      <a:lumMod val="60000"/>
                                      <a:lumOff val="40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reflection blurRad="6350" stA="53000" endA="300" endPos="35500" dir="5400000" sy="-90000" algn="bl" rotWithShape="0"/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cap="none" spc="0" smtClean="0">
                              <a:ln w="0"/>
                              <a:gradFill>
                                <a:gsLst>
                                  <a:gs pos="0">
                                    <a:schemeClr val="accent5">
                                      <a:lumMod val="50000"/>
                                    </a:schemeClr>
                                  </a:gs>
                                  <a:gs pos="50000">
                                    <a:schemeClr val="accent5"/>
                                  </a:gs>
                                  <a:gs pos="100000">
                                    <a:schemeClr val="accent5">
                                      <a:lumMod val="60000"/>
                                      <a:lumOff val="40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reflection blurRad="6350" stA="53000" endA="300" endPos="35500" dir="5400000" sy="-90000" algn="bl" rotWithShape="0"/>
                              </a:effectLst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5400" b="0" i="1" cap="none" spc="0" smtClean="0">
                              <a:ln w="0"/>
                              <a:gradFill>
                                <a:gsLst>
                                  <a:gs pos="0">
                                    <a:schemeClr val="accent5">
                                      <a:lumMod val="50000"/>
                                    </a:schemeClr>
                                  </a:gs>
                                  <a:gs pos="50000">
                                    <a:schemeClr val="accent5"/>
                                  </a:gs>
                                  <a:gs pos="100000">
                                    <a:schemeClr val="accent5">
                                      <a:lumMod val="60000"/>
                                      <a:lumOff val="40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reflection blurRad="6350" stA="53000" endA="300" endPos="35500" dir="5400000" sy="-90000" algn="bl" rotWithShape="0"/>
                              </a:effectLst>
                              <a:latin typeface="Cambria Math" panose="02040503050406030204" pitchFamily="18" charset="0"/>
                            </a:rPr>
                            <m:t>40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05" y="1695092"/>
                <a:ext cx="1307345" cy="923330"/>
              </a:xfrm>
              <a:prstGeom prst="rect">
                <a:avLst/>
              </a:prstGeom>
              <a:blipFill rotWithShape="0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rved Down Arrow 12"/>
          <p:cNvSpPr/>
          <p:nvPr/>
        </p:nvSpPr>
        <p:spPr>
          <a:xfrm>
            <a:off x="2459233" y="1864821"/>
            <a:ext cx="3090930" cy="872505"/>
          </a:xfrm>
          <a:prstGeom prst="curvedDownArrow">
            <a:avLst>
              <a:gd name="adj1" fmla="val 27718"/>
              <a:gd name="adj2" fmla="val 50000"/>
              <a:gd name="adj3" fmla="val 561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365330" y="2695320"/>
                <a:ext cx="7199291" cy="9638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endParaRPr lang="en-US" sz="2800" b="1" i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US" sz="2800" b="1" i="1">
                              <a:ln/>
                              <a:pattFill prst="dkUpDiag">
                                <a:fgClr>
                                  <a:schemeClr val="bg1">
                                    <a:lumMod val="50000"/>
                                  </a:schemeClr>
                                </a:fgClr>
                                <a:bgClr>
                                  <a:schemeClr val="tx1">
                                    <a:lumMod val="75000"/>
                                    <a:lumOff val="25000"/>
                                  </a:schemeClr>
                                </a:bgClr>
                              </a:pattFill>
                              <a:effectLst>
                                <a:outerShdw blurRad="38100" dist="19050" dir="2700000" algn="tl" rotWithShape="0">
                                  <a:schemeClr val="dk1">
                                    <a:lumMod val="50000"/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>
                                  <a:ln/>
                                  <a:pattFill prst="dkUpDiag">
                                    <a:fgClr>
                                      <a:schemeClr val="bg1">
                                        <a:lumMod val="50000"/>
                                      </a:schemeClr>
                                    </a:fgClr>
                                    <a:bgClr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bgClr>
                                  </a:pattFill>
                                  <a:effectLst>
                                    <a:outerShdw blurRad="38100" dist="19050" dir="2700000" algn="tl" rotWithShape="0">
                                      <a:schemeClr val="dk1">
                                        <a:lumMod val="50000"/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1" i="1">
                                      <a:ln/>
                                      <a:pattFill prst="dkUpDiag">
                                        <a:fgClr>
                                          <a:schemeClr val="bg1">
                                            <a:lumMod val="50000"/>
                                          </a:schemeClr>
                                        </a:fgClr>
                                        <a:bgClr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bgClr>
                                      </a:patt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lumMod val="50000"/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n/>
                                      <a:pattFill prst="dkUpDiag">
                                        <a:fgClr>
                                          <a:schemeClr val="bg1">
                                            <a:lumMod val="50000"/>
                                          </a:schemeClr>
                                        </a:fgClr>
                                        <a:bgClr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bgClr>
                                      </a:patt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lumMod val="50000"/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ln/>
                                      <a:pattFill prst="dkUpDiag">
                                        <a:fgClr>
                                          <a:schemeClr val="bg1">
                                            <a:lumMod val="50000"/>
                                          </a:schemeClr>
                                        </a:fgClr>
                                        <a:bgClr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bgClr>
                                      </a:patt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lumMod val="50000"/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800" b="1" i="1">
                                  <a:ln/>
                                  <a:pattFill prst="dkUpDiag">
                                    <a:fgClr>
                                      <a:schemeClr val="bg1">
                                        <a:lumMod val="50000"/>
                                      </a:schemeClr>
                                    </a:fgClr>
                                    <a:bgClr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bgClr>
                                  </a:pattFill>
                                  <a:effectLst>
                                    <a:outerShdw blurRad="38100" dist="19050" dir="2700000" algn="tl" rotWithShape="0">
                                      <a:schemeClr val="dk1">
                                        <a:lumMod val="50000"/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sz="2800" b="1" i="1">
                                  <a:ln/>
                                  <a:pattFill prst="dkUpDiag">
                                    <a:fgClr>
                                      <a:schemeClr val="bg1">
                                        <a:lumMod val="50000"/>
                                      </a:schemeClr>
                                    </a:fgClr>
                                    <a:bgClr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bgClr>
                                  </a:pattFill>
                                  <a:effectLst>
                                    <a:outerShdw blurRad="38100" dist="19050" dir="2700000" algn="tl" rotWithShape="0">
                                      <a:schemeClr val="dk1">
                                        <a:lumMod val="50000"/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1" i="1">
                                      <a:ln/>
                                      <a:pattFill prst="dkUpDiag">
                                        <a:fgClr>
                                          <a:schemeClr val="bg1">
                                            <a:lumMod val="50000"/>
                                          </a:schemeClr>
                                        </a:fgClr>
                                        <a:bgClr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bgClr>
                                      </a:patt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lumMod val="50000"/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n/>
                                      <a:pattFill prst="dkUpDiag">
                                        <a:fgClr>
                                          <a:schemeClr val="bg1">
                                            <a:lumMod val="50000"/>
                                          </a:schemeClr>
                                        </a:fgClr>
                                        <a:bgClr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bgClr>
                                      </a:patt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lumMod val="50000"/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ln/>
                                      <a:pattFill prst="dkUpDiag">
                                        <a:fgClr>
                                          <a:schemeClr val="bg1">
                                            <a:lumMod val="50000"/>
                                          </a:schemeClr>
                                        </a:fgClr>
                                        <a:bgClr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bgClr>
                                      </a:patt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lumMod val="50000"/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800" b="1" i="1">
                                  <a:ln/>
                                  <a:pattFill prst="dkUpDiag">
                                    <a:fgClr>
                                      <a:schemeClr val="bg1">
                                        <a:lumMod val="50000"/>
                                      </a:schemeClr>
                                    </a:fgClr>
                                    <a:bgClr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bgClr>
                                  </a:pattFill>
                                  <a:effectLst>
                                    <a:outerShdw blurRad="38100" dist="19050" dir="2700000" algn="tl" rotWithShape="0">
                                      <a:schemeClr val="dk1">
                                        <a:lumMod val="50000"/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sz="2800" b="1" i="1">
                                  <a:ln/>
                                  <a:pattFill prst="dkUpDiag">
                                    <a:fgClr>
                                      <a:schemeClr val="bg1">
                                        <a:lumMod val="50000"/>
                                      </a:schemeClr>
                                    </a:fgClr>
                                    <a:bgClr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bgClr>
                                  </a:pattFill>
                                  <a:effectLst>
                                    <a:outerShdw blurRad="38100" dist="19050" dir="2700000" algn="tl" rotWithShape="0">
                                      <a:schemeClr val="dk1">
                                        <a:lumMod val="50000"/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1" i="1">
                                      <a:ln/>
                                      <a:pattFill prst="dkUpDiag">
                                        <a:fgClr>
                                          <a:schemeClr val="bg1">
                                            <a:lumMod val="50000"/>
                                          </a:schemeClr>
                                        </a:fgClr>
                                        <a:bgClr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bgClr>
                                      </a:patt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lumMod val="50000"/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n/>
                                      <a:pattFill prst="dkUpDiag">
                                        <a:fgClr>
                                          <a:schemeClr val="bg1">
                                            <a:lumMod val="50000"/>
                                          </a:schemeClr>
                                        </a:fgClr>
                                        <a:bgClr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bgClr>
                                      </a:patt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lumMod val="50000"/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ln/>
                                      <a:pattFill prst="dkUpDiag">
                                        <a:fgClr>
                                          <a:schemeClr val="bg1">
                                            <a:lumMod val="50000"/>
                                          </a:schemeClr>
                                        </a:fgClr>
                                        <a:bgClr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bgClr>
                                      </a:patt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lumMod val="50000"/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sz="2800" b="1" i="1">
                                  <a:ln/>
                                  <a:pattFill prst="dkUpDiag">
                                    <a:fgClr>
                                      <a:schemeClr val="bg1">
                                        <a:lumMod val="50000"/>
                                      </a:schemeClr>
                                    </a:fgClr>
                                    <a:bgClr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bgClr>
                                  </a:pattFill>
                                  <a:effectLst>
                                    <a:outerShdw blurRad="38100" dist="19050" dir="2700000" algn="tl" rotWithShape="0">
                                      <a:schemeClr val="dk1">
                                        <a:lumMod val="50000"/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d>
                        </m:e>
                        <m:sup>
                          <m:r>
                            <a:rPr lang="en-US" sz="2800" b="1" i="1">
                              <a:ln/>
                              <a:pattFill prst="dkUpDiag">
                                <a:fgClr>
                                  <a:schemeClr val="bg1">
                                    <a:lumMod val="50000"/>
                                  </a:schemeClr>
                                </a:fgClr>
                                <a:bgClr>
                                  <a:schemeClr val="tx1">
                                    <a:lumMod val="75000"/>
                                    <a:lumOff val="25000"/>
                                  </a:schemeClr>
                                </a:bgClr>
                              </a:pattFill>
                              <a:effectLst>
                                <a:outerShdw blurRad="38100" dist="19050" dir="2700000" algn="tl" rotWithShape="0">
                                  <a:schemeClr val="dk1">
                                    <a:lumMod val="50000"/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sz="2800" b="1" i="1">
                              <a:ln/>
                              <a:pattFill prst="dkUpDiag">
                                <a:fgClr>
                                  <a:schemeClr val="bg1">
                                    <a:lumMod val="50000"/>
                                  </a:schemeClr>
                                </a:fgClr>
                                <a:bgClr>
                                  <a:schemeClr val="tx1">
                                    <a:lumMod val="75000"/>
                                    <a:lumOff val="25000"/>
                                  </a:schemeClr>
                                </a:bgClr>
                              </a:pattFill>
                              <a:effectLst>
                                <a:outerShdw blurRad="38100" dist="19050" dir="2700000" algn="tl" rotWithShape="0">
                                  <a:schemeClr val="dk1">
                                    <a:lumMod val="50000"/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>
                                  <a:ln/>
                                  <a:pattFill prst="dkUpDiag">
                                    <a:fgClr>
                                      <a:schemeClr val="bg1">
                                        <a:lumMod val="50000"/>
                                      </a:schemeClr>
                                    </a:fgClr>
                                    <a:bgClr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bgClr>
                                  </a:pattFill>
                                  <a:effectLst>
                                    <a:outerShdw blurRad="38100" dist="19050" dir="2700000" algn="tl" rotWithShape="0">
                                      <a:schemeClr val="dk1">
                                        <a:lumMod val="50000"/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1" i="1">
                                      <a:ln/>
                                      <a:pattFill prst="dkUpDiag">
                                        <a:fgClr>
                                          <a:schemeClr val="bg1">
                                            <a:lumMod val="50000"/>
                                          </a:schemeClr>
                                        </a:fgClr>
                                        <a:bgClr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bgClr>
                                      </a:patt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lumMod val="50000"/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n/>
                                      <a:pattFill prst="dkUpDiag">
                                        <a:fgClr>
                                          <a:schemeClr val="bg1">
                                            <a:lumMod val="50000"/>
                                          </a:schemeClr>
                                        </a:fgClr>
                                        <a:bgClr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bgClr>
                                      </a:patt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lumMod val="50000"/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ln/>
                                      <a:pattFill prst="dkUpDiag">
                                        <a:fgClr>
                                          <a:schemeClr val="bg1">
                                            <a:lumMod val="50000"/>
                                          </a:schemeClr>
                                        </a:fgClr>
                                        <a:bgClr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bgClr>
                                      </a:patt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lumMod val="50000"/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800" b="1" i="1">
                                  <a:ln/>
                                  <a:pattFill prst="dkUpDiag">
                                    <a:fgClr>
                                      <a:schemeClr val="bg1">
                                        <a:lumMod val="50000"/>
                                      </a:schemeClr>
                                    </a:fgClr>
                                    <a:bgClr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bgClr>
                                  </a:pattFill>
                                  <a:effectLst>
                                    <a:outerShdw blurRad="38100" dist="19050" dir="2700000" algn="tl" rotWithShape="0">
                                      <a:schemeClr val="dk1">
                                        <a:lumMod val="50000"/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sz="2800" b="1" i="1">
                                  <a:ln/>
                                  <a:pattFill prst="dkUpDiag">
                                    <a:fgClr>
                                      <a:schemeClr val="bg1">
                                        <a:lumMod val="50000"/>
                                      </a:schemeClr>
                                    </a:fgClr>
                                    <a:bgClr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bgClr>
                                  </a:pattFill>
                                  <a:effectLst>
                                    <a:outerShdw blurRad="38100" dist="19050" dir="2700000" algn="tl" rotWithShape="0">
                                      <a:schemeClr val="dk1">
                                        <a:lumMod val="50000"/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1" i="1">
                                      <a:ln/>
                                      <a:pattFill prst="dkUpDiag">
                                        <a:fgClr>
                                          <a:schemeClr val="bg1">
                                            <a:lumMod val="50000"/>
                                          </a:schemeClr>
                                        </a:fgClr>
                                        <a:bgClr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bgClr>
                                      </a:patt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lumMod val="50000"/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n/>
                                      <a:pattFill prst="dkUpDiag">
                                        <a:fgClr>
                                          <a:schemeClr val="bg1">
                                            <a:lumMod val="50000"/>
                                          </a:schemeClr>
                                        </a:fgClr>
                                        <a:bgClr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bgClr>
                                      </a:patt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lumMod val="50000"/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ln/>
                                      <a:pattFill prst="dkUpDiag">
                                        <a:fgClr>
                                          <a:schemeClr val="bg1">
                                            <a:lumMod val="50000"/>
                                          </a:schemeClr>
                                        </a:fgClr>
                                        <a:bgClr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bgClr>
                                      </a:patt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lumMod val="50000"/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800" b="1" i="1">
                                  <a:ln/>
                                  <a:pattFill prst="dkUpDiag">
                                    <a:fgClr>
                                      <a:schemeClr val="bg1">
                                        <a:lumMod val="50000"/>
                                      </a:schemeClr>
                                    </a:fgClr>
                                    <a:bgClr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bgClr>
                                  </a:pattFill>
                                  <a:effectLst>
                                    <a:outerShdw blurRad="38100" dist="19050" dir="2700000" algn="tl" rotWithShape="0">
                                      <a:schemeClr val="dk1">
                                        <a:lumMod val="50000"/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sz="2800" b="1" i="1">
                                  <a:ln/>
                                  <a:pattFill prst="dkUpDiag">
                                    <a:fgClr>
                                      <a:schemeClr val="bg1">
                                        <a:lumMod val="50000"/>
                                      </a:schemeClr>
                                    </a:fgClr>
                                    <a:bgClr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bgClr>
                                  </a:pattFill>
                                  <a:effectLst>
                                    <a:outerShdw blurRad="38100" dist="19050" dir="2700000" algn="tl" rotWithShape="0">
                                      <a:schemeClr val="dk1">
                                        <a:lumMod val="50000"/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1" i="1">
                                      <a:ln/>
                                      <a:pattFill prst="dkUpDiag">
                                        <a:fgClr>
                                          <a:schemeClr val="bg1">
                                            <a:lumMod val="50000"/>
                                          </a:schemeClr>
                                        </a:fgClr>
                                        <a:bgClr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bgClr>
                                      </a:patt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lumMod val="50000"/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n/>
                                      <a:pattFill prst="dkUpDiag">
                                        <a:fgClr>
                                          <a:schemeClr val="bg1">
                                            <a:lumMod val="50000"/>
                                          </a:schemeClr>
                                        </a:fgClr>
                                        <a:bgClr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bgClr>
                                      </a:patt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lumMod val="50000"/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ln/>
                                      <a:pattFill prst="dkUpDiag">
                                        <a:fgClr>
                                          <a:schemeClr val="bg1">
                                            <a:lumMod val="50000"/>
                                          </a:schemeClr>
                                        </a:fgClr>
                                        <a:bgClr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bgClr>
                                      </a:patt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lumMod val="50000"/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sz="2800" b="1" i="1">
                                  <a:ln/>
                                  <a:pattFill prst="dkUpDiag">
                                    <a:fgClr>
                                      <a:schemeClr val="bg1">
                                        <a:lumMod val="50000"/>
                                      </a:schemeClr>
                                    </a:fgClr>
                                    <a:bgClr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bgClr>
                                  </a:pattFill>
                                  <a:effectLst>
                                    <a:outerShdw blurRad="38100" dist="19050" dir="2700000" algn="tl" rotWithShape="0">
                                      <a:schemeClr val="dk1">
                                        <a:lumMod val="50000"/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d>
                        </m:e>
                        <m:sup>
                          <m:r>
                            <a:rPr lang="en-US" sz="2800" b="1" i="1">
                              <a:ln/>
                              <a:pattFill prst="dkUpDiag">
                                <a:fgClr>
                                  <a:schemeClr val="bg1">
                                    <a:lumMod val="50000"/>
                                  </a:schemeClr>
                                </a:fgClr>
                                <a:bgClr>
                                  <a:schemeClr val="tx1">
                                    <a:lumMod val="75000"/>
                                    <a:lumOff val="25000"/>
                                  </a:schemeClr>
                                </a:bgClr>
                              </a:pattFill>
                              <a:effectLst>
                                <a:outerShdw blurRad="38100" dist="19050" dir="2700000" algn="tl" rotWithShape="0">
                                  <a:schemeClr val="dk1">
                                    <a:lumMod val="50000"/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330" y="2695320"/>
                <a:ext cx="7199291" cy="9638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878978" y="2370739"/>
                <a:ext cx="2089931" cy="721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1" i="1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US" sz="4000" b="1" i="1" dirty="0">
                              <a:ln/>
                              <a:pattFill prst="dkUpDiag">
                                <a:fgClr>
                                  <a:schemeClr val="bg1">
                                    <a:lumMod val="50000"/>
                                  </a:schemeClr>
                                </a:fgClr>
                                <a:bgClr>
                                  <a:schemeClr val="tx1">
                                    <a:lumMod val="75000"/>
                                    <a:lumOff val="25000"/>
                                  </a:schemeClr>
                                </a:bgClr>
                              </a:pattFill>
                              <a:effectLst>
                                <a:outerShdw blurRad="38100" dist="19050" dir="2700000" algn="tl" rotWithShape="0">
                                  <a:schemeClr val="dk1">
                                    <a:lumMod val="50000"/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 dirty="0">
                              <a:ln/>
                              <a:pattFill prst="dkUpDiag">
                                <a:fgClr>
                                  <a:schemeClr val="bg1">
                                    <a:lumMod val="50000"/>
                                  </a:schemeClr>
                                </a:fgClr>
                                <a:bgClr>
                                  <a:schemeClr val="tx1">
                                    <a:lumMod val="75000"/>
                                    <a:lumOff val="25000"/>
                                  </a:schemeClr>
                                </a:bgClr>
                              </a:pattFill>
                              <a:effectLst>
                                <a:outerShdw blurRad="38100" dist="19050" dir="2700000" algn="tl" rotWithShape="0">
                                  <a:schemeClr val="dk1">
                                    <a:lumMod val="50000"/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4000" b="1" i="1" dirty="0">
                              <a:ln/>
                              <a:pattFill prst="dkUpDiag">
                                <a:fgClr>
                                  <a:schemeClr val="bg1">
                                    <a:lumMod val="50000"/>
                                  </a:schemeClr>
                                </a:fgClr>
                                <a:bgClr>
                                  <a:schemeClr val="tx1">
                                    <a:lumMod val="75000"/>
                                    <a:lumOff val="25000"/>
                                  </a:schemeClr>
                                </a:bgClr>
                              </a:pattFill>
                              <a:effectLst>
                                <a:outerShdw blurRad="38100" dist="19050" dir="2700000" algn="tl" rotWithShape="0">
                                  <a:schemeClr val="dk1">
                                    <a:lumMod val="50000"/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sz="4000" b="1" i="1" dirty="0">
                              <a:ln/>
                              <a:pattFill prst="dkUpDiag">
                                <a:fgClr>
                                  <a:schemeClr val="bg1">
                                    <a:lumMod val="50000"/>
                                  </a:schemeClr>
                                </a:fgClr>
                                <a:bgClr>
                                  <a:schemeClr val="tx1">
                                    <a:lumMod val="75000"/>
                                    <a:lumOff val="25000"/>
                                  </a:schemeClr>
                                </a:bgClr>
                              </a:pattFill>
                              <a:effectLst>
                                <a:outerShdw blurRad="38100" dist="19050" dir="2700000" algn="tl" rotWithShape="0">
                                  <a:schemeClr val="dk1">
                                    <a:lumMod val="50000"/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 dirty="0">
                              <a:ln/>
                              <a:pattFill prst="dkUpDiag">
                                <a:fgClr>
                                  <a:schemeClr val="bg1">
                                    <a:lumMod val="50000"/>
                                  </a:schemeClr>
                                </a:fgClr>
                                <a:bgClr>
                                  <a:schemeClr val="tx1">
                                    <a:lumMod val="75000"/>
                                    <a:lumOff val="25000"/>
                                  </a:schemeClr>
                                </a:bgClr>
                              </a:pattFill>
                              <a:effectLst>
                                <a:outerShdw blurRad="38100" dist="19050" dir="2700000" algn="tl" rotWithShape="0">
                                  <a:schemeClr val="dk1">
                                    <a:lumMod val="50000"/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sz="4000" b="1" i="1" dirty="0">
                              <a:ln/>
                              <a:pattFill prst="dkUpDiag">
                                <a:fgClr>
                                  <a:schemeClr val="bg1">
                                    <a:lumMod val="50000"/>
                                  </a:schemeClr>
                                </a:fgClr>
                                <a:bgClr>
                                  <a:schemeClr val="tx1">
                                    <a:lumMod val="75000"/>
                                    <a:lumOff val="25000"/>
                                  </a:schemeClr>
                                </a:bgClr>
                              </a:pattFill>
                              <a:effectLst>
                                <a:outerShdw blurRad="38100" dist="19050" dir="2700000" algn="tl" rotWithShape="0">
                                  <a:schemeClr val="dk1">
                                    <a:lumMod val="50000"/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4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978" y="2370739"/>
                <a:ext cx="2089931" cy="72180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qual 15"/>
          <p:cNvSpPr/>
          <p:nvPr/>
        </p:nvSpPr>
        <p:spPr>
          <a:xfrm>
            <a:off x="6879602" y="2575004"/>
            <a:ext cx="1232452" cy="500408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1561" y="3835030"/>
            <a:ext cx="2578698" cy="2435993"/>
          </a:xfrm>
          <a:prstGeom prst="rect">
            <a:avLst/>
          </a:prstGeom>
        </p:spPr>
      </p:pic>
      <p:sp>
        <p:nvSpPr>
          <p:cNvPr id="19" name="Pentagon 18"/>
          <p:cNvSpPr/>
          <p:nvPr/>
        </p:nvSpPr>
        <p:spPr>
          <a:xfrm>
            <a:off x="5381733" y="6415032"/>
            <a:ext cx="3962282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21" name="Pentagon 20"/>
          <p:cNvSpPr/>
          <p:nvPr/>
        </p:nvSpPr>
        <p:spPr>
          <a:xfrm>
            <a:off x="1363009" y="6415033"/>
            <a:ext cx="5050669" cy="4486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22" name="Pentagon 21"/>
          <p:cNvSpPr/>
          <p:nvPr/>
        </p:nvSpPr>
        <p:spPr>
          <a:xfrm>
            <a:off x="2150772" y="6409335"/>
            <a:ext cx="5318974" cy="45151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entagon 22"/>
          <p:cNvSpPr/>
          <p:nvPr/>
        </p:nvSpPr>
        <p:spPr>
          <a:xfrm>
            <a:off x="2939577" y="6415031"/>
            <a:ext cx="5616676" cy="445817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انتگرال‌گیری ضرایب درون چندوجهی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6080" y="4035560"/>
            <a:ext cx="1258267" cy="12698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96164" y="3830303"/>
                <a:ext cx="3015890" cy="14730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9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9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</m:e>
                        </m:d>
                      </m:e>
                      <m:sup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164" y="3830303"/>
                <a:ext cx="3015890" cy="14730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30664" y="3961966"/>
            <a:ext cx="1331189" cy="13434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978023" y="3838952"/>
                <a:ext cx="3015890" cy="14730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9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9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</m:e>
                        </m:d>
                      </m:e>
                      <m:sup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023" y="3838952"/>
                <a:ext cx="3015890" cy="14730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ightning Bolt 16"/>
          <p:cNvSpPr/>
          <p:nvPr/>
        </p:nvSpPr>
        <p:spPr>
          <a:xfrm>
            <a:off x="952283" y="3722338"/>
            <a:ext cx="1986745" cy="742158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165039" y="4218330"/>
                <a:ext cx="111440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039" y="4218330"/>
                <a:ext cx="1114408" cy="76944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196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 animBg="1"/>
      <p:bldP spid="8" grpId="0"/>
      <p:bldP spid="30" grpId="0"/>
      <p:bldP spid="17" grpId="0" animBg="1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مثلث و هرم پاسکال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19</a:t>
            </a:fld>
            <a:endParaRPr lang="fa-IR" dirty="0"/>
          </a:p>
        </p:txBody>
      </p:sp>
      <p:pic>
        <p:nvPicPr>
          <p:cNvPr id="11" name="Picture 2" descr="http://www.mi2f.com/m/images/pascals-triangle-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96" y="4069678"/>
            <a:ext cx="2003364" cy="204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139" y="2181582"/>
            <a:ext cx="3245580" cy="301230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39383" y="5137335"/>
            <a:ext cx="361509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Pascal Pyramid</a:t>
            </a:r>
            <a:endParaRPr lang="en-US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549" y="2019319"/>
            <a:ext cx="1349282" cy="139297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6864" y="3980411"/>
            <a:ext cx="2453481" cy="2194041"/>
          </a:xfrm>
          <a:prstGeom prst="rect">
            <a:avLst/>
          </a:prstGeom>
        </p:spPr>
      </p:pic>
      <p:sp>
        <p:nvSpPr>
          <p:cNvPr id="16" name="Lightning Bolt 15"/>
          <p:cNvSpPr/>
          <p:nvPr/>
        </p:nvSpPr>
        <p:spPr>
          <a:xfrm>
            <a:off x="7928831" y="3299375"/>
            <a:ext cx="626533" cy="647979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ntagon 16"/>
          <p:cNvSpPr/>
          <p:nvPr/>
        </p:nvSpPr>
        <p:spPr>
          <a:xfrm>
            <a:off x="5381733" y="6415032"/>
            <a:ext cx="3962282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entagon 17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19" name="Pentagon 18"/>
          <p:cNvSpPr/>
          <p:nvPr/>
        </p:nvSpPr>
        <p:spPr>
          <a:xfrm>
            <a:off x="1363009" y="6415033"/>
            <a:ext cx="5050669" cy="4486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20" name="Pentagon 19"/>
          <p:cNvSpPr/>
          <p:nvPr/>
        </p:nvSpPr>
        <p:spPr>
          <a:xfrm>
            <a:off x="2150772" y="6409335"/>
            <a:ext cx="5318974" cy="45151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entagon 20"/>
          <p:cNvSpPr/>
          <p:nvPr/>
        </p:nvSpPr>
        <p:spPr>
          <a:xfrm>
            <a:off x="2939577" y="6415031"/>
            <a:ext cx="5616676" cy="445817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انتگرال‌گیری ضرایب درون چندوجهی</a:t>
            </a:r>
          </a:p>
        </p:txBody>
      </p:sp>
    </p:spTree>
    <p:extLst>
      <p:ext uri="{BB962C8B-B14F-4D97-AF65-F5344CB8AC3E}">
        <p14:creationId xmlns:p14="http://schemas.microsoft.com/office/powerpoint/2010/main" val="2019800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فهرست مطالب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معرفی تابع پتانسیل گرانشی و ضرایب هارمونیک</a:t>
            </a:r>
            <a:endParaRPr lang="fa-IR" dirty="0"/>
          </a:p>
          <a:p>
            <a:r>
              <a:rPr lang="fa-IR" dirty="0" smtClean="0"/>
              <a:t>الگوریتم بازگشتی برای محاسبه‌ی ضرایب هارمونیک</a:t>
            </a:r>
          </a:p>
          <a:p>
            <a:r>
              <a:rPr lang="fa-IR" dirty="0" smtClean="0"/>
              <a:t>نحوه‌ی بیان و محاسبات ماتریسی چند‌جمله‌ای‌ها</a:t>
            </a:r>
          </a:p>
          <a:p>
            <a:r>
              <a:rPr lang="fa-IR" dirty="0" smtClean="0"/>
              <a:t>انتگرال‌گیری ضرایب درون چندوجهی</a:t>
            </a:r>
          </a:p>
          <a:p>
            <a:r>
              <a:rPr lang="fa-IR" dirty="0" smtClean="0"/>
              <a:t>مراجع</a:t>
            </a:r>
          </a:p>
          <a:p>
            <a:endParaRPr lang="fa-IR" dirty="0" smtClean="0"/>
          </a:p>
          <a:p>
            <a:endParaRPr lang="fa-IR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2</a:t>
            </a:fld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426515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محاسبه‌ی انتگرال چندجمله‌ای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20</a:t>
            </a:fld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77333" y="2199687"/>
                <a:ext cx="2699008" cy="6806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</m:t>
                          </m:r>
                          <m:f>
                            <m:f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⁢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2199687"/>
                <a:ext cx="2699008" cy="6806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759" y="3017401"/>
            <a:ext cx="2866507" cy="2707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31328" y="4888895"/>
                <a:ext cx="5620513" cy="830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575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28" y="4888895"/>
                <a:ext cx="5620513" cy="8305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690341" y="1764006"/>
                <a:ext cx="1307345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cap="none" spc="0" smtClean="0">
                              <a:ln w="0"/>
                              <a:gradFill>
                                <a:gsLst>
                                  <a:gs pos="0">
                                    <a:schemeClr val="accent5">
                                      <a:lumMod val="50000"/>
                                    </a:schemeClr>
                                  </a:gs>
                                  <a:gs pos="50000">
                                    <a:schemeClr val="accent5"/>
                                  </a:gs>
                                  <a:gs pos="100000">
                                    <a:schemeClr val="accent5">
                                      <a:lumMod val="60000"/>
                                      <a:lumOff val="40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reflection blurRad="6350" stA="53000" endA="300" endPos="35500" dir="5400000" sy="-90000" algn="bl" rotWithShape="0"/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cap="none" spc="0" smtClean="0">
                              <a:ln w="0"/>
                              <a:gradFill>
                                <a:gsLst>
                                  <a:gs pos="0">
                                    <a:schemeClr val="accent5">
                                      <a:lumMod val="50000"/>
                                    </a:schemeClr>
                                  </a:gs>
                                  <a:gs pos="50000">
                                    <a:schemeClr val="accent5"/>
                                  </a:gs>
                                  <a:gs pos="100000">
                                    <a:schemeClr val="accent5">
                                      <a:lumMod val="60000"/>
                                      <a:lumOff val="40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reflection blurRad="6350" stA="53000" endA="300" endPos="35500" dir="5400000" sy="-90000" algn="bl" rotWithShape="0"/>
                              </a:effectLst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5400" b="0" i="1" cap="none" spc="0" smtClean="0">
                              <a:ln w="0"/>
                              <a:gradFill>
                                <a:gsLst>
                                  <a:gs pos="0">
                                    <a:schemeClr val="accent5">
                                      <a:lumMod val="50000"/>
                                    </a:schemeClr>
                                  </a:gs>
                                  <a:gs pos="50000">
                                    <a:schemeClr val="accent5"/>
                                  </a:gs>
                                  <a:gs pos="100000">
                                    <a:schemeClr val="accent5">
                                      <a:lumMod val="60000"/>
                                      <a:lumOff val="40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reflection blurRad="6350" stA="53000" endA="300" endPos="35500" dir="5400000" sy="-90000" algn="bl" rotWithShape="0"/>
                              </a:effectLst>
                              <a:latin typeface="Cambria Math" panose="02040503050406030204" pitchFamily="18" charset="0"/>
                            </a:rPr>
                            <m:t>40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341" y="1764006"/>
                <a:ext cx="1307345" cy="923330"/>
              </a:xfrm>
              <a:prstGeom prst="rect">
                <a:avLst/>
              </a:prstGeom>
              <a:blipFill rotWithShape="0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ightning Bolt 14"/>
          <p:cNvSpPr/>
          <p:nvPr/>
        </p:nvSpPr>
        <p:spPr>
          <a:xfrm rot="6344445">
            <a:off x="7209482" y="3468061"/>
            <a:ext cx="2112489" cy="2303829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29181" y="2928603"/>
                <a:ext cx="7072267" cy="825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⁢</m:t>
                      </m:r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81" y="2928603"/>
                <a:ext cx="7072267" cy="82561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Pentagon 16"/>
          <p:cNvSpPr/>
          <p:nvPr/>
        </p:nvSpPr>
        <p:spPr>
          <a:xfrm>
            <a:off x="5381733" y="6415032"/>
            <a:ext cx="3962282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entagon 17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19" name="Pentagon 18"/>
          <p:cNvSpPr/>
          <p:nvPr/>
        </p:nvSpPr>
        <p:spPr>
          <a:xfrm>
            <a:off x="1363009" y="6415033"/>
            <a:ext cx="5050669" cy="4486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20" name="Pentagon 19"/>
          <p:cNvSpPr/>
          <p:nvPr/>
        </p:nvSpPr>
        <p:spPr>
          <a:xfrm>
            <a:off x="2150772" y="6409335"/>
            <a:ext cx="5318974" cy="45151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entagon 20"/>
          <p:cNvSpPr/>
          <p:nvPr/>
        </p:nvSpPr>
        <p:spPr>
          <a:xfrm>
            <a:off x="2939577" y="6415031"/>
            <a:ext cx="5616676" cy="445817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انتگرال‌گیری ضرایب درون چندوجهی</a:t>
            </a:r>
          </a:p>
        </p:txBody>
      </p:sp>
    </p:spTree>
    <p:extLst>
      <p:ext uri="{BB962C8B-B14F-4D97-AF65-F5344CB8AC3E}">
        <p14:creationId xmlns:p14="http://schemas.microsoft.com/office/powerpoint/2010/main" val="2180835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ضرایب محاسبه شده برای سیارک </a:t>
            </a:r>
            <a:r>
              <a:rPr lang="en-US" dirty="0" smtClean="0"/>
              <a:t>Itokawa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21</a:t>
            </a:fld>
            <a:endParaRPr lang="fa-IR" dirty="0"/>
          </a:p>
        </p:txBody>
      </p:sp>
      <p:sp>
        <p:nvSpPr>
          <p:cNvPr id="17" name="Pentagon 16"/>
          <p:cNvSpPr/>
          <p:nvPr/>
        </p:nvSpPr>
        <p:spPr>
          <a:xfrm>
            <a:off x="5381733" y="6415032"/>
            <a:ext cx="3962282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entagon 17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19" name="Pentagon 18"/>
          <p:cNvSpPr/>
          <p:nvPr/>
        </p:nvSpPr>
        <p:spPr>
          <a:xfrm>
            <a:off x="1363009" y="6415033"/>
            <a:ext cx="5050669" cy="4486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20" name="Pentagon 19"/>
          <p:cNvSpPr/>
          <p:nvPr/>
        </p:nvSpPr>
        <p:spPr>
          <a:xfrm>
            <a:off x="2150772" y="6409335"/>
            <a:ext cx="5318974" cy="45151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entagon 20"/>
          <p:cNvSpPr/>
          <p:nvPr/>
        </p:nvSpPr>
        <p:spPr>
          <a:xfrm>
            <a:off x="2939577" y="6415031"/>
            <a:ext cx="5616676" cy="445817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انتگرال‌گیری ضرایب درون چندوجهی</a:t>
            </a:r>
          </a:p>
        </p:txBody>
      </p:sp>
      <p:pic>
        <p:nvPicPr>
          <p:cNvPr id="22" name="Picture 21" descr="itokawa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22865" y="1930399"/>
            <a:ext cx="7334002" cy="448463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944613" y="3399829"/>
                <a:ext cx="3477296" cy="3006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smtClean="0">
                    <a:ea typeface="Calibri" panose="020F0502020204030204" pitchFamily="34" charset="0"/>
                    <a:cs typeface="Arial" panose="020B0604020202020204" pitchFamily="34" charset="0"/>
                  </a:rPr>
                  <a:t>     n m	       C	         S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			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sz="1600" i="1" dirty="0" smtClean="0"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: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000000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000000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1600" dirty="0" smtClean="0">
                  <a:latin typeface="B Nazanin+ Bold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:    −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000107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000000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latin typeface="B Nazanin+ Bold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12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: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000358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000035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latin typeface="B Nazanin+ Bold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smtClean="0">
                    <a:ea typeface="Calibri" panose="020F0502020204030204" pitchFamily="34" charset="0"/>
                    <a:cs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600" b="0" i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 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 </m:t>
                    </m:r>
                    <m:r>
                      <a:rPr lang="en-US" sz="12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:    −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008620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   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000000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sz="1600" dirty="0">
                  <a:latin typeface="B Nazanin+ Bold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2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: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000025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000013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latin typeface="B Nazanin+ Bold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2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: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003746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   −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000368</m:t>
                      </m:r>
                    </m:oMath>
                  </m:oMathPara>
                </a14:m>
                <a:endParaRPr lang="en-US" sz="1600" dirty="0">
                  <a:effectLst/>
                  <a:latin typeface="B Nazanin+ Bold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613" y="3399829"/>
                <a:ext cx="3477296" cy="30066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256217" y="2268493"/>
                <a:ext cx="2600071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𝑉𝑜𝑙𝑢𝑚𝑒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100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(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𝑘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217" y="2268493"/>
                <a:ext cx="2600071" cy="6127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116747" y="3399829"/>
                <a:ext cx="1318759" cy="381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⊕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km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747" y="3399829"/>
                <a:ext cx="1318759" cy="381451"/>
              </a:xfrm>
              <a:prstGeom prst="rect">
                <a:avLst/>
              </a:prstGeom>
              <a:blipFill rotWithShape="0"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864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مراجع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22</a:t>
            </a:fld>
            <a:endParaRPr lang="fa-IR" dirty="0"/>
          </a:p>
        </p:txBody>
      </p:sp>
      <p:sp>
        <p:nvSpPr>
          <p:cNvPr id="11" name="Rectangle 10"/>
          <p:cNvSpPr/>
          <p:nvPr/>
        </p:nvSpPr>
        <p:spPr>
          <a:xfrm>
            <a:off x="677333" y="2778178"/>
            <a:ext cx="10297491" cy="2777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[1]   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Werner, Robert A. "Spherical harmonic coefficients for the potential of a constant-density polyhedron." </a:t>
            </a:r>
            <a:r>
              <a:rPr lang="en-US" i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Computers &amp; Geosciences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23.10 (1997): 1071-1077.</a:t>
            </a:r>
            <a:endParaRPr lang="en-US" sz="2000" dirty="0">
              <a:latin typeface="B Nazanin+ Bold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rtl="1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[2]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 symbolic method for calculating the integral properties of arbitrary nonconvex polyhedra. Lien, Sheue-ling, and James T. Kajiya. "Dept. of Comput. Sci., California Inst. of Technol., Pasadena, CA, USA." 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Computer Graphics and Applications, IEEE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4.10 (1984): 35-42</a:t>
            </a:r>
            <a:endParaRPr lang="en-US" sz="2000" dirty="0">
              <a:latin typeface="B Nazanin+ Bold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[3]   </a:t>
            </a:r>
            <a:r>
              <a:rPr lang="en-US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http://sbn.psi.edu/pds/resource/nearbrowse.html</a:t>
            </a:r>
            <a:endParaRPr lang="en-US" sz="2000" dirty="0">
              <a:latin typeface="B Nazanin+ Bold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[4]   Vallado, David A. Fundamentals of astrodynamics and applications. [1] Vol. 12. Springer, 2001</a:t>
            </a:r>
            <a:endParaRPr lang="en-US" sz="2000" dirty="0">
              <a:effectLst/>
              <a:latin typeface="B Nazanin+ Bold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Pentagon 12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14" name="Pentagon 13"/>
          <p:cNvSpPr/>
          <p:nvPr/>
        </p:nvSpPr>
        <p:spPr>
          <a:xfrm>
            <a:off x="1363009" y="6415033"/>
            <a:ext cx="5050669" cy="4486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15" name="Pentagon 14"/>
          <p:cNvSpPr/>
          <p:nvPr/>
        </p:nvSpPr>
        <p:spPr>
          <a:xfrm>
            <a:off x="2150772" y="6409335"/>
            <a:ext cx="5318974" cy="45151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entagon 15"/>
          <p:cNvSpPr/>
          <p:nvPr/>
        </p:nvSpPr>
        <p:spPr>
          <a:xfrm>
            <a:off x="2939577" y="6415031"/>
            <a:ext cx="5616676" cy="445817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12" name="Pentagon 11"/>
          <p:cNvSpPr/>
          <p:nvPr/>
        </p:nvSpPr>
        <p:spPr>
          <a:xfrm>
            <a:off x="3747752" y="6415032"/>
            <a:ext cx="5596263" cy="442968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مراجع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41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70987" y="1464495"/>
            <a:ext cx="5857703" cy="36832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814" y="2794715"/>
            <a:ext cx="5857703" cy="792481"/>
          </a:xfrm>
        </p:spPr>
        <p:txBody>
          <a:bodyPr/>
          <a:lstStyle/>
          <a:p>
            <a:pPr algn="ctr"/>
            <a:r>
              <a:rPr lang="fa-IR" sz="4000" dirty="0" smtClean="0"/>
              <a:t>با تشکر از توجه شما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690" y="105817"/>
            <a:ext cx="1607317" cy="16073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46425" y="1674518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800" dirty="0" smtClean="0">
                <a:cs typeface="B Zar" panose="00000400000000000000" pitchFamily="2" charset="-78"/>
              </a:rPr>
              <a:t>دانشکده مهندسی </a:t>
            </a:r>
            <a:r>
              <a:rPr lang="fa-IR" sz="1800" dirty="0" err="1" smtClean="0">
                <a:cs typeface="B Zar" panose="00000400000000000000" pitchFamily="2" charset="-78"/>
              </a:rPr>
              <a:t>هوافضا</a:t>
            </a:r>
            <a:endParaRPr lang="en-US" sz="18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0025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قانون جهانی گرانش نیوتون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3</a:t>
            </a:fld>
            <a:endParaRPr lang="fa-IR" dirty="0"/>
          </a:p>
        </p:txBody>
      </p:sp>
      <p:sp>
        <p:nvSpPr>
          <p:cNvPr id="6" name="Pentagon 5"/>
          <p:cNvSpPr/>
          <p:nvPr/>
        </p:nvSpPr>
        <p:spPr>
          <a:xfrm>
            <a:off x="5381733" y="6415032"/>
            <a:ext cx="3962282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>
            <a:off x="4405355" y="6417881"/>
            <a:ext cx="3962282" cy="445817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>
            <a:off x="2428526" y="6409335"/>
            <a:ext cx="5041220" cy="45151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entagon 8"/>
          <p:cNvSpPr/>
          <p:nvPr/>
        </p:nvSpPr>
        <p:spPr>
          <a:xfrm>
            <a:off x="1330519" y="6415033"/>
            <a:ext cx="5083160" cy="4486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معرفی تابع پتانسیل گرانشی و ضرایب هارمونیک</a:t>
            </a:r>
          </a:p>
        </p:txBody>
      </p:sp>
      <p:pic>
        <p:nvPicPr>
          <p:cNvPr id="11" name="Picture 10" descr="C:\Users\8\Desktop\sir-isaac-newton-mathematician-and-physicist-formulates-gravitational-laws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1539842"/>
            <a:ext cx="5209240" cy="48751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C:\Users\8\Desktop\200px-NewtonsLawOfUniversalGravitation.svg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284" y="2783678"/>
            <a:ext cx="3824448" cy="2811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3635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قانون جهانی گرانش نیوتون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4</a:t>
            </a:fld>
            <a:endParaRPr lang="fa-IR" dirty="0"/>
          </a:p>
        </p:txBody>
      </p:sp>
      <p:sp>
        <p:nvSpPr>
          <p:cNvPr id="6" name="Pentagon 5"/>
          <p:cNvSpPr/>
          <p:nvPr/>
        </p:nvSpPr>
        <p:spPr>
          <a:xfrm>
            <a:off x="5381733" y="6415032"/>
            <a:ext cx="3962282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>
            <a:off x="4405355" y="6417881"/>
            <a:ext cx="3962282" cy="445817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>
            <a:off x="2428526" y="6409335"/>
            <a:ext cx="5041220" cy="45151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entagon 8"/>
          <p:cNvSpPr/>
          <p:nvPr/>
        </p:nvSpPr>
        <p:spPr>
          <a:xfrm>
            <a:off x="1330519" y="6415033"/>
            <a:ext cx="5083160" cy="4486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معرفی تابع پتانسیل گرانشی و ضرایب هارمونیک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330519" y="2034059"/>
                <a:ext cx="3830272" cy="7114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limUpp>
                      <m:limUp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US" sz="2000">
                            <a:latin typeface="Cambria Math" panose="02040503050406030204" pitchFamily="18" charset="0"/>
                          </a:rPr>
                          <m:t>→</m:t>
                        </m:r>
                      </m:lim>
                    </m:limUp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[</m:t>
                    </m:r>
                    <m:limUpp>
                      <m:limUp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lim>
                        <m:r>
                          <a:rPr lang="en-US" sz="2000">
                            <a:latin typeface="Cambria Math" panose="02040503050406030204" pitchFamily="18" charset="0"/>
                          </a:rPr>
                          <m:t>→</m:t>
                        </m:r>
                      </m:lim>
                    </m:limUp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❘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limUpp>
                                  <m:limUp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lim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</m:lim>
                                </m:limUpp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limUpp>
                              <m:limUp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lim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lim>
                            </m:limUp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❘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limUpp>
                          <m:limUp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lim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→</m:t>
                            </m:r>
                          </m:lim>
                        </m:limUpp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limUpp>
                      <m:limUp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lim>
                        <m:r>
                          <a:rPr lang="en-US" sz="2000">
                            <a:latin typeface="Cambria Math" panose="02040503050406030204" pitchFamily="18" charset="0"/>
                          </a:rPr>
                          <m:t>→</m:t>
                        </m:r>
                      </m:lim>
                    </m:limUpp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519" y="2034059"/>
                <a:ext cx="3830272" cy="7114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330519" y="3107284"/>
                <a:ext cx="4097981" cy="947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limUpp>
                      <m:limUp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US" sz="2000">
                            <a:latin typeface="Cambria Math" panose="02040503050406030204" pitchFamily="18" charset="0"/>
                          </a:rPr>
                          <m:t>→</m:t>
                        </m:r>
                      </m:lim>
                    </m:limUpp>
                    <m:r>
                      <a:rPr lang="en-US" sz="2000">
                        <a:latin typeface="Cambria Math" panose="02040503050406030204" pitchFamily="18" charset="0"/>
                      </a:rPr>
                      <m:t>[</m:t>
                    </m:r>
                    <m:limUpp>
                      <m:limUp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lim>
                        <m:r>
                          <a:rPr lang="en-US" sz="2000">
                            <a:latin typeface="Cambria Math" panose="02040503050406030204" pitchFamily="18" charset="0"/>
                          </a:rPr>
                          <m:t>→</m:t>
                        </m:r>
                      </m:lim>
                    </m:limUpp>
                    <m:r>
                      <a:rPr lang="en-US" sz="200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limLoc m:val="subSup"/>
                        <m:grow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𝐺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>
                                    <a:latin typeface="Cambria Math" panose="02040503050406030204" pitchFamily="18" charset="0"/>
                                  </a:rPr>
                                  <m:t>❘</m:t>
                                </m:r>
                                <m:limUpp>
                                  <m:limUp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lim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</m:lim>
                                </m:limUpp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limUpp>
                                      <m:limUp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UppPr>
                                      <m:e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lim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</m:lim>
                                    </m:limUpp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GB" sz="2000">
                                    <a:latin typeface="Cambria Math" panose="02040503050406030204" pitchFamily="18" charset="0"/>
                                  </a:rPr>
                                  <m:t>❘</m:t>
                                </m:r>
                              </m:e>
                              <m:sup>
                                <m:r>
                                  <a:rPr lang="en-GB" sz="20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limUpp>
                              <m:limUp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lim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lim>
                            </m:limUpp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limUpp>
                          <m:limUp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lim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→</m:t>
                            </m:r>
                          </m:lim>
                        </m:limUpp>
                      </m:e>
                    </m:nary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519" y="3107284"/>
                <a:ext cx="4097981" cy="94756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330519" y="4449203"/>
                <a:ext cx="3994940" cy="9194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li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lang="en-US" sz="2000">
                          <a:latin typeface="Cambria Math" panose="02040503050406030204" pitchFamily="18" charset="0"/>
                        </a:rPr>
                        <m:t>[</m:t>
                      </m:r>
                      <m:limUpp>
                        <m:limUp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li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lang="en-US" sz="200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𝐺</m:t>
                      </m:r>
                      <m:nary>
                        <m:naryPr>
                          <m:chr m:val="∮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⊕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❘</m:t>
                                  </m:r>
                                  <m:limUpp>
                                    <m:limUp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Up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lim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</m:lim>
                                  </m:limUp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limUpp>
                                        <m:limUp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Up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lim>
                                          <m:r>
                                            <a:rPr lang="en-US" sz="2000" i="0">
                                              <a:latin typeface="Cambria Math" panose="02040503050406030204" pitchFamily="18" charset="0"/>
                                            </a:rPr>
                                            <m:t>→</m:t>
                                          </m:r>
                                        </m:lim>
                                      </m:limUpp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2000" i="0">
                                              <a:latin typeface="Cambria Math" panose="02040503050406030204" pitchFamily="18" charset="0"/>
                                            </a:rPr>
                                            <m:t>⊕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❘</m:t>
                                  </m:r>
                                </m:e>
                                <m: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limUpp>
                                <m:limUp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lim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</m:lim>
                              </m:limUpp>
                            </m:e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⊕</m:t>
                                  </m:r>
                                </m:sub>
                              </m:s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‌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limUpp>
                            <m:limUp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li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lim>
                          </m:limUp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519" y="4449203"/>
                <a:ext cx="3994940" cy="91948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348184" y="5763037"/>
                <a:ext cx="2031325" cy="508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limUpp>
                          <m:limUp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limUppPr>
                          <m:e>
                            <m:r>
                              <a:rPr lang="en-GB" i="1" kern="1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lim>
                            <m:r>
                              <a:rPr lang="en-GB" i="1" kern="1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</m:lim>
                        </m:limUpp>
                      </m:e>
                      <m:sub>
                        <m:r>
                          <a:rPr lang="en-GB" i="1" kern="1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GB" i="1" kern="1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i="1" kern="1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𝜉</m:t>
                    </m:r>
                    <m:limUpp>
                      <m:limUp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limUppPr>
                      <m:e>
                        <m:r>
                          <a:rPr lang="en-GB" i="1" kern="1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lim>
                        <m:r>
                          <a:rPr lang="en-GB" i="1" kern="1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^</m:t>
                        </m:r>
                      </m:lim>
                    </m:limUpp>
                    <m:r>
                      <a:rPr lang="en-GB" i="1" kern="1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i="1" kern="1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𝜂</m:t>
                    </m:r>
                    <m:limUpp>
                      <m:limUp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limUppPr>
                      <m:e>
                        <m:r>
                          <a:rPr lang="en-GB" i="1" kern="1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lim>
                        <m:r>
                          <a:rPr lang="en-GB" i="1" kern="1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^</m:t>
                        </m:r>
                      </m:lim>
                    </m:limUpp>
                    <m:r>
                      <a:rPr lang="en-GB" i="1" kern="1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i="1" kern="1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𝜁</m:t>
                    </m:r>
                    <m:limUpp>
                      <m:limUp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limUppPr>
                      <m:e>
                        <m:r>
                          <a:rPr lang="en-GB" i="1" kern="1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lim>
                        <m:r>
                          <a:rPr lang="en-GB" i="1" kern="1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^</m:t>
                        </m:r>
                      </m:lim>
                    </m:limUpp>
                  </m:oMath>
                </a14:m>
                <a:r>
                  <a:rPr lang="en-GB" kern="10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184" y="5763037"/>
                <a:ext cx="2031325" cy="508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102649" y="5763037"/>
                <a:ext cx="2116284" cy="536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li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limUpp>
                        <m:limUp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lim>
                          <m:r>
                            <m:rPr>
                              <m:lit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^</m:t>
                          </m:r>
                        </m:lim>
                      </m:limUp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limUpp>
                        <m:limUp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lim>
                          <m:r>
                            <m:rPr>
                              <m:lit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^</m:t>
                          </m:r>
                        </m:lim>
                      </m:limUp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limUpp>
                        <m:limUp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lim>
                          <m:r>
                            <m:rPr>
                              <m:lit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^</m:t>
                          </m:r>
                        </m:lim>
                      </m:limUp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649" y="5763037"/>
                <a:ext cx="2116284" cy="53694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105506" y="2155815"/>
            <a:ext cx="3091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نیرو با جرم رابطه‌ی خطی دارد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05506" y="3165568"/>
            <a:ext cx="3091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هر جرم به طور مستقل به جرم واحد نیرو وارد میکند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05506" y="4493445"/>
            <a:ext cx="3091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جسم واقعی بینهایت جرم نقطه‌ای است</a:t>
            </a:r>
            <a:endParaRPr lang="en-US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2759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تابع پتانسیل گرانشی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5</a:t>
            </a:fld>
            <a:endParaRPr lang="fa-IR" dirty="0"/>
          </a:p>
        </p:txBody>
      </p:sp>
      <p:sp>
        <p:nvSpPr>
          <p:cNvPr id="6" name="Pentagon 5"/>
          <p:cNvSpPr/>
          <p:nvPr/>
        </p:nvSpPr>
        <p:spPr>
          <a:xfrm>
            <a:off x="5381733" y="6415032"/>
            <a:ext cx="3962282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>
            <a:off x="4405355" y="6417881"/>
            <a:ext cx="3962282" cy="445817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>
            <a:off x="2428526" y="6409335"/>
            <a:ext cx="5041220" cy="45151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entagon 8"/>
          <p:cNvSpPr/>
          <p:nvPr/>
        </p:nvSpPr>
        <p:spPr>
          <a:xfrm>
            <a:off x="1330519" y="6415033"/>
            <a:ext cx="5083160" cy="4486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معرفی تابع پتانسیل گرانشی و ضرایب هارمونیک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330519" y="2496499"/>
                <a:ext cx="2627451" cy="11664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𝕌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[</m:t>
                      </m:r>
                      <m:limUpp>
                        <m:limUp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lim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  <m:nary>
                        <m:naryPr>
                          <m:chr m:val="∮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⊕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❘</m:t>
                              </m:r>
                              <m:limUpp>
                                <m:limUp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lim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</m:lim>
                              </m:limUp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limUpp>
                                    <m:limUp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Up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li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</m:lim>
                                  </m:limUpp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⊕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519" y="2496499"/>
                <a:ext cx="2627451" cy="11664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330519" y="3877967"/>
                <a:ext cx="4771050" cy="730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𝕌</m:t>
                      </m:r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[</m:t>
                      </m:r>
                      <m:limUpp>
                        <m:limUp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li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lang="en-GB" sz="2000" i="1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</a:rPr>
                        <m:t>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limUpp>
                        <m:limUp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li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  <m:limUpp>
                        <m:limUp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li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^</m:t>
                          </m:r>
                        </m:lim>
                      </m:limUp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</a:rPr>
                        <m:t>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limUpp>
                        <m:limUp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li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  <m:limUpp>
                        <m:limUp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li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^</m:t>
                          </m:r>
                        </m:lim>
                      </m:limUp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</a:rPr>
                        <m:t>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limUpp>
                        <m:limUp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li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  <m:limUpp>
                        <m:limUp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li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^</m:t>
                          </m:r>
                        </m:lim>
                      </m:limUp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519" y="3877967"/>
                <a:ext cx="4771050" cy="7302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330519" y="5325348"/>
                <a:ext cx="1085041" cy="512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>
                          <a:latin typeface="Cambria Math" panose="02040503050406030204" pitchFamily="18" charset="0"/>
                        </a:rPr>
                        <m:t>= </m:t>
                      </m:r>
                      <m:limUpp>
                        <m:limUp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li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lang="en-GB" sz="2000" i="1">
                          <a:latin typeface="Cambria Math" panose="02040503050406030204" pitchFamily="18" charset="0"/>
                        </a:rPr>
                        <m:t>[</m:t>
                      </m:r>
                      <m:limUpp>
                        <m:limUp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li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lang="en-GB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519" y="5325348"/>
                <a:ext cx="1085041" cy="51219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020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بسط تیلور تابع پتانسیل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6</a:t>
            </a:fld>
            <a:endParaRPr lang="fa-IR" dirty="0"/>
          </a:p>
        </p:txBody>
      </p:sp>
      <p:sp>
        <p:nvSpPr>
          <p:cNvPr id="6" name="Pentagon 5"/>
          <p:cNvSpPr/>
          <p:nvPr/>
        </p:nvSpPr>
        <p:spPr>
          <a:xfrm>
            <a:off x="5381733" y="6415032"/>
            <a:ext cx="3962282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>
            <a:off x="4405355" y="6417881"/>
            <a:ext cx="3962282" cy="445817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>
            <a:off x="2428526" y="6409335"/>
            <a:ext cx="5041220" cy="45151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entagon 8"/>
          <p:cNvSpPr/>
          <p:nvPr/>
        </p:nvSpPr>
        <p:spPr>
          <a:xfrm>
            <a:off x="1330519" y="6415033"/>
            <a:ext cx="5083160" cy="4486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معرفی تابع پتانسیل گرانشی و ضرایب هارمونیک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114800" y="3053762"/>
                <a:ext cx="4390497" cy="5785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❘</m:t>
                        </m:r>
                        <m:limUpp>
                          <m:limUp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lim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→</m:t>
                            </m:r>
                          </m:lim>
                        </m:limUpp>
                        <m:r>
                          <a:rPr 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limUpp>
                              <m:limUp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lim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lim>
                            </m:limUpp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❘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</m:sub>
                            </m:sSub>
                          </m:sub>
                        </m:sSub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⊕</m:t>
                            </m:r>
                          </m:sub>
                        </m:sSub>
                      </m:sub>
                    </m:sSub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os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800" y="3053762"/>
                <a:ext cx="4390497" cy="578556"/>
              </a:xfrm>
              <a:prstGeom prst="rect">
                <a:avLst/>
              </a:prstGeom>
              <a:blipFill rotWithShape="0">
                <a:blip r:embed="rId3"/>
                <a:stretch>
                  <a:fillRect r="-417" b="-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114800" y="2050688"/>
                <a:ext cx="2627451" cy="11664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𝕌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[</m:t>
                      </m:r>
                      <m:limUpp>
                        <m:limUp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lim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  <m:nary>
                        <m:naryPr>
                          <m:chr m:val="∮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⊕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❘</m:t>
                              </m:r>
                              <m:limUpp>
                                <m:limUp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lim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</m:lim>
                              </m:limUp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limUpp>
                                    <m:limUp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Up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li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</m:lim>
                                  </m:limUpp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⊕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800" y="2050688"/>
                <a:ext cx="2627451" cy="11664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104636" y="3736954"/>
                <a:ext cx="4896197" cy="14018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limUpp>
                        <m:limUp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li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kern="10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000" i="1" kern="10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en-GB" sz="2000" i="1" kern="10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GB" sz="2000" i="1" kern="10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i="1" kern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i="1" kern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ⅆ</m:t>
                              </m:r>
                              <m:sSub>
                                <m:sSubPr>
                                  <m:ctrlPr>
                                    <a:rPr lang="en-US" sz="2000" i="1" kern="1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 kern="1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2000" i="1" kern="1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⊕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 kern="1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Segoe UI Symbol" panose="020B0502040204020203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sz="2000" i="1" kern="1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Segoe UI Symbol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GB" sz="2000" i="1" kern="1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Segoe UI Symbol" panose="020B0502040204020203" pitchFamily="34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000" i="1" kern="1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Segoe UI Symbol" panose="020B0502040204020203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 kern="1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Segoe UI Symbol" panose="020B0502040204020203" pitchFamily="34" charset="0"/>
                                        </a:rPr>
                                        <m:t>(</m:t>
                                      </m:r>
                                      <m:f>
                                        <m:fPr>
                                          <m:ctrlPr>
                                            <a:rPr lang="en-US" sz="2000" i="1" kern="10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Segoe UI Symbol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000" i="1" kern="10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Segoe UI Symbol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i="1" kern="10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Segoe UI Symbol" panose="020B0502040204020203" pitchFamily="34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2000" i="1" kern="10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Segoe UI Symbol" panose="020B0502040204020203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000" i="1" kern="10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Segoe UI Symbol" panose="020B0502040204020203" pitchFamily="34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000" i="1" kern="10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Segoe UI Symbol" panose="020B0502040204020203" pitchFamily="34" charset="0"/>
                                                    </a:rPr>
                                                    <m:t>⊕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GB" sz="2000" i="1" kern="10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Segoe UI Symbol" panose="020B0502040204020203" pitchFamily="34" charset="0"/>
                                            </a:rPr>
                                            <m:t>𝑟</m:t>
                                          </m:r>
                                        </m:den>
                                      </m:f>
                                      <m:r>
                                        <a:rPr lang="en-GB" sz="2000" i="1" kern="1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Segoe UI Symbol" panose="020B0502040204020203" pitchFamily="34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GB" sz="2000" i="1" kern="1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Segoe UI Symbol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sz="2000" i="1" kern="1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Segoe UI Symbol" panose="020B0502040204020203" pitchFamily="34" charset="0"/>
                                    </a:rPr>
                                    <m:t>−</m:t>
                                  </m:r>
                                  <m:r>
                                    <a:rPr lang="en-GB" sz="2000" i="1" kern="1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Segoe UI Symbol" panose="020B0502040204020203" pitchFamily="34" charset="0"/>
                                    </a:rPr>
                                    <m:t>2</m:t>
                                  </m:r>
                                  <m:f>
                                    <m:fPr>
                                      <m:ctrlPr>
                                        <a:rPr lang="en-US" sz="2000" i="1" kern="1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Segoe UI Symbol" panose="020B0502040204020203" pitchFamily="34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000" i="1" kern="10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Segoe UI Symbol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 kern="10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Segoe UI Symbol" panose="020B0502040204020203" pitchFamily="34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000" i="1" kern="10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Segoe UI Symbol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i="1" kern="10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Segoe UI Symbol" panose="020B0502040204020203" pitchFamily="34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i="1" kern="10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Segoe UI Symbol" panose="020B0502040204020203" pitchFamily="34" charset="0"/>
                                                </a:rPr>
                                                <m:t>⊕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GB" sz="2000" i="1" kern="1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Segoe UI Symbol" panose="020B0502040204020203" pitchFamily="34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a:rPr lang="en-GB" sz="2000" kern="1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Segoe UI Symbol" panose="020B0502040204020203" pitchFamily="34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sz="2000" kern="1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os</m:t>
                                  </m:r>
                                  <m:r>
                                    <a:rPr lang="en-GB" sz="2000" i="1" kern="1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[</m:t>
                                  </m:r>
                                  <m:r>
                                    <a:rPr lang="en-GB" sz="2000" i="1" kern="1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GB" sz="2000" i="1" kern="1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]</m:t>
                                  </m:r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en-US" sz="2000" kern="1000" dirty="0">
                  <a:solidFill>
                    <a:srgbClr val="595959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636" y="3736954"/>
                <a:ext cx="4896197" cy="140185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6627" y="1930400"/>
            <a:ext cx="3914775" cy="3790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099461" y="5317446"/>
                <a:ext cx="6096000" cy="96590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i="1" kern="100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𝕌</m:t>
                      </m:r>
                      <m:r>
                        <a:rPr lang="en-US" sz="2000" b="0" i="1" kern="100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[</m:t>
                      </m:r>
                      <m:limUpp>
                        <m:limUp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limUppPr>
                        <m:e>
                          <m:r>
                            <a:rPr lang="en-GB" sz="2000" i="1" kern="1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lim>
                          <m:r>
                            <a:rPr lang="en-GB" sz="2000" i="1" kern="1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</m:lim>
                      </m:limUpp>
                      <m:r>
                        <a:rPr lang="en-US" sz="2000" b="0" i="1" kern="10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]</m:t>
                      </m:r>
                      <m:r>
                        <a:rPr lang="en-GB" sz="2000" i="1" kern="10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000" i="1" kern="1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en-GB" sz="2000" i="1" kern="1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GB" sz="2000" i="1" kern="1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000" i="1" kern="1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GB" sz="2000" i="1" kern="1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GB" sz="2000" i="1" kern="1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sz="2000" i="1" kern="1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Segoe UI Symbol" panose="020B0502040204020203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Segoe UI Symbol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Segoe UI Symbol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Segoe UI Symbol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i="1" kern="100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Segoe UI Symbol" panose="020B0502040204020203" pitchFamily="34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Segoe UI Symbol" panose="020B0502040204020203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000" i="1" kern="100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Segoe UI Symbol" panose="020B0502040204020203" pitchFamily="34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000" i="1" kern="100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Segoe UI Symbol" panose="020B0502040204020203" pitchFamily="34" charset="0"/>
                                                    </a:rPr>
                                                    <m:t>⊕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GB" sz="2000" i="1" kern="100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Segoe UI Symbol" panose="020B0502040204020203" pitchFamily="34" charset="0"/>
                                            </a:rPr>
                                            <m:t>𝑟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GB" sz="2000" i="1" kern="10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Segoe UI Symbol" panose="020B0502040204020203" pitchFamily="34" charset="0"/>
                                    </a:rPr>
                                    <m:t>𝑖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Segoe UI Symbol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 kern="10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Segoe UI Symbol" panose="020B0502040204020203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000" i="1" kern="10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Segoe UI Symbol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 kern="1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Segoe UI Symbol" panose="020B0502040204020203" pitchFamily="34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sz="2000" kern="1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Segoe UI Symbol" panose="020B0502040204020203" pitchFamily="34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2000" kern="1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os</m:t>
                              </m:r>
                              <m:d>
                                <m:dPr>
                                  <m:ctrlPr>
                                    <a:rPr lang="en-US" sz="2000" i="1" kern="10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i="1" kern="10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en-US" sz="2000" i="1" kern="1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</m:e>
                          </m:nary>
                          <m:r>
                            <a:rPr lang="en-GB" sz="2000" i="1" kern="1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 kern="1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sz="2000" i="1" kern="1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⊕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kern="1000" dirty="0" smtClean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461" y="5317446"/>
                <a:ext cx="6096000" cy="96590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13679" y="5470372"/>
                <a:ext cx="2346412" cy="660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ⅈ!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679" y="5470372"/>
                <a:ext cx="2346412" cy="66005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469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بسط تیلور تابع پتانسیل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7</a:t>
            </a:fld>
            <a:endParaRPr lang="fa-IR" dirty="0"/>
          </a:p>
        </p:txBody>
      </p:sp>
      <p:sp>
        <p:nvSpPr>
          <p:cNvPr id="6" name="Pentagon 5"/>
          <p:cNvSpPr/>
          <p:nvPr/>
        </p:nvSpPr>
        <p:spPr>
          <a:xfrm>
            <a:off x="5381733" y="6415032"/>
            <a:ext cx="3962282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>
            <a:off x="4405355" y="6417881"/>
            <a:ext cx="3962282" cy="445817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>
            <a:off x="2428526" y="6409335"/>
            <a:ext cx="5041220" cy="45151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entagon 8"/>
          <p:cNvSpPr/>
          <p:nvPr/>
        </p:nvSpPr>
        <p:spPr>
          <a:xfrm>
            <a:off x="1330519" y="6415033"/>
            <a:ext cx="5083160" cy="4486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معرفی تابع پتانسیل گرانشی و ضرایب هارمونیک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330519" y="2294937"/>
                <a:ext cx="4174669" cy="907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[</m:t>
                      </m:r>
                      <m:limUpp>
                        <m:limUp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lim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lang="en-US" sz="2000" i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GB" sz="2000" i="1" kern="1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  <m:t>⊕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]]ⅆ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519" y="2294937"/>
                <a:ext cx="4174669" cy="9076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330519" y="3470366"/>
                <a:ext cx="2508828" cy="6960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lim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lim>
                          </m:limUpp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𝕌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limUpp>
                            <m:limUp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lim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lim>
                          </m:limUp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519" y="3470366"/>
                <a:ext cx="2508828" cy="6960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330519" y="4434262"/>
                <a:ext cx="1963551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𝕌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lim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lim>
                          </m:limUpp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Gm</m:t>
                              </m:r>
                            </m:e>
                            <m: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519" y="4434262"/>
                <a:ext cx="1963551" cy="6685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330519" y="5370586"/>
                <a:ext cx="7578025" cy="6685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𝕌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lim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lim>
                          </m:limUpp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endChr m:val="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𝑧𝑧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𝑧𝑧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))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519" y="5370586"/>
                <a:ext cx="7578025" cy="6685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959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بسط هارمونیک کروی تابع پتانسیل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8</a:t>
            </a:fld>
            <a:endParaRPr lang="fa-IR" dirty="0"/>
          </a:p>
        </p:txBody>
      </p:sp>
      <p:sp>
        <p:nvSpPr>
          <p:cNvPr id="6" name="Pentagon 5"/>
          <p:cNvSpPr/>
          <p:nvPr/>
        </p:nvSpPr>
        <p:spPr>
          <a:xfrm>
            <a:off x="5381733" y="6415032"/>
            <a:ext cx="3962282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>
            <a:off x="4405355" y="6417881"/>
            <a:ext cx="3962282" cy="445817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>
            <a:off x="2428526" y="6409335"/>
            <a:ext cx="5041220" cy="45151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entagon 8"/>
          <p:cNvSpPr/>
          <p:nvPr/>
        </p:nvSpPr>
        <p:spPr>
          <a:xfrm>
            <a:off x="1330519" y="6415033"/>
            <a:ext cx="5083160" cy="4486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معرفی تابع پتانسیل گرانشی و ضرایب هارمونیک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046991" y="2001248"/>
                <a:ext cx="9007606" cy="18731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limUpp>
                        <m:limUp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lim>
                          <m:r>
                            <a:rPr lang="en-US"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lang="en-US">
                          <a:latin typeface="Cambria Math" panose="02040503050406030204" pitchFamily="18" charset="0"/>
                        </a:rPr>
                        <m:t>]=</m:t>
                      </m:r>
                    </m:oMath>
                  </m:oMathPara>
                </a14:m>
                <a:endParaRPr lang="en-US" dirty="0" smtClean="0"/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1"/>
                                  <m:aln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subSup"/>
                                  <m:grow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1"/>
                                      <m:aln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>
                                                      <a:latin typeface="Cambria Math" panose="02040503050406030204" pitchFamily="18" charset="0"/>
                                                    </a:rPr>
                                                    <m:t>⊕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⁢</m:t>
                                  </m:r>
                                  <m:d>
                                    <m:dPr>
                                      <m:begChr m:val="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m</m:t>
                                          </m:r>
                                        </m:sub>
                                      </m:sSub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⁢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⁢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m</m:t>
                                          </m:r>
                                        </m:sub>
                                      </m:sSub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⁢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⁢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⁢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m</m:t>
                                          </m:r>
                                        </m:sub>
                                      </m:sSub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⁢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⁢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⁢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91" y="2001248"/>
                <a:ext cx="9007606" cy="18731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653" y="4201462"/>
            <a:ext cx="5306574" cy="2131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0972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19" y="1930400"/>
            <a:ext cx="9208392" cy="4841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اهمیت محاسبه‌ی ضرایب هارمونیک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3E2D-B9AE-44A1-9DE5-C7EB30CAA6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Pentagon 10"/>
          <p:cNvSpPr/>
          <p:nvPr/>
        </p:nvSpPr>
        <p:spPr>
          <a:xfrm>
            <a:off x="5381733" y="6415032"/>
            <a:ext cx="3962282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4405355" y="6417881"/>
            <a:ext cx="3962282" cy="445817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2428526" y="6409335"/>
            <a:ext cx="5041220" cy="45151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entagon 13"/>
          <p:cNvSpPr/>
          <p:nvPr/>
        </p:nvSpPr>
        <p:spPr>
          <a:xfrm>
            <a:off x="1330519" y="6415033"/>
            <a:ext cx="5083160" cy="4486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معرفی تابع پتانسیل گرانشی و ضرایب هارمونیک</a:t>
            </a:r>
          </a:p>
        </p:txBody>
      </p:sp>
    </p:spTree>
    <p:extLst>
      <p:ext uri="{BB962C8B-B14F-4D97-AF65-F5344CB8AC3E}">
        <p14:creationId xmlns:p14="http://schemas.microsoft.com/office/powerpoint/2010/main" val="2938451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414</TotalTime>
  <Words>422</Words>
  <Application>Microsoft Office PowerPoint</Application>
  <PresentationFormat>Widescreen</PresentationFormat>
  <Paragraphs>179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Arial</vt:lpstr>
      <vt:lpstr>B Nazanin</vt:lpstr>
      <vt:lpstr>B Nazanin+ Bold</vt:lpstr>
      <vt:lpstr>B Zar</vt:lpstr>
      <vt:lpstr>Calibri</vt:lpstr>
      <vt:lpstr>Cambria</vt:lpstr>
      <vt:lpstr>Cambria Math</vt:lpstr>
      <vt:lpstr>Segoe UI Symbol</vt:lpstr>
      <vt:lpstr>Tahoma</vt:lpstr>
      <vt:lpstr>Times New Roman</vt:lpstr>
      <vt:lpstr>Trebuchet MS</vt:lpstr>
      <vt:lpstr>Wingdings</vt:lpstr>
      <vt:lpstr>Wingdings 3</vt:lpstr>
      <vt:lpstr>Facet</vt:lpstr>
      <vt:lpstr>محاسبه‌ی ضرایب بسط هارمونیک با مدل چندوجهی جسم با چگالی یکنواخت</vt:lpstr>
      <vt:lpstr>فهرست مطالب</vt:lpstr>
      <vt:lpstr>قانون جهانی گرانش نیوتون</vt:lpstr>
      <vt:lpstr>قانون جهانی گرانش نیوتون</vt:lpstr>
      <vt:lpstr>تابع پتانسیل گرانشی</vt:lpstr>
      <vt:lpstr>بسط تیلور تابع پتانسیل</vt:lpstr>
      <vt:lpstr>بسط تیلور تابع پتانسیل</vt:lpstr>
      <vt:lpstr>بسط هارمونیک کروی تابع پتانسیل</vt:lpstr>
      <vt:lpstr>اهمیت محاسبه‌ی ضرایب هارمونیک</vt:lpstr>
      <vt:lpstr>ضرایب بسط هارمونیک</vt:lpstr>
      <vt:lpstr>الگوریتم بازگشتی</vt:lpstr>
      <vt:lpstr>بیان ماتریسی چند‌جمله‌ای‌ها</vt:lpstr>
      <vt:lpstr>نحوه‌ی بیان ماتریسی چند‌جمله‌ای‌ها</vt:lpstr>
      <vt:lpstr>محاسبات ماتریسی چند‌جمله‌ای‌ها</vt:lpstr>
      <vt:lpstr>مدل چندوجهی</vt:lpstr>
      <vt:lpstr>انتگرال تک جمله‌ای درون هرم استاندارد</vt:lpstr>
      <vt:lpstr>نگاشت به هرم استاندارد</vt:lpstr>
      <vt:lpstr>بیان چند‌جمله‌ای‌ برپایه‌ی متغیر‌های جدید</vt:lpstr>
      <vt:lpstr>مثلث و هرم پاسکال</vt:lpstr>
      <vt:lpstr>محاسبه‌ی انتگرال چندجمله‌ای</vt:lpstr>
      <vt:lpstr>ضرایب محاسبه شده برای سیارک Itokawa</vt:lpstr>
      <vt:lpstr>مراجع</vt:lpstr>
      <vt:lpstr>با تشکر از توجه شما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Nima</dc:creator>
  <cp:lastModifiedBy>Ali</cp:lastModifiedBy>
  <cp:revision>43</cp:revision>
  <dcterms:created xsi:type="dcterms:W3CDTF">2014-09-29T11:30:20Z</dcterms:created>
  <dcterms:modified xsi:type="dcterms:W3CDTF">2014-11-16T21:41:33Z</dcterms:modified>
</cp:coreProperties>
</file>