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3" r:id="rId16"/>
    <p:sldId id="274" r:id="rId17"/>
    <p:sldId id="275" r:id="rId18"/>
    <p:sldId id="272" r:id="rId19"/>
    <p:sldId id="268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87" r:id="rId3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>
        <p:scale>
          <a:sx n="75" d="100"/>
          <a:sy n="75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EB95-37EB-49FC-91D9-9A35DD0B018D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E2F0-C993-49E3-A114-7872F3C6EE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BB364-D7DB-49F3-A51D-95F86244EB6B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8EC2-2F59-41BF-826A-E8A2D9B4AD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4E19-2DF1-480D-8EFB-C74E12D16525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04044-4BF5-4661-912F-1D31BF2F731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C1E45-6EE7-4AEC-AC24-2B0DB17EBB1F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E065-D75B-459E-834D-0B3DF13FB7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59BB-E57B-4648-A9EF-962302A6BB42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B013-BCCE-4063-A08B-1AECD6650F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1FA8-36A8-48F9-9D66-18AA4DA21D9E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D027-F20A-4DB2-9A53-C400794DAF9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D2BC9-22C9-462D-99B9-AE82501A77AF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DE40-828A-45A2-B49C-6270EB7348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11C64-A87A-485B-A9F8-ECEA27037552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9754-7839-4A8C-874B-7F629940DCC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A574-5DB0-4717-A9D0-425E6885BBBF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FDFF1-5581-4B43-A0FC-63945BACE2A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D6179-6EB4-46FA-8B54-B151AC657EE9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389C-43FE-43CC-B48B-C24B9F5861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67B4-6E2B-4A35-942A-F7057F173176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FE9-2011-4C61-9335-555C26F5D68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EDB8CC-6502-4A84-9AD6-C9F7E6D58511}" type="datetimeFigureOut">
              <a:rPr lang="fr-FR"/>
              <a:pPr>
                <a:defRPr/>
              </a:pPr>
              <a:t>01/06/2014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23B991-22CB-429E-88C5-3C2C53A22C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166823" y="4876800"/>
            <a:ext cx="7024667" cy="655627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Orbital Motion </a:t>
            </a:r>
            <a:r>
              <a:rPr lang="fr-CA" sz="4000" dirty="0">
                <a:solidFill>
                  <a:schemeClr val="bg1"/>
                </a:solidFill>
              </a:rPr>
              <a:t>A</a:t>
            </a:r>
            <a:r>
              <a:rPr lang="fr-CA" sz="4000" dirty="0" smtClean="0">
                <a:solidFill>
                  <a:schemeClr val="bg1"/>
                </a:solidFill>
              </a:rPr>
              <a:t>bout Asteroids</a:t>
            </a:r>
            <a:endParaRPr lang="fr-CA" sz="40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357422" y="5638800"/>
            <a:ext cx="4643470" cy="490551"/>
          </a:xfrm>
        </p:spPr>
        <p:txBody>
          <a:bodyPr/>
          <a:lstStyle/>
          <a:p>
            <a:r>
              <a:rPr lang="fr-CA" sz="2800" dirty="0" smtClean="0">
                <a:solidFill>
                  <a:schemeClr val="bg1"/>
                </a:solidFill>
              </a:rPr>
              <a:t>Ali Siahkamari</a:t>
            </a:r>
            <a:endParaRPr lang="fr-CA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Simulation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212776"/>
            <a:ext cx="72825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With both these equation of motion and some assumed values 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For gravitational parametres  of the asteroid as below we simmulate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Some orbits abot the bodies with different rotation rates</a:t>
            </a: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66800" y="3886200"/>
                <a:ext cx="2056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Jx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1012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886200"/>
                <a:ext cx="205691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92200" y="4376886"/>
                <a:ext cx="1810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Jy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4376886"/>
                <a:ext cx="181004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92200" y="4905672"/>
                <a:ext cx="1785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4905672"/>
                <a:ext cx="17850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Simulation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0738" y="324433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 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33600"/>
            <a:ext cx="5334000" cy="4470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4953000"/>
            <a:ext cx="3494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Body fixed frame  periodic orbit</a:t>
            </a:r>
          </a:p>
          <a:p>
            <a:r>
              <a:rPr lang="en-US" dirty="0" smtClean="0">
                <a:latin typeface="+mn-lt"/>
              </a:rPr>
              <a:t>Rotation peroid in the order </a:t>
            </a:r>
          </a:p>
          <a:p>
            <a:r>
              <a:rPr lang="en-US" dirty="0" smtClean="0">
                <a:latin typeface="+mn-lt"/>
              </a:rPr>
              <a:t>Of the mean motion of the satellite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30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Simulation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0738" y="324433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800600"/>
            <a:ext cx="3494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Inertial frame impacting orbit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Rotation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peroid in the order 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Of the mean motion of the satellite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17700"/>
            <a:ext cx="4520635" cy="44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Simulation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0738" y="324433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029200"/>
            <a:ext cx="3494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Inertial escaping orbit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Rotation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peroid in the order 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Of the mean motion of the satellite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05000"/>
            <a:ext cx="4838095" cy="4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Simulation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0738" y="324433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782669"/>
            <a:ext cx="430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Inertial semi peridic orbit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Rotation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peroid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2 order of magnitude more 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Than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the order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f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the mean motion 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of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the satellite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24" y="2286000"/>
            <a:ext cx="4152381" cy="42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Simulation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0738" y="324433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58954"/>
            <a:ext cx="4645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Body fixed frame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semi peridic orbit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Rotation peroid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order of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magnitude less than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order of the mean motion of the satellite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80222"/>
            <a:ext cx="3593651" cy="49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Simulation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0738" y="324433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924691"/>
            <a:ext cx="4582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Body fixed frame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peridic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orbit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Rotation peroid 1 order of magnitude less than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the order of the mean motion of the satellite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81200"/>
            <a:ext cx="2984127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Simulation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0738" y="324433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029200"/>
            <a:ext cx="254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Inertial frame orbit 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Asteroid with no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43" y="1930400"/>
            <a:ext cx="5142857" cy="4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Guass planetry equations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5132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first to do is to write the potential function 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in terms of orbital elements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219200" y="3505200"/>
                <a:ext cx="6705600" cy="1135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R  </a:t>
                </a:r>
                <a14:m>
                  <m:oMath xmlns:m="http://schemas.openxmlformats.org/officeDocument/2006/math">
                    <m:r>
                      <a:rPr lang="en-US" sz="2000" i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⁢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2000" i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⁢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⁢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⁢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Jx</m:t>
                            </m:r>
                            <m: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Jy</m:t>
                            </m:r>
                          </m:e>
                        </m:d>
                        <m:r>
                          <a:rPr lang="en-US" sz="2000" i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⁢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⁢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⁢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Jy</m:t>
                            </m:r>
                            <m: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⁢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sz="2000" i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⁢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𝜐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𝛺</m:t>
                                        </m:r>
                                      </m:e>
                                    </m:d>
                                    <m:r>
                                      <a:rPr lang="en-US" sz="2000" i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sz="2000" i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sz="2000" i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⁢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𝜐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𝛺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000" i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Jx</m:t>
                            </m:r>
                            <m:r>
                              <a:rPr lang="en-US" sz="2000" i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⁢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sz="2000" i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⁢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𝜐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𝛺</m:t>
                                        </m:r>
                                      </m:e>
                                    </m:d>
                                    <m:r>
                                      <a:rPr lang="en-US" sz="2000" i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sz="2000" i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sz="2000" i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⁢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𝜐</m:t>
                                        </m:r>
                                        <m:r>
                                          <a:rPr lang="en-US" sz="2000" i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𝛺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000" i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505200"/>
                <a:ext cx="6705600" cy="1135824"/>
              </a:xfrm>
              <a:prstGeom prst="rect">
                <a:avLst/>
              </a:prstGeom>
              <a:blipFill rotWithShape="0">
                <a:blip r:embed="rId3"/>
                <a:stretch>
                  <a:fillRect l="-727" t="-56989" b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9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Guass planetry equations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7399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If we write the guass equation for example for Right ascention we get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63729" y="3321720"/>
                <a:ext cx="9067800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US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0" dirty="0" smtClean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9" y="3321720"/>
                <a:ext cx="9067800" cy="618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30429" y="3321720"/>
                <a:ext cx="8534400" cy="1422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0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0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Jx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Jy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Jy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sz="2000" i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𝛺</m:t>
                                      </m:r>
                                      <m:r>
                                        <a:rPr lang="en-US" sz="2000" i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𝜐</m:t>
                                      </m:r>
                                      <m:r>
                                        <a:rPr lang="en-US" sz="2000" i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Jx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2000" i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𝛺</m:t>
                                      </m:r>
                                      <m:r>
                                        <a:rPr lang="en-US" sz="2000" i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𝜐</m:t>
                                      </m:r>
                                      <m:r>
                                        <a:rPr lang="en-US" sz="2000" i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9" y="3321720"/>
                <a:ext cx="8534400" cy="1422890"/>
              </a:xfrm>
              <a:prstGeom prst="rect">
                <a:avLst/>
              </a:prstGeom>
              <a:blipFill rotWithShape="0">
                <a:blip r:embed="rId4"/>
                <a:stretch>
                  <a:fillRect t="-4292" b="-70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8529" y="5349666"/>
            <a:ext cx="753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Here we need to decide what to do if we want to average thse osculating rates</a:t>
            </a:r>
          </a:p>
          <a:p>
            <a:r>
              <a:rPr lang="en-US" dirty="0" smtClean="0">
                <a:latin typeface="+mn-lt"/>
              </a:rPr>
              <a:t>And derive the secular rates. Cause these rates are function of 2 fast variables </a:t>
            </a:r>
          </a:p>
          <a:p>
            <a:r>
              <a:rPr lang="en-US" dirty="0" smtClean="0">
                <a:latin typeface="+mn-lt"/>
              </a:rPr>
              <a:t>True anomaly and  time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18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615112" cy="1143000"/>
          </a:xfrm>
        </p:spPr>
        <p:txBody>
          <a:bodyPr/>
          <a:lstStyle/>
          <a:p>
            <a:pPr algn="l"/>
            <a:r>
              <a:rPr lang="fr-CA" dirty="0" smtClean="0"/>
              <a:t>Titre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524000"/>
            <a:ext cx="6615112" cy="4525963"/>
          </a:xfrm>
        </p:spPr>
        <p:txBody>
          <a:bodyPr/>
          <a:lstStyle/>
          <a:p>
            <a:r>
              <a:rPr lang="fr-CA" dirty="0" smtClean="0"/>
              <a:t>Introduction</a:t>
            </a:r>
          </a:p>
          <a:p>
            <a:r>
              <a:rPr lang="fr-CA" dirty="0" smtClean="0"/>
              <a:t>E</a:t>
            </a:r>
            <a:r>
              <a:rPr lang="fr-CA" dirty="0" smtClean="0"/>
              <a:t>nvironment of asteroids.</a:t>
            </a:r>
            <a:endParaRPr lang="fr-CA" dirty="0" smtClean="0"/>
          </a:p>
          <a:p>
            <a:r>
              <a:rPr lang="fr-CA" dirty="0" smtClean="0"/>
              <a:t>Potential function.</a:t>
            </a:r>
            <a:endParaRPr lang="fr-CA" dirty="0" smtClean="0"/>
          </a:p>
          <a:p>
            <a:r>
              <a:rPr lang="fr-CA" dirty="0" smtClean="0"/>
              <a:t>Equations of motion. </a:t>
            </a:r>
          </a:p>
          <a:p>
            <a:r>
              <a:rPr lang="fr-CA" dirty="0" smtClean="0"/>
              <a:t>Simulation.</a:t>
            </a:r>
            <a:endParaRPr lang="fr-CA" dirty="0" smtClean="0"/>
          </a:p>
          <a:p>
            <a:r>
              <a:rPr lang="fr-CA" dirty="0" smtClean="0"/>
              <a:t>Guass planetry equations.</a:t>
            </a:r>
          </a:p>
          <a:p>
            <a:r>
              <a:rPr lang="fr-CA" dirty="0" smtClean="0"/>
              <a:t>Averaging results.</a:t>
            </a:r>
          </a:p>
          <a:p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06400" y="225526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Averaging results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53" y="1724413"/>
            <a:ext cx="8314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In some refferences the focus has been on the slowly rotating asteroids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So the rotation of the asteroid in one orbit of the satellite has been neglected.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And  the averagin results are as folows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065262" y="5692184"/>
                <a:ext cx="4572000" cy="11083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𝐾</m:t>
                      </m:r>
                      <m:r>
                        <a:rPr lang="en-US" sz="1600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Jx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Jy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𝜐</m:t>
                      </m:r>
                      <m:r>
                        <a:rPr lang="en-US" sz="1600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Jx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Jx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Jy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2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62" y="5692184"/>
                <a:ext cx="4572000" cy="11083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9553" y="3867123"/>
                <a:ext cx="1239542" cy="674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da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2">
                      <a:lumMod val="75000"/>
                    </a:schemeClr>
                  </a:solidFill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53" y="3867123"/>
                <a:ext cx="1239542" cy="67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247895" y="3865765"/>
                <a:ext cx="1257305" cy="674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de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2">
                      <a:lumMod val="75000"/>
                    </a:schemeClr>
                  </a:solidFill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95" y="3865765"/>
                <a:ext cx="1257305" cy="674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064000" y="3872884"/>
                <a:ext cx="4572000" cy="6748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𝛺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K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i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 (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−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1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+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𝜐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2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𝜆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]) 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3872884"/>
                <a:ext cx="4572000" cy="67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98753" y="4911110"/>
                <a:ext cx="2573076" cy="674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di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K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𝜐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Sin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i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 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Sin</m:t>
                      </m:r>
                      <m:r>
                        <a:rPr lang="en-US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2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𝜆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3" y="4911110"/>
                <a:ext cx="2573076" cy="674800"/>
              </a:xfrm>
              <a:prstGeom prst="rect">
                <a:avLst/>
              </a:prstGeom>
              <a:blipFill rotWithShape="0">
                <a:blip r:embed="rId7"/>
                <a:stretch>
                  <a:fillRect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302000" y="4911110"/>
                <a:ext cx="5867400" cy="674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𝜔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K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4</m:t>
                          </m:r>
                        </m:den>
                      </m:f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(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3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+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5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2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i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−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𝜐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(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−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1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+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5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2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i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])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2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𝜆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])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911110"/>
                <a:ext cx="5867400" cy="67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399657" y="3663341"/>
            <a:ext cx="1963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-243117" y="5957814"/>
                <a:ext cx="7344224" cy="674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𝑛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𝐾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1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+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2</m:t>
                          </m:r>
                          <m:r>
                            <a:rPr lang="en-US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i</m:t>
                          </m:r>
                        </m:e>
                      </m:d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+</m:t>
                      </m:r>
                      <m: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6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𝜐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Cos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[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2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(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𝜆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)]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  <m:t>Sin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117" y="5957814"/>
                <a:ext cx="7344224" cy="674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83928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In some refferences the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numerical analysis has been used. And the integral has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Been computed for different values in plots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62000" y="3657600"/>
                <a:ext cx="1004121" cy="564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2⁢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57600"/>
                <a:ext cx="1004121" cy="5647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971800" y="3726112"/>
                <a:ext cx="1973424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26112"/>
                <a:ext cx="1973424" cy="427746"/>
              </a:xfrm>
              <a:prstGeom prst="rect">
                <a:avLst/>
              </a:prstGeom>
              <a:blipFill rotWithShape="0"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413778" y="3755319"/>
                <a:ext cx="1474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begChr m:val=""/>
                          <m:endChr m:val="]"/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778" y="3755319"/>
                <a:ext cx="147425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24590" r="-28926" b="-1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8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30400"/>
            <a:ext cx="71151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90600" y="3406793"/>
                <a:ext cx="4955331" cy="757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eCos</m:t>
                                      </m:r>
                                      <m:r>
                                        <a:rPr lang="en-US" sz="2000" i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406793"/>
                <a:ext cx="4955331" cy="7574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19200" y="2197387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Which I is defined as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9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243553"/>
            <a:ext cx="7517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Another approch that we have used is to look at the orbit in the body fixed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Frame. In this way there wouldnt be any time variations in potential functions.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We just need to see the curiolis and centrifugal terms of the 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equations of motion as the perturbation  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51616" y="3776126"/>
                <a:ext cx="4572000" cy="17197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88290" algn="just" rtl="1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𝑥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Euclid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′′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body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rot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+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2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𝜐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𝑦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 algn="just" rtl="1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𝑦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Euclid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′′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body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rot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2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𝜐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𝑥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 algn="just" rtl="1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𝑧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Euclid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′′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body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+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𝑅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rot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16" y="3776126"/>
                <a:ext cx="4572000" cy="1719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562600" y="4917114"/>
                <a:ext cx="22329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17114"/>
                <a:ext cx="223298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7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197387"/>
            <a:ext cx="6851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We just need to examine each term of the perturbation and derive the 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Secular rates for them and sum them up.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Here they folows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7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197387"/>
            <a:ext cx="20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Perturbation from 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200" y="2895600"/>
                <a:ext cx="6477000" cy="3587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da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2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de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2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di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K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a:rPr lang="en-US" sz="160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𝑐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Sin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i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Sin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2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Ω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chemeClr val="tx2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Ω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K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i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 (</m:t>
                      </m:r>
                      <m:r>
                        <a:rPr lang="en-US" sz="160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−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1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𝑐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Ω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]) </m:t>
                      </m:r>
                    </m:oMath>
                  </m:oMathPara>
                </a14:m>
                <a:endParaRPr lang="en-US" sz="1600" dirty="0">
                  <a:solidFill>
                    <a:schemeClr val="tx2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𝜔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K</m:t>
                          </m:r>
                        </m:num>
                        <m:den>
                          <m:r>
                            <a:rPr lang="en-US" sz="16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4</m:t>
                          </m:r>
                        </m:den>
                      </m:f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(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3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+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5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2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i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</m:t>
                      </m:r>
                      <m:r>
                        <a:rPr lang="en-US" sz="160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𝑐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(</m:t>
                      </m:r>
                      <m:r>
                        <a:rPr lang="en-US" sz="160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−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1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+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5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2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i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])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2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Ω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])</m:t>
                      </m:r>
                    </m:oMath>
                  </m:oMathPara>
                </a14:m>
                <a:endParaRPr lang="en-US" sz="1600" dirty="0">
                  <a:solidFill>
                    <a:schemeClr val="tx2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𝑛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𝐾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1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+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2</m:t>
                          </m:r>
                          <m:r>
                            <a:rPr lang="en-US" sz="16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i</m:t>
                          </m:r>
                        </m:e>
                      </m:d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+</m:t>
                      </m:r>
                      <m: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6</m:t>
                      </m:r>
                      <m:r>
                        <a:rPr lang="en-US" sz="160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Cos</m:t>
                      </m:r>
                      <m:r>
                        <a:rPr lang="en-US" sz="160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[</m:t>
                      </m:r>
                      <m:r>
                        <a:rPr lang="en-US" sz="160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Ω</m:t>
                      </m:r>
                      <m:r>
                        <a:rPr lang="en-US" sz="160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thematica1Mono" panose="05060400030100000101" pitchFamily="18" charset="2"/>
                        </a:rPr>
                        <m:t>]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  <m:t>Sin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  <m:t>[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  <m:t>]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thematica1Mono" panose="05060400030100000101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2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5600"/>
                <a:ext cx="6477000" cy="35871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638800" y="5272926"/>
                <a:ext cx="4572000" cy="12352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𝐾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Jx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Jy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B050"/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𝑐</m:t>
                      </m:r>
                      <m:r>
                        <a:rPr lang="en-US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Jx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Jx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Jy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272926"/>
                <a:ext cx="4572000" cy="1235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197387"/>
            <a:ext cx="391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Perturabation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from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curiolis acceleration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95644" y="4491793"/>
                <a:ext cx="4572000" cy="6748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88290" algn="ctr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𝜃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𝜐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Cos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[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𝑖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44" y="4491793"/>
                <a:ext cx="4572000" cy="67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47800" y="3069393"/>
                <a:ext cx="922047" cy="674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88290" algn="ctr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da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69393"/>
                <a:ext cx="922047" cy="67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08344" y="3069393"/>
                <a:ext cx="922047" cy="674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88290" algn="ctr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de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344" y="3069393"/>
                <a:ext cx="922047" cy="674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654980" y="3116186"/>
                <a:ext cx="952505" cy="674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88290" algn="ctr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di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6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a:rPr lang="en-US" sz="16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0" y="3116186"/>
                <a:ext cx="952505" cy="67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447800" y="4419600"/>
                <a:ext cx="964495" cy="674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88290" algn="ctr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Ω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6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𝜐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419600"/>
                <a:ext cx="964495" cy="674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108344" y="4491793"/>
                <a:ext cx="957570" cy="674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88290" algn="ctr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𝜔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344" y="4491793"/>
                <a:ext cx="957570" cy="67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197387"/>
            <a:ext cx="424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Perturabation from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centrifugal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acceleration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12055" y="2743200"/>
                <a:ext cx="6553200" cy="3683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da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de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𝜐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Sin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]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di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6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𝜐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Cos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[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]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Cos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[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𝜔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]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Sin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[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]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Sin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[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𝜔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]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1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urier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urier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urier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Ω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6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𝜐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Cos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[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](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Cos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[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𝜔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])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1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urier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urier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urier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𝜔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𝜐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(−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11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Cos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[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]+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5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(−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Cos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[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])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Cos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[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𝜔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])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8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1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urier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urier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urier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indent="28829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dt</m:t>
                              </m:r>
                            </m:den>
                          </m:f>
                        </m:e>
                        <m:li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____</m:t>
                          </m:r>
                        </m:lim>
                      </m:limUpp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𝜐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((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7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)(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Cos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])+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10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Cos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  <a:latin typeface="Euclid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055" y="2743200"/>
                <a:ext cx="6553200" cy="36837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2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9970" y="2566719"/>
            <a:ext cx="74338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But we know that these perturbation are peridic and their secular rates</a:t>
            </a:r>
          </a:p>
          <a:p>
            <a:r>
              <a:rPr lang="en-US" dirty="0" smtClean="0">
                <a:latin typeface="+mn-lt"/>
              </a:rPr>
              <a:t>Must be zero except for True anomaly and Right ascention of ascending node</a:t>
            </a:r>
          </a:p>
          <a:p>
            <a:r>
              <a:rPr lang="en-US" dirty="0" smtClean="0">
                <a:latin typeface="+mn-lt"/>
              </a:rPr>
              <a:t>So if we examine perturbation from coriolis acceleration by degree 2 we see </a:t>
            </a:r>
          </a:p>
          <a:p>
            <a:r>
              <a:rPr lang="en-US" dirty="0" smtClean="0">
                <a:latin typeface="+mn-lt"/>
              </a:rPr>
              <a:t>That some of these term cancel by perturbation from centrifugal acceleration</a:t>
            </a:r>
          </a:p>
          <a:p>
            <a:r>
              <a:rPr lang="en-US" dirty="0" smtClean="0">
                <a:latin typeface="+mn-lt"/>
              </a:rPr>
              <a:t>We show for inclination here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14400" y="4267532"/>
                <a:ext cx="2537618" cy="86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US" sz="16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lim>
                              <m:r>
                                <a:rPr lang="en-US" sz="16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sub>
                      </m:sSub>
                      <m:r>
                        <a:rPr lang="en-US" sz="16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</m:den>
                      </m:f>
                      <m:r>
                        <a:rPr lang="en-US" sz="16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limUpp>
                            <m:limUp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lim>
                              <m:r>
                                <a:rPr lang="en-US" sz="16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limUpp>
                                    <m:limUpp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lim>
                                      <m:r>
                                        <a:rPr lang="en-US" sz="1600" i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•</m:t>
                                      </m:r>
                                    </m:lim>
                                  </m:limUpp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sz="16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67532"/>
                <a:ext cx="2537618" cy="8640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971800" y="4123391"/>
                <a:ext cx="6642332" cy="1152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</m:den>
                      </m:f>
                      <m:r>
                        <a:rPr lang="en-US" sz="16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limUpp>
                            <m:limUpp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lim>
                              <m:r>
                                <a:rPr lang="en-US" sz="16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0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⁢</m:t>
                                          </m:r>
                                          <m:d>
                                            <m:dPr>
                                              <m:begChr m:val=""/>
                                              <m:endChr m:val="]"/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i="0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  <m:r>
                                                <a:rPr lang="en-US" sz="1600" i="0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6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  <m:r>
                                <a:rPr lang="en-US" sz="16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1600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6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0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⁢</m:t>
                                          </m:r>
                                          <m:d>
                                            <m:dPr>
                                              <m:begChr m:val=""/>
                                              <m:endChr m:val="]"/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i="0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  <m:r>
                                                <a:rPr lang="en-US" sz="1600" i="0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123391"/>
                <a:ext cx="6642332" cy="11523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26350" y="5562600"/>
                <a:ext cx="3757247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50" y="5562600"/>
                <a:ext cx="3757247" cy="700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2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Introduction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09799"/>
            <a:ext cx="7620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</a:rPr>
              <a:t>In this presentation methods </a:t>
            </a:r>
            <a:r>
              <a:rPr lang="en-US" sz="2000" dirty="0">
                <a:latin typeface="+mn-lt"/>
              </a:rPr>
              <a:t>of analysis to quickly and systematically evaluate the dynamical environment close to an asteroid are</a:t>
            </a:r>
          </a:p>
          <a:p>
            <a:r>
              <a:rPr lang="en-US" sz="2000" dirty="0">
                <a:latin typeface="+mn-lt"/>
              </a:rPr>
              <a:t>presented, concentrating on the effect of the asteroid’s gravity </a:t>
            </a:r>
            <a:r>
              <a:rPr lang="en-US" sz="2000" dirty="0" smtClean="0">
                <a:latin typeface="+mn-lt"/>
              </a:rPr>
              <a:t>field and </a:t>
            </a:r>
            <a:r>
              <a:rPr lang="en-US" sz="2000" dirty="0">
                <a:latin typeface="+mn-lt"/>
              </a:rPr>
              <a:t>rotation state on a spacecraft orbit</a:t>
            </a:r>
            <a:r>
              <a:rPr lang="en-US" sz="2000" dirty="0" smtClean="0">
                <a:latin typeface="+mn-lt"/>
              </a:rPr>
              <a:t>.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>
                <a:latin typeface="+mn-lt"/>
              </a:rPr>
              <a:t>Due to their different state of rotation and irregular shape each of them</a:t>
            </a:r>
          </a:p>
          <a:p>
            <a:r>
              <a:rPr lang="en-US" sz="2000" dirty="0">
                <a:latin typeface="+mn-lt"/>
              </a:rPr>
              <a:t>has its own characterestic to orbit around. So analytic studies can be </a:t>
            </a:r>
          </a:p>
          <a:p>
            <a:r>
              <a:rPr lang="en-US" sz="2000" dirty="0">
                <a:latin typeface="+mn-lt"/>
              </a:rPr>
              <a:t>Helpful to capture some of their important characterestics. Such an</a:t>
            </a:r>
          </a:p>
          <a:p>
            <a:r>
              <a:rPr lang="en-US" sz="2000" dirty="0">
                <a:latin typeface="+mn-lt"/>
              </a:rPr>
              <a:t>analysis is useful and needed for missions to small solar system bodies </a:t>
            </a:r>
          </a:p>
          <a:p>
            <a:r>
              <a:rPr lang="en-US" sz="2000" dirty="0">
                <a:latin typeface="+mn-lt"/>
              </a:rPr>
              <a:t>such as asteroids and comets</a:t>
            </a:r>
            <a:r>
              <a:rPr lang="en-US" sz="20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197387"/>
            <a:ext cx="519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Simmulation of the averaged results and exact results</a:t>
            </a:r>
            <a:endParaRPr lang="en-U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019"/>
            <a:ext cx="9144000" cy="43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197387"/>
            <a:ext cx="519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Simmulation of the averaged results and exact results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3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43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43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43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Averaging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42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43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6615112" cy="1143000"/>
          </a:xfrm>
        </p:spPr>
        <p:txBody>
          <a:bodyPr/>
          <a:lstStyle/>
          <a:p>
            <a:pPr algn="l"/>
            <a:r>
              <a:rPr lang="fr-CA" dirty="0" smtClean="0">
                <a:latin typeface="+mn-lt"/>
              </a:rPr>
              <a:t>The End</a:t>
            </a:r>
            <a:endParaRPr lang="fr-CA" dirty="0" smtClean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5562600"/>
            <a:ext cx="54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Thank you for your attention </a:t>
            </a:r>
            <a:r>
              <a:rPr lang="en-US" sz="2400" dirty="0">
                <a:latin typeface="+mn-lt"/>
                <a:sym typeface="Wingdings" panose="05000000000000000000" pitchFamily="2" charset="2"/>
              </a:rPr>
              <a:t>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15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Environment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600" y="1828800"/>
            <a:ext cx="83323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There are some assumtion we can make when talking about general asteroids</a:t>
            </a:r>
            <a:r>
              <a:rPr lang="en-US" sz="2000" dirty="0" smtClean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Cause they have internal dissipation of energy after some time they finally 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start </a:t>
            </a:r>
            <a:r>
              <a:rPr lang="en-US" sz="2000" dirty="0">
                <a:latin typeface="+mn-lt"/>
              </a:rPr>
              <a:t>to rotate uniformly about their maximum moment of inertia axis 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which </a:t>
            </a:r>
            <a:r>
              <a:rPr lang="en-US" sz="2000" dirty="0">
                <a:latin typeface="+mn-lt"/>
              </a:rPr>
              <a:t>we take here az Z axis</a:t>
            </a:r>
            <a:r>
              <a:rPr lang="en-US" sz="2000" dirty="0" smtClean="0">
                <a:latin typeface="+mn-lt"/>
              </a:rPr>
              <a:t>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For their small volume and density, effect of perterbation from other planets</a:t>
            </a:r>
          </a:p>
          <a:p>
            <a:r>
              <a:rPr lang="en-US" sz="2000" dirty="0">
                <a:latin typeface="+mn-lt"/>
              </a:rPr>
              <a:t>c</a:t>
            </a:r>
            <a:r>
              <a:rPr lang="en-US" sz="2000" dirty="0" smtClean="0">
                <a:latin typeface="+mn-lt"/>
              </a:rPr>
              <a:t>an be very important, perturbation like SRP.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When orbiting close to them the most important perturbation is from the </a:t>
            </a:r>
          </a:p>
          <a:p>
            <a:r>
              <a:rPr lang="en-US" sz="2000" dirty="0" smtClean="0">
                <a:latin typeface="+mn-lt"/>
              </a:rPr>
              <a:t>Irregular shaped body and simply we can neglect other perturbation.</a:t>
            </a: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7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Potential Function</a:t>
            </a:r>
            <a:endParaRPr lang="fr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09600" y="1905000"/>
                <a:ext cx="8623899" cy="305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  <a:p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Fo the Central body by Maculagh method we can derive the potential function</a:t>
                </a:r>
              </a:p>
              <a:p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Of an arbitrary shaped body </a:t>
                </a: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w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hich up degree 2 there wouldn’t be any simplifying</a:t>
                </a:r>
              </a:p>
              <a:p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Assumption. We just set the origin at the center of mass of the body and aligne</a:t>
                </a:r>
              </a:p>
              <a:p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Our cordinate system the body primary axises that simplifies our calculations.</a:t>
                </a:r>
              </a:p>
              <a:p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 we define 2 constant here:</a:t>
                </a:r>
              </a:p>
              <a:p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GB" sz="2000" i="1"/>
                          <m:t>𝒥</m:t>
                        </m:r>
                      </m:e>
                      <m:sub>
                        <m:r>
                          <a:rPr lang="en-GB" sz="2000" i="1"/>
                          <m:t>𝑥</m:t>
                        </m:r>
                      </m:sub>
                    </m:sSub>
                    <m:r>
                      <a:rPr lang="en-GB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GB" sz="2000" i="1"/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GB" sz="2000" i="1"/>
                          <m:t>−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GB" sz="2000" i="1"/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  <m:r>
                          <a:rPr lang="en-GB" sz="2000" i="1"/>
                          <m:t> </m:t>
                        </m:r>
                      </m:num>
                      <m:den>
                        <m:r>
                          <a:rPr lang="en-GB" sz="2000" i="1"/>
                          <m:t>𝑚</m:t>
                        </m:r>
                      </m:den>
                    </m:f>
                    <m:r>
                      <a:rPr lang="en-GB" sz="2000" i="1"/>
                      <m:t> ,  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GB" sz="2000" i="1"/>
                          <m:t>𝒥</m:t>
                        </m:r>
                      </m:e>
                      <m:sub>
                        <m:r>
                          <a:rPr lang="en-GB" sz="2000" i="1"/>
                          <m:t>𝑦</m:t>
                        </m:r>
                      </m:sub>
                    </m:sSub>
                    <m:r>
                      <a:rPr lang="en-GB" sz="2000" i="1"/>
                      <m:t>=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GB" sz="2000" i="1"/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en-GB" sz="2000" i="1"/>
                          <m:t>−</m:t>
                        </m:r>
                        <m:sSub>
                          <m:sSubPr>
                            <m:ctrlPr>
                              <a:rPr lang="en-US" sz="2000" i="1"/>
                            </m:ctrlPr>
                          </m:sSubPr>
                          <m:e>
                            <m:r>
                              <a:rPr lang="en-GB" sz="2000" i="1"/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  <m:r>
                          <a:rPr lang="en-GB" sz="2000" i="1"/>
                          <m:t> </m:t>
                        </m:r>
                      </m:num>
                      <m:den>
                        <m:r>
                          <a:rPr lang="en-GB" sz="2000" i="1"/>
                          <m:t>𝑚</m:t>
                        </m:r>
                      </m:den>
                    </m:f>
                  </m:oMath>
                </a14:m>
                <a:r>
                  <a:rPr lang="en-GB" sz="2000" dirty="0"/>
                  <a:t> 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5000"/>
                <a:ext cx="8623899" cy="3051989"/>
              </a:xfrm>
              <a:prstGeom prst="rect">
                <a:avLst/>
              </a:prstGeom>
              <a:blipFill rotWithShape="0">
                <a:blip r:embed="rId3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5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Potential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600" y="1828800"/>
            <a:ext cx="6095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perturbing potential Function up to degree 2 will be: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43129" y="3429000"/>
                <a:ext cx="4945521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Jx</m:t>
                          </m:r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Jy</m:t>
                          </m:r>
                        </m:e>
                      </m:d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Jx</m:t>
                          </m:r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Jy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29" y="3429000"/>
                <a:ext cx="4945521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43129" y="4800600"/>
            <a:ext cx="810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Which is similar to potential function derived by spherical harmonic method</a:t>
            </a:r>
          </a:p>
          <a:p>
            <a:r>
              <a:rPr lang="en-US" sz="2000" dirty="0" smtClean="0">
                <a:latin typeface="+mn-lt"/>
              </a:rPr>
              <a:t>Up to degree and order 2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2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Equation of motion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63437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We can write the equation om motion in 2 different frames</a:t>
            </a: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inertial frame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body fixed frame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1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Equation of motion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1751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inertial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frame :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895600" y="3242674"/>
                <a:ext cx="2636043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sz="200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Upp>
                            <m:limUppPr>
                              <m:ctrlPr>
                                <a:rPr lang="en-US" sz="20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lim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••</m:t>
                          </m:r>
                        </m:lim>
                      </m:limUpp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body</m:t>
                              </m:r>
                            </m:sub>
                          </m:sSub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242674"/>
                <a:ext cx="2636043" cy="642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7531" y="4495800"/>
            <a:ext cx="774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The disadvantage of this method is that the potential is a function of time due to</a:t>
            </a:r>
          </a:p>
          <a:p>
            <a:r>
              <a:rPr lang="en-US" dirty="0" smtClean="0">
                <a:latin typeface="+mn-lt"/>
              </a:rPr>
              <a:t>Asteroid rotation.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37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Equation of motion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29" y="1905000"/>
            <a:ext cx="25162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body fixed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frame :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801262" y="3215198"/>
                <a:ext cx="5341398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sz="200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Upp>
                            <m:limUppPr>
                              <m:ctrlPr>
                                <a:rPr lang="en-US" sz="20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lim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••</m:t>
                          </m:r>
                        </m:lim>
                      </m:limUpp>
                      <m:r>
                        <a:rPr lang="en-US" sz="20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2⁢</m:t>
                      </m:r>
                      <m:limUpp>
                        <m:limUpp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𝜐</m:t>
                          </m:r>
                        </m:e>
                        <m:lim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limUpp>
                        <m:limUpp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Upp>
                            <m:limUpp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lim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</m:lim>
                      </m:limUpp>
                      <m:r>
                        <a:rPr lang="en-US" sz="20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limUpp>
                        <m:limUpp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𝜐</m:t>
                          </m:r>
                        </m:e>
                        <m:lim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limUpp>
                        <m:limUpp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𝜐</m:t>
                          </m:r>
                        </m:e>
                        <m:lim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limUpp>
                        <m:limUpp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2⁢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body</m:t>
                              </m:r>
                            </m:sub>
                          </m:sSub>
                          <m:r>
                            <a:rPr lang="en-US" sz="2000" i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62" y="3215198"/>
                <a:ext cx="5341398" cy="642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E55DA1-C17C-4486-BE4A-62CC3A37E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Space presentation</Template>
  <TotalTime>1006</TotalTime>
  <Words>979</Words>
  <Application>Microsoft Office PowerPoint</Application>
  <PresentationFormat>On-screen Show (4:3)</PresentationFormat>
  <Paragraphs>315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B Nazanin</vt:lpstr>
      <vt:lpstr>Calibri</vt:lpstr>
      <vt:lpstr>Cambria Math</vt:lpstr>
      <vt:lpstr>Courier</vt:lpstr>
      <vt:lpstr>Euclid</vt:lpstr>
      <vt:lpstr>Mathematica1Mono</vt:lpstr>
      <vt:lpstr>Times New Roman</vt:lpstr>
      <vt:lpstr>Wingdings</vt:lpstr>
      <vt:lpstr>Thème Office</vt:lpstr>
      <vt:lpstr>Orbital Motion About Asteroids</vt:lpstr>
      <vt:lpstr>Titre</vt:lpstr>
      <vt:lpstr>Introduction</vt:lpstr>
      <vt:lpstr>Environment</vt:lpstr>
      <vt:lpstr>Potential Function</vt:lpstr>
      <vt:lpstr>Potential Function</vt:lpstr>
      <vt:lpstr>Equation of motion</vt:lpstr>
      <vt:lpstr>Equation of motion</vt:lpstr>
      <vt:lpstr>Equation of motion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Guass planetry equations</vt:lpstr>
      <vt:lpstr>Guass planetry equations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Averaging results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Orbital Motion About Asteroids</dc:title>
  <dc:creator>Sia</dc:creator>
  <cp:keywords/>
  <cp:lastModifiedBy>Sia</cp:lastModifiedBy>
  <cp:revision>27</cp:revision>
  <dcterms:created xsi:type="dcterms:W3CDTF">2014-06-01T09:37:57Z</dcterms:created>
  <dcterms:modified xsi:type="dcterms:W3CDTF">2014-06-02T02:24:44Z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TC103814969990</vt:lpwstr>
  </property>
</Properties>
</file>