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80" r:id="rId10"/>
    <p:sldId id="265" r:id="rId11"/>
    <p:sldId id="266" r:id="rId12"/>
    <p:sldId id="268" r:id="rId13"/>
    <p:sldId id="267" r:id="rId14"/>
    <p:sldId id="277" r:id="rId15"/>
    <p:sldId id="269" r:id="rId16"/>
    <p:sldId id="278" r:id="rId17"/>
    <p:sldId id="270" r:id="rId18"/>
    <p:sldId id="273" r:id="rId19"/>
    <p:sldId id="281" r:id="rId20"/>
    <p:sldId id="282" r:id="rId21"/>
    <p:sldId id="272" r:id="rId22"/>
    <p:sldId id="283" r:id="rId23"/>
    <p:sldId id="274" r:id="rId24"/>
    <p:sldId id="279" r:id="rId25"/>
    <p:sldId id="284" r:id="rId26"/>
    <p:sldId id="27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85"/>
    <a:srgbClr val="DAA12E"/>
    <a:srgbClr val="FFFFFF"/>
    <a:srgbClr val="FFE2C5"/>
    <a:srgbClr val="FFDBB7"/>
    <a:srgbClr val="FFE5CA"/>
    <a:srgbClr val="ECC966"/>
    <a:srgbClr val="F7BB79"/>
    <a:srgbClr val="F7D269"/>
    <a:srgbClr val="FFB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65918" autoAdjust="0"/>
  </p:normalViewPr>
  <p:slideViewPr>
    <p:cSldViewPr snapToGrid="0">
      <p:cViewPr varScale="1">
        <p:scale>
          <a:sx n="82" d="100"/>
          <a:sy n="82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40DB7-15B9-4429-86A4-D9DC0F236CF8}" type="datetimeFigureOut">
              <a:rPr lang="en-US" smtClean="0"/>
              <a:t>7/14/22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FE4F2-19E5-4159-AD97-042EAFE1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85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grüß ihnen, Herzlich </a:t>
            </a:r>
            <a:r>
              <a:rPr lang="de-DE" dirty="0"/>
              <a:t>willkommen alle zu meinem heutigen Präsentation</a:t>
            </a:r>
          </a:p>
          <a:p>
            <a:endParaRPr lang="de-DE" dirty="0"/>
          </a:p>
          <a:p>
            <a:r>
              <a:rPr lang="de-DE" dirty="0"/>
              <a:t>Mein heutiger Präsentation wird sich mit der Bildverarbeitung von SSL </a:t>
            </a:r>
            <a:r>
              <a:rPr lang="de-DE" sz="1200" dirty="0" err="1">
                <a:solidFill>
                  <a:schemeClr val="accent2"/>
                </a:solidFill>
              </a:rPr>
              <a:t>RoboSoccer</a:t>
            </a:r>
            <a:r>
              <a:rPr lang="de-DE" sz="1200" dirty="0">
                <a:solidFill>
                  <a:schemeClr val="accent2"/>
                </a:solidFill>
              </a:rPr>
              <a:t> </a:t>
            </a:r>
            <a:r>
              <a:rPr lang="de-DE" dirty="0"/>
              <a:t>befassen.</a:t>
            </a:r>
          </a:p>
          <a:p>
            <a:endParaRPr lang="de-DE" dirty="0"/>
          </a:p>
          <a:p>
            <a:r>
              <a:rPr lang="de-DE" dirty="0"/>
              <a:t>Weil das gesamte Projekt noch nicht fertig ist, werde ich nur meinen Teil unterstützen, und wir werden zusammen durch den gesamten Prozess führen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FE4F2-19E5-4159-AD97-042EAFE1E8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22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Contours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can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simply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explained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as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curve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connects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all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constantly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(follow in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series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points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have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same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or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intensity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(in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our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case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mask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is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blue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 . The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contours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are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useful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tool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detection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objects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de-DE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!!! As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can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see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picture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contours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can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also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contain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image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noise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causes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unwanted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area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endParaRPr lang="de-DE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To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avoid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unwanted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area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I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calculated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needed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area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based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pixels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 and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saved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contours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are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desired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Bereic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area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FE4F2-19E5-4159-AD97-042EAFE1E8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66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After </a:t>
            </a:r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pixel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blue</a:t>
            </a:r>
            <a:r>
              <a:rPr lang="de-DE" dirty="0"/>
              <a:t> </a:t>
            </a:r>
            <a:r>
              <a:rPr lang="de-DE" dirty="0" err="1"/>
              <a:t>circle</a:t>
            </a:r>
            <a:r>
              <a:rPr lang="de-DE" dirty="0"/>
              <a:t>, I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pixel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and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robot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. 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FE4F2-19E5-4159-AD97-042EAFE1E8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83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 nächsten Schritt möchte ich den Winkel und die Roboter-ID des Roboters herausfinden.</a:t>
            </a:r>
          </a:p>
          <a:p>
            <a:endParaRPr lang="de-DE" dirty="0"/>
          </a:p>
          <a:p>
            <a:r>
              <a:rPr lang="de-DE" dirty="0"/>
              <a:t>wie wir sehen können, gibt es 16 Roboter, mit verschiedenen Farbmustern.</a:t>
            </a:r>
          </a:p>
          <a:p>
            <a:endParaRPr lang="de-DE" dirty="0"/>
          </a:p>
          <a:p>
            <a:r>
              <a:rPr lang="de-DE" dirty="0"/>
              <a:t>Was soll ich tun?</a:t>
            </a:r>
          </a:p>
          <a:p>
            <a:endParaRPr lang="de-DE" dirty="0"/>
          </a:p>
          <a:p>
            <a:r>
              <a:rPr lang="de-DE" dirty="0"/>
              <a:t>Kreis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FE4F2-19E5-4159-AD97-042EAFE1E8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66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As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SSLROBOCUP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a </a:t>
            </a:r>
            <a:r>
              <a:rPr lang="de-DE" dirty="0" err="1"/>
              <a:t>robot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above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to find an ID, </a:t>
            </a:r>
            <a:r>
              <a:rPr lang="de-DE" dirty="0" err="1"/>
              <a:t>first</a:t>
            </a:r>
            <a:r>
              <a:rPr lang="de-DE" dirty="0"/>
              <a:t> I </a:t>
            </a:r>
            <a:r>
              <a:rPr lang="de-DE" dirty="0" err="1"/>
              <a:t>have</a:t>
            </a:r>
            <a:r>
              <a:rPr lang="de-DE" dirty="0"/>
              <a:t> to find </a:t>
            </a:r>
            <a:r>
              <a:rPr lang="de-DE" dirty="0" err="1"/>
              <a:t>the</a:t>
            </a:r>
            <a:r>
              <a:rPr lang="de-DE" dirty="0"/>
              <a:t> angle </a:t>
            </a:r>
          </a:p>
          <a:p>
            <a:endParaRPr lang="de-DE" dirty="0"/>
          </a:p>
          <a:p>
            <a:r>
              <a:rPr lang="de-DE" dirty="0"/>
              <a:t>1- First I </a:t>
            </a:r>
            <a:r>
              <a:rPr lang="de-DE" dirty="0" err="1"/>
              <a:t>divided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4 </a:t>
            </a:r>
            <a:r>
              <a:rPr lang="de-DE" dirty="0" err="1"/>
              <a:t>parts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FE4F2-19E5-4159-AD97-042EAFE1E8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70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angle, I </a:t>
            </a:r>
            <a:r>
              <a:rPr lang="de-DE" dirty="0" err="1"/>
              <a:t>had</a:t>
            </a:r>
            <a:r>
              <a:rPr lang="de-DE" dirty="0"/>
              <a:t> to </a:t>
            </a:r>
            <a:r>
              <a:rPr lang="de-DE" dirty="0" err="1"/>
              <a:t>define</a:t>
            </a:r>
            <a:r>
              <a:rPr lang="de-DE" dirty="0"/>
              <a:t> a </a:t>
            </a:r>
            <a:r>
              <a:rPr lang="de-DE" dirty="0" err="1"/>
              <a:t>reference</a:t>
            </a:r>
            <a:r>
              <a:rPr lang="de-DE" dirty="0"/>
              <a:t>. </a:t>
            </a:r>
            <a:r>
              <a:rPr lang="de-DE" dirty="0" err="1"/>
              <a:t>Therefore</a:t>
            </a:r>
            <a:r>
              <a:rPr lang="de-DE" dirty="0"/>
              <a:t>, I </a:t>
            </a:r>
            <a:r>
              <a:rPr lang="de-DE" dirty="0" err="1"/>
              <a:t>consider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positive angle,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negative angle.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robot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almost</a:t>
            </a:r>
            <a:r>
              <a:rPr lang="de-DE" dirty="0"/>
              <a:t> -40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reference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FE4F2-19E5-4159-AD97-042EAFE1E8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67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 find </a:t>
            </a:r>
            <a:r>
              <a:rPr lang="de-DE" dirty="0" err="1"/>
              <a:t>the</a:t>
            </a:r>
            <a:r>
              <a:rPr lang="de-DE" dirty="0"/>
              <a:t> angle, I </a:t>
            </a:r>
            <a:r>
              <a:rPr lang="de-DE" dirty="0" err="1"/>
              <a:t>first</a:t>
            </a:r>
            <a:r>
              <a:rPr lang="de-DE" dirty="0"/>
              <a:t> find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shortest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centers</a:t>
            </a:r>
            <a:r>
              <a:rPr lang="de-DE" dirty="0"/>
              <a:t> of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circles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circles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at </a:t>
            </a:r>
            <a:r>
              <a:rPr lang="de-DE" dirty="0" err="1"/>
              <a:t>position</a:t>
            </a:r>
            <a:r>
              <a:rPr lang="de-DE" dirty="0"/>
              <a:t> 4, </a:t>
            </a:r>
            <a:r>
              <a:rPr lang="de-DE" dirty="0" err="1"/>
              <a:t>bottom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then</a:t>
            </a:r>
            <a:r>
              <a:rPr lang="de-DE" dirty="0"/>
              <a:t> I </a:t>
            </a:r>
            <a:r>
              <a:rPr lang="de-DE" dirty="0" err="1"/>
              <a:t>draw</a:t>
            </a:r>
            <a:r>
              <a:rPr lang="de-DE" dirty="0"/>
              <a:t> an (</a:t>
            </a:r>
            <a:r>
              <a:rPr lang="de-DE" dirty="0" err="1"/>
              <a:t>imaginary</a:t>
            </a:r>
            <a:r>
              <a:rPr lang="de-DE" dirty="0"/>
              <a:t>/</a:t>
            </a:r>
            <a:r>
              <a:rPr lang="de-DE" dirty="0" err="1"/>
              <a:t>imagined</a:t>
            </a:r>
            <a:r>
              <a:rPr lang="de-DE" dirty="0"/>
              <a:t> )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pixel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smallest</a:t>
            </a:r>
            <a:r>
              <a:rPr lang="de-DE" dirty="0"/>
              <a:t> x-position </a:t>
            </a:r>
            <a:r>
              <a:rPr lang="de-DE" dirty="0" err="1"/>
              <a:t>value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FE4F2-19E5-4159-AD97-042EAFE1E8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45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clear</a:t>
            </a:r>
            <a:r>
              <a:rPr lang="de-DE" dirty="0"/>
              <a:t>, I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angle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tangent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FE4F2-19E5-4159-AD97-042EAFE1E8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35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Then</a:t>
            </a:r>
            <a:r>
              <a:rPr lang="de-DE" dirty="0"/>
              <a:t> I </a:t>
            </a:r>
            <a:r>
              <a:rPr lang="de-DE" dirty="0" err="1"/>
              <a:t>rotated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by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degree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last </a:t>
            </a:r>
            <a:r>
              <a:rPr lang="de-DE" dirty="0" err="1"/>
              <a:t>step</a:t>
            </a:r>
            <a:r>
              <a:rPr lang="de-DE" dirty="0"/>
              <a:t> I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contours</a:t>
            </a:r>
            <a:r>
              <a:rPr lang="de-DE" dirty="0"/>
              <a:t> and </a:t>
            </a:r>
            <a:r>
              <a:rPr lang="de-DE" dirty="0" err="1"/>
              <a:t>masks</a:t>
            </a:r>
            <a:r>
              <a:rPr lang="de-DE" dirty="0"/>
              <a:t> to find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red</a:t>
            </a:r>
            <a:r>
              <a:rPr lang="de-DE" dirty="0"/>
              <a:t> and </a:t>
            </a:r>
            <a:r>
              <a:rPr lang="de-DE" dirty="0" err="1"/>
              <a:t>green</a:t>
            </a:r>
            <a:r>
              <a:rPr lang="de-DE" dirty="0"/>
              <a:t> </a:t>
            </a:r>
            <a:r>
              <a:rPr lang="de-DE" dirty="0" err="1"/>
              <a:t>circles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pixel</a:t>
            </a:r>
            <a:r>
              <a:rPr lang="de-DE" dirty="0"/>
              <a:t> </a:t>
            </a:r>
            <a:r>
              <a:rPr lang="de-DE" dirty="0" err="1"/>
              <a:t>positions</a:t>
            </a:r>
            <a:r>
              <a:rPr lang="de-DE" dirty="0"/>
              <a:t>. And by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predefined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I </a:t>
            </a:r>
            <a:r>
              <a:rPr lang="de-DE" dirty="0" err="1"/>
              <a:t>could</a:t>
            </a:r>
            <a:r>
              <a:rPr lang="de-DE" dirty="0"/>
              <a:t> find out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robot</a:t>
            </a:r>
            <a:r>
              <a:rPr lang="de-DE" dirty="0"/>
              <a:t> ID.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FE4F2-19E5-4159-AD97-042EAFE1E8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313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As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, all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robots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detected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method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angles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robots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quite</a:t>
            </a:r>
            <a:r>
              <a:rPr lang="de-DE" dirty="0"/>
              <a:t> </a:t>
            </a:r>
            <a:r>
              <a:rPr lang="de-DE" dirty="0" err="1"/>
              <a:t>accurate</a:t>
            </a:r>
            <a:r>
              <a:rPr lang="de-DE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FE4F2-19E5-4159-AD97-042EAFE1E8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556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 </a:t>
            </a:r>
            <a:r>
              <a:rPr lang="de-DE" dirty="0" err="1"/>
              <a:t>speed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, I </a:t>
            </a:r>
            <a:r>
              <a:rPr lang="de-DE" dirty="0" err="1"/>
              <a:t>thought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to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multithreading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multiprocessing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1: The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logical</a:t>
            </a:r>
            <a:r>
              <a:rPr lang="de-DE" dirty="0"/>
              <a:t> </a:t>
            </a:r>
            <a:r>
              <a:rPr lang="de-DE" dirty="0" err="1"/>
              <a:t>option</a:t>
            </a:r>
            <a:r>
              <a:rPr lang="de-DE" dirty="0"/>
              <a:t> was to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multithreading</a:t>
            </a:r>
            <a:r>
              <a:rPr lang="de-DE" dirty="0"/>
              <a:t>. 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thread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execute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Python code at </a:t>
            </a:r>
            <a:r>
              <a:rPr lang="de-DE" dirty="0" err="1"/>
              <a:t>runtime</a:t>
            </a:r>
            <a:r>
              <a:rPr lang="de-DE" b="0" i="0" dirty="0">
                <a:solidFill>
                  <a:srgbClr val="222222"/>
                </a:solidFill>
                <a:effectLst/>
                <a:latin typeface="Lucida Grande"/>
              </a:rPr>
              <a:t>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FE4F2-19E5-4159-AD97-042EAFE1E8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2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limited to a </a:t>
            </a:r>
            <a:r>
              <a:rPr lang="de-DE" dirty="0" err="1"/>
              <a:t>vision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sends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ball and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robot</a:t>
            </a:r>
            <a:r>
              <a:rPr lang="de-DE" dirty="0"/>
              <a:t> to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team's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, and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,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remotely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robots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setup</a:t>
            </a:r>
            <a:r>
              <a:rPr lang="de-DE" dirty="0"/>
              <a:t> </a:t>
            </a:r>
            <a:r>
              <a:rPr lang="de-DE" dirty="0" err="1"/>
              <a:t>consists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robots</a:t>
            </a:r>
            <a:r>
              <a:rPr lang="de-DE" dirty="0"/>
              <a:t>, a </a:t>
            </a:r>
            <a:r>
              <a:rPr lang="de-DE" dirty="0" err="1"/>
              <a:t>vision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, and a </a:t>
            </a:r>
            <a:r>
              <a:rPr lang="de-DE" dirty="0" err="1"/>
              <a:t>server</a:t>
            </a:r>
            <a:r>
              <a:rPr lang="de-DE" dirty="0"/>
              <a:t>. The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detects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robots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ball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. 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FE4F2-19E5-4159-AD97-042EAFE1E8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867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possibility</a:t>
            </a:r>
            <a:r>
              <a:rPr lang="de-DE" dirty="0"/>
              <a:t> was to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multiprocessing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writes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to </a:t>
            </a:r>
            <a:r>
              <a:rPr lang="de-DE" dirty="0" err="1"/>
              <a:t>the</a:t>
            </a:r>
            <a:r>
              <a:rPr lang="de-DE" dirty="0"/>
              <a:t> QUEUE,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time,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reads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QUEUE,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time.</a:t>
            </a:r>
          </a:p>
          <a:p>
            <a:endParaRPr lang="de-DE" dirty="0"/>
          </a:p>
          <a:p>
            <a:r>
              <a:rPr lang="de-DE" dirty="0"/>
              <a:t>but I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!!!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FE4F2-19E5-4159-AD97-042EAFE1E8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60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Cython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general-</a:t>
            </a:r>
            <a:r>
              <a:rPr lang="de-DE" dirty="0" err="1"/>
              <a:t>purpose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largely</a:t>
            </a:r>
            <a:r>
              <a:rPr lang="de-DE" dirty="0"/>
              <a:t> </a:t>
            </a:r>
            <a:r>
              <a:rPr lang="de-DE" dirty="0" err="1"/>
              <a:t>compatible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Python. </a:t>
            </a:r>
          </a:p>
          <a:p>
            <a:endParaRPr lang="de-DE" dirty="0"/>
          </a:p>
          <a:p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advantage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translation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C,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high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to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Python </a:t>
            </a:r>
            <a:r>
              <a:rPr lang="de-DE" dirty="0" err="1"/>
              <a:t>interpreter</a:t>
            </a:r>
            <a:r>
              <a:rPr lang="de-DE" dirty="0"/>
              <a:t> and </a:t>
            </a: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external code </a:t>
            </a:r>
            <a:r>
              <a:rPr lang="de-DE" dirty="0" err="1"/>
              <a:t>written</a:t>
            </a:r>
            <a:r>
              <a:rPr lang="de-DE" dirty="0"/>
              <a:t> in C, C++ </a:t>
            </a:r>
            <a:r>
              <a:rPr lang="de-DE" dirty="0" err="1"/>
              <a:t>or</a:t>
            </a:r>
            <a:r>
              <a:rPr lang="de-DE" dirty="0"/>
              <a:t> Fortran.</a:t>
            </a:r>
          </a:p>
          <a:p>
            <a:endParaRPr lang="de-DE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FE4F2-19E5-4159-AD97-042EAFE1E8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017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diagram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"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deviation</a:t>
            </a:r>
            <a:r>
              <a:rPr lang="de-DE" dirty="0"/>
              <a:t>" of a </a:t>
            </a:r>
            <a:r>
              <a:rPr lang="de-DE" dirty="0" err="1"/>
              <a:t>list</a:t>
            </a:r>
            <a:r>
              <a:rPr lang="de-DE" dirty="0"/>
              <a:t> of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million</a:t>
            </a:r>
            <a:r>
              <a:rPr lang="de-DE" dirty="0"/>
              <a:t> </a:t>
            </a:r>
            <a:r>
              <a:rPr lang="de-DE" dirty="0" err="1"/>
              <a:t>items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to 100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in </a:t>
            </a:r>
            <a:r>
              <a:rPr lang="de-DE" dirty="0" err="1"/>
              <a:t>Cython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in Python.</a:t>
            </a:r>
          </a:p>
          <a:p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, </a:t>
            </a:r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was </a:t>
            </a:r>
            <a:r>
              <a:rPr lang="de-DE" dirty="0" err="1"/>
              <a:t>only</a:t>
            </a:r>
            <a:r>
              <a:rPr lang="de-DE" dirty="0"/>
              <a:t> 10-20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was </a:t>
            </a:r>
            <a:r>
              <a:rPr lang="de-DE" dirty="0" err="1"/>
              <a:t>smaller</a:t>
            </a:r>
            <a:r>
              <a:rPr lang="de-D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FE4F2-19E5-4159-AD97-042EAFE1E8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3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Google </a:t>
            </a:r>
            <a:r>
              <a:rPr lang="de-DE" dirty="0" err="1"/>
              <a:t>protocol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fast and </a:t>
            </a:r>
            <a:r>
              <a:rPr lang="de-DE" dirty="0" err="1"/>
              <a:t>secure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packets</a:t>
            </a:r>
            <a:r>
              <a:rPr lang="de-DE" dirty="0"/>
              <a:t> for a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connection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Google </a:t>
            </a:r>
            <a:r>
              <a:rPr lang="de-DE" dirty="0" err="1"/>
              <a:t>protocol</a:t>
            </a:r>
            <a:r>
              <a:rPr lang="de-DE" dirty="0"/>
              <a:t> </a:t>
            </a:r>
            <a:r>
              <a:rPr lang="de-DE" dirty="0" err="1"/>
              <a:t>allows</a:t>
            </a:r>
            <a:r>
              <a:rPr lang="de-DE" dirty="0"/>
              <a:t> to </a:t>
            </a:r>
            <a:r>
              <a:rPr lang="de-DE" dirty="0" err="1"/>
              <a:t>develop</a:t>
            </a:r>
            <a:r>
              <a:rPr lang="de-DE" dirty="0"/>
              <a:t> a universal code for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file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This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by </a:t>
            </a:r>
            <a:r>
              <a:rPr lang="de-DE" dirty="0" err="1"/>
              <a:t>creating</a:t>
            </a:r>
            <a:r>
              <a:rPr lang="de-DE" dirty="0"/>
              <a:t> a Google </a:t>
            </a:r>
            <a:r>
              <a:rPr lang="de-DE" dirty="0" err="1"/>
              <a:t>protocol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packaged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 (</a:t>
            </a:r>
            <a:r>
              <a:rPr lang="de-DE" dirty="0" err="1"/>
              <a:t>encoded</a:t>
            </a:r>
            <a:r>
              <a:rPr lang="de-DE" dirty="0"/>
              <a:t>) and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, e.g. C++, </a:t>
            </a:r>
            <a:r>
              <a:rPr lang="de-DE" dirty="0" err="1"/>
              <a:t>connects</a:t>
            </a:r>
            <a:r>
              <a:rPr lang="de-DE" dirty="0"/>
              <a:t> to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and </a:t>
            </a:r>
            <a:r>
              <a:rPr lang="de-DE" dirty="0" err="1"/>
              <a:t>decoded</a:t>
            </a:r>
            <a:r>
              <a:rPr lang="de-DE" dirty="0"/>
              <a:t>. </a:t>
            </a:r>
            <a:r>
              <a:rPr lang="de-DE" dirty="0" err="1"/>
              <a:t>Therefore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developer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have</a:t>
            </a:r>
            <a:r>
              <a:rPr lang="de-DE" dirty="0"/>
              <a:t> to </a:t>
            </a:r>
            <a:r>
              <a:rPr lang="de-DE" dirty="0" err="1"/>
              <a:t>worry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decoding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FE4F2-19E5-4159-AD97-042EAFE1E8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659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UDP </a:t>
            </a:r>
            <a:r>
              <a:rPr lang="de-DE" b="0" i="0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belongs</a:t>
            </a:r>
            <a:r>
              <a:rPr lang="de-DE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to </a:t>
            </a:r>
            <a:r>
              <a:rPr lang="de-DE" b="0" i="0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the</a:t>
            </a:r>
            <a:r>
              <a:rPr lang="de-DE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Internet </a:t>
            </a:r>
            <a:r>
              <a:rPr lang="de-DE" b="0" i="0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protocol</a:t>
            </a:r>
            <a:r>
              <a:rPr lang="de-DE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b="0" i="0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family</a:t>
            </a:r>
            <a:r>
              <a:rPr lang="de-DE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endParaRPr lang="de-DE" b="0" i="0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r>
              <a:rPr lang="de-DE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 !!! ( Second </a:t>
            </a:r>
            <a:r>
              <a:rPr lang="de-DE" b="0" i="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line</a:t>
            </a:r>
            <a:r>
              <a:rPr lang="de-DE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)</a:t>
            </a:r>
            <a:endParaRPr lang="de-DE" b="0" i="0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endParaRPr lang="de-DE" b="0" i="0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r>
              <a:rPr lang="de-DE" dirty="0"/>
              <a:t>The </a:t>
            </a:r>
            <a:r>
              <a:rPr lang="de-DE" dirty="0" err="1"/>
              <a:t>advantage</a:t>
            </a:r>
            <a:r>
              <a:rPr lang="de-DE" dirty="0"/>
              <a:t> of </a:t>
            </a:r>
            <a:r>
              <a:rPr lang="de-DE" dirty="0" err="1"/>
              <a:t>using</a:t>
            </a:r>
            <a:r>
              <a:rPr lang="de-DE" dirty="0"/>
              <a:t> UDP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multiple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receive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simultaneously</a:t>
            </a:r>
            <a:r>
              <a:rPr lang="de-D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FE4F2-19E5-4159-AD97-042EAFE1E8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633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graphical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interface, I </a:t>
            </a:r>
            <a:r>
              <a:rPr lang="de-DE" dirty="0" err="1"/>
              <a:t>used</a:t>
            </a:r>
            <a:r>
              <a:rPr lang="de-DE" dirty="0"/>
              <a:t> PyQt, a </a:t>
            </a:r>
            <a:r>
              <a:rPr lang="de-DE" dirty="0" err="1"/>
              <a:t>pioneer</a:t>
            </a:r>
            <a:r>
              <a:rPr lang="de-DE" dirty="0"/>
              <a:t> </a:t>
            </a:r>
            <a:r>
              <a:rPr lang="de-DE" dirty="0" err="1"/>
              <a:t>library</a:t>
            </a:r>
            <a:r>
              <a:rPr lang="de-DE" dirty="0"/>
              <a:t> for </a:t>
            </a:r>
            <a:r>
              <a:rPr lang="de-DE" dirty="0" err="1"/>
              <a:t>graphical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interface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Python.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FE4F2-19E5-4159-AD97-042EAFE1E8C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751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FE4F2-19E5-4159-AD97-042EAFE1E8C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95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2- The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resolution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high </a:t>
            </a:r>
            <a:r>
              <a:rPr lang="de-DE" dirty="0" err="1"/>
              <a:t>enough</a:t>
            </a:r>
            <a:r>
              <a:rPr lang="de-DE" dirty="0"/>
              <a:t> to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robots</a:t>
            </a:r>
            <a:r>
              <a:rPr lang="de-DE" dirty="0"/>
              <a:t> and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enough</a:t>
            </a:r>
            <a:r>
              <a:rPr lang="de-DE" dirty="0"/>
              <a:t> to </a:t>
            </a:r>
            <a:r>
              <a:rPr lang="de-DE" dirty="0" err="1"/>
              <a:t>allow</a:t>
            </a:r>
            <a:r>
              <a:rPr lang="de-DE" dirty="0"/>
              <a:t> fast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.</a:t>
            </a:r>
          </a:p>
          <a:p>
            <a:r>
              <a:rPr lang="de-DE" dirty="0"/>
              <a:t>3-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?</a:t>
            </a:r>
          </a:p>
          <a:p>
            <a:r>
              <a:rPr lang="de-DE" dirty="0"/>
              <a:t>4- </a:t>
            </a:r>
            <a:r>
              <a:rPr lang="de-DE" dirty="0" err="1"/>
              <a:t>How</a:t>
            </a:r>
            <a:r>
              <a:rPr lang="de-DE" dirty="0"/>
              <a:t> to </a:t>
            </a:r>
            <a:r>
              <a:rPr lang="de-DE" dirty="0" err="1"/>
              <a:t>give</a:t>
            </a:r>
            <a:r>
              <a:rPr lang="de-DE" dirty="0"/>
              <a:t> ID to </a:t>
            </a:r>
            <a:r>
              <a:rPr lang="de-DE" dirty="0" err="1"/>
              <a:t>robots</a:t>
            </a:r>
            <a:r>
              <a:rPr lang="de-DE" dirty="0"/>
              <a:t>? </a:t>
            </a:r>
          </a:p>
          <a:p>
            <a:r>
              <a:rPr lang="de-DE" dirty="0"/>
              <a:t>5-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speed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?</a:t>
            </a:r>
          </a:p>
          <a:p>
            <a:r>
              <a:rPr lang="de-DE" dirty="0"/>
              <a:t>6- ....</a:t>
            </a:r>
          </a:p>
          <a:p>
            <a:r>
              <a:rPr lang="de-DE" dirty="0"/>
              <a:t>7- GUI to connect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 (In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I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term</a:t>
            </a:r>
            <a:r>
              <a:rPr lang="de-DE" dirty="0"/>
              <a:t> GUI.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FE4F2-19E5-4159-AD97-042EAFE1E8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85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Logitech Ultra HD (4K). The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supports</a:t>
            </a:r>
            <a:r>
              <a:rPr lang="de-DE" dirty="0"/>
              <a:t> multiple </a:t>
            </a:r>
            <a:r>
              <a:rPr lang="de-DE" dirty="0" err="1"/>
              <a:t>resolutions</a:t>
            </a:r>
            <a:r>
              <a:rPr lang="de-DE" dirty="0"/>
              <a:t>, </a:t>
            </a:r>
            <a:r>
              <a:rPr lang="de-DE" dirty="0" err="1"/>
              <a:t>including</a:t>
            </a:r>
            <a:r>
              <a:rPr lang="de-DE" dirty="0"/>
              <a:t> 4K at 30 </a:t>
            </a:r>
            <a:r>
              <a:rPr lang="de-DE" dirty="0" err="1"/>
              <a:t>fps</a:t>
            </a:r>
            <a:r>
              <a:rPr lang="de-DE" dirty="0"/>
              <a:t>, 1080p at 30 </a:t>
            </a:r>
            <a:r>
              <a:rPr lang="de-DE" dirty="0" err="1"/>
              <a:t>or</a:t>
            </a:r>
            <a:r>
              <a:rPr lang="de-DE" dirty="0"/>
              <a:t> 60 </a:t>
            </a:r>
            <a:r>
              <a:rPr lang="de-DE" dirty="0" err="1"/>
              <a:t>fps</a:t>
            </a:r>
            <a:r>
              <a:rPr lang="de-DE" dirty="0"/>
              <a:t>, and 720p (HD) at 30, 60, </a:t>
            </a:r>
            <a:r>
              <a:rPr lang="de-DE" dirty="0" err="1"/>
              <a:t>or</a:t>
            </a:r>
            <a:r>
              <a:rPr lang="de-DE" dirty="0"/>
              <a:t> 90 </a:t>
            </a:r>
            <a:r>
              <a:rPr lang="de-DE" dirty="0" err="1"/>
              <a:t>fps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to </a:t>
            </a:r>
            <a:r>
              <a:rPr lang="de-DE" dirty="0" err="1"/>
              <a:t>note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fps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cable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cable</a:t>
            </a:r>
            <a:r>
              <a:rPr lang="de-DE" dirty="0"/>
              <a:t>. For </a:t>
            </a:r>
            <a:r>
              <a:rPr lang="de-DE" dirty="0" err="1"/>
              <a:t>example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USB 2,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fps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cable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fps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Also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to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dark</a:t>
            </a:r>
            <a:r>
              <a:rPr lang="de-DE" dirty="0"/>
              <a:t> </a:t>
            </a:r>
            <a:r>
              <a:rPr lang="de-DE" dirty="0" err="1"/>
              <a:t>green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to </a:t>
            </a:r>
            <a:r>
              <a:rPr lang="de-DE" dirty="0" err="1"/>
              <a:t>recognize</a:t>
            </a:r>
            <a:r>
              <a:rPr lang="de-DE" dirty="0"/>
              <a:t> </a:t>
            </a:r>
            <a:r>
              <a:rPr lang="de-DE" dirty="0" err="1"/>
              <a:t>robots</a:t>
            </a:r>
            <a:r>
              <a:rPr lang="de-DE" dirty="0"/>
              <a:t> </a:t>
            </a:r>
            <a:r>
              <a:rPr lang="de-DE" dirty="0" err="1"/>
              <a:t>later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FE4F2-19E5-4159-AD97-042EAFE1E8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01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OpenCv</a:t>
            </a:r>
            <a:r>
              <a:rPr lang="de-DE" dirty="0"/>
              <a:t> for </a:t>
            </a:r>
            <a:r>
              <a:rPr lang="de-DE" dirty="0" err="1"/>
              <a:t>capturing</a:t>
            </a:r>
            <a:r>
              <a:rPr lang="de-DE" dirty="0"/>
              <a:t> </a:t>
            </a:r>
            <a:r>
              <a:rPr lang="de-DE" dirty="0" err="1"/>
              <a:t>videos</a:t>
            </a:r>
            <a:r>
              <a:rPr lang="de-DE" dirty="0"/>
              <a:t> and </a:t>
            </a:r>
            <a:r>
              <a:rPr lang="de-DE" dirty="0" err="1"/>
              <a:t>images</a:t>
            </a:r>
            <a:r>
              <a:rPr lang="de-DE" dirty="0"/>
              <a:t>.... </a:t>
            </a:r>
            <a:r>
              <a:rPr lang="de-DE" dirty="0" err="1"/>
              <a:t>OpenCV</a:t>
            </a:r>
            <a:r>
              <a:rPr lang="de-DE" dirty="0"/>
              <a:t> (</a:t>
            </a:r>
            <a:r>
              <a:rPr lang="de-DE" dirty="0" err="1"/>
              <a:t>short</a:t>
            </a:r>
            <a:r>
              <a:rPr lang="de-DE" dirty="0"/>
              <a:t> for Open Computer Vision)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library</a:t>
            </a:r>
            <a:r>
              <a:rPr lang="de-DE" dirty="0"/>
              <a:t> of </a:t>
            </a:r>
            <a:r>
              <a:rPr lang="de-DE" dirty="0" err="1"/>
              <a:t>algorithms</a:t>
            </a:r>
            <a:r>
              <a:rPr lang="de-DE" dirty="0"/>
              <a:t> for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and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vision</a:t>
            </a:r>
            <a:r>
              <a:rPr lang="de-DE" dirty="0"/>
              <a:t>. </a:t>
            </a:r>
            <a:r>
              <a:rPr lang="de-DE" dirty="0" err="1"/>
              <a:t>OpenCV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written</a:t>
            </a:r>
            <a:r>
              <a:rPr lang="de-DE" dirty="0"/>
              <a:t> for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languages</a:t>
            </a:r>
            <a:r>
              <a:rPr lang="de-DE" dirty="0"/>
              <a:t> C, C++, Python and Java and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advantage</a:t>
            </a:r>
            <a:r>
              <a:rPr lang="de-DE" dirty="0"/>
              <a:t> of </a:t>
            </a:r>
            <a:r>
              <a:rPr lang="de-DE" dirty="0" err="1"/>
              <a:t>OpenCV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gives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ability</a:t>
            </a:r>
            <a:r>
              <a:rPr lang="de-DE" dirty="0"/>
              <a:t> to </a:t>
            </a:r>
            <a:r>
              <a:rPr lang="de-DE" dirty="0" err="1"/>
              <a:t>upload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and </a:t>
            </a:r>
            <a:r>
              <a:rPr lang="de-DE" dirty="0" err="1"/>
              <a:t>capture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at </a:t>
            </a:r>
            <a:r>
              <a:rPr lang="de-DE" dirty="0" err="1"/>
              <a:t>very</a:t>
            </a:r>
            <a:r>
              <a:rPr lang="de-DE" dirty="0"/>
              <a:t> high FPS.</a:t>
            </a:r>
          </a:p>
          <a:p>
            <a:endParaRPr lang="de-DE" dirty="0"/>
          </a:p>
          <a:p>
            <a:r>
              <a:rPr lang="de-DE" dirty="0" err="1"/>
              <a:t>It</a:t>
            </a:r>
            <a:r>
              <a:rPr lang="de-DE" dirty="0"/>
              <a:t> also </a:t>
            </a:r>
            <a:r>
              <a:rPr lang="de-DE" dirty="0" err="1"/>
              <a:t>helps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to find </a:t>
            </a:r>
            <a:r>
              <a:rPr lang="de-DE" dirty="0" err="1"/>
              <a:t>robots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FE4F2-19E5-4159-AD97-042EAFE1E8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95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1- To </a:t>
            </a:r>
            <a:r>
              <a:rPr lang="de-DE" dirty="0" err="1"/>
              <a:t>speed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resolution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4k to 1080p. </a:t>
            </a:r>
          </a:p>
          <a:p>
            <a:r>
              <a:rPr lang="de-DE" dirty="0"/>
              <a:t>2- The </a:t>
            </a:r>
            <a:r>
              <a:rPr lang="de-DE" dirty="0" err="1"/>
              <a:t>first</a:t>
            </a:r>
            <a:r>
              <a:rPr lang="de-DE" dirty="0"/>
              <a:t> and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in </a:t>
            </a:r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robot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to </a:t>
            </a:r>
            <a:r>
              <a:rPr lang="de-DE" dirty="0" err="1"/>
              <a:t>look</a:t>
            </a:r>
            <a:r>
              <a:rPr lang="de-DE" dirty="0"/>
              <a:t> for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blue</a:t>
            </a:r>
            <a:r>
              <a:rPr lang="de-DE" dirty="0"/>
              <a:t> </a:t>
            </a:r>
            <a:r>
              <a:rPr lang="de-DE" dirty="0" err="1"/>
              <a:t>circle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.</a:t>
            </a:r>
          </a:p>
          <a:p>
            <a:r>
              <a:rPr lang="de-DE" dirty="0"/>
              <a:t>3- After </a:t>
            </a:r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blue</a:t>
            </a:r>
            <a:r>
              <a:rPr lang="de-DE" dirty="0"/>
              <a:t> </a:t>
            </a:r>
            <a:r>
              <a:rPr lang="de-DE" dirty="0" err="1"/>
              <a:t>circle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check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sufficient</a:t>
            </a:r>
            <a:r>
              <a:rPr lang="de-DE" dirty="0"/>
              <a:t>. </a:t>
            </a:r>
            <a:r>
              <a:rPr lang="de-DE" dirty="0" err="1"/>
              <a:t>If</a:t>
            </a:r>
            <a:r>
              <a:rPr lang="de-DE" dirty="0"/>
              <a:t> so, I save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pixel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circle</a:t>
            </a:r>
            <a:r>
              <a:rPr lang="de-DE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FE4F2-19E5-4159-AD97-042EAFE1E8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34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ß"/>
            </a:pPr>
            <a:r>
              <a:rPr lang="de-DE" dirty="0">
                <a:solidFill>
                  <a:schemeClr val="tx1"/>
                </a:solidFill>
              </a:rPr>
              <a:t>An RGB </a:t>
            </a:r>
            <a:r>
              <a:rPr lang="de-DE" dirty="0" err="1">
                <a:solidFill>
                  <a:schemeClr val="tx1"/>
                </a:solidFill>
              </a:rPr>
              <a:t>color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space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is</a:t>
            </a:r>
            <a:r>
              <a:rPr lang="de-DE" dirty="0">
                <a:solidFill>
                  <a:schemeClr val="tx1"/>
                </a:solidFill>
              </a:rPr>
              <a:t> an additive </a:t>
            </a:r>
            <a:r>
              <a:rPr lang="de-DE" dirty="0" err="1">
                <a:solidFill>
                  <a:schemeClr val="tx1"/>
                </a:solidFill>
              </a:rPr>
              <a:t>color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space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that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replicates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color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perceptions</a:t>
            </a:r>
            <a:r>
              <a:rPr lang="de-DE" dirty="0">
                <a:solidFill>
                  <a:schemeClr val="tx1"/>
                </a:solidFill>
              </a:rPr>
              <a:t> by </a:t>
            </a:r>
            <a:r>
              <a:rPr lang="de-DE" dirty="0" err="1">
                <a:solidFill>
                  <a:schemeClr val="tx1"/>
                </a:solidFill>
              </a:rPr>
              <a:t>additively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mixing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three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primary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colors</a:t>
            </a: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red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green</a:t>
            </a:r>
            <a:r>
              <a:rPr lang="de-DE" dirty="0">
                <a:solidFill>
                  <a:schemeClr val="tx1"/>
                </a:solidFill>
              </a:rPr>
              <a:t>, and </a:t>
            </a:r>
            <a:r>
              <a:rPr lang="de-DE" dirty="0" err="1">
                <a:solidFill>
                  <a:schemeClr val="tx1"/>
                </a:solidFill>
              </a:rPr>
              <a:t>blue</a:t>
            </a:r>
            <a:r>
              <a:rPr lang="de-DE" dirty="0">
                <a:solidFill>
                  <a:schemeClr val="tx1"/>
                </a:solidFill>
              </a:rPr>
              <a:t>). Human </a:t>
            </a:r>
            <a:r>
              <a:rPr lang="de-DE" dirty="0" err="1">
                <a:solidFill>
                  <a:schemeClr val="tx1"/>
                </a:solidFill>
              </a:rPr>
              <a:t>color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vision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characterized</a:t>
            </a:r>
            <a:r>
              <a:rPr lang="de-DE" dirty="0">
                <a:solidFill>
                  <a:schemeClr val="tx1"/>
                </a:solidFill>
              </a:rPr>
              <a:t> by </a:t>
            </a:r>
            <a:r>
              <a:rPr lang="de-DE" dirty="0" err="1">
                <a:solidFill>
                  <a:schemeClr val="tx1"/>
                </a:solidFill>
              </a:rPr>
              <a:t>three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cone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types</a:t>
            </a:r>
            <a:r>
              <a:rPr lang="de-DE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ß"/>
            </a:pPr>
            <a:endParaRPr lang="de-DE" dirty="0">
              <a:solidFill>
                <a:schemeClr val="tx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ß"/>
            </a:pPr>
            <a:r>
              <a:rPr lang="de-DE" dirty="0">
                <a:solidFill>
                  <a:schemeClr val="tx1"/>
                </a:solidFill>
              </a:rPr>
              <a:t>The HSV </a:t>
            </a:r>
            <a:r>
              <a:rPr lang="de-DE" dirty="0" err="1">
                <a:solidFill>
                  <a:schemeClr val="tx1"/>
                </a:solidFill>
              </a:rPr>
              <a:t>color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space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color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space</a:t>
            </a:r>
            <a:r>
              <a:rPr lang="de-DE" dirty="0">
                <a:solidFill>
                  <a:schemeClr val="tx1"/>
                </a:solidFill>
              </a:rPr>
              <a:t> of </a:t>
            </a:r>
            <a:r>
              <a:rPr lang="de-DE" dirty="0" err="1">
                <a:solidFill>
                  <a:schemeClr val="tx1"/>
                </a:solidFill>
              </a:rPr>
              <a:t>several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color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models</a:t>
            </a:r>
            <a:r>
              <a:rPr lang="de-DE" dirty="0">
                <a:solidFill>
                  <a:schemeClr val="tx1"/>
                </a:solidFill>
              </a:rPr>
              <a:t>. Here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chromaticity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coordinate</a:t>
            </a:r>
            <a:r>
              <a:rPr lang="de-DE" dirty="0">
                <a:solidFill>
                  <a:schemeClr val="tx1"/>
                </a:solidFill>
              </a:rPr>
              <a:t> of a </a:t>
            </a:r>
            <a:r>
              <a:rPr lang="de-DE" dirty="0" err="1">
                <a:solidFill>
                  <a:schemeClr val="tx1"/>
                </a:solidFill>
              </a:rPr>
              <a:t>color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defined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help</a:t>
            </a:r>
            <a:r>
              <a:rPr lang="de-DE" dirty="0">
                <a:solidFill>
                  <a:schemeClr val="tx1"/>
                </a:solidFill>
              </a:rPr>
              <a:t> of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three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coordinates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ß"/>
            </a:pPr>
            <a:r>
              <a:rPr lang="de-DE" dirty="0">
                <a:solidFill>
                  <a:schemeClr val="tx1"/>
                </a:solidFill>
              </a:rPr>
              <a:t>Color </a:t>
            </a:r>
            <a:r>
              <a:rPr lang="de-DE" dirty="0" err="1">
                <a:solidFill>
                  <a:schemeClr val="tx1"/>
                </a:solidFill>
              </a:rPr>
              <a:t>value</a:t>
            </a:r>
            <a:r>
              <a:rPr lang="de-DE" dirty="0">
                <a:solidFill>
                  <a:schemeClr val="tx1"/>
                </a:solidFill>
              </a:rPr>
              <a:t> (English </a:t>
            </a:r>
            <a:r>
              <a:rPr lang="de-DE" dirty="0" err="1">
                <a:solidFill>
                  <a:schemeClr val="tx1"/>
                </a:solidFill>
              </a:rPr>
              <a:t>hue</a:t>
            </a:r>
            <a:r>
              <a:rPr lang="de-DE" dirty="0">
                <a:solidFill>
                  <a:schemeClr val="tx1"/>
                </a:solidFill>
              </a:rPr>
              <a:t>): Color angle on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color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wheel</a:t>
            </a:r>
            <a:r>
              <a:rPr lang="de-DE" dirty="0">
                <a:solidFill>
                  <a:schemeClr val="tx1"/>
                </a:solidFill>
              </a:rPr>
              <a:t> (0° for </a:t>
            </a:r>
            <a:r>
              <a:rPr lang="de-DE" dirty="0" err="1">
                <a:solidFill>
                  <a:schemeClr val="tx1"/>
                </a:solidFill>
              </a:rPr>
              <a:t>red</a:t>
            </a:r>
            <a:r>
              <a:rPr lang="de-DE" dirty="0">
                <a:solidFill>
                  <a:schemeClr val="tx1"/>
                </a:solidFill>
              </a:rPr>
              <a:t>, 120° for </a:t>
            </a:r>
            <a:r>
              <a:rPr lang="de-DE" dirty="0" err="1">
                <a:solidFill>
                  <a:schemeClr val="tx1"/>
                </a:solidFill>
              </a:rPr>
              <a:t>green</a:t>
            </a:r>
            <a:r>
              <a:rPr lang="de-DE" dirty="0">
                <a:solidFill>
                  <a:schemeClr val="tx1"/>
                </a:solidFill>
              </a:rPr>
              <a:t>, 240° for </a:t>
            </a:r>
            <a:r>
              <a:rPr lang="de-DE" dirty="0" err="1">
                <a:solidFill>
                  <a:schemeClr val="tx1"/>
                </a:solidFill>
              </a:rPr>
              <a:t>blue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ß"/>
            </a:pPr>
            <a:r>
              <a:rPr lang="de-DE" dirty="0">
                <a:solidFill>
                  <a:schemeClr val="tx1"/>
                </a:solidFill>
              </a:rPr>
              <a:t>Color </a:t>
            </a:r>
            <a:r>
              <a:rPr lang="de-DE" dirty="0" err="1">
                <a:solidFill>
                  <a:schemeClr val="tx1"/>
                </a:solidFill>
              </a:rPr>
              <a:t>saturation</a:t>
            </a:r>
            <a:r>
              <a:rPr lang="de-DE" dirty="0">
                <a:solidFill>
                  <a:schemeClr val="tx1"/>
                </a:solidFill>
              </a:rPr>
              <a:t>: (0% = neutral </a:t>
            </a:r>
            <a:r>
              <a:rPr lang="de-DE" dirty="0" err="1">
                <a:solidFill>
                  <a:schemeClr val="tx1"/>
                </a:solidFill>
              </a:rPr>
              <a:t>gray</a:t>
            </a:r>
            <a:r>
              <a:rPr lang="de-DE" dirty="0">
                <a:solidFill>
                  <a:schemeClr val="tx1"/>
                </a:solidFill>
              </a:rPr>
              <a:t>, 50% = </a:t>
            </a:r>
            <a:r>
              <a:rPr lang="de-DE" dirty="0" err="1">
                <a:solidFill>
                  <a:schemeClr val="tx1"/>
                </a:solidFill>
              </a:rPr>
              <a:t>little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saturated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color</a:t>
            </a:r>
            <a:r>
              <a:rPr lang="de-DE" dirty="0">
                <a:solidFill>
                  <a:schemeClr val="tx1"/>
                </a:solidFill>
              </a:rPr>
              <a:t>, 100% = </a:t>
            </a:r>
            <a:r>
              <a:rPr lang="de-DE" dirty="0" err="1">
                <a:solidFill>
                  <a:schemeClr val="tx1"/>
                </a:solidFill>
              </a:rPr>
              <a:t>saturated</a:t>
            </a:r>
            <a:r>
              <a:rPr lang="de-DE" dirty="0">
                <a:solidFill>
                  <a:schemeClr val="tx1"/>
                </a:solidFill>
              </a:rPr>
              <a:t>, pure </a:t>
            </a:r>
            <a:r>
              <a:rPr lang="de-DE" dirty="0" err="1">
                <a:solidFill>
                  <a:schemeClr val="tx1"/>
                </a:solidFill>
              </a:rPr>
              <a:t>color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ß"/>
            </a:pPr>
            <a:r>
              <a:rPr lang="de-DE" dirty="0" err="1">
                <a:solidFill>
                  <a:schemeClr val="tx1"/>
                </a:solidFill>
              </a:rPr>
              <a:t>Brightness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value</a:t>
            </a: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value</a:t>
            </a:r>
            <a:r>
              <a:rPr lang="de-DE" dirty="0">
                <a:solidFill>
                  <a:schemeClr val="tx1"/>
                </a:solidFill>
              </a:rPr>
              <a:t>; also </a:t>
            </a:r>
            <a:r>
              <a:rPr lang="de-DE" dirty="0" err="1">
                <a:solidFill>
                  <a:schemeClr val="tx1"/>
                </a:solidFill>
              </a:rPr>
              <a:t>called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darkness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level</a:t>
            </a:r>
            <a:r>
              <a:rPr lang="de-DE" dirty="0">
                <a:solidFill>
                  <a:schemeClr val="tx1"/>
                </a:solidFill>
              </a:rPr>
              <a:t>): (0% = </a:t>
            </a:r>
            <a:r>
              <a:rPr lang="de-DE" dirty="0" err="1">
                <a:solidFill>
                  <a:schemeClr val="tx1"/>
                </a:solidFill>
              </a:rPr>
              <a:t>no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brightness</a:t>
            </a:r>
            <a:r>
              <a:rPr lang="de-DE" dirty="0">
                <a:solidFill>
                  <a:schemeClr val="tx1"/>
                </a:solidFill>
              </a:rPr>
              <a:t>, 100% =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brightness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FE4F2-19E5-4159-AD97-042EAFE1E8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47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Was bedeutet Maske? </a:t>
            </a:r>
          </a:p>
          <a:p>
            <a:r>
              <a:rPr lang="de-DE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In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opencv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by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specifying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the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lower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limits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of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color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and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upper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limits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of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color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(in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our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case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blue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color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)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we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can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disable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delete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) all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other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color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range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FE4F2-19E5-4159-AD97-042EAFE1E8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39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Here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we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have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another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view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of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the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same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image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which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also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shows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the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main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image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 and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we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can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see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the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result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of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masking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</a:p>
          <a:p>
            <a:endParaRPr lang="de-DE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FE4F2-19E5-4159-AD97-042EAFE1E8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67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0E22-7E4C-ADA3-5F6A-35F8E5907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066CB-12E5-793A-E1DE-CA968585A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65ACA-D690-4ACF-54A7-B5EDE3F8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11B6-5959-4D1A-9288-02D342970029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23D4F-1F64-54B0-D604-6E56909F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FDFFB-F441-1CC4-77E3-3719D65C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F464-38FE-460A-BFE7-E39A8E25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2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66B6-394A-C836-ED5B-600FE2A1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A2022-B9A7-E1B4-877A-CE6E01B8A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2284F-F04B-9E55-C705-B684B779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11B6-5959-4D1A-9288-02D342970029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5E84B-8785-C506-0312-190F2835F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80643-9AE2-19D1-4820-A6BC8D27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F464-38FE-460A-BFE7-E39A8E25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5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3814D-1350-2834-62D1-363ED5BCF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A18E9-4BBA-C9C9-6D87-B4D2C23B1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282B8-655A-C077-0192-889CF837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11B6-5959-4D1A-9288-02D342970029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CBB6F-A074-6C42-0A86-3B981007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CDC2D-D948-8EC7-E71C-8B1F8B4F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F464-38FE-460A-BFE7-E39A8E25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0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60A2-DFB6-FCF1-C3D9-610BBB6E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B2778-9B4B-F68A-0DE9-FF7F70CAD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4C84B-6E78-5ED0-6751-C5A9C0D4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11B6-5959-4D1A-9288-02D342970029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6A7E6-9744-97D0-7361-9F367F93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856DE-E28D-EBBC-54DA-EF144780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F464-38FE-460A-BFE7-E39A8E25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8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5C12-9A07-CFBB-8BE0-D25D61588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AD43B-3BB6-DA42-D804-D425AF20D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D4C9C-6AD1-7B45-F70E-0E2882E91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11B6-5959-4D1A-9288-02D342970029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586C3-714B-7204-E1C9-C471A71D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D37C0-03D0-D57E-9C01-9F4901E5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F464-38FE-460A-BFE7-E39A8E25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5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BC16-AF66-EE31-68DE-893043D1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0EED-559A-3205-B115-3ED760B6A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E5E99-60F1-E87E-ED9B-FF11F6F4C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CAC85-664B-8763-5BF8-0589C5B7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11B6-5959-4D1A-9288-02D342970029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9787A-115C-28EB-4CEE-C94DA343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B2799-9477-D3CE-1E7C-78142291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F464-38FE-460A-BFE7-E39A8E25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EB40-1BE7-CD7E-83FF-FD202A787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EF79B-0980-5134-5A12-8E3FDEB9C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CE755-3EA9-C96F-A3B9-F55CD3AC7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7F7BF2-85E7-CDFC-ACFF-C86767A8A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2D3D1B-409F-10E2-B0DA-57EC06477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6D1A9-040B-FFD0-02EA-695E8C94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11B6-5959-4D1A-9288-02D342970029}" type="datetimeFigureOut">
              <a:rPr lang="en-US" smtClean="0"/>
              <a:t>7/14/22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88146-988A-21AF-E757-E2CE2295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CD961-9893-16C4-00B2-677610ED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F464-38FE-460A-BFE7-E39A8E25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1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92F2-63F0-3FF5-2D38-582BBB0B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12564-11ED-F585-B76A-5B4DCAC0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11B6-5959-4D1A-9288-02D342970029}" type="datetimeFigureOut">
              <a:rPr lang="en-US" smtClean="0"/>
              <a:t>7/14/22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76851-AE4F-AD4B-9BEA-D2581C29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7FD28-2309-B169-D4BD-3A715B9D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F464-38FE-460A-BFE7-E39A8E25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9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86CE2F-DD2E-B266-8544-4BD888BB4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11B6-5959-4D1A-9288-02D342970029}" type="datetimeFigureOut">
              <a:rPr lang="en-US" smtClean="0"/>
              <a:t>7/14/22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4A89D-01FE-B2B7-2997-80A5168E5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5915-DFE3-35CB-248F-AD90B42E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F464-38FE-460A-BFE7-E39A8E25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1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5392-E7E2-D989-EB46-AD63B5B70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FF587-3E08-B130-DF7E-8C401FFAA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3D8AD-A74B-4EC0-AA0E-594C046BA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6850D-2DD3-4E62-CE5D-C0DEF0CA0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11B6-5959-4D1A-9288-02D342970029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F3D89-8E07-81A9-4337-BB954B37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1419D-5BEB-7297-3179-FCDB25E9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F464-38FE-460A-BFE7-E39A8E25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2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BAAA-60D4-0B51-2F6A-E1A28DAA6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609090-6DA6-5505-754A-E682FF933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EC333-48FE-6412-9A0C-239879F4B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91C1C-A43B-E12B-7AD8-0E441D97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11B6-5959-4D1A-9288-02D342970029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C5C03-5C57-C141-A4E6-1FFEF1D2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5A417-86C7-AC43-5D38-7958705C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F464-38FE-460A-BFE7-E39A8E25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A8EC0E-F973-108E-B830-49A64937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781B4-E4AD-C88A-51E4-A71A1C91E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76E82-B230-FF1F-E113-882376992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011B6-5959-4D1A-9288-02D342970029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75372-7851-B8D1-72A3-9F569E3FB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E7EDA-6212-346B-7AA2-E0D9BFE27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4F464-38FE-460A-BFE7-E39A8E25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4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">
            <a:extLst>
              <a:ext uri="{FF2B5EF4-FFF2-40B4-BE49-F238E27FC236}">
                <a16:creationId xmlns:a16="http://schemas.microsoft.com/office/drawing/2014/main" id="{CEA2C947-9172-DC93-D68D-40FFD30809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61231"/>
            <a:ext cx="2286000" cy="723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860403-4D28-87C1-5332-84753758868C}"/>
              </a:ext>
            </a:extLst>
          </p:cNvPr>
          <p:cNvSpPr txBox="1"/>
          <p:nvPr/>
        </p:nvSpPr>
        <p:spPr>
          <a:xfrm>
            <a:off x="3644848" y="4428889"/>
            <a:ext cx="4902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Project Supervisor :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Prof.Dr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Benedikt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Dietrich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454CBB-8FCF-1243-B832-3C1C286A90F1}"/>
              </a:ext>
            </a:extLst>
          </p:cNvPr>
          <p:cNvSpPr txBox="1"/>
          <p:nvPr/>
        </p:nvSpPr>
        <p:spPr>
          <a:xfrm>
            <a:off x="3644848" y="4992379"/>
            <a:ext cx="51448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Master project of the student :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Siamak Mirifar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93D8CE-C1AF-4373-0827-0E284E896AEA}"/>
              </a:ext>
            </a:extLst>
          </p:cNvPr>
          <p:cNvSpPr/>
          <p:nvPr/>
        </p:nvSpPr>
        <p:spPr>
          <a:xfrm>
            <a:off x="805912" y="1066761"/>
            <a:ext cx="10678331" cy="723901"/>
          </a:xfrm>
          <a:prstGeom prst="rect">
            <a:avLst/>
          </a:prstGeom>
          <a:solidFill>
            <a:srgbClr val="FFDBB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>
                <a:solidFill>
                  <a:schemeClr val="accent2"/>
                </a:solidFill>
              </a:rPr>
              <a:t>RoboSoccer</a:t>
            </a:r>
            <a:r>
              <a:rPr lang="de-DE" sz="2800" dirty="0">
                <a:solidFill>
                  <a:schemeClr val="accent2"/>
                </a:solidFill>
              </a:rPr>
              <a:t> – Design and </a:t>
            </a:r>
            <a:r>
              <a:rPr lang="de-DE" sz="2800" dirty="0" err="1">
                <a:solidFill>
                  <a:schemeClr val="accent2"/>
                </a:solidFill>
              </a:rPr>
              <a:t>development</a:t>
            </a:r>
            <a:r>
              <a:rPr lang="de-DE" sz="2800" dirty="0">
                <a:solidFill>
                  <a:schemeClr val="accent2"/>
                </a:solidFill>
              </a:rPr>
              <a:t> of an </a:t>
            </a:r>
            <a:r>
              <a:rPr lang="de-DE" sz="2800" dirty="0" err="1">
                <a:solidFill>
                  <a:schemeClr val="accent2"/>
                </a:solidFill>
              </a:rPr>
              <a:t>image</a:t>
            </a:r>
            <a:r>
              <a:rPr lang="de-DE" sz="2800" dirty="0">
                <a:solidFill>
                  <a:schemeClr val="accent2"/>
                </a:solidFill>
              </a:rPr>
              <a:t> </a:t>
            </a:r>
            <a:r>
              <a:rPr lang="de-DE" sz="2800" dirty="0" err="1">
                <a:solidFill>
                  <a:schemeClr val="accent2"/>
                </a:solidFill>
              </a:rPr>
              <a:t>processing</a:t>
            </a:r>
            <a:r>
              <a:rPr lang="de-DE" sz="2800" dirty="0">
                <a:solidFill>
                  <a:schemeClr val="accent2"/>
                </a:solidFill>
              </a:rPr>
              <a:t> </a:t>
            </a:r>
            <a:r>
              <a:rPr lang="de-DE" sz="2800" dirty="0" err="1">
                <a:solidFill>
                  <a:schemeClr val="accent2"/>
                </a:solidFill>
              </a:rPr>
              <a:t>system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457425-A3E2-6E60-FB4D-0A848A81EE04}"/>
              </a:ext>
            </a:extLst>
          </p:cNvPr>
          <p:cNvSpPr/>
          <p:nvPr/>
        </p:nvSpPr>
        <p:spPr>
          <a:xfrm>
            <a:off x="382292" y="6465006"/>
            <a:ext cx="11427416" cy="40011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Master Ingenieurwissenschaften, Master Angewandte Forschung und Entwicklung			Sommer Semester 2022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" name="Picture 9" descr="A picture containing text, water, blue&#10;&#10;Description automatically generated">
            <a:extLst>
              <a:ext uri="{FF2B5EF4-FFF2-40B4-BE49-F238E27FC236}">
                <a16:creationId xmlns:a16="http://schemas.microsoft.com/office/drawing/2014/main" id="{B91400FA-9AE0-615D-043A-5AF4907CF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961" y="1976327"/>
            <a:ext cx="4024078" cy="226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0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">
            <a:extLst>
              <a:ext uri="{FF2B5EF4-FFF2-40B4-BE49-F238E27FC236}">
                <a16:creationId xmlns:a16="http://schemas.microsoft.com/office/drawing/2014/main" id="{CEA2C947-9172-DC93-D68D-40FFD30809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61231"/>
            <a:ext cx="2286000" cy="723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457425-A3E2-6E60-FB4D-0A848A81EE04}"/>
              </a:ext>
            </a:extLst>
          </p:cNvPr>
          <p:cNvSpPr/>
          <p:nvPr/>
        </p:nvSpPr>
        <p:spPr>
          <a:xfrm>
            <a:off x="382292" y="6465006"/>
            <a:ext cx="11427416" cy="40011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Master Ingenieurwissenschaften, Master Angewandte Forschung und Entwicklung			Sommer Semester 2022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1F7ED8-5C46-9D0D-8C26-BAAC992C35E8}"/>
              </a:ext>
            </a:extLst>
          </p:cNvPr>
          <p:cNvSpPr/>
          <p:nvPr/>
        </p:nvSpPr>
        <p:spPr>
          <a:xfrm>
            <a:off x="945397" y="1066762"/>
            <a:ext cx="10213384" cy="400110"/>
          </a:xfrm>
          <a:prstGeom prst="rect">
            <a:avLst/>
          </a:prstGeom>
          <a:solidFill>
            <a:srgbClr val="FFDBB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solidFill>
                  <a:schemeClr val="accent2"/>
                </a:solidFill>
              </a:rPr>
              <a:t>Image 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F6C313-992D-7283-702A-04012CDBFAD5}"/>
              </a:ext>
            </a:extLst>
          </p:cNvPr>
          <p:cNvSpPr/>
          <p:nvPr/>
        </p:nvSpPr>
        <p:spPr>
          <a:xfrm>
            <a:off x="945397" y="1746573"/>
            <a:ext cx="1720311" cy="531678"/>
          </a:xfrm>
          <a:prstGeom prst="rect">
            <a:avLst/>
          </a:prstGeom>
          <a:solidFill>
            <a:srgbClr val="FFE2C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Contours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: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A2DFCAF9-5AC6-363B-CB6A-8208C89C5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500" y="3130756"/>
            <a:ext cx="4334281" cy="2799425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B8FC41E9-41E9-7DF0-D33E-409EAD7082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97" y="3095889"/>
            <a:ext cx="3434359" cy="317988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428ABF-DB11-3F89-E73D-87F94AF6D2D2}"/>
              </a:ext>
            </a:extLst>
          </p:cNvPr>
          <p:cNvCxnSpPr>
            <a:cxnSpLocks/>
          </p:cNvCxnSpPr>
          <p:nvPr/>
        </p:nvCxnSpPr>
        <p:spPr>
          <a:xfrm>
            <a:off x="2662576" y="4726290"/>
            <a:ext cx="3232881" cy="14713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533293-A818-0ACE-9F21-2A22282B093E}"/>
              </a:ext>
            </a:extLst>
          </p:cNvPr>
          <p:cNvSpPr txBox="1"/>
          <p:nvPr/>
        </p:nvSpPr>
        <p:spPr>
          <a:xfrm>
            <a:off x="6052089" y="6050324"/>
            <a:ext cx="2736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Areas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included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F57624-6B23-C153-34C0-D2DAF399B1E1}"/>
              </a:ext>
            </a:extLst>
          </p:cNvPr>
          <p:cNvSpPr/>
          <p:nvPr/>
        </p:nvSpPr>
        <p:spPr>
          <a:xfrm>
            <a:off x="2796408" y="1752302"/>
            <a:ext cx="8362373" cy="1211401"/>
          </a:xfrm>
          <a:prstGeom prst="rect">
            <a:avLst/>
          </a:prstGeom>
          <a:solidFill>
            <a:srgbClr val="FFE2C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Contours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can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be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simply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explained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as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a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curve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that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connects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all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points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constantly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(in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sequence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)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that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have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the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same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color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or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intensity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(in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our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case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the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color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mask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is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blue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79550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">
            <a:extLst>
              <a:ext uri="{FF2B5EF4-FFF2-40B4-BE49-F238E27FC236}">
                <a16:creationId xmlns:a16="http://schemas.microsoft.com/office/drawing/2014/main" id="{CEA2C947-9172-DC93-D68D-40FFD30809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61231"/>
            <a:ext cx="2286000" cy="723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457425-A3E2-6E60-FB4D-0A848A81EE04}"/>
              </a:ext>
            </a:extLst>
          </p:cNvPr>
          <p:cNvSpPr/>
          <p:nvPr/>
        </p:nvSpPr>
        <p:spPr>
          <a:xfrm>
            <a:off x="382292" y="6465006"/>
            <a:ext cx="11427416" cy="40011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Master Ingenieurwissenschaften, Master Angewandte Forschung und Entwicklung			Sommer Semester 2022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1F7ED8-5C46-9D0D-8C26-BAAC992C35E8}"/>
              </a:ext>
            </a:extLst>
          </p:cNvPr>
          <p:cNvSpPr/>
          <p:nvPr/>
        </p:nvSpPr>
        <p:spPr>
          <a:xfrm>
            <a:off x="945397" y="1066762"/>
            <a:ext cx="10213384" cy="400110"/>
          </a:xfrm>
          <a:prstGeom prst="rect">
            <a:avLst/>
          </a:prstGeom>
          <a:solidFill>
            <a:srgbClr val="FFDBB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solidFill>
                  <a:schemeClr val="accent2"/>
                </a:solidFill>
              </a:rPr>
              <a:t>Image 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919B0B-6982-0EBA-2741-4872D9EE3094}"/>
              </a:ext>
            </a:extLst>
          </p:cNvPr>
          <p:cNvSpPr/>
          <p:nvPr/>
        </p:nvSpPr>
        <p:spPr>
          <a:xfrm>
            <a:off x="945398" y="1746573"/>
            <a:ext cx="1859795" cy="400110"/>
          </a:xfrm>
          <a:prstGeom prst="rect">
            <a:avLst/>
          </a:prstGeom>
          <a:solidFill>
            <a:srgbClr val="FFE2C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Crop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image</a:t>
            </a:r>
            <a:r>
              <a:rPr lang="de-DE" dirty="0">
                <a:solidFill>
                  <a:schemeClr val="tx1"/>
                </a:solidFill>
              </a:rPr>
              <a:t> : 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A174909-980C-4644-F989-E6EAD9349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514" y="2146683"/>
            <a:ext cx="4008971" cy="360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65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">
            <a:extLst>
              <a:ext uri="{FF2B5EF4-FFF2-40B4-BE49-F238E27FC236}">
                <a16:creationId xmlns:a16="http://schemas.microsoft.com/office/drawing/2014/main" id="{CEA2C947-9172-DC93-D68D-40FFD30809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61231"/>
            <a:ext cx="2286000" cy="723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457425-A3E2-6E60-FB4D-0A848A81EE04}"/>
              </a:ext>
            </a:extLst>
          </p:cNvPr>
          <p:cNvSpPr/>
          <p:nvPr/>
        </p:nvSpPr>
        <p:spPr>
          <a:xfrm>
            <a:off x="382292" y="6465006"/>
            <a:ext cx="11427416" cy="40011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Master Ingenieurwissenschaften, Master Angewandte Forschung und Entwicklung			Sommer Semester 2022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1F7ED8-5C46-9D0D-8C26-BAAC992C35E8}"/>
              </a:ext>
            </a:extLst>
          </p:cNvPr>
          <p:cNvSpPr/>
          <p:nvPr/>
        </p:nvSpPr>
        <p:spPr>
          <a:xfrm>
            <a:off x="945397" y="1066762"/>
            <a:ext cx="10213384" cy="400110"/>
          </a:xfrm>
          <a:prstGeom prst="rect">
            <a:avLst/>
          </a:prstGeom>
          <a:solidFill>
            <a:srgbClr val="FFDBB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solidFill>
                  <a:schemeClr val="accent2"/>
                </a:solidFill>
              </a:rPr>
              <a:t>Recognition of </a:t>
            </a:r>
            <a:r>
              <a:rPr lang="de-DE" sz="2400" dirty="0" err="1">
                <a:solidFill>
                  <a:schemeClr val="accent2"/>
                </a:solidFill>
              </a:rPr>
              <a:t>robot</a:t>
            </a:r>
            <a:r>
              <a:rPr lang="de-DE" sz="2400" dirty="0">
                <a:solidFill>
                  <a:schemeClr val="accent2"/>
                </a:solidFill>
              </a:rPr>
              <a:t> </a:t>
            </a:r>
            <a:r>
              <a:rPr lang="de-DE" sz="2400" dirty="0" err="1">
                <a:solidFill>
                  <a:schemeClr val="accent2"/>
                </a:solidFill>
              </a:rPr>
              <a:t>patterns</a:t>
            </a:r>
            <a:endParaRPr lang="de-DE" sz="2400" dirty="0">
              <a:solidFill>
                <a:schemeClr val="accent2"/>
              </a:solidFill>
            </a:endParaRP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982E25A7-08C1-B53F-4FA3-4CBFC9107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640" y="2130746"/>
            <a:ext cx="4245242" cy="4245242"/>
          </a:xfrm>
          <a:prstGeom prst="rect">
            <a:avLst/>
          </a:prstGeom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E54FDFB-9657-BDDE-4944-065F4A1C40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61" y="2689574"/>
            <a:ext cx="3884939" cy="362660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C35984-0ED6-FB40-7EBB-78FADB55682D}"/>
              </a:ext>
            </a:extLst>
          </p:cNvPr>
          <p:cNvCxnSpPr/>
          <p:nvPr/>
        </p:nvCxnSpPr>
        <p:spPr>
          <a:xfrm flipH="1" flipV="1">
            <a:off x="4217175" y="3642244"/>
            <a:ext cx="4231037" cy="3448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1EBA857-B344-5C6D-DA7E-FD2822F0B9F6}"/>
              </a:ext>
            </a:extLst>
          </p:cNvPr>
          <p:cNvSpPr txBox="1"/>
          <p:nvPr/>
        </p:nvSpPr>
        <p:spPr>
          <a:xfrm>
            <a:off x="1673812" y="1844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9D14F7-B574-40E0-66DC-E48BCD49DF34}"/>
              </a:ext>
            </a:extLst>
          </p:cNvPr>
          <p:cNvSpPr txBox="1"/>
          <p:nvPr/>
        </p:nvSpPr>
        <p:spPr>
          <a:xfrm>
            <a:off x="2744583" y="1827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0D3D20-8946-ECD4-AEB1-3F6C761221D7}"/>
              </a:ext>
            </a:extLst>
          </p:cNvPr>
          <p:cNvSpPr txBox="1"/>
          <p:nvPr/>
        </p:nvSpPr>
        <p:spPr>
          <a:xfrm>
            <a:off x="3766123" y="18544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E28329-D2DC-108C-7C88-EC619F878254}"/>
              </a:ext>
            </a:extLst>
          </p:cNvPr>
          <p:cNvSpPr txBox="1"/>
          <p:nvPr/>
        </p:nvSpPr>
        <p:spPr>
          <a:xfrm>
            <a:off x="4886673" y="1827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21006F-F699-30A5-A4CB-99B63E6FAAF8}"/>
              </a:ext>
            </a:extLst>
          </p:cNvPr>
          <p:cNvSpPr txBox="1"/>
          <p:nvPr/>
        </p:nvSpPr>
        <p:spPr>
          <a:xfrm>
            <a:off x="1698732" y="3056725"/>
            <a:ext cx="27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5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138D59-9BF8-CEF9-2762-F08DEA1977A4}"/>
              </a:ext>
            </a:extLst>
          </p:cNvPr>
          <p:cNvSpPr txBox="1"/>
          <p:nvPr/>
        </p:nvSpPr>
        <p:spPr>
          <a:xfrm>
            <a:off x="2756759" y="3041227"/>
            <a:ext cx="27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6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11A050-C27D-19D6-031A-DFC07266C083}"/>
              </a:ext>
            </a:extLst>
          </p:cNvPr>
          <p:cNvSpPr txBox="1"/>
          <p:nvPr/>
        </p:nvSpPr>
        <p:spPr>
          <a:xfrm>
            <a:off x="3882812" y="3072223"/>
            <a:ext cx="27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3FDD38-DF55-EF4C-FAD6-A20B1BC83262}"/>
              </a:ext>
            </a:extLst>
          </p:cNvPr>
          <p:cNvSpPr txBox="1"/>
          <p:nvPr/>
        </p:nvSpPr>
        <p:spPr>
          <a:xfrm>
            <a:off x="4899133" y="3072223"/>
            <a:ext cx="27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8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14AFE2-94CC-5E0B-46BE-5DBAA8275178}"/>
              </a:ext>
            </a:extLst>
          </p:cNvPr>
          <p:cNvSpPr txBox="1"/>
          <p:nvPr/>
        </p:nvSpPr>
        <p:spPr>
          <a:xfrm>
            <a:off x="1650029" y="4156646"/>
            <a:ext cx="27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9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4BC560-E790-A202-C2A3-1DBAAE7F7850}"/>
              </a:ext>
            </a:extLst>
          </p:cNvPr>
          <p:cNvSpPr txBox="1"/>
          <p:nvPr/>
        </p:nvSpPr>
        <p:spPr>
          <a:xfrm>
            <a:off x="2713668" y="4172979"/>
            <a:ext cx="51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10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5FE031-60C1-66CE-34D7-3EB5ADFFB44D}"/>
              </a:ext>
            </a:extLst>
          </p:cNvPr>
          <p:cNvSpPr txBox="1"/>
          <p:nvPr/>
        </p:nvSpPr>
        <p:spPr>
          <a:xfrm>
            <a:off x="3794886" y="4154025"/>
            <a:ext cx="45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11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B3C074-AC46-3414-4448-3D3358F41BF9}"/>
              </a:ext>
            </a:extLst>
          </p:cNvPr>
          <p:cNvSpPr txBox="1"/>
          <p:nvPr/>
        </p:nvSpPr>
        <p:spPr>
          <a:xfrm>
            <a:off x="4839379" y="4172979"/>
            <a:ext cx="50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12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370C8-2506-AEAB-D289-560E9A452C1C}"/>
              </a:ext>
            </a:extLst>
          </p:cNvPr>
          <p:cNvSpPr txBox="1"/>
          <p:nvPr/>
        </p:nvSpPr>
        <p:spPr>
          <a:xfrm>
            <a:off x="1650029" y="5200887"/>
            <a:ext cx="45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13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4B8F57-9915-ADB6-7B08-27F2E6A47F36}"/>
              </a:ext>
            </a:extLst>
          </p:cNvPr>
          <p:cNvSpPr txBox="1"/>
          <p:nvPr/>
        </p:nvSpPr>
        <p:spPr>
          <a:xfrm>
            <a:off x="2706695" y="5206185"/>
            <a:ext cx="45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14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CF1400-786F-8A69-C321-654C0659E541}"/>
              </a:ext>
            </a:extLst>
          </p:cNvPr>
          <p:cNvSpPr txBox="1"/>
          <p:nvPr/>
        </p:nvSpPr>
        <p:spPr>
          <a:xfrm>
            <a:off x="3777218" y="5213066"/>
            <a:ext cx="45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15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E2B724-5C16-88BD-C8C5-A010036BBE0A}"/>
              </a:ext>
            </a:extLst>
          </p:cNvPr>
          <p:cNvSpPr txBox="1"/>
          <p:nvPr/>
        </p:nvSpPr>
        <p:spPr>
          <a:xfrm>
            <a:off x="4839379" y="5209747"/>
            <a:ext cx="50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16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D28667-D8D5-A589-CFE9-226F1C947719}"/>
              </a:ext>
            </a:extLst>
          </p:cNvPr>
          <p:cNvSpPr/>
          <p:nvPr/>
        </p:nvSpPr>
        <p:spPr>
          <a:xfrm>
            <a:off x="960359" y="1555890"/>
            <a:ext cx="1092633" cy="400110"/>
          </a:xfrm>
          <a:prstGeom prst="rect">
            <a:avLst/>
          </a:prstGeom>
          <a:solidFill>
            <a:srgbClr val="FFE2C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Pattern : </a:t>
            </a:r>
          </a:p>
        </p:txBody>
      </p:sp>
    </p:spTree>
    <p:extLst>
      <p:ext uri="{BB962C8B-B14F-4D97-AF65-F5344CB8AC3E}">
        <p14:creationId xmlns:p14="http://schemas.microsoft.com/office/powerpoint/2010/main" val="3597692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">
            <a:extLst>
              <a:ext uri="{FF2B5EF4-FFF2-40B4-BE49-F238E27FC236}">
                <a16:creationId xmlns:a16="http://schemas.microsoft.com/office/drawing/2014/main" id="{CEA2C947-9172-DC93-D68D-40FFD30809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61231"/>
            <a:ext cx="2286000" cy="723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457425-A3E2-6E60-FB4D-0A848A81EE04}"/>
              </a:ext>
            </a:extLst>
          </p:cNvPr>
          <p:cNvSpPr/>
          <p:nvPr/>
        </p:nvSpPr>
        <p:spPr>
          <a:xfrm>
            <a:off x="382292" y="6465006"/>
            <a:ext cx="11427416" cy="40011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Master Ingenieurwissenschaften, Master Angewandte Forschung und Entwicklung			Sommer Semester 2022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1F7ED8-5C46-9D0D-8C26-BAAC992C35E8}"/>
              </a:ext>
            </a:extLst>
          </p:cNvPr>
          <p:cNvSpPr/>
          <p:nvPr/>
        </p:nvSpPr>
        <p:spPr>
          <a:xfrm>
            <a:off x="945397" y="1066762"/>
            <a:ext cx="10213384" cy="400110"/>
          </a:xfrm>
          <a:prstGeom prst="rect">
            <a:avLst/>
          </a:prstGeom>
          <a:solidFill>
            <a:srgbClr val="FFDBB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solidFill>
                  <a:schemeClr val="accent2"/>
                </a:solidFill>
              </a:rPr>
              <a:t>Recognition of </a:t>
            </a:r>
            <a:r>
              <a:rPr lang="de-DE" sz="2400" dirty="0" err="1">
                <a:solidFill>
                  <a:schemeClr val="accent2"/>
                </a:solidFill>
              </a:rPr>
              <a:t>robot</a:t>
            </a:r>
            <a:r>
              <a:rPr lang="de-DE" sz="2400" dirty="0">
                <a:solidFill>
                  <a:schemeClr val="accent2"/>
                </a:solidFill>
              </a:rPr>
              <a:t> </a:t>
            </a:r>
            <a:r>
              <a:rPr lang="de-DE" sz="2400" dirty="0" err="1">
                <a:solidFill>
                  <a:schemeClr val="accent2"/>
                </a:solidFill>
              </a:rPr>
              <a:t>patterns</a:t>
            </a:r>
            <a:endParaRPr lang="de-DE" sz="2400" dirty="0">
              <a:solidFill>
                <a:schemeClr val="accent2"/>
              </a:solidFill>
            </a:endParaRPr>
          </a:p>
        </p:txBody>
      </p:sp>
      <p:pic>
        <p:nvPicPr>
          <p:cNvPr id="4" name="Picture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5496FA26-F755-3F79-DA4B-240BD7BF1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97" y="1984462"/>
            <a:ext cx="4772691" cy="396295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BEE8C1D-6003-1F35-DD24-96B89A181101}"/>
              </a:ext>
            </a:extLst>
          </p:cNvPr>
          <p:cNvGrpSpPr/>
          <p:nvPr/>
        </p:nvGrpSpPr>
        <p:grpSpPr>
          <a:xfrm>
            <a:off x="6803757" y="1984462"/>
            <a:ext cx="4245244" cy="3962952"/>
            <a:chOff x="7149808" y="1746573"/>
            <a:chExt cx="4008973" cy="3600342"/>
          </a:xfrm>
        </p:grpSpPr>
        <p:pic>
          <p:nvPicPr>
            <p:cNvPr id="8" name="Picture 7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48611939-B4FC-56FD-17E4-2BED3F854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9809" y="1746573"/>
              <a:ext cx="4008971" cy="3600342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DAB946-2DC5-FBFA-C8D0-3B6AF5C63CC2}"/>
                </a:ext>
              </a:extLst>
            </p:cNvPr>
            <p:cNvCxnSpPr>
              <a:stCxn id="8" idx="0"/>
              <a:endCxn id="8" idx="2"/>
            </p:cNvCxnSpPr>
            <p:nvPr/>
          </p:nvCxnSpPr>
          <p:spPr>
            <a:xfrm>
              <a:off x="9154295" y="1746573"/>
              <a:ext cx="0" cy="3600342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5DC80E9-5978-3D70-5BE7-E6AF37511C81}"/>
                </a:ext>
              </a:extLst>
            </p:cNvPr>
            <p:cNvCxnSpPr>
              <a:stCxn id="8" idx="1"/>
              <a:endCxn id="8" idx="3"/>
            </p:cNvCxnSpPr>
            <p:nvPr/>
          </p:nvCxnSpPr>
          <p:spPr>
            <a:xfrm>
              <a:off x="7149809" y="3546744"/>
              <a:ext cx="4008971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1D9696DE-2492-E2C2-059E-35EC03E3A34F}"/>
                </a:ext>
              </a:extLst>
            </p:cNvPr>
            <p:cNvSpPr/>
            <p:nvPr/>
          </p:nvSpPr>
          <p:spPr>
            <a:xfrm>
              <a:off x="10461357" y="1768135"/>
              <a:ext cx="697424" cy="660517"/>
            </a:xfrm>
            <a:prstGeom prst="flowChartConnector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752AA8DB-8C92-BAC4-BD70-10F21E4E3F10}"/>
                </a:ext>
              </a:extLst>
            </p:cNvPr>
            <p:cNvSpPr/>
            <p:nvPr/>
          </p:nvSpPr>
          <p:spPr>
            <a:xfrm>
              <a:off x="7149808" y="1768135"/>
              <a:ext cx="697424" cy="660517"/>
            </a:xfrm>
            <a:prstGeom prst="flowChartConnector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17688D5A-664D-ED34-FF0B-7651B80B4B3B}"/>
                </a:ext>
              </a:extLst>
            </p:cNvPr>
            <p:cNvSpPr/>
            <p:nvPr/>
          </p:nvSpPr>
          <p:spPr>
            <a:xfrm>
              <a:off x="7149808" y="4664836"/>
              <a:ext cx="697424" cy="660517"/>
            </a:xfrm>
            <a:prstGeom prst="flowChartConnector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DA16C3CB-7634-A283-C96F-C59187F2A6BB}"/>
                </a:ext>
              </a:extLst>
            </p:cNvPr>
            <p:cNvSpPr/>
            <p:nvPr/>
          </p:nvSpPr>
          <p:spPr>
            <a:xfrm>
              <a:off x="10461356" y="4664835"/>
              <a:ext cx="697424" cy="660517"/>
            </a:xfrm>
            <a:prstGeom prst="flowChartConnector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6F5712C-BE29-7764-EFF6-470933E110F8}"/>
              </a:ext>
            </a:extLst>
          </p:cNvPr>
          <p:cNvSpPr txBox="1"/>
          <p:nvPr/>
        </p:nvSpPr>
        <p:spPr>
          <a:xfrm>
            <a:off x="382292" y="5863288"/>
            <a:ext cx="62039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https://github.com/RoboCup-SSL/ssl-vision/blob/master/patterns/teams/standard/standard2010_template_all_dimensions.pdf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5603B5-2915-C5CF-1F99-6C74CB14174D}"/>
              </a:ext>
            </a:extLst>
          </p:cNvPr>
          <p:cNvSpPr/>
          <p:nvPr/>
        </p:nvSpPr>
        <p:spPr>
          <a:xfrm>
            <a:off x="945396" y="1608086"/>
            <a:ext cx="2634704" cy="400110"/>
          </a:xfrm>
          <a:prstGeom prst="rect">
            <a:avLst/>
          </a:prstGeom>
          <a:solidFill>
            <a:srgbClr val="FFE2C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Pattern </a:t>
            </a:r>
            <a:r>
              <a:rPr lang="de-DE" dirty="0" err="1">
                <a:solidFill>
                  <a:schemeClr val="tx1"/>
                </a:solidFill>
              </a:rPr>
              <a:t>recognition</a:t>
            </a:r>
            <a:r>
              <a:rPr lang="de-DE" dirty="0">
                <a:solidFill>
                  <a:schemeClr val="tx1"/>
                </a:solidFill>
              </a:rPr>
              <a:t> : </a:t>
            </a:r>
          </a:p>
        </p:txBody>
      </p:sp>
    </p:spTree>
    <p:extLst>
      <p:ext uri="{BB962C8B-B14F-4D97-AF65-F5344CB8AC3E}">
        <p14:creationId xmlns:p14="http://schemas.microsoft.com/office/powerpoint/2010/main" val="247838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">
            <a:extLst>
              <a:ext uri="{FF2B5EF4-FFF2-40B4-BE49-F238E27FC236}">
                <a16:creationId xmlns:a16="http://schemas.microsoft.com/office/drawing/2014/main" id="{CEA2C947-9172-DC93-D68D-40FFD30809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61231"/>
            <a:ext cx="2286000" cy="723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457425-A3E2-6E60-FB4D-0A848A81EE04}"/>
              </a:ext>
            </a:extLst>
          </p:cNvPr>
          <p:cNvSpPr/>
          <p:nvPr/>
        </p:nvSpPr>
        <p:spPr>
          <a:xfrm>
            <a:off x="382292" y="6465006"/>
            <a:ext cx="11427416" cy="40011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Master Ingenieurwissenschaften, Master Angewandte Forschung und Entwicklung			Sommer Semester 2022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1F7ED8-5C46-9D0D-8C26-BAAC992C35E8}"/>
              </a:ext>
            </a:extLst>
          </p:cNvPr>
          <p:cNvSpPr/>
          <p:nvPr/>
        </p:nvSpPr>
        <p:spPr>
          <a:xfrm>
            <a:off x="945397" y="1066762"/>
            <a:ext cx="10213384" cy="400110"/>
          </a:xfrm>
          <a:prstGeom prst="rect">
            <a:avLst/>
          </a:prstGeom>
          <a:solidFill>
            <a:srgbClr val="FFDBB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solidFill>
                  <a:schemeClr val="accent2"/>
                </a:solidFill>
              </a:rPr>
              <a:t>Recognition of </a:t>
            </a:r>
            <a:r>
              <a:rPr lang="de-DE" sz="2400" dirty="0" err="1">
                <a:solidFill>
                  <a:schemeClr val="accent2"/>
                </a:solidFill>
              </a:rPr>
              <a:t>robot</a:t>
            </a:r>
            <a:r>
              <a:rPr lang="de-DE" sz="2400" dirty="0">
                <a:solidFill>
                  <a:schemeClr val="accent2"/>
                </a:solidFill>
              </a:rPr>
              <a:t> </a:t>
            </a:r>
            <a:r>
              <a:rPr lang="de-DE" sz="2400" dirty="0" err="1">
                <a:solidFill>
                  <a:schemeClr val="accent2"/>
                </a:solidFill>
              </a:rPr>
              <a:t>patterns</a:t>
            </a:r>
            <a:endParaRPr lang="de-DE" sz="2400" dirty="0">
              <a:solidFill>
                <a:schemeClr val="accent2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256E7B-D909-8666-3856-899AF49F055F}"/>
              </a:ext>
            </a:extLst>
          </p:cNvPr>
          <p:cNvGrpSpPr/>
          <p:nvPr/>
        </p:nvGrpSpPr>
        <p:grpSpPr>
          <a:xfrm>
            <a:off x="3929467" y="1984463"/>
            <a:ext cx="4245244" cy="3962952"/>
            <a:chOff x="7149808" y="1746573"/>
            <a:chExt cx="4008973" cy="3600342"/>
          </a:xfrm>
        </p:grpSpPr>
        <p:pic>
          <p:nvPicPr>
            <p:cNvPr id="7" name="Picture 6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62C08462-3AA1-2EC6-C7B1-D96E0E8F8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9809" y="1746573"/>
              <a:ext cx="4008971" cy="3600342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658A6FB-D2E9-07D9-2E8C-95A4C31C3ACF}"/>
                </a:ext>
              </a:extLst>
            </p:cNvPr>
            <p:cNvCxnSpPr>
              <a:stCxn id="7" idx="0"/>
              <a:endCxn id="7" idx="2"/>
            </p:cNvCxnSpPr>
            <p:nvPr/>
          </p:nvCxnSpPr>
          <p:spPr>
            <a:xfrm>
              <a:off x="9154295" y="1746573"/>
              <a:ext cx="0" cy="3600342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18A7C78-EA91-D273-AAC6-D616AE3455E1}"/>
                </a:ext>
              </a:extLst>
            </p:cNvPr>
            <p:cNvCxnSpPr>
              <a:stCxn id="7" idx="1"/>
              <a:endCxn id="7" idx="3"/>
            </p:cNvCxnSpPr>
            <p:nvPr/>
          </p:nvCxnSpPr>
          <p:spPr>
            <a:xfrm>
              <a:off x="7149809" y="3546744"/>
              <a:ext cx="4008971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5C0BAE4B-99F7-D3D6-CEEC-CABAE598599E}"/>
                </a:ext>
              </a:extLst>
            </p:cNvPr>
            <p:cNvSpPr/>
            <p:nvPr/>
          </p:nvSpPr>
          <p:spPr>
            <a:xfrm>
              <a:off x="10461357" y="1768135"/>
              <a:ext cx="697424" cy="660517"/>
            </a:xfrm>
            <a:prstGeom prst="flowChartConnector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08F432DA-5EEC-AD96-0FBE-FB7C094F3283}"/>
                </a:ext>
              </a:extLst>
            </p:cNvPr>
            <p:cNvSpPr/>
            <p:nvPr/>
          </p:nvSpPr>
          <p:spPr>
            <a:xfrm>
              <a:off x="7149808" y="1768135"/>
              <a:ext cx="697424" cy="660517"/>
            </a:xfrm>
            <a:prstGeom prst="flowChartConnector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F466D688-1F93-C6C8-E89D-1DB3A9919473}"/>
                </a:ext>
              </a:extLst>
            </p:cNvPr>
            <p:cNvSpPr/>
            <p:nvPr/>
          </p:nvSpPr>
          <p:spPr>
            <a:xfrm>
              <a:off x="7149808" y="4664836"/>
              <a:ext cx="697424" cy="660517"/>
            </a:xfrm>
            <a:prstGeom prst="flowChartConnector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55C7523C-C74F-A7D5-E987-CC4EDA43108C}"/>
                </a:ext>
              </a:extLst>
            </p:cNvPr>
            <p:cNvSpPr/>
            <p:nvPr/>
          </p:nvSpPr>
          <p:spPr>
            <a:xfrm>
              <a:off x="10461356" y="4664835"/>
              <a:ext cx="697424" cy="660517"/>
            </a:xfrm>
            <a:prstGeom prst="flowChartConnector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Left Brace 1">
            <a:extLst>
              <a:ext uri="{FF2B5EF4-FFF2-40B4-BE49-F238E27FC236}">
                <a16:creationId xmlns:a16="http://schemas.microsoft.com/office/drawing/2014/main" id="{2A56F22A-6601-A9A6-8DA2-0165960006CC}"/>
              </a:ext>
            </a:extLst>
          </p:cNvPr>
          <p:cNvSpPr/>
          <p:nvPr/>
        </p:nvSpPr>
        <p:spPr>
          <a:xfrm>
            <a:off x="3001505" y="1984464"/>
            <a:ext cx="733582" cy="39629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72ECEDAF-C89F-F0B7-CD47-8EC0ED874DE3}"/>
              </a:ext>
            </a:extLst>
          </p:cNvPr>
          <p:cNvSpPr/>
          <p:nvPr/>
        </p:nvSpPr>
        <p:spPr>
          <a:xfrm rot="10800000">
            <a:off x="8309679" y="2008196"/>
            <a:ext cx="880816" cy="39392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53663C66-95FD-F58C-3FB8-2DAB719193DC}"/>
              </a:ext>
            </a:extLst>
          </p:cNvPr>
          <p:cNvSpPr/>
          <p:nvPr/>
        </p:nvSpPr>
        <p:spPr>
          <a:xfrm>
            <a:off x="7713219" y="1748503"/>
            <a:ext cx="1275798" cy="15359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E53DF2FE-A478-16F4-18E6-9BFD1A9B86F9}"/>
              </a:ext>
            </a:extLst>
          </p:cNvPr>
          <p:cNvSpPr/>
          <p:nvPr/>
        </p:nvSpPr>
        <p:spPr>
          <a:xfrm rot="10800000">
            <a:off x="2498230" y="5947415"/>
            <a:ext cx="1760018" cy="17920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2DD4EBDE-938D-8CAC-4B09-F5CC7EC654EC}"/>
              </a:ext>
            </a:extLst>
          </p:cNvPr>
          <p:cNvSpPr/>
          <p:nvPr/>
        </p:nvSpPr>
        <p:spPr>
          <a:xfrm flipH="1">
            <a:off x="2646335" y="1794755"/>
            <a:ext cx="1611915" cy="16596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762AE1-BD87-0761-D323-982A99C0A079}"/>
              </a:ext>
            </a:extLst>
          </p:cNvPr>
          <p:cNvSpPr txBox="1"/>
          <p:nvPr/>
        </p:nvSpPr>
        <p:spPr>
          <a:xfrm>
            <a:off x="1254620" y="3793139"/>
            <a:ext cx="161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Negative-Angle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FE34FB-9837-51B5-A355-1A97B74593A4}"/>
              </a:ext>
            </a:extLst>
          </p:cNvPr>
          <p:cNvSpPr txBox="1"/>
          <p:nvPr/>
        </p:nvSpPr>
        <p:spPr>
          <a:xfrm>
            <a:off x="9325463" y="3769407"/>
            <a:ext cx="1513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Positive-Angle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F33BD0-6053-CA25-09CD-8B196AC2A9BD}"/>
              </a:ext>
            </a:extLst>
          </p:cNvPr>
          <p:cNvSpPr txBox="1"/>
          <p:nvPr/>
        </p:nvSpPr>
        <p:spPr>
          <a:xfrm>
            <a:off x="1158343" y="5876797"/>
            <a:ext cx="137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DOWN_LEFT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6D3035-7886-3F15-2BB6-92E1DF1B38B4}"/>
              </a:ext>
            </a:extLst>
          </p:cNvPr>
          <p:cNvSpPr txBox="1"/>
          <p:nvPr/>
        </p:nvSpPr>
        <p:spPr>
          <a:xfrm>
            <a:off x="1370537" y="1624192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TOP_LEFT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19B4CF-5ACC-EB0B-3A63-6FF05C8EEDAA}"/>
              </a:ext>
            </a:extLst>
          </p:cNvPr>
          <p:cNvSpPr txBox="1"/>
          <p:nvPr/>
        </p:nvSpPr>
        <p:spPr>
          <a:xfrm>
            <a:off x="8989017" y="5989600"/>
            <a:ext cx="153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DOWN_RIGHT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CB3DAF-A0C2-18B5-A52B-CF2DC8588489}"/>
              </a:ext>
            </a:extLst>
          </p:cNvPr>
          <p:cNvSpPr txBox="1"/>
          <p:nvPr/>
        </p:nvSpPr>
        <p:spPr>
          <a:xfrm>
            <a:off x="8989017" y="1609607"/>
            <a:ext cx="1366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TOP_RIGHTS</a:t>
            </a:r>
          </a:p>
        </p:txBody>
      </p:sp>
      <p:sp>
        <p:nvSpPr>
          <p:cNvPr id="27" name="Arrow: Bent 26">
            <a:extLst>
              <a:ext uri="{FF2B5EF4-FFF2-40B4-BE49-F238E27FC236}">
                <a16:creationId xmlns:a16="http://schemas.microsoft.com/office/drawing/2014/main" id="{76948955-B8BB-BC68-9F7A-A13599090F88}"/>
              </a:ext>
            </a:extLst>
          </p:cNvPr>
          <p:cNvSpPr/>
          <p:nvPr/>
        </p:nvSpPr>
        <p:spPr>
          <a:xfrm rot="10800000" flipH="1">
            <a:off x="7789105" y="6007171"/>
            <a:ext cx="1199912" cy="25488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7E72D8-9F65-7656-756C-CFFDE855E083}"/>
              </a:ext>
            </a:extLst>
          </p:cNvPr>
          <p:cNvSpPr txBox="1"/>
          <p:nvPr/>
        </p:nvSpPr>
        <p:spPr>
          <a:xfrm>
            <a:off x="5799618" y="15625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0˚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3E364F-3BC1-4171-0747-CB42FE421B2D}"/>
              </a:ext>
            </a:extLst>
          </p:cNvPr>
          <p:cNvSpPr txBox="1"/>
          <p:nvPr/>
        </p:nvSpPr>
        <p:spPr>
          <a:xfrm>
            <a:off x="5819852" y="594741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180˚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24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">
            <a:extLst>
              <a:ext uri="{FF2B5EF4-FFF2-40B4-BE49-F238E27FC236}">
                <a16:creationId xmlns:a16="http://schemas.microsoft.com/office/drawing/2014/main" id="{CEA2C947-9172-DC93-D68D-40FFD30809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61231"/>
            <a:ext cx="2286000" cy="723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457425-A3E2-6E60-FB4D-0A848A81EE04}"/>
              </a:ext>
            </a:extLst>
          </p:cNvPr>
          <p:cNvSpPr/>
          <p:nvPr/>
        </p:nvSpPr>
        <p:spPr>
          <a:xfrm>
            <a:off x="382292" y="6465006"/>
            <a:ext cx="11427416" cy="40011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Master Ingenieurwissenschaften, Master Angewandte Forschung und Entwicklung			Sommer Semester 2022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1F7ED8-5C46-9D0D-8C26-BAAC992C35E8}"/>
              </a:ext>
            </a:extLst>
          </p:cNvPr>
          <p:cNvSpPr/>
          <p:nvPr/>
        </p:nvSpPr>
        <p:spPr>
          <a:xfrm>
            <a:off x="945397" y="1066762"/>
            <a:ext cx="10213384" cy="400110"/>
          </a:xfrm>
          <a:prstGeom prst="rect">
            <a:avLst/>
          </a:prstGeom>
          <a:solidFill>
            <a:srgbClr val="FFDBB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solidFill>
                  <a:schemeClr val="accent2"/>
                </a:solidFill>
              </a:rPr>
              <a:t>Recognition of </a:t>
            </a:r>
            <a:r>
              <a:rPr lang="de-DE" sz="2400" dirty="0" err="1">
                <a:solidFill>
                  <a:schemeClr val="accent2"/>
                </a:solidFill>
              </a:rPr>
              <a:t>robot</a:t>
            </a:r>
            <a:r>
              <a:rPr lang="de-DE" sz="2400" dirty="0">
                <a:solidFill>
                  <a:schemeClr val="accent2"/>
                </a:solidFill>
              </a:rPr>
              <a:t> </a:t>
            </a:r>
            <a:r>
              <a:rPr lang="de-DE" sz="2400" dirty="0" err="1">
                <a:solidFill>
                  <a:schemeClr val="accent2"/>
                </a:solidFill>
              </a:rPr>
              <a:t>patterns</a:t>
            </a:r>
            <a:endParaRPr lang="de-DE" sz="2400" dirty="0">
              <a:solidFill>
                <a:schemeClr val="accent2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256E7B-D909-8666-3856-899AF49F055F}"/>
              </a:ext>
            </a:extLst>
          </p:cNvPr>
          <p:cNvGrpSpPr/>
          <p:nvPr/>
        </p:nvGrpSpPr>
        <p:grpSpPr>
          <a:xfrm>
            <a:off x="3929467" y="1984463"/>
            <a:ext cx="4245244" cy="3962952"/>
            <a:chOff x="7149808" y="1746573"/>
            <a:chExt cx="4008973" cy="3600342"/>
          </a:xfrm>
        </p:grpSpPr>
        <p:pic>
          <p:nvPicPr>
            <p:cNvPr id="7" name="Picture 6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62C08462-3AA1-2EC6-C7B1-D96E0E8F8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9809" y="1746573"/>
              <a:ext cx="4008971" cy="3600342"/>
            </a:xfrm>
            <a:prstGeom prst="rect">
              <a:avLst/>
            </a:prstGeom>
          </p:spPr>
        </p:pic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5C0BAE4B-99F7-D3D6-CEEC-CABAE598599E}"/>
                </a:ext>
              </a:extLst>
            </p:cNvPr>
            <p:cNvSpPr/>
            <p:nvPr/>
          </p:nvSpPr>
          <p:spPr>
            <a:xfrm>
              <a:off x="10461357" y="1768135"/>
              <a:ext cx="697424" cy="660517"/>
            </a:xfrm>
            <a:prstGeom prst="flowChartConnector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08F432DA-5EEC-AD96-0FBE-FB7C094F3283}"/>
                </a:ext>
              </a:extLst>
            </p:cNvPr>
            <p:cNvSpPr/>
            <p:nvPr/>
          </p:nvSpPr>
          <p:spPr>
            <a:xfrm>
              <a:off x="7149808" y="1768135"/>
              <a:ext cx="697424" cy="660517"/>
            </a:xfrm>
            <a:prstGeom prst="flowChartConnector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F466D688-1F93-C6C8-E89D-1DB3A9919473}"/>
                </a:ext>
              </a:extLst>
            </p:cNvPr>
            <p:cNvSpPr/>
            <p:nvPr/>
          </p:nvSpPr>
          <p:spPr>
            <a:xfrm>
              <a:off x="7149808" y="4664836"/>
              <a:ext cx="697424" cy="660517"/>
            </a:xfrm>
            <a:prstGeom prst="flowChartConnector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55C7523C-C74F-A7D5-E987-CC4EDA43108C}"/>
                </a:ext>
              </a:extLst>
            </p:cNvPr>
            <p:cNvSpPr/>
            <p:nvPr/>
          </p:nvSpPr>
          <p:spPr>
            <a:xfrm>
              <a:off x="10461356" y="4664835"/>
              <a:ext cx="697424" cy="660517"/>
            </a:xfrm>
            <a:prstGeom prst="flowChartConnector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Left Brace 1">
            <a:extLst>
              <a:ext uri="{FF2B5EF4-FFF2-40B4-BE49-F238E27FC236}">
                <a16:creationId xmlns:a16="http://schemas.microsoft.com/office/drawing/2014/main" id="{2A56F22A-6601-A9A6-8DA2-0165960006CC}"/>
              </a:ext>
            </a:extLst>
          </p:cNvPr>
          <p:cNvSpPr/>
          <p:nvPr/>
        </p:nvSpPr>
        <p:spPr>
          <a:xfrm>
            <a:off x="3001505" y="1984464"/>
            <a:ext cx="733582" cy="39629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72ECEDAF-C89F-F0B7-CD47-8EC0ED874DE3}"/>
              </a:ext>
            </a:extLst>
          </p:cNvPr>
          <p:cNvSpPr/>
          <p:nvPr/>
        </p:nvSpPr>
        <p:spPr>
          <a:xfrm rot="10800000">
            <a:off x="8309679" y="2008196"/>
            <a:ext cx="880816" cy="39392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53663C66-95FD-F58C-3FB8-2DAB719193DC}"/>
              </a:ext>
            </a:extLst>
          </p:cNvPr>
          <p:cNvSpPr/>
          <p:nvPr/>
        </p:nvSpPr>
        <p:spPr>
          <a:xfrm>
            <a:off x="7713219" y="1748503"/>
            <a:ext cx="1275798" cy="15359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E53DF2FE-A478-16F4-18E6-9BFD1A9B86F9}"/>
              </a:ext>
            </a:extLst>
          </p:cNvPr>
          <p:cNvSpPr/>
          <p:nvPr/>
        </p:nvSpPr>
        <p:spPr>
          <a:xfrm rot="10800000">
            <a:off x="2498230" y="5947415"/>
            <a:ext cx="1760018" cy="17920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2DD4EBDE-938D-8CAC-4B09-F5CC7EC654EC}"/>
              </a:ext>
            </a:extLst>
          </p:cNvPr>
          <p:cNvSpPr/>
          <p:nvPr/>
        </p:nvSpPr>
        <p:spPr>
          <a:xfrm flipH="1">
            <a:off x="2646335" y="1794755"/>
            <a:ext cx="1611915" cy="16596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762AE1-BD87-0761-D323-982A99C0A079}"/>
              </a:ext>
            </a:extLst>
          </p:cNvPr>
          <p:cNvSpPr txBox="1"/>
          <p:nvPr/>
        </p:nvSpPr>
        <p:spPr>
          <a:xfrm>
            <a:off x="1254620" y="3793139"/>
            <a:ext cx="161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Negative-Angle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FE34FB-9837-51B5-A355-1A97B74593A4}"/>
              </a:ext>
            </a:extLst>
          </p:cNvPr>
          <p:cNvSpPr txBox="1"/>
          <p:nvPr/>
        </p:nvSpPr>
        <p:spPr>
          <a:xfrm>
            <a:off x="9325463" y="3769407"/>
            <a:ext cx="1513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Positive-Angle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F33BD0-6053-CA25-09CD-8B196AC2A9BD}"/>
              </a:ext>
            </a:extLst>
          </p:cNvPr>
          <p:cNvSpPr txBox="1"/>
          <p:nvPr/>
        </p:nvSpPr>
        <p:spPr>
          <a:xfrm>
            <a:off x="945397" y="5892721"/>
            <a:ext cx="153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DOWN_RIGHT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6D3035-7886-3F15-2BB6-92E1DF1B38B4}"/>
              </a:ext>
            </a:extLst>
          </p:cNvPr>
          <p:cNvSpPr txBox="1"/>
          <p:nvPr/>
        </p:nvSpPr>
        <p:spPr>
          <a:xfrm>
            <a:off x="1541674" y="1609607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TOP_LEFT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19B4CF-5ACC-EB0B-3A63-6FF05C8EEDAA}"/>
              </a:ext>
            </a:extLst>
          </p:cNvPr>
          <p:cNvSpPr txBox="1"/>
          <p:nvPr/>
        </p:nvSpPr>
        <p:spPr>
          <a:xfrm>
            <a:off x="8989017" y="5989600"/>
            <a:ext cx="153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DOWN_RIGHT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CB3DAF-A0C2-18B5-A52B-CF2DC8588489}"/>
              </a:ext>
            </a:extLst>
          </p:cNvPr>
          <p:cNvSpPr txBox="1"/>
          <p:nvPr/>
        </p:nvSpPr>
        <p:spPr>
          <a:xfrm>
            <a:off x="8989017" y="1609607"/>
            <a:ext cx="126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TOP_RIGHT</a:t>
            </a:r>
          </a:p>
        </p:txBody>
      </p:sp>
      <p:sp>
        <p:nvSpPr>
          <p:cNvPr id="27" name="Arrow: Bent 26">
            <a:extLst>
              <a:ext uri="{FF2B5EF4-FFF2-40B4-BE49-F238E27FC236}">
                <a16:creationId xmlns:a16="http://schemas.microsoft.com/office/drawing/2014/main" id="{76948955-B8BB-BC68-9F7A-A13599090F88}"/>
              </a:ext>
            </a:extLst>
          </p:cNvPr>
          <p:cNvSpPr/>
          <p:nvPr/>
        </p:nvSpPr>
        <p:spPr>
          <a:xfrm rot="10800000" flipH="1">
            <a:off x="7789105" y="6007171"/>
            <a:ext cx="1199912" cy="25488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8F7D262-0BF4-BB15-FBD6-95167AD17CC9}"/>
              </a:ext>
            </a:extLst>
          </p:cNvPr>
          <p:cNvCxnSpPr>
            <a:cxnSpLocks/>
          </p:cNvCxnSpPr>
          <p:nvPr/>
        </p:nvCxnSpPr>
        <p:spPr>
          <a:xfrm flipH="1">
            <a:off x="6307810" y="4138739"/>
            <a:ext cx="960895" cy="1177180"/>
          </a:xfrm>
          <a:prstGeom prst="line">
            <a:avLst/>
          </a:prstGeom>
          <a:ln w="762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158B29-A1C5-4FCA-CA2F-4CCC75394140}"/>
              </a:ext>
            </a:extLst>
          </p:cNvPr>
          <p:cNvCxnSpPr/>
          <p:nvPr/>
        </p:nvCxnSpPr>
        <p:spPr>
          <a:xfrm flipH="1">
            <a:off x="4667994" y="2588217"/>
            <a:ext cx="1471917" cy="17513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4E9B59F-6C33-175B-2E55-6BDF0619206F}"/>
              </a:ext>
            </a:extLst>
          </p:cNvPr>
          <p:cNvCxnSpPr/>
          <p:nvPr/>
        </p:nvCxnSpPr>
        <p:spPr>
          <a:xfrm>
            <a:off x="6139911" y="2603715"/>
            <a:ext cx="1128794" cy="15350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499AAD-5FD7-B30E-573C-A099393F9D7D}"/>
              </a:ext>
            </a:extLst>
          </p:cNvPr>
          <p:cNvCxnSpPr/>
          <p:nvPr/>
        </p:nvCxnSpPr>
        <p:spPr>
          <a:xfrm>
            <a:off x="4667994" y="4339525"/>
            <a:ext cx="1639816" cy="97639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AD196B6-922A-9629-9C36-87A9E7055150}"/>
              </a:ext>
            </a:extLst>
          </p:cNvPr>
          <p:cNvCxnSpPr/>
          <p:nvPr/>
        </p:nvCxnSpPr>
        <p:spPr>
          <a:xfrm flipH="1">
            <a:off x="4667994" y="4138739"/>
            <a:ext cx="2600711" cy="20078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F7ED450-D1D2-1C77-1D0E-6FDF93CC5E0C}"/>
              </a:ext>
            </a:extLst>
          </p:cNvPr>
          <p:cNvCxnSpPr>
            <a:cxnSpLocks/>
          </p:cNvCxnSpPr>
          <p:nvPr/>
        </p:nvCxnSpPr>
        <p:spPr>
          <a:xfrm>
            <a:off x="6139911" y="2588217"/>
            <a:ext cx="167899" cy="272770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57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">
            <a:extLst>
              <a:ext uri="{FF2B5EF4-FFF2-40B4-BE49-F238E27FC236}">
                <a16:creationId xmlns:a16="http://schemas.microsoft.com/office/drawing/2014/main" id="{CEA2C947-9172-DC93-D68D-40FFD30809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61231"/>
            <a:ext cx="2286000" cy="723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457425-A3E2-6E60-FB4D-0A848A81EE04}"/>
              </a:ext>
            </a:extLst>
          </p:cNvPr>
          <p:cNvSpPr/>
          <p:nvPr/>
        </p:nvSpPr>
        <p:spPr>
          <a:xfrm>
            <a:off x="382292" y="6465006"/>
            <a:ext cx="11427416" cy="40011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Master Ingenieurwissenschaften, Master Angewandte Forschung und Entwicklung			Sommer Semester 2022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1F7ED8-5C46-9D0D-8C26-BAAC992C35E8}"/>
              </a:ext>
            </a:extLst>
          </p:cNvPr>
          <p:cNvSpPr/>
          <p:nvPr/>
        </p:nvSpPr>
        <p:spPr>
          <a:xfrm>
            <a:off x="945397" y="1066762"/>
            <a:ext cx="10213384" cy="400110"/>
          </a:xfrm>
          <a:prstGeom prst="rect">
            <a:avLst/>
          </a:prstGeom>
          <a:solidFill>
            <a:srgbClr val="FFDBB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solidFill>
                  <a:schemeClr val="accent2"/>
                </a:solidFill>
              </a:rPr>
              <a:t>Recognition of </a:t>
            </a:r>
            <a:r>
              <a:rPr lang="de-DE" sz="2400" dirty="0" err="1">
                <a:solidFill>
                  <a:schemeClr val="accent2"/>
                </a:solidFill>
              </a:rPr>
              <a:t>robot</a:t>
            </a:r>
            <a:r>
              <a:rPr lang="de-DE" sz="2400" dirty="0">
                <a:solidFill>
                  <a:schemeClr val="accent2"/>
                </a:solidFill>
              </a:rPr>
              <a:t> </a:t>
            </a:r>
            <a:r>
              <a:rPr lang="de-DE" sz="2400" dirty="0" err="1">
                <a:solidFill>
                  <a:schemeClr val="accent2"/>
                </a:solidFill>
              </a:rPr>
              <a:t>patterns</a:t>
            </a:r>
            <a:endParaRPr lang="de-DE" sz="2400" dirty="0">
              <a:solidFill>
                <a:schemeClr val="accent2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256E7B-D909-8666-3856-899AF49F055F}"/>
              </a:ext>
            </a:extLst>
          </p:cNvPr>
          <p:cNvGrpSpPr/>
          <p:nvPr/>
        </p:nvGrpSpPr>
        <p:grpSpPr>
          <a:xfrm>
            <a:off x="3929467" y="1984463"/>
            <a:ext cx="4245244" cy="3962952"/>
            <a:chOff x="7149808" y="1746573"/>
            <a:chExt cx="4008973" cy="3600342"/>
          </a:xfrm>
        </p:grpSpPr>
        <p:pic>
          <p:nvPicPr>
            <p:cNvPr id="7" name="Picture 6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62C08462-3AA1-2EC6-C7B1-D96E0E8F8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9809" y="1746573"/>
              <a:ext cx="4008971" cy="3600342"/>
            </a:xfrm>
            <a:prstGeom prst="rect">
              <a:avLst/>
            </a:prstGeom>
          </p:spPr>
        </p:pic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5C0BAE4B-99F7-D3D6-CEEC-CABAE598599E}"/>
                </a:ext>
              </a:extLst>
            </p:cNvPr>
            <p:cNvSpPr/>
            <p:nvPr/>
          </p:nvSpPr>
          <p:spPr>
            <a:xfrm>
              <a:off x="10461357" y="1768135"/>
              <a:ext cx="697424" cy="660517"/>
            </a:xfrm>
            <a:prstGeom prst="flowChartConnector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08F432DA-5EEC-AD96-0FBE-FB7C094F3283}"/>
                </a:ext>
              </a:extLst>
            </p:cNvPr>
            <p:cNvSpPr/>
            <p:nvPr/>
          </p:nvSpPr>
          <p:spPr>
            <a:xfrm>
              <a:off x="7149808" y="1768135"/>
              <a:ext cx="697424" cy="660517"/>
            </a:xfrm>
            <a:prstGeom prst="flowChartConnector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F466D688-1F93-C6C8-E89D-1DB3A9919473}"/>
                </a:ext>
              </a:extLst>
            </p:cNvPr>
            <p:cNvSpPr/>
            <p:nvPr/>
          </p:nvSpPr>
          <p:spPr>
            <a:xfrm>
              <a:off x="7149808" y="4664836"/>
              <a:ext cx="697424" cy="660517"/>
            </a:xfrm>
            <a:prstGeom prst="flowChartConnector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55C7523C-C74F-A7D5-E987-CC4EDA43108C}"/>
                </a:ext>
              </a:extLst>
            </p:cNvPr>
            <p:cNvSpPr/>
            <p:nvPr/>
          </p:nvSpPr>
          <p:spPr>
            <a:xfrm>
              <a:off x="10461356" y="4664835"/>
              <a:ext cx="697424" cy="660517"/>
            </a:xfrm>
            <a:prstGeom prst="flowChartConnector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Left Brace 1">
            <a:extLst>
              <a:ext uri="{FF2B5EF4-FFF2-40B4-BE49-F238E27FC236}">
                <a16:creationId xmlns:a16="http://schemas.microsoft.com/office/drawing/2014/main" id="{2A56F22A-6601-A9A6-8DA2-0165960006CC}"/>
              </a:ext>
            </a:extLst>
          </p:cNvPr>
          <p:cNvSpPr/>
          <p:nvPr/>
        </p:nvSpPr>
        <p:spPr>
          <a:xfrm>
            <a:off x="3001505" y="1984464"/>
            <a:ext cx="733582" cy="39629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72ECEDAF-C89F-F0B7-CD47-8EC0ED874DE3}"/>
              </a:ext>
            </a:extLst>
          </p:cNvPr>
          <p:cNvSpPr/>
          <p:nvPr/>
        </p:nvSpPr>
        <p:spPr>
          <a:xfrm rot="10800000">
            <a:off x="8309679" y="2008196"/>
            <a:ext cx="880816" cy="39392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53663C66-95FD-F58C-3FB8-2DAB719193DC}"/>
              </a:ext>
            </a:extLst>
          </p:cNvPr>
          <p:cNvSpPr/>
          <p:nvPr/>
        </p:nvSpPr>
        <p:spPr>
          <a:xfrm>
            <a:off x="7713219" y="1748503"/>
            <a:ext cx="1275798" cy="15359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E53DF2FE-A478-16F4-18E6-9BFD1A9B86F9}"/>
              </a:ext>
            </a:extLst>
          </p:cNvPr>
          <p:cNvSpPr/>
          <p:nvPr/>
        </p:nvSpPr>
        <p:spPr>
          <a:xfrm rot="10800000">
            <a:off x="2498230" y="5947415"/>
            <a:ext cx="1760018" cy="17920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2DD4EBDE-938D-8CAC-4B09-F5CC7EC654EC}"/>
              </a:ext>
            </a:extLst>
          </p:cNvPr>
          <p:cNvSpPr/>
          <p:nvPr/>
        </p:nvSpPr>
        <p:spPr>
          <a:xfrm flipH="1">
            <a:off x="2646335" y="1794755"/>
            <a:ext cx="1611915" cy="16596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762AE1-BD87-0761-D323-982A99C0A079}"/>
              </a:ext>
            </a:extLst>
          </p:cNvPr>
          <p:cNvSpPr txBox="1"/>
          <p:nvPr/>
        </p:nvSpPr>
        <p:spPr>
          <a:xfrm>
            <a:off x="1254620" y="3793139"/>
            <a:ext cx="161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Negative-Angle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FE34FB-9837-51B5-A355-1A97B74593A4}"/>
              </a:ext>
            </a:extLst>
          </p:cNvPr>
          <p:cNvSpPr txBox="1"/>
          <p:nvPr/>
        </p:nvSpPr>
        <p:spPr>
          <a:xfrm>
            <a:off x="9325463" y="3769407"/>
            <a:ext cx="1513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Positive-Angle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F33BD0-6053-CA25-09CD-8B196AC2A9BD}"/>
              </a:ext>
            </a:extLst>
          </p:cNvPr>
          <p:cNvSpPr txBox="1"/>
          <p:nvPr/>
        </p:nvSpPr>
        <p:spPr>
          <a:xfrm>
            <a:off x="1199798" y="5892733"/>
            <a:ext cx="137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DOWN_LEFT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6D3035-7886-3F15-2BB6-92E1DF1B38B4}"/>
              </a:ext>
            </a:extLst>
          </p:cNvPr>
          <p:cNvSpPr txBox="1"/>
          <p:nvPr/>
        </p:nvSpPr>
        <p:spPr>
          <a:xfrm>
            <a:off x="1494521" y="1624192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TOP_LEFT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19B4CF-5ACC-EB0B-3A63-6FF05C8EEDAA}"/>
              </a:ext>
            </a:extLst>
          </p:cNvPr>
          <p:cNvSpPr txBox="1"/>
          <p:nvPr/>
        </p:nvSpPr>
        <p:spPr>
          <a:xfrm>
            <a:off x="8989017" y="5989600"/>
            <a:ext cx="153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DOWN_RIGHT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CB3DAF-A0C2-18B5-A52B-CF2DC8588489}"/>
              </a:ext>
            </a:extLst>
          </p:cNvPr>
          <p:cNvSpPr txBox="1"/>
          <p:nvPr/>
        </p:nvSpPr>
        <p:spPr>
          <a:xfrm>
            <a:off x="8989017" y="1609607"/>
            <a:ext cx="126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TOP_RIGHT</a:t>
            </a:r>
          </a:p>
        </p:txBody>
      </p:sp>
      <p:sp>
        <p:nvSpPr>
          <p:cNvPr id="27" name="Arrow: Bent 26">
            <a:extLst>
              <a:ext uri="{FF2B5EF4-FFF2-40B4-BE49-F238E27FC236}">
                <a16:creationId xmlns:a16="http://schemas.microsoft.com/office/drawing/2014/main" id="{76948955-B8BB-BC68-9F7A-A13599090F88}"/>
              </a:ext>
            </a:extLst>
          </p:cNvPr>
          <p:cNvSpPr/>
          <p:nvPr/>
        </p:nvSpPr>
        <p:spPr>
          <a:xfrm rot="10800000" flipH="1">
            <a:off x="7789105" y="6007171"/>
            <a:ext cx="1199912" cy="25488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8F7D262-0BF4-BB15-FBD6-95167AD17CC9}"/>
              </a:ext>
            </a:extLst>
          </p:cNvPr>
          <p:cNvCxnSpPr>
            <a:cxnSpLocks/>
          </p:cNvCxnSpPr>
          <p:nvPr/>
        </p:nvCxnSpPr>
        <p:spPr>
          <a:xfrm flipH="1">
            <a:off x="6307810" y="4138739"/>
            <a:ext cx="960895" cy="1177180"/>
          </a:xfrm>
          <a:prstGeom prst="line">
            <a:avLst/>
          </a:prstGeom>
          <a:ln w="762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45EDAB-678D-5B7B-68F4-658BED224F76}"/>
              </a:ext>
            </a:extLst>
          </p:cNvPr>
          <p:cNvCxnSpPr>
            <a:cxnSpLocks/>
          </p:cNvCxnSpPr>
          <p:nvPr/>
        </p:nvCxnSpPr>
        <p:spPr>
          <a:xfrm flipH="1">
            <a:off x="6276814" y="4138739"/>
            <a:ext cx="96089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D1A7C61A-C0B4-C06C-2185-681CE6F4AA76}"/>
              </a:ext>
            </a:extLst>
          </p:cNvPr>
          <p:cNvSpPr/>
          <p:nvPr/>
        </p:nvSpPr>
        <p:spPr>
          <a:xfrm rot="11197875">
            <a:off x="6673362" y="3983949"/>
            <a:ext cx="525166" cy="539703"/>
          </a:xfrm>
          <a:prstGeom prst="arc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30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">
            <a:extLst>
              <a:ext uri="{FF2B5EF4-FFF2-40B4-BE49-F238E27FC236}">
                <a16:creationId xmlns:a16="http://schemas.microsoft.com/office/drawing/2014/main" id="{CEA2C947-9172-DC93-D68D-40FFD30809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61231"/>
            <a:ext cx="2286000" cy="723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457425-A3E2-6E60-FB4D-0A848A81EE04}"/>
              </a:ext>
            </a:extLst>
          </p:cNvPr>
          <p:cNvSpPr/>
          <p:nvPr/>
        </p:nvSpPr>
        <p:spPr>
          <a:xfrm>
            <a:off x="382292" y="6465006"/>
            <a:ext cx="11427416" cy="40011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Master Ingenieurwissenschaften, Master Angewandte Forschung und Entwicklung			Sommer Semester 2022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1F7ED8-5C46-9D0D-8C26-BAAC992C35E8}"/>
              </a:ext>
            </a:extLst>
          </p:cNvPr>
          <p:cNvSpPr/>
          <p:nvPr/>
        </p:nvSpPr>
        <p:spPr>
          <a:xfrm>
            <a:off x="945397" y="1066762"/>
            <a:ext cx="10213384" cy="400110"/>
          </a:xfrm>
          <a:prstGeom prst="rect">
            <a:avLst/>
          </a:prstGeom>
          <a:solidFill>
            <a:srgbClr val="FFDBB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solidFill>
                  <a:schemeClr val="accent2"/>
                </a:solidFill>
              </a:rPr>
              <a:t>Recognition of </a:t>
            </a:r>
            <a:r>
              <a:rPr lang="de-DE" sz="2400" dirty="0" err="1">
                <a:solidFill>
                  <a:schemeClr val="accent2"/>
                </a:solidFill>
              </a:rPr>
              <a:t>robot</a:t>
            </a:r>
            <a:r>
              <a:rPr lang="de-DE" sz="2400" dirty="0">
                <a:solidFill>
                  <a:schemeClr val="accent2"/>
                </a:solidFill>
              </a:rPr>
              <a:t> </a:t>
            </a:r>
            <a:r>
              <a:rPr lang="de-DE" sz="2400" dirty="0" err="1">
                <a:solidFill>
                  <a:schemeClr val="accent2"/>
                </a:solidFill>
              </a:rPr>
              <a:t>patterns</a:t>
            </a:r>
            <a:endParaRPr lang="de-DE" sz="2400" dirty="0">
              <a:solidFill>
                <a:schemeClr val="accent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C2366-0B41-38C3-975C-97E0486D1EA9}"/>
              </a:ext>
            </a:extLst>
          </p:cNvPr>
          <p:cNvSpPr/>
          <p:nvPr/>
        </p:nvSpPr>
        <p:spPr>
          <a:xfrm>
            <a:off x="945397" y="1746574"/>
            <a:ext cx="1890793" cy="400110"/>
          </a:xfrm>
          <a:prstGeom prst="rect">
            <a:avLst/>
          </a:prstGeom>
          <a:solidFill>
            <a:srgbClr val="FFE2C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finding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robot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BD437B6-ECDD-E1F0-1D35-F16F7ABE7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06881">
            <a:off x="8626560" y="2669066"/>
            <a:ext cx="2914286" cy="3047619"/>
          </a:xfrm>
          <a:prstGeom prst="rect">
            <a:avLst/>
          </a:prstGeom>
        </p:spPr>
      </p:pic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1736FA4A-EC01-36B3-5229-D01CCD9F60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98" y="2994622"/>
            <a:ext cx="7097052" cy="2396507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F3F571E9-7152-C100-FEF8-BC5F86D8BF2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72720" y="2712198"/>
            <a:ext cx="7333283" cy="1208873"/>
          </a:xfrm>
          <a:prstGeom prst="curvedConnector3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457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">
            <a:extLst>
              <a:ext uri="{FF2B5EF4-FFF2-40B4-BE49-F238E27FC236}">
                <a16:creationId xmlns:a16="http://schemas.microsoft.com/office/drawing/2014/main" id="{CEA2C947-9172-DC93-D68D-40FFD30809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61231"/>
            <a:ext cx="2286000" cy="723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457425-A3E2-6E60-FB4D-0A848A81EE04}"/>
              </a:ext>
            </a:extLst>
          </p:cNvPr>
          <p:cNvSpPr/>
          <p:nvPr/>
        </p:nvSpPr>
        <p:spPr>
          <a:xfrm>
            <a:off x="382292" y="6465006"/>
            <a:ext cx="11427416" cy="40011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Master Ingenieurwissenschaften, Master Angewandte Forschung und Entwicklung			Sommer Semester 2022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1F7ED8-5C46-9D0D-8C26-BAAC992C35E8}"/>
              </a:ext>
            </a:extLst>
          </p:cNvPr>
          <p:cNvSpPr/>
          <p:nvPr/>
        </p:nvSpPr>
        <p:spPr>
          <a:xfrm>
            <a:off x="945397" y="1066762"/>
            <a:ext cx="10213384" cy="400110"/>
          </a:xfrm>
          <a:prstGeom prst="rect">
            <a:avLst/>
          </a:prstGeom>
          <a:solidFill>
            <a:srgbClr val="FFDBB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solidFill>
                  <a:schemeClr val="accent2"/>
                </a:solidFill>
              </a:rPr>
              <a:t>Recognition of </a:t>
            </a:r>
            <a:r>
              <a:rPr lang="de-DE" sz="2400" dirty="0" err="1">
                <a:solidFill>
                  <a:schemeClr val="accent2"/>
                </a:solidFill>
              </a:rPr>
              <a:t>robot</a:t>
            </a:r>
            <a:r>
              <a:rPr lang="de-DE" sz="2400" dirty="0">
                <a:solidFill>
                  <a:schemeClr val="accent2"/>
                </a:solidFill>
              </a:rPr>
              <a:t> </a:t>
            </a:r>
            <a:r>
              <a:rPr lang="de-DE" sz="2400" dirty="0" err="1">
                <a:solidFill>
                  <a:schemeClr val="accent2"/>
                </a:solidFill>
              </a:rPr>
              <a:t>patterns</a:t>
            </a:r>
            <a:endParaRPr lang="de-DE" sz="2400" dirty="0">
              <a:solidFill>
                <a:schemeClr val="accent2"/>
              </a:solidFill>
            </a:endParaRPr>
          </a:p>
        </p:txBody>
      </p:sp>
      <p:pic>
        <p:nvPicPr>
          <p:cNvPr id="4" name="Picture 3" descr="A picture containing text, indoor, table, worktable&#10;&#10;Description automatically generated">
            <a:extLst>
              <a:ext uri="{FF2B5EF4-FFF2-40B4-BE49-F238E27FC236}">
                <a16:creationId xmlns:a16="http://schemas.microsoft.com/office/drawing/2014/main" id="{8BAA6B5E-D760-F277-80B1-673D4D521D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032" y="1748503"/>
            <a:ext cx="6716749" cy="4196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6D1022-7D82-C516-7831-ABA6BE1F6BA6}"/>
              </a:ext>
            </a:extLst>
          </p:cNvPr>
          <p:cNvSpPr/>
          <p:nvPr/>
        </p:nvSpPr>
        <p:spPr>
          <a:xfrm>
            <a:off x="945397" y="1746574"/>
            <a:ext cx="3347634" cy="1295884"/>
          </a:xfrm>
          <a:prstGeom prst="rect">
            <a:avLst/>
          </a:prstGeom>
          <a:solidFill>
            <a:srgbClr val="FFE2C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tx1"/>
                </a:solidFill>
              </a:rPr>
              <a:t>The final </a:t>
            </a:r>
            <a:r>
              <a:rPr lang="de-DE" dirty="0" err="1">
                <a:solidFill>
                  <a:schemeClr val="tx1"/>
                </a:solidFill>
              </a:rPr>
              <a:t>results</a:t>
            </a:r>
            <a:r>
              <a:rPr lang="de-DE" dirty="0">
                <a:solidFill>
                  <a:schemeClr val="tx1"/>
                </a:solidFill>
              </a:rPr>
              <a:t> for all </a:t>
            </a:r>
            <a:r>
              <a:rPr lang="de-DE" dirty="0" err="1">
                <a:solidFill>
                  <a:schemeClr val="tx1"/>
                </a:solidFill>
              </a:rPr>
              <a:t>robots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same </a:t>
            </a:r>
            <a:r>
              <a:rPr lang="de-DE" dirty="0" err="1">
                <a:solidFill>
                  <a:schemeClr val="tx1"/>
                </a:solidFill>
              </a:rPr>
              <a:t>pattern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recognition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90666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">
            <a:extLst>
              <a:ext uri="{FF2B5EF4-FFF2-40B4-BE49-F238E27FC236}">
                <a16:creationId xmlns:a16="http://schemas.microsoft.com/office/drawing/2014/main" id="{CEA2C947-9172-DC93-D68D-40FFD30809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61231"/>
            <a:ext cx="2286000" cy="723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457425-A3E2-6E60-FB4D-0A848A81EE04}"/>
              </a:ext>
            </a:extLst>
          </p:cNvPr>
          <p:cNvSpPr/>
          <p:nvPr/>
        </p:nvSpPr>
        <p:spPr>
          <a:xfrm>
            <a:off x="382292" y="6465006"/>
            <a:ext cx="11427416" cy="40011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Master Ingenieurwissenschaften, Master Angewandte Forschung und Entwicklung			Sommer Semester 2022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1F7ED8-5C46-9D0D-8C26-BAAC992C35E8}"/>
              </a:ext>
            </a:extLst>
          </p:cNvPr>
          <p:cNvSpPr/>
          <p:nvPr/>
        </p:nvSpPr>
        <p:spPr>
          <a:xfrm>
            <a:off x="945397" y="1066762"/>
            <a:ext cx="10213384" cy="400110"/>
          </a:xfrm>
          <a:prstGeom prst="rect">
            <a:avLst/>
          </a:prstGeom>
          <a:solidFill>
            <a:srgbClr val="FFDBB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solidFill>
                  <a:schemeClr val="accent2"/>
                </a:solidFill>
              </a:rPr>
              <a:t>Real-time </a:t>
            </a:r>
            <a:r>
              <a:rPr lang="de-DE" sz="2400" dirty="0" err="1">
                <a:solidFill>
                  <a:schemeClr val="accent2"/>
                </a:solidFill>
              </a:rPr>
              <a:t>data</a:t>
            </a:r>
            <a:r>
              <a:rPr lang="de-DE" sz="2400" dirty="0">
                <a:solidFill>
                  <a:schemeClr val="accent2"/>
                </a:solidFill>
              </a:rPr>
              <a:t> </a:t>
            </a:r>
            <a:r>
              <a:rPr lang="de-DE" sz="2400" dirty="0" err="1">
                <a:solidFill>
                  <a:schemeClr val="accent2"/>
                </a:solidFill>
              </a:rPr>
              <a:t>processing</a:t>
            </a:r>
            <a:r>
              <a:rPr lang="de-DE" sz="2400" dirty="0">
                <a:solidFill>
                  <a:schemeClr val="accent2"/>
                </a:solidFill>
              </a:rPr>
              <a:t> and </a:t>
            </a:r>
            <a:r>
              <a:rPr lang="de-DE" sz="2400" dirty="0" err="1">
                <a:solidFill>
                  <a:schemeClr val="accent2"/>
                </a:solidFill>
              </a:rPr>
              <a:t>application</a:t>
            </a:r>
            <a:r>
              <a:rPr lang="de-DE" sz="2400" dirty="0">
                <a:solidFill>
                  <a:schemeClr val="accent2"/>
                </a:solidFill>
              </a:rPr>
              <a:t> </a:t>
            </a:r>
            <a:r>
              <a:rPr lang="de-DE" sz="2400" dirty="0" err="1">
                <a:solidFill>
                  <a:schemeClr val="accent2"/>
                </a:solidFill>
              </a:rPr>
              <a:t>performance</a:t>
            </a:r>
            <a:endParaRPr lang="de-DE" sz="2400" dirty="0">
              <a:solidFill>
                <a:schemeClr val="accent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C5F785-BD65-0CF6-D126-D59F2C36CD35}"/>
              </a:ext>
            </a:extLst>
          </p:cNvPr>
          <p:cNvSpPr/>
          <p:nvPr/>
        </p:nvSpPr>
        <p:spPr>
          <a:xfrm>
            <a:off x="945397" y="1684881"/>
            <a:ext cx="1859796" cy="531678"/>
          </a:xfrm>
          <a:prstGeom prst="rect">
            <a:avLst/>
          </a:prstGeom>
          <a:solidFill>
            <a:srgbClr val="FFE2C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Multithreading: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9253B8-DFEC-925E-4471-A1D53777D372}"/>
              </a:ext>
            </a:extLst>
          </p:cNvPr>
          <p:cNvSpPr/>
          <p:nvPr/>
        </p:nvSpPr>
        <p:spPr>
          <a:xfrm>
            <a:off x="9298985" y="1746836"/>
            <a:ext cx="1859796" cy="531678"/>
          </a:xfrm>
          <a:prstGeom prst="rect">
            <a:avLst/>
          </a:prstGeom>
          <a:solidFill>
            <a:srgbClr val="FFE2C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Multiprocessing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9AC907-94CE-D99C-58ED-4A0E594DE70A}"/>
              </a:ext>
            </a:extLst>
          </p:cNvPr>
          <p:cNvSpPr/>
          <p:nvPr/>
        </p:nvSpPr>
        <p:spPr>
          <a:xfrm>
            <a:off x="1033219" y="2601044"/>
            <a:ext cx="5062781" cy="347947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Faster for light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Shared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One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thread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shares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data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Threads </a:t>
            </a:r>
            <a:r>
              <a:rPr lang="de-DE" dirty="0" err="1">
                <a:solidFill>
                  <a:schemeClr val="tx1"/>
                </a:solidFill>
              </a:rPr>
              <a:t>take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less</a:t>
            </a:r>
            <a:r>
              <a:rPr lang="de-DE" dirty="0">
                <a:solidFill>
                  <a:schemeClr val="tx1"/>
                </a:solidFill>
              </a:rPr>
              <a:t> time to </a:t>
            </a:r>
            <a:r>
              <a:rPr lang="de-DE" dirty="0" err="1">
                <a:solidFill>
                  <a:schemeClr val="tx1"/>
                </a:solidFill>
              </a:rPr>
              <a:t>terminate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Communication </a:t>
            </a:r>
            <a:r>
              <a:rPr lang="de-DE" dirty="0" err="1">
                <a:solidFill>
                  <a:schemeClr val="tx1"/>
                </a:solidFill>
              </a:rPr>
              <a:t>between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threads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takes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less</a:t>
            </a:r>
            <a:r>
              <a:rPr lang="de-DE" dirty="0">
                <a:solidFill>
                  <a:schemeClr val="tx1"/>
                </a:solidFill>
              </a:rPr>
              <a:t> time </a:t>
            </a:r>
            <a:r>
              <a:rPr lang="de-DE" dirty="0" err="1">
                <a:solidFill>
                  <a:schemeClr val="tx1"/>
                </a:solidFill>
              </a:rPr>
              <a:t>than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between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processes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0FD767-E7A6-233A-8638-FF1E50F68DA2}"/>
              </a:ext>
            </a:extLst>
          </p:cNvPr>
          <p:cNvSpPr/>
          <p:nvPr/>
        </p:nvSpPr>
        <p:spPr>
          <a:xfrm>
            <a:off x="6478292" y="2558479"/>
            <a:ext cx="4680489" cy="3479478"/>
          </a:xfrm>
          <a:prstGeom prst="roundRect">
            <a:avLst/>
          </a:prstGeom>
          <a:solidFill>
            <a:srgbClr val="FF85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22222"/>
                </a:solidFill>
                <a:latin typeface="Lucida Grande"/>
              </a:rPr>
              <a:t>(This </a:t>
            </a:r>
            <a:r>
              <a:rPr lang="de-DE" dirty="0" err="1">
                <a:solidFill>
                  <a:srgbClr val="222222"/>
                </a:solidFill>
                <a:latin typeface="Lucida Grande"/>
              </a:rPr>
              <a:t>is</a:t>
            </a:r>
            <a:r>
              <a:rPr lang="de-DE" dirty="0">
                <a:solidFill>
                  <a:srgbClr val="222222"/>
                </a:solidFill>
                <a:latin typeface="Lucida Grande"/>
              </a:rPr>
              <a:t> </a:t>
            </a:r>
            <a:r>
              <a:rPr lang="de-DE" dirty="0" err="1">
                <a:solidFill>
                  <a:srgbClr val="222222"/>
                </a:solidFill>
                <a:latin typeface="Lucida Grande"/>
              </a:rPr>
              <a:t>how</a:t>
            </a:r>
            <a:r>
              <a:rPr lang="de-DE" dirty="0">
                <a:solidFill>
                  <a:srgbClr val="222222"/>
                </a:solidFill>
                <a:latin typeface="Lucida Grande"/>
              </a:rPr>
              <a:t> </a:t>
            </a:r>
            <a:r>
              <a:rPr lang="de-DE" dirty="0" err="1">
                <a:solidFill>
                  <a:srgbClr val="222222"/>
                </a:solidFill>
                <a:latin typeface="Lucida Grande"/>
              </a:rPr>
              <a:t>the</a:t>
            </a:r>
            <a:r>
              <a:rPr lang="de-DE" dirty="0">
                <a:solidFill>
                  <a:srgbClr val="222222"/>
                </a:solidFill>
                <a:latin typeface="Lucida Grande"/>
              </a:rPr>
              <a:t> </a:t>
            </a:r>
            <a:r>
              <a:rPr lang="de-DE" dirty="0" err="1">
                <a:solidFill>
                  <a:srgbClr val="222222"/>
                </a:solidFill>
                <a:latin typeface="Lucida Grande"/>
              </a:rPr>
              <a:t>thread</a:t>
            </a:r>
            <a:r>
              <a:rPr lang="de-DE" dirty="0">
                <a:solidFill>
                  <a:srgbClr val="222222"/>
                </a:solidFill>
                <a:latin typeface="Lucida Grande"/>
              </a:rPr>
              <a:t> </a:t>
            </a:r>
            <a:r>
              <a:rPr lang="de-DE" dirty="0" err="1">
                <a:solidFill>
                  <a:srgbClr val="222222"/>
                </a:solidFill>
                <a:latin typeface="Lucida Grande"/>
              </a:rPr>
              <a:t>works</a:t>
            </a:r>
            <a:r>
              <a:rPr lang="de-DE" dirty="0">
                <a:solidFill>
                  <a:srgbClr val="222222"/>
                </a:solidFill>
                <a:latin typeface="Lucida Grande"/>
              </a:rPr>
              <a:t> in Python)</a:t>
            </a:r>
            <a:endParaRPr lang="de-DE" b="0" i="0" dirty="0">
              <a:solidFill>
                <a:srgbClr val="222222"/>
              </a:solidFill>
              <a:effectLst/>
              <a:latin typeface="Lucida Grande"/>
            </a:endParaRPr>
          </a:p>
          <a:p>
            <a:pPr algn="ctr"/>
            <a:endParaRPr lang="de-DE" dirty="0">
              <a:solidFill>
                <a:srgbClr val="222222"/>
              </a:solidFill>
              <a:latin typeface="Lucida Grande"/>
            </a:endParaRPr>
          </a:p>
          <a:p>
            <a:pPr algn="ctr"/>
            <a:endParaRPr lang="de-DE" b="0" i="0" dirty="0">
              <a:solidFill>
                <a:srgbClr val="222222"/>
              </a:solidFill>
              <a:effectLst/>
              <a:latin typeface="Lucida Grande"/>
            </a:endParaRPr>
          </a:p>
          <a:p>
            <a:pPr algn="ctr"/>
            <a:endParaRPr lang="de-DE" b="0" i="0" dirty="0">
              <a:solidFill>
                <a:srgbClr val="222222"/>
              </a:solidFill>
              <a:effectLst/>
              <a:latin typeface="Lucida Grande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>
                <a:solidFill>
                  <a:schemeClr val="tx1"/>
                </a:solidFill>
              </a:rPr>
              <a:t>GIL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>
                <a:solidFill>
                  <a:schemeClr val="tx1"/>
                </a:solidFill>
              </a:rPr>
              <a:t>(Global Interpreter Lock), Globale Interpreter-Sperre</a:t>
            </a:r>
          </a:p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5074D6-D335-E64C-21FF-E0D7B30634DF}"/>
              </a:ext>
            </a:extLst>
          </p:cNvPr>
          <p:cNvSpPr txBox="1"/>
          <p:nvPr/>
        </p:nvSpPr>
        <p:spPr>
          <a:xfrm>
            <a:off x="2805193" y="2166028"/>
            <a:ext cx="117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Advantage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F9E0A-3910-8BBC-6EC0-F13FD11718B8}"/>
              </a:ext>
            </a:extLst>
          </p:cNvPr>
          <p:cNvSpPr txBox="1"/>
          <p:nvPr/>
        </p:nvSpPr>
        <p:spPr>
          <a:xfrm>
            <a:off x="7858206" y="2169913"/>
            <a:ext cx="144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Disadvantage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11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">
            <a:extLst>
              <a:ext uri="{FF2B5EF4-FFF2-40B4-BE49-F238E27FC236}">
                <a16:creationId xmlns:a16="http://schemas.microsoft.com/office/drawing/2014/main" id="{CEA2C947-9172-DC93-D68D-40FFD30809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61231"/>
            <a:ext cx="2286000" cy="723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457425-A3E2-6E60-FB4D-0A848A81EE04}"/>
              </a:ext>
            </a:extLst>
          </p:cNvPr>
          <p:cNvSpPr/>
          <p:nvPr/>
        </p:nvSpPr>
        <p:spPr>
          <a:xfrm>
            <a:off x="382292" y="6465006"/>
            <a:ext cx="11427416" cy="40011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Master Ingenieurwissenschaften, Master Angewandte Forschung und Entwicklung			Sommer Semester 2022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1F7ED8-5C46-9D0D-8C26-BAAC992C35E8}"/>
              </a:ext>
            </a:extLst>
          </p:cNvPr>
          <p:cNvSpPr/>
          <p:nvPr/>
        </p:nvSpPr>
        <p:spPr>
          <a:xfrm>
            <a:off x="945397" y="1066762"/>
            <a:ext cx="10213384" cy="400110"/>
          </a:xfrm>
          <a:prstGeom prst="rect">
            <a:avLst/>
          </a:prstGeom>
          <a:solidFill>
            <a:srgbClr val="FFDBB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solidFill>
                  <a:schemeClr val="accent2"/>
                </a:solidFill>
              </a:rPr>
              <a:t>Brief Description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57C169D5-5A61-5720-69F2-F7678DD0C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646" y="2147676"/>
            <a:ext cx="4128135" cy="282164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689EC8A-4155-2448-1304-E9F00AA62F31}"/>
              </a:ext>
            </a:extLst>
          </p:cNvPr>
          <p:cNvSpPr/>
          <p:nvPr/>
        </p:nvSpPr>
        <p:spPr>
          <a:xfrm>
            <a:off x="945397" y="2770109"/>
            <a:ext cx="3394128" cy="1317781"/>
          </a:xfrm>
          <a:prstGeom prst="rect">
            <a:avLst/>
          </a:prstGeom>
          <a:solidFill>
            <a:srgbClr val="FFE2C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1: Goal </a:t>
            </a:r>
            <a:r>
              <a:rPr lang="de-DE" dirty="0" err="1">
                <a:solidFill>
                  <a:schemeClr val="tx1"/>
                </a:solidFill>
              </a:rPr>
              <a:t>My</a:t>
            </a:r>
            <a:r>
              <a:rPr lang="de-DE" dirty="0">
                <a:solidFill>
                  <a:schemeClr val="tx1"/>
                </a:solidFill>
              </a:rPr>
              <a:t> Project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2: The Construction</a:t>
            </a:r>
          </a:p>
        </p:txBody>
      </p:sp>
    </p:spTree>
    <p:extLst>
      <p:ext uri="{BB962C8B-B14F-4D97-AF65-F5344CB8AC3E}">
        <p14:creationId xmlns:p14="http://schemas.microsoft.com/office/powerpoint/2010/main" val="18511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">
            <a:extLst>
              <a:ext uri="{FF2B5EF4-FFF2-40B4-BE49-F238E27FC236}">
                <a16:creationId xmlns:a16="http://schemas.microsoft.com/office/drawing/2014/main" id="{CEA2C947-9172-DC93-D68D-40FFD30809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61231"/>
            <a:ext cx="2286000" cy="723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457425-A3E2-6E60-FB4D-0A848A81EE04}"/>
              </a:ext>
            </a:extLst>
          </p:cNvPr>
          <p:cNvSpPr/>
          <p:nvPr/>
        </p:nvSpPr>
        <p:spPr>
          <a:xfrm>
            <a:off x="382292" y="6465006"/>
            <a:ext cx="11427416" cy="40011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Master Ingenieurwissenschaften, Master Angewandte Forschung und Entwicklung			Sommer Semester 2022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1F7ED8-5C46-9D0D-8C26-BAAC992C35E8}"/>
              </a:ext>
            </a:extLst>
          </p:cNvPr>
          <p:cNvSpPr/>
          <p:nvPr/>
        </p:nvSpPr>
        <p:spPr>
          <a:xfrm>
            <a:off x="945397" y="1066762"/>
            <a:ext cx="10213384" cy="400110"/>
          </a:xfrm>
          <a:prstGeom prst="rect">
            <a:avLst/>
          </a:prstGeom>
          <a:solidFill>
            <a:srgbClr val="FFDBB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solidFill>
                  <a:schemeClr val="accent2"/>
                </a:solidFill>
              </a:rPr>
              <a:t>Real-time </a:t>
            </a:r>
            <a:r>
              <a:rPr lang="de-DE" sz="2400" dirty="0" err="1">
                <a:solidFill>
                  <a:schemeClr val="accent2"/>
                </a:solidFill>
              </a:rPr>
              <a:t>data</a:t>
            </a:r>
            <a:r>
              <a:rPr lang="de-DE" sz="2400" dirty="0">
                <a:solidFill>
                  <a:schemeClr val="accent2"/>
                </a:solidFill>
              </a:rPr>
              <a:t> </a:t>
            </a:r>
            <a:r>
              <a:rPr lang="de-DE" sz="2400" dirty="0" err="1">
                <a:solidFill>
                  <a:schemeClr val="accent2"/>
                </a:solidFill>
              </a:rPr>
              <a:t>processing</a:t>
            </a:r>
            <a:r>
              <a:rPr lang="de-DE" sz="2400" dirty="0">
                <a:solidFill>
                  <a:schemeClr val="accent2"/>
                </a:solidFill>
              </a:rPr>
              <a:t> and </a:t>
            </a:r>
            <a:r>
              <a:rPr lang="de-DE" sz="2400" dirty="0" err="1">
                <a:solidFill>
                  <a:schemeClr val="accent2"/>
                </a:solidFill>
              </a:rPr>
              <a:t>application</a:t>
            </a:r>
            <a:r>
              <a:rPr lang="de-DE" sz="2400" dirty="0">
                <a:solidFill>
                  <a:schemeClr val="accent2"/>
                </a:solidFill>
              </a:rPr>
              <a:t> </a:t>
            </a:r>
            <a:r>
              <a:rPr lang="de-DE" sz="2400" dirty="0" err="1">
                <a:solidFill>
                  <a:schemeClr val="accent2"/>
                </a:solidFill>
              </a:rPr>
              <a:t>performance</a:t>
            </a:r>
            <a:endParaRPr lang="de-DE" sz="2400" dirty="0">
              <a:solidFill>
                <a:schemeClr val="accent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C5F785-BD65-0CF6-D126-D59F2C36CD35}"/>
              </a:ext>
            </a:extLst>
          </p:cNvPr>
          <p:cNvSpPr/>
          <p:nvPr/>
        </p:nvSpPr>
        <p:spPr>
          <a:xfrm>
            <a:off x="945397" y="1684881"/>
            <a:ext cx="1859796" cy="531678"/>
          </a:xfrm>
          <a:prstGeom prst="rect">
            <a:avLst/>
          </a:prstGeom>
          <a:solidFill>
            <a:srgbClr val="FFE2C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Multithreading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9253B8-DFEC-925E-4471-A1D53777D372}"/>
              </a:ext>
            </a:extLst>
          </p:cNvPr>
          <p:cNvSpPr/>
          <p:nvPr/>
        </p:nvSpPr>
        <p:spPr>
          <a:xfrm>
            <a:off x="9298985" y="1746836"/>
            <a:ext cx="1859796" cy="531678"/>
          </a:xfrm>
          <a:prstGeom prst="rect">
            <a:avLst/>
          </a:prstGeom>
          <a:solidFill>
            <a:srgbClr val="FFE2C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Multiprocessing: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9AC907-94CE-D99C-58ED-4A0E594DE70A}"/>
              </a:ext>
            </a:extLst>
          </p:cNvPr>
          <p:cNvSpPr/>
          <p:nvPr/>
        </p:nvSpPr>
        <p:spPr>
          <a:xfrm>
            <a:off x="1033219" y="2601044"/>
            <a:ext cx="5062781" cy="347947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There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no</a:t>
            </a:r>
            <a:r>
              <a:rPr lang="de-DE" dirty="0">
                <a:solidFill>
                  <a:schemeClr val="tx1"/>
                </a:solidFill>
              </a:rPr>
              <a:t> GIL (Global Interpreter Lock).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When</a:t>
            </a:r>
            <a:r>
              <a:rPr lang="de-DE" dirty="0">
                <a:solidFill>
                  <a:schemeClr val="tx1"/>
                </a:solidFill>
              </a:rPr>
              <a:t> a </a:t>
            </a:r>
            <a:r>
              <a:rPr lang="de-DE" dirty="0" err="1">
                <a:solidFill>
                  <a:schemeClr val="tx1"/>
                </a:solidFill>
              </a:rPr>
              <a:t>process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blocked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remaining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processes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can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continue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execution</a:t>
            </a:r>
            <a:r>
              <a:rPr lang="de-DE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A </a:t>
            </a:r>
            <a:r>
              <a:rPr lang="de-DE" dirty="0" err="1">
                <a:solidFill>
                  <a:schemeClr val="tx1"/>
                </a:solidFill>
              </a:rPr>
              <a:t>process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can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run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completely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independently</a:t>
            </a:r>
            <a:r>
              <a:rPr lang="de-DE" dirty="0">
                <a:solidFill>
                  <a:schemeClr val="tx1"/>
                </a:solidFill>
              </a:rPr>
              <a:t> like a separate </a:t>
            </a:r>
            <a:r>
              <a:rPr lang="de-DE" dirty="0" err="1">
                <a:solidFill>
                  <a:schemeClr val="tx1"/>
                </a:solidFill>
              </a:rPr>
              <a:t>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0FD767-E7A6-233A-8638-FF1E50F68DA2}"/>
              </a:ext>
            </a:extLst>
          </p:cNvPr>
          <p:cNvSpPr/>
          <p:nvPr/>
        </p:nvSpPr>
        <p:spPr>
          <a:xfrm>
            <a:off x="6478292" y="2558479"/>
            <a:ext cx="4680489" cy="3479478"/>
          </a:xfrm>
          <a:prstGeom prst="roundRect">
            <a:avLst/>
          </a:prstGeom>
          <a:solidFill>
            <a:srgbClr val="FF85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Processes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completely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independent</a:t>
            </a:r>
            <a:r>
              <a:rPr lang="de-DE" dirty="0">
                <a:solidFill>
                  <a:schemeClr val="tx1"/>
                </a:solidFill>
              </a:rPr>
              <a:t> and do not </a:t>
            </a:r>
            <a:r>
              <a:rPr lang="de-DE" dirty="0" err="1">
                <a:solidFill>
                  <a:schemeClr val="tx1"/>
                </a:solidFill>
              </a:rPr>
              <a:t>share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memory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Processes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require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more</a:t>
            </a:r>
            <a:r>
              <a:rPr lang="de-DE" dirty="0">
                <a:solidFill>
                  <a:schemeClr val="tx1"/>
                </a:solidFill>
              </a:rPr>
              <a:t> time for </a:t>
            </a:r>
            <a:r>
              <a:rPr lang="de-DE" dirty="0" err="1">
                <a:solidFill>
                  <a:schemeClr val="tx1"/>
                </a:solidFill>
              </a:rPr>
              <a:t>creation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Processes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require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more</a:t>
            </a:r>
            <a:r>
              <a:rPr lang="de-DE" dirty="0">
                <a:solidFill>
                  <a:schemeClr val="tx1"/>
                </a:solidFill>
              </a:rPr>
              <a:t> time for </a:t>
            </a:r>
            <a:r>
              <a:rPr lang="de-DE" dirty="0" err="1">
                <a:solidFill>
                  <a:schemeClr val="tx1"/>
                </a:solidFill>
              </a:rPr>
              <a:t>termination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Communication </a:t>
            </a:r>
            <a:r>
              <a:rPr lang="de-DE" dirty="0" err="1">
                <a:solidFill>
                  <a:schemeClr val="tx1"/>
                </a:solidFill>
              </a:rPr>
              <a:t>between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processes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requires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more</a:t>
            </a:r>
            <a:r>
              <a:rPr lang="de-DE" dirty="0">
                <a:solidFill>
                  <a:schemeClr val="tx1"/>
                </a:solidFill>
              </a:rPr>
              <a:t> time (QUEUE)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5074D6-D335-E64C-21FF-E0D7B30634DF}"/>
              </a:ext>
            </a:extLst>
          </p:cNvPr>
          <p:cNvSpPr txBox="1"/>
          <p:nvPr/>
        </p:nvSpPr>
        <p:spPr>
          <a:xfrm>
            <a:off x="2805193" y="2166028"/>
            <a:ext cx="117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Advantage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F9E0A-3910-8BBC-6EC0-F13FD11718B8}"/>
              </a:ext>
            </a:extLst>
          </p:cNvPr>
          <p:cNvSpPr txBox="1"/>
          <p:nvPr/>
        </p:nvSpPr>
        <p:spPr>
          <a:xfrm>
            <a:off x="7858206" y="2173648"/>
            <a:ext cx="144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Disadvantage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04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">
            <a:extLst>
              <a:ext uri="{FF2B5EF4-FFF2-40B4-BE49-F238E27FC236}">
                <a16:creationId xmlns:a16="http://schemas.microsoft.com/office/drawing/2014/main" id="{CEA2C947-9172-DC93-D68D-40FFD30809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61231"/>
            <a:ext cx="2286000" cy="723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457425-A3E2-6E60-FB4D-0A848A81EE04}"/>
              </a:ext>
            </a:extLst>
          </p:cNvPr>
          <p:cNvSpPr/>
          <p:nvPr/>
        </p:nvSpPr>
        <p:spPr>
          <a:xfrm>
            <a:off x="382292" y="6465006"/>
            <a:ext cx="11427416" cy="40011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Master Ingenieurwissenschaften, Master Angewandte Forschung und Entwicklung			Sommer Semester 2022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1F7ED8-5C46-9D0D-8C26-BAAC992C35E8}"/>
              </a:ext>
            </a:extLst>
          </p:cNvPr>
          <p:cNvSpPr/>
          <p:nvPr/>
        </p:nvSpPr>
        <p:spPr>
          <a:xfrm>
            <a:off x="945397" y="1066762"/>
            <a:ext cx="10213384" cy="400110"/>
          </a:xfrm>
          <a:prstGeom prst="rect">
            <a:avLst/>
          </a:prstGeom>
          <a:solidFill>
            <a:srgbClr val="FFDBB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solidFill>
                  <a:schemeClr val="accent2"/>
                </a:solidFill>
              </a:rPr>
              <a:t>Real-time </a:t>
            </a:r>
            <a:r>
              <a:rPr lang="de-DE" sz="2400" dirty="0" err="1">
                <a:solidFill>
                  <a:schemeClr val="accent2"/>
                </a:solidFill>
              </a:rPr>
              <a:t>data</a:t>
            </a:r>
            <a:r>
              <a:rPr lang="de-DE" sz="2400" dirty="0">
                <a:solidFill>
                  <a:schemeClr val="accent2"/>
                </a:solidFill>
              </a:rPr>
              <a:t> </a:t>
            </a:r>
            <a:r>
              <a:rPr lang="de-DE" sz="2400" dirty="0" err="1">
                <a:solidFill>
                  <a:schemeClr val="accent2"/>
                </a:solidFill>
              </a:rPr>
              <a:t>processing</a:t>
            </a:r>
            <a:r>
              <a:rPr lang="de-DE" sz="2400" dirty="0">
                <a:solidFill>
                  <a:schemeClr val="accent2"/>
                </a:solidFill>
              </a:rPr>
              <a:t> and </a:t>
            </a:r>
            <a:r>
              <a:rPr lang="de-DE" sz="2400" dirty="0" err="1">
                <a:solidFill>
                  <a:schemeClr val="accent2"/>
                </a:solidFill>
              </a:rPr>
              <a:t>application</a:t>
            </a:r>
            <a:r>
              <a:rPr lang="de-DE" sz="2400" dirty="0">
                <a:solidFill>
                  <a:schemeClr val="accent2"/>
                </a:solidFill>
              </a:rPr>
              <a:t> </a:t>
            </a:r>
            <a:r>
              <a:rPr lang="de-DE" sz="2400" dirty="0" err="1">
                <a:solidFill>
                  <a:schemeClr val="accent2"/>
                </a:solidFill>
              </a:rPr>
              <a:t>performance</a:t>
            </a:r>
            <a:endParaRPr lang="de-DE" sz="2400" dirty="0">
              <a:solidFill>
                <a:schemeClr val="accent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931DE5-3067-9E19-979A-BDE83E51A732}"/>
              </a:ext>
            </a:extLst>
          </p:cNvPr>
          <p:cNvSpPr/>
          <p:nvPr/>
        </p:nvSpPr>
        <p:spPr>
          <a:xfrm>
            <a:off x="945397" y="2383402"/>
            <a:ext cx="2882684" cy="2091195"/>
          </a:xfrm>
          <a:prstGeom prst="rect">
            <a:avLst/>
          </a:prstGeom>
          <a:solidFill>
            <a:srgbClr val="FFE2C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de-DE" dirty="0" err="1">
                <a:solidFill>
                  <a:schemeClr val="tx1"/>
                </a:solidFill>
              </a:rPr>
              <a:t>def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for_loop</a:t>
            </a:r>
            <a:r>
              <a:rPr lang="de-DE" dirty="0">
                <a:solidFill>
                  <a:schemeClr val="tx1"/>
                </a:solidFill>
              </a:rPr>
              <a:t>(x):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     </a:t>
            </a: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i in </a:t>
            </a:r>
            <a:r>
              <a:rPr lang="de-DE" dirty="0" err="1">
                <a:solidFill>
                  <a:schemeClr val="tx1"/>
                </a:solidFill>
              </a:rPr>
              <a:t>range</a:t>
            </a:r>
            <a:r>
              <a:rPr lang="de-DE" dirty="0">
                <a:solidFill>
                  <a:schemeClr val="tx1"/>
                </a:solidFill>
              </a:rPr>
              <a:t>(0,x):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            x += 2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    </a:t>
            </a:r>
            <a:r>
              <a:rPr lang="de-DE" dirty="0" err="1">
                <a:solidFill>
                  <a:schemeClr val="tx1"/>
                </a:solidFill>
              </a:rPr>
              <a:t>return</a:t>
            </a:r>
            <a:r>
              <a:rPr lang="de-DE" dirty="0">
                <a:solidFill>
                  <a:schemeClr val="tx1"/>
                </a:solidFill>
              </a:rPr>
              <a:t> x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3C6C92EF-73F3-87D2-48C9-6248C7B7A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522" y="1748503"/>
            <a:ext cx="2373081" cy="12545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4D0D62E-80AF-5CFB-18EB-3CDB191D86F6}"/>
              </a:ext>
            </a:extLst>
          </p:cNvPr>
          <p:cNvSpPr/>
          <p:nvPr/>
        </p:nvSpPr>
        <p:spPr>
          <a:xfrm>
            <a:off x="4951707" y="2383402"/>
            <a:ext cx="2882684" cy="2091195"/>
          </a:xfrm>
          <a:prstGeom prst="rect">
            <a:avLst/>
          </a:prstGeom>
          <a:solidFill>
            <a:srgbClr val="FFE2C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de-DE" dirty="0" err="1">
                <a:solidFill>
                  <a:schemeClr val="tx1"/>
                </a:solidFill>
              </a:rPr>
              <a:t>Cdef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def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for_loop</a:t>
            </a: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int</a:t>
            </a:r>
            <a:r>
              <a:rPr lang="de-DE" dirty="0">
                <a:solidFill>
                  <a:schemeClr val="tx1"/>
                </a:solidFill>
              </a:rPr>
              <a:t> x):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tx1"/>
                </a:solidFill>
              </a:rPr>
              <a:t>     </a:t>
            </a:r>
            <a:r>
              <a:rPr lang="de-DE" dirty="0" err="1">
                <a:solidFill>
                  <a:schemeClr val="tx1"/>
                </a:solidFill>
              </a:rPr>
              <a:t>cdef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int</a:t>
            </a:r>
            <a:r>
              <a:rPr lang="de-DE" dirty="0">
                <a:solidFill>
                  <a:schemeClr val="tx1"/>
                </a:solidFill>
              </a:rPr>
              <a:t> i = 0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tx1"/>
                </a:solidFill>
              </a:rPr>
              <a:t>     </a:t>
            </a: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i in </a:t>
            </a:r>
            <a:r>
              <a:rPr lang="de-DE" dirty="0" err="1">
                <a:solidFill>
                  <a:schemeClr val="tx1"/>
                </a:solidFill>
              </a:rPr>
              <a:t>range</a:t>
            </a:r>
            <a:r>
              <a:rPr lang="de-DE" dirty="0">
                <a:solidFill>
                  <a:schemeClr val="tx1"/>
                </a:solidFill>
              </a:rPr>
              <a:t>(0,x):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tx1"/>
                </a:solidFill>
              </a:rPr>
              <a:t>            x += 2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tx1"/>
                </a:solidFill>
              </a:rPr>
              <a:t>    </a:t>
            </a:r>
            <a:r>
              <a:rPr lang="de-DE" dirty="0" err="1">
                <a:solidFill>
                  <a:schemeClr val="tx1"/>
                </a:solidFill>
              </a:rPr>
              <a:t>return</a:t>
            </a:r>
            <a:r>
              <a:rPr lang="de-DE" dirty="0">
                <a:solidFill>
                  <a:schemeClr val="tx1"/>
                </a:solidFill>
              </a:rPr>
              <a:t> 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08F2D-85E1-A860-DB75-0B370E3C86AB}"/>
              </a:ext>
            </a:extLst>
          </p:cNvPr>
          <p:cNvSpPr txBox="1"/>
          <p:nvPr/>
        </p:nvSpPr>
        <p:spPr>
          <a:xfrm>
            <a:off x="945397" y="2009284"/>
            <a:ext cx="1020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Python :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D44C3-7CAF-D707-10F4-C8EEE86DAC2A}"/>
              </a:ext>
            </a:extLst>
          </p:cNvPr>
          <p:cNvSpPr txBox="1"/>
          <p:nvPr/>
        </p:nvSpPr>
        <p:spPr>
          <a:xfrm>
            <a:off x="4951707" y="2009284"/>
            <a:ext cx="102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Cython</a:t>
            </a:r>
            <a:r>
              <a:rPr lang="de-DE" dirty="0"/>
              <a:t> : </a:t>
            </a:r>
            <a:endParaRPr lang="en-US" dirty="0"/>
          </a:p>
        </p:txBody>
      </p:sp>
      <p:pic>
        <p:nvPicPr>
          <p:cNvPr id="12" name="Graphic 11" descr="Crying face outline with solid fill">
            <a:extLst>
              <a:ext uri="{FF2B5EF4-FFF2-40B4-BE49-F238E27FC236}">
                <a16:creationId xmlns:a16="http://schemas.microsoft.com/office/drawing/2014/main" id="{89FB0A79-2D54-210B-1C8A-5282AC5629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29539" y="4624523"/>
            <a:ext cx="914400" cy="914400"/>
          </a:xfrm>
          <a:prstGeom prst="rect">
            <a:avLst/>
          </a:prstGeom>
        </p:spPr>
      </p:pic>
      <p:pic>
        <p:nvPicPr>
          <p:cNvPr id="16" name="Graphic 15" descr="Smiling face outline with solid fill">
            <a:extLst>
              <a:ext uri="{FF2B5EF4-FFF2-40B4-BE49-F238E27FC236}">
                <a16:creationId xmlns:a16="http://schemas.microsoft.com/office/drawing/2014/main" id="{F04DCBFD-6DEA-7C65-AC85-74FCFADD4A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4576365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9823F0-D612-D193-B624-0B27C21CCC90}"/>
              </a:ext>
            </a:extLst>
          </p:cNvPr>
          <p:cNvSpPr txBox="1"/>
          <p:nvPr/>
        </p:nvSpPr>
        <p:spPr>
          <a:xfrm>
            <a:off x="8873522" y="3003061"/>
            <a:ext cx="2513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https://en.wikipedia.org/wiki/Cython</a:t>
            </a:r>
          </a:p>
        </p:txBody>
      </p:sp>
    </p:spTree>
    <p:extLst>
      <p:ext uri="{BB962C8B-B14F-4D97-AF65-F5344CB8AC3E}">
        <p14:creationId xmlns:p14="http://schemas.microsoft.com/office/powerpoint/2010/main" val="931205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">
            <a:extLst>
              <a:ext uri="{FF2B5EF4-FFF2-40B4-BE49-F238E27FC236}">
                <a16:creationId xmlns:a16="http://schemas.microsoft.com/office/drawing/2014/main" id="{CEA2C947-9172-DC93-D68D-40FFD30809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61231"/>
            <a:ext cx="2286000" cy="723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457425-A3E2-6E60-FB4D-0A848A81EE04}"/>
              </a:ext>
            </a:extLst>
          </p:cNvPr>
          <p:cNvSpPr/>
          <p:nvPr/>
        </p:nvSpPr>
        <p:spPr>
          <a:xfrm>
            <a:off x="382292" y="6465006"/>
            <a:ext cx="11427416" cy="40011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Master Ingenieurwissenschaften, Master Angewandte Forschung und Entwicklung			Sommer Semester 2022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1F7ED8-5C46-9D0D-8C26-BAAC992C35E8}"/>
              </a:ext>
            </a:extLst>
          </p:cNvPr>
          <p:cNvSpPr/>
          <p:nvPr/>
        </p:nvSpPr>
        <p:spPr>
          <a:xfrm>
            <a:off x="945397" y="1066762"/>
            <a:ext cx="10213384" cy="400110"/>
          </a:xfrm>
          <a:prstGeom prst="rect">
            <a:avLst/>
          </a:prstGeom>
          <a:solidFill>
            <a:srgbClr val="FFDBB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solidFill>
                  <a:schemeClr val="accent2"/>
                </a:solidFill>
              </a:rPr>
              <a:t>Real-time </a:t>
            </a:r>
            <a:r>
              <a:rPr lang="de-DE" sz="2400" dirty="0" err="1">
                <a:solidFill>
                  <a:schemeClr val="accent2"/>
                </a:solidFill>
              </a:rPr>
              <a:t>data</a:t>
            </a:r>
            <a:r>
              <a:rPr lang="de-DE" sz="2400" dirty="0">
                <a:solidFill>
                  <a:schemeClr val="accent2"/>
                </a:solidFill>
              </a:rPr>
              <a:t> </a:t>
            </a:r>
            <a:r>
              <a:rPr lang="de-DE" sz="2400" dirty="0" err="1">
                <a:solidFill>
                  <a:schemeClr val="accent2"/>
                </a:solidFill>
              </a:rPr>
              <a:t>processing</a:t>
            </a:r>
            <a:r>
              <a:rPr lang="de-DE" sz="2400" dirty="0">
                <a:solidFill>
                  <a:schemeClr val="accent2"/>
                </a:solidFill>
              </a:rPr>
              <a:t> and </a:t>
            </a:r>
            <a:r>
              <a:rPr lang="de-DE" sz="2400" dirty="0" err="1">
                <a:solidFill>
                  <a:schemeClr val="accent2"/>
                </a:solidFill>
              </a:rPr>
              <a:t>application</a:t>
            </a:r>
            <a:r>
              <a:rPr lang="de-DE" sz="2400" dirty="0">
                <a:solidFill>
                  <a:schemeClr val="accent2"/>
                </a:solidFill>
              </a:rPr>
              <a:t> </a:t>
            </a:r>
            <a:r>
              <a:rPr lang="de-DE" sz="2400" dirty="0" err="1">
                <a:solidFill>
                  <a:schemeClr val="accent2"/>
                </a:solidFill>
              </a:rPr>
              <a:t>performance</a:t>
            </a:r>
            <a:endParaRPr lang="de-DE" sz="2400" dirty="0">
              <a:solidFill>
                <a:schemeClr val="accent2"/>
              </a:solidFill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3C6C92EF-73F3-87D2-48C9-6248C7B7A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522" y="1748503"/>
            <a:ext cx="2373081" cy="1254558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93BB2813-D3DC-C321-7194-DD2ABEE529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97" y="2479024"/>
            <a:ext cx="7878149" cy="36522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94CF98-0502-AD15-91AE-58637AFF66D7}"/>
              </a:ext>
            </a:extLst>
          </p:cNvPr>
          <p:cNvSpPr txBox="1"/>
          <p:nvPr/>
        </p:nvSpPr>
        <p:spPr>
          <a:xfrm>
            <a:off x="3318479" y="2109692"/>
            <a:ext cx="446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Standard </a:t>
            </a:r>
            <a:r>
              <a:rPr lang="de-DE" dirty="0" err="1"/>
              <a:t>deviation</a:t>
            </a:r>
            <a:r>
              <a:rPr lang="de-DE" dirty="0"/>
              <a:t> of 1e6 </a:t>
            </a:r>
            <a:r>
              <a:rPr lang="de-DE" dirty="0" err="1"/>
              <a:t>elements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527576-C044-B6BF-24AE-47482A76964F}"/>
              </a:ext>
            </a:extLst>
          </p:cNvPr>
          <p:cNvSpPr/>
          <p:nvPr/>
        </p:nvSpPr>
        <p:spPr>
          <a:xfrm rot="10800000">
            <a:off x="1079715" y="3710116"/>
            <a:ext cx="284136" cy="1023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</a:t>
            </a:r>
            <a:r>
              <a:rPr lang="en-US" dirty="0" err="1">
                <a:solidFill>
                  <a:schemeClr val="tx1"/>
                </a:solidFill>
              </a:rPr>
              <a:t>eit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ms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2EA0E3-72F6-88B0-0566-18CF9E92EE20}"/>
              </a:ext>
            </a:extLst>
          </p:cNvPr>
          <p:cNvSpPr txBox="1"/>
          <p:nvPr/>
        </p:nvSpPr>
        <p:spPr>
          <a:xfrm>
            <a:off x="1946338" y="6150203"/>
            <a:ext cx="4149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https://notes-on-cython.readthedocs.io/en/latest/std_dev.html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F1C810-AB55-81BD-7895-EC6601C9BFEA}"/>
              </a:ext>
            </a:extLst>
          </p:cNvPr>
          <p:cNvSpPr txBox="1"/>
          <p:nvPr/>
        </p:nvSpPr>
        <p:spPr>
          <a:xfrm>
            <a:off x="8873522" y="3003061"/>
            <a:ext cx="2513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https://en.wikipedia.org/wiki/Cython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5AEA85-0007-3253-C222-2A05601718FB}"/>
              </a:ext>
            </a:extLst>
          </p:cNvPr>
          <p:cNvSpPr/>
          <p:nvPr/>
        </p:nvSpPr>
        <p:spPr>
          <a:xfrm>
            <a:off x="945396" y="1684881"/>
            <a:ext cx="2373081" cy="531678"/>
          </a:xfrm>
          <a:prstGeom prst="rect">
            <a:avLst/>
          </a:prstGeom>
          <a:solidFill>
            <a:srgbClr val="FFE2C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Cython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performance:</a:t>
            </a:r>
          </a:p>
        </p:txBody>
      </p:sp>
    </p:spTree>
    <p:extLst>
      <p:ext uri="{BB962C8B-B14F-4D97-AF65-F5344CB8AC3E}">
        <p14:creationId xmlns:p14="http://schemas.microsoft.com/office/powerpoint/2010/main" val="3837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">
            <a:extLst>
              <a:ext uri="{FF2B5EF4-FFF2-40B4-BE49-F238E27FC236}">
                <a16:creationId xmlns:a16="http://schemas.microsoft.com/office/drawing/2014/main" id="{CEA2C947-9172-DC93-D68D-40FFD30809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61231"/>
            <a:ext cx="2286000" cy="723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457425-A3E2-6E60-FB4D-0A848A81EE04}"/>
              </a:ext>
            </a:extLst>
          </p:cNvPr>
          <p:cNvSpPr/>
          <p:nvPr/>
        </p:nvSpPr>
        <p:spPr>
          <a:xfrm>
            <a:off x="382292" y="6465006"/>
            <a:ext cx="11427416" cy="40011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Master Ingenieurwissenschaften, Master Angewandte Forschung und Entwicklung			Sommer Semester 2022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1F7ED8-5C46-9D0D-8C26-BAAC992C35E8}"/>
              </a:ext>
            </a:extLst>
          </p:cNvPr>
          <p:cNvSpPr/>
          <p:nvPr/>
        </p:nvSpPr>
        <p:spPr>
          <a:xfrm>
            <a:off x="945397" y="1066762"/>
            <a:ext cx="10213384" cy="400110"/>
          </a:xfrm>
          <a:prstGeom prst="rect">
            <a:avLst/>
          </a:prstGeom>
          <a:solidFill>
            <a:srgbClr val="FFDBB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solidFill>
                  <a:schemeClr val="accent2"/>
                </a:solidFill>
              </a:rPr>
              <a:t>Server </a:t>
            </a:r>
            <a:r>
              <a:rPr lang="de-DE" sz="2400" dirty="0" err="1">
                <a:solidFill>
                  <a:schemeClr val="accent2"/>
                </a:solidFill>
              </a:rPr>
              <a:t>connection</a:t>
            </a:r>
            <a:endParaRPr lang="de-DE" sz="2400" dirty="0">
              <a:solidFill>
                <a:schemeClr val="accent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9CB719-A27B-D300-3210-3D28FB069CA7}"/>
              </a:ext>
            </a:extLst>
          </p:cNvPr>
          <p:cNvSpPr/>
          <p:nvPr/>
        </p:nvSpPr>
        <p:spPr>
          <a:xfrm>
            <a:off x="945397" y="1748503"/>
            <a:ext cx="2464230" cy="400111"/>
          </a:xfrm>
          <a:prstGeom prst="rect">
            <a:avLst/>
          </a:prstGeom>
          <a:solidFill>
            <a:srgbClr val="FFE2C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Google Protocol Buffer :</a:t>
            </a:r>
          </a:p>
        </p:txBody>
      </p:sp>
      <p:pic>
        <p:nvPicPr>
          <p:cNvPr id="4" name="Graphic 3" descr="Server with solid fill">
            <a:extLst>
              <a:ext uri="{FF2B5EF4-FFF2-40B4-BE49-F238E27FC236}">
                <a16:creationId xmlns:a16="http://schemas.microsoft.com/office/drawing/2014/main" id="{5998BEF3-2E38-7995-A871-BB39FA6BF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07473" y="1609021"/>
            <a:ext cx="1252781" cy="12527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1D01F3-D6C2-4F7E-917C-E5FC72B276B4}"/>
              </a:ext>
            </a:extLst>
          </p:cNvPr>
          <p:cNvSpPr/>
          <p:nvPr/>
        </p:nvSpPr>
        <p:spPr>
          <a:xfrm>
            <a:off x="929898" y="2430245"/>
            <a:ext cx="4897465" cy="1397652"/>
          </a:xfrm>
          <a:prstGeom prst="rect">
            <a:avLst/>
          </a:prstGeom>
          <a:solidFill>
            <a:srgbClr val="FFE2C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212121"/>
                </a:solidFill>
                <a:latin typeface="Calibri" panose="020F0502020204030204" pitchFamily="34" charset="0"/>
              </a:rPr>
              <a:t>The Google </a:t>
            </a:r>
            <a:r>
              <a:rPr lang="de-DE" dirty="0" err="1">
                <a:solidFill>
                  <a:srgbClr val="212121"/>
                </a:solidFill>
                <a:latin typeface="Calibri" panose="020F0502020204030204" pitchFamily="34" charset="0"/>
              </a:rPr>
              <a:t>protocol</a:t>
            </a:r>
            <a:r>
              <a:rPr lang="de-DE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de-DE" dirty="0" err="1">
                <a:solidFill>
                  <a:srgbClr val="212121"/>
                </a:solidFill>
                <a:latin typeface="Calibri" panose="020F0502020204030204" pitchFamily="34" charset="0"/>
              </a:rPr>
              <a:t>makes</a:t>
            </a:r>
            <a:r>
              <a:rPr lang="de-DE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de-DE" dirty="0" err="1">
                <a:solidFill>
                  <a:srgbClr val="212121"/>
                </a:solidFill>
                <a:latin typeface="Calibri" panose="020F0502020204030204" pitchFamily="34" charset="0"/>
              </a:rPr>
              <a:t>it</a:t>
            </a:r>
            <a:r>
              <a:rPr lang="de-DE" dirty="0">
                <a:solidFill>
                  <a:srgbClr val="212121"/>
                </a:solidFill>
                <a:latin typeface="Calibri" panose="020F0502020204030204" pitchFamily="34" charset="0"/>
              </a:rPr>
              <a:t> possible to </a:t>
            </a:r>
            <a:r>
              <a:rPr lang="de-DE" dirty="0" err="1">
                <a:solidFill>
                  <a:srgbClr val="212121"/>
                </a:solidFill>
                <a:latin typeface="Calibri" panose="020F0502020204030204" pitchFamily="34" charset="0"/>
              </a:rPr>
              <a:t>develop</a:t>
            </a:r>
            <a:r>
              <a:rPr lang="de-DE" dirty="0">
                <a:solidFill>
                  <a:srgbClr val="212121"/>
                </a:solidFill>
                <a:latin typeface="Calibri" panose="020F0502020204030204" pitchFamily="34" charset="0"/>
              </a:rPr>
              <a:t> universal code for </a:t>
            </a:r>
            <a:r>
              <a:rPr lang="de-DE" dirty="0" err="1">
                <a:solidFill>
                  <a:srgbClr val="212121"/>
                </a:solidFill>
                <a:latin typeface="Calibri" panose="020F0502020204030204" pitchFamily="34" charset="0"/>
              </a:rPr>
              <a:t>several</a:t>
            </a:r>
            <a:r>
              <a:rPr lang="de-DE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de-DE" dirty="0" err="1">
                <a:solidFill>
                  <a:srgbClr val="212121"/>
                </a:solidFill>
                <a:latin typeface="Calibri" panose="020F0502020204030204" pitchFamily="34" charset="0"/>
              </a:rPr>
              <a:t>programming</a:t>
            </a:r>
            <a:r>
              <a:rPr lang="de-DE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de-DE" dirty="0" err="1">
                <a:solidFill>
                  <a:srgbClr val="212121"/>
                </a:solidFill>
                <a:latin typeface="Calibri" panose="020F0502020204030204" pitchFamily="34" charset="0"/>
              </a:rPr>
              <a:t>languages</a:t>
            </a:r>
            <a:r>
              <a:rPr lang="de-DE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de-DE" dirty="0" err="1">
                <a:solidFill>
                  <a:srgbClr val="212121"/>
                </a:solidFill>
                <a:latin typeface="Calibri" panose="020F0502020204030204" pitchFamily="34" charset="0"/>
              </a:rPr>
              <a:t>from</a:t>
            </a:r>
            <a:r>
              <a:rPr lang="de-DE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de-DE" dirty="0" err="1">
                <a:solidFill>
                  <a:srgbClr val="212121"/>
                </a:solidFill>
                <a:latin typeface="Calibri" panose="020F0502020204030204" pitchFamily="34" charset="0"/>
              </a:rPr>
              <a:t>one</a:t>
            </a:r>
            <a:r>
              <a:rPr lang="de-DE" dirty="0">
                <a:solidFill>
                  <a:srgbClr val="212121"/>
                </a:solidFill>
                <a:latin typeface="Calibri" panose="020F0502020204030204" pitchFamily="34" charset="0"/>
              </a:rPr>
              <a:t> and </a:t>
            </a:r>
            <a:r>
              <a:rPr lang="de-DE" dirty="0" err="1">
                <a:solidFill>
                  <a:srgbClr val="212121"/>
                </a:solidFill>
                <a:latin typeface="Calibri" panose="020F0502020204030204" pitchFamily="34" charset="0"/>
              </a:rPr>
              <a:t>the</a:t>
            </a:r>
            <a:r>
              <a:rPr lang="de-DE" dirty="0">
                <a:solidFill>
                  <a:srgbClr val="212121"/>
                </a:solidFill>
                <a:latin typeface="Calibri" panose="020F0502020204030204" pitchFamily="34" charset="0"/>
              </a:rPr>
              <a:t> same </a:t>
            </a:r>
            <a:r>
              <a:rPr lang="de-DE" dirty="0" err="1">
                <a:solidFill>
                  <a:srgbClr val="212121"/>
                </a:solidFill>
                <a:latin typeface="Calibri" panose="020F0502020204030204" pitchFamily="34" charset="0"/>
              </a:rPr>
              <a:t>file</a:t>
            </a:r>
            <a:r>
              <a:rPr lang="de-DE" dirty="0">
                <a:solidFill>
                  <a:srgbClr val="212121"/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53CA68-F139-E84F-2CBA-1F1B4DF516BA}"/>
              </a:ext>
            </a:extLst>
          </p:cNvPr>
          <p:cNvSpPr/>
          <p:nvPr/>
        </p:nvSpPr>
        <p:spPr>
          <a:xfrm>
            <a:off x="6096000" y="1748503"/>
            <a:ext cx="4011473" cy="45128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syntax = "proto3";</a:t>
            </a:r>
          </a:p>
          <a:p>
            <a:r>
              <a:rPr lang="en-US" dirty="0">
                <a:solidFill>
                  <a:schemeClr val="tx1"/>
                </a:solidFill>
              </a:rPr>
              <a:t>package </a:t>
            </a:r>
            <a:r>
              <a:rPr lang="en-US" dirty="0" err="1">
                <a:solidFill>
                  <a:schemeClr val="tx1"/>
                </a:solidFill>
              </a:rPr>
              <a:t>protoblog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message </a:t>
            </a:r>
            <a:r>
              <a:rPr lang="en-US" dirty="0" err="1">
                <a:solidFill>
                  <a:schemeClr val="tx1"/>
                </a:solidFill>
              </a:rPr>
              <a:t>SSL_DetectionRobot</a:t>
            </a:r>
            <a:r>
              <a:rPr lang="en-US" dirty="0">
                <a:solidFill>
                  <a:schemeClr val="tx1"/>
                </a:solidFill>
              </a:rPr>
              <a:t> {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uint32 </a:t>
            </a:r>
            <a:r>
              <a:rPr lang="en-US" dirty="0" err="1">
                <a:solidFill>
                  <a:schemeClr val="tx1"/>
                </a:solidFill>
              </a:rPr>
              <a:t>robot_id</a:t>
            </a:r>
            <a:r>
              <a:rPr lang="en-US" dirty="0">
                <a:solidFill>
                  <a:schemeClr val="tx1"/>
                </a:solidFill>
              </a:rPr>
              <a:t>    =  2;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float  x                    =  3;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float  y                    =  4;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float  orientation  =  5;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float  </a:t>
            </a:r>
            <a:r>
              <a:rPr lang="en-US" dirty="0" err="1">
                <a:solidFill>
                  <a:schemeClr val="tx1"/>
                </a:solidFill>
              </a:rPr>
              <a:t>pixel_x</a:t>
            </a:r>
            <a:r>
              <a:rPr lang="en-US" dirty="0">
                <a:solidFill>
                  <a:schemeClr val="tx1"/>
                </a:solidFill>
              </a:rPr>
              <a:t>          =  6;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float  </a:t>
            </a:r>
            <a:r>
              <a:rPr lang="en-US" dirty="0" err="1">
                <a:solidFill>
                  <a:schemeClr val="tx1"/>
                </a:solidFill>
              </a:rPr>
              <a:t>pixel_y</a:t>
            </a:r>
            <a:r>
              <a:rPr lang="en-US" dirty="0">
                <a:solidFill>
                  <a:schemeClr val="tx1"/>
                </a:solidFill>
              </a:rPr>
              <a:t>          =  7;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float  height           =  8; 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1573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">
            <a:extLst>
              <a:ext uri="{FF2B5EF4-FFF2-40B4-BE49-F238E27FC236}">
                <a16:creationId xmlns:a16="http://schemas.microsoft.com/office/drawing/2014/main" id="{CEA2C947-9172-DC93-D68D-40FFD30809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61231"/>
            <a:ext cx="2286000" cy="723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457425-A3E2-6E60-FB4D-0A848A81EE04}"/>
              </a:ext>
            </a:extLst>
          </p:cNvPr>
          <p:cNvSpPr/>
          <p:nvPr/>
        </p:nvSpPr>
        <p:spPr>
          <a:xfrm>
            <a:off x="382292" y="6465006"/>
            <a:ext cx="11427416" cy="40011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Master Ingenieurwissenschaften, Master Angewandte Forschung und Entwicklung			Sommer Semester 2022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1F7ED8-5C46-9D0D-8C26-BAAC992C35E8}"/>
              </a:ext>
            </a:extLst>
          </p:cNvPr>
          <p:cNvSpPr/>
          <p:nvPr/>
        </p:nvSpPr>
        <p:spPr>
          <a:xfrm>
            <a:off x="945397" y="1066762"/>
            <a:ext cx="10213384" cy="400110"/>
          </a:xfrm>
          <a:prstGeom prst="rect">
            <a:avLst/>
          </a:prstGeom>
          <a:solidFill>
            <a:srgbClr val="FFDBB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solidFill>
                  <a:schemeClr val="accent2"/>
                </a:solidFill>
              </a:rPr>
              <a:t>Server </a:t>
            </a:r>
            <a:r>
              <a:rPr lang="de-DE" sz="2400" dirty="0" err="1">
                <a:solidFill>
                  <a:schemeClr val="accent2"/>
                </a:solidFill>
              </a:rPr>
              <a:t>connection</a:t>
            </a:r>
            <a:endParaRPr lang="de-DE" sz="2400" dirty="0">
              <a:solidFill>
                <a:schemeClr val="accent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9CB719-A27B-D300-3210-3D28FB069CA7}"/>
              </a:ext>
            </a:extLst>
          </p:cNvPr>
          <p:cNvSpPr/>
          <p:nvPr/>
        </p:nvSpPr>
        <p:spPr>
          <a:xfrm>
            <a:off x="945396" y="1748503"/>
            <a:ext cx="1252781" cy="400111"/>
          </a:xfrm>
          <a:prstGeom prst="rect">
            <a:avLst/>
          </a:prstGeom>
          <a:solidFill>
            <a:srgbClr val="FFE2C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Server:</a:t>
            </a:r>
          </a:p>
        </p:txBody>
      </p:sp>
      <p:pic>
        <p:nvPicPr>
          <p:cNvPr id="4" name="Graphic 3" descr="Server with solid fill">
            <a:extLst>
              <a:ext uri="{FF2B5EF4-FFF2-40B4-BE49-F238E27FC236}">
                <a16:creationId xmlns:a16="http://schemas.microsoft.com/office/drawing/2014/main" id="{5998BEF3-2E38-7995-A871-BB39FA6BF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07473" y="1609021"/>
            <a:ext cx="1252781" cy="12527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1D01F3-D6C2-4F7E-917C-E5FC72B276B4}"/>
              </a:ext>
            </a:extLst>
          </p:cNvPr>
          <p:cNvSpPr/>
          <p:nvPr/>
        </p:nvSpPr>
        <p:spPr>
          <a:xfrm>
            <a:off x="929899" y="2430245"/>
            <a:ext cx="5455404" cy="2279142"/>
          </a:xfrm>
          <a:prstGeom prst="rect">
            <a:avLst/>
          </a:prstGeom>
          <a:solidFill>
            <a:srgbClr val="FFE2C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212121"/>
                </a:solidFill>
                <a:latin typeface="Calibri" panose="020F0502020204030204" pitchFamily="34" charset="0"/>
              </a:rPr>
              <a:t>The User </a:t>
            </a:r>
            <a:r>
              <a:rPr lang="de-DE" dirty="0" err="1">
                <a:solidFill>
                  <a:srgbClr val="212121"/>
                </a:solidFill>
                <a:latin typeface="Calibri" panose="020F0502020204030204" pitchFamily="34" charset="0"/>
              </a:rPr>
              <a:t>Datagram</a:t>
            </a:r>
            <a:r>
              <a:rPr lang="de-DE" dirty="0">
                <a:solidFill>
                  <a:srgbClr val="212121"/>
                </a:solidFill>
                <a:latin typeface="Calibri" panose="020F0502020204030204" pitchFamily="34" charset="0"/>
              </a:rPr>
              <a:t> Protocol (UDP) </a:t>
            </a:r>
            <a:r>
              <a:rPr lang="de-DE" dirty="0" err="1">
                <a:solidFill>
                  <a:srgbClr val="212121"/>
                </a:solidFill>
                <a:latin typeface="Calibri" panose="020F0502020204030204" pitchFamily="34" charset="0"/>
              </a:rPr>
              <a:t>is</a:t>
            </a:r>
            <a:r>
              <a:rPr lang="de-DE" dirty="0">
                <a:solidFill>
                  <a:srgbClr val="212121"/>
                </a:solidFill>
                <a:latin typeface="Calibri" panose="020F0502020204030204" pitchFamily="34" charset="0"/>
              </a:rPr>
              <a:t> a minimal, </a:t>
            </a:r>
            <a:r>
              <a:rPr lang="de-DE" dirty="0" err="1">
                <a:solidFill>
                  <a:srgbClr val="212121"/>
                </a:solidFill>
                <a:latin typeface="Calibri" panose="020F0502020204030204" pitchFamily="34" charset="0"/>
              </a:rPr>
              <a:t>connection</a:t>
            </a:r>
            <a:r>
              <a:rPr lang="de-DE" dirty="0">
                <a:solidFill>
                  <a:srgbClr val="212121"/>
                </a:solidFill>
                <a:latin typeface="Calibri" panose="020F0502020204030204" pitchFamily="34" charset="0"/>
              </a:rPr>
              <a:t> network </a:t>
            </a:r>
            <a:r>
              <a:rPr lang="de-DE" dirty="0" err="1">
                <a:solidFill>
                  <a:srgbClr val="212121"/>
                </a:solidFill>
                <a:latin typeface="Calibri" panose="020F0502020204030204" pitchFamily="34" charset="0"/>
              </a:rPr>
              <a:t>protocol</a:t>
            </a:r>
            <a:r>
              <a:rPr lang="de-DE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de-DE" dirty="0" err="1">
                <a:solidFill>
                  <a:srgbClr val="212121"/>
                </a:solidFill>
                <a:latin typeface="Calibri" panose="020F0502020204030204" pitchFamily="34" charset="0"/>
              </a:rPr>
              <a:t>that</a:t>
            </a:r>
            <a:r>
              <a:rPr lang="de-DE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de-DE" dirty="0" err="1">
                <a:solidFill>
                  <a:srgbClr val="212121"/>
                </a:solidFill>
                <a:latin typeface="Calibri" panose="020F0502020204030204" pitchFamily="34" charset="0"/>
              </a:rPr>
              <a:t>belongs</a:t>
            </a:r>
            <a:r>
              <a:rPr lang="de-DE" dirty="0">
                <a:solidFill>
                  <a:srgbClr val="212121"/>
                </a:solidFill>
                <a:latin typeface="Calibri" panose="020F0502020204030204" pitchFamily="34" charset="0"/>
              </a:rPr>
              <a:t> to </a:t>
            </a:r>
            <a:r>
              <a:rPr lang="de-DE" dirty="0" err="1">
                <a:solidFill>
                  <a:srgbClr val="212121"/>
                </a:solidFill>
                <a:latin typeface="Calibri" panose="020F0502020204030204" pitchFamily="34" charset="0"/>
              </a:rPr>
              <a:t>the</a:t>
            </a:r>
            <a:r>
              <a:rPr lang="de-DE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de-DE" dirty="0" err="1">
                <a:solidFill>
                  <a:srgbClr val="212121"/>
                </a:solidFill>
                <a:latin typeface="Calibri" panose="020F0502020204030204" pitchFamily="34" charset="0"/>
              </a:rPr>
              <a:t>transport</a:t>
            </a:r>
            <a:r>
              <a:rPr lang="de-DE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de-DE" dirty="0" err="1">
                <a:solidFill>
                  <a:srgbClr val="212121"/>
                </a:solidFill>
                <a:latin typeface="Calibri" panose="020F0502020204030204" pitchFamily="34" charset="0"/>
              </a:rPr>
              <a:t>layer</a:t>
            </a:r>
            <a:r>
              <a:rPr lang="de-DE" dirty="0">
                <a:solidFill>
                  <a:srgbClr val="212121"/>
                </a:solidFill>
                <a:latin typeface="Calibri" panose="020F0502020204030204" pitchFamily="34" charset="0"/>
              </a:rPr>
              <a:t> of </a:t>
            </a:r>
            <a:r>
              <a:rPr lang="de-DE" dirty="0" err="1">
                <a:solidFill>
                  <a:srgbClr val="212121"/>
                </a:solidFill>
                <a:latin typeface="Calibri" panose="020F0502020204030204" pitchFamily="34" charset="0"/>
              </a:rPr>
              <a:t>the</a:t>
            </a:r>
            <a:r>
              <a:rPr lang="de-DE" dirty="0">
                <a:solidFill>
                  <a:srgbClr val="212121"/>
                </a:solidFill>
                <a:latin typeface="Calibri" panose="020F0502020204030204" pitchFamily="34" charset="0"/>
              </a:rPr>
              <a:t> Internet </a:t>
            </a:r>
            <a:r>
              <a:rPr lang="de-DE" dirty="0" err="1">
                <a:solidFill>
                  <a:srgbClr val="212121"/>
                </a:solidFill>
                <a:latin typeface="Calibri" panose="020F0502020204030204" pitchFamily="34" charset="0"/>
              </a:rPr>
              <a:t>protocol</a:t>
            </a:r>
            <a:r>
              <a:rPr lang="de-DE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de-DE" dirty="0" err="1">
                <a:solidFill>
                  <a:srgbClr val="212121"/>
                </a:solidFill>
                <a:latin typeface="Calibri" panose="020F0502020204030204" pitchFamily="34" charset="0"/>
              </a:rPr>
              <a:t>family</a:t>
            </a:r>
            <a:r>
              <a:rPr lang="de-DE" dirty="0">
                <a:solidFill>
                  <a:srgbClr val="212121"/>
                </a:solidFill>
                <a:latin typeface="Calibri" panose="020F0502020204030204" pitchFamily="34" charset="0"/>
              </a:rPr>
              <a:t>.</a:t>
            </a:r>
          </a:p>
          <a:p>
            <a:r>
              <a:rPr lang="de-DE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de-DE" dirty="0">
                <a:solidFill>
                  <a:srgbClr val="212121"/>
                </a:solidFill>
                <a:latin typeface="Calibri" panose="020F0502020204030204" pitchFamily="34" charset="0"/>
              </a:rPr>
              <a:t>UDP </a:t>
            </a:r>
            <a:r>
              <a:rPr lang="de-DE" dirty="0" err="1">
                <a:solidFill>
                  <a:srgbClr val="212121"/>
                </a:solidFill>
                <a:latin typeface="Calibri" panose="020F0502020204030204" pitchFamily="34" charset="0"/>
              </a:rPr>
              <a:t>enables</a:t>
            </a:r>
            <a:r>
              <a:rPr lang="de-DE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de-DE" dirty="0" err="1">
                <a:solidFill>
                  <a:srgbClr val="212121"/>
                </a:solidFill>
                <a:latin typeface="Calibri" panose="020F0502020204030204" pitchFamily="34" charset="0"/>
              </a:rPr>
              <a:t>applications</a:t>
            </a:r>
            <a:r>
              <a:rPr lang="de-DE" dirty="0">
                <a:solidFill>
                  <a:srgbClr val="212121"/>
                </a:solidFill>
                <a:latin typeface="Calibri" panose="020F0502020204030204" pitchFamily="34" charset="0"/>
              </a:rPr>
              <a:t> to send </a:t>
            </a:r>
            <a:r>
              <a:rPr lang="de-DE" dirty="0" err="1">
                <a:solidFill>
                  <a:srgbClr val="212121"/>
                </a:solidFill>
                <a:latin typeface="Calibri" panose="020F0502020204030204" pitchFamily="34" charset="0"/>
              </a:rPr>
              <a:t>datagrams</a:t>
            </a:r>
            <a:r>
              <a:rPr lang="de-DE" dirty="0">
                <a:solidFill>
                  <a:srgbClr val="212121"/>
                </a:solidFill>
                <a:latin typeface="Calibri" panose="020F0502020204030204" pitchFamily="34" charset="0"/>
              </a:rPr>
              <a:t> in IP-</a:t>
            </a:r>
            <a:r>
              <a:rPr lang="de-DE" dirty="0" err="1">
                <a:solidFill>
                  <a:srgbClr val="212121"/>
                </a:solidFill>
                <a:latin typeface="Calibri" panose="020F0502020204030204" pitchFamily="34" charset="0"/>
              </a:rPr>
              <a:t>based</a:t>
            </a:r>
            <a:r>
              <a:rPr lang="de-DE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de-DE" dirty="0" err="1">
                <a:solidFill>
                  <a:srgbClr val="212121"/>
                </a:solidFill>
                <a:latin typeface="Calibri" panose="020F0502020204030204" pitchFamily="34" charset="0"/>
              </a:rPr>
              <a:t>computer</a:t>
            </a:r>
            <a:r>
              <a:rPr lang="de-DE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de-DE" dirty="0" err="1">
                <a:solidFill>
                  <a:srgbClr val="212121"/>
                </a:solidFill>
                <a:latin typeface="Calibri" panose="020F0502020204030204" pitchFamily="34" charset="0"/>
              </a:rPr>
              <a:t>networks</a:t>
            </a:r>
            <a:r>
              <a:rPr lang="de-DE" dirty="0">
                <a:solidFill>
                  <a:srgbClr val="212121"/>
                </a:solidFill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5761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">
            <a:extLst>
              <a:ext uri="{FF2B5EF4-FFF2-40B4-BE49-F238E27FC236}">
                <a16:creationId xmlns:a16="http://schemas.microsoft.com/office/drawing/2014/main" id="{CEA2C947-9172-DC93-D68D-40FFD30809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61231"/>
            <a:ext cx="2286000" cy="723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457425-A3E2-6E60-FB4D-0A848A81EE04}"/>
              </a:ext>
            </a:extLst>
          </p:cNvPr>
          <p:cNvSpPr/>
          <p:nvPr/>
        </p:nvSpPr>
        <p:spPr>
          <a:xfrm>
            <a:off x="382292" y="6465006"/>
            <a:ext cx="11427416" cy="40011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Master Ingenieurwissenschaften, Master Angewandte Forschung und Entwicklung			Sommer Semester 2022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1F7ED8-5C46-9D0D-8C26-BAAC992C35E8}"/>
              </a:ext>
            </a:extLst>
          </p:cNvPr>
          <p:cNvSpPr/>
          <p:nvPr/>
        </p:nvSpPr>
        <p:spPr>
          <a:xfrm>
            <a:off x="945397" y="1066762"/>
            <a:ext cx="10213384" cy="400110"/>
          </a:xfrm>
          <a:prstGeom prst="rect">
            <a:avLst/>
          </a:prstGeom>
          <a:solidFill>
            <a:srgbClr val="FFDBB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2"/>
                </a:solidFill>
                <a:latin typeface="Linux Libertine"/>
              </a:rPr>
              <a:t>Graphical user interface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1E5FBB9-E373-DD58-D6CF-58DA59A4C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431" y="1748503"/>
            <a:ext cx="6610350" cy="4105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2B7B4E-A2EB-ACBF-D8C6-256F76F767A6}"/>
              </a:ext>
            </a:extLst>
          </p:cNvPr>
          <p:cNvSpPr/>
          <p:nvPr/>
        </p:nvSpPr>
        <p:spPr>
          <a:xfrm>
            <a:off x="945396" y="1748503"/>
            <a:ext cx="2836190" cy="400111"/>
          </a:xfrm>
          <a:prstGeom prst="rect">
            <a:avLst/>
          </a:prstGeom>
          <a:solidFill>
            <a:srgbClr val="FFE2C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Linux Libertine"/>
              </a:rPr>
              <a:t>User interface :</a:t>
            </a: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1211490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">
            <a:extLst>
              <a:ext uri="{FF2B5EF4-FFF2-40B4-BE49-F238E27FC236}">
                <a16:creationId xmlns:a16="http://schemas.microsoft.com/office/drawing/2014/main" id="{CEA2C947-9172-DC93-D68D-40FFD30809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61231"/>
            <a:ext cx="2286000" cy="723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457425-A3E2-6E60-FB4D-0A848A81EE04}"/>
              </a:ext>
            </a:extLst>
          </p:cNvPr>
          <p:cNvSpPr/>
          <p:nvPr/>
        </p:nvSpPr>
        <p:spPr>
          <a:xfrm>
            <a:off x="382292" y="6465006"/>
            <a:ext cx="11427416" cy="40011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Master Ingenieurwissenschaften, Master Angewandte Forschung und Entwicklung			Sommer Semester 2022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CFC955-FD6A-4360-C078-1A541742D274}"/>
              </a:ext>
            </a:extLst>
          </p:cNvPr>
          <p:cNvSpPr txBox="1"/>
          <p:nvPr/>
        </p:nvSpPr>
        <p:spPr>
          <a:xfrm>
            <a:off x="5644593" y="2350460"/>
            <a:ext cx="902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3E48B3-A524-A77B-2F6F-A12816CD618B}"/>
              </a:ext>
            </a:extLst>
          </p:cNvPr>
          <p:cNvSpPr txBox="1"/>
          <p:nvPr/>
        </p:nvSpPr>
        <p:spPr>
          <a:xfrm>
            <a:off x="3917935" y="3655846"/>
            <a:ext cx="4356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>
                <a:solidFill>
                  <a:schemeClr val="accent1"/>
                </a:solidFill>
              </a:rPr>
              <a:t>Thank</a:t>
            </a:r>
            <a:r>
              <a:rPr lang="de-DE" sz="2800" dirty="0">
                <a:solidFill>
                  <a:schemeClr val="accent1"/>
                </a:solidFill>
              </a:rPr>
              <a:t> </a:t>
            </a:r>
            <a:r>
              <a:rPr lang="de-DE" sz="2800" dirty="0" err="1">
                <a:solidFill>
                  <a:schemeClr val="accent1"/>
                </a:solidFill>
              </a:rPr>
              <a:t>you</a:t>
            </a:r>
            <a:r>
              <a:rPr lang="de-DE" sz="2800" dirty="0">
                <a:solidFill>
                  <a:schemeClr val="accent1"/>
                </a:solidFill>
              </a:rPr>
              <a:t> for </a:t>
            </a:r>
            <a:r>
              <a:rPr lang="de-DE" sz="2800" dirty="0" err="1">
                <a:solidFill>
                  <a:schemeClr val="accent1"/>
                </a:solidFill>
              </a:rPr>
              <a:t>your</a:t>
            </a:r>
            <a:r>
              <a:rPr lang="de-DE" sz="2800" dirty="0">
                <a:solidFill>
                  <a:schemeClr val="accent1"/>
                </a:solidFill>
              </a:rPr>
              <a:t> </a:t>
            </a:r>
            <a:r>
              <a:rPr lang="de-DE" sz="2800" dirty="0" err="1">
                <a:solidFill>
                  <a:schemeClr val="accent1"/>
                </a:solidFill>
              </a:rPr>
              <a:t>attention</a:t>
            </a:r>
            <a:endParaRPr lang="de-DE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35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">
            <a:extLst>
              <a:ext uri="{FF2B5EF4-FFF2-40B4-BE49-F238E27FC236}">
                <a16:creationId xmlns:a16="http://schemas.microsoft.com/office/drawing/2014/main" id="{CEA2C947-9172-DC93-D68D-40FFD30809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61231"/>
            <a:ext cx="2286000" cy="723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457425-A3E2-6E60-FB4D-0A848A81EE04}"/>
              </a:ext>
            </a:extLst>
          </p:cNvPr>
          <p:cNvSpPr/>
          <p:nvPr/>
        </p:nvSpPr>
        <p:spPr>
          <a:xfrm>
            <a:off x="382292" y="6465006"/>
            <a:ext cx="11427416" cy="40011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Master Ingenieurwissenschaften, Master Angewandte Forschung und Entwicklung			Sommer Semester 2022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1F7ED8-5C46-9D0D-8C26-BAAC992C35E8}"/>
              </a:ext>
            </a:extLst>
          </p:cNvPr>
          <p:cNvSpPr/>
          <p:nvPr/>
        </p:nvSpPr>
        <p:spPr>
          <a:xfrm>
            <a:off x="945397" y="1066762"/>
            <a:ext cx="10213384" cy="400110"/>
          </a:xfrm>
          <a:prstGeom prst="rect">
            <a:avLst/>
          </a:prstGeom>
          <a:solidFill>
            <a:srgbClr val="FFDBB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2"/>
                </a:solidFill>
              </a:rPr>
              <a:t>Challenges of the project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7D91AE-B5D3-BFB1-0B93-01EB471BB967}"/>
              </a:ext>
            </a:extLst>
          </p:cNvPr>
          <p:cNvSpPr/>
          <p:nvPr/>
        </p:nvSpPr>
        <p:spPr>
          <a:xfrm>
            <a:off x="945397" y="1980938"/>
            <a:ext cx="5858359" cy="3536459"/>
          </a:xfrm>
          <a:prstGeom prst="rect">
            <a:avLst/>
          </a:prstGeom>
          <a:solidFill>
            <a:srgbClr val="FFE2C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Video </a:t>
            </a:r>
            <a:r>
              <a:rPr lang="de-DE" dirty="0" err="1">
                <a:solidFill>
                  <a:schemeClr val="tx1"/>
                </a:solidFill>
              </a:rPr>
              <a:t>recording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Image </a:t>
            </a:r>
            <a:r>
              <a:rPr lang="de-DE" dirty="0" err="1">
                <a:solidFill>
                  <a:schemeClr val="tx1"/>
                </a:solidFill>
              </a:rPr>
              <a:t>processing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Robot </a:t>
            </a:r>
            <a:r>
              <a:rPr lang="de-DE" dirty="0" err="1">
                <a:solidFill>
                  <a:schemeClr val="tx1"/>
                </a:solidFill>
              </a:rPr>
              <a:t>pattern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recognition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Real-time </a:t>
            </a:r>
            <a:r>
              <a:rPr lang="de-DE" dirty="0" err="1">
                <a:solidFill>
                  <a:schemeClr val="tx1"/>
                </a:solidFill>
              </a:rPr>
              <a:t>data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processing</a:t>
            </a:r>
            <a:r>
              <a:rPr lang="de-DE" dirty="0">
                <a:solidFill>
                  <a:schemeClr val="tx1"/>
                </a:solidFill>
              </a:rPr>
              <a:t> and </a:t>
            </a:r>
            <a:r>
              <a:rPr lang="de-DE" dirty="0" err="1">
                <a:solidFill>
                  <a:schemeClr val="tx1"/>
                </a:solidFill>
              </a:rPr>
              <a:t>application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performance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Server </a:t>
            </a:r>
            <a:r>
              <a:rPr lang="de-DE" dirty="0" err="1">
                <a:solidFill>
                  <a:schemeClr val="tx1"/>
                </a:solidFill>
              </a:rPr>
              <a:t>connection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inux Libertine"/>
              </a:rPr>
              <a:t>Graphical user interface (GUI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440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">
            <a:extLst>
              <a:ext uri="{FF2B5EF4-FFF2-40B4-BE49-F238E27FC236}">
                <a16:creationId xmlns:a16="http://schemas.microsoft.com/office/drawing/2014/main" id="{CEA2C947-9172-DC93-D68D-40FFD30809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61231"/>
            <a:ext cx="2286000" cy="723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457425-A3E2-6E60-FB4D-0A848A81EE04}"/>
              </a:ext>
            </a:extLst>
          </p:cNvPr>
          <p:cNvSpPr/>
          <p:nvPr/>
        </p:nvSpPr>
        <p:spPr>
          <a:xfrm>
            <a:off x="382292" y="6465006"/>
            <a:ext cx="11427416" cy="40011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Master Ingenieurwissenschaften, Master Angewandte Forschung und Entwicklung			Sommer Semester 2022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1F7ED8-5C46-9D0D-8C26-BAAC992C35E8}"/>
              </a:ext>
            </a:extLst>
          </p:cNvPr>
          <p:cNvSpPr/>
          <p:nvPr/>
        </p:nvSpPr>
        <p:spPr>
          <a:xfrm>
            <a:off x="945397" y="1066762"/>
            <a:ext cx="10213384" cy="400110"/>
          </a:xfrm>
          <a:prstGeom prst="rect">
            <a:avLst/>
          </a:prstGeom>
          <a:solidFill>
            <a:srgbClr val="FFDBB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2"/>
                </a:solidFill>
              </a:rPr>
              <a:t>Structure of the soccer field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0EC8941D-5DD2-DF2C-CCC0-A45CA7D871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119" y="2557953"/>
            <a:ext cx="5656881" cy="343077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564CFC5-8038-99FA-8BEC-E6FEADA6FAD6}"/>
              </a:ext>
            </a:extLst>
          </p:cNvPr>
          <p:cNvSpPr/>
          <p:nvPr/>
        </p:nvSpPr>
        <p:spPr>
          <a:xfrm>
            <a:off x="945396" y="2557954"/>
            <a:ext cx="3905573" cy="3430777"/>
          </a:xfrm>
          <a:prstGeom prst="rect">
            <a:avLst/>
          </a:prstGeom>
          <a:solidFill>
            <a:srgbClr val="FFE2C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Camera</a:t>
            </a:r>
            <a:r>
              <a:rPr lang="de-DE" dirty="0">
                <a:solidFill>
                  <a:schemeClr val="tx1"/>
                </a:solidFill>
              </a:rPr>
              <a:t>: Logitech Brio 4k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Field </a:t>
            </a:r>
            <a:r>
              <a:rPr lang="de-DE" dirty="0" err="1">
                <a:solidFill>
                  <a:schemeClr val="tx1"/>
                </a:solidFill>
              </a:rPr>
              <a:t>size</a:t>
            </a:r>
            <a:r>
              <a:rPr lang="de-DE" dirty="0">
                <a:solidFill>
                  <a:schemeClr val="tx1"/>
                </a:solidFill>
              </a:rPr>
              <a:t> : 277*188 cm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Background </a:t>
            </a:r>
            <a:r>
              <a:rPr lang="de-DE" dirty="0" err="1">
                <a:solidFill>
                  <a:schemeClr val="tx1"/>
                </a:solidFill>
              </a:rPr>
              <a:t>color</a:t>
            </a:r>
            <a:r>
              <a:rPr lang="de-DE" dirty="0">
                <a:solidFill>
                  <a:schemeClr val="tx1"/>
                </a:solidFill>
              </a:rPr>
              <a:t> : Dark </a:t>
            </a:r>
            <a:r>
              <a:rPr lang="de-DE" dirty="0" err="1">
                <a:solidFill>
                  <a:schemeClr val="tx1"/>
                </a:solidFill>
              </a:rPr>
              <a:t>green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Material: </a:t>
            </a:r>
            <a:r>
              <a:rPr lang="de-DE" dirty="0" err="1">
                <a:solidFill>
                  <a:schemeClr val="tx1"/>
                </a:solidFill>
              </a:rPr>
              <a:t>Carpet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Robot </a:t>
            </a:r>
            <a:r>
              <a:rPr lang="de-DE" dirty="0" err="1">
                <a:solidFill>
                  <a:schemeClr val="tx1"/>
                </a:solidFill>
              </a:rPr>
              <a:t>radius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size</a:t>
            </a:r>
            <a:r>
              <a:rPr lang="de-DE" dirty="0">
                <a:solidFill>
                  <a:schemeClr val="tx1"/>
                </a:solidFill>
              </a:rPr>
              <a:t> : 85 cm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B12366-04A6-5A2B-18D1-88CA7CD20F58}"/>
              </a:ext>
            </a:extLst>
          </p:cNvPr>
          <p:cNvSpPr/>
          <p:nvPr/>
        </p:nvSpPr>
        <p:spPr>
          <a:xfrm>
            <a:off x="945397" y="1746574"/>
            <a:ext cx="1348352" cy="531678"/>
          </a:xfrm>
          <a:prstGeom prst="rect">
            <a:avLst/>
          </a:prstGeom>
          <a:solidFill>
            <a:srgbClr val="FFE2C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Structure</a:t>
            </a:r>
            <a:r>
              <a:rPr lang="de-DE" dirty="0">
                <a:solidFill>
                  <a:schemeClr val="tx1"/>
                </a:solidFill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309852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">
            <a:extLst>
              <a:ext uri="{FF2B5EF4-FFF2-40B4-BE49-F238E27FC236}">
                <a16:creationId xmlns:a16="http://schemas.microsoft.com/office/drawing/2014/main" id="{CEA2C947-9172-DC93-D68D-40FFD30809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61231"/>
            <a:ext cx="2286000" cy="723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457425-A3E2-6E60-FB4D-0A848A81EE04}"/>
              </a:ext>
            </a:extLst>
          </p:cNvPr>
          <p:cNvSpPr/>
          <p:nvPr/>
        </p:nvSpPr>
        <p:spPr>
          <a:xfrm>
            <a:off x="382292" y="6465006"/>
            <a:ext cx="11427416" cy="40011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Master Ingenieurwissenschaften, Master Angewandte Forschung und Entwicklung			Sommer Semester 2022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1F7ED8-5C46-9D0D-8C26-BAAC992C35E8}"/>
              </a:ext>
            </a:extLst>
          </p:cNvPr>
          <p:cNvSpPr/>
          <p:nvPr/>
        </p:nvSpPr>
        <p:spPr>
          <a:xfrm>
            <a:off x="945397" y="1066762"/>
            <a:ext cx="10213384" cy="400110"/>
          </a:xfrm>
          <a:prstGeom prst="rect">
            <a:avLst/>
          </a:prstGeom>
          <a:solidFill>
            <a:srgbClr val="FFDBB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solidFill>
                  <a:schemeClr val="accent2"/>
                </a:solidFill>
              </a:rPr>
              <a:t>Image Processing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0B19856-32D1-37C3-279A-FF01375CED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999" y="2499279"/>
            <a:ext cx="2267266" cy="22101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D2553A-61A1-2688-63D0-593EA69B6229}"/>
              </a:ext>
            </a:extLst>
          </p:cNvPr>
          <p:cNvSpPr/>
          <p:nvPr/>
        </p:nvSpPr>
        <p:spPr>
          <a:xfrm>
            <a:off x="945397" y="2557954"/>
            <a:ext cx="4974957" cy="2035929"/>
          </a:xfrm>
          <a:prstGeom prst="rect">
            <a:avLst/>
          </a:prstGeom>
          <a:solidFill>
            <a:srgbClr val="FFE2C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OpenCV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Loading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Video </a:t>
            </a:r>
            <a:r>
              <a:rPr lang="de-DE" dirty="0" err="1">
                <a:solidFill>
                  <a:schemeClr val="tx1"/>
                </a:solidFill>
              </a:rPr>
              <a:t>recording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B7B7A8-DF43-0779-27CF-47565BA38941}"/>
              </a:ext>
            </a:extLst>
          </p:cNvPr>
          <p:cNvSpPr txBox="1"/>
          <p:nvPr/>
        </p:nvSpPr>
        <p:spPr>
          <a:xfrm>
            <a:off x="7909999" y="4709387"/>
            <a:ext cx="3139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http://opencv.willowgarage.com/wiki/OpenCVLogo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5B2C-0B78-4C79-669D-2C5D04CF10B9}"/>
              </a:ext>
            </a:extLst>
          </p:cNvPr>
          <p:cNvSpPr/>
          <p:nvPr/>
        </p:nvSpPr>
        <p:spPr>
          <a:xfrm>
            <a:off x="945396" y="1746574"/>
            <a:ext cx="3921071" cy="531678"/>
          </a:xfrm>
          <a:prstGeom prst="rect">
            <a:avLst/>
          </a:prstGeom>
          <a:solidFill>
            <a:srgbClr val="FFE2C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Possibilities</a:t>
            </a:r>
            <a:r>
              <a:rPr lang="de-DE" dirty="0">
                <a:solidFill>
                  <a:schemeClr val="tx1"/>
                </a:solidFill>
              </a:rPr>
              <a:t> of </a:t>
            </a:r>
            <a:r>
              <a:rPr lang="de-DE" dirty="0" err="1">
                <a:solidFill>
                  <a:schemeClr val="tx1"/>
                </a:solidFill>
              </a:rPr>
              <a:t>image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processing</a:t>
            </a:r>
            <a:r>
              <a:rPr lang="de-DE" dirty="0">
                <a:solidFill>
                  <a:schemeClr val="tx1"/>
                </a:solidFill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342151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">
            <a:extLst>
              <a:ext uri="{FF2B5EF4-FFF2-40B4-BE49-F238E27FC236}">
                <a16:creationId xmlns:a16="http://schemas.microsoft.com/office/drawing/2014/main" id="{CEA2C947-9172-DC93-D68D-40FFD30809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61231"/>
            <a:ext cx="2286000" cy="723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457425-A3E2-6E60-FB4D-0A848A81EE04}"/>
              </a:ext>
            </a:extLst>
          </p:cNvPr>
          <p:cNvSpPr/>
          <p:nvPr/>
        </p:nvSpPr>
        <p:spPr>
          <a:xfrm>
            <a:off x="382292" y="6465006"/>
            <a:ext cx="11427416" cy="40011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Master Ingenieurwissenschaften, Master Angewandte Forschung und Entwicklung			Sommer Semester 2022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1F7ED8-5C46-9D0D-8C26-BAAC992C35E8}"/>
              </a:ext>
            </a:extLst>
          </p:cNvPr>
          <p:cNvSpPr/>
          <p:nvPr/>
        </p:nvSpPr>
        <p:spPr>
          <a:xfrm>
            <a:off x="945397" y="1066762"/>
            <a:ext cx="10213384" cy="400110"/>
          </a:xfrm>
          <a:prstGeom prst="rect">
            <a:avLst/>
          </a:prstGeom>
          <a:solidFill>
            <a:srgbClr val="FFDBB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solidFill>
                  <a:schemeClr val="accent2"/>
                </a:solidFill>
              </a:rPr>
              <a:t>Image 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3FAAB2-6565-EC32-60D0-E4D8764E40F7}"/>
              </a:ext>
            </a:extLst>
          </p:cNvPr>
          <p:cNvSpPr/>
          <p:nvPr/>
        </p:nvSpPr>
        <p:spPr>
          <a:xfrm>
            <a:off x="945397" y="2829285"/>
            <a:ext cx="5005953" cy="2436039"/>
          </a:xfrm>
          <a:prstGeom prst="rect">
            <a:avLst/>
          </a:prstGeom>
          <a:solidFill>
            <a:srgbClr val="FFE2C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Reduce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image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size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chemeClr val="tx1"/>
                </a:solidFill>
              </a:rPr>
              <a:t>Blue </a:t>
            </a:r>
            <a:r>
              <a:rPr lang="de-DE" b="1" dirty="0" err="1">
                <a:solidFill>
                  <a:schemeClr val="tx1"/>
                </a:solidFill>
              </a:rPr>
              <a:t>color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detection</a:t>
            </a:r>
            <a:endParaRPr lang="de-DE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Is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area</a:t>
            </a:r>
            <a:r>
              <a:rPr lang="de-DE" dirty="0">
                <a:solidFill>
                  <a:schemeClr val="tx1"/>
                </a:solidFill>
              </a:rPr>
              <a:t> of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blue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circle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accepted</a:t>
            </a:r>
            <a:r>
              <a:rPr lang="de-DE" dirty="0">
                <a:solidFill>
                  <a:schemeClr val="tx1"/>
                </a:solidFill>
              </a:rPr>
              <a:t> ?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Saving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pixel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position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3" descr="A picture containing text, green&#10;&#10;Description automatically generated">
            <a:extLst>
              <a:ext uri="{FF2B5EF4-FFF2-40B4-BE49-F238E27FC236}">
                <a16:creationId xmlns:a16="http://schemas.microsoft.com/office/drawing/2014/main" id="{90A8FF74-DF6D-CC46-489E-2FDA18176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306" y="1748503"/>
            <a:ext cx="4804475" cy="270251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C5E989-BD01-915A-9D95-1D7FA1BD933A}"/>
              </a:ext>
            </a:extLst>
          </p:cNvPr>
          <p:cNvCxnSpPr/>
          <p:nvPr/>
        </p:nvCxnSpPr>
        <p:spPr>
          <a:xfrm>
            <a:off x="8012624" y="3429000"/>
            <a:ext cx="201478" cy="13289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01B6463-4054-7A4E-2BBB-D6AC8E57FB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740" y="4864490"/>
            <a:ext cx="1470724" cy="13208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293EE5B-C1CD-87A6-E6F0-11A1F72F7A55}"/>
              </a:ext>
            </a:extLst>
          </p:cNvPr>
          <p:cNvSpPr/>
          <p:nvPr/>
        </p:nvSpPr>
        <p:spPr>
          <a:xfrm>
            <a:off x="945397" y="1746574"/>
            <a:ext cx="2743200" cy="531678"/>
          </a:xfrm>
          <a:prstGeom prst="rect">
            <a:avLst/>
          </a:prstGeom>
          <a:solidFill>
            <a:srgbClr val="FFE2C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Steps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through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process</a:t>
            </a:r>
            <a:r>
              <a:rPr lang="de-DE" dirty="0">
                <a:solidFill>
                  <a:schemeClr val="tx1"/>
                </a:solidFill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311583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">
            <a:extLst>
              <a:ext uri="{FF2B5EF4-FFF2-40B4-BE49-F238E27FC236}">
                <a16:creationId xmlns:a16="http://schemas.microsoft.com/office/drawing/2014/main" id="{CEA2C947-9172-DC93-D68D-40FFD30809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61231"/>
            <a:ext cx="2286000" cy="723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457425-A3E2-6E60-FB4D-0A848A81EE04}"/>
              </a:ext>
            </a:extLst>
          </p:cNvPr>
          <p:cNvSpPr/>
          <p:nvPr/>
        </p:nvSpPr>
        <p:spPr>
          <a:xfrm>
            <a:off x="382292" y="6465006"/>
            <a:ext cx="11427416" cy="40011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Master Ingenieurwissenschaften, Master Angewandte Forschung und Entwicklung			Sommer Semester 2022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1F7ED8-5C46-9D0D-8C26-BAAC992C35E8}"/>
              </a:ext>
            </a:extLst>
          </p:cNvPr>
          <p:cNvSpPr/>
          <p:nvPr/>
        </p:nvSpPr>
        <p:spPr>
          <a:xfrm>
            <a:off x="945397" y="1066762"/>
            <a:ext cx="10213384" cy="400110"/>
          </a:xfrm>
          <a:prstGeom prst="rect">
            <a:avLst/>
          </a:prstGeom>
          <a:solidFill>
            <a:srgbClr val="FFDBB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solidFill>
                  <a:schemeClr val="accent2"/>
                </a:solidFill>
              </a:rPr>
              <a:t>Image Processing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63466-4929-5C65-A76D-66B7AF708988}"/>
              </a:ext>
            </a:extLst>
          </p:cNvPr>
          <p:cNvSpPr/>
          <p:nvPr/>
        </p:nvSpPr>
        <p:spPr>
          <a:xfrm>
            <a:off x="945397" y="2536503"/>
            <a:ext cx="7377193" cy="1322091"/>
          </a:xfrm>
          <a:prstGeom prst="rect">
            <a:avLst/>
          </a:prstGeom>
          <a:solidFill>
            <a:srgbClr val="FFE2C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The </a:t>
            </a:r>
            <a:r>
              <a:rPr lang="de-DE" dirty="0" err="1">
                <a:solidFill>
                  <a:schemeClr val="tx1"/>
                </a:solidFill>
              </a:rPr>
              <a:t>captured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images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are</a:t>
            </a:r>
            <a:r>
              <a:rPr lang="de-DE" dirty="0">
                <a:solidFill>
                  <a:schemeClr val="tx1"/>
                </a:solidFill>
              </a:rPr>
              <a:t> in RGB </a:t>
            </a:r>
            <a:r>
              <a:rPr lang="de-DE" dirty="0" err="1">
                <a:solidFill>
                  <a:schemeClr val="tx1"/>
                </a:solidFill>
              </a:rPr>
              <a:t>color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space</a:t>
            </a:r>
            <a:r>
              <a:rPr lang="de-DE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To </a:t>
            </a:r>
            <a:r>
              <a:rPr lang="de-DE" dirty="0" err="1">
                <a:solidFill>
                  <a:schemeClr val="tx1"/>
                </a:solidFill>
              </a:rPr>
              <a:t>detect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blue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color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we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need</a:t>
            </a:r>
            <a:r>
              <a:rPr lang="de-DE" dirty="0">
                <a:solidFill>
                  <a:schemeClr val="tx1"/>
                </a:solidFill>
              </a:rPr>
              <a:t> to </a:t>
            </a:r>
            <a:r>
              <a:rPr lang="de-DE" dirty="0" err="1">
                <a:solidFill>
                  <a:schemeClr val="tx1"/>
                </a:solidFill>
              </a:rPr>
              <a:t>use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HSV </a:t>
            </a:r>
            <a:r>
              <a:rPr lang="de-DE" dirty="0" err="1">
                <a:solidFill>
                  <a:schemeClr val="tx1"/>
                </a:solidFill>
              </a:rPr>
              <a:t>color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space</a:t>
            </a:r>
            <a:r>
              <a:rPr lang="de-DE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3" descr="A picture containing light, dark, accessory&#10;&#10;Description automatically generated">
            <a:extLst>
              <a:ext uri="{FF2B5EF4-FFF2-40B4-BE49-F238E27FC236}">
                <a16:creationId xmlns:a16="http://schemas.microsoft.com/office/drawing/2014/main" id="{2165A48E-065E-6719-251F-46C24C9CD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810" y="4114710"/>
            <a:ext cx="2624099" cy="2099279"/>
          </a:xfrm>
          <a:prstGeom prst="rect">
            <a:avLst/>
          </a:prstGeom>
        </p:spPr>
      </p:pic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8842557E-728D-94D7-A812-04BD7D955F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90" y="3965398"/>
            <a:ext cx="7493000" cy="2286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8FC207-68C7-109F-D6EC-93C5586FF090}"/>
              </a:ext>
            </a:extLst>
          </p:cNvPr>
          <p:cNvSpPr txBox="1"/>
          <p:nvPr/>
        </p:nvSpPr>
        <p:spPr>
          <a:xfrm>
            <a:off x="8928810" y="6216387"/>
            <a:ext cx="2624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https://en.wikipedia.org/wiki/HSL_and_HSV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99AB71-C2D9-87F7-F9BB-4D7986FB07A8}"/>
              </a:ext>
            </a:extLst>
          </p:cNvPr>
          <p:cNvSpPr txBox="1"/>
          <p:nvPr/>
        </p:nvSpPr>
        <p:spPr>
          <a:xfrm>
            <a:off x="945397" y="6216388"/>
            <a:ext cx="2525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https://de.wikipedia.org/wiki/RGB-Farbraum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55CC5-9091-C950-7F4D-674E4C177820}"/>
              </a:ext>
            </a:extLst>
          </p:cNvPr>
          <p:cNvSpPr/>
          <p:nvPr/>
        </p:nvSpPr>
        <p:spPr>
          <a:xfrm>
            <a:off x="945397" y="1717889"/>
            <a:ext cx="1472340" cy="550939"/>
          </a:xfrm>
          <a:prstGeom prst="rect">
            <a:avLst/>
          </a:prstGeom>
          <a:solidFill>
            <a:srgbClr val="FFE2C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202122"/>
                </a:solidFill>
                <a:latin typeface="Arial" panose="020B0604020202020204" pitchFamily="34" charset="0"/>
              </a:rPr>
              <a:t>Color </a:t>
            </a:r>
            <a:r>
              <a:rPr lang="de-DE" dirty="0" err="1">
                <a:solidFill>
                  <a:srgbClr val="202122"/>
                </a:solidFill>
                <a:latin typeface="Arial" panose="020B0604020202020204" pitchFamily="34" charset="0"/>
              </a:rPr>
              <a:t>space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34711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">
            <a:extLst>
              <a:ext uri="{FF2B5EF4-FFF2-40B4-BE49-F238E27FC236}">
                <a16:creationId xmlns:a16="http://schemas.microsoft.com/office/drawing/2014/main" id="{CEA2C947-9172-DC93-D68D-40FFD30809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61231"/>
            <a:ext cx="2286000" cy="723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457425-A3E2-6E60-FB4D-0A848A81EE04}"/>
              </a:ext>
            </a:extLst>
          </p:cNvPr>
          <p:cNvSpPr/>
          <p:nvPr/>
        </p:nvSpPr>
        <p:spPr>
          <a:xfrm>
            <a:off x="382292" y="6465006"/>
            <a:ext cx="11427416" cy="40011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Master Ingenieurwissenschaften, Master Angewandte Forschung und Entwicklung			Sommer Semester 2022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1F7ED8-5C46-9D0D-8C26-BAAC992C35E8}"/>
              </a:ext>
            </a:extLst>
          </p:cNvPr>
          <p:cNvSpPr/>
          <p:nvPr/>
        </p:nvSpPr>
        <p:spPr>
          <a:xfrm>
            <a:off x="945397" y="1066762"/>
            <a:ext cx="10213384" cy="400110"/>
          </a:xfrm>
          <a:prstGeom prst="rect">
            <a:avLst/>
          </a:prstGeom>
          <a:solidFill>
            <a:srgbClr val="FFDBB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solidFill>
                  <a:schemeClr val="accent2"/>
                </a:solidFill>
              </a:rPr>
              <a:t>Image 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D9E484-C730-D0BA-3FCB-D6185E82795F}"/>
              </a:ext>
            </a:extLst>
          </p:cNvPr>
          <p:cNvSpPr/>
          <p:nvPr/>
        </p:nvSpPr>
        <p:spPr>
          <a:xfrm>
            <a:off x="945397" y="1746574"/>
            <a:ext cx="1425844" cy="531678"/>
          </a:xfrm>
          <a:prstGeom prst="rect">
            <a:avLst/>
          </a:prstGeom>
          <a:solidFill>
            <a:srgbClr val="FFE2C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Mask</a:t>
            </a:r>
            <a:r>
              <a:rPr lang="de-DE" dirty="0">
                <a:solidFill>
                  <a:schemeClr val="tx1"/>
                </a:solidFill>
              </a:rPr>
              <a:t> :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4CE7A86C-F1C8-05E0-81BB-74FBCA8F22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179" y="1668199"/>
            <a:ext cx="4690821" cy="459547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A845365-0C1F-954B-81DF-A7278CD39A7B}"/>
              </a:ext>
            </a:extLst>
          </p:cNvPr>
          <p:cNvSpPr/>
          <p:nvPr/>
        </p:nvSpPr>
        <p:spPr>
          <a:xfrm>
            <a:off x="945397" y="2696422"/>
            <a:ext cx="5150603" cy="1465156"/>
          </a:xfrm>
          <a:prstGeom prst="rect">
            <a:avLst/>
          </a:prstGeom>
          <a:solidFill>
            <a:srgbClr val="FFE2C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rgbClr val="000000"/>
                </a:solidFill>
                <a:latin typeface="Helvetica" panose="020B0604020202020204" pitchFamily="34" charset="0"/>
              </a:rPr>
              <a:t>In </a:t>
            </a:r>
            <a:r>
              <a:rPr lang="de-DE" dirty="0" err="1">
                <a:solidFill>
                  <a:srgbClr val="000000"/>
                </a:solidFill>
                <a:latin typeface="Helvetica" panose="020B0604020202020204" pitchFamily="34" charset="0"/>
              </a:rPr>
              <a:t>OpenCV</a:t>
            </a:r>
            <a:r>
              <a:rPr lang="de-DE" dirty="0">
                <a:solidFill>
                  <a:srgbClr val="000000"/>
                </a:solidFill>
                <a:latin typeface="Helvetica" panose="020B0604020202020204" pitchFamily="34" charset="0"/>
              </a:rPr>
              <a:t>, by </a:t>
            </a:r>
            <a:r>
              <a:rPr lang="de-DE" dirty="0" err="1">
                <a:solidFill>
                  <a:srgbClr val="000000"/>
                </a:solidFill>
                <a:latin typeface="Helvetica" panose="020B0604020202020204" pitchFamily="34" charset="0"/>
              </a:rPr>
              <a:t>specifying</a:t>
            </a:r>
            <a:r>
              <a:rPr lang="de-DE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Helvetica" panose="020B0604020202020204" pitchFamily="34" charset="0"/>
              </a:rPr>
              <a:t>the</a:t>
            </a:r>
            <a:r>
              <a:rPr lang="de-DE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Helvetica" panose="020B0604020202020204" pitchFamily="34" charset="0"/>
              </a:rPr>
              <a:t>lower</a:t>
            </a:r>
            <a:r>
              <a:rPr lang="de-DE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Helvetica" panose="020B0604020202020204" pitchFamily="34" charset="0"/>
              </a:rPr>
              <a:t>limits</a:t>
            </a:r>
            <a:r>
              <a:rPr lang="de-DE" dirty="0">
                <a:solidFill>
                  <a:srgbClr val="000000"/>
                </a:solidFill>
                <a:latin typeface="Helvetica" panose="020B0604020202020204" pitchFamily="34" charset="0"/>
              </a:rPr>
              <a:t> of </a:t>
            </a:r>
            <a:r>
              <a:rPr lang="de-DE" dirty="0" err="1">
                <a:solidFill>
                  <a:srgbClr val="000000"/>
                </a:solidFill>
                <a:latin typeface="Helvetica" panose="020B0604020202020204" pitchFamily="34" charset="0"/>
              </a:rPr>
              <a:t>the</a:t>
            </a:r>
            <a:r>
              <a:rPr lang="de-DE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Helvetica" panose="020B0604020202020204" pitchFamily="34" charset="0"/>
              </a:rPr>
              <a:t>color</a:t>
            </a:r>
            <a:r>
              <a:rPr lang="de-DE" dirty="0">
                <a:solidFill>
                  <a:srgbClr val="000000"/>
                </a:solidFill>
                <a:latin typeface="Helvetica" panose="020B0604020202020204" pitchFamily="34" charset="0"/>
              </a:rPr>
              <a:t> and </a:t>
            </a:r>
            <a:r>
              <a:rPr lang="de-DE" dirty="0" err="1">
                <a:solidFill>
                  <a:srgbClr val="000000"/>
                </a:solidFill>
                <a:latin typeface="Helvetica" panose="020B0604020202020204" pitchFamily="34" charset="0"/>
              </a:rPr>
              <a:t>the</a:t>
            </a:r>
            <a:r>
              <a:rPr lang="de-DE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Helvetica" panose="020B0604020202020204" pitchFamily="34" charset="0"/>
              </a:rPr>
              <a:t>upper</a:t>
            </a:r>
            <a:r>
              <a:rPr lang="de-DE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Helvetica" panose="020B0604020202020204" pitchFamily="34" charset="0"/>
              </a:rPr>
              <a:t>limits</a:t>
            </a:r>
            <a:r>
              <a:rPr lang="de-DE" dirty="0">
                <a:solidFill>
                  <a:srgbClr val="000000"/>
                </a:solidFill>
                <a:latin typeface="Helvetica" panose="020B0604020202020204" pitchFamily="34" charset="0"/>
              </a:rPr>
              <a:t> of </a:t>
            </a:r>
            <a:r>
              <a:rPr lang="de-DE" dirty="0" err="1">
                <a:solidFill>
                  <a:srgbClr val="000000"/>
                </a:solidFill>
                <a:latin typeface="Helvetica" panose="020B0604020202020204" pitchFamily="34" charset="0"/>
              </a:rPr>
              <a:t>the</a:t>
            </a:r>
            <a:r>
              <a:rPr lang="de-DE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Helvetica" panose="020B0604020202020204" pitchFamily="34" charset="0"/>
              </a:rPr>
              <a:t>color</a:t>
            </a:r>
            <a:r>
              <a:rPr lang="de-DE" dirty="0">
                <a:solidFill>
                  <a:srgbClr val="000000"/>
                </a:solidFill>
                <a:latin typeface="Helvetica" panose="020B0604020202020204" pitchFamily="34" charset="0"/>
              </a:rPr>
              <a:t> (</a:t>
            </a:r>
            <a:r>
              <a:rPr lang="de-DE" dirty="0" err="1">
                <a:solidFill>
                  <a:srgbClr val="000000"/>
                </a:solidFill>
                <a:latin typeface="Helvetica" panose="020B0604020202020204" pitchFamily="34" charset="0"/>
              </a:rPr>
              <a:t>blue</a:t>
            </a:r>
            <a:r>
              <a:rPr lang="de-DE" dirty="0">
                <a:solidFill>
                  <a:srgbClr val="000000"/>
                </a:solidFill>
                <a:latin typeface="Helvetica" panose="020B0604020202020204" pitchFamily="34" charset="0"/>
              </a:rPr>
              <a:t> in </a:t>
            </a:r>
            <a:r>
              <a:rPr lang="de-DE" dirty="0" err="1">
                <a:solidFill>
                  <a:srgbClr val="000000"/>
                </a:solidFill>
                <a:latin typeface="Helvetica" panose="020B0604020202020204" pitchFamily="34" charset="0"/>
              </a:rPr>
              <a:t>our</a:t>
            </a:r>
            <a:r>
              <a:rPr lang="de-DE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Helvetica" panose="020B0604020202020204" pitchFamily="34" charset="0"/>
              </a:rPr>
              <a:t>case</a:t>
            </a:r>
            <a:r>
              <a:rPr lang="de-DE" dirty="0">
                <a:solidFill>
                  <a:srgbClr val="000000"/>
                </a:solidFill>
                <a:latin typeface="Helvetica" panose="020B0604020202020204" pitchFamily="34" charset="0"/>
              </a:rPr>
              <a:t>), </a:t>
            </a:r>
            <a:r>
              <a:rPr lang="de-DE" dirty="0" err="1">
                <a:solidFill>
                  <a:srgbClr val="000000"/>
                </a:solidFill>
                <a:latin typeface="Helvetica" panose="020B0604020202020204" pitchFamily="34" charset="0"/>
              </a:rPr>
              <a:t>we</a:t>
            </a:r>
            <a:r>
              <a:rPr lang="de-DE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Helvetica" panose="020B0604020202020204" pitchFamily="34" charset="0"/>
              </a:rPr>
              <a:t>can</a:t>
            </a:r>
            <a:r>
              <a:rPr lang="de-DE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Helvetica" panose="020B0604020202020204" pitchFamily="34" charset="0"/>
              </a:rPr>
              <a:t>disable</a:t>
            </a:r>
            <a:r>
              <a:rPr lang="de-DE" dirty="0">
                <a:solidFill>
                  <a:srgbClr val="000000"/>
                </a:solidFill>
                <a:latin typeface="Helvetica" panose="020B0604020202020204" pitchFamily="34" charset="0"/>
              </a:rPr>
              <a:t> all </a:t>
            </a:r>
            <a:r>
              <a:rPr lang="de-DE" dirty="0" err="1">
                <a:solidFill>
                  <a:srgbClr val="000000"/>
                </a:solidFill>
                <a:latin typeface="Helvetica" panose="020B0604020202020204" pitchFamily="34" charset="0"/>
              </a:rPr>
              <a:t>other</a:t>
            </a:r>
            <a:r>
              <a:rPr lang="de-DE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Helvetica" panose="020B0604020202020204" pitchFamily="34" charset="0"/>
              </a:rPr>
              <a:t>color</a:t>
            </a:r>
            <a:r>
              <a:rPr lang="de-DE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Helvetica" panose="020B0604020202020204" pitchFamily="34" charset="0"/>
              </a:rPr>
              <a:t>spaces</a:t>
            </a:r>
            <a:r>
              <a:rPr lang="de-DE" dirty="0">
                <a:solidFill>
                  <a:srgbClr val="000000"/>
                </a:solidFill>
                <a:latin typeface="Helvetica" panose="020B0604020202020204" pitchFamily="34" charset="0"/>
              </a:rPr>
              <a:t>. 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053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">
            <a:extLst>
              <a:ext uri="{FF2B5EF4-FFF2-40B4-BE49-F238E27FC236}">
                <a16:creationId xmlns:a16="http://schemas.microsoft.com/office/drawing/2014/main" id="{CEA2C947-9172-DC93-D68D-40FFD30809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61231"/>
            <a:ext cx="2286000" cy="723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457425-A3E2-6E60-FB4D-0A848A81EE04}"/>
              </a:ext>
            </a:extLst>
          </p:cNvPr>
          <p:cNvSpPr/>
          <p:nvPr/>
        </p:nvSpPr>
        <p:spPr>
          <a:xfrm>
            <a:off x="382292" y="6465006"/>
            <a:ext cx="11427416" cy="40011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Master Ingenieurwissenschaften, Master Angewandte Forschung und Entwicklung			Sommer Semester 2022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1F7ED8-5C46-9D0D-8C26-BAAC992C35E8}"/>
              </a:ext>
            </a:extLst>
          </p:cNvPr>
          <p:cNvSpPr/>
          <p:nvPr/>
        </p:nvSpPr>
        <p:spPr>
          <a:xfrm>
            <a:off x="945397" y="1066762"/>
            <a:ext cx="10213384" cy="400110"/>
          </a:xfrm>
          <a:prstGeom prst="rect">
            <a:avLst/>
          </a:prstGeom>
          <a:solidFill>
            <a:srgbClr val="FFDBB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solidFill>
                  <a:schemeClr val="accent2"/>
                </a:solidFill>
              </a:rPr>
              <a:t>Image Processing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59C7541-2A7D-29B4-81A0-18812D87C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360" y="1510426"/>
            <a:ext cx="7857640" cy="49110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A8004E-4FCD-8821-3B76-7F9638553E0F}"/>
              </a:ext>
            </a:extLst>
          </p:cNvPr>
          <p:cNvSpPr/>
          <p:nvPr/>
        </p:nvSpPr>
        <p:spPr>
          <a:xfrm>
            <a:off x="945397" y="1746574"/>
            <a:ext cx="1425844" cy="531678"/>
          </a:xfrm>
          <a:prstGeom prst="rect">
            <a:avLst/>
          </a:prstGeom>
          <a:solidFill>
            <a:srgbClr val="FFE2C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Mask</a:t>
            </a:r>
            <a:r>
              <a:rPr lang="de-DE" dirty="0">
                <a:solidFill>
                  <a:schemeClr val="tx1"/>
                </a:solidFill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418163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2611</Words>
  <Application>Microsoft Macintosh PowerPoint</Application>
  <PresentationFormat>Widescreen</PresentationFormat>
  <Paragraphs>332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Arial</vt:lpstr>
      <vt:lpstr>Calibri</vt:lpstr>
      <vt:lpstr>Calibri Light</vt:lpstr>
      <vt:lpstr>Helvetica</vt:lpstr>
      <vt:lpstr>Linux Libertine</vt:lpstr>
      <vt:lpstr>Lucida Grande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Mirifar, Siamak</dc:creator>
  <cp:lastModifiedBy>Mirifar, Siamak</cp:lastModifiedBy>
  <cp:revision>53</cp:revision>
  <dcterms:created xsi:type="dcterms:W3CDTF">2022-05-18T13:00:41Z</dcterms:created>
  <dcterms:modified xsi:type="dcterms:W3CDTF">2022-07-14T13:34:35Z</dcterms:modified>
</cp:coreProperties>
</file>