
<file path=[Content_Types].xml><?xml version="1.0" encoding="utf-8"?>
<Types xmlns="http://schemas.openxmlformats.org/package/2006/content-types">
  <Default ContentType="image/x-wmf" Extension="wm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43.xml"/>
  <Override ContentType="application/vnd.openxmlformats-officedocument.presentationml.slide+xml" PartName="/ppt/slides/slide18.xml"/>
  <Override ContentType="application/vnd.openxmlformats-officedocument.presentationml.slide+xml" PartName="/ppt/slides/slide78.xml"/>
  <Override ContentType="application/vnd.openxmlformats-officedocument.presentationml.slide+xml" PartName="/ppt/slides/slide60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42.xml"/>
  <Override ContentType="application/vnd.openxmlformats-officedocument.presentationml.slide+xml" PartName="/ppt/slides/slide17.xml"/>
  <Override ContentType="application/vnd.openxmlformats-officedocument.presentationml.slide+xml" PartName="/ppt/slides/slide50.xml"/>
  <Override ContentType="application/vnd.openxmlformats-officedocument.presentationml.slide+xml" PartName="/ppt/slides/slide25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53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56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46.xml"/>
  <Override ContentType="application/vnd.openxmlformats-officedocument.presentationml.slide+xml" PartName="/ppt/slides/slide38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55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57.xml"/>
  <Override ContentType="application/vnd.openxmlformats-officedocument.presentationml.slide+xml" PartName="/ppt/slides/slide27.xml"/>
  <Override ContentType="application/vnd.openxmlformats-officedocument.presentationml.slide+xml" PartName="/ppt/slides/slide44.xml"/>
  <Override ContentType="application/vnd.openxmlformats-officedocument.presentationml.slide+xml" PartName="/ppt/slides/slide2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y="6858000" cx="9144000"/>
  <p:notesSz cx="7315200" cy="9601200"/>
  <p:defaultTextStyle>
    <a:defPPr lvl="0">
      <a:defRPr lang="en-US"/>
    </a:defPPr>
    <a:lvl1pPr lvl="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lvl="1" marL="45720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lvl="2" marL="91440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lvl="3" marL="137160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lvl="4" marL="1828800" rtl="0" algn="ctr" fontAlgn="base">
      <a:spcBef>
        <a:spcPct val="0"/>
      </a:spcBef>
      <a:spcAft>
        <a:spcPct val="0"/>
      </a:spcAft>
      <a:defRPr kern="1200" sz="24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defTabSz="914400" eaLnBrk="1" hangingPunct="1" latinLnBrk="0" lvl="5" marL="2286000" rtl="0" algn="l">
      <a:defRPr kern="1200" sz="24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defTabSz="914400" eaLnBrk="1" hangingPunct="1" latinLnBrk="0" lvl="6" marL="2743200" rtl="0" algn="l">
      <a:defRPr kern="1200" sz="24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defTabSz="914400" eaLnBrk="1" hangingPunct="1" latinLnBrk="0" lvl="7" marL="3200400" rtl="0" algn="l">
      <a:defRPr kern="1200" sz="24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defTabSz="914400" eaLnBrk="1" hangingPunct="1" latinLnBrk="0" lvl="8" marL="3657600" rtl="0" algn="l">
      <a:defRPr kern="1200" sz="24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4F0FEBC8-4284-4140-BAA5-7A79553146A8}" type="datetime8">
              <a:rPr lang="en-US"/>
              <a:pPr>
                <a:defRPr/>
              </a:pPr>
              <a:t>10/13/2018 3:06 PM</a:t>
            </a:fld>
            <a:endParaRPr lang="en-US"/>
          </a:p>
        </p:txBody>
      </p:sp>
      <p:sp>
        <p:nvSpPr>
          <p:cNvPr id="901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D9B805-0A12-48F3-8EF5-E34BE96FB8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1836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05A35DF5-2D29-4005-80E8-52E327C1E2FE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72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61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99382C9-4A85-470E-9B23-6933E708945C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73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667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47263E7B-A42F-4D7F-9646-FAC67517E053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74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078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9AB08ED-9CF9-477F-9194-C39AB551E571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75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228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1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00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2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r>
              <a:rPr lang="en-US" sz="900" b="1">
                <a:latin typeface="Arial" charset="0"/>
                <a:cs typeface="+mn-c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781300"/>
            <a:ext cx="7315200" cy="20288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 Searching Techniques</a:t>
            </a:r>
          </a:p>
          <a:p>
            <a:pPr eaLnBrk="1" hangingPunct="1">
              <a:defRPr/>
            </a:pPr>
            <a:r>
              <a:rPr 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1283" name="AutoShape 19"/>
          <p:cNvCxnSpPr>
            <a:cxnSpLocks noChangeShapeType="1"/>
            <a:stCxn id="11268" idx="0"/>
            <a:endCxn id="1126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67" idx="6"/>
            <a:endCxn id="1126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69" idx="4"/>
            <a:endCxn id="1127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0" idx="7"/>
            <a:endCxn id="1127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0" idx="6"/>
            <a:endCxn id="1127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2" idx="0"/>
            <a:endCxn id="1127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1" idx="6"/>
            <a:endCxn id="1127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2" idx="6"/>
            <a:endCxn id="1127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27"/>
          <p:cNvCxnSpPr>
            <a:cxnSpLocks noChangeShapeType="1"/>
            <a:stCxn id="11274" idx="0"/>
            <a:endCxn id="1127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2307" name="AutoShape 19"/>
          <p:cNvCxnSpPr>
            <a:cxnSpLocks noChangeShapeType="1"/>
            <a:stCxn id="12292" idx="0"/>
            <a:endCxn id="1229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1" idx="6"/>
            <a:endCxn id="1229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3" idx="4"/>
            <a:endCxn id="1229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294" idx="7"/>
            <a:endCxn id="1229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294" idx="6"/>
            <a:endCxn id="1229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296" idx="0"/>
            <a:endCxn id="1229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295" idx="6"/>
            <a:endCxn id="1229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6"/>
          <p:cNvCxnSpPr>
            <a:cxnSpLocks noChangeShapeType="1"/>
            <a:stCxn id="12296" idx="6"/>
            <a:endCxn id="1229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27"/>
          <p:cNvCxnSpPr>
            <a:cxnSpLocks noChangeShapeType="1"/>
            <a:stCxn id="12298" idx="0"/>
            <a:endCxn id="1229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3331" name="AutoShape 19"/>
          <p:cNvCxnSpPr>
            <a:cxnSpLocks noChangeShapeType="1"/>
            <a:stCxn id="13316" idx="0"/>
            <a:endCxn id="1331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5" idx="6"/>
            <a:endCxn id="1331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17" idx="4"/>
            <a:endCxn id="1331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18" idx="7"/>
            <a:endCxn id="1331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18" idx="6"/>
            <a:endCxn id="1332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0" idx="0"/>
            <a:endCxn id="1331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19" idx="6"/>
            <a:endCxn id="1332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6"/>
          <p:cNvCxnSpPr>
            <a:cxnSpLocks noChangeShapeType="1"/>
            <a:stCxn id="13320" idx="6"/>
            <a:endCxn id="1332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27"/>
          <p:cNvCxnSpPr>
            <a:cxnSpLocks noChangeShapeType="1"/>
            <a:stCxn id="13322" idx="0"/>
            <a:endCxn id="1332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4355" name="AutoShape 19"/>
          <p:cNvCxnSpPr>
            <a:cxnSpLocks noChangeShapeType="1"/>
            <a:stCxn id="14340" idx="0"/>
            <a:endCxn id="1433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39" idx="6"/>
            <a:endCxn id="1434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1" idx="4"/>
            <a:endCxn id="1434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2" idx="7"/>
            <a:endCxn id="1434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2" idx="6"/>
            <a:endCxn id="1434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44" idx="0"/>
            <a:endCxn id="1434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3" idx="6"/>
            <a:endCxn id="1434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6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27"/>
          <p:cNvCxnSpPr>
            <a:cxnSpLocks noChangeShapeType="1"/>
            <a:stCxn id="14346" idx="0"/>
            <a:endCxn id="1434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5379" name="AutoShape 19"/>
          <p:cNvCxnSpPr>
            <a:cxnSpLocks noChangeShapeType="1"/>
            <a:stCxn id="15364" idx="0"/>
            <a:endCxn id="1536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3" idx="6"/>
            <a:endCxn id="1536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66" idx="7"/>
            <a:endCxn id="1536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66" idx="6"/>
            <a:endCxn id="1536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68" idx="0"/>
            <a:endCxn id="1536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67" idx="6"/>
            <a:endCxn id="1536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6"/>
          <p:cNvCxnSpPr>
            <a:cxnSpLocks noChangeShapeType="1"/>
            <a:stCxn id="15368" idx="6"/>
            <a:endCxn id="1537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7"/>
          <p:cNvCxnSpPr>
            <a:cxnSpLocks noChangeShapeType="1"/>
            <a:stCxn id="15370" idx="0"/>
            <a:endCxn id="1536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6403" name="AutoShape 19"/>
          <p:cNvCxnSpPr>
            <a:cxnSpLocks noChangeShapeType="1"/>
            <a:stCxn id="16388" idx="0"/>
            <a:endCxn id="1638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87" idx="6"/>
            <a:endCxn id="1638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89" idx="4"/>
            <a:endCxn id="1639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0" idx="7"/>
            <a:endCxn id="1639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0" idx="6"/>
            <a:endCxn id="1639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2" idx="0"/>
            <a:endCxn id="1639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1" idx="6"/>
            <a:endCxn id="1639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6"/>
          <p:cNvCxnSpPr>
            <a:cxnSpLocks noChangeShapeType="1"/>
            <a:stCxn id="16392" idx="6"/>
            <a:endCxn id="1639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7"/>
          <p:cNvCxnSpPr>
            <a:cxnSpLocks noChangeShapeType="1"/>
            <a:stCxn id="16394" idx="0"/>
            <a:endCxn id="1639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BFS - A Graphical Representation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411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213"/>
            <a:ext cx="76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86213"/>
            <a:ext cx="3733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38613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33"/>
          <p:cNvSpPr txBox="1">
            <a:spLocks noChangeArrowheads="1"/>
          </p:cNvSpPr>
          <p:nvPr/>
        </p:nvSpPr>
        <p:spPr bwMode="auto">
          <a:xfrm>
            <a:off x="8388350" y="45196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d)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5" name="Text Box 34"/>
          <p:cNvSpPr txBox="1">
            <a:spLocks noChangeArrowheads="1"/>
          </p:cNvSpPr>
          <p:nvPr/>
        </p:nvSpPr>
        <p:spPr bwMode="auto">
          <a:xfrm>
            <a:off x="304800" y="44434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c)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6" name="Text Box 35"/>
          <p:cNvSpPr txBox="1">
            <a:spLocks noChangeArrowheads="1"/>
          </p:cNvSpPr>
          <p:nvPr/>
        </p:nvSpPr>
        <p:spPr bwMode="auto">
          <a:xfrm>
            <a:off x="8229600" y="23860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b)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7" name="Text Box 36"/>
          <p:cNvSpPr txBox="1">
            <a:spLocks noChangeArrowheads="1"/>
          </p:cNvSpPr>
          <p:nvPr/>
        </p:nvSpPr>
        <p:spPr bwMode="auto">
          <a:xfrm>
            <a:off x="290513" y="23860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a</a:t>
            </a:r>
            <a:r>
              <a:rPr lang="en-US" altLang="en-US">
                <a:latin typeface="Times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BFS - A Graphical Representation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84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209800"/>
            <a:ext cx="4114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286000"/>
            <a:ext cx="4025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13"/>
          <p:cNvSpPr txBox="1">
            <a:spLocks noChangeArrowheads="1"/>
          </p:cNvSpPr>
          <p:nvPr/>
        </p:nvSpPr>
        <p:spPr bwMode="auto">
          <a:xfrm>
            <a:off x="303213" y="18923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e</a:t>
            </a:r>
            <a:r>
              <a:rPr lang="en-US" altLang="en-US">
                <a:latin typeface="Times" panose="02020603050405020304" pitchFamily="18" charset="0"/>
              </a:rPr>
              <a:t>)</a:t>
            </a:r>
          </a:p>
        </p:txBody>
      </p:sp>
      <p:sp>
        <p:nvSpPr>
          <p:cNvPr id="18438" name="Text Box 14"/>
          <p:cNvSpPr txBox="1">
            <a:spLocks noChangeArrowheads="1"/>
          </p:cNvSpPr>
          <p:nvPr/>
        </p:nvSpPr>
        <p:spPr bwMode="auto">
          <a:xfrm>
            <a:off x="4418013" y="1828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f</a:t>
            </a:r>
            <a:r>
              <a:rPr lang="en-US" altLang="en-US">
                <a:latin typeface="Times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BFS: The Code Again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BFS(G, s)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initialize vertices;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Q = {s};		</a:t>
            </a:r>
            <a:endParaRPr lang="en-US" altLang="en-US" sz="1500" b="1" i="1" smtClean="0">
              <a:latin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while (Q not empty) {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    u = RemoveTop(Q);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    for each v </a:t>
            </a: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u-&gt;adj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    v-&gt;color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    v-&gt;d = u-&gt;d + 1;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    v-&gt;p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    Enqueue(Q, 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508500" y="5334000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62400" y="1268413"/>
            <a:ext cx="3995738" cy="457200"/>
            <a:chOff x="2496" y="1104"/>
            <a:chExt cx="2517" cy="288"/>
          </a:xfrm>
        </p:grpSpPr>
        <p:sp>
          <p:nvSpPr>
            <p:cNvPr id="19469" name="Text Box 6"/>
            <p:cNvSpPr txBox="1">
              <a:spLocks noChangeArrowheads="1"/>
            </p:cNvSpPr>
            <p:nvPr/>
          </p:nvSpPr>
          <p:spPr bwMode="auto">
            <a:xfrm>
              <a:off x="2888" y="1104"/>
              <a:ext cx="21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Touch every vertex: O(V)</a:t>
              </a:r>
            </a:p>
          </p:txBody>
        </p:sp>
        <p:sp>
          <p:nvSpPr>
            <p:cNvPr id="19470" name="Line 7"/>
            <p:cNvSpPr>
              <a:spLocks noChangeShapeType="1"/>
            </p:cNvSpPr>
            <p:nvPr/>
          </p:nvSpPr>
          <p:spPr bwMode="auto">
            <a:xfrm flipH="1">
              <a:off x="2496" y="1248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7163" y="2060575"/>
            <a:ext cx="4781550" cy="822325"/>
            <a:chOff x="2544" y="1772"/>
            <a:chExt cx="3012" cy="518"/>
          </a:xfrm>
        </p:grpSpPr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25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u = every vertex, but only once</a:t>
              </a:r>
              <a:b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</a:br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                                  (</a:t>
              </a:r>
              <a:r>
                <a:rPr lang="en-US" altLang="en-US" b="1" i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Why?</a:t>
              </a:r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2544" y="192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6200" y="2692400"/>
            <a:ext cx="2590800" cy="1801813"/>
            <a:chOff x="48" y="1696"/>
            <a:chExt cx="1632" cy="1135"/>
          </a:xfrm>
        </p:grpSpPr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48" y="1853"/>
              <a:ext cx="163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So v = every vertex that appears in some other vert’s adjacency list</a:t>
              </a:r>
            </a:p>
          </p:txBody>
        </p:sp>
        <p:sp>
          <p:nvSpPr>
            <p:cNvPr id="19466" name="Line 13"/>
            <p:cNvSpPr>
              <a:spLocks noChangeShapeType="1"/>
            </p:cNvSpPr>
            <p:nvPr/>
          </p:nvSpPr>
          <p:spPr bwMode="auto">
            <a:xfrm flipV="1">
              <a:off x="930" y="1696"/>
              <a:ext cx="592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4508500" y="5715000"/>
            <a:ext cx="383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>
                <a:latin typeface="Times New Roman" panose="02020603050405020304" pitchFamily="18" charset="0"/>
              </a:rPr>
              <a:t>Total running time: </a:t>
            </a:r>
            <a:r>
              <a:rPr lang="en-US" altLang="en-US" b="1" i="1">
                <a:latin typeface="Times New Roman" panose="02020603050405020304" pitchFamily="18" charset="0"/>
              </a:rPr>
              <a:t>O</a:t>
            </a:r>
            <a:r>
              <a:rPr lang="en-US" altLang="en-US" b="1"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</a:rPr>
              <a:t>V</a:t>
            </a:r>
            <a:r>
              <a:rPr lang="en-US" altLang="en-US" b="1">
                <a:latin typeface="Times New Roman" panose="02020603050405020304" pitchFamily="18" charset="0"/>
              </a:rPr>
              <a:t>+</a:t>
            </a:r>
            <a:r>
              <a:rPr lang="en-US" altLang="en-US" b="1" i="1">
                <a:latin typeface="Times New Roman" panose="02020603050405020304" pitchFamily="18" charset="0"/>
              </a:rPr>
              <a:t>E</a:t>
            </a:r>
            <a:r>
              <a:rPr lang="en-US" altLang="en-US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7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BFS: The Code Again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BFS(G, s)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initialize vertices;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Q = {s};		</a:t>
            </a:r>
            <a:endParaRPr lang="en-US" altLang="en-US" sz="1500" b="1" i="1" smtClean="0">
              <a:latin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while (Q not empty) {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    u = RemoveTop(Q);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        for each v </a:t>
            </a: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u-&gt;adj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    v-&gt;color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    v-&gt;d = u-&gt;d + 1;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    v-&gt;p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    Enqueue(Q, 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703763" y="4953000"/>
            <a:ext cx="3983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storage cost </a:t>
            </a:r>
          </a:p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in addition to storing the tree?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356100" y="5715000"/>
            <a:ext cx="4330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>
                <a:latin typeface="Times New Roman" panose="02020603050405020304" pitchFamily="18" charset="0"/>
              </a:rPr>
              <a:t>Total space used: 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 i="1">
                <a:latin typeface="Times New Roman" panose="02020603050405020304" pitchFamily="18" charset="0"/>
              </a:rPr>
              <a:t>O</a:t>
            </a:r>
            <a:r>
              <a:rPr lang="en-US" altLang="en-US" b="1"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</a:rPr>
              <a:t>V</a:t>
            </a:r>
            <a:r>
              <a:rPr lang="en-US" altLang="en-US" b="1">
                <a:latin typeface="Times New Roman" panose="02020603050405020304" pitchFamily="18" charset="0"/>
              </a:rPr>
              <a:t> +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b="1">
                <a:latin typeface="Times New Roman" panose="02020603050405020304" pitchFamily="18" charset="0"/>
              </a:rPr>
              <a:t>(degree(v))) = O(</a:t>
            </a:r>
            <a:r>
              <a:rPr lang="en-US" altLang="en-US" b="1" i="1">
                <a:latin typeface="Times New Roman" panose="02020603050405020304" pitchFamily="18" charset="0"/>
              </a:rPr>
              <a:t>V </a:t>
            </a:r>
            <a:r>
              <a:rPr lang="en-US" altLang="en-US" b="1">
                <a:latin typeface="Times New Roman" panose="02020603050405020304" pitchFamily="18" charset="0"/>
              </a:rPr>
              <a:t>+ </a:t>
            </a:r>
            <a:r>
              <a:rPr lang="en-US" altLang="en-US" b="1" i="1">
                <a:latin typeface="Times New Roman" panose="02020603050405020304" pitchFamily="18" charset="0"/>
              </a:rPr>
              <a:t>E</a:t>
            </a:r>
            <a:r>
              <a:rPr lang="en-US" altLang="en-US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Graph Searching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7686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Given: a graph G = (V, E), directed or undirected</a:t>
            </a:r>
          </a:p>
          <a:p>
            <a:pPr eaLnBrk="1" hangingPunct="1"/>
            <a:r>
              <a:rPr lang="en-US" altLang="en-US" sz="2200" smtClean="0"/>
              <a:t>Goal: methodically explore every vertex and every edge</a:t>
            </a:r>
          </a:p>
          <a:p>
            <a:pPr eaLnBrk="1" hangingPunct="1"/>
            <a:r>
              <a:rPr lang="en-US" altLang="en-US" sz="2200" smtClean="0"/>
              <a:t>Ultimately: build a tree on the graph</a:t>
            </a:r>
          </a:p>
          <a:p>
            <a:pPr lvl="1" eaLnBrk="1" hangingPunct="1"/>
            <a:r>
              <a:rPr lang="en-US" altLang="en-US" sz="2200" smtClean="0"/>
              <a:t>Pick a vertex as the root</a:t>
            </a:r>
          </a:p>
          <a:p>
            <a:pPr lvl="1" eaLnBrk="1" hangingPunct="1"/>
            <a:r>
              <a:rPr lang="en-US" altLang="en-US" sz="2200" smtClean="0"/>
              <a:t>Choose certain edges to produce a tree</a:t>
            </a:r>
          </a:p>
          <a:p>
            <a:pPr lvl="1" eaLnBrk="1" hangingPunct="1"/>
            <a:r>
              <a:rPr lang="en-US" altLang="en-US" sz="2200" smtClean="0"/>
              <a:t>Note: might also build a </a:t>
            </a:r>
            <a:r>
              <a:rPr lang="en-US" altLang="en-US" sz="2200" i="1" smtClean="0">
                <a:solidFill>
                  <a:schemeClr val="tx2"/>
                </a:solidFill>
              </a:rPr>
              <a:t>forest</a:t>
            </a:r>
            <a:r>
              <a:rPr lang="en-US" altLang="en-US" sz="2200" smtClean="0"/>
              <a:t> if graph is not connected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539750" y="4365625"/>
            <a:ext cx="7543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 There are two standard graph traversal techniques: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i="1">
                <a:solidFill>
                  <a:srgbClr val="CC0000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Breadth-First Search (BFS)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2"/>
                </a:solidFill>
              </a:rPr>
              <a:t> Depth-First Search (DFS)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3538" y="1125538"/>
            <a:ext cx="3848100" cy="5111750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200" smtClean="0">
                <a:latin typeface="Arial" panose="020B0604020202020204" pitchFamily="34" charset="0"/>
              </a:rPr>
              <a:t>BFS(G)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200" smtClean="0">
                <a:latin typeface="Arial" panose="020B0604020202020204" pitchFamily="34" charset="0"/>
              </a:rPr>
              <a:t>   for each vertex u </a:t>
            </a:r>
            <a:r>
              <a:rPr lang="en-US" altLang="en-US" sz="2200" smtClean="0">
                <a:latin typeface="Arial" panose="020B0604020202020204" pitchFamily="34" charset="0"/>
                <a:sym typeface="Symbol" panose="05050102010706020507" pitchFamily="18" charset="2"/>
              </a:rPr>
              <a:t> G-&gt;V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200" smtClean="0">
                <a:latin typeface="Arial" panose="020B0604020202020204" pitchFamily="34" charset="0"/>
                <a:sym typeface="Symbol" panose="05050102010706020507" pitchFamily="18" charset="2"/>
              </a:rPr>
              <a:t>        u-&gt;color = WHITE;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200" smtClean="0">
                <a:latin typeface="Arial" panose="020B0604020202020204" pitchFamily="34" charset="0"/>
                <a:sym typeface="Symbol" panose="05050102010706020507" pitchFamily="18" charset="2"/>
              </a:rPr>
              <a:t>	   u-&gt;d = 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200" smtClean="0">
                <a:latin typeface="Arial" panose="020B0604020202020204" pitchFamily="34" charset="0"/>
                <a:sym typeface="Symbol" panose="05050102010706020507" pitchFamily="18" charset="2"/>
              </a:rPr>
              <a:t>	   u-&gt; = NIL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200" smtClean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200" smtClean="0">
                <a:latin typeface="Arial" panose="020B0604020202020204" pitchFamily="34" charset="0"/>
                <a:sym typeface="Symbol" panose="05050102010706020507" pitchFamily="18" charset="2"/>
              </a:rPr>
              <a:t>   for each vertex </a:t>
            </a:r>
            <a:r>
              <a:rPr lang="en-US" altLang="en-US" sz="2200" smtClean="0">
                <a:latin typeface="Arial" panose="020B0604020202020204" pitchFamily="34" charset="0"/>
              </a:rPr>
              <a:t>u </a:t>
            </a:r>
            <a:r>
              <a:rPr lang="en-US" altLang="en-US" sz="2200" smtClean="0">
                <a:latin typeface="Arial" panose="020B0604020202020204" pitchFamily="34" charset="0"/>
                <a:sym typeface="Symbol" panose="05050102010706020507" pitchFamily="18" charset="2"/>
              </a:rPr>
              <a:t> G-&gt;V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200" smtClean="0">
                <a:latin typeface="Arial" panose="020B0604020202020204" pitchFamily="34" charset="0"/>
                <a:sym typeface="Symbol" panose="05050102010706020507" pitchFamily="18" charset="2"/>
              </a:rPr>
              <a:t>  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smtClean="0">
                <a:latin typeface="Arial" panose="020B0604020202020204" pitchFamily="34" charset="0"/>
                <a:sym typeface="Symbol" panose="05050102010706020507" pitchFamily="18" charset="2"/>
              </a:rPr>
              <a:t>             BFS_Visit(u);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64100" y="979488"/>
            <a:ext cx="40290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BFS_Visit(u)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  u-&gt;color = GREY;</a:t>
            </a:r>
          </a:p>
          <a:p>
            <a:pPr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  u-&gt;d = 0</a:t>
            </a:r>
          </a:p>
          <a:p>
            <a:pPr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  u-&gt; = NIL</a:t>
            </a:r>
            <a:r>
              <a:rPr lang="en-US" altLang="en-US" sz="2200">
                <a:latin typeface="Arial" panose="020B0604020202020204" pitchFamily="34" charset="0"/>
              </a:rPr>
              <a:t> 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  Q = ;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  Enqueue(Q, u)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  while Q </a:t>
            </a: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 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	   u = Dequeue(Q)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	   for each v </a:t>
            </a: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 u-&gt;Adj[ ]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            if (v-&gt;color == WHITE) </a:t>
            </a:r>
          </a:p>
          <a:p>
            <a:pPr algn="l" eaLnBrk="1" hangingPunct="1"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                 v-&gt;color = GREY;</a:t>
            </a:r>
          </a:p>
          <a:p>
            <a:pPr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  		     v-&gt;d = u-&gt;d + 1</a:t>
            </a:r>
          </a:p>
          <a:p>
            <a:pPr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  		     v-&gt; = u</a:t>
            </a:r>
            <a:r>
              <a:rPr lang="en-US" altLang="en-US" sz="2200">
                <a:latin typeface="Arial" panose="020B0604020202020204" pitchFamily="34" charset="0"/>
              </a:rPr>
              <a:t> 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		     Enqueue(Q, v)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sym typeface="Symbol" panose="05050102010706020507" pitchFamily="18" charset="2"/>
              </a:rPr>
              <a:t>	   u-&gt;color = BLACK;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4500563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2546" name="AutoShape 18"/>
          <p:cNvCxnSpPr>
            <a:cxnSpLocks noChangeShapeType="1"/>
            <a:stCxn id="22531" idx="0"/>
            <a:endCxn id="22530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9"/>
          <p:cNvCxnSpPr>
            <a:cxnSpLocks noChangeShapeType="1"/>
            <a:stCxn id="22530" idx="6"/>
            <a:endCxn id="22532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0"/>
          <p:cNvCxnSpPr>
            <a:cxnSpLocks noChangeShapeType="1"/>
            <a:stCxn id="22532" idx="4"/>
            <a:endCxn id="22533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1"/>
          <p:cNvCxnSpPr>
            <a:cxnSpLocks noChangeShapeType="1"/>
          </p:cNvCxnSpPr>
          <p:nvPr/>
        </p:nvCxnSpPr>
        <p:spPr bwMode="auto">
          <a:xfrm flipV="1">
            <a:off x="1763713" y="2781300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2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23"/>
          <p:cNvCxnSpPr>
            <a:cxnSpLocks noChangeShapeType="1"/>
            <a:stCxn id="22535" idx="0"/>
            <a:endCxn id="22534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24"/>
          <p:cNvCxnSpPr>
            <a:cxnSpLocks noChangeShapeType="1"/>
            <a:stCxn id="22534" idx="6"/>
            <a:endCxn id="22536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5"/>
          <p:cNvCxnSpPr>
            <a:cxnSpLocks noChangeShapeType="1"/>
            <a:stCxn id="22535" idx="6"/>
            <a:endCxn id="22537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6"/>
          <p:cNvCxnSpPr>
            <a:cxnSpLocks noChangeShapeType="1"/>
            <a:stCxn id="22537" idx="0"/>
            <a:endCxn id="22536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51" name="Rectangle 27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3570" name="AutoShape 18"/>
          <p:cNvCxnSpPr>
            <a:cxnSpLocks noChangeShapeType="1"/>
            <a:stCxn id="23555" idx="0"/>
            <a:endCxn id="2355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9"/>
          <p:cNvCxnSpPr>
            <a:cxnSpLocks noChangeShapeType="1"/>
            <a:stCxn id="23554" idx="6"/>
            <a:endCxn id="2355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20"/>
          <p:cNvCxnSpPr>
            <a:cxnSpLocks noChangeShapeType="1"/>
            <a:stCxn id="23556" idx="4"/>
            <a:endCxn id="2355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1"/>
          <p:cNvCxnSpPr>
            <a:cxnSpLocks noChangeShapeType="1"/>
          </p:cNvCxnSpPr>
          <p:nvPr/>
        </p:nvCxnSpPr>
        <p:spPr bwMode="auto">
          <a:xfrm>
            <a:off x="1936750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22"/>
          <p:cNvCxnSpPr>
            <a:cxnSpLocks noChangeShapeType="1"/>
            <a:stCxn id="23559" idx="0"/>
            <a:endCxn id="2355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23"/>
          <p:cNvCxnSpPr>
            <a:cxnSpLocks noChangeShapeType="1"/>
            <a:stCxn id="23558" idx="6"/>
            <a:endCxn id="2356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24"/>
          <p:cNvCxnSpPr>
            <a:cxnSpLocks noChangeShapeType="1"/>
            <a:stCxn id="23559" idx="6"/>
            <a:endCxn id="2356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25"/>
          <p:cNvCxnSpPr>
            <a:cxnSpLocks noChangeShapeType="1"/>
            <a:stCxn id="23561" idx="0"/>
            <a:endCxn id="2356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83676" name="Rectangle 28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cxnSp>
        <p:nvCxnSpPr>
          <p:cNvPr id="23581" name="AutoShape 29"/>
          <p:cNvCxnSpPr>
            <a:cxnSpLocks noChangeShapeType="1"/>
          </p:cNvCxnSpPr>
          <p:nvPr/>
        </p:nvCxnSpPr>
        <p:spPr bwMode="auto">
          <a:xfrm flipV="1">
            <a:off x="1763713" y="2781300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4593" name="AutoShape 17"/>
          <p:cNvCxnSpPr>
            <a:cxnSpLocks noChangeShapeType="1"/>
            <a:endCxn id="24578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8"/>
          <p:cNvCxnSpPr>
            <a:cxnSpLocks noChangeShapeType="1"/>
            <a:stCxn id="24578" idx="6"/>
            <a:endCxn id="2457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9"/>
          <p:cNvCxnSpPr>
            <a:cxnSpLocks noChangeShapeType="1"/>
            <a:stCxn id="24579" idx="4"/>
            <a:endCxn id="2458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20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21"/>
          <p:cNvCxnSpPr>
            <a:cxnSpLocks noChangeShapeType="1"/>
            <a:stCxn id="24582" idx="0"/>
            <a:endCxn id="2458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2"/>
          <p:cNvCxnSpPr>
            <a:cxnSpLocks noChangeShapeType="1"/>
            <a:stCxn id="24581" idx="6"/>
            <a:endCxn id="2458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3"/>
          <p:cNvCxnSpPr>
            <a:cxnSpLocks noChangeShapeType="1"/>
            <a:stCxn id="24582" idx="6"/>
            <a:endCxn id="2458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4"/>
          <p:cNvCxnSpPr>
            <a:cxnSpLocks noChangeShapeType="1"/>
            <a:stCxn id="24584" idx="0"/>
            <a:endCxn id="2458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84700" name="Rectangle 28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cxnSp>
        <p:nvCxnSpPr>
          <p:cNvPr id="24605" name="AutoShape 29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5609" name="AutoShape 9"/>
          <p:cNvCxnSpPr>
            <a:cxnSpLocks noChangeShapeType="1"/>
            <a:endCxn id="25602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10"/>
          <p:cNvCxnSpPr>
            <a:cxnSpLocks noChangeShapeType="1"/>
            <a:stCxn id="25602" idx="6"/>
            <a:endCxn id="2560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11"/>
          <p:cNvCxnSpPr>
            <a:cxnSpLocks noChangeShapeType="1"/>
            <a:stCxn id="25603" idx="4"/>
            <a:endCxn id="2560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85711" name="Rectangle 15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cxnSp>
        <p:nvCxnSpPr>
          <p:cNvPr id="25616" name="AutoShape 16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5618" name="AutoShape 18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5627" name="AutoShape 27"/>
          <p:cNvCxnSpPr>
            <a:cxnSpLocks noChangeShapeType="1"/>
            <a:stCxn id="25620" idx="0"/>
            <a:endCxn id="2561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8"/>
          <p:cNvCxnSpPr>
            <a:cxnSpLocks noChangeShapeType="1"/>
            <a:stCxn id="25619" idx="6"/>
            <a:endCxn id="2562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29"/>
          <p:cNvCxnSpPr>
            <a:cxnSpLocks noChangeShapeType="1"/>
            <a:stCxn id="25620" idx="6"/>
            <a:endCxn id="2562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30"/>
          <p:cNvCxnSpPr>
            <a:cxnSpLocks noChangeShapeType="1"/>
            <a:stCxn id="25622" idx="0"/>
            <a:endCxn id="2562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6633" name="AutoShape 9"/>
          <p:cNvCxnSpPr>
            <a:cxnSpLocks noChangeShapeType="1"/>
            <a:endCxn id="26626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0"/>
          <p:cNvCxnSpPr>
            <a:cxnSpLocks noChangeShapeType="1"/>
            <a:stCxn id="26626" idx="6"/>
            <a:endCxn id="2662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1"/>
          <p:cNvCxnSpPr>
            <a:cxnSpLocks noChangeShapeType="1"/>
            <a:stCxn id="26627" idx="4"/>
            <a:endCxn id="2662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86734" name="Rectangle 14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6647" name="AutoShape 23"/>
          <p:cNvCxnSpPr>
            <a:cxnSpLocks noChangeShapeType="1"/>
            <a:stCxn id="26640" idx="0"/>
            <a:endCxn id="2663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4"/>
          <p:cNvCxnSpPr>
            <a:cxnSpLocks noChangeShapeType="1"/>
            <a:stCxn id="26639" idx="6"/>
            <a:endCxn id="2664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5"/>
          <p:cNvCxnSpPr>
            <a:cxnSpLocks noChangeShapeType="1"/>
            <a:stCxn id="26640" idx="6"/>
            <a:endCxn id="2664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6"/>
          <p:cNvCxnSpPr>
            <a:cxnSpLocks noChangeShapeType="1"/>
            <a:stCxn id="26642" idx="0"/>
            <a:endCxn id="2664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7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6653" name="AutoShape 29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7657" name="AutoShape 9"/>
          <p:cNvCxnSpPr>
            <a:cxnSpLocks noChangeShapeType="1"/>
            <a:stCxn id="27650" idx="6"/>
            <a:endCxn id="2765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10"/>
          <p:cNvCxnSpPr>
            <a:cxnSpLocks noChangeShapeType="1"/>
            <a:stCxn id="27651" idx="4"/>
            <a:endCxn id="2765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87756" name="Rectangle 1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7669" name="AutoShape 21"/>
          <p:cNvCxnSpPr>
            <a:cxnSpLocks noChangeShapeType="1"/>
            <a:stCxn id="27662" idx="0"/>
            <a:endCxn id="2766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2"/>
          <p:cNvCxnSpPr>
            <a:cxnSpLocks noChangeShapeType="1"/>
            <a:stCxn id="27661" idx="6"/>
            <a:endCxn id="2766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23"/>
          <p:cNvCxnSpPr>
            <a:cxnSpLocks noChangeShapeType="1"/>
            <a:stCxn id="27662" idx="6"/>
            <a:endCxn id="2766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4"/>
          <p:cNvCxnSpPr>
            <a:cxnSpLocks noChangeShapeType="1"/>
            <a:stCxn id="27664" idx="0"/>
            <a:endCxn id="2766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5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7675" name="AutoShape 27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  <p:cxnSp>
        <p:nvCxnSpPr>
          <p:cNvPr id="27677" name="AutoShape 29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8682" name="AutoShape 10"/>
          <p:cNvCxnSpPr>
            <a:cxnSpLocks noChangeShapeType="1"/>
            <a:stCxn id="28675" idx="6"/>
            <a:endCxn id="2867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1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8686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8697" name="AutoShape 25"/>
          <p:cNvCxnSpPr>
            <a:cxnSpLocks noChangeShapeType="1"/>
            <a:stCxn id="28690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6"/>
          <p:cNvCxnSpPr>
            <a:cxnSpLocks noChangeShapeType="1"/>
            <a:endCxn id="2869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7"/>
          <p:cNvCxnSpPr>
            <a:cxnSpLocks noChangeShapeType="1"/>
            <a:stCxn id="28690" idx="6"/>
            <a:endCxn id="2869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8"/>
          <p:cNvCxnSpPr>
            <a:cxnSpLocks noChangeShapeType="1"/>
            <a:stCxn id="28692" idx="0"/>
            <a:endCxn id="2869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AutoShape 29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9706" name="AutoShape 10"/>
          <p:cNvCxnSpPr>
            <a:cxnSpLocks noChangeShapeType="1"/>
            <a:stCxn id="29699" idx="6"/>
            <a:endCxn id="29700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1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9710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9719" name="AutoShape 23"/>
          <p:cNvCxnSpPr>
            <a:cxnSpLocks noChangeShapeType="1"/>
            <a:stCxn id="29712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AutoShape 24"/>
          <p:cNvCxnSpPr>
            <a:cxnSpLocks noChangeShapeType="1"/>
            <a:stCxn id="29712" idx="6"/>
            <a:endCxn id="297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AutoShape 25"/>
          <p:cNvCxnSpPr>
            <a:cxnSpLocks noChangeShapeType="1"/>
            <a:stCxn id="29714" idx="0"/>
            <a:endCxn id="297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29725" name="AutoShape 29"/>
          <p:cNvCxnSpPr>
            <a:cxnSpLocks noChangeShapeType="1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0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30730" name="AutoShape 10"/>
          <p:cNvCxnSpPr>
            <a:cxnSpLocks noChangeShapeType="1"/>
            <a:stCxn id="30723" idx="6"/>
            <a:endCxn id="30724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AutoShape 11"/>
          <p:cNvCxnSpPr>
            <a:cxnSpLocks noChangeShapeType="1"/>
            <a:stCxn id="30724" idx="4"/>
            <a:endCxn id="30725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0734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0743" name="AutoShape 23"/>
          <p:cNvCxnSpPr>
            <a:cxnSpLocks noChangeShapeType="1"/>
            <a:stCxn id="30736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4"/>
          <p:cNvCxnSpPr>
            <a:cxnSpLocks noChangeShapeType="1"/>
            <a:stCxn id="30736" idx="6"/>
            <a:endCxn id="3073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25"/>
          <p:cNvCxnSpPr>
            <a:cxnSpLocks noChangeShapeType="1"/>
            <a:stCxn id="30738" idx="0"/>
            <a:endCxn id="3073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0749" name="AutoShape 29"/>
          <p:cNvCxnSpPr>
            <a:cxnSpLocks noChangeShapeType="1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30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“Explore” a graph, turning it into a tree</a:t>
            </a:r>
          </a:p>
          <a:p>
            <a:pPr lvl="1" eaLnBrk="1" hangingPunct="1"/>
            <a:r>
              <a:rPr lang="en-US" altLang="en-US" smtClean="0"/>
              <a:t>One vertex at a time</a:t>
            </a:r>
          </a:p>
          <a:p>
            <a:pPr lvl="1" eaLnBrk="1" hangingPunct="1"/>
            <a:r>
              <a:rPr lang="en-US" altLang="en-US" smtClean="0"/>
              <a:t>Expand frontier of explored vertices across the </a:t>
            </a:r>
            <a:r>
              <a:rPr lang="en-US" altLang="en-US" i="1" smtClean="0"/>
              <a:t>breadth</a:t>
            </a:r>
            <a:r>
              <a:rPr lang="en-US" altLang="en-US" smtClean="0"/>
              <a:t> of the frontier</a:t>
            </a:r>
          </a:p>
          <a:p>
            <a:pPr eaLnBrk="1" hangingPunct="1"/>
            <a:r>
              <a:rPr lang="en-US" altLang="en-US" smtClean="0"/>
              <a:t>Builds a tree over the graph</a:t>
            </a:r>
          </a:p>
          <a:p>
            <a:pPr lvl="1" eaLnBrk="1" hangingPunct="1"/>
            <a:r>
              <a:rPr lang="en-US" altLang="en-US" smtClean="0"/>
              <a:t>Pick a </a:t>
            </a:r>
            <a:r>
              <a:rPr lang="en-US" altLang="en-US" i="1" smtClean="0"/>
              <a:t>source vertex</a:t>
            </a:r>
            <a:r>
              <a:rPr lang="en-US" altLang="en-US" smtClean="0"/>
              <a:t> to be the root</a:t>
            </a:r>
          </a:p>
          <a:p>
            <a:pPr lvl="1" eaLnBrk="1" hangingPunct="1"/>
            <a:r>
              <a:rPr lang="en-US" altLang="en-US" smtClean="0"/>
              <a:t>Find (“discover”) its children, then their children,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31754" name="AutoShape 10"/>
          <p:cNvCxnSpPr>
            <a:cxnSpLocks noChangeShapeType="1"/>
            <a:stCxn id="31747" idx="6"/>
            <a:endCxn id="31748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1"/>
          <p:cNvCxnSpPr>
            <a:cxnSpLocks noChangeShapeType="1"/>
            <a:stCxn id="31748" idx="4"/>
            <a:endCxn id="31749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1758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1767" name="AutoShape 23"/>
          <p:cNvCxnSpPr>
            <a:cxnSpLocks noChangeShapeType="1"/>
            <a:stCxn id="31760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4"/>
          <p:cNvCxnSpPr>
            <a:cxnSpLocks noChangeShapeType="1"/>
            <a:stCxn id="31760" idx="6"/>
            <a:endCxn id="317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62" idx="0"/>
            <a:endCxn id="317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1772" name="AutoShape 28"/>
          <p:cNvCxnSpPr>
            <a:cxnSpLocks noChangeShapeType="1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AutoShape 29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32778" name="AutoShape 10"/>
          <p:cNvCxnSpPr>
            <a:cxnSpLocks noChangeShapeType="1"/>
            <a:stCxn id="32771" idx="6"/>
            <a:endCxn id="32772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1"/>
          <p:cNvCxnSpPr>
            <a:cxnSpLocks noChangeShapeType="1"/>
            <a:stCxn id="32772" idx="4"/>
            <a:endCxn id="32773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2782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2791" name="AutoShape 23"/>
          <p:cNvCxnSpPr>
            <a:cxnSpLocks noChangeShapeType="1"/>
            <a:stCxn id="32784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4"/>
          <p:cNvCxnSpPr>
            <a:cxnSpLocks noChangeShapeType="1"/>
            <a:stCxn id="32784" idx="6"/>
            <a:endCxn id="3278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AutoShape 25"/>
          <p:cNvCxnSpPr>
            <a:cxnSpLocks noChangeShapeType="1"/>
            <a:stCxn id="32786" idx="0"/>
            <a:endCxn id="3278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AutoShape 26"/>
          <p:cNvCxnSpPr>
            <a:cxnSpLocks noChangeShapeType="1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5" name="AutoShape 27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Properties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en-US" smtClean="0"/>
              <a:t>BFS calculates the </a:t>
            </a:r>
            <a:r>
              <a:rPr lang="en-US" altLang="en-US" i="1" smtClean="0">
                <a:solidFill>
                  <a:schemeClr val="tx2"/>
                </a:solidFill>
              </a:rPr>
              <a:t>shortest-path distance</a:t>
            </a:r>
            <a:r>
              <a:rPr lang="en-US" altLang="en-US" smtClean="0"/>
              <a:t> to the source node</a:t>
            </a:r>
          </a:p>
          <a:p>
            <a:pPr lvl="1" eaLnBrk="1" hangingPunct="1"/>
            <a:r>
              <a:rPr lang="en-US" altLang="en-US" smtClean="0"/>
              <a:t>Shortest-path distance </a:t>
            </a:r>
            <a:r>
              <a:rPr lang="en-US" altLang="en-US" smtClean="0">
                <a:sym typeface="Symbol" panose="05050102010706020507" pitchFamily="18" charset="2"/>
              </a:rPr>
              <a:t>(</a:t>
            </a:r>
            <a:r>
              <a:rPr lang="en-US" altLang="en-US" i="1" smtClean="0">
                <a:sym typeface="Symbol" panose="05050102010706020507" pitchFamily="18" charset="2"/>
              </a:rPr>
              <a:t>s</a:t>
            </a:r>
            <a:r>
              <a:rPr lang="en-US" altLang="en-US" smtClean="0">
                <a:sym typeface="Symbol" panose="05050102010706020507" pitchFamily="18" charset="2"/>
              </a:rPr>
              <a:t>, </a:t>
            </a:r>
            <a:r>
              <a:rPr lang="en-US" altLang="en-US" i="1" smtClean="0">
                <a:sym typeface="Symbol" panose="05050102010706020507" pitchFamily="18" charset="2"/>
              </a:rPr>
              <a:t>v</a:t>
            </a:r>
            <a:r>
              <a:rPr lang="en-US" altLang="en-US" smtClean="0">
                <a:sym typeface="Symbol" panose="05050102010706020507" pitchFamily="18" charset="2"/>
              </a:rPr>
              <a:t>) </a:t>
            </a:r>
            <a:r>
              <a:rPr lang="en-US" altLang="en-US" smtClean="0"/>
              <a:t>= minimum number of edges from </a:t>
            </a:r>
            <a:r>
              <a:rPr lang="en-US" altLang="en-US" i="1" smtClean="0"/>
              <a:t>s</a:t>
            </a:r>
            <a:r>
              <a:rPr lang="en-US" altLang="en-US" smtClean="0"/>
              <a:t> to </a:t>
            </a:r>
            <a:r>
              <a:rPr lang="en-US" altLang="en-US" i="1" smtClean="0"/>
              <a:t>v</a:t>
            </a:r>
            <a:r>
              <a:rPr lang="en-US" altLang="en-US" smtClean="0"/>
              <a:t>, or </a:t>
            </a:r>
            <a:r>
              <a:rPr lang="en-US" altLang="en-US" smtClean="0">
                <a:sym typeface="Symbol" panose="05050102010706020507" pitchFamily="18" charset="2"/>
              </a:rPr>
              <a:t> if </a:t>
            </a:r>
            <a:r>
              <a:rPr lang="en-US" altLang="en-US" i="1" smtClean="0">
                <a:sym typeface="Symbol" panose="05050102010706020507" pitchFamily="18" charset="2"/>
              </a:rPr>
              <a:t>v</a:t>
            </a:r>
            <a:r>
              <a:rPr lang="en-US" altLang="en-US" smtClean="0">
                <a:sym typeface="Symbol" panose="05050102010706020507" pitchFamily="18" charset="2"/>
              </a:rPr>
              <a:t> not reachable from </a:t>
            </a:r>
            <a:r>
              <a:rPr lang="en-US" altLang="en-US" i="1" smtClean="0">
                <a:sym typeface="Symbol" panose="05050102010706020507" pitchFamily="18" charset="2"/>
              </a:rPr>
              <a:t>s</a:t>
            </a:r>
            <a:endParaRPr lang="en-US" altLang="en-US" i="1" smtClean="0"/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BFS builds </a:t>
            </a:r>
            <a:r>
              <a:rPr lang="en-US" altLang="en-US" i="1" smtClean="0">
                <a:solidFill>
                  <a:schemeClr val="tx2"/>
                </a:solidFill>
                <a:sym typeface="Symbol" panose="05050102010706020507" pitchFamily="18" charset="2"/>
              </a:rPr>
              <a:t>breadth-first tree </a:t>
            </a:r>
            <a:r>
              <a:rPr lang="en-US" altLang="en-US" smtClean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olidFill>
                  <a:schemeClr val="tx2"/>
                </a:solidFill>
                <a:sym typeface="Symbol" panose="05050102010706020507" pitchFamily="18" charset="2"/>
              </a:rPr>
              <a:t>forest</a:t>
            </a:r>
            <a:r>
              <a:rPr lang="en-US" altLang="en-US" smtClean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mtClean="0">
                <a:sym typeface="Symbol" panose="05050102010706020507" pitchFamily="18" charset="2"/>
              </a:rPr>
              <a:t>, in which paths to root(s) represent shortest paths in </a:t>
            </a:r>
            <a:r>
              <a:rPr lang="en-US" altLang="en-US" i="1" smtClean="0">
                <a:sym typeface="Symbol" panose="05050102010706020507" pitchFamily="18" charset="2"/>
              </a:rPr>
              <a:t>G</a:t>
            </a:r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Thus can use BFS to calculate shortest path from one vertex to another in </a:t>
            </a:r>
            <a:r>
              <a:rPr lang="en-US" altLang="en-US" i="1" smtClean="0">
                <a:sym typeface="Symbol" panose="05050102010706020507" pitchFamily="18" charset="2"/>
              </a:rPr>
              <a:t>O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V </a:t>
            </a:r>
            <a:r>
              <a:rPr lang="en-US" altLang="en-US" smtClean="0">
                <a:sym typeface="Symbol" panose="05050102010706020507" pitchFamily="18" charset="2"/>
              </a:rPr>
              <a:t>+ </a:t>
            </a:r>
            <a:r>
              <a:rPr lang="en-US" altLang="en-US" i="1" smtClean="0">
                <a:sym typeface="Symbol" panose="05050102010706020507" pitchFamily="18" charset="2"/>
              </a:rPr>
              <a:t>E</a:t>
            </a:r>
            <a:r>
              <a:rPr lang="en-US" altLang="en-US" smtClean="0">
                <a:sym typeface="Symbol" panose="05050102010706020507" pitchFamily="18" charset="2"/>
              </a:rPr>
              <a:t>) time in an unweighted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07413" cy="2481263"/>
          </a:xfrm>
        </p:spPr>
        <p:txBody>
          <a:bodyPr/>
          <a:lstStyle/>
          <a:p>
            <a:pPr eaLnBrk="1" hangingPunct="1"/>
            <a:r>
              <a:rPr lang="en-US" altLang="en-US" sz="2100" i="1" smtClean="0">
                <a:solidFill>
                  <a:schemeClr val="tx2"/>
                </a:solidFill>
              </a:rPr>
              <a:t>Depth-first search</a:t>
            </a:r>
            <a:r>
              <a:rPr lang="en-US" altLang="en-US" sz="2100" smtClean="0"/>
              <a:t> is another strategy for exploring a graph</a:t>
            </a:r>
          </a:p>
          <a:p>
            <a:pPr lvl="1" eaLnBrk="1" hangingPunct="1"/>
            <a:r>
              <a:rPr lang="en-US" altLang="en-US" sz="2000" smtClean="0"/>
              <a:t>Explore “deeper” in the graph whenever possible</a:t>
            </a:r>
          </a:p>
          <a:p>
            <a:pPr lvl="1" eaLnBrk="1" hangingPunct="1"/>
            <a:r>
              <a:rPr lang="en-US" altLang="en-US" sz="2000" smtClean="0"/>
              <a:t>Edges are explored out of the most recently discovered vertex 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 that still has unexplored edges</a:t>
            </a:r>
          </a:p>
          <a:p>
            <a:pPr lvl="1" eaLnBrk="1" hangingPunct="1"/>
            <a:r>
              <a:rPr lang="en-US" altLang="en-US" sz="2000" smtClean="0"/>
              <a:t>When all of 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’s edges have been explored, backtrack to the vertex from which 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 was discovered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468313" y="4475163"/>
            <a:ext cx="6480175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100">
                <a:latin typeface="Times New Roman" panose="02020603050405020304" pitchFamily="18" charset="0"/>
              </a:rPr>
              <a:t>Vertices initially colored white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100">
                <a:latin typeface="Times New Roman" panose="02020603050405020304" pitchFamily="18" charset="0"/>
              </a:rPr>
              <a:t>Then colored grey when discovered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100">
                <a:latin typeface="Times New Roman" panose="02020603050405020304" pitchFamily="18" charset="0"/>
              </a:rPr>
              <a:t>Then black when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 smtClean="0">
                <a:latin typeface="Courier New" panose="02070309020205020404" pitchFamily="49" charset="0"/>
              </a:rPr>
              <a:t>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 smtClean="0">
              <a:latin typeface="Courier New" panose="02070309020205020404" pitchFamily="49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for each v </a:t>
            </a: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 smtClean="0">
                <a:latin typeface="Courier New" panose="02070309020205020404" pitchFamily="49" charset="0"/>
              </a:rPr>
              <a:t>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 smtClean="0">
              <a:latin typeface="Courier New" panose="02070309020205020404" pitchFamily="49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for each v </a:t>
            </a: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667000" y="6172200"/>
            <a:ext cx="370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does </a:t>
            </a:r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u-&gt;d</a:t>
            </a:r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 represent?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892" name="Shape 29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Google Shape;293893;p1"/>
          <p:cNvSpPr txBox="1"/>
          <p:nvPr>
            <p:ph type="title"/>
          </p:nvPr>
        </p:nvSpPr>
        <p:spPr>
          <a:xfrm>
            <a:off x="457200" y="228600"/>
            <a:ext cx="8229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>
                  <a:outerShdw blurRad="38100" algn="tl" dir="2700000" dist="38100">
                    <a:srgbClr val="C0C0C0"/>
                  </a:outerShdw>
                </a:effectLst>
              </a:rPr>
              <a:t>Depth-First Search: The Code</a:t>
            </a:r>
            <a:endParaRPr/>
          </a:p>
        </p:txBody>
      </p:sp>
      <p:sp>
        <p:nvSpPr>
          <p:cNvPr id="293894" name="Google Shape;293894;p1"/>
          <p:cNvSpPr txBox="1"/>
          <p:nvPr>
            <p:ph idx="1" type="body"/>
          </p:nvPr>
        </p:nvSpPr>
        <p:spPr>
          <a:xfrm>
            <a:off x="457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895" name="Google Shape;293895;p1"/>
          <p:cNvSpPr txBox="1"/>
          <p:nvPr>
            <p:ph idx="2" type="body"/>
          </p:nvPr>
        </p:nvSpPr>
        <p:spPr>
          <a:xfrm>
            <a:off x="4648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26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26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indent="-342900" lvl="0" marL="342900" rtl="0" algn="l">
              <a:spcBef>
                <a:spcPts val="26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26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93896" name="Google Shape;293896;p1"/>
          <p:cNvCxnSpPr/>
          <p:nvPr/>
        </p:nvCxnSpPr>
        <p:spPr>
          <a:xfrm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897" name="Google Shape;293897;p1"/>
          <p:cNvSpPr txBox="1"/>
          <p:nvPr/>
        </p:nvSpPr>
        <p:spPr>
          <a:xfrm>
            <a:off x="2667000" y="6477495"/>
            <a:ext cx="37005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u-&gt;f</a:t>
            </a:r>
            <a:r>
              <a:rPr b="1" i="1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 smtClean="0">
                <a:latin typeface="Courier New" panose="02070309020205020404" pitchFamily="49" charset="0"/>
              </a:rPr>
              <a:t>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 smtClean="0">
              <a:latin typeface="Courier New" panose="02070309020205020404" pitchFamily="49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for each v </a:t>
            </a: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662113" y="6151563"/>
            <a:ext cx="576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Will all vertices eventually be colored black?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 smtClean="0">
                <a:latin typeface="Courier New" panose="02070309020205020404" pitchFamily="49" charset="0"/>
              </a:rPr>
              <a:t>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 smtClean="0">
              <a:latin typeface="Courier New" panose="02070309020205020404" pitchFamily="49" charset="0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for each v </a:t>
            </a: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06663" y="6151563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 smtClean="0">
                <a:latin typeface="Courier New" panose="02070309020205020404" pitchFamily="49" charset="0"/>
              </a:rPr>
              <a:t>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 smtClean="0">
              <a:latin typeface="Courier New" panose="02070309020205020404" pitchFamily="49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for each v </a:t>
            </a: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303338" y="5943600"/>
            <a:ext cx="6567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Running time: O(n</a:t>
            </a:r>
            <a:r>
              <a:rPr lang="en-US" altLang="en-US" sz="20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) because call DFS_Visit on each vertex, </a:t>
            </a:r>
            <a:b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and the loop over Adj[] can run as many as |V|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00625"/>
          </a:xfrm>
        </p:spPr>
        <p:txBody>
          <a:bodyPr/>
          <a:lstStyle/>
          <a:p>
            <a:pPr eaLnBrk="1" hangingPunct="1"/>
            <a:r>
              <a:rPr lang="en-US" altLang="en-US" smtClean="0"/>
              <a:t>Again will associate vertex “colors” to guide the algorithm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White vertices</a:t>
            </a:r>
            <a:r>
              <a:rPr lang="en-US" altLang="en-US" smtClean="0"/>
              <a:t> have not been discovered</a:t>
            </a:r>
          </a:p>
          <a:p>
            <a:pPr lvl="2" eaLnBrk="1" hangingPunct="1"/>
            <a:r>
              <a:rPr lang="en-US" altLang="en-US" smtClean="0"/>
              <a:t>All vertices start out white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Grey vertices</a:t>
            </a:r>
            <a:r>
              <a:rPr lang="en-US" altLang="en-US" smtClean="0"/>
              <a:t> are discovered but not fully explored</a:t>
            </a:r>
          </a:p>
          <a:p>
            <a:pPr lvl="2" eaLnBrk="1" hangingPunct="1"/>
            <a:r>
              <a:rPr lang="en-US" altLang="en-US" smtClean="0"/>
              <a:t>They may be adjacent to white vertices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Black vertices</a:t>
            </a:r>
            <a:r>
              <a:rPr lang="en-US" altLang="en-US" smtClean="0"/>
              <a:t> are discovered and fully explored</a:t>
            </a:r>
          </a:p>
          <a:p>
            <a:pPr lvl="2" eaLnBrk="1" hangingPunct="1"/>
            <a:r>
              <a:rPr lang="en-US" altLang="en-US" smtClean="0"/>
              <a:t>They are adjacent only to black and grey vertices</a:t>
            </a:r>
          </a:p>
          <a:p>
            <a:pPr eaLnBrk="1" hangingPunct="1"/>
            <a:r>
              <a:rPr lang="en-US" altLang="en-US" smtClean="0"/>
              <a:t>Explore vertices by scanning </a:t>
            </a:r>
            <a:r>
              <a:rPr lang="en-US" altLang="en-US" smtClean="0">
                <a:solidFill>
                  <a:srgbClr val="FF0066"/>
                </a:solidFill>
              </a:rPr>
              <a:t>adjacency list</a:t>
            </a:r>
            <a:r>
              <a:rPr lang="en-US" altLang="en-US" smtClean="0"/>
              <a:t> of grey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 smtClean="0">
                <a:latin typeface="Courier New" panose="02070309020205020404" pitchFamily="49" charset="0"/>
              </a:rPr>
              <a:t>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 smtClean="0">
              <a:latin typeface="Courier New" panose="02070309020205020404" pitchFamily="49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for each v </a:t>
            </a: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747838" y="5943600"/>
            <a:ext cx="5711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BUT, there is actually a tighter bound.  </a:t>
            </a:r>
            <a:b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How many times will DFS_Visit() actually be called?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 smtClean="0">
                <a:latin typeface="Courier New" panose="02070309020205020404" pitchFamily="49" charset="0"/>
              </a:rPr>
              <a:t>u </a:t>
            </a: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 smtClean="0">
              <a:latin typeface="Courier New" panose="02070309020205020404" pitchFamily="49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smtClean="0">
                <a:latin typeface="Courier New" panose="02070309020205020404" pitchFamily="49" charset="0"/>
              </a:rPr>
              <a:t>   for each v </a:t>
            </a: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670175" y="5943600"/>
            <a:ext cx="3894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So, running time of DFS = O(V+E)</a:t>
            </a:r>
            <a:endParaRPr lang="en-US" altLang="en-US" sz="2000" b="1" i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57750"/>
          </a:xfrm>
        </p:spPr>
        <p:txBody>
          <a:bodyPr/>
          <a:lstStyle/>
          <a:p>
            <a:pPr eaLnBrk="1" hangingPunct="1"/>
            <a:r>
              <a:rPr lang="en-US" altLang="en-US" smtClean="0"/>
              <a:t>This running time argument is an informal example of </a:t>
            </a:r>
            <a:r>
              <a:rPr lang="en-US" altLang="en-US" i="1" smtClean="0">
                <a:solidFill>
                  <a:schemeClr val="tx2"/>
                </a:solidFill>
              </a:rPr>
              <a:t>amortized analysis</a:t>
            </a:r>
            <a:endParaRPr lang="en-US" altLang="en-US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smtClean="0"/>
              <a:t>“Charge” the exploration of edge to the edge:</a:t>
            </a:r>
          </a:p>
          <a:p>
            <a:pPr lvl="2" eaLnBrk="1" hangingPunct="1"/>
            <a:r>
              <a:rPr lang="en-US" altLang="en-US" smtClean="0"/>
              <a:t>Each loop in DFS_Visit can be attributed to an edge in the graph </a:t>
            </a:r>
          </a:p>
          <a:p>
            <a:pPr lvl="2" eaLnBrk="1" hangingPunct="1"/>
            <a:r>
              <a:rPr lang="en-US" altLang="en-US" smtClean="0"/>
              <a:t>Runs once/edge if directed graph, twice if undirected</a:t>
            </a:r>
          </a:p>
          <a:p>
            <a:pPr lvl="2" eaLnBrk="1" hangingPunct="1"/>
            <a:r>
              <a:rPr lang="en-US" altLang="en-US" smtClean="0"/>
              <a:t>Thus loop will run in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E</a:t>
            </a:r>
            <a:r>
              <a:rPr lang="en-US" altLang="en-US" smtClean="0"/>
              <a:t>) time, algorithm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V </a:t>
            </a:r>
            <a:r>
              <a:rPr lang="en-US" altLang="en-US" smtClean="0"/>
              <a:t>+ </a:t>
            </a:r>
            <a:r>
              <a:rPr lang="en-US" altLang="en-US" i="1" smtClean="0"/>
              <a:t>E</a:t>
            </a:r>
            <a:r>
              <a:rPr lang="en-US" altLang="en-US" smtClean="0"/>
              <a:t>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Storage requirement is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V </a:t>
            </a:r>
            <a:r>
              <a:rPr lang="en-US" altLang="en-US" smtClean="0"/>
              <a:t>+ </a:t>
            </a:r>
            <a:r>
              <a:rPr lang="en-US" altLang="en-US" i="1" smtClean="0"/>
              <a:t>E</a:t>
            </a:r>
            <a:r>
              <a:rPr lang="en-US" altLang="en-US" smtClean="0"/>
              <a:t>), since adjacent list requires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V </a:t>
            </a:r>
            <a:r>
              <a:rPr lang="en-US" altLang="en-US" smtClean="0"/>
              <a:t>+ </a:t>
            </a:r>
            <a:r>
              <a:rPr lang="en-US" altLang="en-US" i="1" smtClean="0"/>
              <a:t>E</a:t>
            </a:r>
            <a:r>
              <a:rPr lang="en-US" altLang="en-US" smtClean="0"/>
              <a:t>)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5067" name="AutoShape 11"/>
          <p:cNvCxnSpPr>
            <a:cxnSpLocks noChangeShapeType="1"/>
            <a:stCxn id="45059" idx="3"/>
            <a:endCxn id="450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2"/>
          <p:cNvCxnSpPr>
            <a:cxnSpLocks noChangeShapeType="1"/>
            <a:stCxn id="45065" idx="5"/>
            <a:endCxn id="450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3"/>
          <p:cNvCxnSpPr>
            <a:cxnSpLocks noChangeShapeType="1"/>
            <a:stCxn id="45065" idx="6"/>
            <a:endCxn id="450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/>
          <p:cNvCxnSpPr>
            <a:cxnSpLocks noChangeShapeType="1"/>
            <a:stCxn id="45063" idx="2"/>
            <a:endCxn id="450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/>
          <p:cNvCxnSpPr>
            <a:cxnSpLocks noChangeShapeType="1"/>
            <a:stCxn id="45064" idx="0"/>
            <a:endCxn id="450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6"/>
          <p:cNvCxnSpPr>
            <a:cxnSpLocks noChangeShapeType="1"/>
            <a:stCxn id="45059" idx="5"/>
            <a:endCxn id="450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7"/>
          <p:cNvCxnSpPr>
            <a:cxnSpLocks noChangeShapeType="1"/>
            <a:stCxn id="45060" idx="4"/>
            <a:endCxn id="450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8"/>
          <p:cNvCxnSpPr>
            <a:cxnSpLocks noChangeShapeType="1"/>
            <a:stCxn id="45059" idx="6"/>
            <a:endCxn id="450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9"/>
          <p:cNvCxnSpPr>
            <a:cxnSpLocks noChangeShapeType="1"/>
            <a:stCxn id="45061" idx="2"/>
            <a:endCxn id="450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20"/>
          <p:cNvCxnSpPr>
            <a:cxnSpLocks noChangeShapeType="1"/>
            <a:stCxn id="45060" idx="5"/>
            <a:endCxn id="450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AutoShape 21"/>
          <p:cNvCxnSpPr>
            <a:cxnSpLocks noChangeShapeType="1"/>
            <a:stCxn id="45061" idx="3"/>
            <a:endCxn id="450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22"/>
          <p:cNvCxnSpPr>
            <a:cxnSpLocks noChangeShapeType="1"/>
            <a:stCxn id="45061" idx="4"/>
            <a:endCxn id="450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3"/>
          <p:cNvCxnSpPr>
            <a:cxnSpLocks noChangeShapeType="1"/>
            <a:stCxn id="45062" idx="2"/>
            <a:endCxn id="450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4"/>
          <p:cNvCxnSpPr>
            <a:cxnSpLocks noChangeShapeType="1"/>
            <a:stCxn id="45066" idx="3"/>
            <a:endCxn id="450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6091" name="AutoShape 11"/>
          <p:cNvCxnSpPr>
            <a:cxnSpLocks noChangeShapeType="1"/>
            <a:stCxn id="46083" idx="3"/>
            <a:endCxn id="460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2"/>
          <p:cNvCxnSpPr>
            <a:cxnSpLocks noChangeShapeType="1"/>
            <a:stCxn id="46089" idx="5"/>
            <a:endCxn id="460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  <a:stCxn id="46089" idx="6"/>
            <a:endCxn id="460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4"/>
          <p:cNvCxnSpPr>
            <a:cxnSpLocks noChangeShapeType="1"/>
            <a:stCxn id="46087" idx="2"/>
            <a:endCxn id="460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5"/>
          <p:cNvCxnSpPr>
            <a:cxnSpLocks noChangeShapeType="1"/>
            <a:stCxn id="46088" idx="0"/>
            <a:endCxn id="460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6"/>
          <p:cNvCxnSpPr>
            <a:cxnSpLocks noChangeShapeType="1"/>
            <a:stCxn id="46083" idx="5"/>
            <a:endCxn id="460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84" idx="4"/>
            <a:endCxn id="460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3" idx="6"/>
            <a:endCxn id="460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20"/>
          <p:cNvCxnSpPr>
            <a:cxnSpLocks noChangeShapeType="1"/>
            <a:stCxn id="46084" idx="5"/>
            <a:endCxn id="460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AutoShape 21"/>
          <p:cNvCxnSpPr>
            <a:cxnSpLocks noChangeShapeType="1"/>
            <a:stCxn id="46085" idx="3"/>
            <a:endCxn id="460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AutoShape 22"/>
          <p:cNvCxnSpPr>
            <a:cxnSpLocks noChangeShapeType="1"/>
            <a:stCxn id="46085" idx="4"/>
            <a:endCxn id="460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23"/>
          <p:cNvCxnSpPr>
            <a:cxnSpLocks noChangeShapeType="1"/>
            <a:stCxn id="46086" idx="2"/>
            <a:endCxn id="460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4"/>
          <p:cNvCxnSpPr>
            <a:cxnSpLocks noChangeShapeType="1"/>
            <a:stCxn id="46090" idx="3"/>
            <a:endCxn id="460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7115" name="AutoShape 11"/>
          <p:cNvCxnSpPr>
            <a:cxnSpLocks noChangeShapeType="1"/>
            <a:stCxn id="47107" idx="3"/>
            <a:endCxn id="471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/>
          <p:cNvCxnSpPr>
            <a:cxnSpLocks noChangeShapeType="1"/>
            <a:stCxn id="47113" idx="5"/>
            <a:endCxn id="471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3"/>
          <p:cNvCxnSpPr>
            <a:cxnSpLocks noChangeShapeType="1"/>
            <a:stCxn id="47113" idx="6"/>
            <a:endCxn id="471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4"/>
          <p:cNvCxnSpPr>
            <a:cxnSpLocks noChangeShapeType="1"/>
            <a:stCxn id="47111" idx="2"/>
            <a:endCxn id="471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5"/>
          <p:cNvCxnSpPr>
            <a:cxnSpLocks noChangeShapeType="1"/>
            <a:stCxn id="47112" idx="0"/>
            <a:endCxn id="471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6"/>
          <p:cNvCxnSpPr>
            <a:cxnSpLocks noChangeShapeType="1"/>
            <a:stCxn id="47107" idx="5"/>
            <a:endCxn id="471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7"/>
          <p:cNvCxnSpPr>
            <a:cxnSpLocks noChangeShapeType="1"/>
            <a:stCxn id="47108" idx="4"/>
            <a:endCxn id="471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8"/>
          <p:cNvCxnSpPr>
            <a:cxnSpLocks noChangeShapeType="1"/>
            <a:stCxn id="47107" idx="6"/>
            <a:endCxn id="471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AutoShape 19"/>
          <p:cNvCxnSpPr>
            <a:cxnSpLocks noChangeShapeType="1"/>
            <a:stCxn id="47109" idx="2"/>
            <a:endCxn id="471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20"/>
          <p:cNvCxnSpPr>
            <a:cxnSpLocks noChangeShapeType="1"/>
            <a:stCxn id="47108" idx="5"/>
            <a:endCxn id="471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21"/>
          <p:cNvCxnSpPr>
            <a:cxnSpLocks noChangeShapeType="1"/>
            <a:stCxn id="47109" idx="3"/>
            <a:endCxn id="471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AutoShape 22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AutoShape 23"/>
          <p:cNvCxnSpPr>
            <a:cxnSpLocks noChangeShapeType="1"/>
            <a:stCxn id="47110" idx="2"/>
            <a:endCxn id="471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24"/>
          <p:cNvCxnSpPr>
            <a:cxnSpLocks noChangeShapeType="1"/>
            <a:stCxn id="47114" idx="3"/>
            <a:endCxn id="471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8139" name="AutoShape 11"/>
          <p:cNvCxnSpPr>
            <a:cxnSpLocks noChangeShapeType="1"/>
            <a:stCxn id="48131" idx="3"/>
            <a:endCxn id="4813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7" idx="5"/>
            <a:endCxn id="4813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7" idx="6"/>
            <a:endCxn id="4813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4"/>
          <p:cNvCxnSpPr>
            <a:cxnSpLocks noChangeShapeType="1"/>
            <a:stCxn id="48135" idx="2"/>
            <a:endCxn id="4813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AutoShape 15"/>
          <p:cNvCxnSpPr>
            <a:cxnSpLocks noChangeShapeType="1"/>
            <a:stCxn id="48136" idx="0"/>
            <a:endCxn id="4813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AutoShape 16"/>
          <p:cNvCxnSpPr>
            <a:cxnSpLocks noChangeShapeType="1"/>
            <a:stCxn id="48131" idx="5"/>
            <a:endCxn id="4813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32" idx="4"/>
            <a:endCxn id="4813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8"/>
          <p:cNvCxnSpPr>
            <a:cxnSpLocks noChangeShapeType="1"/>
            <a:stCxn id="48131" idx="6"/>
            <a:endCxn id="4813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AutoShape 19"/>
          <p:cNvCxnSpPr>
            <a:cxnSpLocks noChangeShapeType="1"/>
            <a:stCxn id="48133" idx="2"/>
            <a:endCxn id="4813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AutoShape 20"/>
          <p:cNvCxnSpPr>
            <a:cxnSpLocks noChangeShapeType="1"/>
            <a:stCxn id="48132" idx="5"/>
            <a:endCxn id="4813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AutoShape 21"/>
          <p:cNvCxnSpPr>
            <a:cxnSpLocks noChangeShapeType="1"/>
            <a:stCxn id="48133" idx="3"/>
            <a:endCxn id="4813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0" name="AutoShape 22"/>
          <p:cNvCxnSpPr>
            <a:cxnSpLocks noChangeShapeType="1"/>
            <a:stCxn id="48133" idx="4"/>
            <a:endCxn id="481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AutoShape 23"/>
          <p:cNvCxnSpPr>
            <a:cxnSpLocks noChangeShapeType="1"/>
            <a:stCxn id="48134" idx="2"/>
            <a:endCxn id="4813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AutoShape 24"/>
          <p:cNvCxnSpPr>
            <a:cxnSpLocks noChangeShapeType="1"/>
            <a:stCxn id="48138" idx="3"/>
            <a:endCxn id="4813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9163" name="AutoShape 11"/>
          <p:cNvCxnSpPr>
            <a:cxnSpLocks noChangeShapeType="1"/>
            <a:stCxn id="49155" idx="3"/>
            <a:endCxn id="491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2"/>
          <p:cNvCxnSpPr>
            <a:cxnSpLocks noChangeShapeType="1"/>
            <a:stCxn id="49161" idx="5"/>
            <a:endCxn id="491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3"/>
          <p:cNvCxnSpPr>
            <a:cxnSpLocks noChangeShapeType="1"/>
            <a:stCxn id="49161" idx="6"/>
            <a:endCxn id="491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/>
          <p:cNvCxnSpPr>
            <a:cxnSpLocks noChangeShapeType="1"/>
            <a:stCxn id="49159" idx="2"/>
            <a:endCxn id="491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/>
          <p:cNvCxnSpPr>
            <a:cxnSpLocks noChangeShapeType="1"/>
            <a:stCxn id="49160" idx="0"/>
            <a:endCxn id="491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/>
          <p:cNvCxnSpPr>
            <a:cxnSpLocks noChangeShapeType="1"/>
            <a:stCxn id="49155" idx="5"/>
            <a:endCxn id="491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7"/>
          <p:cNvCxnSpPr>
            <a:cxnSpLocks noChangeShapeType="1"/>
            <a:stCxn id="49156" idx="4"/>
            <a:endCxn id="491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8"/>
          <p:cNvCxnSpPr>
            <a:cxnSpLocks noChangeShapeType="1"/>
            <a:stCxn id="49155" idx="6"/>
            <a:endCxn id="491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AutoShape 19"/>
          <p:cNvCxnSpPr>
            <a:cxnSpLocks noChangeShapeType="1"/>
            <a:stCxn id="49157" idx="2"/>
            <a:endCxn id="491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AutoShape 20"/>
          <p:cNvCxnSpPr>
            <a:cxnSpLocks noChangeShapeType="1"/>
            <a:stCxn id="49156" idx="5"/>
            <a:endCxn id="491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1"/>
          <p:cNvCxnSpPr>
            <a:cxnSpLocks noChangeShapeType="1"/>
            <a:stCxn id="49157" idx="3"/>
            <a:endCxn id="491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AutoShape 22"/>
          <p:cNvCxnSpPr>
            <a:cxnSpLocks noChangeShapeType="1"/>
            <a:stCxn id="49157" idx="4"/>
            <a:endCxn id="491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AutoShape 23"/>
          <p:cNvCxnSpPr>
            <a:cxnSpLocks noChangeShapeType="1"/>
            <a:stCxn id="49158" idx="2"/>
            <a:endCxn id="491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AutoShape 24"/>
          <p:cNvCxnSpPr>
            <a:cxnSpLocks noChangeShapeType="1"/>
            <a:stCxn id="49162" idx="3"/>
            <a:endCxn id="491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0187" name="AutoShape 11"/>
          <p:cNvCxnSpPr>
            <a:cxnSpLocks noChangeShapeType="1"/>
            <a:stCxn id="50179" idx="3"/>
            <a:endCxn id="501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5" idx="5"/>
            <a:endCxn id="501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5" idx="6"/>
            <a:endCxn id="501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4"/>
          <p:cNvCxnSpPr>
            <a:cxnSpLocks noChangeShapeType="1"/>
            <a:stCxn id="50183" idx="2"/>
            <a:endCxn id="501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15"/>
          <p:cNvCxnSpPr>
            <a:cxnSpLocks noChangeShapeType="1"/>
            <a:stCxn id="50184" idx="0"/>
            <a:endCxn id="501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16"/>
          <p:cNvCxnSpPr>
            <a:cxnSpLocks noChangeShapeType="1"/>
            <a:stCxn id="50179" idx="5"/>
            <a:endCxn id="501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80" idx="4"/>
            <a:endCxn id="501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8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19"/>
          <p:cNvCxnSpPr>
            <a:cxnSpLocks noChangeShapeType="1"/>
            <a:stCxn id="50181" idx="2"/>
            <a:endCxn id="501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20"/>
          <p:cNvCxnSpPr>
            <a:cxnSpLocks noChangeShapeType="1"/>
            <a:stCxn id="50180" idx="5"/>
            <a:endCxn id="501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AutoShape 21"/>
          <p:cNvCxnSpPr>
            <a:cxnSpLocks noChangeShapeType="1"/>
            <a:stCxn id="50181" idx="3"/>
            <a:endCxn id="501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AutoShape 22"/>
          <p:cNvCxnSpPr>
            <a:cxnSpLocks noChangeShapeType="1"/>
            <a:stCxn id="50181" idx="4"/>
            <a:endCxn id="501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AutoShape 23"/>
          <p:cNvCxnSpPr>
            <a:cxnSpLocks noChangeShapeType="1"/>
            <a:stCxn id="50182" idx="2"/>
            <a:endCxn id="501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AutoShape 24"/>
          <p:cNvCxnSpPr>
            <a:cxnSpLocks noChangeShapeType="1"/>
            <a:stCxn id="50186" idx="3"/>
            <a:endCxn id="501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1211" name="AutoShape 11"/>
          <p:cNvCxnSpPr>
            <a:cxnSpLocks noChangeShapeType="1"/>
            <a:stCxn id="51203" idx="3"/>
            <a:endCxn id="5120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AutoShape 12"/>
          <p:cNvCxnSpPr>
            <a:cxnSpLocks noChangeShapeType="1"/>
            <a:stCxn id="51209" idx="5"/>
            <a:endCxn id="5120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AutoShape 13"/>
          <p:cNvCxnSpPr>
            <a:cxnSpLocks noChangeShapeType="1"/>
            <a:stCxn id="51209" idx="6"/>
            <a:endCxn id="5120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AutoShape 14"/>
          <p:cNvCxnSpPr>
            <a:cxnSpLocks noChangeShapeType="1"/>
            <a:stCxn id="51207" idx="2"/>
            <a:endCxn id="5120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AutoShape 15"/>
          <p:cNvCxnSpPr>
            <a:cxnSpLocks noChangeShapeType="1"/>
            <a:stCxn id="51208" idx="0"/>
            <a:endCxn id="5120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6" name="AutoShape 16"/>
          <p:cNvCxnSpPr>
            <a:cxnSpLocks noChangeShapeType="1"/>
            <a:stCxn id="51203" idx="5"/>
            <a:endCxn id="5120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7" name="AutoShape 17"/>
          <p:cNvCxnSpPr>
            <a:cxnSpLocks noChangeShapeType="1"/>
            <a:stCxn id="51204" idx="4"/>
            <a:endCxn id="5120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8"/>
          <p:cNvCxnSpPr>
            <a:cxnSpLocks noChangeShapeType="1"/>
            <a:stCxn id="51203" idx="6"/>
            <a:endCxn id="5120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9" name="AutoShape 19"/>
          <p:cNvCxnSpPr>
            <a:cxnSpLocks noChangeShapeType="1"/>
            <a:stCxn id="51205" idx="2"/>
            <a:endCxn id="5120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AutoShape 20"/>
          <p:cNvCxnSpPr>
            <a:cxnSpLocks noChangeShapeType="1"/>
            <a:stCxn id="51204" idx="5"/>
            <a:endCxn id="5121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1" name="AutoShape 21"/>
          <p:cNvCxnSpPr>
            <a:cxnSpLocks noChangeShapeType="1"/>
            <a:stCxn id="51205" idx="3"/>
            <a:endCxn id="5121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2" name="AutoShape 22"/>
          <p:cNvCxnSpPr>
            <a:cxnSpLocks noChangeShapeType="1"/>
            <a:stCxn id="51205" idx="4"/>
            <a:endCxn id="5120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3" name="AutoShape 23"/>
          <p:cNvCxnSpPr>
            <a:cxnSpLocks noChangeShapeType="1"/>
            <a:stCxn id="51206" idx="2"/>
            <a:endCxn id="5120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AutoShape 24"/>
          <p:cNvCxnSpPr>
            <a:cxnSpLocks noChangeShapeType="1"/>
            <a:stCxn id="51210" idx="3"/>
            <a:endCxn id="5120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Breadth-First Search</a:t>
            </a:r>
          </a:p>
        </p:txBody>
      </p:sp>
      <p:pic>
        <p:nvPicPr>
          <p:cNvPr id="6147" name="Picture 7" descr="B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28600"/>
            <a:ext cx="563562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2235" name="AutoShape 11"/>
          <p:cNvCxnSpPr>
            <a:cxnSpLocks noChangeShapeType="1"/>
            <a:stCxn id="52227" idx="3"/>
            <a:endCxn id="5223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3" idx="5"/>
            <a:endCxn id="5223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33" idx="6"/>
            <a:endCxn id="5223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14"/>
          <p:cNvCxnSpPr>
            <a:cxnSpLocks noChangeShapeType="1"/>
            <a:stCxn id="52231" idx="2"/>
            <a:endCxn id="5223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15"/>
          <p:cNvCxnSpPr>
            <a:cxnSpLocks noChangeShapeType="1"/>
            <a:stCxn id="52232" idx="0"/>
            <a:endCxn id="5222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16"/>
          <p:cNvCxnSpPr>
            <a:cxnSpLocks noChangeShapeType="1"/>
            <a:stCxn id="52227" idx="5"/>
            <a:endCxn id="5223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28" idx="4"/>
            <a:endCxn id="5223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18"/>
          <p:cNvCxnSpPr>
            <a:cxnSpLocks noChangeShapeType="1"/>
            <a:stCxn id="52227" idx="6"/>
            <a:endCxn id="5222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19"/>
          <p:cNvCxnSpPr>
            <a:cxnSpLocks noChangeShapeType="1"/>
            <a:stCxn id="52229" idx="2"/>
            <a:endCxn id="5222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20"/>
          <p:cNvCxnSpPr>
            <a:cxnSpLocks noChangeShapeType="1"/>
            <a:stCxn id="52228" idx="5"/>
            <a:endCxn id="5223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21"/>
          <p:cNvCxnSpPr>
            <a:cxnSpLocks noChangeShapeType="1"/>
            <a:stCxn id="52229" idx="3"/>
            <a:endCxn id="5223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AutoShape 22"/>
          <p:cNvCxnSpPr>
            <a:cxnSpLocks noChangeShapeType="1"/>
            <a:stCxn id="52229" idx="4"/>
            <a:endCxn id="5223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23"/>
          <p:cNvCxnSpPr>
            <a:cxnSpLocks noChangeShapeType="1"/>
            <a:stCxn id="52230" idx="2"/>
            <a:endCxn id="5223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AutoShape 24"/>
          <p:cNvCxnSpPr>
            <a:cxnSpLocks noChangeShapeType="1"/>
            <a:stCxn id="52234" idx="3"/>
            <a:endCxn id="5223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3259" name="AutoShape 11"/>
          <p:cNvCxnSpPr>
            <a:cxnSpLocks noChangeShapeType="1"/>
            <a:stCxn id="53251" idx="3"/>
            <a:endCxn id="5325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2"/>
          <p:cNvCxnSpPr>
            <a:cxnSpLocks noChangeShapeType="1"/>
            <a:stCxn id="53257" idx="5"/>
            <a:endCxn id="5325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AutoShape 13"/>
          <p:cNvCxnSpPr>
            <a:cxnSpLocks noChangeShapeType="1"/>
            <a:stCxn id="53257" idx="6"/>
            <a:endCxn id="5325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AutoShape 14"/>
          <p:cNvCxnSpPr>
            <a:cxnSpLocks noChangeShapeType="1"/>
            <a:stCxn id="53255" idx="2"/>
            <a:endCxn id="5325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5"/>
          <p:cNvCxnSpPr>
            <a:cxnSpLocks noChangeShapeType="1"/>
            <a:stCxn id="53256" idx="0"/>
            <a:endCxn id="5325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6"/>
          <p:cNvCxnSpPr>
            <a:cxnSpLocks noChangeShapeType="1"/>
            <a:stCxn id="53251" idx="5"/>
            <a:endCxn id="5325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7"/>
          <p:cNvCxnSpPr>
            <a:cxnSpLocks noChangeShapeType="1"/>
            <a:stCxn id="53252" idx="4"/>
            <a:endCxn id="5325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8"/>
          <p:cNvCxnSpPr>
            <a:cxnSpLocks noChangeShapeType="1"/>
            <a:stCxn id="53251" idx="6"/>
            <a:endCxn id="5325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9"/>
          <p:cNvCxnSpPr>
            <a:cxnSpLocks noChangeShapeType="1"/>
            <a:stCxn id="53253" idx="2"/>
            <a:endCxn id="5325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20"/>
          <p:cNvCxnSpPr>
            <a:cxnSpLocks noChangeShapeType="1"/>
            <a:stCxn id="53252" idx="5"/>
            <a:endCxn id="5325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1"/>
          <p:cNvCxnSpPr>
            <a:cxnSpLocks noChangeShapeType="1"/>
            <a:stCxn id="53253" idx="3"/>
            <a:endCxn id="5325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2"/>
          <p:cNvCxnSpPr>
            <a:cxnSpLocks noChangeShapeType="1"/>
            <a:stCxn id="53253" idx="4"/>
            <a:endCxn id="5325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AutoShape 23"/>
          <p:cNvCxnSpPr>
            <a:cxnSpLocks noChangeShapeType="1"/>
            <a:stCxn id="53254" idx="2"/>
            <a:endCxn id="5325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AutoShape 24"/>
          <p:cNvCxnSpPr>
            <a:cxnSpLocks noChangeShapeType="1"/>
            <a:stCxn id="53258" idx="3"/>
            <a:endCxn id="5325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54283" name="AutoShape 11"/>
          <p:cNvCxnSpPr>
            <a:cxnSpLocks noChangeShapeType="1"/>
            <a:stCxn id="54275" idx="3"/>
            <a:endCxn id="5428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81" idx="5"/>
            <a:endCxn id="5428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81" idx="6"/>
            <a:endCxn id="5427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4"/>
          <p:cNvCxnSpPr>
            <a:cxnSpLocks noChangeShapeType="1"/>
            <a:stCxn id="54279" idx="2"/>
            <a:endCxn id="5428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15"/>
          <p:cNvCxnSpPr>
            <a:cxnSpLocks noChangeShapeType="1"/>
            <a:stCxn id="54280" idx="0"/>
            <a:endCxn id="5427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16"/>
          <p:cNvCxnSpPr>
            <a:cxnSpLocks noChangeShapeType="1"/>
            <a:stCxn id="54275" idx="5"/>
            <a:endCxn id="5427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76" idx="4"/>
            <a:endCxn id="5427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18"/>
          <p:cNvCxnSpPr>
            <a:cxnSpLocks noChangeShapeType="1"/>
            <a:stCxn id="54275" idx="6"/>
            <a:endCxn id="5427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19"/>
          <p:cNvCxnSpPr>
            <a:cxnSpLocks noChangeShapeType="1"/>
            <a:stCxn id="54277" idx="2"/>
            <a:endCxn id="5427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AutoShape 20"/>
          <p:cNvCxnSpPr>
            <a:cxnSpLocks noChangeShapeType="1"/>
            <a:stCxn id="54276" idx="5"/>
            <a:endCxn id="5428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AutoShape 21"/>
          <p:cNvCxnSpPr>
            <a:cxnSpLocks noChangeShapeType="1"/>
            <a:stCxn id="54277" idx="3"/>
            <a:endCxn id="5428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AutoShape 22"/>
          <p:cNvCxnSpPr>
            <a:cxnSpLocks noChangeShapeType="1"/>
            <a:stCxn id="54277" idx="4"/>
            <a:endCxn id="5427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AutoShape 23"/>
          <p:cNvCxnSpPr>
            <a:cxnSpLocks noChangeShapeType="1"/>
            <a:stCxn id="54278" idx="2"/>
            <a:endCxn id="5427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6" name="AutoShape 24"/>
          <p:cNvCxnSpPr>
            <a:cxnSpLocks noChangeShapeType="1"/>
            <a:stCxn id="54282" idx="3"/>
            <a:endCxn id="5427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5307" name="AutoShape 11"/>
          <p:cNvCxnSpPr>
            <a:cxnSpLocks noChangeShapeType="1"/>
            <a:stCxn id="55299" idx="3"/>
            <a:endCxn id="5530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2"/>
          <p:cNvCxnSpPr>
            <a:cxnSpLocks noChangeShapeType="1"/>
            <a:stCxn id="55305" idx="5"/>
            <a:endCxn id="5530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AutoShape 13"/>
          <p:cNvCxnSpPr>
            <a:cxnSpLocks noChangeShapeType="1"/>
            <a:stCxn id="55305" idx="6"/>
            <a:endCxn id="5530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14"/>
          <p:cNvCxnSpPr>
            <a:cxnSpLocks noChangeShapeType="1"/>
            <a:stCxn id="55303" idx="2"/>
            <a:endCxn id="5530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15"/>
          <p:cNvCxnSpPr>
            <a:cxnSpLocks noChangeShapeType="1"/>
            <a:stCxn id="55304" idx="0"/>
            <a:endCxn id="5529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16"/>
          <p:cNvCxnSpPr>
            <a:cxnSpLocks noChangeShapeType="1"/>
            <a:stCxn id="55299" idx="5"/>
            <a:endCxn id="5530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17"/>
          <p:cNvCxnSpPr>
            <a:cxnSpLocks noChangeShapeType="1"/>
            <a:stCxn id="55300" idx="4"/>
            <a:endCxn id="5530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8"/>
          <p:cNvCxnSpPr>
            <a:cxnSpLocks noChangeShapeType="1"/>
            <a:stCxn id="55299" idx="6"/>
            <a:endCxn id="5530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5" name="AutoShape 19"/>
          <p:cNvCxnSpPr>
            <a:cxnSpLocks noChangeShapeType="1"/>
            <a:stCxn id="55301" idx="2"/>
            <a:endCxn id="5530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6" name="AutoShape 20"/>
          <p:cNvCxnSpPr>
            <a:cxnSpLocks noChangeShapeType="1"/>
            <a:stCxn id="55300" idx="5"/>
            <a:endCxn id="5530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AutoShape 21"/>
          <p:cNvCxnSpPr>
            <a:cxnSpLocks noChangeShapeType="1"/>
            <a:stCxn id="55301" idx="3"/>
            <a:endCxn id="5530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8" name="AutoShape 22"/>
          <p:cNvCxnSpPr>
            <a:cxnSpLocks noChangeShapeType="1"/>
            <a:stCxn id="55301" idx="4"/>
            <a:endCxn id="5530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9" name="AutoShape 23"/>
          <p:cNvCxnSpPr>
            <a:cxnSpLocks noChangeShapeType="1"/>
            <a:stCxn id="55302" idx="2"/>
            <a:endCxn id="5530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0" name="AutoShape 24"/>
          <p:cNvCxnSpPr>
            <a:cxnSpLocks noChangeShapeType="1"/>
            <a:stCxn id="55306" idx="3"/>
            <a:endCxn id="5530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6331" name="AutoShape 11"/>
          <p:cNvCxnSpPr>
            <a:cxnSpLocks noChangeShapeType="1"/>
            <a:stCxn id="56323" idx="3"/>
            <a:endCxn id="5632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9" idx="5"/>
            <a:endCxn id="5632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9" idx="6"/>
            <a:endCxn id="5632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/>
          <p:cNvCxnSpPr>
            <a:cxnSpLocks noChangeShapeType="1"/>
            <a:stCxn id="56327" idx="2"/>
            <a:endCxn id="5632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28" idx="0"/>
            <a:endCxn id="5632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3" idx="5"/>
            <a:endCxn id="5632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4" idx="4"/>
            <a:endCxn id="5632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3" idx="6"/>
            <a:endCxn id="5632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/>
          <p:cNvCxnSpPr>
            <a:cxnSpLocks noChangeShapeType="1"/>
            <a:stCxn id="56325" idx="2"/>
            <a:endCxn id="5632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0"/>
          <p:cNvCxnSpPr>
            <a:cxnSpLocks noChangeShapeType="1"/>
            <a:stCxn id="56324" idx="5"/>
            <a:endCxn id="5633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AutoShape 21"/>
          <p:cNvCxnSpPr>
            <a:cxnSpLocks noChangeShapeType="1"/>
            <a:stCxn id="56325" idx="3"/>
            <a:endCxn id="5633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AutoShape 22"/>
          <p:cNvCxnSpPr>
            <a:cxnSpLocks noChangeShapeType="1"/>
            <a:stCxn id="56325" idx="4"/>
            <a:endCxn id="5632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AutoShape 23"/>
          <p:cNvCxnSpPr>
            <a:cxnSpLocks noChangeShapeType="1"/>
            <a:stCxn id="56326" idx="2"/>
            <a:endCxn id="5632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4" name="AutoShape 24"/>
          <p:cNvCxnSpPr>
            <a:cxnSpLocks noChangeShapeType="1"/>
            <a:stCxn id="56330" idx="3"/>
            <a:endCxn id="5632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634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7355" name="AutoShape 11"/>
          <p:cNvCxnSpPr>
            <a:cxnSpLocks noChangeShapeType="1"/>
            <a:stCxn id="57347" idx="3"/>
            <a:endCxn id="5735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AutoShape 12"/>
          <p:cNvCxnSpPr>
            <a:cxnSpLocks noChangeShapeType="1"/>
            <a:stCxn id="57353" idx="5"/>
            <a:endCxn id="5735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AutoShape 13"/>
          <p:cNvCxnSpPr>
            <a:cxnSpLocks noChangeShapeType="1"/>
            <a:stCxn id="57353" idx="6"/>
            <a:endCxn id="5735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AutoShape 14"/>
          <p:cNvCxnSpPr>
            <a:cxnSpLocks noChangeShapeType="1"/>
            <a:stCxn id="57351" idx="2"/>
            <a:endCxn id="5735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5"/>
          <p:cNvCxnSpPr>
            <a:cxnSpLocks noChangeShapeType="1"/>
            <a:stCxn id="57352" idx="0"/>
            <a:endCxn id="5734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6"/>
          <p:cNvCxnSpPr>
            <a:cxnSpLocks noChangeShapeType="1"/>
            <a:stCxn id="57347" idx="5"/>
            <a:endCxn id="5735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7"/>
          <p:cNvCxnSpPr>
            <a:cxnSpLocks noChangeShapeType="1"/>
            <a:stCxn id="57348" idx="4"/>
            <a:endCxn id="5735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AutoShape 18"/>
          <p:cNvCxnSpPr>
            <a:cxnSpLocks noChangeShapeType="1"/>
            <a:stCxn id="57347" idx="6"/>
            <a:endCxn id="5734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AutoShape 19"/>
          <p:cNvCxnSpPr>
            <a:cxnSpLocks noChangeShapeType="1"/>
            <a:stCxn id="57349" idx="2"/>
            <a:endCxn id="5734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AutoShape 20"/>
          <p:cNvCxnSpPr>
            <a:cxnSpLocks noChangeShapeType="1"/>
            <a:stCxn id="57348" idx="5"/>
            <a:endCxn id="5735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AutoShape 21"/>
          <p:cNvCxnSpPr>
            <a:cxnSpLocks noChangeShapeType="1"/>
            <a:stCxn id="57349" idx="3"/>
            <a:endCxn id="5735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6" name="AutoShape 22"/>
          <p:cNvCxnSpPr>
            <a:cxnSpLocks noChangeShapeType="1"/>
            <a:stCxn id="57349" idx="4"/>
            <a:endCxn id="5735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AutoShape 23"/>
          <p:cNvCxnSpPr>
            <a:cxnSpLocks noChangeShapeType="1"/>
            <a:stCxn id="57350" idx="2"/>
            <a:endCxn id="5735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AutoShape 24"/>
          <p:cNvCxnSpPr>
            <a:cxnSpLocks noChangeShapeType="1"/>
            <a:stCxn id="57354" idx="3"/>
            <a:endCxn id="5735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8379" name="AutoShape 11"/>
          <p:cNvCxnSpPr>
            <a:cxnSpLocks noChangeShapeType="1"/>
            <a:stCxn id="58371" idx="3"/>
            <a:endCxn id="5837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7" idx="5"/>
            <a:endCxn id="5837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7" idx="6"/>
            <a:endCxn id="5837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AutoShape 14"/>
          <p:cNvCxnSpPr>
            <a:cxnSpLocks noChangeShapeType="1"/>
            <a:stCxn id="58375" idx="2"/>
            <a:endCxn id="5837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AutoShape 15"/>
          <p:cNvCxnSpPr>
            <a:cxnSpLocks noChangeShapeType="1"/>
            <a:stCxn id="58376" idx="0"/>
            <a:endCxn id="5837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AutoShape 16"/>
          <p:cNvCxnSpPr>
            <a:cxnSpLocks noChangeShapeType="1"/>
            <a:stCxn id="58371" idx="5"/>
            <a:endCxn id="5837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72" idx="4"/>
            <a:endCxn id="5837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AutoShape 18"/>
          <p:cNvCxnSpPr>
            <a:cxnSpLocks noChangeShapeType="1"/>
            <a:stCxn id="58371" idx="6"/>
            <a:endCxn id="5837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AutoShape 19"/>
          <p:cNvCxnSpPr>
            <a:cxnSpLocks noChangeShapeType="1"/>
            <a:stCxn id="58373" idx="2"/>
            <a:endCxn id="5837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AutoShape 20"/>
          <p:cNvCxnSpPr>
            <a:cxnSpLocks noChangeShapeType="1"/>
            <a:stCxn id="58372" idx="5"/>
            <a:endCxn id="5837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AutoShape 21"/>
          <p:cNvCxnSpPr>
            <a:cxnSpLocks noChangeShapeType="1"/>
            <a:stCxn id="58373" idx="3"/>
            <a:endCxn id="5837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0" name="AutoShape 22"/>
          <p:cNvCxnSpPr>
            <a:cxnSpLocks noChangeShapeType="1"/>
            <a:stCxn id="58373" idx="4"/>
            <a:endCxn id="5837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1" name="AutoShape 23"/>
          <p:cNvCxnSpPr>
            <a:cxnSpLocks noChangeShapeType="1"/>
            <a:stCxn id="58374" idx="2"/>
            <a:endCxn id="5837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AutoShape 24"/>
          <p:cNvCxnSpPr>
            <a:cxnSpLocks noChangeShapeType="1"/>
            <a:stCxn id="58378" idx="3"/>
            <a:endCxn id="5837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9403" name="AutoShape 11"/>
          <p:cNvCxnSpPr>
            <a:cxnSpLocks noChangeShapeType="1"/>
            <a:stCxn id="59395" idx="3"/>
            <a:endCxn id="594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2"/>
          <p:cNvCxnSpPr>
            <a:cxnSpLocks noChangeShapeType="1"/>
            <a:stCxn id="59401" idx="5"/>
            <a:endCxn id="594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3"/>
          <p:cNvCxnSpPr>
            <a:cxnSpLocks noChangeShapeType="1"/>
            <a:stCxn id="59401" idx="6"/>
            <a:endCxn id="593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4"/>
          <p:cNvCxnSpPr>
            <a:cxnSpLocks noChangeShapeType="1"/>
            <a:stCxn id="59399" idx="2"/>
            <a:endCxn id="594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5"/>
          <p:cNvCxnSpPr>
            <a:cxnSpLocks noChangeShapeType="1"/>
            <a:stCxn id="59400" idx="0"/>
            <a:endCxn id="593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6"/>
          <p:cNvCxnSpPr>
            <a:cxnSpLocks noChangeShapeType="1"/>
            <a:stCxn id="59395" idx="5"/>
            <a:endCxn id="593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7"/>
          <p:cNvCxnSpPr>
            <a:cxnSpLocks noChangeShapeType="1"/>
            <a:stCxn id="59396" idx="4"/>
            <a:endCxn id="593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8"/>
          <p:cNvCxnSpPr>
            <a:cxnSpLocks noChangeShapeType="1"/>
            <a:stCxn id="59395" idx="6"/>
            <a:endCxn id="593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AutoShape 19"/>
          <p:cNvCxnSpPr>
            <a:cxnSpLocks noChangeShapeType="1"/>
            <a:stCxn id="59397" idx="2"/>
            <a:endCxn id="593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AutoShape 20"/>
          <p:cNvCxnSpPr>
            <a:cxnSpLocks noChangeShapeType="1"/>
            <a:stCxn id="59396" idx="5"/>
            <a:endCxn id="594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3" name="AutoShape 21"/>
          <p:cNvCxnSpPr>
            <a:cxnSpLocks noChangeShapeType="1"/>
            <a:stCxn id="59397" idx="3"/>
            <a:endCxn id="594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4" name="AutoShape 22"/>
          <p:cNvCxnSpPr>
            <a:cxnSpLocks noChangeShapeType="1"/>
            <a:stCxn id="59397" idx="4"/>
            <a:endCxn id="593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5" name="AutoShape 23"/>
          <p:cNvCxnSpPr>
            <a:cxnSpLocks noChangeShapeType="1"/>
            <a:stCxn id="59398" idx="2"/>
            <a:endCxn id="593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6" name="AutoShape 24"/>
          <p:cNvCxnSpPr>
            <a:cxnSpLocks noChangeShapeType="1"/>
            <a:stCxn id="59402" idx="3"/>
            <a:endCxn id="593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0427" name="AutoShape 11"/>
          <p:cNvCxnSpPr>
            <a:cxnSpLocks noChangeShapeType="1"/>
            <a:stCxn id="60419" idx="3"/>
            <a:endCxn id="60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5" idx="5"/>
            <a:endCxn id="60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5" idx="6"/>
            <a:endCxn id="60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0" name="AutoShape 14"/>
          <p:cNvCxnSpPr>
            <a:cxnSpLocks noChangeShapeType="1"/>
            <a:stCxn id="60423" idx="2"/>
            <a:endCxn id="60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15"/>
          <p:cNvCxnSpPr>
            <a:cxnSpLocks noChangeShapeType="1"/>
            <a:stCxn id="60424" idx="0"/>
            <a:endCxn id="60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AutoShape 16"/>
          <p:cNvCxnSpPr>
            <a:cxnSpLocks noChangeShapeType="1"/>
            <a:stCxn id="60419" idx="5"/>
            <a:endCxn id="60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20" idx="4"/>
            <a:endCxn id="60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AutoShape 18"/>
          <p:cNvCxnSpPr>
            <a:cxnSpLocks noChangeShapeType="1"/>
            <a:stCxn id="60419" idx="6"/>
            <a:endCxn id="60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AutoShape 19"/>
          <p:cNvCxnSpPr>
            <a:cxnSpLocks noChangeShapeType="1"/>
            <a:stCxn id="60421" idx="2"/>
            <a:endCxn id="60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AutoShape 20"/>
          <p:cNvCxnSpPr>
            <a:cxnSpLocks noChangeShapeType="1"/>
            <a:stCxn id="60420" idx="5"/>
            <a:endCxn id="60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AutoShape 21"/>
          <p:cNvCxnSpPr>
            <a:cxnSpLocks noChangeShapeType="1"/>
            <a:stCxn id="60421" idx="3"/>
            <a:endCxn id="60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8" name="AutoShape 22"/>
          <p:cNvCxnSpPr>
            <a:cxnSpLocks noChangeShapeType="1"/>
            <a:stCxn id="60421" idx="4"/>
            <a:endCxn id="60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9" name="AutoShape 23"/>
          <p:cNvCxnSpPr>
            <a:cxnSpLocks noChangeShapeType="1"/>
            <a:stCxn id="60422" idx="2"/>
            <a:endCxn id="60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AutoShape 24"/>
          <p:cNvCxnSpPr>
            <a:cxnSpLocks noChangeShapeType="1"/>
            <a:stCxn id="60426" idx="3"/>
            <a:endCxn id="60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Example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1451" name="AutoShape 11"/>
          <p:cNvCxnSpPr>
            <a:cxnSpLocks noChangeShapeType="1"/>
            <a:stCxn id="61443" idx="3"/>
            <a:endCxn id="61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AutoShape 12"/>
          <p:cNvCxnSpPr>
            <a:cxnSpLocks noChangeShapeType="1"/>
            <a:stCxn id="61449" idx="5"/>
            <a:endCxn id="614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AutoShape 13"/>
          <p:cNvCxnSpPr>
            <a:cxnSpLocks noChangeShapeType="1"/>
            <a:stCxn id="61449" idx="6"/>
            <a:endCxn id="614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4"/>
          <p:cNvCxnSpPr>
            <a:cxnSpLocks noChangeShapeType="1"/>
            <a:stCxn id="61447" idx="2"/>
            <a:endCxn id="614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5" name="AutoShape 15"/>
          <p:cNvCxnSpPr>
            <a:cxnSpLocks noChangeShapeType="1"/>
            <a:stCxn id="61448" idx="0"/>
            <a:endCxn id="614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AutoShape 16"/>
          <p:cNvCxnSpPr>
            <a:cxnSpLocks noChangeShapeType="1"/>
            <a:stCxn id="61443" idx="5"/>
            <a:endCxn id="614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AutoShape 17"/>
          <p:cNvCxnSpPr>
            <a:cxnSpLocks noChangeShapeType="1"/>
            <a:stCxn id="61444" idx="4"/>
            <a:endCxn id="614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8" name="AutoShape 18"/>
          <p:cNvCxnSpPr>
            <a:cxnSpLocks noChangeShapeType="1"/>
            <a:stCxn id="61443" idx="6"/>
            <a:endCxn id="614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9" name="AutoShape 19"/>
          <p:cNvCxnSpPr>
            <a:cxnSpLocks noChangeShapeType="1"/>
            <a:stCxn id="61445" idx="2"/>
            <a:endCxn id="614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0" name="AutoShape 20"/>
          <p:cNvCxnSpPr>
            <a:cxnSpLocks noChangeShapeType="1"/>
            <a:stCxn id="61444" idx="5"/>
            <a:endCxn id="614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1"/>
          <p:cNvCxnSpPr>
            <a:cxnSpLocks noChangeShapeType="1"/>
            <a:stCxn id="61445" idx="3"/>
            <a:endCxn id="614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2" name="AutoShape 22"/>
          <p:cNvCxnSpPr>
            <a:cxnSpLocks noChangeShapeType="1"/>
            <a:stCxn id="61445" idx="4"/>
            <a:endCxn id="614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3" name="AutoShape 23"/>
          <p:cNvCxnSpPr>
            <a:cxnSpLocks noChangeShapeType="1"/>
            <a:stCxn id="61446" idx="2"/>
            <a:endCxn id="614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4" name="AutoShape 24"/>
          <p:cNvCxnSpPr>
            <a:cxnSpLocks noChangeShapeType="1"/>
            <a:stCxn id="61450" idx="3"/>
            <a:endCxn id="614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7187" name="AutoShape 19"/>
          <p:cNvCxnSpPr>
            <a:cxnSpLocks noChangeShapeType="1"/>
            <a:stCxn id="7172" idx="0"/>
            <a:endCxn id="717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0"/>
          <p:cNvCxnSpPr>
            <a:cxnSpLocks noChangeShapeType="1"/>
            <a:stCxn id="7171" idx="6"/>
            <a:endCxn id="717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1"/>
          <p:cNvCxnSpPr>
            <a:cxnSpLocks noChangeShapeType="1"/>
            <a:stCxn id="7173" idx="4"/>
            <a:endCxn id="717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22"/>
          <p:cNvCxnSpPr>
            <a:cxnSpLocks noChangeShapeType="1"/>
            <a:stCxn id="7174" idx="7"/>
            <a:endCxn id="717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23"/>
          <p:cNvCxnSpPr>
            <a:cxnSpLocks noChangeShapeType="1"/>
            <a:stCxn id="7174" idx="6"/>
            <a:endCxn id="717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4"/>
          <p:cNvCxnSpPr>
            <a:cxnSpLocks noChangeShapeType="1"/>
            <a:stCxn id="7176" idx="0"/>
            <a:endCxn id="717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25"/>
          <p:cNvCxnSpPr>
            <a:cxnSpLocks noChangeShapeType="1"/>
            <a:stCxn id="7175" idx="6"/>
            <a:endCxn id="717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26"/>
          <p:cNvCxnSpPr>
            <a:cxnSpLocks noChangeShapeType="1"/>
            <a:stCxn id="7176" idx="6"/>
            <a:endCxn id="717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27"/>
          <p:cNvCxnSpPr>
            <a:cxnSpLocks noChangeShapeType="1"/>
            <a:stCxn id="7178" idx="0"/>
            <a:endCxn id="717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Tree edge</a:t>
            </a:r>
            <a:r>
              <a:rPr lang="en-US" altLang="en-US" smtClean="0"/>
              <a:t>: encounter new (white) vertex </a:t>
            </a:r>
          </a:p>
          <a:p>
            <a:pPr lvl="2" eaLnBrk="1" hangingPunct="1"/>
            <a:r>
              <a:rPr lang="en-US" altLang="en-US" smtClean="0"/>
              <a:t>The tree edges form a spanning forest</a:t>
            </a:r>
          </a:p>
          <a:p>
            <a:pPr lvl="2" eaLnBrk="1" hangingPunct="1"/>
            <a:r>
              <a:rPr lang="en-US" altLang="en-US" i="1" smtClean="0">
                <a:solidFill>
                  <a:schemeClr val="accent1"/>
                </a:solidFill>
              </a:rPr>
              <a:t>Can tree edges form cycles?  Why or why not?</a:t>
            </a:r>
            <a:endParaRPr lang="en-US" altLang="en-US" smtClean="0">
              <a:solidFill>
                <a:schemeClr val="accent1"/>
              </a:solidFill>
            </a:endParaRPr>
          </a:p>
          <a:p>
            <a:pPr lvl="1" eaLnBrk="1" hangingPunct="1"/>
            <a:endParaRPr lang="en-US" altLang="en-US" smtClean="0">
              <a:solidFill>
                <a:schemeClr val="accent1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349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349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349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3498" name="AutoShape 11"/>
          <p:cNvCxnSpPr>
            <a:cxnSpLocks noChangeShapeType="1"/>
            <a:stCxn id="63490" idx="3"/>
            <a:endCxn id="6349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AutoShape 12"/>
          <p:cNvCxnSpPr>
            <a:cxnSpLocks noChangeShapeType="1"/>
            <a:stCxn id="63496" idx="5"/>
            <a:endCxn id="6349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0" name="AutoShape 13"/>
          <p:cNvCxnSpPr>
            <a:cxnSpLocks noChangeShapeType="1"/>
            <a:stCxn id="63496" idx="6"/>
            <a:endCxn id="6349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1" name="AutoShape 14"/>
          <p:cNvCxnSpPr>
            <a:cxnSpLocks noChangeShapeType="1"/>
            <a:stCxn id="63494" idx="2"/>
            <a:endCxn id="6349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2" name="AutoShape 15"/>
          <p:cNvCxnSpPr>
            <a:cxnSpLocks noChangeShapeType="1"/>
            <a:stCxn id="63495" idx="0"/>
            <a:endCxn id="6349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3" name="AutoShape 16"/>
          <p:cNvCxnSpPr>
            <a:cxnSpLocks noChangeShapeType="1"/>
            <a:stCxn id="63490" idx="5"/>
            <a:endCxn id="6349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AutoShape 17"/>
          <p:cNvCxnSpPr>
            <a:cxnSpLocks noChangeShapeType="1"/>
            <a:stCxn id="63491" idx="4"/>
            <a:endCxn id="6349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5" name="AutoShape 18"/>
          <p:cNvCxnSpPr>
            <a:cxnSpLocks noChangeShapeType="1"/>
            <a:stCxn id="63490" idx="6"/>
            <a:endCxn id="6349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6" name="AutoShape 19"/>
          <p:cNvCxnSpPr>
            <a:cxnSpLocks noChangeShapeType="1"/>
            <a:stCxn id="63492" idx="2"/>
            <a:endCxn id="6349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7" name="AutoShape 20"/>
          <p:cNvCxnSpPr>
            <a:cxnSpLocks noChangeShapeType="1"/>
            <a:stCxn id="63491" idx="5"/>
            <a:endCxn id="6349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8" name="AutoShape 21"/>
          <p:cNvCxnSpPr>
            <a:cxnSpLocks noChangeShapeType="1"/>
            <a:stCxn id="63492" idx="3"/>
            <a:endCxn id="6349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9" name="AutoShape 22"/>
          <p:cNvCxnSpPr>
            <a:cxnSpLocks noChangeShapeType="1"/>
            <a:stCxn id="63492" idx="4"/>
            <a:endCxn id="6349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0" name="AutoShape 23"/>
          <p:cNvCxnSpPr>
            <a:cxnSpLocks noChangeShapeType="1"/>
            <a:stCxn id="63493" idx="2"/>
            <a:endCxn id="6349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AutoShape 24"/>
          <p:cNvCxnSpPr>
            <a:cxnSpLocks noChangeShapeType="1"/>
            <a:stCxn id="63497" idx="3"/>
            <a:endCxn id="6349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351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63515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13417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Tree edge</a:t>
            </a:r>
            <a:r>
              <a:rPr lang="en-US" altLang="en-US" smtClean="0"/>
              <a:t>: encounter new (white) vertex 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Back edge</a:t>
            </a:r>
            <a:r>
              <a:rPr lang="en-US" altLang="en-US" smtClean="0"/>
              <a:t>: from descendent to ancestor</a:t>
            </a:r>
          </a:p>
          <a:p>
            <a:pPr lvl="2" eaLnBrk="1" hangingPunct="1"/>
            <a:r>
              <a:rPr lang="en-US" altLang="en-US" smtClean="0"/>
              <a:t>Encounter a grey vertex (grey to grey)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5539" name="Text Box 29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1362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5541" name="Oval 32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65542" name="Oval 33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5543" name="Oval 34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5544" name="Oval 35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5545" name="Oval 36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65546" name="Oval 37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65547" name="Oval 38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65548" name="Oval 39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65549" name="AutoShape 40"/>
          <p:cNvCxnSpPr>
            <a:cxnSpLocks noChangeShapeType="1"/>
            <a:stCxn id="65541" idx="3"/>
            <a:endCxn id="6554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41"/>
          <p:cNvCxnSpPr>
            <a:cxnSpLocks noChangeShapeType="1"/>
            <a:stCxn id="65547" idx="5"/>
            <a:endCxn id="6554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42"/>
          <p:cNvCxnSpPr>
            <a:cxnSpLocks noChangeShapeType="1"/>
            <a:stCxn id="65547" idx="6"/>
            <a:endCxn id="6554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43"/>
          <p:cNvCxnSpPr>
            <a:cxnSpLocks noChangeShapeType="1"/>
            <a:stCxn id="65545" idx="2"/>
            <a:endCxn id="6554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AutoShape 44"/>
          <p:cNvCxnSpPr>
            <a:cxnSpLocks noChangeShapeType="1"/>
            <a:stCxn id="65546" idx="0"/>
            <a:endCxn id="6554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45"/>
          <p:cNvCxnSpPr>
            <a:cxnSpLocks noChangeShapeType="1"/>
            <a:stCxn id="65541" idx="5"/>
            <a:endCxn id="6554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AutoShape 46"/>
          <p:cNvCxnSpPr>
            <a:cxnSpLocks noChangeShapeType="1"/>
            <a:stCxn id="65542" idx="4"/>
            <a:endCxn id="6554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6" name="AutoShape 47"/>
          <p:cNvCxnSpPr>
            <a:cxnSpLocks noChangeShapeType="1"/>
            <a:stCxn id="65541" idx="6"/>
            <a:endCxn id="6554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7" name="AutoShape 48"/>
          <p:cNvCxnSpPr>
            <a:cxnSpLocks noChangeShapeType="1"/>
            <a:stCxn id="65543" idx="2"/>
            <a:endCxn id="6554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8" name="AutoShape 49"/>
          <p:cNvCxnSpPr>
            <a:cxnSpLocks noChangeShapeType="1"/>
            <a:stCxn id="65542" idx="5"/>
            <a:endCxn id="6554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9" name="AutoShape 50"/>
          <p:cNvCxnSpPr>
            <a:cxnSpLocks noChangeShapeType="1"/>
            <a:stCxn id="65543" idx="3"/>
            <a:endCxn id="6554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0" name="AutoShape 51"/>
          <p:cNvCxnSpPr>
            <a:cxnSpLocks noChangeShapeType="1"/>
            <a:stCxn id="65543" idx="4"/>
            <a:endCxn id="6554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1" name="AutoShape 52"/>
          <p:cNvCxnSpPr>
            <a:cxnSpLocks noChangeShapeType="1"/>
            <a:stCxn id="65544" idx="2"/>
            <a:endCxn id="6554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2" name="AutoShape 53"/>
          <p:cNvCxnSpPr>
            <a:cxnSpLocks noChangeShapeType="1"/>
            <a:stCxn id="65548" idx="3"/>
            <a:endCxn id="6554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3" name="Line 5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5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5565" name="Oval 5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Tree edge</a:t>
            </a:r>
            <a:r>
              <a:rPr lang="en-US" altLang="en-US" smtClean="0"/>
              <a:t>: encounter new (white) vertex 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Back edge</a:t>
            </a:r>
            <a:r>
              <a:rPr lang="en-US" altLang="en-US" smtClean="0"/>
              <a:t>: from descendent to ancestor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Forward edge</a:t>
            </a:r>
            <a:r>
              <a:rPr lang="en-US" altLang="en-US" smtClean="0"/>
              <a:t>: from ancestor to descendent</a:t>
            </a:r>
          </a:p>
          <a:p>
            <a:pPr lvl="2" eaLnBrk="1" hangingPunct="1"/>
            <a:r>
              <a:rPr lang="en-US" altLang="en-US" smtClean="0"/>
              <a:t>Not a tree edge, though</a:t>
            </a:r>
          </a:p>
          <a:p>
            <a:pPr lvl="2" eaLnBrk="1" hangingPunct="1"/>
            <a:r>
              <a:rPr lang="en-US" altLang="en-US" smtClean="0"/>
              <a:t>From grey node to black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7587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67588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hlink"/>
                </a:solidFill>
                <a:latin typeface="Times New Roman" panose="02020603050405020304" pitchFamily="18" charset="0"/>
              </a:rPr>
              <a:t>Forward edges</a:t>
            </a:r>
          </a:p>
        </p:txBody>
      </p:sp>
      <p:sp>
        <p:nvSpPr>
          <p:cNvPr id="13827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7590" name="Oval 3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67591" name="Oval 3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67592" name="Oval 3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7593" name="Oval 3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7594" name="Oval 3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7595" name="Oval 3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7596" name="Oval 3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7597" name="Oval 4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67598" name="AutoShape 41"/>
          <p:cNvCxnSpPr>
            <a:cxnSpLocks noChangeShapeType="1"/>
            <a:stCxn id="67590" idx="3"/>
            <a:endCxn id="6759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42"/>
          <p:cNvCxnSpPr>
            <a:cxnSpLocks noChangeShapeType="1"/>
            <a:stCxn id="67596" idx="5"/>
            <a:endCxn id="6759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AutoShape 43"/>
          <p:cNvCxnSpPr>
            <a:cxnSpLocks noChangeShapeType="1"/>
            <a:stCxn id="67596" idx="6"/>
            <a:endCxn id="6759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AutoShape 44"/>
          <p:cNvCxnSpPr>
            <a:cxnSpLocks noChangeShapeType="1"/>
            <a:stCxn id="67594" idx="2"/>
            <a:endCxn id="6759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45"/>
          <p:cNvCxnSpPr>
            <a:cxnSpLocks noChangeShapeType="1"/>
            <a:stCxn id="67595" idx="0"/>
            <a:endCxn id="6759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3" name="AutoShape 46"/>
          <p:cNvCxnSpPr>
            <a:cxnSpLocks noChangeShapeType="1"/>
            <a:stCxn id="67590" idx="5"/>
            <a:endCxn id="6759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4" name="AutoShape 47"/>
          <p:cNvCxnSpPr>
            <a:cxnSpLocks noChangeShapeType="1"/>
            <a:stCxn id="67591" idx="4"/>
            <a:endCxn id="6759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5" name="AutoShape 48"/>
          <p:cNvCxnSpPr>
            <a:cxnSpLocks noChangeShapeType="1"/>
            <a:stCxn id="67590" idx="6"/>
            <a:endCxn id="6759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6" name="AutoShape 49"/>
          <p:cNvCxnSpPr>
            <a:cxnSpLocks noChangeShapeType="1"/>
            <a:stCxn id="67592" idx="2"/>
            <a:endCxn id="6759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7" name="AutoShape 50"/>
          <p:cNvCxnSpPr>
            <a:cxnSpLocks noChangeShapeType="1"/>
            <a:stCxn id="67591" idx="5"/>
            <a:endCxn id="6759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8" name="AutoShape 51"/>
          <p:cNvCxnSpPr>
            <a:cxnSpLocks noChangeShapeType="1"/>
            <a:stCxn id="67592" idx="3"/>
            <a:endCxn id="6759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9" name="AutoShape 52"/>
          <p:cNvCxnSpPr>
            <a:cxnSpLocks noChangeShapeType="1"/>
            <a:stCxn id="67592" idx="4"/>
            <a:endCxn id="6759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0" name="AutoShape 53"/>
          <p:cNvCxnSpPr>
            <a:cxnSpLocks noChangeShapeType="1"/>
            <a:stCxn id="67593" idx="2"/>
            <a:endCxn id="6759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1" name="AutoShape 54"/>
          <p:cNvCxnSpPr>
            <a:cxnSpLocks noChangeShapeType="1"/>
            <a:stCxn id="67597" idx="3"/>
            <a:endCxn id="6759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2" name="Line 5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Text Box 5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7614" name="Oval 5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Tree edge</a:t>
            </a:r>
            <a:r>
              <a:rPr lang="en-US" altLang="en-US" smtClean="0"/>
              <a:t>: encounter new (white) vertex 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Back edge</a:t>
            </a:r>
            <a:r>
              <a:rPr lang="en-US" altLang="en-US" smtClean="0"/>
              <a:t>: from descendent to ancestor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Forward edge</a:t>
            </a:r>
            <a:r>
              <a:rPr lang="en-US" altLang="en-US" smtClean="0"/>
              <a:t>: from ancestor to descendent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Cross edge</a:t>
            </a:r>
            <a:r>
              <a:rPr lang="en-US" altLang="en-US" smtClean="0"/>
              <a:t>: between a tree or subtrees</a:t>
            </a:r>
          </a:p>
          <a:p>
            <a:pPr lvl="2" eaLnBrk="1" hangingPunct="1"/>
            <a:r>
              <a:rPr lang="en-US" altLang="en-US" smtClean="0"/>
              <a:t>From a grey node to a black node</a:t>
            </a:r>
          </a:p>
          <a:p>
            <a:pPr lvl="2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963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963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963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963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963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964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964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9642" name="AutoShape 11"/>
          <p:cNvCxnSpPr>
            <a:cxnSpLocks noChangeShapeType="1"/>
            <a:stCxn id="69634" idx="3"/>
            <a:endCxn id="6964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AutoShape 12"/>
          <p:cNvCxnSpPr>
            <a:cxnSpLocks noChangeShapeType="1"/>
            <a:stCxn id="69640" idx="5"/>
            <a:endCxn id="6963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AutoShape 13"/>
          <p:cNvCxnSpPr>
            <a:cxnSpLocks noChangeShapeType="1"/>
            <a:stCxn id="69640" idx="6"/>
            <a:endCxn id="6963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AutoShape 14"/>
          <p:cNvCxnSpPr>
            <a:cxnSpLocks noChangeShapeType="1"/>
            <a:stCxn id="69638" idx="2"/>
            <a:endCxn id="6963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AutoShape 15"/>
          <p:cNvCxnSpPr>
            <a:cxnSpLocks noChangeShapeType="1"/>
            <a:stCxn id="69639" idx="0"/>
            <a:endCxn id="6963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AutoShape 16"/>
          <p:cNvCxnSpPr>
            <a:cxnSpLocks noChangeShapeType="1"/>
            <a:stCxn id="69635" idx="4"/>
            <a:endCxn id="6963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8" name="AutoShape 17"/>
          <p:cNvCxnSpPr>
            <a:cxnSpLocks noChangeShapeType="1"/>
            <a:stCxn id="69634" idx="6"/>
            <a:endCxn id="6963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AutoShape 18"/>
          <p:cNvCxnSpPr>
            <a:cxnSpLocks noChangeShapeType="1"/>
            <a:stCxn id="69636" idx="2"/>
            <a:endCxn id="6963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0" name="AutoShape 19"/>
          <p:cNvCxnSpPr>
            <a:cxnSpLocks noChangeShapeType="1"/>
            <a:stCxn id="69635" idx="5"/>
            <a:endCxn id="6964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1" name="AutoShape 20"/>
          <p:cNvCxnSpPr>
            <a:cxnSpLocks noChangeShapeType="1"/>
            <a:stCxn id="69636" idx="3"/>
            <a:endCxn id="6964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2" name="AutoShape 21"/>
          <p:cNvCxnSpPr>
            <a:cxnSpLocks noChangeShapeType="1"/>
            <a:stCxn id="69636" idx="4"/>
            <a:endCxn id="6963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3" name="AutoShape 22"/>
          <p:cNvCxnSpPr>
            <a:cxnSpLocks noChangeShapeType="1"/>
            <a:stCxn id="69637" idx="2"/>
            <a:endCxn id="6963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4" name="AutoShape 23"/>
          <p:cNvCxnSpPr>
            <a:cxnSpLocks noChangeShapeType="1"/>
            <a:stCxn id="69641" idx="3"/>
            <a:endCxn id="6963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5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9657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69658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9659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hlink"/>
                </a:solidFill>
                <a:latin typeface="Times New Roman" panose="02020603050405020304" pitchFamily="18" charset="0"/>
              </a:rPr>
              <a:t>Forward edges</a:t>
            </a:r>
          </a:p>
        </p:txBody>
      </p:sp>
      <p:cxnSp>
        <p:nvCxnSpPr>
          <p:cNvPr id="69661" name="AutoShape 30"/>
          <p:cNvCxnSpPr>
            <a:cxnSpLocks noChangeShapeType="1"/>
            <a:stCxn id="69634" idx="5"/>
            <a:endCxn id="6963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2" name="Text Box 31"/>
          <p:cNvSpPr txBox="1">
            <a:spLocks noChangeArrowheads="1"/>
          </p:cNvSpPr>
          <p:nvPr/>
        </p:nvSpPr>
        <p:spPr bwMode="auto">
          <a:xfrm>
            <a:off x="5638800" y="57912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Cross edges</a:t>
            </a:r>
          </a:p>
        </p:txBody>
      </p:sp>
      <p:sp>
        <p:nvSpPr>
          <p:cNvPr id="14032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Tree edge</a:t>
            </a:r>
            <a:r>
              <a:rPr lang="en-US" altLang="en-US" smtClean="0"/>
              <a:t>: encounter new (white) vertex 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Back edge</a:t>
            </a:r>
            <a:r>
              <a:rPr lang="en-US" altLang="en-US" smtClean="0"/>
              <a:t>: from descendent to ancestor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Forward edge</a:t>
            </a:r>
            <a:r>
              <a:rPr lang="en-US" altLang="en-US" smtClean="0"/>
              <a:t>: from ancestor to descendent</a:t>
            </a:r>
          </a:p>
          <a:p>
            <a:pPr lvl="1" eaLnBrk="1" hangingPunct="1"/>
            <a:r>
              <a:rPr lang="en-US" altLang="en-US" i="1" smtClean="0">
                <a:solidFill>
                  <a:schemeClr val="tx2"/>
                </a:solidFill>
              </a:rPr>
              <a:t>Cross edge</a:t>
            </a:r>
            <a:r>
              <a:rPr lang="en-US" altLang="en-US" smtClean="0"/>
              <a:t>: between a tree or subtrees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Note: tree and back edges are very important; some algorithms use forward and cross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101725"/>
            <a:ext cx="43211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90888"/>
            <a:ext cx="496887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8211" name="AutoShape 19"/>
          <p:cNvCxnSpPr>
            <a:cxnSpLocks noChangeShapeType="1"/>
            <a:stCxn id="8196" idx="0"/>
            <a:endCxn id="819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0"/>
          <p:cNvCxnSpPr>
            <a:cxnSpLocks noChangeShapeType="1"/>
            <a:stCxn id="8195" idx="6"/>
            <a:endCxn id="819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1"/>
          <p:cNvCxnSpPr>
            <a:cxnSpLocks noChangeShapeType="1"/>
            <a:stCxn id="8197" idx="4"/>
            <a:endCxn id="819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2"/>
          <p:cNvCxnSpPr>
            <a:cxnSpLocks noChangeShapeType="1"/>
            <a:stCxn id="8198" idx="7"/>
            <a:endCxn id="819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3"/>
          <p:cNvCxnSpPr>
            <a:cxnSpLocks noChangeShapeType="1"/>
            <a:stCxn id="8198" idx="6"/>
            <a:endCxn id="820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4"/>
          <p:cNvCxnSpPr>
            <a:cxnSpLocks noChangeShapeType="1"/>
            <a:stCxn id="8200" idx="0"/>
            <a:endCxn id="819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5"/>
          <p:cNvCxnSpPr>
            <a:cxnSpLocks noChangeShapeType="1"/>
            <a:stCxn id="8199" idx="6"/>
            <a:endCxn id="820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26"/>
          <p:cNvCxnSpPr>
            <a:cxnSpLocks noChangeShapeType="1"/>
            <a:stCxn id="8200" idx="6"/>
            <a:endCxn id="820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27"/>
          <p:cNvCxnSpPr>
            <a:cxnSpLocks noChangeShapeType="1"/>
            <a:stCxn id="8202" idx="0"/>
            <a:endCxn id="820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Directed Acyclic Graphs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081087"/>
          </a:xfrm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>
                <a:solidFill>
                  <a:schemeClr val="tx2"/>
                </a:solidFill>
              </a:rPr>
              <a:t>directed acyclic graph</a:t>
            </a:r>
            <a:r>
              <a:rPr lang="en-US" altLang="en-US" smtClean="0"/>
              <a:t> or </a:t>
            </a:r>
            <a:r>
              <a:rPr lang="en-US" altLang="en-US" i="1" smtClean="0">
                <a:solidFill>
                  <a:schemeClr val="tx2"/>
                </a:solidFill>
              </a:rPr>
              <a:t>DAG</a:t>
            </a:r>
            <a:r>
              <a:rPr lang="en-US" altLang="en-US" smtClean="0"/>
              <a:t> is a directed graph with no directed cycles</a:t>
            </a: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1524000" y="23495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4267200" y="24257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2895600" y="33401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1524000" y="39497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4343400" y="39497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2438400" y="50927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609600" y="51689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2715" name="AutoShape 11"/>
          <p:cNvCxnSpPr>
            <a:cxnSpLocks noChangeShapeType="1"/>
            <a:stCxn id="72708" idx="4"/>
            <a:endCxn id="72711" idx="0"/>
          </p:cNvCxnSpPr>
          <p:nvPr/>
        </p:nvCxnSpPr>
        <p:spPr bwMode="auto">
          <a:xfrm>
            <a:off x="1828800" y="2971800"/>
            <a:ext cx="0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6" name="AutoShape 12"/>
          <p:cNvCxnSpPr>
            <a:cxnSpLocks noChangeShapeType="1"/>
            <a:stCxn id="72708" idx="5"/>
            <a:endCxn id="72710" idx="1"/>
          </p:cNvCxnSpPr>
          <p:nvPr/>
        </p:nvCxnSpPr>
        <p:spPr bwMode="auto">
          <a:xfrm>
            <a:off x="2044700" y="2882900"/>
            <a:ext cx="93980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7" name="AutoShape 13"/>
          <p:cNvCxnSpPr>
            <a:cxnSpLocks noChangeShapeType="1"/>
            <a:stCxn id="72709" idx="3"/>
            <a:endCxn id="72710" idx="7"/>
          </p:cNvCxnSpPr>
          <p:nvPr/>
        </p:nvCxnSpPr>
        <p:spPr bwMode="auto">
          <a:xfrm flipH="1">
            <a:off x="3416300" y="2959100"/>
            <a:ext cx="939800" cy="457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8" name="AutoShape 14"/>
          <p:cNvCxnSpPr>
            <a:cxnSpLocks noChangeShapeType="1"/>
            <a:stCxn id="72709" idx="4"/>
            <a:endCxn id="72712" idx="0"/>
          </p:cNvCxnSpPr>
          <p:nvPr/>
        </p:nvCxnSpPr>
        <p:spPr bwMode="auto">
          <a:xfrm>
            <a:off x="4572000" y="3048000"/>
            <a:ext cx="76200" cy="889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9" name="AutoShape 15"/>
          <p:cNvCxnSpPr>
            <a:cxnSpLocks noChangeShapeType="1"/>
            <a:stCxn id="72712" idx="2"/>
            <a:endCxn id="72711" idx="6"/>
          </p:cNvCxnSpPr>
          <p:nvPr/>
        </p:nvCxnSpPr>
        <p:spPr bwMode="auto">
          <a:xfrm flipH="1">
            <a:off x="2146300" y="4254500"/>
            <a:ext cx="21844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0" name="AutoShape 16"/>
          <p:cNvCxnSpPr>
            <a:cxnSpLocks noChangeShapeType="1"/>
            <a:stCxn id="72710" idx="4"/>
            <a:endCxn id="72713" idx="0"/>
          </p:cNvCxnSpPr>
          <p:nvPr/>
        </p:nvCxnSpPr>
        <p:spPr bwMode="auto">
          <a:xfrm flipH="1">
            <a:off x="2743200" y="3962400"/>
            <a:ext cx="457200" cy="1117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1" name="AutoShape 17"/>
          <p:cNvCxnSpPr>
            <a:cxnSpLocks noChangeShapeType="1"/>
            <a:stCxn id="72711" idx="5"/>
            <a:endCxn id="72713" idx="1"/>
          </p:cNvCxnSpPr>
          <p:nvPr/>
        </p:nvCxnSpPr>
        <p:spPr bwMode="auto">
          <a:xfrm>
            <a:off x="2044700" y="4483100"/>
            <a:ext cx="48260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2" name="AutoShape 18"/>
          <p:cNvCxnSpPr>
            <a:cxnSpLocks noChangeShapeType="1"/>
            <a:stCxn id="72711" idx="3"/>
            <a:endCxn id="72714" idx="7"/>
          </p:cNvCxnSpPr>
          <p:nvPr/>
        </p:nvCxnSpPr>
        <p:spPr bwMode="auto">
          <a:xfrm flipH="1">
            <a:off x="1130300" y="4483100"/>
            <a:ext cx="482600" cy="762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3" name="AutoShape 19"/>
          <p:cNvCxnSpPr>
            <a:cxnSpLocks noChangeShapeType="1"/>
            <a:stCxn id="72708" idx="2"/>
            <a:endCxn id="72714" idx="0"/>
          </p:cNvCxnSpPr>
          <p:nvPr/>
        </p:nvCxnSpPr>
        <p:spPr bwMode="auto">
          <a:xfrm rot="10800000" flipV="1">
            <a:off x="914400" y="2654300"/>
            <a:ext cx="596900" cy="2501900"/>
          </a:xfrm>
          <a:prstGeom prst="curvedConnector2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4" name="Oval 20"/>
          <p:cNvSpPr>
            <a:spLocks noChangeArrowheads="1"/>
          </p:cNvSpPr>
          <p:nvPr/>
        </p:nvSpPr>
        <p:spPr bwMode="auto">
          <a:xfrm>
            <a:off x="7010400" y="30353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8077200" y="44069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6" name="Oval 22"/>
          <p:cNvSpPr>
            <a:spLocks noChangeArrowheads="1"/>
          </p:cNvSpPr>
          <p:nvPr/>
        </p:nvSpPr>
        <p:spPr bwMode="auto">
          <a:xfrm>
            <a:off x="5943600" y="44069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2727" name="AutoShape 23"/>
          <p:cNvCxnSpPr>
            <a:cxnSpLocks noChangeShapeType="1"/>
            <a:stCxn id="72724" idx="3"/>
            <a:endCxn id="72726" idx="7"/>
          </p:cNvCxnSpPr>
          <p:nvPr/>
        </p:nvCxnSpPr>
        <p:spPr bwMode="auto">
          <a:xfrm flipH="1">
            <a:off x="6464300" y="3568700"/>
            <a:ext cx="635000" cy="914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8" name="AutoShape 24"/>
          <p:cNvCxnSpPr>
            <a:cxnSpLocks noChangeShapeType="1"/>
            <a:stCxn id="72726" idx="6"/>
            <a:endCxn id="72725" idx="2"/>
          </p:cNvCxnSpPr>
          <p:nvPr/>
        </p:nvCxnSpPr>
        <p:spPr bwMode="auto">
          <a:xfrm>
            <a:off x="6565900" y="4711700"/>
            <a:ext cx="14986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9" name="AutoShape 25"/>
          <p:cNvCxnSpPr>
            <a:cxnSpLocks noChangeShapeType="1"/>
            <a:stCxn id="72724" idx="5"/>
            <a:endCxn id="72725" idx="1"/>
          </p:cNvCxnSpPr>
          <p:nvPr/>
        </p:nvCxnSpPr>
        <p:spPr bwMode="auto">
          <a:xfrm>
            <a:off x="7531100" y="3568700"/>
            <a:ext cx="635000" cy="914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i="1" smtClean="0">
                <a:solidFill>
                  <a:schemeClr val="tx2"/>
                </a:solidFill>
              </a:rPr>
              <a:t> topological sort</a:t>
            </a:r>
            <a:r>
              <a:rPr lang="en-US" altLang="en-US" smtClean="0"/>
              <a:t> of a DAG is</a:t>
            </a:r>
          </a:p>
          <a:p>
            <a:pPr lvl="1" eaLnBrk="1" hangingPunct="1"/>
            <a:r>
              <a:rPr lang="en-US" altLang="en-US" smtClean="0"/>
              <a:t>a linear ordering of all vertices of the graph </a:t>
            </a:r>
            <a:r>
              <a:rPr lang="en-US" altLang="en-US" i="1" smtClean="0"/>
              <a:t>G</a:t>
            </a:r>
            <a:r>
              <a:rPr lang="en-US" altLang="en-US" smtClean="0"/>
              <a:t> such that vertex </a:t>
            </a:r>
            <a:r>
              <a:rPr lang="en-US" altLang="en-US" i="1" smtClean="0"/>
              <a:t>u</a:t>
            </a:r>
            <a:r>
              <a:rPr lang="en-US" altLang="en-US" smtClean="0"/>
              <a:t> comes before vertex </a:t>
            </a:r>
            <a:r>
              <a:rPr lang="en-US" altLang="en-US" i="1" smtClean="0"/>
              <a:t>v</a:t>
            </a:r>
            <a:r>
              <a:rPr lang="en-US" altLang="en-US" smtClean="0"/>
              <a:t> if (</a:t>
            </a:r>
            <a:r>
              <a:rPr lang="en-US" altLang="en-US" i="1" smtClean="0"/>
              <a:t>u</a:t>
            </a:r>
            <a:r>
              <a:rPr lang="en-US" altLang="en-US" smtClean="0"/>
              <a:t>, </a:t>
            </a:r>
            <a:r>
              <a:rPr lang="en-US" altLang="en-US" i="1" smtClean="0"/>
              <a:t>v</a:t>
            </a:r>
            <a:r>
              <a:rPr lang="en-US" altLang="en-US" smtClean="0"/>
              <a:t>) is an edge in </a:t>
            </a:r>
            <a:r>
              <a:rPr lang="en-US" altLang="en-US" i="1" smtClean="0">
                <a:sym typeface="Symbol" panose="05050102010706020507" pitchFamily="18" charset="2"/>
              </a:rPr>
              <a:t>G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DAG indicates precedence among events:</a:t>
            </a:r>
          </a:p>
          <a:p>
            <a:pPr lvl="1" eaLnBrk="1" hangingPunct="1"/>
            <a:r>
              <a:rPr lang="en-US" altLang="en-US" smtClean="0"/>
              <a:t>events are graph vertices, edge from </a:t>
            </a:r>
            <a:r>
              <a:rPr lang="en-US" altLang="en-US" i="1" smtClean="0"/>
              <a:t>u</a:t>
            </a:r>
            <a:r>
              <a:rPr lang="en-US" altLang="en-US" smtClean="0"/>
              <a:t> to </a:t>
            </a:r>
            <a:r>
              <a:rPr lang="en-US" altLang="en-US" i="1" smtClean="0"/>
              <a:t>v</a:t>
            </a:r>
            <a:r>
              <a:rPr lang="en-US" altLang="en-US" smtClean="0"/>
              <a:t> means event </a:t>
            </a:r>
            <a:r>
              <a:rPr lang="en-US" altLang="en-US" i="1" smtClean="0"/>
              <a:t>u</a:t>
            </a:r>
            <a:r>
              <a:rPr lang="en-US" altLang="en-US" smtClean="0"/>
              <a:t> has precedence over event </a:t>
            </a:r>
            <a:r>
              <a:rPr lang="en-US" altLang="en-US" i="1" smtClean="0"/>
              <a:t>v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Real-world example: </a:t>
            </a:r>
          </a:p>
          <a:p>
            <a:pPr lvl="1" eaLnBrk="1" hangingPunct="1"/>
            <a:r>
              <a:rPr lang="en-US" altLang="en-US" smtClean="0"/>
              <a:t>getting dressed</a:t>
            </a:r>
          </a:p>
          <a:p>
            <a:pPr lvl="1" eaLnBrk="1" hangingPunct="1"/>
            <a:r>
              <a:rPr lang="en-US" altLang="en-US" smtClean="0"/>
              <a:t>course registration</a:t>
            </a:r>
          </a:p>
          <a:p>
            <a:pPr lvl="1" eaLnBrk="1" hangingPunct="1"/>
            <a:r>
              <a:rPr lang="en-US" altLang="en-US" smtClean="0"/>
              <a:t>tasks for eating meal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3375"/>
            <a:ext cx="8229600" cy="46355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Precedence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46188"/>
            <a:ext cx="8229600" cy="43434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/>
              <a:t>Tasks that have to be done to eat breakfast:</a:t>
            </a:r>
          </a:p>
          <a:p>
            <a:pPr lvl="1" eaLnBrk="1" hangingPunct="1"/>
            <a:r>
              <a:rPr lang="en-US" altLang="en-US" smtClean="0"/>
              <a:t>get glass, pour juice, get bowl, pour cereal, pour milk, get spoon, eat.</a:t>
            </a:r>
          </a:p>
          <a:p>
            <a:pPr eaLnBrk="1" hangingPunct="1"/>
            <a:r>
              <a:rPr lang="en-US" altLang="en-US" smtClean="0"/>
              <a:t>Certain events  must happen in a certain order (ex: get bowl before pouring milk)</a:t>
            </a:r>
          </a:p>
          <a:p>
            <a:pPr eaLnBrk="1" hangingPunct="1"/>
            <a:r>
              <a:rPr lang="en-US" altLang="en-US" smtClean="0"/>
              <a:t>For other events, it doesn't matter (ex: get bowl and get spoon)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761B61B-66F5-40C9-A818-C92F40F6C971}" type="slidenum">
              <a:rPr lang="en-US" altLang="en-US" sz="10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/>
              <a:t>73</a:t>
            </a:fld>
            <a:endParaRPr lang="en-US" altLang="en-U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1508125" y="1955800"/>
            <a:ext cx="133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get glass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1524000" y="27432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pour juice</a:t>
            </a: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3810000" y="2133600"/>
            <a:ext cx="126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get bowl</a:t>
            </a:r>
          </a:p>
        </p:txBody>
      </p:sp>
      <p:sp>
        <p:nvSpPr>
          <p:cNvPr id="75782" name="Text Box 7"/>
          <p:cNvSpPr txBox="1">
            <a:spLocks noChangeArrowheads="1"/>
          </p:cNvSpPr>
          <p:nvPr/>
        </p:nvSpPr>
        <p:spPr bwMode="auto">
          <a:xfrm>
            <a:off x="3733800" y="2895600"/>
            <a:ext cx="165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pour cereal</a:t>
            </a:r>
          </a:p>
        </p:txBody>
      </p:sp>
      <p:sp>
        <p:nvSpPr>
          <p:cNvPr id="75783" name="Text Box 8"/>
          <p:cNvSpPr txBox="1">
            <a:spLocks noChangeArrowheads="1"/>
          </p:cNvSpPr>
          <p:nvPr/>
        </p:nvSpPr>
        <p:spPr bwMode="auto">
          <a:xfrm>
            <a:off x="3810000" y="3810000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pour milk</a:t>
            </a:r>
          </a:p>
        </p:txBody>
      </p:sp>
      <p:sp>
        <p:nvSpPr>
          <p:cNvPr id="75784" name="Text Box 9"/>
          <p:cNvSpPr txBox="1">
            <a:spLocks noChangeArrowheads="1"/>
          </p:cNvSpPr>
          <p:nvPr/>
        </p:nvSpPr>
        <p:spPr bwMode="auto">
          <a:xfrm>
            <a:off x="6019800" y="3657600"/>
            <a:ext cx="146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get spoon</a:t>
            </a:r>
          </a:p>
        </p:txBody>
      </p:sp>
      <p:sp>
        <p:nvSpPr>
          <p:cNvPr id="75785" name="Text Box 10"/>
          <p:cNvSpPr txBox="1">
            <a:spLocks noChangeArrowheads="1"/>
          </p:cNvSpPr>
          <p:nvPr/>
        </p:nvSpPr>
        <p:spPr bwMode="auto">
          <a:xfrm>
            <a:off x="3352800" y="4876800"/>
            <a:ext cx="1912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eat breakfast</a:t>
            </a:r>
          </a:p>
        </p:txBody>
      </p:sp>
      <p:sp>
        <p:nvSpPr>
          <p:cNvPr id="75786" name="AutoShape 11"/>
          <p:cNvSpPr>
            <a:spLocks noChangeArrowheads="1"/>
          </p:cNvSpPr>
          <p:nvPr/>
        </p:nvSpPr>
        <p:spPr bwMode="auto">
          <a:xfrm>
            <a:off x="1447800" y="19812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7" name="AutoShape 12"/>
          <p:cNvSpPr>
            <a:spLocks noChangeArrowheads="1"/>
          </p:cNvSpPr>
          <p:nvPr/>
        </p:nvSpPr>
        <p:spPr bwMode="auto">
          <a:xfrm>
            <a:off x="1524000" y="27432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8" name="AutoShape 13"/>
          <p:cNvSpPr>
            <a:spLocks noChangeArrowheads="1"/>
          </p:cNvSpPr>
          <p:nvPr/>
        </p:nvSpPr>
        <p:spPr bwMode="auto">
          <a:xfrm>
            <a:off x="3733800" y="21336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9" name="AutoShape 14"/>
          <p:cNvSpPr>
            <a:spLocks noChangeArrowheads="1"/>
          </p:cNvSpPr>
          <p:nvPr/>
        </p:nvSpPr>
        <p:spPr bwMode="auto">
          <a:xfrm>
            <a:off x="3733800" y="28956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0" name="AutoShape 15"/>
          <p:cNvSpPr>
            <a:spLocks noChangeArrowheads="1"/>
          </p:cNvSpPr>
          <p:nvPr/>
        </p:nvSpPr>
        <p:spPr bwMode="auto">
          <a:xfrm>
            <a:off x="3733800" y="38100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1" name="AutoShape 16"/>
          <p:cNvSpPr>
            <a:spLocks noChangeArrowheads="1"/>
          </p:cNvSpPr>
          <p:nvPr/>
        </p:nvSpPr>
        <p:spPr bwMode="auto">
          <a:xfrm>
            <a:off x="6019800" y="36576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2" name="AutoShape 17"/>
          <p:cNvSpPr>
            <a:spLocks noChangeArrowheads="1"/>
          </p:cNvSpPr>
          <p:nvPr/>
        </p:nvSpPr>
        <p:spPr bwMode="auto">
          <a:xfrm>
            <a:off x="3352800" y="4876800"/>
            <a:ext cx="2057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3" name="Line 18"/>
          <p:cNvSpPr>
            <a:spLocks noChangeShapeType="1"/>
          </p:cNvSpPr>
          <p:nvPr/>
        </p:nvSpPr>
        <p:spPr bwMode="auto">
          <a:xfrm>
            <a:off x="2286000" y="24384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19"/>
          <p:cNvSpPr>
            <a:spLocks noChangeShapeType="1"/>
          </p:cNvSpPr>
          <p:nvPr/>
        </p:nvSpPr>
        <p:spPr bwMode="auto">
          <a:xfrm>
            <a:off x="4495800" y="25908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Line 20"/>
          <p:cNvSpPr>
            <a:spLocks noChangeShapeType="1"/>
          </p:cNvSpPr>
          <p:nvPr/>
        </p:nvSpPr>
        <p:spPr bwMode="auto">
          <a:xfrm>
            <a:off x="4495800" y="3352800"/>
            <a:ext cx="0" cy="457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1"/>
          <p:cNvSpPr>
            <a:spLocks noChangeShapeType="1"/>
          </p:cNvSpPr>
          <p:nvPr/>
        </p:nvSpPr>
        <p:spPr bwMode="auto">
          <a:xfrm>
            <a:off x="2286000" y="3200400"/>
            <a:ext cx="1219200" cy="1676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22"/>
          <p:cNvSpPr>
            <a:spLocks noChangeShapeType="1"/>
          </p:cNvSpPr>
          <p:nvPr/>
        </p:nvSpPr>
        <p:spPr bwMode="auto">
          <a:xfrm>
            <a:off x="4495800" y="42672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3"/>
          <p:cNvSpPr>
            <a:spLocks noChangeShapeType="1"/>
          </p:cNvSpPr>
          <p:nvPr/>
        </p:nvSpPr>
        <p:spPr bwMode="auto">
          <a:xfrm flipH="1">
            <a:off x="5334000" y="4114800"/>
            <a:ext cx="990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Text Box 24"/>
          <p:cNvSpPr txBox="1">
            <a:spLocks noChangeArrowheads="1"/>
          </p:cNvSpPr>
          <p:nvPr/>
        </p:nvSpPr>
        <p:spPr bwMode="auto">
          <a:xfrm>
            <a:off x="822325" y="5461000"/>
            <a:ext cx="651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0000CC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Order:</a:t>
            </a:r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  glass, juice, bowl, cereal, milk, spoon, eat.</a:t>
            </a:r>
          </a:p>
        </p:txBody>
      </p:sp>
      <p:sp>
        <p:nvSpPr>
          <p:cNvPr id="165914" name="Rectangle 2"/>
          <p:cNvSpPr>
            <a:spLocks noChangeArrowheads="1"/>
          </p:cNvSpPr>
          <p:nvPr/>
        </p:nvSpPr>
        <p:spPr bwMode="auto">
          <a:xfrm>
            <a:off x="457200" y="333375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Precedence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1F598EB-8E64-444A-83CA-6B7C9E04A10D}" type="slidenum">
              <a:rPr lang="en-US" altLang="en-US" sz="10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/>
              <a:t>74</a:t>
            </a:fld>
            <a:endParaRPr lang="en-US" altLang="en-U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1625"/>
            <a:ext cx="8229600" cy="46355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Why Acyclic?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46188"/>
            <a:ext cx="8229600" cy="43434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mtClean="0"/>
              <a:t>Why must directed graph by acyclic for the topological sort problem?</a:t>
            </a:r>
          </a:p>
          <a:p>
            <a:pPr eaLnBrk="1" hangingPunct="1"/>
            <a:r>
              <a:rPr lang="en-US" altLang="en-US" smtClean="0"/>
              <a:t>Otherwise, no way to order events linearly without violating a precedence constraint.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F080D43-E280-4800-ACF3-E5BDAC68A038}" type="slidenum">
              <a:rPr lang="en-US" altLang="en-US" sz="10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/>
              <a:t>75</a:t>
            </a:fld>
            <a:endParaRPr lang="en-US" altLang="en-U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2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 Algorithm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141663"/>
            <a:ext cx="8229600" cy="2232025"/>
          </a:xfrm>
        </p:spPr>
        <p:txBody>
          <a:bodyPr lIns="91440" tIns="45720" rIns="91440" bIns="45720"/>
          <a:lstStyle/>
          <a:p>
            <a:pPr eaLnBrk="1" hangingPunct="1">
              <a:buFont typeface="Monotype Sorts" pitchFamily="2" charset="2"/>
              <a:buNone/>
            </a:pPr>
            <a:endParaRPr lang="en-US" altLang="en-US" sz="800" smtClean="0"/>
          </a:p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Time</a:t>
            </a:r>
            <a:r>
              <a:rPr lang="en-US" altLang="en-US" smtClean="0"/>
              <a:t>: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V </a:t>
            </a:r>
            <a:r>
              <a:rPr lang="en-US" altLang="en-US" smtClean="0"/>
              <a:t>+ </a:t>
            </a:r>
            <a:r>
              <a:rPr lang="en-US" altLang="en-US" i="1" smtClean="0"/>
              <a:t>E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Correctness</a:t>
            </a:r>
            <a:r>
              <a:rPr lang="en-US" altLang="en-US" smtClean="0"/>
              <a:t>: Want to prove that</a:t>
            </a:r>
            <a:br>
              <a:rPr lang="en-US" altLang="en-US" smtClean="0"/>
            </a:br>
            <a:r>
              <a:rPr lang="en-US" altLang="en-US" smtClean="0"/>
              <a:t>	(</a:t>
            </a:r>
            <a:r>
              <a:rPr lang="en-US" altLang="en-US" i="1" smtClean="0"/>
              <a:t>u, v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anose="05050102010706020507" pitchFamily="18" charset="2"/>
              </a:rPr>
              <a:t> </a:t>
            </a:r>
            <a:r>
              <a:rPr lang="en-US" altLang="en-US" i="1" smtClean="0">
                <a:sym typeface="Symbol" panose="05050102010706020507" pitchFamily="18" charset="2"/>
              </a:rPr>
              <a:t>E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G</a:t>
            </a:r>
            <a:r>
              <a:rPr lang="en-US" altLang="en-US" smtClean="0">
                <a:sym typeface="Symbol" panose="05050102010706020507" pitchFamily="18" charset="2"/>
              </a:rPr>
              <a:t>)  </a:t>
            </a:r>
            <a:r>
              <a:rPr lang="en-US" altLang="en-US" i="1" smtClean="0">
                <a:sym typeface="Symbol" panose="05050102010706020507" pitchFamily="18" charset="2"/>
              </a:rPr>
              <a:t>f 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u</a:t>
            </a:r>
            <a:r>
              <a:rPr lang="en-US" altLang="en-US" smtClean="0">
                <a:sym typeface="Symbol" panose="05050102010706020507" pitchFamily="18" charset="2"/>
              </a:rPr>
              <a:t>) &gt; </a:t>
            </a:r>
            <a:r>
              <a:rPr lang="en-US" altLang="en-US" i="1" smtClean="0">
                <a:sym typeface="Symbol" panose="05050102010706020507" pitchFamily="18" charset="2"/>
              </a:rPr>
              <a:t>f 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v</a:t>
            </a:r>
            <a:r>
              <a:rPr lang="en-US" altLang="en-US" smtClean="0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79877" name="Picture 10" descr="topological_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66813"/>
            <a:ext cx="85693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Oval 2"/>
          <p:cNvSpPr>
            <a:spLocks noChangeArrowheads="1"/>
          </p:cNvSpPr>
          <p:nvPr/>
        </p:nvSpPr>
        <p:spPr bwMode="auto">
          <a:xfrm>
            <a:off x="52578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2622550" y="5081588"/>
            <a:ext cx="22399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</a:t>
            </a:r>
          </a:p>
        </p:txBody>
      </p:sp>
      <p:sp>
        <p:nvSpPr>
          <p:cNvPr id="81924" name="Oval 5"/>
          <p:cNvSpPr>
            <a:spLocks noChangeArrowheads="1"/>
          </p:cNvSpPr>
          <p:nvPr/>
        </p:nvSpPr>
        <p:spPr bwMode="auto">
          <a:xfrm>
            <a:off x="3581400" y="1676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1925" name="Oval 6"/>
          <p:cNvSpPr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1926" name="Oval 7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1927" name="Oval 8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1928" name="Oval 9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1929" name="Oval 10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54987" name="Oval 11"/>
          <p:cNvSpPr>
            <a:spLocks noChangeArrowheads="1"/>
          </p:cNvSpPr>
          <p:nvPr/>
        </p:nvSpPr>
        <p:spPr bwMode="auto">
          <a:xfrm>
            <a:off x="5257800" y="36576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</a:p>
        </p:txBody>
      </p:sp>
      <p:cxnSp>
        <p:nvCxnSpPr>
          <p:cNvPr id="81931" name="AutoShape 12"/>
          <p:cNvCxnSpPr>
            <a:cxnSpLocks noChangeShapeType="1"/>
            <a:stCxn id="81924" idx="3"/>
            <a:endCxn id="81926" idx="7"/>
          </p:cNvCxnSpPr>
          <p:nvPr/>
        </p:nvCxnSpPr>
        <p:spPr bwMode="auto">
          <a:xfrm flipH="1">
            <a:off x="29273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2" name="AutoShape 13"/>
          <p:cNvCxnSpPr>
            <a:cxnSpLocks noChangeShapeType="1"/>
            <a:stCxn id="81924" idx="5"/>
            <a:endCxn id="81927" idx="1"/>
          </p:cNvCxnSpPr>
          <p:nvPr/>
        </p:nvCxnSpPr>
        <p:spPr bwMode="auto">
          <a:xfrm>
            <a:off x="38417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AutoShape 14"/>
          <p:cNvCxnSpPr>
            <a:cxnSpLocks noChangeShapeType="1"/>
            <a:stCxn id="81924" idx="6"/>
            <a:endCxn id="81925" idx="2"/>
          </p:cNvCxnSpPr>
          <p:nvPr/>
        </p:nvCxnSpPr>
        <p:spPr bwMode="auto">
          <a:xfrm>
            <a:off x="3886200" y="1828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15"/>
          <p:cNvCxnSpPr>
            <a:cxnSpLocks noChangeShapeType="1"/>
            <a:stCxn id="81925" idx="5"/>
            <a:endCxn id="81928" idx="1"/>
          </p:cNvCxnSpPr>
          <p:nvPr/>
        </p:nvCxnSpPr>
        <p:spPr bwMode="auto">
          <a:xfrm>
            <a:off x="55181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AutoShape 16"/>
          <p:cNvCxnSpPr>
            <a:cxnSpLocks noChangeShapeType="1"/>
            <a:stCxn id="81928" idx="2"/>
            <a:endCxn id="81927" idx="6"/>
          </p:cNvCxnSpPr>
          <p:nvPr/>
        </p:nvCxnSpPr>
        <p:spPr bwMode="auto">
          <a:xfrm flipH="1">
            <a:off x="47244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6" name="AutoShape 17"/>
          <p:cNvCxnSpPr>
            <a:cxnSpLocks noChangeShapeType="1"/>
            <a:stCxn id="254987" idx="7"/>
            <a:endCxn id="81928" idx="3"/>
          </p:cNvCxnSpPr>
          <p:nvPr/>
        </p:nvCxnSpPr>
        <p:spPr bwMode="auto">
          <a:xfrm flipV="1">
            <a:off x="55181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7" name="AutoShape 18"/>
          <p:cNvCxnSpPr>
            <a:cxnSpLocks noChangeShapeType="1"/>
            <a:stCxn id="81927" idx="3"/>
            <a:endCxn id="81929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8" name="AutoShape 19"/>
          <p:cNvCxnSpPr>
            <a:cxnSpLocks noChangeShapeType="1"/>
            <a:stCxn id="254987" idx="1"/>
            <a:endCxn id="81927" idx="5"/>
          </p:cNvCxnSpPr>
          <p:nvPr/>
        </p:nvCxnSpPr>
        <p:spPr bwMode="auto">
          <a:xfrm flipH="1" flipV="1">
            <a:off x="46799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9" name="AutoShape 20"/>
          <p:cNvCxnSpPr>
            <a:cxnSpLocks noChangeShapeType="1"/>
            <a:stCxn id="254987" idx="2"/>
            <a:endCxn id="81929" idx="6"/>
          </p:cNvCxnSpPr>
          <p:nvPr/>
        </p:nvCxnSpPr>
        <p:spPr bwMode="auto">
          <a:xfrm flipH="1">
            <a:off x="3886200" y="38100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0" name="AutoShape 21"/>
          <p:cNvCxnSpPr>
            <a:cxnSpLocks noChangeShapeType="1"/>
            <a:stCxn id="81926" idx="5"/>
            <a:endCxn id="81929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1" name="AutoShape 22"/>
          <p:cNvCxnSpPr>
            <a:cxnSpLocks noChangeShapeType="1"/>
            <a:stCxn id="81927" idx="2"/>
            <a:endCxn id="81926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2" name="AutoShape 23"/>
          <p:cNvCxnSpPr>
            <a:cxnSpLocks noChangeShapeType="1"/>
            <a:stCxn id="81925" idx="3"/>
            <a:endCxn id="81927" idx="7"/>
          </p:cNvCxnSpPr>
          <p:nvPr/>
        </p:nvCxnSpPr>
        <p:spPr bwMode="auto">
          <a:xfrm flipH="1">
            <a:off x="46799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500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val 2"/>
          <p:cNvSpPr>
            <a:spLocks noChangeArrowheads="1"/>
          </p:cNvSpPr>
          <p:nvPr/>
        </p:nvSpPr>
        <p:spPr bwMode="auto">
          <a:xfrm>
            <a:off x="3581400" y="1676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2622550" y="5081588"/>
            <a:ext cx="24193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3581400" y="1676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2949" name="Oval 6"/>
          <p:cNvSpPr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2950" name="Oval 7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2951" name="Oval 8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2952" name="Oval 9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2953" name="Oval 10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2954" name="AutoShape 11"/>
          <p:cNvCxnSpPr>
            <a:cxnSpLocks noChangeShapeType="1"/>
            <a:stCxn id="256005" idx="3"/>
            <a:endCxn id="82950" idx="7"/>
          </p:cNvCxnSpPr>
          <p:nvPr/>
        </p:nvCxnSpPr>
        <p:spPr bwMode="auto">
          <a:xfrm flipH="1">
            <a:off x="29273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5" name="AutoShape 12"/>
          <p:cNvCxnSpPr>
            <a:cxnSpLocks noChangeShapeType="1"/>
            <a:stCxn id="256005" idx="5"/>
            <a:endCxn id="82951" idx="1"/>
          </p:cNvCxnSpPr>
          <p:nvPr/>
        </p:nvCxnSpPr>
        <p:spPr bwMode="auto">
          <a:xfrm>
            <a:off x="38417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AutoShape 13"/>
          <p:cNvCxnSpPr>
            <a:cxnSpLocks noChangeShapeType="1"/>
            <a:stCxn id="256005" idx="6"/>
            <a:endCxn id="82949" idx="2"/>
          </p:cNvCxnSpPr>
          <p:nvPr/>
        </p:nvCxnSpPr>
        <p:spPr bwMode="auto">
          <a:xfrm>
            <a:off x="3886200" y="1828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7" name="AutoShape 14"/>
          <p:cNvCxnSpPr>
            <a:cxnSpLocks noChangeShapeType="1"/>
            <a:stCxn id="82949" idx="5"/>
            <a:endCxn id="82952" idx="1"/>
          </p:cNvCxnSpPr>
          <p:nvPr/>
        </p:nvCxnSpPr>
        <p:spPr bwMode="auto">
          <a:xfrm>
            <a:off x="55181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8" name="AutoShape 15"/>
          <p:cNvCxnSpPr>
            <a:cxnSpLocks noChangeShapeType="1"/>
            <a:stCxn id="82952" idx="2"/>
            <a:endCxn id="82951" idx="6"/>
          </p:cNvCxnSpPr>
          <p:nvPr/>
        </p:nvCxnSpPr>
        <p:spPr bwMode="auto">
          <a:xfrm flipH="1">
            <a:off x="47244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9" name="AutoShape 16"/>
          <p:cNvCxnSpPr>
            <a:cxnSpLocks noChangeShapeType="1"/>
            <a:stCxn id="82951" idx="3"/>
            <a:endCxn id="82953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0" name="AutoShape 17"/>
          <p:cNvCxnSpPr>
            <a:cxnSpLocks noChangeShapeType="1"/>
            <a:stCxn id="82950" idx="5"/>
            <a:endCxn id="82953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1" name="AutoShape 18"/>
          <p:cNvCxnSpPr>
            <a:cxnSpLocks noChangeShapeType="1"/>
            <a:stCxn id="82951" idx="2"/>
            <a:endCxn id="82950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2" name="AutoShape 19"/>
          <p:cNvCxnSpPr>
            <a:cxnSpLocks noChangeShapeType="1"/>
            <a:stCxn id="82949" idx="3"/>
            <a:endCxn id="82951" idx="7"/>
          </p:cNvCxnSpPr>
          <p:nvPr/>
        </p:nvCxnSpPr>
        <p:spPr bwMode="auto">
          <a:xfrm flipH="1">
            <a:off x="46799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Oval 2"/>
          <p:cNvSpPr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2622550" y="5081588"/>
            <a:ext cx="27559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3973" name="Oval 6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3974" name="Oval 7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3975" name="Oval 8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3976" name="Oval 9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3977" name="AutoShape 10"/>
          <p:cNvCxnSpPr>
            <a:cxnSpLocks noChangeShapeType="1"/>
            <a:stCxn id="257029" idx="5"/>
            <a:endCxn id="83975" idx="1"/>
          </p:cNvCxnSpPr>
          <p:nvPr/>
        </p:nvCxnSpPr>
        <p:spPr bwMode="auto">
          <a:xfrm>
            <a:off x="55181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8" name="AutoShape 11"/>
          <p:cNvCxnSpPr>
            <a:cxnSpLocks noChangeShapeType="1"/>
            <a:stCxn id="83975" idx="2"/>
            <a:endCxn id="83974" idx="6"/>
          </p:cNvCxnSpPr>
          <p:nvPr/>
        </p:nvCxnSpPr>
        <p:spPr bwMode="auto">
          <a:xfrm flipH="1">
            <a:off x="47244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AutoShape 12"/>
          <p:cNvCxnSpPr>
            <a:cxnSpLocks noChangeShapeType="1"/>
            <a:stCxn id="83974" idx="3"/>
            <a:endCxn id="83976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0" name="AutoShape 13"/>
          <p:cNvCxnSpPr>
            <a:cxnSpLocks noChangeShapeType="1"/>
            <a:stCxn id="83973" idx="5"/>
            <a:endCxn id="83976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1" name="AutoShape 14"/>
          <p:cNvCxnSpPr>
            <a:cxnSpLocks noChangeShapeType="1"/>
            <a:stCxn id="83974" idx="2"/>
            <a:endCxn id="83973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2" name="AutoShape 15"/>
          <p:cNvCxnSpPr>
            <a:cxnSpLocks noChangeShapeType="1"/>
            <a:stCxn id="257029" idx="3"/>
            <a:endCxn id="83974" idx="7"/>
          </p:cNvCxnSpPr>
          <p:nvPr/>
        </p:nvCxnSpPr>
        <p:spPr bwMode="auto">
          <a:xfrm flipH="1">
            <a:off x="46799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622550" y="5081588"/>
            <a:ext cx="30908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4999" name="Oval 8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5000" name="AutoShape 9"/>
          <p:cNvCxnSpPr>
            <a:cxnSpLocks noChangeShapeType="1"/>
            <a:stCxn id="258055" idx="2"/>
            <a:endCxn id="84997" idx="6"/>
          </p:cNvCxnSpPr>
          <p:nvPr/>
        </p:nvCxnSpPr>
        <p:spPr bwMode="auto">
          <a:xfrm flipH="1">
            <a:off x="47244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1" name="AutoShape 10"/>
          <p:cNvCxnSpPr>
            <a:cxnSpLocks noChangeShapeType="1"/>
            <a:stCxn id="84997" idx="3"/>
            <a:endCxn id="84999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2" name="AutoShape 11"/>
          <p:cNvCxnSpPr>
            <a:cxnSpLocks noChangeShapeType="1"/>
            <a:stCxn id="84996" idx="5"/>
            <a:endCxn id="84999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3" name="AutoShape 12"/>
          <p:cNvCxnSpPr>
            <a:cxnSpLocks noChangeShapeType="1"/>
            <a:stCxn id="84997" idx="2"/>
            <a:endCxn id="84996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0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9235" name="AutoShape 19"/>
          <p:cNvCxnSpPr>
            <a:cxnSpLocks noChangeShapeType="1"/>
            <a:stCxn id="9220" idx="0"/>
            <a:endCxn id="921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0"/>
          <p:cNvCxnSpPr>
            <a:cxnSpLocks noChangeShapeType="1"/>
            <a:stCxn id="9219" idx="6"/>
            <a:endCxn id="922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1"/>
          <p:cNvCxnSpPr>
            <a:cxnSpLocks noChangeShapeType="1"/>
            <a:stCxn id="9221" idx="4"/>
            <a:endCxn id="922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22" idx="7"/>
            <a:endCxn id="922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3"/>
          <p:cNvCxnSpPr>
            <a:cxnSpLocks noChangeShapeType="1"/>
            <a:stCxn id="9222" idx="6"/>
            <a:endCxn id="922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4"/>
          <p:cNvCxnSpPr>
            <a:cxnSpLocks noChangeShapeType="1"/>
            <a:stCxn id="9224" idx="0"/>
            <a:endCxn id="922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5"/>
          <p:cNvCxnSpPr>
            <a:cxnSpLocks noChangeShapeType="1"/>
            <a:stCxn id="9223" idx="6"/>
            <a:endCxn id="922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24" idx="6"/>
            <a:endCxn id="922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7"/>
          <p:cNvCxnSpPr>
            <a:cxnSpLocks noChangeShapeType="1"/>
            <a:stCxn id="9226" idx="0"/>
            <a:endCxn id="922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Oval 2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622550" y="5081588"/>
            <a:ext cx="34274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4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20" name="Oval 5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6022" name="Oval 7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6023" name="AutoShape 8"/>
          <p:cNvCxnSpPr>
            <a:cxnSpLocks noChangeShapeType="1"/>
            <a:stCxn id="259078" idx="3"/>
            <a:endCxn id="86022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4" name="AutoShape 9"/>
          <p:cNvCxnSpPr>
            <a:cxnSpLocks noChangeShapeType="1"/>
            <a:stCxn id="86020" idx="5"/>
            <a:endCxn id="86022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5" name="AutoShape 10"/>
          <p:cNvCxnSpPr>
            <a:cxnSpLocks noChangeShapeType="1"/>
            <a:stCxn id="259078" idx="2"/>
            <a:endCxn id="86020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622550" y="5081588"/>
            <a:ext cx="37623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4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5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60101" name="Oval 5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7045" name="Oval 6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7046" name="AutoShape 7"/>
          <p:cNvCxnSpPr>
            <a:cxnSpLocks noChangeShapeType="1"/>
            <a:stCxn id="260101" idx="5"/>
            <a:endCxn id="87045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1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Oval 2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622550" y="5081588"/>
            <a:ext cx="40989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4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5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6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61125" name="Oval 5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2622550" y="5081588"/>
            <a:ext cx="44910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4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5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6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7</a:t>
            </a:r>
            <a:r>
              <a:rPr kumimoji="1" lang="en-US" altLang="en-US" sz="1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89091" name="Oval 4"/>
          <p:cNvSpPr>
            <a:spLocks noChangeArrowheads="1"/>
          </p:cNvSpPr>
          <p:nvPr/>
        </p:nvSpPr>
        <p:spPr bwMode="auto">
          <a:xfrm>
            <a:off x="1371600" y="1754188"/>
            <a:ext cx="274638" cy="274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9092" name="Oval 5"/>
          <p:cNvSpPr>
            <a:spLocks noChangeArrowheads="1"/>
          </p:cNvSpPr>
          <p:nvPr/>
        </p:nvSpPr>
        <p:spPr bwMode="auto">
          <a:xfrm>
            <a:off x="2636838" y="1754188"/>
            <a:ext cx="274637" cy="274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9093" name="Oval 6"/>
          <p:cNvSpPr>
            <a:spLocks noChangeArrowheads="1"/>
          </p:cNvSpPr>
          <p:nvPr/>
        </p:nvSpPr>
        <p:spPr bwMode="auto">
          <a:xfrm>
            <a:off x="685800" y="2644775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9094" name="Oval 7"/>
          <p:cNvSpPr>
            <a:spLocks noChangeArrowheads="1"/>
          </p:cNvSpPr>
          <p:nvPr/>
        </p:nvSpPr>
        <p:spPr bwMode="auto">
          <a:xfrm>
            <a:off x="2005013" y="2644775"/>
            <a:ext cx="273050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9095" name="Oval 8"/>
          <p:cNvSpPr>
            <a:spLocks noChangeArrowheads="1"/>
          </p:cNvSpPr>
          <p:nvPr/>
        </p:nvSpPr>
        <p:spPr bwMode="auto">
          <a:xfrm>
            <a:off x="3322638" y="2644775"/>
            <a:ext cx="274637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9096" name="Oval 9"/>
          <p:cNvSpPr>
            <a:spLocks noChangeArrowheads="1"/>
          </p:cNvSpPr>
          <p:nvPr/>
        </p:nvSpPr>
        <p:spPr bwMode="auto">
          <a:xfrm>
            <a:off x="1371600" y="3535363"/>
            <a:ext cx="274638" cy="274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89097" name="Oval 10"/>
          <p:cNvSpPr>
            <a:spLocks noChangeArrowheads="1"/>
          </p:cNvSpPr>
          <p:nvPr/>
        </p:nvSpPr>
        <p:spPr bwMode="auto">
          <a:xfrm>
            <a:off x="2636838" y="3535363"/>
            <a:ext cx="274637" cy="274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1</a:t>
            </a:r>
          </a:p>
        </p:txBody>
      </p:sp>
      <p:cxnSp>
        <p:nvCxnSpPr>
          <p:cNvPr id="89098" name="AutoShape 11"/>
          <p:cNvCxnSpPr>
            <a:cxnSpLocks noChangeShapeType="1"/>
            <a:stCxn id="89091" idx="3"/>
            <a:endCxn id="89093" idx="7"/>
          </p:cNvCxnSpPr>
          <p:nvPr/>
        </p:nvCxnSpPr>
        <p:spPr bwMode="auto">
          <a:xfrm flipH="1">
            <a:off x="920750" y="1989138"/>
            <a:ext cx="490538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9" name="AutoShape 12"/>
          <p:cNvCxnSpPr>
            <a:cxnSpLocks noChangeShapeType="1"/>
            <a:stCxn id="89091" idx="5"/>
            <a:endCxn id="89094" idx="1"/>
          </p:cNvCxnSpPr>
          <p:nvPr/>
        </p:nvCxnSpPr>
        <p:spPr bwMode="auto">
          <a:xfrm>
            <a:off x="1606550" y="1989138"/>
            <a:ext cx="43815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0" name="AutoShape 13"/>
          <p:cNvCxnSpPr>
            <a:cxnSpLocks noChangeShapeType="1"/>
            <a:stCxn id="89091" idx="6"/>
            <a:endCxn id="89092" idx="2"/>
          </p:cNvCxnSpPr>
          <p:nvPr/>
        </p:nvCxnSpPr>
        <p:spPr bwMode="auto">
          <a:xfrm>
            <a:off x="1646238" y="18923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1" name="AutoShape 14"/>
          <p:cNvCxnSpPr>
            <a:cxnSpLocks noChangeShapeType="1"/>
            <a:stCxn id="89092" idx="5"/>
            <a:endCxn id="89095" idx="1"/>
          </p:cNvCxnSpPr>
          <p:nvPr/>
        </p:nvCxnSpPr>
        <p:spPr bwMode="auto">
          <a:xfrm>
            <a:off x="2871788" y="1989138"/>
            <a:ext cx="490537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2" name="AutoShape 15"/>
          <p:cNvCxnSpPr>
            <a:cxnSpLocks noChangeShapeType="1"/>
            <a:stCxn id="89095" idx="2"/>
            <a:endCxn id="89094" idx="6"/>
          </p:cNvCxnSpPr>
          <p:nvPr/>
        </p:nvCxnSpPr>
        <p:spPr bwMode="auto">
          <a:xfrm flipH="1">
            <a:off x="2278063" y="2782888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3" name="AutoShape 16"/>
          <p:cNvCxnSpPr>
            <a:cxnSpLocks noChangeShapeType="1"/>
            <a:stCxn id="89097" idx="7"/>
            <a:endCxn id="89095" idx="3"/>
          </p:cNvCxnSpPr>
          <p:nvPr/>
        </p:nvCxnSpPr>
        <p:spPr bwMode="auto">
          <a:xfrm flipV="1">
            <a:off x="2871788" y="2879725"/>
            <a:ext cx="490537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4" name="AutoShape 17"/>
          <p:cNvCxnSpPr>
            <a:cxnSpLocks noChangeShapeType="1"/>
            <a:stCxn id="89094" idx="3"/>
            <a:endCxn id="89096" idx="7"/>
          </p:cNvCxnSpPr>
          <p:nvPr/>
        </p:nvCxnSpPr>
        <p:spPr bwMode="auto">
          <a:xfrm flipH="1">
            <a:off x="1606550" y="2879725"/>
            <a:ext cx="43815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5" name="AutoShape 18"/>
          <p:cNvCxnSpPr>
            <a:cxnSpLocks noChangeShapeType="1"/>
            <a:stCxn id="89097" idx="1"/>
            <a:endCxn id="89094" idx="5"/>
          </p:cNvCxnSpPr>
          <p:nvPr/>
        </p:nvCxnSpPr>
        <p:spPr bwMode="auto">
          <a:xfrm flipH="1" flipV="1">
            <a:off x="2238375" y="2879725"/>
            <a:ext cx="43815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6" name="AutoShape 19"/>
          <p:cNvCxnSpPr>
            <a:cxnSpLocks noChangeShapeType="1"/>
            <a:stCxn id="89097" idx="2"/>
            <a:endCxn id="89096" idx="6"/>
          </p:cNvCxnSpPr>
          <p:nvPr/>
        </p:nvCxnSpPr>
        <p:spPr bwMode="auto">
          <a:xfrm flipH="1">
            <a:off x="1646238" y="3673475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7" name="AutoShape 20"/>
          <p:cNvCxnSpPr>
            <a:cxnSpLocks noChangeShapeType="1"/>
            <a:stCxn id="89093" idx="5"/>
            <a:endCxn id="89096" idx="1"/>
          </p:cNvCxnSpPr>
          <p:nvPr/>
        </p:nvCxnSpPr>
        <p:spPr bwMode="auto">
          <a:xfrm>
            <a:off x="920750" y="2879725"/>
            <a:ext cx="490538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8" name="AutoShape 21"/>
          <p:cNvCxnSpPr>
            <a:cxnSpLocks noChangeShapeType="1"/>
            <a:stCxn id="89094" idx="2"/>
            <a:endCxn id="89093" idx="6"/>
          </p:cNvCxnSpPr>
          <p:nvPr/>
        </p:nvCxnSpPr>
        <p:spPr bwMode="auto">
          <a:xfrm flipH="1">
            <a:off x="960438" y="2782888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9" name="AutoShape 22"/>
          <p:cNvCxnSpPr>
            <a:cxnSpLocks noChangeShapeType="1"/>
            <a:stCxn id="89092" idx="3"/>
            <a:endCxn id="89094" idx="7"/>
          </p:cNvCxnSpPr>
          <p:nvPr/>
        </p:nvCxnSpPr>
        <p:spPr bwMode="auto">
          <a:xfrm flipH="1">
            <a:off x="2238375" y="1989138"/>
            <a:ext cx="43815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0" name="Oval 23"/>
          <p:cNvSpPr>
            <a:spLocks noChangeArrowheads="1"/>
          </p:cNvSpPr>
          <p:nvPr/>
        </p:nvSpPr>
        <p:spPr bwMode="auto">
          <a:xfrm>
            <a:off x="42672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89111" name="Oval 24"/>
          <p:cNvSpPr>
            <a:spLocks noChangeArrowheads="1"/>
          </p:cNvSpPr>
          <p:nvPr/>
        </p:nvSpPr>
        <p:spPr bwMode="auto">
          <a:xfrm>
            <a:off x="49530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9112" name="Oval 25"/>
          <p:cNvSpPr>
            <a:spLocks noChangeArrowheads="1"/>
          </p:cNvSpPr>
          <p:nvPr/>
        </p:nvSpPr>
        <p:spPr bwMode="auto">
          <a:xfrm>
            <a:off x="56388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3</a:t>
            </a:r>
          </a:p>
        </p:txBody>
      </p:sp>
      <p:cxnSp>
        <p:nvCxnSpPr>
          <p:cNvPr id="89113" name="AutoShape 26"/>
          <p:cNvCxnSpPr>
            <a:cxnSpLocks noChangeShapeType="1"/>
            <a:stCxn id="89111" idx="6"/>
            <a:endCxn id="89112" idx="2"/>
          </p:cNvCxnSpPr>
          <p:nvPr/>
        </p:nvCxnSpPr>
        <p:spPr bwMode="auto">
          <a:xfrm>
            <a:off x="5227638" y="28051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4" name="Oval 27"/>
          <p:cNvSpPr>
            <a:spLocks noChangeArrowheads="1"/>
          </p:cNvSpPr>
          <p:nvPr/>
        </p:nvSpPr>
        <p:spPr bwMode="auto">
          <a:xfrm>
            <a:off x="63246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4</a:t>
            </a:r>
          </a:p>
        </p:txBody>
      </p:sp>
      <p:cxnSp>
        <p:nvCxnSpPr>
          <p:cNvPr id="89115" name="AutoShape 28"/>
          <p:cNvCxnSpPr>
            <a:cxnSpLocks noChangeShapeType="1"/>
            <a:stCxn id="89112" idx="6"/>
            <a:endCxn id="89114" idx="2"/>
          </p:cNvCxnSpPr>
          <p:nvPr/>
        </p:nvCxnSpPr>
        <p:spPr bwMode="auto">
          <a:xfrm>
            <a:off x="5913438" y="28051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6" name="Oval 29"/>
          <p:cNvSpPr>
            <a:spLocks noChangeArrowheads="1"/>
          </p:cNvSpPr>
          <p:nvPr/>
        </p:nvSpPr>
        <p:spPr bwMode="auto">
          <a:xfrm>
            <a:off x="70104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5</a:t>
            </a:r>
          </a:p>
        </p:txBody>
      </p:sp>
      <p:cxnSp>
        <p:nvCxnSpPr>
          <p:cNvPr id="89117" name="AutoShape 30"/>
          <p:cNvCxnSpPr>
            <a:cxnSpLocks noChangeShapeType="1"/>
            <a:stCxn id="89114" idx="6"/>
            <a:endCxn id="89116" idx="2"/>
          </p:cNvCxnSpPr>
          <p:nvPr/>
        </p:nvCxnSpPr>
        <p:spPr bwMode="auto">
          <a:xfrm>
            <a:off x="6599238" y="28051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8" name="Oval 31"/>
          <p:cNvSpPr>
            <a:spLocks noChangeArrowheads="1"/>
          </p:cNvSpPr>
          <p:nvPr/>
        </p:nvSpPr>
        <p:spPr bwMode="auto">
          <a:xfrm>
            <a:off x="76962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6</a:t>
            </a:r>
          </a:p>
        </p:txBody>
      </p:sp>
      <p:cxnSp>
        <p:nvCxnSpPr>
          <p:cNvPr id="89119" name="AutoShape 32"/>
          <p:cNvCxnSpPr>
            <a:cxnSpLocks noChangeShapeType="1"/>
            <a:stCxn id="89116" idx="6"/>
            <a:endCxn id="89118" idx="2"/>
          </p:cNvCxnSpPr>
          <p:nvPr/>
        </p:nvCxnSpPr>
        <p:spPr bwMode="auto">
          <a:xfrm>
            <a:off x="7285038" y="28051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20" name="Oval 33"/>
          <p:cNvSpPr>
            <a:spLocks noChangeArrowheads="1"/>
          </p:cNvSpPr>
          <p:nvPr/>
        </p:nvSpPr>
        <p:spPr bwMode="auto">
          <a:xfrm>
            <a:off x="8412163" y="2667000"/>
            <a:ext cx="274637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9121" name="AutoShape 34"/>
          <p:cNvCxnSpPr>
            <a:cxnSpLocks noChangeShapeType="1"/>
            <a:stCxn id="89118" idx="6"/>
            <a:endCxn id="89120" idx="2"/>
          </p:cNvCxnSpPr>
          <p:nvPr/>
        </p:nvCxnSpPr>
        <p:spPr bwMode="auto">
          <a:xfrm>
            <a:off x="7970838" y="2805113"/>
            <a:ext cx="441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2" name="AutoShape 35"/>
          <p:cNvCxnSpPr>
            <a:cxnSpLocks noChangeShapeType="1"/>
            <a:stCxn id="89112" idx="0"/>
            <a:endCxn id="89116" idx="0"/>
          </p:cNvCxnSpPr>
          <p:nvPr/>
        </p:nvCxnSpPr>
        <p:spPr bwMode="auto">
          <a:xfrm rot="5400000" flipV="1">
            <a:off x="6461919" y="1981994"/>
            <a:ext cx="1588" cy="13716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3" name="AutoShape 36"/>
          <p:cNvCxnSpPr>
            <a:cxnSpLocks noChangeShapeType="1"/>
            <a:stCxn id="89111" idx="4"/>
            <a:endCxn id="89116" idx="3"/>
          </p:cNvCxnSpPr>
          <p:nvPr/>
        </p:nvCxnSpPr>
        <p:spPr bwMode="auto">
          <a:xfrm rot="5400000" flipH="1" flipV="1">
            <a:off x="6050757" y="1942306"/>
            <a:ext cx="39688" cy="1958975"/>
          </a:xfrm>
          <a:prstGeom prst="curvedConnector3">
            <a:avLst>
              <a:gd name="adj1" fmla="val -648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4" name="AutoShape 37"/>
          <p:cNvCxnSpPr>
            <a:cxnSpLocks noChangeShapeType="1"/>
            <a:stCxn id="89110" idx="4"/>
            <a:endCxn id="89116" idx="4"/>
          </p:cNvCxnSpPr>
          <p:nvPr/>
        </p:nvCxnSpPr>
        <p:spPr bwMode="auto">
          <a:xfrm rot="16200000" flipH="1">
            <a:off x="5776119" y="1570832"/>
            <a:ext cx="1587" cy="2743200"/>
          </a:xfrm>
          <a:prstGeom prst="curvedConnector3">
            <a:avLst>
              <a:gd name="adj1" fmla="val 298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5" name="AutoShape 38"/>
          <p:cNvCxnSpPr>
            <a:cxnSpLocks noChangeShapeType="1"/>
            <a:stCxn id="89110" idx="0"/>
            <a:endCxn id="89114" idx="0"/>
          </p:cNvCxnSpPr>
          <p:nvPr/>
        </p:nvCxnSpPr>
        <p:spPr bwMode="auto">
          <a:xfrm rot="5400000" flipV="1">
            <a:off x="5433219" y="1639094"/>
            <a:ext cx="1588" cy="20574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6" name="AutoShape 39"/>
          <p:cNvCxnSpPr>
            <a:cxnSpLocks noChangeShapeType="1"/>
            <a:stCxn id="89116" idx="7"/>
            <a:endCxn id="89120" idx="0"/>
          </p:cNvCxnSpPr>
          <p:nvPr/>
        </p:nvCxnSpPr>
        <p:spPr bwMode="auto">
          <a:xfrm rot="-5400000">
            <a:off x="7877969" y="2034381"/>
            <a:ext cx="39688" cy="1304925"/>
          </a:xfrm>
          <a:prstGeom prst="curvedConnector3">
            <a:avLst>
              <a:gd name="adj1" fmla="val 676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7" name="AutoShape 40"/>
          <p:cNvCxnSpPr>
            <a:cxnSpLocks noChangeShapeType="1"/>
            <a:stCxn id="89111" idx="0"/>
            <a:endCxn id="89118" idx="0"/>
          </p:cNvCxnSpPr>
          <p:nvPr/>
        </p:nvCxnSpPr>
        <p:spPr bwMode="auto">
          <a:xfrm rot="5400000" flipV="1">
            <a:off x="6461919" y="1296194"/>
            <a:ext cx="1588" cy="2743200"/>
          </a:xfrm>
          <a:prstGeom prst="curvedConnector3">
            <a:avLst>
              <a:gd name="adj1" fmla="val -364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218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0259" name="AutoShape 19"/>
          <p:cNvCxnSpPr>
            <a:cxnSpLocks noChangeShapeType="1"/>
            <a:stCxn id="10244" idx="0"/>
            <a:endCxn id="1024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0"/>
          <p:cNvCxnSpPr>
            <a:cxnSpLocks noChangeShapeType="1"/>
            <a:stCxn id="10243" idx="6"/>
            <a:endCxn id="1024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1"/>
          <p:cNvCxnSpPr>
            <a:cxnSpLocks noChangeShapeType="1"/>
            <a:stCxn id="10245" idx="4"/>
            <a:endCxn id="1024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22"/>
          <p:cNvCxnSpPr>
            <a:cxnSpLocks noChangeShapeType="1"/>
            <a:stCxn id="10246" idx="7"/>
            <a:endCxn id="1024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3"/>
          <p:cNvCxnSpPr>
            <a:cxnSpLocks noChangeShapeType="1"/>
            <a:stCxn id="10246" idx="6"/>
            <a:endCxn id="1024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4"/>
          <p:cNvCxnSpPr>
            <a:cxnSpLocks noChangeShapeType="1"/>
            <a:stCxn id="10248" idx="0"/>
            <a:endCxn id="1024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25"/>
          <p:cNvCxnSpPr>
            <a:cxnSpLocks noChangeShapeType="1"/>
            <a:stCxn id="10247" idx="6"/>
            <a:endCxn id="1024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26"/>
          <p:cNvCxnSpPr>
            <a:cxnSpLocks noChangeShapeType="1"/>
            <a:stCxn id="10248" idx="6"/>
            <a:endCxn id="1025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AutoShape 27"/>
          <p:cNvCxnSpPr>
            <a:cxnSpLocks noChangeShapeType="1"/>
            <a:stCxn id="10250" idx="0"/>
            <a:endCxn id="1024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