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Nunito"/>
      <p:regular r:id="rId43"/>
      <p:bold r:id="rId44"/>
      <p:italic r:id="rId45"/>
      <p:boldItalic r:id="rId46"/>
    </p:embeddedFont>
    <p:embeddedFont>
      <p:font typeface="Maven Pro"/>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bold.fntdata"/><Relationship Id="rId21" Type="http://schemas.openxmlformats.org/officeDocument/2006/relationships/slide" Target="slides/slide16.xml"/><Relationship Id="rId43" Type="http://schemas.openxmlformats.org/officeDocument/2006/relationships/font" Target="fonts/Nunito-regular.fntdata"/><Relationship Id="rId24" Type="http://schemas.openxmlformats.org/officeDocument/2006/relationships/slide" Target="slides/slide19.xml"/><Relationship Id="rId46" Type="http://schemas.openxmlformats.org/officeDocument/2006/relationships/font" Target="fonts/Nunito-boldItalic.fntdata"/><Relationship Id="rId23" Type="http://schemas.openxmlformats.org/officeDocument/2006/relationships/slide" Target="slides/slide18.xml"/><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avenPro-bold.fntdata"/><Relationship Id="rId25" Type="http://schemas.openxmlformats.org/officeDocument/2006/relationships/slide" Target="slides/slide20.xml"/><Relationship Id="rId47" Type="http://schemas.openxmlformats.org/officeDocument/2006/relationships/font" Target="fonts/MavenPro-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92926189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92926189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92926189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92926189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92926189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92926189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b92926189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b92926189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92926189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92926189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92926189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92926189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92926189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92926189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92926189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92926189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92926189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92926189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92926189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92926189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38c2c983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38c2c983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92926189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92926189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b92926189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b92926189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92926189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92926189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92926189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92926189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92926189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92926189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b92926189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b92926189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92926189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92926189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b92926189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b92926189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92926189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92926189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92926189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b92926189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92926189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92926189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92926189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92926189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92926189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92926189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b38c2c983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b38c2c983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b38c2c983d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b38c2c983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b38c2c983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b38c2c983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b38c2c983d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b38c2c983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b9411730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b9411730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38c2c983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b38c2c983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38c2c983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38c2c983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38c2c983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38c2c983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38c2c983d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38c2c983d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3ae6955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3ae6955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38c2c983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b38c2c983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b92926189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b92926189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2.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6.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7.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9.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png"/><Relationship Id="rId10" Type="http://schemas.openxmlformats.org/officeDocument/2006/relationships/image" Target="../media/image3.png"/><Relationship Id="rId9"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title"/>
          </p:nvPr>
        </p:nvSpPr>
        <p:spPr>
          <a:xfrm>
            <a:off x="883275" y="1539700"/>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Welcome To </a:t>
            </a:r>
            <a:endParaRPr/>
          </a:p>
          <a:p>
            <a:pPr indent="0" lvl="0" marL="0" rtl="0" algn="l">
              <a:spcBef>
                <a:spcPts val="0"/>
              </a:spcBef>
              <a:spcAft>
                <a:spcPts val="0"/>
              </a:spcAft>
              <a:buNone/>
            </a:pPr>
            <a:r>
              <a:rPr lang="en-GB"/>
              <a:t>Presentation </a:t>
            </a:r>
            <a:endParaRPr/>
          </a:p>
          <a:p>
            <a:pPr indent="0" lvl="0" marL="0" rtl="0" algn="l">
              <a:spcBef>
                <a:spcPts val="0"/>
              </a:spcBef>
              <a:spcAft>
                <a:spcPts val="0"/>
              </a:spcAft>
              <a:buNone/>
            </a:pPr>
            <a:r>
              <a:t/>
            </a:r>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Login</a:t>
            </a:r>
            <a:endParaRPr/>
          </a:p>
        </p:txBody>
      </p:sp>
      <p:sp>
        <p:nvSpPr>
          <p:cNvPr id="344" name="Google Shape;344;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5" name="Google Shape;345;p22"/>
          <p:cNvPicPr preferRelativeResize="0"/>
          <p:nvPr/>
        </p:nvPicPr>
        <p:blipFill>
          <a:blip r:embed="rId3">
            <a:alphaModFix/>
          </a:blip>
          <a:stretch>
            <a:fillRect/>
          </a:stretch>
        </p:blipFill>
        <p:spPr>
          <a:xfrm>
            <a:off x="1303800" y="1259300"/>
            <a:ext cx="7030501" cy="381377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User Registration</a:t>
            </a:r>
            <a:endParaRPr/>
          </a:p>
        </p:txBody>
      </p:sp>
      <p:pic>
        <p:nvPicPr>
          <p:cNvPr id="351" name="Google Shape;351;p23"/>
          <p:cNvPicPr preferRelativeResize="0"/>
          <p:nvPr/>
        </p:nvPicPr>
        <p:blipFill>
          <a:blip r:embed="rId3">
            <a:alphaModFix/>
          </a:blip>
          <a:stretch>
            <a:fillRect/>
          </a:stretch>
        </p:blipFill>
        <p:spPr>
          <a:xfrm>
            <a:off x="1519650" y="1203375"/>
            <a:ext cx="6475023" cy="39401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Dashboard</a:t>
            </a:r>
            <a:endParaRPr/>
          </a:p>
        </p:txBody>
      </p:sp>
      <p:sp>
        <p:nvSpPr>
          <p:cNvPr id="357" name="Google Shape;357;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8" name="Google Shape;358;p24"/>
          <p:cNvPicPr preferRelativeResize="0"/>
          <p:nvPr/>
        </p:nvPicPr>
        <p:blipFill>
          <a:blip r:embed="rId3">
            <a:alphaModFix/>
          </a:blip>
          <a:stretch>
            <a:fillRect/>
          </a:stretch>
        </p:blipFill>
        <p:spPr>
          <a:xfrm>
            <a:off x="851400" y="1403450"/>
            <a:ext cx="5555175" cy="3128200"/>
          </a:xfrm>
          <a:prstGeom prst="rect">
            <a:avLst/>
          </a:prstGeom>
          <a:noFill/>
          <a:ln>
            <a:noFill/>
          </a:ln>
          <a:effectLst>
            <a:outerShdw blurRad="57150" rotWithShape="0" algn="bl" dir="5400000" dist="19050">
              <a:srgbClr val="000000">
                <a:alpha val="50000"/>
              </a:srgbClr>
            </a:outerShdw>
          </a:effectLst>
        </p:spPr>
      </p:pic>
      <p:pic>
        <p:nvPicPr>
          <p:cNvPr id="359" name="Google Shape;359;p24"/>
          <p:cNvPicPr preferRelativeResize="0"/>
          <p:nvPr/>
        </p:nvPicPr>
        <p:blipFill>
          <a:blip r:embed="rId4">
            <a:alphaModFix/>
          </a:blip>
          <a:stretch>
            <a:fillRect/>
          </a:stretch>
        </p:blipFill>
        <p:spPr>
          <a:xfrm>
            <a:off x="6818425" y="1321850"/>
            <a:ext cx="1515875" cy="32098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Today Access</a:t>
            </a:r>
            <a:endParaRPr/>
          </a:p>
        </p:txBody>
      </p:sp>
      <p:pic>
        <p:nvPicPr>
          <p:cNvPr id="365" name="Google Shape;365;p25"/>
          <p:cNvPicPr preferRelativeResize="0"/>
          <p:nvPr/>
        </p:nvPicPr>
        <p:blipFill>
          <a:blip r:embed="rId3">
            <a:alphaModFix/>
          </a:blip>
          <a:stretch>
            <a:fillRect/>
          </a:stretch>
        </p:blipFill>
        <p:spPr>
          <a:xfrm>
            <a:off x="829525" y="1385675"/>
            <a:ext cx="5755176" cy="3240825"/>
          </a:xfrm>
          <a:prstGeom prst="rect">
            <a:avLst/>
          </a:prstGeom>
          <a:noFill/>
          <a:ln>
            <a:noFill/>
          </a:ln>
          <a:effectLst>
            <a:outerShdw blurRad="57150" rotWithShape="0" algn="bl" dir="5400000" dist="19050">
              <a:srgbClr val="000000">
                <a:alpha val="50000"/>
              </a:srgbClr>
            </a:outerShdw>
          </a:effectLst>
        </p:spPr>
      </p:pic>
      <p:pic>
        <p:nvPicPr>
          <p:cNvPr id="366" name="Google Shape;366;p25"/>
          <p:cNvPicPr preferRelativeResize="0"/>
          <p:nvPr/>
        </p:nvPicPr>
        <p:blipFill>
          <a:blip r:embed="rId4">
            <a:alphaModFix/>
          </a:blip>
          <a:stretch>
            <a:fillRect/>
          </a:stretch>
        </p:blipFill>
        <p:spPr>
          <a:xfrm>
            <a:off x="6850556" y="1127175"/>
            <a:ext cx="1774693" cy="37578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Today Access</a:t>
            </a:r>
            <a:endParaRPr/>
          </a:p>
        </p:txBody>
      </p:sp>
      <p:sp>
        <p:nvSpPr>
          <p:cNvPr id="372" name="Google Shape;372;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3" name="Google Shape;373;p26"/>
          <p:cNvPicPr preferRelativeResize="0"/>
          <p:nvPr/>
        </p:nvPicPr>
        <p:blipFill>
          <a:blip r:embed="rId3">
            <a:alphaModFix/>
          </a:blip>
          <a:stretch>
            <a:fillRect/>
          </a:stretch>
        </p:blipFill>
        <p:spPr>
          <a:xfrm>
            <a:off x="1450075" y="1332025"/>
            <a:ext cx="6454275" cy="36960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Today Access View</a:t>
            </a:r>
            <a:endParaRPr/>
          </a:p>
        </p:txBody>
      </p:sp>
      <p:sp>
        <p:nvSpPr>
          <p:cNvPr id="379" name="Google Shape;379;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0" name="Google Shape;380;p27"/>
          <p:cNvPicPr preferRelativeResize="0"/>
          <p:nvPr/>
        </p:nvPicPr>
        <p:blipFill>
          <a:blip r:embed="rId3">
            <a:alphaModFix/>
          </a:blip>
          <a:stretch>
            <a:fillRect/>
          </a:stretch>
        </p:blipFill>
        <p:spPr>
          <a:xfrm>
            <a:off x="1242600" y="1370122"/>
            <a:ext cx="3960575" cy="3161525"/>
          </a:xfrm>
          <a:prstGeom prst="rect">
            <a:avLst/>
          </a:prstGeom>
          <a:noFill/>
          <a:ln>
            <a:noFill/>
          </a:ln>
          <a:effectLst>
            <a:outerShdw blurRad="57150" rotWithShape="0" algn="bl" dir="5400000" dist="19050">
              <a:srgbClr val="000000">
                <a:alpha val="50000"/>
              </a:srgbClr>
            </a:outerShdw>
          </a:effectLst>
        </p:spPr>
      </p:pic>
      <p:pic>
        <p:nvPicPr>
          <p:cNvPr id="381" name="Google Shape;381;p27"/>
          <p:cNvPicPr preferRelativeResize="0"/>
          <p:nvPr/>
        </p:nvPicPr>
        <p:blipFill>
          <a:blip r:embed="rId4">
            <a:alphaModFix/>
          </a:blip>
          <a:stretch>
            <a:fillRect/>
          </a:stretch>
        </p:blipFill>
        <p:spPr>
          <a:xfrm>
            <a:off x="6271425" y="1120587"/>
            <a:ext cx="1728775" cy="36605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Yesterday Access</a:t>
            </a:r>
            <a:endParaRPr/>
          </a:p>
        </p:txBody>
      </p:sp>
      <p:sp>
        <p:nvSpPr>
          <p:cNvPr id="387" name="Google Shape;387;p2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88" name="Google Shape;388;p28"/>
          <p:cNvPicPr preferRelativeResize="0"/>
          <p:nvPr/>
        </p:nvPicPr>
        <p:blipFill>
          <a:blip r:embed="rId3">
            <a:alphaModFix/>
          </a:blip>
          <a:stretch>
            <a:fillRect/>
          </a:stretch>
        </p:blipFill>
        <p:spPr>
          <a:xfrm>
            <a:off x="742203" y="1477125"/>
            <a:ext cx="5909674" cy="3327825"/>
          </a:xfrm>
          <a:prstGeom prst="rect">
            <a:avLst/>
          </a:prstGeom>
          <a:noFill/>
          <a:ln>
            <a:noFill/>
          </a:ln>
          <a:effectLst>
            <a:outerShdw blurRad="57150" rotWithShape="0" algn="bl" dir="5400000" dist="19050">
              <a:srgbClr val="000000">
                <a:alpha val="50000"/>
              </a:srgbClr>
            </a:outerShdw>
          </a:effectLst>
        </p:spPr>
      </p:pic>
      <p:pic>
        <p:nvPicPr>
          <p:cNvPr id="389" name="Google Shape;389;p28"/>
          <p:cNvPicPr preferRelativeResize="0"/>
          <p:nvPr/>
        </p:nvPicPr>
        <p:blipFill>
          <a:blip r:embed="rId4">
            <a:alphaModFix/>
          </a:blip>
          <a:stretch>
            <a:fillRect/>
          </a:stretch>
        </p:blipFill>
        <p:spPr>
          <a:xfrm>
            <a:off x="6899475" y="1477125"/>
            <a:ext cx="1571627" cy="33278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Yesterday Access</a:t>
            </a:r>
            <a:endParaRPr/>
          </a:p>
        </p:txBody>
      </p:sp>
      <p:sp>
        <p:nvSpPr>
          <p:cNvPr id="395" name="Google Shape;395;p2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96" name="Google Shape;396;p29"/>
          <p:cNvPicPr preferRelativeResize="0"/>
          <p:nvPr/>
        </p:nvPicPr>
        <p:blipFill>
          <a:blip r:embed="rId3">
            <a:alphaModFix/>
          </a:blip>
          <a:stretch>
            <a:fillRect/>
          </a:stretch>
        </p:blipFill>
        <p:spPr>
          <a:xfrm>
            <a:off x="1525425" y="1335275"/>
            <a:ext cx="6320051" cy="36191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Yesterday Access View</a:t>
            </a:r>
            <a:endParaRPr/>
          </a:p>
        </p:txBody>
      </p:sp>
      <p:pic>
        <p:nvPicPr>
          <p:cNvPr id="402" name="Google Shape;402;p30"/>
          <p:cNvPicPr preferRelativeResize="0"/>
          <p:nvPr/>
        </p:nvPicPr>
        <p:blipFill>
          <a:blip r:embed="rId3">
            <a:alphaModFix/>
          </a:blip>
          <a:stretch>
            <a:fillRect/>
          </a:stretch>
        </p:blipFill>
        <p:spPr>
          <a:xfrm>
            <a:off x="1303800" y="1597888"/>
            <a:ext cx="4066575" cy="3246125"/>
          </a:xfrm>
          <a:prstGeom prst="rect">
            <a:avLst/>
          </a:prstGeom>
          <a:noFill/>
          <a:ln>
            <a:noFill/>
          </a:ln>
          <a:effectLst>
            <a:outerShdw blurRad="57150" rotWithShape="0" algn="bl" dir="5400000" dist="19050">
              <a:srgbClr val="000000">
                <a:alpha val="50000"/>
              </a:srgbClr>
            </a:outerShdw>
          </a:effectLst>
        </p:spPr>
      </p:pic>
      <p:pic>
        <p:nvPicPr>
          <p:cNvPr id="403" name="Google Shape;403;p30"/>
          <p:cNvPicPr preferRelativeResize="0"/>
          <p:nvPr/>
        </p:nvPicPr>
        <p:blipFill>
          <a:blip r:embed="rId4">
            <a:alphaModFix/>
          </a:blip>
          <a:stretch>
            <a:fillRect/>
          </a:stretch>
        </p:blipFill>
        <p:spPr>
          <a:xfrm>
            <a:off x="6082648" y="1391413"/>
            <a:ext cx="1605050" cy="3398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All Access</a:t>
            </a:r>
            <a:endParaRPr/>
          </a:p>
        </p:txBody>
      </p:sp>
      <p:sp>
        <p:nvSpPr>
          <p:cNvPr id="409" name="Google Shape;409;p3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0" name="Google Shape;410;p31"/>
          <p:cNvPicPr preferRelativeResize="0"/>
          <p:nvPr/>
        </p:nvPicPr>
        <p:blipFill>
          <a:blip r:embed="rId3">
            <a:alphaModFix/>
          </a:blip>
          <a:stretch>
            <a:fillRect/>
          </a:stretch>
        </p:blipFill>
        <p:spPr>
          <a:xfrm>
            <a:off x="716175" y="1499475"/>
            <a:ext cx="4140851" cy="2541599"/>
          </a:xfrm>
          <a:prstGeom prst="rect">
            <a:avLst/>
          </a:prstGeom>
          <a:noFill/>
          <a:ln>
            <a:noFill/>
          </a:ln>
          <a:effectLst>
            <a:outerShdw blurRad="57150" rotWithShape="0" algn="bl" dir="5400000" dist="19050">
              <a:srgbClr val="000000">
                <a:alpha val="50000"/>
              </a:srgbClr>
            </a:outerShdw>
          </a:effectLst>
        </p:spPr>
      </p:pic>
      <p:pic>
        <p:nvPicPr>
          <p:cNvPr id="411" name="Google Shape;411;p31"/>
          <p:cNvPicPr preferRelativeResize="0"/>
          <p:nvPr/>
        </p:nvPicPr>
        <p:blipFill>
          <a:blip r:embed="rId4">
            <a:alphaModFix/>
          </a:blip>
          <a:stretch>
            <a:fillRect/>
          </a:stretch>
        </p:blipFill>
        <p:spPr>
          <a:xfrm>
            <a:off x="4961225" y="1499477"/>
            <a:ext cx="3653624" cy="24381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Title</a:t>
            </a:r>
            <a:endParaRPr/>
          </a:p>
        </p:txBody>
      </p:sp>
      <p:sp>
        <p:nvSpPr>
          <p:cNvPr id="283" name="Google Shape;283;p14"/>
          <p:cNvSpPr txBox="1"/>
          <p:nvPr>
            <p:ph idx="1" type="body"/>
          </p:nvPr>
        </p:nvSpPr>
        <p:spPr>
          <a:xfrm>
            <a:off x="1303800" y="1137075"/>
            <a:ext cx="7030500" cy="25416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GB" sz="3300"/>
              <a:t>Hawk Eye</a:t>
            </a:r>
            <a:endParaRPr b="1" sz="3300"/>
          </a:p>
          <a:p>
            <a:pPr indent="0" lvl="0" marL="0" rtl="0" algn="ctr">
              <a:lnSpc>
                <a:spcPct val="100000"/>
              </a:lnSpc>
              <a:spcBef>
                <a:spcPts val="1600"/>
              </a:spcBef>
              <a:spcAft>
                <a:spcPts val="1600"/>
              </a:spcAft>
              <a:buNone/>
            </a:pPr>
            <a:r>
              <a:rPr lang="en-GB" sz="2900"/>
              <a:t>The Intelligent Surveillance System</a:t>
            </a:r>
            <a:endParaRPr sz="2900"/>
          </a:p>
        </p:txBody>
      </p:sp>
      <p:pic>
        <p:nvPicPr>
          <p:cNvPr id="284" name="Google Shape;284;p14"/>
          <p:cNvPicPr preferRelativeResize="0"/>
          <p:nvPr/>
        </p:nvPicPr>
        <p:blipFill>
          <a:blip r:embed="rId3">
            <a:alphaModFix/>
          </a:blip>
          <a:stretch>
            <a:fillRect/>
          </a:stretch>
        </p:blipFill>
        <p:spPr>
          <a:xfrm>
            <a:off x="3710600" y="2448800"/>
            <a:ext cx="2216901" cy="2216901"/>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Authorized Access</a:t>
            </a:r>
            <a:endParaRPr/>
          </a:p>
        </p:txBody>
      </p:sp>
      <p:sp>
        <p:nvSpPr>
          <p:cNvPr id="417" name="Google Shape;417;p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8" name="Google Shape;418;p32"/>
          <p:cNvPicPr preferRelativeResize="0"/>
          <p:nvPr/>
        </p:nvPicPr>
        <p:blipFill>
          <a:blip r:embed="rId3">
            <a:alphaModFix/>
          </a:blip>
          <a:stretch>
            <a:fillRect/>
          </a:stretch>
        </p:blipFill>
        <p:spPr>
          <a:xfrm>
            <a:off x="861700" y="1432375"/>
            <a:ext cx="5011025" cy="2821799"/>
          </a:xfrm>
          <a:prstGeom prst="rect">
            <a:avLst/>
          </a:prstGeom>
          <a:noFill/>
          <a:ln>
            <a:noFill/>
          </a:ln>
          <a:effectLst>
            <a:outerShdw blurRad="57150" rotWithShape="0" algn="bl" dir="5400000" dist="19050">
              <a:srgbClr val="000000">
                <a:alpha val="50000"/>
              </a:srgbClr>
            </a:outerShdw>
          </a:effectLst>
        </p:spPr>
      </p:pic>
      <p:pic>
        <p:nvPicPr>
          <p:cNvPr id="419" name="Google Shape;419;p32"/>
          <p:cNvPicPr preferRelativeResize="0"/>
          <p:nvPr/>
        </p:nvPicPr>
        <p:blipFill>
          <a:blip r:embed="rId4">
            <a:alphaModFix/>
          </a:blip>
          <a:stretch>
            <a:fillRect/>
          </a:stretch>
        </p:blipFill>
        <p:spPr>
          <a:xfrm>
            <a:off x="6549825" y="1114725"/>
            <a:ext cx="1632675" cy="34570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Authorized Access</a:t>
            </a:r>
            <a:endParaRPr/>
          </a:p>
        </p:txBody>
      </p:sp>
      <p:pic>
        <p:nvPicPr>
          <p:cNvPr id="425" name="Google Shape;425;p33"/>
          <p:cNvPicPr preferRelativeResize="0"/>
          <p:nvPr/>
        </p:nvPicPr>
        <p:blipFill>
          <a:blip r:embed="rId3">
            <a:alphaModFix/>
          </a:blip>
          <a:stretch>
            <a:fillRect/>
          </a:stretch>
        </p:blipFill>
        <p:spPr>
          <a:xfrm>
            <a:off x="1594075" y="1298475"/>
            <a:ext cx="6234625" cy="3570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Authorized Access View</a:t>
            </a:r>
            <a:endParaRPr/>
          </a:p>
        </p:txBody>
      </p:sp>
      <p:sp>
        <p:nvSpPr>
          <p:cNvPr id="431" name="Google Shape;431;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32" name="Google Shape;432;p34"/>
          <p:cNvPicPr preferRelativeResize="0"/>
          <p:nvPr/>
        </p:nvPicPr>
        <p:blipFill>
          <a:blip r:embed="rId3">
            <a:alphaModFix/>
          </a:blip>
          <a:stretch>
            <a:fillRect/>
          </a:stretch>
        </p:blipFill>
        <p:spPr>
          <a:xfrm>
            <a:off x="1303800" y="1505301"/>
            <a:ext cx="3852305" cy="3075100"/>
          </a:xfrm>
          <a:prstGeom prst="rect">
            <a:avLst/>
          </a:prstGeom>
          <a:noFill/>
          <a:ln>
            <a:noFill/>
          </a:ln>
          <a:effectLst>
            <a:outerShdw blurRad="57150" rotWithShape="0" algn="bl" dir="5400000" dist="19050">
              <a:srgbClr val="000000">
                <a:alpha val="50000"/>
              </a:srgbClr>
            </a:outerShdw>
          </a:effectLst>
        </p:spPr>
      </p:pic>
      <p:pic>
        <p:nvPicPr>
          <p:cNvPr id="433" name="Google Shape;433;p34"/>
          <p:cNvPicPr preferRelativeResize="0"/>
          <p:nvPr/>
        </p:nvPicPr>
        <p:blipFill>
          <a:blip r:embed="rId4">
            <a:alphaModFix/>
          </a:blip>
          <a:stretch>
            <a:fillRect/>
          </a:stretch>
        </p:blipFill>
        <p:spPr>
          <a:xfrm>
            <a:off x="6380950" y="1456550"/>
            <a:ext cx="1498325" cy="31726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Unauthorized Access</a:t>
            </a:r>
            <a:endParaRPr/>
          </a:p>
        </p:txBody>
      </p:sp>
      <p:sp>
        <p:nvSpPr>
          <p:cNvPr id="439" name="Google Shape;439;p3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40" name="Google Shape;440;p35"/>
          <p:cNvPicPr preferRelativeResize="0"/>
          <p:nvPr/>
        </p:nvPicPr>
        <p:blipFill>
          <a:blip r:embed="rId3">
            <a:alphaModFix/>
          </a:blip>
          <a:stretch>
            <a:fillRect/>
          </a:stretch>
        </p:blipFill>
        <p:spPr>
          <a:xfrm>
            <a:off x="925275" y="1597875"/>
            <a:ext cx="5669624" cy="3192650"/>
          </a:xfrm>
          <a:prstGeom prst="rect">
            <a:avLst/>
          </a:prstGeom>
          <a:noFill/>
          <a:ln>
            <a:noFill/>
          </a:ln>
          <a:effectLst>
            <a:outerShdw blurRad="57150" rotWithShape="0" algn="bl" dir="5400000" dist="19050">
              <a:srgbClr val="000000">
                <a:alpha val="50000"/>
              </a:srgbClr>
            </a:outerShdw>
          </a:effectLst>
        </p:spPr>
      </p:pic>
      <p:pic>
        <p:nvPicPr>
          <p:cNvPr id="441" name="Google Shape;441;p35"/>
          <p:cNvPicPr preferRelativeResize="0"/>
          <p:nvPr/>
        </p:nvPicPr>
        <p:blipFill>
          <a:blip r:embed="rId4">
            <a:alphaModFix/>
          </a:blip>
          <a:stretch>
            <a:fillRect/>
          </a:stretch>
        </p:blipFill>
        <p:spPr>
          <a:xfrm>
            <a:off x="6858000" y="1539063"/>
            <a:ext cx="1563325" cy="33102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Unauthorized Access</a:t>
            </a:r>
            <a:endParaRPr/>
          </a:p>
        </p:txBody>
      </p:sp>
      <p:sp>
        <p:nvSpPr>
          <p:cNvPr id="447" name="Google Shape;447;p3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48" name="Google Shape;448;p36"/>
          <p:cNvPicPr preferRelativeResize="0"/>
          <p:nvPr/>
        </p:nvPicPr>
        <p:blipFill>
          <a:blip r:embed="rId3">
            <a:alphaModFix/>
          </a:blip>
          <a:stretch>
            <a:fillRect/>
          </a:stretch>
        </p:blipFill>
        <p:spPr>
          <a:xfrm>
            <a:off x="1598623" y="1303925"/>
            <a:ext cx="6440849" cy="36883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Unauthorized Access View</a:t>
            </a:r>
            <a:endParaRPr/>
          </a:p>
        </p:txBody>
      </p:sp>
      <p:sp>
        <p:nvSpPr>
          <p:cNvPr id="454" name="Google Shape;454;p3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5" name="Google Shape;455;p37"/>
          <p:cNvPicPr preferRelativeResize="0"/>
          <p:nvPr/>
        </p:nvPicPr>
        <p:blipFill>
          <a:blip r:embed="rId3">
            <a:alphaModFix/>
          </a:blip>
          <a:stretch>
            <a:fillRect/>
          </a:stretch>
        </p:blipFill>
        <p:spPr>
          <a:xfrm>
            <a:off x="1399350" y="1484400"/>
            <a:ext cx="4010026" cy="3200975"/>
          </a:xfrm>
          <a:prstGeom prst="rect">
            <a:avLst/>
          </a:prstGeom>
          <a:noFill/>
          <a:ln>
            <a:noFill/>
          </a:ln>
          <a:effectLst>
            <a:outerShdw blurRad="57150" rotWithShape="0" algn="bl" dir="5400000" dist="19050">
              <a:srgbClr val="000000">
                <a:alpha val="50000"/>
              </a:srgbClr>
            </a:outerShdw>
          </a:effectLst>
        </p:spPr>
      </p:pic>
      <p:pic>
        <p:nvPicPr>
          <p:cNvPr id="456" name="Google Shape;456;p37"/>
          <p:cNvPicPr preferRelativeResize="0"/>
          <p:nvPr/>
        </p:nvPicPr>
        <p:blipFill>
          <a:blip r:embed="rId4">
            <a:alphaModFix/>
          </a:blip>
          <a:stretch>
            <a:fillRect/>
          </a:stretch>
        </p:blipFill>
        <p:spPr>
          <a:xfrm>
            <a:off x="6216274" y="1484400"/>
            <a:ext cx="1511701" cy="32009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Visitors</a:t>
            </a:r>
            <a:endParaRPr/>
          </a:p>
        </p:txBody>
      </p:sp>
      <p:pic>
        <p:nvPicPr>
          <p:cNvPr id="462" name="Google Shape;462;p38"/>
          <p:cNvPicPr preferRelativeResize="0"/>
          <p:nvPr/>
        </p:nvPicPr>
        <p:blipFill>
          <a:blip r:embed="rId3">
            <a:alphaModFix/>
          </a:blip>
          <a:stretch>
            <a:fillRect/>
          </a:stretch>
        </p:blipFill>
        <p:spPr>
          <a:xfrm>
            <a:off x="6860214" y="1410351"/>
            <a:ext cx="1474086" cy="3121300"/>
          </a:xfrm>
          <a:prstGeom prst="rect">
            <a:avLst/>
          </a:prstGeom>
          <a:noFill/>
          <a:ln>
            <a:noFill/>
          </a:ln>
          <a:effectLst>
            <a:outerShdw blurRad="57150" rotWithShape="0" algn="bl" dir="5400000" dist="19050">
              <a:srgbClr val="000000">
                <a:alpha val="50000"/>
              </a:srgbClr>
            </a:outerShdw>
          </a:effectLst>
        </p:spPr>
      </p:pic>
      <p:pic>
        <p:nvPicPr>
          <p:cNvPr id="463" name="Google Shape;463;p38"/>
          <p:cNvPicPr preferRelativeResize="0"/>
          <p:nvPr/>
        </p:nvPicPr>
        <p:blipFill>
          <a:blip r:embed="rId4">
            <a:alphaModFix/>
          </a:blip>
          <a:stretch>
            <a:fillRect/>
          </a:stretch>
        </p:blipFill>
        <p:spPr>
          <a:xfrm>
            <a:off x="1019476" y="1484600"/>
            <a:ext cx="5411051" cy="30470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Visitor Access</a:t>
            </a:r>
            <a:endParaRPr/>
          </a:p>
        </p:txBody>
      </p:sp>
      <p:pic>
        <p:nvPicPr>
          <p:cNvPr id="469" name="Google Shape;469;p39"/>
          <p:cNvPicPr preferRelativeResize="0"/>
          <p:nvPr/>
        </p:nvPicPr>
        <p:blipFill>
          <a:blip r:embed="rId3">
            <a:alphaModFix/>
          </a:blip>
          <a:stretch>
            <a:fillRect/>
          </a:stretch>
        </p:blipFill>
        <p:spPr>
          <a:xfrm>
            <a:off x="1811602" y="1597876"/>
            <a:ext cx="3352873" cy="2933775"/>
          </a:xfrm>
          <a:prstGeom prst="rect">
            <a:avLst/>
          </a:prstGeom>
          <a:noFill/>
          <a:ln>
            <a:noFill/>
          </a:ln>
          <a:effectLst>
            <a:outerShdw blurRad="57150" rotWithShape="0" algn="bl" dir="5400000" dist="19050">
              <a:srgbClr val="000000">
                <a:alpha val="50000"/>
              </a:srgbClr>
            </a:outerShdw>
          </a:effectLst>
        </p:spPr>
      </p:pic>
      <p:pic>
        <p:nvPicPr>
          <p:cNvPr id="470" name="Google Shape;470;p39"/>
          <p:cNvPicPr preferRelativeResize="0"/>
          <p:nvPr/>
        </p:nvPicPr>
        <p:blipFill>
          <a:blip r:embed="rId4">
            <a:alphaModFix/>
          </a:blip>
          <a:stretch>
            <a:fillRect/>
          </a:stretch>
        </p:blipFill>
        <p:spPr>
          <a:xfrm>
            <a:off x="5775141" y="1597875"/>
            <a:ext cx="1385509" cy="29337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Organizations</a:t>
            </a:r>
            <a:endParaRPr/>
          </a:p>
        </p:txBody>
      </p:sp>
      <p:sp>
        <p:nvSpPr>
          <p:cNvPr id="476" name="Google Shape;476;p4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77" name="Google Shape;477;p40"/>
          <p:cNvPicPr preferRelativeResize="0"/>
          <p:nvPr/>
        </p:nvPicPr>
        <p:blipFill>
          <a:blip r:embed="rId3">
            <a:alphaModFix/>
          </a:blip>
          <a:stretch>
            <a:fillRect/>
          </a:stretch>
        </p:blipFill>
        <p:spPr>
          <a:xfrm>
            <a:off x="6780781" y="1442125"/>
            <a:ext cx="1489267" cy="3153449"/>
          </a:xfrm>
          <a:prstGeom prst="rect">
            <a:avLst/>
          </a:prstGeom>
          <a:noFill/>
          <a:ln>
            <a:noFill/>
          </a:ln>
          <a:effectLst>
            <a:outerShdw blurRad="57150" rotWithShape="0" algn="bl" dir="5400000" dist="19050">
              <a:srgbClr val="000000">
                <a:alpha val="50000"/>
              </a:srgbClr>
            </a:outerShdw>
          </a:effectLst>
        </p:spPr>
      </p:pic>
      <p:pic>
        <p:nvPicPr>
          <p:cNvPr id="478" name="Google Shape;478;p40"/>
          <p:cNvPicPr preferRelativeResize="0"/>
          <p:nvPr/>
        </p:nvPicPr>
        <p:blipFill>
          <a:blip r:embed="rId4">
            <a:alphaModFix/>
          </a:blip>
          <a:stretch>
            <a:fillRect/>
          </a:stretch>
        </p:blipFill>
        <p:spPr>
          <a:xfrm>
            <a:off x="1307306" y="1597875"/>
            <a:ext cx="5209894" cy="2933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Organizations</a:t>
            </a:r>
            <a:endParaRPr/>
          </a:p>
        </p:txBody>
      </p:sp>
      <p:pic>
        <p:nvPicPr>
          <p:cNvPr id="484" name="Google Shape;484;p41"/>
          <p:cNvPicPr preferRelativeResize="0"/>
          <p:nvPr/>
        </p:nvPicPr>
        <p:blipFill>
          <a:blip r:embed="rId3">
            <a:alphaModFix/>
          </a:blip>
          <a:stretch>
            <a:fillRect/>
          </a:stretch>
        </p:blipFill>
        <p:spPr>
          <a:xfrm>
            <a:off x="1827913" y="1390000"/>
            <a:ext cx="5982275" cy="3425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15"/>
          <p:cNvPicPr preferRelativeResize="0"/>
          <p:nvPr/>
        </p:nvPicPr>
        <p:blipFill>
          <a:blip r:embed="rId3">
            <a:alphaModFix/>
          </a:blip>
          <a:stretch>
            <a:fillRect/>
          </a:stretch>
        </p:blipFill>
        <p:spPr>
          <a:xfrm>
            <a:off x="4240638" y="8"/>
            <a:ext cx="1179601" cy="1179599"/>
          </a:xfrm>
          <a:prstGeom prst="rect">
            <a:avLst/>
          </a:prstGeom>
          <a:noFill/>
          <a:ln>
            <a:noFill/>
          </a:ln>
        </p:spPr>
      </p:pic>
      <p:pic>
        <p:nvPicPr>
          <p:cNvPr id="290" name="Google Shape;290;p15"/>
          <p:cNvPicPr preferRelativeResize="0"/>
          <p:nvPr/>
        </p:nvPicPr>
        <p:blipFill>
          <a:blip r:embed="rId4">
            <a:alphaModFix/>
          </a:blip>
          <a:stretch>
            <a:fillRect/>
          </a:stretch>
        </p:blipFill>
        <p:spPr>
          <a:xfrm>
            <a:off x="2058600" y="474397"/>
            <a:ext cx="1256645" cy="1256625"/>
          </a:xfrm>
          <a:prstGeom prst="rect">
            <a:avLst/>
          </a:prstGeom>
          <a:noFill/>
          <a:ln>
            <a:noFill/>
          </a:ln>
        </p:spPr>
      </p:pic>
      <p:pic>
        <p:nvPicPr>
          <p:cNvPr id="291" name="Google Shape;291;p15"/>
          <p:cNvPicPr preferRelativeResize="0"/>
          <p:nvPr/>
        </p:nvPicPr>
        <p:blipFill>
          <a:blip r:embed="rId5">
            <a:alphaModFix/>
          </a:blip>
          <a:stretch>
            <a:fillRect/>
          </a:stretch>
        </p:blipFill>
        <p:spPr>
          <a:xfrm>
            <a:off x="5954815" y="474403"/>
            <a:ext cx="1750750" cy="1371650"/>
          </a:xfrm>
          <a:prstGeom prst="rect">
            <a:avLst/>
          </a:prstGeom>
          <a:noFill/>
          <a:ln>
            <a:noFill/>
          </a:ln>
        </p:spPr>
      </p:pic>
      <p:pic>
        <p:nvPicPr>
          <p:cNvPr id="292" name="Google Shape;292;p15"/>
          <p:cNvPicPr preferRelativeResize="0"/>
          <p:nvPr/>
        </p:nvPicPr>
        <p:blipFill>
          <a:blip r:embed="rId6">
            <a:alphaModFix/>
          </a:blip>
          <a:stretch>
            <a:fillRect/>
          </a:stretch>
        </p:blipFill>
        <p:spPr>
          <a:xfrm>
            <a:off x="2869000" y="3650725"/>
            <a:ext cx="1371650" cy="1371650"/>
          </a:xfrm>
          <a:prstGeom prst="rect">
            <a:avLst/>
          </a:prstGeom>
          <a:noFill/>
          <a:ln>
            <a:noFill/>
          </a:ln>
        </p:spPr>
      </p:pic>
      <p:pic>
        <p:nvPicPr>
          <p:cNvPr id="293" name="Google Shape;293;p15"/>
          <p:cNvPicPr preferRelativeResize="0"/>
          <p:nvPr/>
        </p:nvPicPr>
        <p:blipFill>
          <a:blip r:embed="rId7">
            <a:alphaModFix/>
          </a:blip>
          <a:stretch>
            <a:fillRect/>
          </a:stretch>
        </p:blipFill>
        <p:spPr>
          <a:xfrm>
            <a:off x="1732100" y="2128888"/>
            <a:ext cx="1371649" cy="1314696"/>
          </a:xfrm>
          <a:prstGeom prst="rect">
            <a:avLst/>
          </a:prstGeom>
          <a:noFill/>
          <a:ln>
            <a:noFill/>
          </a:ln>
        </p:spPr>
      </p:pic>
      <p:pic>
        <p:nvPicPr>
          <p:cNvPr id="294" name="Google Shape;294;p15"/>
          <p:cNvPicPr preferRelativeResize="0"/>
          <p:nvPr/>
        </p:nvPicPr>
        <p:blipFill>
          <a:blip r:embed="rId8">
            <a:alphaModFix/>
          </a:blip>
          <a:stretch>
            <a:fillRect/>
          </a:stretch>
        </p:blipFill>
        <p:spPr>
          <a:xfrm>
            <a:off x="5300512" y="3771851"/>
            <a:ext cx="1256650" cy="1129398"/>
          </a:xfrm>
          <a:prstGeom prst="rect">
            <a:avLst/>
          </a:prstGeom>
          <a:noFill/>
          <a:ln>
            <a:noFill/>
          </a:ln>
        </p:spPr>
      </p:pic>
      <p:pic>
        <p:nvPicPr>
          <p:cNvPr id="295" name="Google Shape;295;p15"/>
          <p:cNvPicPr preferRelativeResize="0"/>
          <p:nvPr/>
        </p:nvPicPr>
        <p:blipFill>
          <a:blip r:embed="rId9">
            <a:alphaModFix/>
          </a:blip>
          <a:stretch>
            <a:fillRect/>
          </a:stretch>
        </p:blipFill>
        <p:spPr>
          <a:xfrm>
            <a:off x="6204150" y="2089200"/>
            <a:ext cx="1439475" cy="1439475"/>
          </a:xfrm>
          <a:prstGeom prst="rect">
            <a:avLst/>
          </a:prstGeom>
          <a:noFill/>
          <a:ln>
            <a:noFill/>
          </a:ln>
        </p:spPr>
      </p:pic>
      <p:pic>
        <p:nvPicPr>
          <p:cNvPr id="296" name="Google Shape;296;p15"/>
          <p:cNvPicPr preferRelativeResize="0"/>
          <p:nvPr/>
        </p:nvPicPr>
        <p:blipFill>
          <a:blip r:embed="rId10">
            <a:alphaModFix/>
          </a:blip>
          <a:stretch>
            <a:fillRect/>
          </a:stretch>
        </p:blipFill>
        <p:spPr>
          <a:xfrm>
            <a:off x="3616237" y="1367275"/>
            <a:ext cx="2216901" cy="22169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1000"/>
                                        <p:tgtEl>
                                          <p:spTgt spid="29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1000"/>
                                        <p:tgtEl>
                                          <p:spTgt spid="2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1000"/>
                                        <p:tgtEl>
                                          <p:spTgt spid="29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93"/>
                                        </p:tgtEl>
                                        <p:attrNameLst>
                                          <p:attrName>style.visibility</p:attrName>
                                        </p:attrNameLst>
                                      </p:cBhvr>
                                      <p:to>
                                        <p:strVal val="visible"/>
                                      </p:to>
                                    </p:set>
                                    <p:anim calcmode="lin" valueType="num">
                                      <p:cBhvr additive="base">
                                        <p:cTn dur="1000"/>
                                        <p:tgtEl>
                                          <p:spTgt spid="29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1000"/>
                                        <p:tgtEl>
                                          <p:spTgt spid="29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4"/>
                                        </p:tgtEl>
                                        <p:attrNameLst>
                                          <p:attrName>style.visibility</p:attrName>
                                        </p:attrNameLst>
                                      </p:cBhvr>
                                      <p:to>
                                        <p:strVal val="visible"/>
                                      </p:to>
                                    </p:set>
                                    <p:anim calcmode="lin" valueType="num">
                                      <p:cBhvr additive="base">
                                        <p:cTn dur="1000"/>
                                        <p:tgtEl>
                                          <p:spTgt spid="29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1000"/>
                                        <p:tgtEl>
                                          <p:spTgt spid="295"/>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35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Employee Of Organization</a:t>
            </a:r>
            <a:endParaRPr/>
          </a:p>
        </p:txBody>
      </p:sp>
      <p:pic>
        <p:nvPicPr>
          <p:cNvPr id="490" name="Google Shape;490;p42"/>
          <p:cNvPicPr preferRelativeResize="0"/>
          <p:nvPr/>
        </p:nvPicPr>
        <p:blipFill>
          <a:blip r:embed="rId3">
            <a:alphaModFix/>
          </a:blip>
          <a:stretch>
            <a:fillRect/>
          </a:stretch>
        </p:blipFill>
        <p:spPr>
          <a:xfrm>
            <a:off x="5255381" y="1523600"/>
            <a:ext cx="1489269" cy="3153449"/>
          </a:xfrm>
          <a:prstGeom prst="rect">
            <a:avLst/>
          </a:prstGeom>
          <a:noFill/>
          <a:ln>
            <a:noFill/>
          </a:ln>
          <a:effectLst>
            <a:outerShdw blurRad="57150" rotWithShape="0" algn="bl" dir="5400000" dist="19050">
              <a:srgbClr val="000000">
                <a:alpha val="50000"/>
              </a:srgbClr>
            </a:outerShdw>
          </a:effectLst>
        </p:spPr>
      </p:pic>
      <p:pic>
        <p:nvPicPr>
          <p:cNvPr id="491" name="Google Shape;491;p42"/>
          <p:cNvPicPr preferRelativeResize="0"/>
          <p:nvPr/>
        </p:nvPicPr>
        <p:blipFill>
          <a:blip r:embed="rId4">
            <a:alphaModFix/>
          </a:blip>
          <a:stretch>
            <a:fillRect/>
          </a:stretch>
        </p:blipFill>
        <p:spPr>
          <a:xfrm>
            <a:off x="2736708" y="1523600"/>
            <a:ext cx="1612692" cy="31534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43"/>
          <p:cNvSpPr txBox="1"/>
          <p:nvPr>
            <p:ph type="title"/>
          </p:nvPr>
        </p:nvSpPr>
        <p:spPr>
          <a:xfrm>
            <a:off x="1303800" y="598575"/>
            <a:ext cx="7030500" cy="6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a:t>
            </a:r>
            <a:r>
              <a:rPr lang="en-GB"/>
              <a:t>Flow</a:t>
            </a:r>
            <a:r>
              <a:rPr lang="en-GB"/>
              <a:t> Diagram</a:t>
            </a:r>
            <a:endParaRPr/>
          </a:p>
        </p:txBody>
      </p:sp>
      <p:pic>
        <p:nvPicPr>
          <p:cNvPr id="497" name="Google Shape;497;p43"/>
          <p:cNvPicPr preferRelativeResize="0"/>
          <p:nvPr/>
        </p:nvPicPr>
        <p:blipFill>
          <a:blip r:embed="rId3">
            <a:alphaModFix/>
          </a:blip>
          <a:stretch>
            <a:fillRect/>
          </a:stretch>
        </p:blipFill>
        <p:spPr>
          <a:xfrm>
            <a:off x="738625" y="1342950"/>
            <a:ext cx="7815975" cy="380055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a:t>
            </a:r>
            <a:endParaRPr/>
          </a:p>
        </p:txBody>
      </p:sp>
      <p:sp>
        <p:nvSpPr>
          <p:cNvPr id="503" name="Google Shape;503;p44"/>
          <p:cNvSpPr txBox="1"/>
          <p:nvPr>
            <p:ph idx="1" type="body"/>
          </p:nvPr>
        </p:nvSpPr>
        <p:spPr>
          <a:xfrm>
            <a:off x="1303800" y="17937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Fast Monitoring</a:t>
            </a:r>
            <a:r>
              <a:rPr lang="en-GB" sz="2000"/>
              <a:t>.</a:t>
            </a:r>
            <a:endParaRPr sz="2000"/>
          </a:p>
          <a:p>
            <a:pPr indent="-355600" lvl="0" marL="457200" rtl="0" algn="l">
              <a:spcBef>
                <a:spcPts val="0"/>
              </a:spcBef>
              <a:spcAft>
                <a:spcPts val="0"/>
              </a:spcAft>
              <a:buSzPts val="2000"/>
              <a:buChar char="●"/>
            </a:pPr>
            <a:r>
              <a:rPr lang="en-GB" sz="2000"/>
              <a:t>Monitoring Human movement.</a:t>
            </a:r>
            <a:endParaRPr sz="2000"/>
          </a:p>
          <a:p>
            <a:pPr indent="-355600" lvl="0" marL="457200" rtl="0" algn="l">
              <a:spcBef>
                <a:spcPts val="0"/>
              </a:spcBef>
              <a:spcAft>
                <a:spcPts val="0"/>
              </a:spcAft>
              <a:buSzPts val="2000"/>
              <a:buChar char="●"/>
            </a:pPr>
            <a:r>
              <a:rPr lang="en-GB" sz="2000"/>
              <a:t>Recognized Employee and Visitors.</a:t>
            </a:r>
            <a:endParaRPr sz="2000"/>
          </a:p>
          <a:p>
            <a:pPr indent="-355600" lvl="0" marL="457200" rtl="0" algn="l">
              <a:spcBef>
                <a:spcPts val="0"/>
              </a:spcBef>
              <a:spcAft>
                <a:spcPts val="0"/>
              </a:spcAft>
              <a:buSzPts val="2000"/>
              <a:buChar char="●"/>
            </a:pPr>
            <a:r>
              <a:rPr lang="en-GB" sz="2000"/>
              <a:t>Recognized Authorized and Unauthorized access.</a:t>
            </a:r>
            <a:endParaRPr sz="2000"/>
          </a:p>
          <a:p>
            <a:pPr indent="-355600" lvl="0" marL="457200" rtl="0" algn="l">
              <a:spcBef>
                <a:spcPts val="0"/>
              </a:spcBef>
              <a:spcAft>
                <a:spcPts val="0"/>
              </a:spcAft>
              <a:buSzPts val="2000"/>
              <a:buChar char="●"/>
            </a:pPr>
            <a:r>
              <a:rPr lang="en-GB" sz="2000"/>
              <a:t>Real Time</a:t>
            </a:r>
            <a:r>
              <a:rPr lang="en-GB" sz="2000"/>
              <a:t> Data monitoring.</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Application</a:t>
            </a:r>
            <a:endParaRPr/>
          </a:p>
        </p:txBody>
      </p:sp>
      <p:sp>
        <p:nvSpPr>
          <p:cNvPr id="509" name="Google Shape;509;p4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Commercial Building</a:t>
            </a:r>
            <a:r>
              <a:rPr lang="en-GB" sz="1800"/>
              <a:t> </a:t>
            </a:r>
            <a:endParaRPr sz="1800"/>
          </a:p>
          <a:p>
            <a:pPr indent="-342900" lvl="0" marL="457200" rtl="0" algn="l">
              <a:spcBef>
                <a:spcPts val="0"/>
              </a:spcBef>
              <a:spcAft>
                <a:spcPts val="0"/>
              </a:spcAft>
              <a:buSzPts val="1800"/>
              <a:buChar char="●"/>
            </a:pPr>
            <a:r>
              <a:rPr lang="en-GB" sz="1800"/>
              <a:t>N</a:t>
            </a:r>
            <a:r>
              <a:rPr lang="en-GB" sz="1800"/>
              <a:t>uclear Power Plant</a:t>
            </a:r>
            <a:r>
              <a:rPr lang="en-GB" sz="1800"/>
              <a:t> </a:t>
            </a:r>
            <a:endParaRPr sz="1800"/>
          </a:p>
          <a:p>
            <a:pPr indent="-342900" lvl="0" marL="457200" rtl="0" algn="l">
              <a:spcBef>
                <a:spcPts val="0"/>
              </a:spcBef>
              <a:spcAft>
                <a:spcPts val="0"/>
              </a:spcAft>
              <a:buSzPts val="1800"/>
              <a:buChar char="●"/>
            </a:pPr>
            <a:r>
              <a:rPr lang="en-GB" sz="1800"/>
              <a:t>Industry, Mail, Fectory</a:t>
            </a:r>
            <a:r>
              <a:rPr lang="en-GB" sz="1800"/>
              <a:t> </a:t>
            </a:r>
            <a:endParaRPr sz="1800"/>
          </a:p>
          <a:p>
            <a:pPr indent="-342900" lvl="0" marL="457200" rtl="0" algn="l">
              <a:spcBef>
                <a:spcPts val="0"/>
              </a:spcBef>
              <a:spcAft>
                <a:spcPts val="0"/>
              </a:spcAft>
              <a:buSzPts val="1800"/>
              <a:buChar char="●"/>
            </a:pPr>
            <a:r>
              <a:rPr lang="en-GB" sz="1800"/>
              <a:t>Confidential Project</a:t>
            </a:r>
            <a:r>
              <a:rPr lang="en-GB" sz="1800"/>
              <a:t> </a:t>
            </a:r>
            <a:endParaRPr sz="1800"/>
          </a:p>
          <a:p>
            <a:pPr indent="-342900" lvl="0" marL="457200" rtl="0" algn="l">
              <a:spcBef>
                <a:spcPts val="0"/>
              </a:spcBef>
              <a:spcAft>
                <a:spcPts val="0"/>
              </a:spcAft>
              <a:buSzPts val="1800"/>
              <a:buChar char="●"/>
            </a:pPr>
            <a:r>
              <a:rPr lang="en-GB" sz="1800"/>
              <a:t>Residential</a:t>
            </a:r>
            <a:r>
              <a:rPr lang="en-GB" sz="1800"/>
              <a:t> Area</a:t>
            </a:r>
            <a:r>
              <a:rPr lang="en-GB" sz="1800"/>
              <a:t> </a:t>
            </a:r>
            <a:endParaRPr sz="1800"/>
          </a:p>
          <a:p>
            <a:pPr indent="-342900" lvl="0" marL="457200" rtl="0" algn="l">
              <a:spcBef>
                <a:spcPts val="0"/>
              </a:spcBef>
              <a:spcAft>
                <a:spcPts val="0"/>
              </a:spcAft>
              <a:buSzPts val="1800"/>
              <a:buChar char="●"/>
            </a:pPr>
            <a:r>
              <a:rPr lang="en-GB" sz="1800"/>
              <a:t>Scientific Research Center</a:t>
            </a:r>
            <a:endParaRPr sz="1800"/>
          </a:p>
          <a:p>
            <a:pPr indent="-342900" lvl="0" marL="457200" rtl="0" algn="l">
              <a:spcBef>
                <a:spcPts val="0"/>
              </a:spcBef>
              <a:spcAft>
                <a:spcPts val="0"/>
              </a:spcAft>
              <a:buSzPts val="1800"/>
              <a:buChar char="●"/>
            </a:pPr>
            <a:r>
              <a:rPr lang="en-GB" sz="1800"/>
              <a:t>National Surveillance System</a:t>
            </a:r>
            <a:endParaRPr sz="1800"/>
          </a:p>
          <a:p>
            <a:pPr indent="0" lvl="0" marL="457200" rtl="0" algn="l">
              <a:spcBef>
                <a:spcPts val="1600"/>
              </a:spcBef>
              <a:spcAft>
                <a:spcPts val="1600"/>
              </a:spcAft>
              <a:buNone/>
            </a:pPr>
            <a:r>
              <a:rPr lang="en-GB" sz="1800"/>
              <a:t> </a:t>
            </a:r>
            <a:endParaRPr sz="18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Requirements</a:t>
            </a:r>
            <a:endParaRPr/>
          </a:p>
        </p:txBody>
      </p:sp>
      <p:sp>
        <p:nvSpPr>
          <p:cNvPr id="515" name="Google Shape;515;p4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sz="1800"/>
              <a:t>Computer</a:t>
            </a:r>
            <a:endParaRPr sz="1800"/>
          </a:p>
          <a:p>
            <a:pPr indent="-342900" lvl="0" marL="457200" rtl="0" algn="l">
              <a:spcBef>
                <a:spcPts val="0"/>
              </a:spcBef>
              <a:spcAft>
                <a:spcPts val="0"/>
              </a:spcAft>
              <a:buSzPts val="1800"/>
              <a:buAutoNum type="arabicPeriod"/>
            </a:pPr>
            <a:r>
              <a:rPr lang="en-GB" sz="1800"/>
              <a:t>Android Mobile</a:t>
            </a:r>
            <a:endParaRPr sz="1800"/>
          </a:p>
          <a:p>
            <a:pPr indent="-342900" lvl="0" marL="457200" rtl="0" algn="l">
              <a:spcBef>
                <a:spcPts val="0"/>
              </a:spcBef>
              <a:spcAft>
                <a:spcPts val="0"/>
              </a:spcAft>
              <a:buSzPts val="1800"/>
              <a:buAutoNum type="arabicPeriod"/>
            </a:pPr>
            <a:r>
              <a:rPr lang="en-GB" sz="1800"/>
              <a:t>Dedicated server</a:t>
            </a:r>
            <a:endParaRPr sz="1800"/>
          </a:p>
          <a:p>
            <a:pPr indent="-342900" lvl="0" marL="457200" rtl="0" algn="l">
              <a:spcBef>
                <a:spcPts val="0"/>
              </a:spcBef>
              <a:spcAft>
                <a:spcPts val="0"/>
              </a:spcAft>
              <a:buSzPts val="1800"/>
              <a:buAutoNum type="arabicPeriod"/>
            </a:pPr>
            <a:r>
              <a:rPr lang="en-GB" sz="1800"/>
              <a:t>CCTv Camera</a:t>
            </a:r>
            <a:endParaRPr sz="1800"/>
          </a:p>
          <a:p>
            <a:pPr indent="-342900" lvl="0" marL="457200" rtl="0" algn="l">
              <a:spcBef>
                <a:spcPts val="0"/>
              </a:spcBef>
              <a:spcAft>
                <a:spcPts val="0"/>
              </a:spcAft>
              <a:buSzPts val="1800"/>
              <a:buAutoNum type="arabicPeriod"/>
            </a:pPr>
            <a:r>
              <a:rPr lang="en-GB" sz="1800"/>
              <a:t>DVR/NVR</a:t>
            </a:r>
            <a:endParaRPr sz="1800"/>
          </a:p>
          <a:p>
            <a:pPr indent="-342900" lvl="0" marL="457200" rtl="0" algn="l">
              <a:spcBef>
                <a:spcPts val="0"/>
              </a:spcBef>
              <a:spcAft>
                <a:spcPts val="0"/>
              </a:spcAft>
              <a:buSzPts val="1800"/>
              <a:buAutoNum type="arabicPeriod"/>
            </a:pPr>
            <a:r>
              <a:rPr lang="en-GB" sz="1800"/>
              <a:t>Web Server</a:t>
            </a:r>
            <a:endParaRPr sz="18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Limitations</a:t>
            </a:r>
            <a:endParaRPr/>
          </a:p>
        </p:txBody>
      </p:sp>
      <p:sp>
        <p:nvSpPr>
          <p:cNvPr id="521" name="Google Shape;521;p4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sz="1800"/>
              <a:t>Failed to distinguish identical twins.</a:t>
            </a:r>
            <a:endParaRPr sz="1800"/>
          </a:p>
          <a:p>
            <a:pPr indent="-342900" lvl="0" marL="457200" rtl="0" algn="l">
              <a:spcBef>
                <a:spcPts val="0"/>
              </a:spcBef>
              <a:spcAft>
                <a:spcPts val="0"/>
              </a:spcAft>
              <a:buSzPts val="1800"/>
              <a:buAutoNum type="arabicPeriod"/>
            </a:pPr>
            <a:r>
              <a:rPr lang="en-GB" sz="1800"/>
              <a:t>Failed to distinguish Plastic surgery</a:t>
            </a:r>
            <a:endParaRPr sz="1800"/>
          </a:p>
          <a:p>
            <a:pPr indent="-342900" lvl="0" marL="457200" rtl="0" algn="l">
              <a:spcBef>
                <a:spcPts val="0"/>
              </a:spcBef>
              <a:spcAft>
                <a:spcPts val="0"/>
              </a:spcAft>
              <a:buSzPts val="1800"/>
              <a:buAutoNum type="arabicPeriod"/>
            </a:pPr>
            <a:r>
              <a:rPr lang="en-GB" sz="1800"/>
              <a:t>Unable to detect masked face.</a:t>
            </a:r>
            <a:endParaRPr sz="1800"/>
          </a:p>
          <a:p>
            <a:pPr indent="-342900" lvl="0" marL="457200" rtl="0" algn="l">
              <a:spcBef>
                <a:spcPts val="0"/>
              </a:spcBef>
              <a:spcAft>
                <a:spcPts val="0"/>
              </a:spcAft>
              <a:buSzPts val="1800"/>
              <a:buAutoNum type="arabicPeriod"/>
            </a:pPr>
            <a:r>
              <a:rPr lang="en-GB" sz="1800"/>
              <a:t>Failed to distinguish photo face and real face.</a:t>
            </a:r>
            <a:endParaRPr sz="18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Future Work</a:t>
            </a:r>
            <a:endParaRPr/>
          </a:p>
        </p:txBody>
      </p:sp>
      <p:sp>
        <p:nvSpPr>
          <p:cNvPr id="527" name="Google Shape;527;p4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Make a complete package of Surveillance System include blockchain security.</a:t>
            </a:r>
            <a:endParaRPr sz="1800"/>
          </a:p>
          <a:p>
            <a:pPr indent="-342900" lvl="0" marL="457200" rtl="0" algn="l">
              <a:spcBef>
                <a:spcPts val="0"/>
              </a:spcBef>
              <a:spcAft>
                <a:spcPts val="0"/>
              </a:spcAft>
              <a:buSzPts val="1800"/>
              <a:buChar char="●"/>
            </a:pPr>
            <a:r>
              <a:rPr lang="en-GB" sz="1800"/>
              <a:t>Integrate Gait recognition to overcome the limitations of face recognition.</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9"/>
          <p:cNvSpPr txBox="1"/>
          <p:nvPr>
            <p:ph type="title"/>
          </p:nvPr>
        </p:nvSpPr>
        <p:spPr>
          <a:xfrm>
            <a:off x="1303800" y="21987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Thank You</a:t>
            </a:r>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Hawk Eye: </a:t>
            </a:r>
            <a:r>
              <a:rPr b="0" lang="en-GB" sz="2400"/>
              <a:t>The Intelligent Surveillance System</a:t>
            </a:r>
            <a:endParaRPr b="0" sz="2400"/>
          </a:p>
        </p:txBody>
      </p:sp>
      <p:sp>
        <p:nvSpPr>
          <p:cNvPr id="302" name="Google Shape;302;p16"/>
          <p:cNvSpPr txBox="1"/>
          <p:nvPr>
            <p:ph idx="1" type="body"/>
          </p:nvPr>
        </p:nvSpPr>
        <p:spPr>
          <a:xfrm>
            <a:off x="966925" y="1719725"/>
            <a:ext cx="3221100" cy="2541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a:t>Supervised by:</a:t>
            </a:r>
            <a:endParaRPr b="1"/>
          </a:p>
          <a:p>
            <a:pPr indent="0" lvl="0" marL="0" rtl="0" algn="l">
              <a:lnSpc>
                <a:spcPct val="150000"/>
              </a:lnSpc>
              <a:spcBef>
                <a:spcPts val="0"/>
              </a:spcBef>
              <a:spcAft>
                <a:spcPts val="0"/>
              </a:spcAft>
              <a:buNone/>
            </a:pPr>
            <a:r>
              <a:rPr lang="en-GB"/>
              <a:t>Md. Rafid Mostafiz</a:t>
            </a:r>
            <a:endParaRPr/>
          </a:p>
          <a:p>
            <a:pPr indent="0" lvl="0" marL="0" rtl="0" algn="l">
              <a:lnSpc>
                <a:spcPct val="150000"/>
              </a:lnSpc>
              <a:spcBef>
                <a:spcPts val="0"/>
              </a:spcBef>
              <a:spcAft>
                <a:spcPts val="0"/>
              </a:spcAft>
              <a:buNone/>
            </a:pPr>
            <a:r>
              <a:rPr lang="en-GB"/>
              <a:t>Lecturer</a:t>
            </a:r>
            <a:endParaRPr/>
          </a:p>
          <a:p>
            <a:pPr indent="0" lvl="0" marL="0" rtl="0" algn="l">
              <a:lnSpc>
                <a:spcPct val="150000"/>
              </a:lnSpc>
              <a:spcBef>
                <a:spcPts val="0"/>
              </a:spcBef>
              <a:spcAft>
                <a:spcPts val="0"/>
              </a:spcAft>
              <a:buNone/>
            </a:pPr>
            <a:r>
              <a:rPr lang="en-GB"/>
              <a:t>Department</a:t>
            </a:r>
            <a:r>
              <a:rPr lang="en-GB"/>
              <a:t> of Computer Science &amp; Engineering</a:t>
            </a:r>
            <a:endParaRPr/>
          </a:p>
          <a:p>
            <a:pPr indent="0" lvl="0" marL="0" rtl="0" algn="l">
              <a:lnSpc>
                <a:spcPct val="150000"/>
              </a:lnSpc>
              <a:spcBef>
                <a:spcPts val="0"/>
              </a:spcBef>
              <a:spcAft>
                <a:spcPts val="0"/>
              </a:spcAft>
              <a:buNone/>
            </a:pPr>
            <a:r>
              <a:rPr lang="en-GB"/>
              <a:t>Dhaka International University</a:t>
            </a:r>
            <a:endParaRPr/>
          </a:p>
        </p:txBody>
      </p:sp>
      <p:sp>
        <p:nvSpPr>
          <p:cNvPr id="303" name="Google Shape;303;p16"/>
          <p:cNvSpPr txBox="1"/>
          <p:nvPr>
            <p:ph idx="1" type="body"/>
          </p:nvPr>
        </p:nvSpPr>
        <p:spPr>
          <a:xfrm>
            <a:off x="4825625" y="1300950"/>
            <a:ext cx="3851700" cy="291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Presented</a:t>
            </a:r>
            <a:r>
              <a:rPr b="1" lang="en-GB"/>
              <a:t> by:</a:t>
            </a:r>
            <a:endParaRPr b="1"/>
          </a:p>
          <a:p>
            <a:pPr indent="0" lvl="0" marL="0" rtl="0" algn="l">
              <a:lnSpc>
                <a:spcPct val="100000"/>
              </a:lnSpc>
              <a:spcBef>
                <a:spcPts val="1600"/>
              </a:spcBef>
              <a:spcAft>
                <a:spcPts val="0"/>
              </a:spcAft>
              <a:buNone/>
            </a:pPr>
            <a:r>
              <a:rPr lang="en-GB"/>
              <a:t>Rejaul Karim (41)</a:t>
            </a:r>
            <a:endParaRPr/>
          </a:p>
          <a:p>
            <a:pPr indent="0" lvl="0" marL="0" rtl="0" algn="l">
              <a:lnSpc>
                <a:spcPct val="100000"/>
              </a:lnSpc>
              <a:spcBef>
                <a:spcPts val="1600"/>
              </a:spcBef>
              <a:spcAft>
                <a:spcPts val="0"/>
              </a:spcAft>
              <a:buNone/>
            </a:pPr>
            <a:r>
              <a:rPr lang="en-GB"/>
              <a:t>Shaeed Al Hasan (42)</a:t>
            </a:r>
            <a:endParaRPr/>
          </a:p>
          <a:p>
            <a:pPr indent="0" lvl="0" marL="0" rtl="0" algn="l">
              <a:lnSpc>
                <a:spcPct val="100000"/>
              </a:lnSpc>
              <a:spcBef>
                <a:spcPts val="1600"/>
              </a:spcBef>
              <a:spcAft>
                <a:spcPts val="0"/>
              </a:spcAft>
              <a:buNone/>
            </a:pPr>
            <a:r>
              <a:rPr lang="en-GB"/>
              <a:t>Sima Akter (07)</a:t>
            </a:r>
            <a:endParaRPr/>
          </a:p>
          <a:p>
            <a:pPr indent="0" lvl="0" marL="0" rtl="0" algn="l">
              <a:lnSpc>
                <a:spcPct val="100000"/>
              </a:lnSpc>
              <a:spcBef>
                <a:spcPts val="1600"/>
              </a:spcBef>
              <a:spcAft>
                <a:spcPts val="0"/>
              </a:spcAft>
              <a:buNone/>
            </a:pPr>
            <a:r>
              <a:rPr lang="en-GB"/>
              <a:t>Abdullah Al Shuvo (31)</a:t>
            </a:r>
            <a:endParaRPr/>
          </a:p>
          <a:p>
            <a:pPr indent="0" lvl="0" marL="0" rtl="0" algn="l">
              <a:lnSpc>
                <a:spcPct val="100000"/>
              </a:lnSpc>
              <a:spcBef>
                <a:spcPts val="1600"/>
              </a:spcBef>
              <a:spcAft>
                <a:spcPts val="0"/>
              </a:spcAft>
              <a:buNone/>
            </a:pPr>
            <a:r>
              <a:rPr lang="en-GB"/>
              <a:t>Department</a:t>
            </a:r>
            <a:r>
              <a:rPr lang="en-GB"/>
              <a:t> of Computer Science &amp; Engineering</a:t>
            </a:r>
            <a:endParaRPr/>
          </a:p>
          <a:p>
            <a:pPr indent="0" lvl="0" marL="0" rtl="0" algn="l">
              <a:lnSpc>
                <a:spcPct val="100000"/>
              </a:lnSpc>
              <a:spcBef>
                <a:spcPts val="0"/>
              </a:spcBef>
              <a:spcAft>
                <a:spcPts val="0"/>
              </a:spcAft>
              <a:buNone/>
            </a:pPr>
            <a:r>
              <a:rPr lang="en-GB"/>
              <a:t>Dhaka International University</a:t>
            </a:r>
            <a:endParaRPr/>
          </a:p>
        </p:txBody>
      </p:sp>
      <p:cxnSp>
        <p:nvCxnSpPr>
          <p:cNvPr id="304" name="Google Shape;304;p16"/>
          <p:cNvCxnSpPr/>
          <p:nvPr/>
        </p:nvCxnSpPr>
        <p:spPr>
          <a:xfrm rot="10800000">
            <a:off x="4489100" y="1465775"/>
            <a:ext cx="0" cy="30495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2200"/>
                                        <p:tgtEl>
                                          <p:spTgt spid="30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2600"/>
                                        <p:tgtEl>
                                          <p:spTgt spid="30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2100"/>
                                        <p:tgtEl>
                                          <p:spTgt spid="3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7"/>
          <p:cNvSpPr txBox="1"/>
          <p:nvPr>
            <p:ph type="title"/>
          </p:nvPr>
        </p:nvSpPr>
        <p:spPr>
          <a:xfrm>
            <a:off x="1303800" y="598575"/>
            <a:ext cx="7030500" cy="89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Overview</a:t>
            </a:r>
            <a:endParaRPr/>
          </a:p>
        </p:txBody>
      </p:sp>
      <p:sp>
        <p:nvSpPr>
          <p:cNvPr id="310" name="Google Shape;310;p17"/>
          <p:cNvSpPr txBox="1"/>
          <p:nvPr>
            <p:ph idx="1" type="body"/>
          </p:nvPr>
        </p:nvSpPr>
        <p:spPr>
          <a:xfrm>
            <a:off x="537175" y="1342950"/>
            <a:ext cx="8272500" cy="3531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a:solidFill>
                  <a:srgbClr val="000000"/>
                </a:solidFill>
                <a:highlight>
                  <a:srgbClr val="FFFFFF"/>
                </a:highlight>
              </a:rPr>
              <a:t>Video monitoring system is very popular, significant and useful for surveillance system in a commercial building. However, conventional video monitoring system based surveillance system has several weakness. Such as find out anyone’s movement is very </a:t>
            </a:r>
            <a:r>
              <a:rPr lang="en-GB">
                <a:solidFill>
                  <a:srgbClr val="000000"/>
                </a:solidFill>
                <a:highlight>
                  <a:srgbClr val="FFFFFF"/>
                </a:highlight>
              </a:rPr>
              <a:t>long time</a:t>
            </a:r>
            <a:r>
              <a:rPr lang="en-GB">
                <a:solidFill>
                  <a:srgbClr val="000000"/>
                </a:solidFill>
                <a:highlight>
                  <a:srgbClr val="FFFFFF"/>
                </a:highlight>
              </a:rPr>
              <a:t> process, or identifying unknown person is very hard for security in charge. </a:t>
            </a:r>
            <a:endParaRPr>
              <a:solidFill>
                <a:srgbClr val="000000"/>
              </a:solidFill>
              <a:highlight>
                <a:srgbClr val="FFFFFF"/>
              </a:highlight>
            </a:endParaRPr>
          </a:p>
          <a:p>
            <a:pPr indent="0" lvl="0" marL="0" rtl="0" algn="just">
              <a:spcBef>
                <a:spcPts val="1600"/>
              </a:spcBef>
              <a:spcAft>
                <a:spcPts val="0"/>
              </a:spcAft>
              <a:buNone/>
            </a:pPr>
            <a:r>
              <a:rPr lang="en-GB">
                <a:solidFill>
                  <a:srgbClr val="000000"/>
                </a:solidFill>
                <a:highlight>
                  <a:srgbClr val="FFFFFF"/>
                </a:highlight>
              </a:rPr>
              <a:t>This project is aimed to use new technology-based solution to overcome from those problem. It implemented facial recognition for recognized coming person in CCTv covered area. The human face is being identified using the Histogram of Oriented Gradients (HOG) method. </a:t>
            </a:r>
            <a:r>
              <a:rPr lang="en-GB">
                <a:solidFill>
                  <a:srgbClr val="000000"/>
                </a:solidFill>
                <a:highlight>
                  <a:srgbClr val="FFFFFF"/>
                </a:highlight>
              </a:rPr>
              <a:t>Deep CNN </a:t>
            </a:r>
            <a:r>
              <a:rPr lang="en-GB">
                <a:solidFill>
                  <a:srgbClr val="000000"/>
                </a:solidFill>
                <a:highlight>
                  <a:srgbClr val="FFFFFF"/>
                </a:highlight>
              </a:rPr>
              <a:t>Neural Network  was trained to get unique measurements from the human face, and Support Vector Machine (SVM) for face identification. After recognized a person this system will trace all movement of this person. And the system is able to detecting unauthorized access of of human.</a:t>
            </a:r>
            <a:endParaRPr>
              <a:solidFill>
                <a:srgbClr val="000000"/>
              </a:solidFill>
              <a:highlight>
                <a:srgbClr val="FFFFFF"/>
              </a:highlight>
            </a:endParaRPr>
          </a:p>
          <a:p>
            <a:pPr indent="0" lvl="0" marL="0" rtl="0" algn="just">
              <a:spcBef>
                <a:spcPts val="1600"/>
              </a:spcBef>
              <a:spcAft>
                <a:spcPts val="1600"/>
              </a:spcAft>
              <a:buNone/>
            </a:pPr>
            <a:r>
              <a:rPr lang="en-GB">
                <a:solidFill>
                  <a:srgbClr val="000000"/>
                </a:solidFill>
                <a:highlight>
                  <a:srgbClr val="FFFFFF"/>
                </a:highlight>
              </a:rPr>
              <a:t>Finally, a prototype using a desktop application the entire system managed, a web application and android mobile application was used to remote access to the server and a webcam was used for simulation.</a:t>
            </a:r>
            <a:endParaRPr>
              <a:solidFill>
                <a:srgbClr val="000000"/>
              </a:solidFill>
              <a:highlight>
                <a:srgbClr val="FFFFFF"/>
              </a:highlight>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Programming Language and tools</a:t>
            </a:r>
            <a:endParaRPr/>
          </a:p>
        </p:txBody>
      </p:sp>
      <p:sp>
        <p:nvSpPr>
          <p:cNvPr id="316" name="Google Shape;316;p18"/>
          <p:cNvSpPr txBox="1"/>
          <p:nvPr>
            <p:ph idx="1" type="body"/>
          </p:nvPr>
        </p:nvSpPr>
        <p:spPr>
          <a:xfrm>
            <a:off x="1303800" y="1414175"/>
            <a:ext cx="3002100" cy="31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Languages and Database</a:t>
            </a:r>
            <a:endParaRPr b="1" sz="1800"/>
          </a:p>
          <a:p>
            <a:pPr indent="-342900" lvl="0" marL="457200" rtl="0" algn="l">
              <a:spcBef>
                <a:spcPts val="1600"/>
              </a:spcBef>
              <a:spcAft>
                <a:spcPts val="0"/>
              </a:spcAft>
              <a:buSzPts val="1800"/>
              <a:buChar char="●"/>
            </a:pPr>
            <a:r>
              <a:rPr lang="en-GB" sz="1800"/>
              <a:t>Python 3</a:t>
            </a:r>
            <a:endParaRPr sz="1800"/>
          </a:p>
          <a:p>
            <a:pPr indent="-342900" lvl="0" marL="457200" rtl="0" algn="l">
              <a:spcBef>
                <a:spcPts val="0"/>
              </a:spcBef>
              <a:spcAft>
                <a:spcPts val="0"/>
              </a:spcAft>
              <a:buSzPts val="1800"/>
              <a:buChar char="●"/>
            </a:pPr>
            <a:r>
              <a:rPr lang="en-GB" sz="1800"/>
              <a:t>Java</a:t>
            </a:r>
            <a:endParaRPr sz="1800"/>
          </a:p>
          <a:p>
            <a:pPr indent="-342900" lvl="0" marL="457200" rtl="0" algn="l">
              <a:spcBef>
                <a:spcPts val="0"/>
              </a:spcBef>
              <a:spcAft>
                <a:spcPts val="0"/>
              </a:spcAft>
              <a:buSzPts val="1800"/>
              <a:buChar char="●"/>
            </a:pPr>
            <a:r>
              <a:rPr lang="en-GB" sz="1800"/>
              <a:t>TypeScript</a:t>
            </a:r>
            <a:endParaRPr sz="1800"/>
          </a:p>
          <a:p>
            <a:pPr indent="-342900" lvl="0" marL="457200" rtl="0" algn="l">
              <a:spcBef>
                <a:spcPts val="0"/>
              </a:spcBef>
              <a:spcAft>
                <a:spcPts val="0"/>
              </a:spcAft>
              <a:buSzPts val="1800"/>
              <a:buChar char="●"/>
            </a:pPr>
            <a:r>
              <a:rPr lang="en-GB" sz="1800"/>
              <a:t>JavaScript</a:t>
            </a:r>
            <a:endParaRPr sz="1800"/>
          </a:p>
          <a:p>
            <a:pPr indent="-342900" lvl="0" marL="457200" rtl="0" algn="l">
              <a:spcBef>
                <a:spcPts val="0"/>
              </a:spcBef>
              <a:spcAft>
                <a:spcPts val="0"/>
              </a:spcAft>
              <a:buSzPts val="1800"/>
              <a:buChar char="●"/>
            </a:pPr>
            <a:r>
              <a:rPr lang="en-GB" sz="1800"/>
              <a:t>HTML</a:t>
            </a:r>
            <a:endParaRPr sz="1800"/>
          </a:p>
          <a:p>
            <a:pPr indent="-342900" lvl="0" marL="457200" rtl="0" algn="l">
              <a:spcBef>
                <a:spcPts val="0"/>
              </a:spcBef>
              <a:spcAft>
                <a:spcPts val="0"/>
              </a:spcAft>
              <a:buSzPts val="1800"/>
              <a:buChar char="●"/>
            </a:pPr>
            <a:r>
              <a:rPr lang="en-GB" sz="1800"/>
              <a:t>CSS</a:t>
            </a:r>
            <a:endParaRPr sz="1800"/>
          </a:p>
          <a:p>
            <a:pPr indent="-342900" lvl="0" marL="457200" rtl="0" algn="l">
              <a:spcBef>
                <a:spcPts val="0"/>
              </a:spcBef>
              <a:spcAft>
                <a:spcPts val="0"/>
              </a:spcAft>
              <a:buSzPts val="1800"/>
              <a:buChar char="●"/>
            </a:pPr>
            <a:r>
              <a:rPr lang="en-GB" sz="1800"/>
              <a:t>XML</a:t>
            </a:r>
            <a:endParaRPr sz="1800"/>
          </a:p>
          <a:p>
            <a:pPr indent="-342900" lvl="0" marL="457200" rtl="0" algn="l">
              <a:spcBef>
                <a:spcPts val="0"/>
              </a:spcBef>
              <a:spcAft>
                <a:spcPts val="0"/>
              </a:spcAft>
              <a:buSzPts val="1800"/>
              <a:buChar char="●"/>
            </a:pPr>
            <a:r>
              <a:rPr lang="en-GB" sz="1800"/>
              <a:t>MySql</a:t>
            </a:r>
            <a:endParaRPr sz="1800"/>
          </a:p>
        </p:txBody>
      </p:sp>
      <p:cxnSp>
        <p:nvCxnSpPr>
          <p:cNvPr id="317" name="Google Shape;317;p18"/>
          <p:cNvCxnSpPr/>
          <p:nvPr/>
        </p:nvCxnSpPr>
        <p:spPr>
          <a:xfrm>
            <a:off x="4554550" y="1622875"/>
            <a:ext cx="0" cy="2748600"/>
          </a:xfrm>
          <a:prstGeom prst="straightConnector1">
            <a:avLst/>
          </a:prstGeom>
          <a:noFill/>
          <a:ln cap="flat" cmpd="sng" w="28575">
            <a:solidFill>
              <a:schemeClr val="dk2"/>
            </a:solidFill>
            <a:prstDash val="solid"/>
            <a:round/>
            <a:headEnd len="med" w="med" type="none"/>
            <a:tailEnd len="med" w="med" type="none"/>
          </a:ln>
        </p:spPr>
      </p:cxnSp>
      <p:sp>
        <p:nvSpPr>
          <p:cNvPr id="318" name="Google Shape;318;p18"/>
          <p:cNvSpPr txBox="1"/>
          <p:nvPr>
            <p:ph idx="1" type="body"/>
          </p:nvPr>
        </p:nvSpPr>
        <p:spPr>
          <a:xfrm>
            <a:off x="4741225" y="1451125"/>
            <a:ext cx="3002100" cy="311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Frameworks and Library</a:t>
            </a:r>
            <a:endParaRPr b="1" sz="1800"/>
          </a:p>
          <a:p>
            <a:pPr indent="-342900" lvl="0" marL="457200" rtl="0" algn="l">
              <a:spcBef>
                <a:spcPts val="1600"/>
              </a:spcBef>
              <a:spcAft>
                <a:spcPts val="0"/>
              </a:spcAft>
              <a:buSzPts val="1800"/>
              <a:buChar char="●"/>
            </a:pPr>
            <a:r>
              <a:rPr lang="en-GB" sz="1800"/>
              <a:t>OpenCV2</a:t>
            </a:r>
            <a:endParaRPr sz="1800"/>
          </a:p>
          <a:p>
            <a:pPr indent="-342900" lvl="0" marL="457200" rtl="0" algn="l">
              <a:spcBef>
                <a:spcPts val="0"/>
              </a:spcBef>
              <a:spcAft>
                <a:spcPts val="0"/>
              </a:spcAft>
              <a:buSzPts val="1800"/>
              <a:buChar char="●"/>
            </a:pPr>
            <a:r>
              <a:rPr lang="en-GB" sz="1800"/>
              <a:t>PIL</a:t>
            </a:r>
            <a:endParaRPr sz="1800"/>
          </a:p>
          <a:p>
            <a:pPr indent="-342900" lvl="0" marL="457200" rtl="0" algn="l">
              <a:spcBef>
                <a:spcPts val="0"/>
              </a:spcBef>
              <a:spcAft>
                <a:spcPts val="0"/>
              </a:spcAft>
              <a:buSzPts val="1800"/>
              <a:buChar char="●"/>
            </a:pPr>
            <a:r>
              <a:rPr lang="en-GB" sz="1800"/>
              <a:t>Dlib</a:t>
            </a:r>
            <a:endParaRPr sz="1800"/>
          </a:p>
          <a:p>
            <a:pPr indent="-342900" lvl="0" marL="457200" rtl="0" algn="l">
              <a:spcBef>
                <a:spcPts val="0"/>
              </a:spcBef>
              <a:spcAft>
                <a:spcPts val="0"/>
              </a:spcAft>
              <a:buSzPts val="1800"/>
              <a:buChar char="●"/>
            </a:pPr>
            <a:r>
              <a:rPr lang="en-GB" sz="1800"/>
              <a:t>tkinter</a:t>
            </a:r>
            <a:endParaRPr sz="1800"/>
          </a:p>
          <a:p>
            <a:pPr indent="-342900" lvl="0" marL="457200" rtl="0" algn="l">
              <a:spcBef>
                <a:spcPts val="0"/>
              </a:spcBef>
              <a:spcAft>
                <a:spcPts val="0"/>
              </a:spcAft>
              <a:buSzPts val="1800"/>
              <a:buChar char="●"/>
            </a:pPr>
            <a:r>
              <a:rPr lang="en-GB" sz="1800"/>
              <a:t>Spring Boot</a:t>
            </a:r>
            <a:endParaRPr sz="1800"/>
          </a:p>
          <a:p>
            <a:pPr indent="-342900" lvl="0" marL="457200" rtl="0" algn="l">
              <a:spcBef>
                <a:spcPts val="0"/>
              </a:spcBef>
              <a:spcAft>
                <a:spcPts val="0"/>
              </a:spcAft>
              <a:buSzPts val="1800"/>
              <a:buChar char="●"/>
            </a:pPr>
            <a:r>
              <a:rPr lang="en-GB" sz="1800"/>
              <a:t>Angular 10</a:t>
            </a:r>
            <a:endParaRPr sz="1800"/>
          </a:p>
          <a:p>
            <a:pPr indent="-342900" lvl="0" marL="457200" rtl="0" algn="l">
              <a:spcBef>
                <a:spcPts val="0"/>
              </a:spcBef>
              <a:spcAft>
                <a:spcPts val="0"/>
              </a:spcAft>
              <a:buSzPts val="1800"/>
              <a:buChar char="●"/>
            </a:pPr>
            <a:r>
              <a:rPr lang="en-GB" sz="1800"/>
              <a:t>Android Native Library</a:t>
            </a:r>
            <a:endParaRPr sz="1800"/>
          </a:p>
          <a:p>
            <a:pPr indent="-342900" lvl="0" marL="457200" rtl="0" algn="l">
              <a:spcBef>
                <a:spcPts val="0"/>
              </a:spcBef>
              <a:spcAft>
                <a:spcPts val="0"/>
              </a:spcAft>
              <a:buSzPts val="1800"/>
              <a:buChar char="●"/>
            </a:pPr>
            <a:r>
              <a:rPr lang="en-GB" sz="1800"/>
              <a:t>Bootstrap 4</a:t>
            </a:r>
            <a:endParaRPr sz="1800"/>
          </a:p>
          <a:p>
            <a:pPr indent="0" lvl="0" marL="457200" rtl="0" algn="l">
              <a:spcBef>
                <a:spcPts val="1600"/>
              </a:spcBef>
              <a:spcAft>
                <a:spcPts val="1600"/>
              </a:spcAft>
              <a:buNone/>
            </a:pPr>
            <a:r>
              <a:t/>
            </a:r>
            <a:endParaRPr sz="1800"/>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title"/>
          </p:nvPr>
        </p:nvSpPr>
        <p:spPr>
          <a:xfrm>
            <a:off x="1303800" y="598575"/>
            <a:ext cx="70305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Flowchart</a:t>
            </a:r>
            <a:endParaRPr/>
          </a:p>
        </p:txBody>
      </p:sp>
      <p:pic>
        <p:nvPicPr>
          <p:cNvPr id="324" name="Google Shape;324;p19"/>
          <p:cNvPicPr preferRelativeResize="0"/>
          <p:nvPr/>
        </p:nvPicPr>
        <p:blipFill>
          <a:blip r:embed="rId3">
            <a:alphaModFix/>
          </a:blip>
          <a:stretch>
            <a:fillRect/>
          </a:stretch>
        </p:blipFill>
        <p:spPr>
          <a:xfrm>
            <a:off x="556675" y="1369800"/>
            <a:ext cx="8347074" cy="357225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have a look how it works</a:t>
            </a:r>
            <a:endParaRPr/>
          </a:p>
        </p:txBody>
      </p:sp>
      <p:pic>
        <p:nvPicPr>
          <p:cNvPr id="330" name="Google Shape;330;p20"/>
          <p:cNvPicPr preferRelativeResize="0"/>
          <p:nvPr/>
        </p:nvPicPr>
        <p:blipFill>
          <a:blip r:embed="rId3">
            <a:alphaModFix/>
          </a:blip>
          <a:stretch>
            <a:fillRect/>
          </a:stretch>
        </p:blipFill>
        <p:spPr>
          <a:xfrm>
            <a:off x="3482400" y="1521675"/>
            <a:ext cx="2216901" cy="2216901"/>
          </a:xfrm>
          <a:prstGeom prst="rect">
            <a:avLst/>
          </a:prstGeom>
          <a:noFill/>
          <a:ln>
            <a:noFill/>
          </a:ln>
        </p:spPr>
      </p:pic>
      <p:sp>
        <p:nvSpPr>
          <p:cNvPr id="331" name="Google Shape;331;p20"/>
          <p:cNvSpPr txBox="1"/>
          <p:nvPr>
            <p:ph type="title"/>
          </p:nvPr>
        </p:nvSpPr>
        <p:spPr>
          <a:xfrm>
            <a:off x="1220625" y="38147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600">
                <a:solidFill>
                  <a:srgbClr val="000000"/>
                </a:solidFill>
              </a:rPr>
              <a:t>The Intelligent Surveillance System</a:t>
            </a:r>
            <a:endParaRPr>
              <a:solidFill>
                <a:srgbClr val="000000"/>
              </a:solidFill>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Login</a:t>
            </a:r>
            <a:endParaRPr/>
          </a:p>
        </p:txBody>
      </p:sp>
      <p:pic>
        <p:nvPicPr>
          <p:cNvPr id="337" name="Google Shape;337;p21"/>
          <p:cNvPicPr preferRelativeResize="0"/>
          <p:nvPr/>
        </p:nvPicPr>
        <p:blipFill>
          <a:blip r:embed="rId3">
            <a:alphaModFix/>
          </a:blip>
          <a:stretch>
            <a:fillRect/>
          </a:stretch>
        </p:blipFill>
        <p:spPr>
          <a:xfrm>
            <a:off x="766516" y="1328300"/>
            <a:ext cx="5600983" cy="3424775"/>
          </a:xfrm>
          <a:prstGeom prst="rect">
            <a:avLst/>
          </a:prstGeom>
          <a:noFill/>
          <a:ln>
            <a:noFill/>
          </a:ln>
          <a:effectLst>
            <a:outerShdw blurRad="57150" rotWithShape="0" algn="bl" dir="5400000" dist="19050">
              <a:srgbClr val="000000">
                <a:alpha val="50000"/>
              </a:srgbClr>
            </a:outerShdw>
          </a:effectLst>
        </p:spPr>
      </p:pic>
      <p:pic>
        <p:nvPicPr>
          <p:cNvPr id="338" name="Google Shape;338;p21"/>
          <p:cNvPicPr preferRelativeResize="0"/>
          <p:nvPr/>
        </p:nvPicPr>
        <p:blipFill>
          <a:blip r:embed="rId4">
            <a:alphaModFix/>
          </a:blip>
          <a:stretch>
            <a:fillRect/>
          </a:stretch>
        </p:blipFill>
        <p:spPr>
          <a:xfrm>
            <a:off x="6771339" y="1328300"/>
            <a:ext cx="1617411" cy="34247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