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74D829-0B95-40B3-91AA-4C1BBD65640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FB736E8A-533C-4923-9B34-9DBD92812585}">
      <dgm:prSet phldrT="[Text]"/>
      <dgm:spPr/>
      <dgm:t>
        <a:bodyPr/>
        <a:lstStyle/>
        <a:p>
          <a:r>
            <a:rPr lang="en-US" dirty="0" smtClean="0"/>
            <a:t>Direct Matrix converters</a:t>
          </a:r>
          <a:endParaRPr lang="tr-TR" dirty="0"/>
        </a:p>
      </dgm:t>
    </dgm:pt>
    <dgm:pt modelId="{50A95AF3-CFCD-44E0-83F0-E8358AA78593}" type="parTrans" cxnId="{A57F5B41-3DE1-44C4-9CDE-9C139AEC1608}">
      <dgm:prSet/>
      <dgm:spPr/>
      <dgm:t>
        <a:bodyPr/>
        <a:lstStyle/>
        <a:p>
          <a:endParaRPr lang="tr-TR"/>
        </a:p>
      </dgm:t>
    </dgm:pt>
    <dgm:pt modelId="{94F2E452-5B3F-4844-BF0F-E300FF207237}" type="sibTrans" cxnId="{A57F5B41-3DE1-44C4-9CDE-9C139AEC1608}">
      <dgm:prSet/>
      <dgm:spPr/>
      <dgm:t>
        <a:bodyPr/>
        <a:lstStyle/>
        <a:p>
          <a:endParaRPr lang="tr-TR"/>
        </a:p>
      </dgm:t>
    </dgm:pt>
    <dgm:pt modelId="{2BE799A7-9BAD-4722-A55A-BF02A6157F7F}">
      <dgm:prSet phldrT="[Text]"/>
      <dgm:spPr/>
      <dgm:t>
        <a:bodyPr/>
        <a:lstStyle/>
        <a:p>
          <a:r>
            <a:rPr lang="en-US" dirty="0" smtClean="0"/>
            <a:t>Voltage Source Matrix Converters (VSMC)</a:t>
          </a:r>
          <a:endParaRPr lang="tr-TR" dirty="0"/>
        </a:p>
      </dgm:t>
    </dgm:pt>
    <dgm:pt modelId="{E452EF76-7ED0-4812-9A14-E9C9DBF02452}" type="parTrans" cxnId="{CD2F988F-77D3-4D8D-848A-55543B78C2A5}">
      <dgm:prSet/>
      <dgm:spPr/>
      <dgm:t>
        <a:bodyPr/>
        <a:lstStyle/>
        <a:p>
          <a:endParaRPr lang="tr-TR"/>
        </a:p>
      </dgm:t>
    </dgm:pt>
    <dgm:pt modelId="{D2488BA5-C2F6-4009-8049-A2B32ED7CFD9}" type="sibTrans" cxnId="{CD2F988F-77D3-4D8D-848A-55543B78C2A5}">
      <dgm:prSet/>
      <dgm:spPr/>
      <dgm:t>
        <a:bodyPr/>
        <a:lstStyle/>
        <a:p>
          <a:endParaRPr lang="tr-TR"/>
        </a:p>
      </dgm:t>
    </dgm:pt>
    <dgm:pt modelId="{58551692-B6D5-4C96-BFD6-05D576A2D9BB}">
      <dgm:prSet phldrT="[Text]"/>
      <dgm:spPr/>
      <dgm:t>
        <a:bodyPr/>
        <a:lstStyle/>
        <a:p>
          <a:r>
            <a:rPr lang="en-US" dirty="0" smtClean="0"/>
            <a:t>Current Source Matrix Converters (CSMC)</a:t>
          </a:r>
          <a:endParaRPr lang="tr-TR" dirty="0"/>
        </a:p>
      </dgm:t>
    </dgm:pt>
    <dgm:pt modelId="{0204EE39-41F6-4F79-AAF8-230BB1E0853B}" type="parTrans" cxnId="{7C1B5FCB-33FB-4BE4-8FA1-1049D81B4FC1}">
      <dgm:prSet/>
      <dgm:spPr/>
      <dgm:t>
        <a:bodyPr/>
        <a:lstStyle/>
        <a:p>
          <a:endParaRPr lang="tr-TR"/>
        </a:p>
      </dgm:t>
    </dgm:pt>
    <dgm:pt modelId="{584F7247-5FE4-4933-B6CF-C4C3BD318D08}" type="sibTrans" cxnId="{7C1B5FCB-33FB-4BE4-8FA1-1049D81B4FC1}">
      <dgm:prSet/>
      <dgm:spPr/>
      <dgm:t>
        <a:bodyPr/>
        <a:lstStyle/>
        <a:p>
          <a:endParaRPr lang="tr-TR"/>
        </a:p>
      </dgm:t>
    </dgm:pt>
    <dgm:pt modelId="{18CF6197-2174-4A6E-8063-92E20327D1F8}" type="pres">
      <dgm:prSet presAssocID="{2C74D829-0B95-40B3-91AA-4C1BBD65640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841DD7FD-ACD7-4462-A280-1C2AC69EA690}" type="pres">
      <dgm:prSet presAssocID="{FB736E8A-533C-4923-9B34-9DBD92812585}" presName="root1" presStyleCnt="0"/>
      <dgm:spPr/>
    </dgm:pt>
    <dgm:pt modelId="{588308D4-003A-45A8-91BE-E15DFC4E2A0E}" type="pres">
      <dgm:prSet presAssocID="{FB736E8A-533C-4923-9B34-9DBD92812585}" presName="LevelOneTextNode" presStyleLbl="node0" presStyleIdx="0" presStyleCnt="1" custAng="5400000" custLinFactX="-100000" custLinFactNeighborX="-111020" custLinFactNeighborY="30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B31C071D-5B14-4B5C-9503-61908A1F1403}" type="pres">
      <dgm:prSet presAssocID="{FB736E8A-533C-4923-9B34-9DBD92812585}" presName="level2hierChild" presStyleCnt="0"/>
      <dgm:spPr/>
    </dgm:pt>
    <dgm:pt modelId="{EF48DF54-8D7F-4917-9410-D7231B2C9128}" type="pres">
      <dgm:prSet presAssocID="{E452EF76-7ED0-4812-9A14-E9C9DBF02452}" presName="conn2-1" presStyleLbl="parChTrans1D2" presStyleIdx="0" presStyleCnt="2"/>
      <dgm:spPr/>
      <dgm:t>
        <a:bodyPr/>
        <a:lstStyle/>
        <a:p>
          <a:endParaRPr lang="tr-TR"/>
        </a:p>
      </dgm:t>
    </dgm:pt>
    <dgm:pt modelId="{94B51938-5B47-4375-8104-3DEF95FFB76C}" type="pres">
      <dgm:prSet presAssocID="{E452EF76-7ED0-4812-9A14-E9C9DBF02452}" presName="connTx" presStyleLbl="parChTrans1D2" presStyleIdx="0" presStyleCnt="2"/>
      <dgm:spPr/>
      <dgm:t>
        <a:bodyPr/>
        <a:lstStyle/>
        <a:p>
          <a:endParaRPr lang="tr-TR"/>
        </a:p>
      </dgm:t>
    </dgm:pt>
    <dgm:pt modelId="{61BE5D02-D4A3-4A10-AA22-DCFEDFE7EE5F}" type="pres">
      <dgm:prSet presAssocID="{2BE799A7-9BAD-4722-A55A-BF02A6157F7F}" presName="root2" presStyleCnt="0"/>
      <dgm:spPr/>
    </dgm:pt>
    <dgm:pt modelId="{2A4D3F22-8485-4ECE-B5B0-3CA6CFCEE49C}" type="pres">
      <dgm:prSet presAssocID="{2BE799A7-9BAD-4722-A55A-BF02A6157F7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DF91D4DC-E6EE-40BB-9DA0-0759DAD4AF79}" type="pres">
      <dgm:prSet presAssocID="{2BE799A7-9BAD-4722-A55A-BF02A6157F7F}" presName="level3hierChild" presStyleCnt="0"/>
      <dgm:spPr/>
    </dgm:pt>
    <dgm:pt modelId="{C8B2A6A3-3519-4BF2-9CFE-C520FCC03F22}" type="pres">
      <dgm:prSet presAssocID="{0204EE39-41F6-4F79-AAF8-230BB1E0853B}" presName="conn2-1" presStyleLbl="parChTrans1D2" presStyleIdx="1" presStyleCnt="2"/>
      <dgm:spPr/>
      <dgm:t>
        <a:bodyPr/>
        <a:lstStyle/>
        <a:p>
          <a:endParaRPr lang="tr-TR"/>
        </a:p>
      </dgm:t>
    </dgm:pt>
    <dgm:pt modelId="{04E98969-2BE4-4045-9711-F69AD71180CE}" type="pres">
      <dgm:prSet presAssocID="{0204EE39-41F6-4F79-AAF8-230BB1E0853B}" presName="connTx" presStyleLbl="parChTrans1D2" presStyleIdx="1" presStyleCnt="2"/>
      <dgm:spPr/>
      <dgm:t>
        <a:bodyPr/>
        <a:lstStyle/>
        <a:p>
          <a:endParaRPr lang="tr-TR"/>
        </a:p>
      </dgm:t>
    </dgm:pt>
    <dgm:pt modelId="{8E228C91-80DA-4D78-8E22-500478C7A9D7}" type="pres">
      <dgm:prSet presAssocID="{58551692-B6D5-4C96-BFD6-05D576A2D9BB}" presName="root2" presStyleCnt="0"/>
      <dgm:spPr/>
    </dgm:pt>
    <dgm:pt modelId="{1A9B4AFB-7453-4C74-B263-9795F79A398B}" type="pres">
      <dgm:prSet presAssocID="{58551692-B6D5-4C96-BFD6-05D576A2D9B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0AA55BE1-F7FF-4B97-9E26-A907913467CA}" type="pres">
      <dgm:prSet presAssocID="{58551692-B6D5-4C96-BFD6-05D576A2D9BB}" presName="level3hierChild" presStyleCnt="0"/>
      <dgm:spPr/>
    </dgm:pt>
  </dgm:ptLst>
  <dgm:cxnLst>
    <dgm:cxn modelId="{2C986EA5-89FF-4471-81AD-0F315BD5873B}" type="presOf" srcId="{0204EE39-41F6-4F79-AAF8-230BB1E0853B}" destId="{04E98969-2BE4-4045-9711-F69AD71180CE}" srcOrd="1" destOrd="0" presId="urn:microsoft.com/office/officeart/2008/layout/HorizontalMultiLevelHierarchy"/>
    <dgm:cxn modelId="{7C1B5FCB-33FB-4BE4-8FA1-1049D81B4FC1}" srcId="{FB736E8A-533C-4923-9B34-9DBD92812585}" destId="{58551692-B6D5-4C96-BFD6-05D576A2D9BB}" srcOrd="1" destOrd="0" parTransId="{0204EE39-41F6-4F79-AAF8-230BB1E0853B}" sibTransId="{584F7247-5FE4-4933-B6CF-C4C3BD318D08}"/>
    <dgm:cxn modelId="{39390057-6B1C-468B-9216-9CE80EDFB383}" type="presOf" srcId="{2BE799A7-9BAD-4722-A55A-BF02A6157F7F}" destId="{2A4D3F22-8485-4ECE-B5B0-3CA6CFCEE49C}" srcOrd="0" destOrd="0" presId="urn:microsoft.com/office/officeart/2008/layout/HorizontalMultiLevelHierarchy"/>
    <dgm:cxn modelId="{CD2F988F-77D3-4D8D-848A-55543B78C2A5}" srcId="{FB736E8A-533C-4923-9B34-9DBD92812585}" destId="{2BE799A7-9BAD-4722-A55A-BF02A6157F7F}" srcOrd="0" destOrd="0" parTransId="{E452EF76-7ED0-4812-9A14-E9C9DBF02452}" sibTransId="{D2488BA5-C2F6-4009-8049-A2B32ED7CFD9}"/>
    <dgm:cxn modelId="{0E7D994B-7091-40B2-B999-B3AC400F3EB6}" type="presOf" srcId="{FB736E8A-533C-4923-9B34-9DBD92812585}" destId="{588308D4-003A-45A8-91BE-E15DFC4E2A0E}" srcOrd="0" destOrd="0" presId="urn:microsoft.com/office/officeart/2008/layout/HorizontalMultiLevelHierarchy"/>
    <dgm:cxn modelId="{1D7115AA-929C-4F2D-B65E-263DE8A39979}" type="presOf" srcId="{E452EF76-7ED0-4812-9A14-E9C9DBF02452}" destId="{EF48DF54-8D7F-4917-9410-D7231B2C9128}" srcOrd="0" destOrd="0" presId="urn:microsoft.com/office/officeart/2008/layout/HorizontalMultiLevelHierarchy"/>
    <dgm:cxn modelId="{217F86F7-7FFB-4767-8D43-49A5D5FF953A}" type="presOf" srcId="{0204EE39-41F6-4F79-AAF8-230BB1E0853B}" destId="{C8B2A6A3-3519-4BF2-9CFE-C520FCC03F22}" srcOrd="0" destOrd="0" presId="urn:microsoft.com/office/officeart/2008/layout/HorizontalMultiLevelHierarchy"/>
    <dgm:cxn modelId="{C85640DE-B806-4A7C-814A-04672E585D56}" type="presOf" srcId="{E452EF76-7ED0-4812-9A14-E9C9DBF02452}" destId="{94B51938-5B47-4375-8104-3DEF95FFB76C}" srcOrd="1" destOrd="0" presId="urn:microsoft.com/office/officeart/2008/layout/HorizontalMultiLevelHierarchy"/>
    <dgm:cxn modelId="{A57F5B41-3DE1-44C4-9CDE-9C139AEC1608}" srcId="{2C74D829-0B95-40B3-91AA-4C1BBD656407}" destId="{FB736E8A-533C-4923-9B34-9DBD92812585}" srcOrd="0" destOrd="0" parTransId="{50A95AF3-CFCD-44E0-83F0-E8358AA78593}" sibTransId="{94F2E452-5B3F-4844-BF0F-E300FF207237}"/>
    <dgm:cxn modelId="{15892BC1-50AE-4695-BDD2-105629DC65DA}" type="presOf" srcId="{2C74D829-0B95-40B3-91AA-4C1BBD656407}" destId="{18CF6197-2174-4A6E-8063-92E20327D1F8}" srcOrd="0" destOrd="0" presId="urn:microsoft.com/office/officeart/2008/layout/HorizontalMultiLevelHierarchy"/>
    <dgm:cxn modelId="{24E16A45-55D4-49CF-8539-EFC6133FF535}" type="presOf" srcId="{58551692-B6D5-4C96-BFD6-05D576A2D9BB}" destId="{1A9B4AFB-7453-4C74-B263-9795F79A398B}" srcOrd="0" destOrd="0" presId="urn:microsoft.com/office/officeart/2008/layout/HorizontalMultiLevelHierarchy"/>
    <dgm:cxn modelId="{7AE69866-466E-40FF-A08E-C8C51C58E60F}" type="presParOf" srcId="{18CF6197-2174-4A6E-8063-92E20327D1F8}" destId="{841DD7FD-ACD7-4462-A280-1C2AC69EA690}" srcOrd="0" destOrd="0" presId="urn:microsoft.com/office/officeart/2008/layout/HorizontalMultiLevelHierarchy"/>
    <dgm:cxn modelId="{C997B6D9-F0D7-4FC0-8A8F-0E848179B418}" type="presParOf" srcId="{841DD7FD-ACD7-4462-A280-1C2AC69EA690}" destId="{588308D4-003A-45A8-91BE-E15DFC4E2A0E}" srcOrd="0" destOrd="0" presId="urn:microsoft.com/office/officeart/2008/layout/HorizontalMultiLevelHierarchy"/>
    <dgm:cxn modelId="{0933B9C2-67E9-41CA-AB3B-C92D2AE998E0}" type="presParOf" srcId="{841DD7FD-ACD7-4462-A280-1C2AC69EA690}" destId="{B31C071D-5B14-4B5C-9503-61908A1F1403}" srcOrd="1" destOrd="0" presId="urn:microsoft.com/office/officeart/2008/layout/HorizontalMultiLevelHierarchy"/>
    <dgm:cxn modelId="{E32DF722-5042-41B4-B780-0FF404D09FE9}" type="presParOf" srcId="{B31C071D-5B14-4B5C-9503-61908A1F1403}" destId="{EF48DF54-8D7F-4917-9410-D7231B2C9128}" srcOrd="0" destOrd="0" presId="urn:microsoft.com/office/officeart/2008/layout/HorizontalMultiLevelHierarchy"/>
    <dgm:cxn modelId="{EB2E4A9A-5DAC-4C03-865E-CB72EA2DF28D}" type="presParOf" srcId="{EF48DF54-8D7F-4917-9410-D7231B2C9128}" destId="{94B51938-5B47-4375-8104-3DEF95FFB76C}" srcOrd="0" destOrd="0" presId="urn:microsoft.com/office/officeart/2008/layout/HorizontalMultiLevelHierarchy"/>
    <dgm:cxn modelId="{A83D9486-63DD-449E-8FB5-35BA65615155}" type="presParOf" srcId="{B31C071D-5B14-4B5C-9503-61908A1F1403}" destId="{61BE5D02-D4A3-4A10-AA22-DCFEDFE7EE5F}" srcOrd="1" destOrd="0" presId="urn:microsoft.com/office/officeart/2008/layout/HorizontalMultiLevelHierarchy"/>
    <dgm:cxn modelId="{B1C6E416-02FB-4468-BFC0-8B86E947D967}" type="presParOf" srcId="{61BE5D02-D4A3-4A10-AA22-DCFEDFE7EE5F}" destId="{2A4D3F22-8485-4ECE-B5B0-3CA6CFCEE49C}" srcOrd="0" destOrd="0" presId="urn:microsoft.com/office/officeart/2008/layout/HorizontalMultiLevelHierarchy"/>
    <dgm:cxn modelId="{820D6829-1A2B-4A51-8AE8-E718C94F690E}" type="presParOf" srcId="{61BE5D02-D4A3-4A10-AA22-DCFEDFE7EE5F}" destId="{DF91D4DC-E6EE-40BB-9DA0-0759DAD4AF79}" srcOrd="1" destOrd="0" presId="urn:microsoft.com/office/officeart/2008/layout/HorizontalMultiLevelHierarchy"/>
    <dgm:cxn modelId="{C202181F-5EC7-4DAD-BDA9-0D9FEB936516}" type="presParOf" srcId="{B31C071D-5B14-4B5C-9503-61908A1F1403}" destId="{C8B2A6A3-3519-4BF2-9CFE-C520FCC03F22}" srcOrd="2" destOrd="0" presId="urn:microsoft.com/office/officeart/2008/layout/HorizontalMultiLevelHierarchy"/>
    <dgm:cxn modelId="{C2F207A8-D472-45E8-959D-0DCB6FBD088F}" type="presParOf" srcId="{C8B2A6A3-3519-4BF2-9CFE-C520FCC03F22}" destId="{04E98969-2BE4-4045-9711-F69AD71180CE}" srcOrd="0" destOrd="0" presId="urn:microsoft.com/office/officeart/2008/layout/HorizontalMultiLevelHierarchy"/>
    <dgm:cxn modelId="{CEC48978-4C89-46A5-8F48-9E1136340557}" type="presParOf" srcId="{B31C071D-5B14-4B5C-9503-61908A1F1403}" destId="{8E228C91-80DA-4D78-8E22-500478C7A9D7}" srcOrd="3" destOrd="0" presId="urn:microsoft.com/office/officeart/2008/layout/HorizontalMultiLevelHierarchy"/>
    <dgm:cxn modelId="{EF7A0D92-B125-40B6-B448-61E37B617BF5}" type="presParOf" srcId="{8E228C91-80DA-4D78-8E22-500478C7A9D7}" destId="{1A9B4AFB-7453-4C74-B263-9795F79A398B}" srcOrd="0" destOrd="0" presId="urn:microsoft.com/office/officeart/2008/layout/HorizontalMultiLevelHierarchy"/>
    <dgm:cxn modelId="{08C3AE94-A71C-4CB2-A28D-1BE81B6ACE10}" type="presParOf" srcId="{8E228C91-80DA-4D78-8E22-500478C7A9D7}" destId="{0AA55BE1-F7FF-4B97-9E26-A907913467C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246" y="355002"/>
            <a:ext cx="10323754" cy="3154961"/>
          </a:xfrm>
        </p:spPr>
        <p:txBody>
          <a:bodyPr>
            <a:normAutofit/>
          </a:bodyPr>
          <a:lstStyle/>
          <a:p>
            <a:r>
              <a:rPr lang="tr-TR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	AC-AC converters</a:t>
            </a:r>
            <a:br>
              <a:rPr lang="tr-TR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tr-TR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tr-TR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tr-TR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tr-TR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tr-TR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tr-TR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Matrix converters</a:t>
            </a:r>
            <a:br>
              <a:rPr lang="tr-TR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tr-TR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28995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principles of matrix converter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switching function of a single switch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𝑠𝑤𝑖𝑡𝑐h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𝑡𝑢𝑟𝑛𝑒𝑑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𝑠𝑤𝑖𝑡𝑐h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𝑡𝑢𝑟𝑛𝑒𝑑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j </a:t>
                </a:r>
                <a:r>
                  <a:rPr lang="en-US" dirty="0"/>
                  <a:t>∈ {a</a:t>
                </a:r>
                <a:r>
                  <a:rPr lang="en-US" i="1" dirty="0"/>
                  <a:t>, </a:t>
                </a:r>
                <a:r>
                  <a:rPr lang="en-US" dirty="0"/>
                  <a:t>b</a:t>
                </a:r>
                <a:r>
                  <a:rPr lang="en-US" i="1" dirty="0"/>
                  <a:t>, </a:t>
                </a:r>
                <a:r>
                  <a:rPr lang="en-US" dirty="0"/>
                  <a:t>c} </a:t>
                </a:r>
                <a:r>
                  <a:rPr lang="en-US" dirty="0" smtClean="0"/>
                  <a:t>  </a:t>
                </a:r>
                <a:r>
                  <a:rPr lang="en-US" dirty="0"/>
                  <a:t>the name of the output </a:t>
                </a:r>
                <a:r>
                  <a:rPr lang="en-US" dirty="0" smtClean="0"/>
                  <a:t>phase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i="1" dirty="0"/>
                  <a:t>K </a:t>
                </a:r>
                <a:r>
                  <a:rPr lang="en-US" dirty="0"/>
                  <a:t>∈ {A</a:t>
                </a:r>
                <a:r>
                  <a:rPr lang="en-US" i="1" dirty="0"/>
                  <a:t>,</a:t>
                </a:r>
                <a:r>
                  <a:rPr lang="en-US" dirty="0"/>
                  <a:t>B</a:t>
                </a:r>
                <a:r>
                  <a:rPr lang="en-US" i="1" dirty="0"/>
                  <a:t>,</a:t>
                </a:r>
                <a:r>
                  <a:rPr lang="en-US" dirty="0"/>
                  <a:t>C} </a:t>
                </a:r>
                <a:r>
                  <a:rPr lang="en-US" dirty="0" smtClean="0"/>
                  <a:t>  </a:t>
                </a:r>
                <a:r>
                  <a:rPr lang="en-US" dirty="0"/>
                  <a:t>the </a:t>
                </a:r>
                <a:r>
                  <a:rPr lang="en-US" dirty="0" smtClean="0"/>
                  <a:t>name </a:t>
                </a:r>
                <a:r>
                  <a:rPr lang="tr-TR" dirty="0" smtClean="0"/>
                  <a:t>of </a:t>
                </a:r>
                <a:r>
                  <a:rPr lang="tr-TR" dirty="0"/>
                  <a:t>the input phase</a:t>
                </a:r>
                <a:r>
                  <a:rPr lang="tr-TR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Taking into account that the input phases must never be </a:t>
                </a:r>
                <a:r>
                  <a:rPr lang="en-US" dirty="0" smtClean="0"/>
                  <a:t>short circuited and </a:t>
                </a:r>
                <a:r>
                  <a:rPr lang="en-US" dirty="0"/>
                  <a:t>that the output currents must never be </a:t>
                </a:r>
                <a:r>
                  <a:rPr lang="en-US" dirty="0" smtClean="0"/>
                  <a:t>interrupted. 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6" t="-27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1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9900708" cy="799651"/>
          </a:xfrm>
        </p:spPr>
        <p:txBody>
          <a:bodyPr/>
          <a:lstStyle/>
          <a:p>
            <a:r>
              <a:rPr lang="tr-TR" b="1" dirty="0"/>
              <a:t>Topologies of bi-directional switches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775" y="1501987"/>
            <a:ext cx="5684401" cy="1861803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146705" y="3456525"/>
            <a:ext cx="9080966" cy="2703523"/>
          </a:xfrm>
        </p:spPr>
        <p:txBody>
          <a:bodyPr/>
          <a:lstStyle/>
          <a:p>
            <a:pPr marL="342900" indent="-342900">
              <a:buAutoNum type="alphaLcParenR"/>
            </a:pPr>
            <a:r>
              <a:rPr lang="en-US" dirty="0" smtClean="0"/>
              <a:t>diode </a:t>
            </a:r>
            <a:r>
              <a:rPr lang="en-US" dirty="0"/>
              <a:t>bridge with an </a:t>
            </a:r>
            <a:r>
              <a:rPr lang="en-US" dirty="0" smtClean="0"/>
              <a:t>IGBT</a:t>
            </a:r>
          </a:p>
          <a:p>
            <a:pPr marL="342900" indent="-342900">
              <a:buAutoNum type="alphaLcParenR"/>
            </a:pPr>
            <a:r>
              <a:rPr lang="tr-TR" dirty="0"/>
              <a:t>common emitter anti-paralleled </a:t>
            </a:r>
            <a:r>
              <a:rPr lang="tr-TR" dirty="0" smtClean="0"/>
              <a:t>IGBT</a:t>
            </a:r>
            <a:endParaRPr lang="en-US" dirty="0"/>
          </a:p>
          <a:p>
            <a:pPr marL="342900" indent="-342900">
              <a:buAutoNum type="alphaLcParenR"/>
            </a:pPr>
            <a:r>
              <a:rPr lang="tr-TR" dirty="0" smtClean="0"/>
              <a:t>common </a:t>
            </a:r>
            <a:r>
              <a:rPr lang="tr-TR" dirty="0"/>
              <a:t>collector </a:t>
            </a:r>
            <a:r>
              <a:rPr lang="tr-TR" dirty="0" smtClean="0"/>
              <a:t>anti-paralleled</a:t>
            </a:r>
            <a:r>
              <a:rPr lang="en-US" dirty="0" smtClean="0"/>
              <a:t> </a:t>
            </a:r>
            <a:r>
              <a:rPr lang="tr-TR" dirty="0" smtClean="0"/>
              <a:t>IGBT</a:t>
            </a:r>
            <a:endParaRPr lang="en-US" dirty="0" smtClean="0"/>
          </a:p>
          <a:p>
            <a:pPr marL="342900" indent="-342900">
              <a:buAutoNum type="alphaLcParenR"/>
            </a:pPr>
            <a:r>
              <a:rPr lang="en-US" dirty="0"/>
              <a:t>anti-paralleled reverse blocking IGBTs (RB-IGBT)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20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commercially </a:t>
            </a:r>
            <a:r>
              <a:rPr lang="en-US" dirty="0"/>
              <a:t>available bi-directional switch </a:t>
            </a:r>
            <a:r>
              <a:rPr lang="en-US" dirty="0" smtClean="0"/>
              <a:t>cell single switch and the matrix connected </a:t>
            </a:r>
            <a:r>
              <a:rPr lang="tr-TR" dirty="0" smtClean="0"/>
              <a:t>nine switche</a:t>
            </a:r>
            <a:r>
              <a:rPr lang="en-US" dirty="0"/>
              <a:t>S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66" y="3553012"/>
            <a:ext cx="6063768" cy="22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Commutation </a:t>
            </a:r>
            <a:r>
              <a:rPr lang="tr-TR" b="1" dirty="0" smtClean="0"/>
              <a:t>strategies</a:t>
            </a:r>
            <a:r>
              <a:rPr lang="en-US" b="1" dirty="0" smtClean="0"/>
              <a:t>, LIMITATIONS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134" y="2710274"/>
            <a:ext cx="61626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7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500184"/>
            <a:ext cx="9905998" cy="1478570"/>
          </a:xfrm>
        </p:spPr>
        <p:txBody>
          <a:bodyPr/>
          <a:lstStyle/>
          <a:p>
            <a:r>
              <a:rPr lang="en-US" dirty="0" smtClean="0"/>
              <a:t>the four-step commutation </a:t>
            </a:r>
            <a:r>
              <a:rPr lang="en-US" dirty="0"/>
              <a:t>strategy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41413" y="4508592"/>
            <a:ext cx="9906001" cy="1752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most common solution is the </a:t>
            </a:r>
            <a:r>
              <a:rPr lang="en-US" dirty="0" smtClean="0"/>
              <a:t>four-Step commutation </a:t>
            </a:r>
            <a:r>
              <a:rPr lang="en-US" dirty="0"/>
              <a:t>strategy (or semi-soft current commutation) introduced by </a:t>
            </a:r>
            <a:r>
              <a:rPr lang="en-US" dirty="0" err="1" smtClean="0"/>
              <a:t>Burany</a:t>
            </a:r>
            <a:r>
              <a:rPr lang="en-US" dirty="0" smtClean="0"/>
              <a:t> in</a:t>
            </a:r>
            <a:r>
              <a:rPr lang="tr-TR" dirty="0" smtClean="0"/>
              <a:t>1989</a:t>
            </a:r>
            <a:r>
              <a:rPr lang="en-US" dirty="0" smtClean="0"/>
              <a:t>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74988" y="1715294"/>
            <a:ext cx="60388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1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542319"/>
            <a:ext cx="9905998" cy="1478570"/>
          </a:xfrm>
        </p:spPr>
        <p:txBody>
          <a:bodyPr/>
          <a:lstStyle/>
          <a:p>
            <a:r>
              <a:rPr lang="en-US" dirty="0"/>
              <a:t>the four-step commutation strategy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4153" y="2396018"/>
            <a:ext cx="4878387" cy="2070931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26373" y="4842079"/>
            <a:ext cx="9649608" cy="1182203"/>
          </a:xfrm>
        </p:spPr>
        <p:txBody>
          <a:bodyPr/>
          <a:lstStyle/>
          <a:p>
            <a:r>
              <a:rPr lang="en-US" dirty="0"/>
              <a:t>It’s based on the direction of current</a:t>
            </a:r>
            <a:r>
              <a:rPr lang="en-US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81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Matrix Converters</a:t>
            </a:r>
            <a:endParaRPr lang="tr-T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363" y="2577306"/>
            <a:ext cx="68961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8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power electronic </a:t>
            </a:r>
            <a:r>
              <a:rPr lang="en-US" dirty="0" smtClean="0"/>
              <a:t>converters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higher </a:t>
            </a:r>
            <a:r>
              <a:rPr lang="tr-TR" dirty="0" smtClean="0"/>
              <a:t>efficiency</a:t>
            </a:r>
            <a:endParaRPr lang="en-US" dirty="0" smtClean="0"/>
          </a:p>
          <a:p>
            <a:r>
              <a:rPr lang="tr-TR" dirty="0"/>
              <a:t>lower </a:t>
            </a:r>
            <a:r>
              <a:rPr lang="tr-TR" dirty="0" smtClean="0"/>
              <a:t>volume</a:t>
            </a:r>
            <a:r>
              <a:rPr lang="en-US" dirty="0" smtClean="0"/>
              <a:t> and lower cost</a:t>
            </a:r>
          </a:p>
          <a:p>
            <a:r>
              <a:rPr lang="tr-TR" dirty="0"/>
              <a:t>lower production </a:t>
            </a:r>
            <a:r>
              <a:rPr lang="tr-TR" dirty="0" smtClean="0"/>
              <a:t>costs</a:t>
            </a:r>
            <a:endParaRPr lang="en-US" dirty="0" smtClean="0"/>
          </a:p>
          <a:p>
            <a:r>
              <a:rPr lang="en-US" dirty="0" smtClean="0"/>
              <a:t>Wide range of voltage gain ratio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20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021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Why Ac-ac converters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endParaRPr lang="tr-TR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change the frequency of an AC voltage </a:t>
            </a:r>
          </a:p>
          <a:p>
            <a:r>
              <a:rPr lang="en-US" dirty="0" smtClean="0"/>
              <a:t>To adjust the load voltage amplitude </a:t>
            </a:r>
          </a:p>
          <a:p>
            <a:r>
              <a:rPr lang="en-US" dirty="0" smtClean="0"/>
              <a:t>To control the displacement </a:t>
            </a:r>
            <a:r>
              <a:rPr lang="en-US" dirty="0"/>
              <a:t>angle 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tr-TR" dirty="0" smtClean="0"/>
              <a:t>o control</a:t>
            </a:r>
            <a:r>
              <a:rPr lang="en-US" dirty="0" smtClean="0"/>
              <a:t> bi-directional </a:t>
            </a:r>
            <a:r>
              <a:rPr lang="en-US" dirty="0"/>
              <a:t>(or only unidirectional) power flow through the converter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896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Generic diagram of three-phase PWM AC–AC frequency converter and its functionality</a:t>
            </a:r>
            <a:endParaRPr lang="tr-TR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326"/>
          <a:stretch/>
        </p:blipFill>
        <p:spPr>
          <a:xfrm>
            <a:off x="2257395" y="2097088"/>
            <a:ext cx="6770393" cy="303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9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4123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dirty="0"/>
              <a:t>Classification of three-phase AC–AC converter topologies</a:t>
            </a:r>
            <a:endParaRPr lang="tr-TR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47"/>
          <a:stretch/>
        </p:blipFill>
        <p:spPr>
          <a:xfrm>
            <a:off x="1141413" y="1726556"/>
            <a:ext cx="9086671" cy="4663487"/>
          </a:xfrm>
        </p:spPr>
      </p:pic>
    </p:spTree>
    <p:extLst>
      <p:ext uri="{BB962C8B-B14F-4D97-AF65-F5344CB8AC3E}">
        <p14:creationId xmlns:p14="http://schemas.microsoft.com/office/powerpoint/2010/main" val="343711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The DC energy </a:t>
            </a:r>
            <a:r>
              <a:rPr lang="tr-TR" dirty="0" smtClean="0"/>
              <a:t>storage</a:t>
            </a:r>
            <a:r>
              <a:rPr lang="en-US" dirty="0" smtClean="0"/>
              <a:t> elements’ Drawbacks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DC link capacitors are relatively </a:t>
            </a:r>
            <a:r>
              <a:rPr lang="en-US" dirty="0" smtClean="0"/>
              <a:t>large(about </a:t>
            </a:r>
            <a:r>
              <a:rPr lang="en-US" dirty="0"/>
              <a:t>30 to 50% of the total volume of the </a:t>
            </a:r>
            <a:r>
              <a:rPr lang="en-US" dirty="0" smtClean="0"/>
              <a:t>converter).</a:t>
            </a:r>
          </a:p>
          <a:p>
            <a:r>
              <a:rPr lang="en-US" dirty="0" smtClean="0"/>
              <a:t>They reduce </a:t>
            </a:r>
            <a:r>
              <a:rPr lang="en-US" dirty="0"/>
              <a:t>the speed of </a:t>
            </a:r>
            <a:r>
              <a:rPr lang="en-US" dirty="0" smtClean="0"/>
              <a:t>response.</a:t>
            </a:r>
          </a:p>
          <a:p>
            <a:r>
              <a:rPr lang="en-US" dirty="0" smtClean="0"/>
              <a:t>Electrolytic </a:t>
            </a:r>
            <a:r>
              <a:rPr lang="en-US" dirty="0"/>
              <a:t>capacitor has by far the shortest lifetime of any </a:t>
            </a:r>
            <a:r>
              <a:rPr lang="en-US" dirty="0" smtClean="0"/>
              <a:t>element, active </a:t>
            </a:r>
            <a:r>
              <a:rPr lang="en-US" dirty="0"/>
              <a:t>or passive, used in power electronic converters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</a:t>
            </a:r>
            <a:r>
              <a:rPr lang="tr-TR" dirty="0" smtClean="0"/>
              <a:t>he </a:t>
            </a:r>
            <a:r>
              <a:rPr lang="tr-TR" dirty="0"/>
              <a:t>presence of </a:t>
            </a:r>
            <a:r>
              <a:rPr lang="tr-TR" dirty="0" smtClean="0"/>
              <a:t>the</a:t>
            </a:r>
            <a:r>
              <a:rPr lang="en-US" dirty="0" smtClean="0"/>
              <a:t> capacitor </a:t>
            </a:r>
            <a:r>
              <a:rPr lang="en-US" dirty="0"/>
              <a:t>significantly limits the power converter </a:t>
            </a:r>
            <a:r>
              <a:rPr lang="en-US" dirty="0" smtClean="0"/>
              <a:t>on high </a:t>
            </a:r>
            <a:r>
              <a:rPr lang="en-US" dirty="0"/>
              <a:t>temperature </a:t>
            </a:r>
            <a:r>
              <a:rPr lang="en-US" dirty="0" smtClean="0"/>
              <a:t>applications.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41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Direct AC–AC Frequency Converters: Matrix</a:t>
            </a:r>
            <a:br>
              <a:rPr lang="en-US" b="1" i="1" dirty="0"/>
            </a:br>
            <a:r>
              <a:rPr lang="tr-TR" b="1" i="1" dirty="0" smtClean="0"/>
              <a:t>Converter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33781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686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circuit 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934935"/>
            <a:ext cx="7928386" cy="4751273"/>
          </a:xfrm>
        </p:spPr>
      </p:pic>
    </p:spTree>
    <p:extLst>
      <p:ext uri="{BB962C8B-B14F-4D97-AF65-F5344CB8AC3E}">
        <p14:creationId xmlns:p14="http://schemas.microsoft.com/office/powerpoint/2010/main" val="10555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3-phase matrix converters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336"/>
          <a:stretch/>
        </p:blipFill>
        <p:spPr>
          <a:xfrm>
            <a:off x="1409252" y="1876426"/>
            <a:ext cx="8326419" cy="46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/>
              <a:t>converters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For good performance, the VSMC should have a source filter</a:t>
            </a:r>
            <a:r>
              <a:rPr lang="tr-TR" dirty="0" smtClean="0"/>
              <a:t>.</a:t>
            </a:r>
            <a:endParaRPr lang="en-US" dirty="0" smtClean="0"/>
          </a:p>
          <a:p>
            <a:r>
              <a:rPr lang="tr-TR" dirty="0"/>
              <a:t>Their </a:t>
            </a:r>
            <a:r>
              <a:rPr lang="tr-TR" dirty="0" smtClean="0"/>
              <a:t>size</a:t>
            </a:r>
            <a:r>
              <a:rPr lang="en-US" dirty="0" smtClean="0"/>
              <a:t> </a:t>
            </a:r>
            <a:r>
              <a:rPr lang="tr-TR" dirty="0" smtClean="0"/>
              <a:t>is </a:t>
            </a:r>
            <a:r>
              <a:rPr lang="tr-TR" dirty="0"/>
              <a:t>inversely proportional to the matrix converter switching frequency</a:t>
            </a:r>
            <a:r>
              <a:rPr lang="tr-TR" dirty="0" smtClean="0"/>
              <a:t>.</a:t>
            </a:r>
            <a:endParaRPr lang="en-US" dirty="0" smtClean="0"/>
          </a:p>
          <a:p>
            <a:r>
              <a:rPr lang="tr-TR" dirty="0"/>
              <a:t> The </a:t>
            </a:r>
            <a:r>
              <a:rPr lang="tr-TR" dirty="0" smtClean="0"/>
              <a:t>major</a:t>
            </a:r>
            <a:r>
              <a:rPr lang="en-US" dirty="0" smtClean="0"/>
              <a:t> </a:t>
            </a:r>
            <a:r>
              <a:rPr lang="tr-TR" dirty="0" smtClean="0"/>
              <a:t>advantage </a:t>
            </a:r>
            <a:r>
              <a:rPr lang="tr-TR" dirty="0"/>
              <a:t>of matrix converters is the absence of the DC link </a:t>
            </a:r>
            <a:r>
              <a:rPr lang="tr-TR" dirty="0" smtClean="0"/>
              <a:t>capacitor</a:t>
            </a:r>
            <a:r>
              <a:rPr lang="en-US" dirty="0" smtClean="0"/>
              <a:t>.</a:t>
            </a:r>
          </a:p>
          <a:p>
            <a:r>
              <a:rPr lang="tr-TR" dirty="0"/>
              <a:t>Venturini and Alesina proposed the basic principles of </a:t>
            </a:r>
            <a:r>
              <a:rPr lang="en-US" dirty="0" smtClean="0"/>
              <a:t>the </a:t>
            </a:r>
            <a:r>
              <a:rPr lang="tr-TR" dirty="0" smtClean="0"/>
              <a:t>operation </a:t>
            </a:r>
            <a:r>
              <a:rPr lang="tr-TR" dirty="0"/>
              <a:t>in </a:t>
            </a:r>
            <a:r>
              <a:rPr lang="tr-TR" dirty="0" smtClean="0"/>
              <a:t>the</a:t>
            </a:r>
            <a:r>
              <a:rPr lang="en-US" dirty="0" smtClean="0"/>
              <a:t> </a:t>
            </a:r>
            <a:r>
              <a:rPr lang="tr-TR" dirty="0" smtClean="0"/>
              <a:t>early 1980s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25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4135</TotalTime>
  <Words>324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Microsoft YaHei</vt:lpstr>
      <vt:lpstr>Arial</vt:lpstr>
      <vt:lpstr>Cambria Math</vt:lpstr>
      <vt:lpstr>Trebuchet MS</vt:lpstr>
      <vt:lpstr>Tw Cen MT</vt:lpstr>
      <vt:lpstr>Circuit</vt:lpstr>
      <vt:lpstr> AC-AC converters     Matrix converters </vt:lpstr>
      <vt:lpstr>Why Ac-ac converters?</vt:lpstr>
      <vt:lpstr>Generic diagram of three-phase PWM AC–AC frequency converter and its functionality</vt:lpstr>
      <vt:lpstr>Classification of three-phase AC–AC converter topologies</vt:lpstr>
      <vt:lpstr>The DC energy storage elements’ Drawbacks</vt:lpstr>
      <vt:lpstr>Direct AC–AC Frequency Converters: Matrix Converter</vt:lpstr>
      <vt:lpstr>Simplified circuit </vt:lpstr>
      <vt:lpstr>3-phase matrix converters</vt:lpstr>
      <vt:lpstr>matrix converters</vt:lpstr>
      <vt:lpstr>Basic principles of matrix converter</vt:lpstr>
      <vt:lpstr>Topologies of bi-directional switches</vt:lpstr>
      <vt:lpstr>PowerPoint Presentation</vt:lpstr>
      <vt:lpstr>Commutation strategies, LIMITATIONS</vt:lpstr>
      <vt:lpstr>the four-step commutation strategy</vt:lpstr>
      <vt:lpstr>the four-step commutation strategy </vt:lpstr>
      <vt:lpstr>Indirect Matrix Converters</vt:lpstr>
      <vt:lpstr>development of power electronic converters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AC-AC converters     Matrix converters</dc:title>
  <dc:creator>Siamak PK</dc:creator>
  <cp:lastModifiedBy>Siamak PK</cp:lastModifiedBy>
  <cp:revision>21</cp:revision>
  <dcterms:created xsi:type="dcterms:W3CDTF">2016-02-26T12:44:58Z</dcterms:created>
  <dcterms:modified xsi:type="dcterms:W3CDTF">2016-02-29T09:42:39Z</dcterms:modified>
</cp:coreProperties>
</file>