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sldIdLst>
    <p:sldId id="353" r:id="rId2"/>
    <p:sldId id="361" r:id="rId3"/>
    <p:sldId id="381" r:id="rId4"/>
    <p:sldId id="378" r:id="rId5"/>
    <p:sldId id="379" r:id="rId6"/>
    <p:sldId id="375" r:id="rId7"/>
    <p:sldId id="368" r:id="rId8"/>
    <p:sldId id="376" r:id="rId9"/>
    <p:sldId id="366" r:id="rId10"/>
    <p:sldId id="380" r:id="rId11"/>
    <p:sldId id="382" r:id="rId12"/>
    <p:sldId id="383" r:id="rId13"/>
    <p:sldId id="384" r:id="rId1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66D"/>
    <a:srgbClr val="F9BD8B"/>
    <a:srgbClr val="F8B074"/>
    <a:srgbClr val="F69240"/>
    <a:srgbClr val="F6E47A"/>
    <a:srgbClr val="F3DC53"/>
    <a:srgbClr val="DE8610"/>
    <a:srgbClr val="FCE078"/>
    <a:srgbClr val="E9D6B5"/>
    <a:srgbClr val="ECB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89" autoAdjust="0"/>
    <p:restoredTop sz="94660"/>
  </p:normalViewPr>
  <p:slideViewPr>
    <p:cSldViewPr snapToGrid="0">
      <p:cViewPr>
        <p:scale>
          <a:sx n="100" d="100"/>
          <a:sy n="100" d="100"/>
        </p:scale>
        <p:origin x="1568" y="84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-32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372B6-6ABB-40DF-906D-DFEF92D58FCB}" type="datetimeFigureOut">
              <a:rPr lang="ko-KR" altLang="en-US" smtClean="0"/>
              <a:t>2019. 1. 2.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5CF3D-1C25-47B3-9390-9BBB09CD2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32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2019. 1. 2.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2019. 1. 2.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2019. 1. 2.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2019. 1. 2.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2019. 1. 2.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2019. 1. 2.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2019. 1. 2.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2019. 1. 2.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2019. 1. 2.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2019. 1. 2.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2019. 1. 2.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2019. 1. 2.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0"/>
          <p:cNvSpPr/>
          <p:nvPr/>
        </p:nvSpPr>
        <p:spPr>
          <a:xfrm>
            <a:off x="2478777" y="3691732"/>
            <a:ext cx="4790993" cy="707886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accent5">
                    <a:lumMod val="75000"/>
                  </a:schemeClr>
                </a:solidFill>
                <a:ea typeface="Noto Sans CJK KR Medium" pitchFamily="34" charset="-127"/>
              </a:rPr>
              <a:t>VDSR</a:t>
            </a:r>
          </a:p>
        </p:txBody>
      </p:sp>
      <p:sp>
        <p:nvSpPr>
          <p:cNvPr id="14" name="직사각형 10"/>
          <p:cNvSpPr/>
          <p:nvPr/>
        </p:nvSpPr>
        <p:spPr>
          <a:xfrm>
            <a:off x="-16031" y="2212101"/>
            <a:ext cx="9780608" cy="1077218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accent5">
                    <a:lumMod val="75000"/>
                  </a:schemeClr>
                </a:solidFill>
                <a:ea typeface="Noto Sans CJK KR Medium" pitchFamily="34" charset="-127"/>
              </a:rPr>
              <a:t>Accurate Image Super-Resolution Using Very Deep Convolutional Networks</a:t>
            </a:r>
          </a:p>
        </p:txBody>
      </p:sp>
    </p:spTree>
    <p:extLst>
      <p:ext uri="{BB962C8B-B14F-4D97-AF65-F5344CB8AC3E}">
        <p14:creationId xmlns:p14="http://schemas.microsoft.com/office/powerpoint/2010/main" val="44997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1956" y="939306"/>
            <a:ext cx="91516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- 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deep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한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model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은 성능을 향상시키지만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더 많은 매개변수를 필요로 한다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	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 일반적으로 하나의 네트워크는 각각의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scale factor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에 대해 생성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더 경제적인 방법 필요</a:t>
            </a:r>
            <a:endParaRPr lang="en-US" altLang="ko-KR" sz="1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-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다중스케일 모델 교육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이 방법을 사용시 매개 변수가 미리 정의된 모든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scale factor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에서 공유된다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endParaRPr lang="en-US" altLang="ko-KR" sz="1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  multi-scale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교육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지정된 여러 척도에 대한 교육 데이터 세트를 하나의 큰 데이터 셋으로 결합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 Data preparation : input patch size =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수용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 field size,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image =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겹치지 않는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sub-images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로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나뉨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mini-batch : 64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개의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sub-images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로 구성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서로 다른 크기의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sub-image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는 동일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batch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에 있을 수 있다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MatConvNet1 package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를 사용하여 모델 구현</a:t>
            </a:r>
            <a:endParaRPr lang="en-US" altLang="ko-KR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1956" y="3496646"/>
            <a:ext cx="86429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각 규모에 대한 훈련을 여러 네트워크만큼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하나의 네트워크를 가진 이 방법이 잘 작동하며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parameter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의 수 또한 효과적으로 줄여 모델 용량을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줄임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418" y="4330437"/>
            <a:ext cx="8117982" cy="190946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</a:rPr>
              <a:t>특징 </a:t>
            </a:r>
            <a:r>
              <a:rPr lang="en-US" altLang="ko-KR" sz="2000" dirty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</a:rPr>
              <a:t>3</a:t>
            </a:r>
            <a:r>
              <a:rPr lang="ko-KR" altLang="en-US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</a:rPr>
              <a:t> </a:t>
            </a:r>
            <a:r>
              <a:rPr lang="en-US" altLang="ko-KR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</a:rPr>
              <a:t>:</a:t>
            </a:r>
            <a:r>
              <a:rPr lang="ko-KR" altLang="en-US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</a:rPr>
              <a:t> </a:t>
            </a:r>
            <a:r>
              <a:rPr lang="en-US" altLang="ko-KR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</a:rPr>
              <a:t>Single Model for Multiple Scale</a:t>
            </a:r>
            <a:endParaRPr lang="en-US" altLang="ko-KR" sz="2000" dirty="0" smtClean="0">
              <a:gradFill>
                <a:gsLst>
                  <a:gs pos="0">
                    <a:srgbClr val="4472C4">
                      <a:lumMod val="75000"/>
                    </a:srgbClr>
                  </a:gs>
                  <a:gs pos="100000">
                    <a:srgbClr val="4472C4">
                      <a:lumMod val="75000"/>
                    </a:srgbClr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9368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1956" y="939306"/>
            <a:ext cx="915167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Training dataset</a:t>
            </a:r>
          </a:p>
          <a:p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Yang et al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의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91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개의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image + Berkeley Segmentation Dataset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의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200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개의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image + data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augmentation</a:t>
            </a:r>
          </a:p>
          <a:p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Test dataset</a:t>
            </a: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- 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Datasets ‘Set5’,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 ‘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Set14’, ’Urban100’,’B100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’</a:t>
            </a:r>
          </a:p>
          <a:p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Training Parameter</a:t>
            </a:r>
          </a:p>
          <a:p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depth 20</a:t>
            </a:r>
          </a:p>
          <a:p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	- batch size 64</a:t>
            </a:r>
          </a:p>
          <a:p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	- momentum 0.9</a:t>
            </a:r>
          </a:p>
          <a:p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	- weight decay 0.0001</a:t>
            </a: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Optimizer : backpropagation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 기반 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mini-batch gradient descent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 사용하여 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regression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 목표 최적화</a:t>
            </a:r>
            <a:endParaRPr lang="en-US" altLang="ko-KR" sz="1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en-US" altLang="ko-KR" sz="1400" dirty="0" err="1" smtClean="0">
                <a:solidFill>
                  <a:schemeClr val="accent5">
                    <a:lumMod val="75000"/>
                  </a:schemeClr>
                </a:solidFill>
              </a:rPr>
              <a:t>ReLu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	- 80 epoch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이상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	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learning rate : 0.1, 20 epoch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마다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0.1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배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 (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총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번 줄어듦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	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GPU Titan Z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에서 학습시간 약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시간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ea typeface="Noto Sans CJK KR Medium" pitchFamily="34" charset="-127"/>
              </a:rPr>
              <a:t>Experimental Results</a:t>
            </a:r>
          </a:p>
        </p:txBody>
      </p:sp>
    </p:spTree>
    <p:extLst>
      <p:ext uri="{BB962C8B-B14F-4D97-AF65-F5344CB8AC3E}">
        <p14:creationId xmlns:p14="http://schemas.microsoft.com/office/powerpoint/2010/main" val="92610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3470" y="685273"/>
            <a:ext cx="91516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아래 사진에서 빨간색은 가장 좋은 성능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파란색은 두번째로 좋은 성능을 나타낸다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ea typeface="Noto Sans CJK KR Medium" pitchFamily="34" charset="-127"/>
              </a:rPr>
              <a:t>Experimental Results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93" y="3598038"/>
            <a:ext cx="8472985" cy="28967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738" y="1157392"/>
            <a:ext cx="6917140" cy="227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10"/>
          <p:cNvSpPr/>
          <p:nvPr/>
        </p:nvSpPr>
        <p:spPr>
          <a:xfrm>
            <a:off x="241290" y="2150320"/>
            <a:ext cx="9525009" cy="2123658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accent5">
                    <a:lumMod val="75000"/>
                  </a:schemeClr>
                </a:solidFill>
              </a:rPr>
              <a:t>정확도 향상</a:t>
            </a:r>
            <a:r>
              <a:rPr lang="en-US" altLang="ko-KR" sz="2800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ko-KR" altLang="en-US" sz="2800" dirty="0" smtClean="0">
                <a:solidFill>
                  <a:schemeClr val="accent5">
                    <a:lumMod val="75000"/>
                  </a:schemeClr>
                </a:solidFill>
              </a:rPr>
              <a:t> 시각적 개선</a:t>
            </a:r>
            <a:endParaRPr lang="en-US" altLang="ko-KR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altLang="ko-KR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altLang="ko-KR" sz="28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ko-KR" altLang="en-US" sz="2800" dirty="0" smtClean="0">
                <a:solidFill>
                  <a:schemeClr val="accent5">
                    <a:lumMod val="75000"/>
                  </a:schemeClr>
                </a:solidFill>
              </a:rPr>
              <a:t>다른 이미지 복원 문제에 쉽게 적용할 수 있을것이다</a:t>
            </a:r>
            <a:r>
              <a:rPr lang="en-US" altLang="ko-KR" sz="28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algn="ctr"/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</a:rPr>
              <a:t> noise 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</a:rPr>
              <a:t>제거 및 압축 </a:t>
            </a: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</a:rPr>
              <a:t>artifact 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</a:rPr>
              <a:t>제거 등</a:t>
            </a:r>
            <a:endParaRPr lang="en-US" altLang="ko-KR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92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10"/>
          <p:cNvSpPr/>
          <p:nvPr/>
        </p:nvSpPr>
        <p:spPr>
          <a:xfrm>
            <a:off x="266690" y="2442420"/>
            <a:ext cx="9525009" cy="1892826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accent5">
                    <a:lumMod val="75000"/>
                  </a:schemeClr>
                </a:solidFill>
              </a:rPr>
              <a:t>Deep Convolution Network,</a:t>
            </a:r>
            <a:r>
              <a:rPr lang="ko-KR" alt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800" dirty="0" smtClean="0">
                <a:solidFill>
                  <a:schemeClr val="accent5">
                    <a:lumMod val="75000"/>
                  </a:schemeClr>
                </a:solidFill>
              </a:rPr>
              <a:t>Residual </a:t>
            </a:r>
            <a:r>
              <a:rPr lang="mr-IN" altLang="ko-KR" sz="2800" dirty="0" smtClean="0">
                <a:solidFill>
                  <a:schemeClr val="accent5">
                    <a:lumMod val="75000"/>
                  </a:schemeClr>
                </a:solidFill>
              </a:rPr>
              <a:t>–</a:t>
            </a:r>
            <a:r>
              <a:rPr lang="en-US" altLang="ko-KR" sz="2800" dirty="0" smtClean="0">
                <a:solidFill>
                  <a:schemeClr val="accent5">
                    <a:lumMod val="75000"/>
                  </a:schemeClr>
                </a:solidFill>
              </a:rPr>
              <a:t> Learning,</a:t>
            </a:r>
            <a:r>
              <a:rPr lang="ko-KR" alt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800" dirty="0" smtClean="0">
                <a:solidFill>
                  <a:schemeClr val="accent5">
                    <a:lumMod val="75000"/>
                  </a:schemeClr>
                </a:solidFill>
              </a:rPr>
              <a:t>Multi </a:t>
            </a:r>
            <a:r>
              <a:rPr lang="mr-IN" altLang="ko-KR" sz="2800" dirty="0" smtClean="0">
                <a:solidFill>
                  <a:schemeClr val="accent5">
                    <a:lumMod val="75000"/>
                  </a:schemeClr>
                </a:solidFill>
              </a:rPr>
              <a:t>–</a:t>
            </a:r>
            <a:r>
              <a:rPr lang="en-US" altLang="ko-KR" sz="2800" dirty="0" smtClean="0">
                <a:solidFill>
                  <a:schemeClr val="accent5">
                    <a:lumMod val="75000"/>
                  </a:schemeClr>
                </a:solidFill>
              </a:rPr>
              <a:t> scale</a:t>
            </a:r>
          </a:p>
          <a:p>
            <a:pPr algn="ctr"/>
            <a:endParaRPr lang="en-US" altLang="ko-KR" sz="5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ko-KR" altLang="en-US" sz="2800" dirty="0" smtClean="0">
                <a:solidFill>
                  <a:schemeClr val="accent5">
                    <a:lumMod val="75000"/>
                  </a:schemeClr>
                </a:solidFill>
              </a:rPr>
              <a:t>을 통한 </a:t>
            </a:r>
            <a:r>
              <a:rPr lang="en-US" altLang="ko-KR" sz="2800" dirty="0" smtClean="0">
                <a:solidFill>
                  <a:schemeClr val="accent5">
                    <a:lumMod val="75000"/>
                  </a:schemeClr>
                </a:solidFill>
              </a:rPr>
              <a:t>SISR </a:t>
            </a:r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</a:rPr>
              <a:t>( Single Image Super Resolution ) </a:t>
            </a:r>
            <a:r>
              <a:rPr lang="ko-KR" altLang="en-US" sz="2800" dirty="0">
                <a:solidFill>
                  <a:schemeClr val="accent5">
                    <a:lumMod val="75000"/>
                  </a:schemeClr>
                </a:solidFill>
              </a:rPr>
              <a:t>문제 해결 </a:t>
            </a:r>
            <a:endParaRPr lang="en-US" altLang="ko-KR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altLang="ko-KR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altLang="ko-KR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</a:rPr>
              <a:t>LR ( Low Resolution ) to HR ( High Resolution </a:t>
            </a: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altLang="ko-KR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7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ea typeface="+mj-ea"/>
              </a:rPr>
              <a:t>Early Methods</a:t>
            </a:r>
            <a:endParaRPr lang="en-US" altLang="ko-KR" sz="2000" dirty="0" smtClean="0">
              <a:gradFill>
                <a:gsLst>
                  <a:gs pos="0">
                    <a:srgbClr val="4472C4">
                      <a:lumMod val="75000"/>
                    </a:srgbClr>
                  </a:gs>
                  <a:gs pos="100000">
                    <a:srgbClr val="4472C4">
                      <a:lumMod val="75000"/>
                    </a:srgbClr>
                  </a:gs>
                </a:gsLst>
                <a:lin ang="5400000" scaled="0"/>
              </a:gradFill>
              <a:ea typeface="+mj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10"/>
          <p:cNvSpPr/>
          <p:nvPr/>
        </p:nvSpPr>
        <p:spPr>
          <a:xfrm>
            <a:off x="92593" y="998289"/>
            <a:ext cx="9011704" cy="286232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AutoNum type="arabicParenR"/>
            </a:pP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보간법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( </a:t>
            </a:r>
            <a:r>
              <a:rPr lang="en-US" altLang="ko-KR" sz="1400" dirty="0" err="1" smtClean="0">
                <a:solidFill>
                  <a:schemeClr val="accent5">
                    <a:lumMod val="75000"/>
                  </a:schemeClr>
                </a:solidFill>
              </a:rPr>
              <a:t>bicubic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 interpolation, </a:t>
            </a:r>
            <a:r>
              <a:rPr lang="en-US" altLang="ko-KR" sz="1400" dirty="0" err="1" smtClean="0">
                <a:solidFill>
                  <a:schemeClr val="accent5">
                    <a:lumMod val="75000"/>
                  </a:schemeClr>
                </a:solidFill>
              </a:rPr>
              <a:t>Lanczos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 resampling )</a:t>
            </a:r>
          </a:p>
          <a:p>
            <a:pPr marL="800100" lvl="1" indent="-342900">
              <a:buAutoNum type="arabicParenR"/>
            </a:pP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통계적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image priors</a:t>
            </a:r>
          </a:p>
          <a:p>
            <a:pPr marL="800100" lvl="1" indent="-342900">
              <a:buAutoNum type="arabicParenR"/>
            </a:pPr>
            <a:r>
              <a:rPr lang="en-US" altLang="ko-KR" sz="1400" dirty="0" err="1" smtClean="0">
                <a:solidFill>
                  <a:schemeClr val="accent5">
                    <a:lumMod val="75000"/>
                  </a:schemeClr>
                </a:solidFill>
              </a:rPr>
              <a:t>internel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 patch recurrence</a:t>
            </a:r>
          </a:p>
          <a:p>
            <a:pPr marL="800100" lvl="1" indent="-342900">
              <a:buAutoNum type="arabicParenR"/>
            </a:pP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neighbor embedding( patch subspace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를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in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erpolate )</a:t>
            </a:r>
          </a:p>
          <a:p>
            <a:pPr marL="800100" lvl="1" indent="-342900">
              <a:buAutoNum type="arabicParenR"/>
            </a:pP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sparse coding ( sparse signal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을 기반으로 학습 된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dictionary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사용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800100" lvl="1" indent="-342900">
              <a:buAutoNum type="arabicParenR"/>
            </a:pP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random forest</a:t>
            </a:r>
          </a:p>
          <a:p>
            <a:pPr marL="800100" lvl="1" indent="-342900">
              <a:buAutoNum type="arabicParenR"/>
            </a:pP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CNN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mr-IN" altLang="ko-KR" sz="1400" dirty="0" smtClean="0">
                <a:solidFill>
                  <a:schemeClr val="accent5">
                    <a:lumMod val="75000"/>
                  </a:schemeClr>
                </a:solidFill>
              </a:rPr>
              <a:t>–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SRCNN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논문에서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CNN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이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LR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에서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HR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까지 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end to end mapping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이 가능함을 보여줌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145" y="2888781"/>
            <a:ext cx="4730750" cy="34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8368" y="857335"/>
            <a:ext cx="9151676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Model</a:t>
            </a:r>
          </a:p>
          <a:p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- 3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Layer : Patch Extraction/Representation, Non linear mapping, Reconstruction</a:t>
            </a: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 Filter size : 9x9, 1x1, 5x5</a:t>
            </a: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 model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이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deep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할수록 성능이 떨어지고 향상되지 않는다고 결론을 냄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Training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 training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을 위해 고해상도 이미지 직접 모델링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고해상도 </a:t>
            </a:r>
            <a:r>
              <a:rPr lang="en-US" altLang="ko-KR" sz="1400" dirty="0" err="1" smtClean="0">
                <a:solidFill>
                  <a:schemeClr val="accent5">
                    <a:lumMod val="75000"/>
                  </a:schemeClr>
                </a:solidFill>
              </a:rPr>
              <a:t>img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 =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저주파 정보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저해상도 </a:t>
            </a:r>
            <a:r>
              <a:rPr lang="en-US" altLang="ko-KR" sz="1400" dirty="0" err="1" smtClean="0">
                <a:solidFill>
                  <a:schemeClr val="accent5">
                    <a:lumMod val="75000"/>
                  </a:schemeClr>
                </a:solidFill>
              </a:rPr>
              <a:t>img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) +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고주파수 정보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(residual or </a:t>
            </a:r>
            <a:r>
              <a:rPr lang="en-US" altLang="ko-KR" sz="1400" dirty="0" err="1" smtClean="0">
                <a:solidFill>
                  <a:schemeClr val="accent5">
                    <a:lumMod val="75000"/>
                  </a:schemeClr>
                </a:solidFill>
              </a:rPr>
              <a:t>img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세부정보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input &amp; output </a:t>
            </a:r>
            <a:r>
              <a:rPr lang="en-US" altLang="ko-KR" sz="1400" dirty="0" err="1" smtClean="0">
                <a:solidFill>
                  <a:schemeClr val="accent5">
                    <a:lumMod val="75000"/>
                  </a:schemeClr>
                </a:solidFill>
              </a:rPr>
              <a:t>img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 :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동일한 저주파 정보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공유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입력 최종 계층으로 운반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(auto encoder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가 하는 것과 유사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하지만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자동 인코딩을 학습하는 데 교육시간 소요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수렴속도 크게 감소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),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residual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재구성함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endParaRPr lang="en-US" altLang="ko-KR" sz="140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Scale</a:t>
            </a:r>
          </a:p>
          <a:p>
            <a:pPr lvl="1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지정된 배율로만 작업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input size &gt; output size</a:t>
            </a:r>
          </a:p>
          <a:p>
            <a:pPr lvl="1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안정적인 수렴 위한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layer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마다 다른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학습률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SRCNN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의 한계</a:t>
            </a: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1257300" lvl="2" indent="-342900">
              <a:buAutoNum type="arabicParenR"/>
            </a:pP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Small image region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에 의존</a:t>
            </a:r>
            <a:endParaRPr lang="en-US" altLang="ko-KR" sz="1400" dirty="0">
              <a:solidFill>
                <a:schemeClr val="accent5">
                  <a:lumMod val="75000"/>
                </a:schemeClr>
              </a:solidFill>
            </a:endParaRPr>
          </a:p>
          <a:p>
            <a:pPr marL="1257300" lvl="2" indent="-342900">
              <a:buAutoNum type="arabicParenR"/>
            </a:pP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Slow converges</a:t>
            </a:r>
          </a:p>
          <a:p>
            <a:pPr marL="1257300" lvl="2" indent="-342900">
              <a:buAutoNum type="arabicParenR"/>
            </a:pP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Work only single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scale</a:t>
            </a:r>
            <a:endParaRPr lang="en-US" altLang="ko-KR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2000" dirty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</a:rPr>
              <a:t>Early </a:t>
            </a:r>
            <a:r>
              <a:rPr lang="en-US" altLang="ko-KR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</a:rPr>
              <a:t>Methods </a:t>
            </a:r>
            <a:r>
              <a:rPr lang="en-US" altLang="ko-KR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ea typeface="Noto Sans CJK KR Medium" pitchFamily="34" charset="-127"/>
              </a:rPr>
              <a:t>- </a:t>
            </a:r>
            <a:r>
              <a:rPr lang="en-US" altLang="ko-KR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ea typeface="Noto Sans CJK KR Medium" pitchFamily="34" charset="-127"/>
              </a:rPr>
              <a:t>SRCNN</a:t>
            </a:r>
          </a:p>
        </p:txBody>
      </p:sp>
    </p:spTree>
    <p:extLst>
      <p:ext uri="{BB962C8B-B14F-4D97-AF65-F5344CB8AC3E}">
        <p14:creationId xmlns:p14="http://schemas.microsoft.com/office/powerpoint/2010/main" val="181376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5168" y="4035922"/>
            <a:ext cx="10097232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mtClean="0">
                <a:solidFill>
                  <a:schemeClr val="accent5">
                    <a:lumMod val="75000"/>
                  </a:schemeClr>
                </a:solidFill>
              </a:rPr>
              <a:t>VDSR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- SRCNN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의 한계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해결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AutoNum type="arabicParenR"/>
            </a:pP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Context : 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큰 이미지 영역에 퍼지는 문맥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(context)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 정보 활용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. Small patch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에 포함된 정보로는 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ill posed problem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 발생</a:t>
            </a:r>
            <a:endParaRPr lang="en-US" altLang="ko-KR" sz="14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AutoNum type="arabicParenR"/>
            </a:pP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Convergence :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학습 속도를 높인다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ko-KR" sz="1400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	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residual learning CNN : LR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와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HR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는 동일 정보를 공유</a:t>
            </a:r>
            <a:endParaRPr lang="en-US" altLang="ko-KR" sz="1400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	- extremely high learning rates :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SRCNN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의 학습률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x 104, residual learning, gradient clipping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통해 가능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AutoNum type="arabicParenR" startAt="3"/>
            </a:pP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Scale Factor : single model SR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접근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	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하나의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convolution network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가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multi-scale factor,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SR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에 충분하다는 것을 발견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4)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   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Contribution : deep convolution network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기반 정확한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SR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방법 제안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2000" dirty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</a:rPr>
              <a:t>Early </a:t>
            </a:r>
            <a:r>
              <a:rPr lang="en-US" altLang="ko-KR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</a:rPr>
              <a:t>Methods </a:t>
            </a:r>
            <a:r>
              <a:rPr lang="en-US" altLang="ko-KR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ea typeface="Noto Sans CJK KR Medium" pitchFamily="34" charset="-127"/>
              </a:rPr>
              <a:t>- </a:t>
            </a:r>
            <a:r>
              <a:rPr lang="en-US" altLang="ko-KR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ea typeface="Noto Sans CJK KR Medium" pitchFamily="34" charset="-127"/>
              </a:rPr>
              <a:t>SRCNN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756" y="1011528"/>
            <a:ext cx="72263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4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</a:rPr>
              <a:t>VDSR </a:t>
            </a:r>
            <a:r>
              <a:rPr lang="ko-KR" altLang="en-US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</a:rPr>
              <a:t>구조</a:t>
            </a:r>
            <a:endParaRPr lang="en-US" altLang="ko-KR" sz="2000" dirty="0" smtClean="0">
              <a:gradFill>
                <a:gsLst>
                  <a:gs pos="0">
                    <a:srgbClr val="4472C4">
                      <a:lumMod val="75000"/>
                    </a:srgbClr>
                  </a:gs>
                  <a:gs pos="100000">
                    <a:srgbClr val="4472C4">
                      <a:lumMod val="75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222" y="737551"/>
            <a:ext cx="7012578" cy="327368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44961" y="4333540"/>
            <a:ext cx="95631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최종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20 layer</a:t>
            </a:r>
          </a:p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Convolution &amp; nonlinear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쌍의 연속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처음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layer : input image ( interpolated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된 원하는 크기의 저해상도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 image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중간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layer : 3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x 3 x 64 size 64 filter( 64 channel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의 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3x3 spatial region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마지막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layer : 3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x 3 x 64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단일필터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ILR + residual = desired output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  deep network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의 문제점인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size reduce : zero padding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사용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image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경계의 픽셀에서도 정확하게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예측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네트워크 깊이 증가시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정확도 크게 향상</a:t>
            </a:r>
            <a:endParaRPr lang="en-US" altLang="ko-KR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80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8368" y="1032261"/>
            <a:ext cx="9151676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 SR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의 업무에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large depth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가 더 우수한 성능을 제공한다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많은 문맥 정보 활용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복잡한 기능 모델링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이 논문에서는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모든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layer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에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3x3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크기의 필터를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사용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receptive field size : n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번째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 layer= (2d+1)x(2d+1)	</a:t>
            </a: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	=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SR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에서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고주파 구성 요소를 추론하기 위해 활용할 수 잇는 문맥 정보의 양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	=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즉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클수록 네트워크가 이미지 세부정보를 예측하는데 더 많은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context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를 사용할 수 있다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high nonlinearities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활용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가능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깊이가 증가하면 성능이 대부분 향상되는 것을 아래 그림에서 볼 수 있다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ko-KR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439" y="3754064"/>
            <a:ext cx="7471534" cy="2847383"/>
          </a:xfrm>
          <a:prstGeom prst="rect">
            <a:avLst/>
          </a:prstGeom>
        </p:spPr>
      </p:pic>
      <p:sp>
        <p:nvSpPr>
          <p:cNvPr id="10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</a:rPr>
              <a:t>특징 </a:t>
            </a:r>
            <a:r>
              <a:rPr lang="en-US" altLang="ko-KR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</a:rPr>
              <a:t>1</a:t>
            </a:r>
            <a:r>
              <a:rPr lang="ko-KR" altLang="en-US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</a:rPr>
              <a:t> </a:t>
            </a:r>
            <a:r>
              <a:rPr lang="en-US" altLang="ko-KR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</a:rPr>
              <a:t>:</a:t>
            </a:r>
            <a:r>
              <a:rPr lang="ko-KR" altLang="en-US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</a:rPr>
              <a:t> </a:t>
            </a:r>
            <a:r>
              <a:rPr lang="en-US" altLang="ko-KR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</a:rPr>
              <a:t>Deep Convolutional Network</a:t>
            </a:r>
            <a:endParaRPr lang="en-US" altLang="ko-KR" sz="2000" dirty="0" smtClean="0">
              <a:gradFill>
                <a:gsLst>
                  <a:gs pos="0">
                    <a:srgbClr val="4472C4">
                      <a:lumMod val="75000"/>
                    </a:srgbClr>
                  </a:gs>
                  <a:gs pos="100000">
                    <a:srgbClr val="4472C4">
                      <a:lumMod val="75000"/>
                    </a:srgbClr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9530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</a:rPr>
              <a:t>특징 </a:t>
            </a:r>
            <a:r>
              <a:rPr lang="en-US" altLang="ko-KR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</a:rPr>
              <a:t>2</a:t>
            </a:r>
            <a:r>
              <a:rPr lang="ko-KR" altLang="en-US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</a:rPr>
              <a:t> </a:t>
            </a:r>
            <a:r>
              <a:rPr lang="en-US" altLang="ko-KR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</a:rPr>
              <a:t>:</a:t>
            </a:r>
            <a:r>
              <a:rPr lang="ko-KR" altLang="en-US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</a:rPr>
              <a:t> </a:t>
            </a:r>
            <a:r>
              <a:rPr lang="en-US" altLang="ko-KR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</a:rPr>
              <a:t>Residual - Learning</a:t>
            </a:r>
            <a:r>
              <a:rPr lang="ko-KR" altLang="en-US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</a:rPr>
              <a:t> </a:t>
            </a:r>
            <a:endParaRPr lang="en-US" altLang="ko-KR" sz="2000" dirty="0" smtClean="0">
              <a:gradFill>
                <a:gsLst>
                  <a:gs pos="0">
                    <a:srgbClr val="4472C4">
                      <a:lumMod val="75000"/>
                    </a:srgbClr>
                  </a:gs>
                  <a:gs pos="100000">
                    <a:srgbClr val="4472C4">
                      <a:lumMod val="75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10" name="직사각형 10"/>
          <p:cNvSpPr/>
          <p:nvPr/>
        </p:nvSpPr>
        <p:spPr>
          <a:xfrm>
            <a:off x="0" y="1071030"/>
            <a:ext cx="9011704" cy="289310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	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표준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CNN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보다 훨씬 빠른 수렴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위해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residual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만을 학습하고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	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높은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learning rate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를 사용한다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SRCNN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보다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104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배 더 높다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.)</a:t>
            </a:r>
          </a:p>
          <a:p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ko-KR" sz="1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-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입력 영상과 출력 영상이 유사하기 때문에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Residual image r = y </a:t>
            </a:r>
            <a:r>
              <a:rPr lang="mr-IN" altLang="ko-KR" sz="1400" dirty="0">
                <a:solidFill>
                  <a:schemeClr val="accent5">
                    <a:lumMod val="75000"/>
                  </a:schemeClr>
                </a:solidFill>
              </a:rPr>
              <a:t>–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 x 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를 정의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. ( 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대부분 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0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 또는 작은 값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endParaRPr lang="en-US" altLang="ko-KR" sz="1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 이 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residual image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를 예측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loss function = ½|| r </a:t>
            </a:r>
            <a:r>
              <a:rPr lang="mr-IN" altLang="ko-KR" sz="1400" dirty="0">
                <a:solidFill>
                  <a:schemeClr val="accent5">
                    <a:lumMod val="75000"/>
                  </a:schemeClr>
                </a:solidFill>
              </a:rPr>
              <a:t>–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 f(x) ||^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2</a:t>
            </a:r>
          </a:p>
          <a:p>
            <a:endParaRPr lang="en-US" altLang="ko-KR" sz="14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-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  loss layer ‘s input : 1. residual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 추정 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2.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network input ( ILR ), 3. ground truth HR image</a:t>
            </a:r>
          </a:p>
          <a:p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-  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loss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는 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reconstructed image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와 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ground truth image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간의 유클리드 거리로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계산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39972" y="4406425"/>
            <a:ext cx="915167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	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 교육을 향상시키기 위해 학습률을 높이는 것이 기본원칙이지만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		gradient vanishing / exploding gradient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가 발생할 수 있다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lvl="1"/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따라서 우리는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gradient clipping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을 통하여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exploding gradient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를 막으며 속도를 향상시킨다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endParaRPr lang="en-US" altLang="ko-KR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32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491" y="1035844"/>
            <a:ext cx="9151676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Clipping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반복적인 신경 네트워크 훈련시 종종 사용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gradient exploding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방지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각각의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gradient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를 미리 정의된 범위 </a:t>
            </a:r>
            <a:r>
              <a:rPr lang="mr-IN" altLang="ko-KR" sz="1400" dirty="0">
                <a:solidFill>
                  <a:schemeClr val="accent5">
                    <a:lumMod val="75000"/>
                  </a:schemeClr>
                </a:solidFill>
              </a:rPr>
              <a:t>[−</a:t>
            </a:r>
            <a:r>
              <a:rPr lang="mr-IN" altLang="ko-KR" sz="1400" dirty="0" err="1">
                <a:solidFill>
                  <a:schemeClr val="accent5">
                    <a:lumMod val="75000"/>
                  </a:schemeClr>
                </a:solidFill>
              </a:rPr>
              <a:t>θ</a:t>
            </a:r>
            <a:r>
              <a:rPr lang="mr-IN" altLang="ko-KR" sz="14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mr-IN" altLang="ko-KR" sz="1400" dirty="0" err="1">
                <a:solidFill>
                  <a:schemeClr val="accent5">
                    <a:lumMod val="75000"/>
                  </a:schemeClr>
                </a:solidFill>
              </a:rPr>
              <a:t>θ</a:t>
            </a:r>
            <a:r>
              <a:rPr lang="mr-IN" altLang="ko-KR" sz="1400" dirty="0" smtClean="0">
                <a:solidFill>
                  <a:schemeClr val="accent5">
                    <a:lumMod val="75000"/>
                  </a:schemeClr>
                </a:solidFill>
              </a:rPr>
              <a:t>]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로 잘라내는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것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 (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gradient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가 특정 범위 내에 존재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수렴속도를 최대로 하기 위해서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기울기를 </a:t>
            </a:r>
            <a:r>
              <a:rPr lang="el-GR" altLang="ko-KR" sz="1400" dirty="0" smtClean="0">
                <a:solidFill>
                  <a:schemeClr val="accent5">
                    <a:lumMod val="75000"/>
                  </a:schemeClr>
                </a:solidFill>
              </a:rPr>
              <a:t>[</a:t>
            </a:r>
            <a:r>
              <a:rPr lang="el-GR" altLang="ko-KR" sz="1400" dirty="0">
                <a:solidFill>
                  <a:schemeClr val="accent5">
                    <a:lumMod val="75000"/>
                  </a:schemeClr>
                </a:solidFill>
              </a:rPr>
              <a:t>−</a:t>
            </a:r>
            <a:r>
              <a:rPr lang="el-GR" altLang="ko-KR" sz="1400" dirty="0" smtClean="0">
                <a:solidFill>
                  <a:schemeClr val="accent5">
                    <a:lumMod val="75000"/>
                  </a:schemeClr>
                </a:solidFill>
              </a:rPr>
              <a:t>θ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el-GR" altLang="ko-KR" sz="1400" dirty="0" err="1" smtClean="0">
                <a:solidFill>
                  <a:schemeClr val="accent5">
                    <a:lumMod val="75000"/>
                  </a:schemeClr>
                </a:solidFill>
              </a:rPr>
              <a:t>γ,θ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el-GR" altLang="ko-KR" sz="1400" dirty="0" smtClean="0">
                <a:solidFill>
                  <a:schemeClr val="accent5">
                    <a:lumMod val="75000"/>
                  </a:schemeClr>
                </a:solidFill>
              </a:rPr>
              <a:t>γ]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로 설정한다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.</a:t>
            </a:r>
            <a:r>
              <a:rPr lang="el-GR" altLang="ko-KR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l-GR" altLang="ko-KR" sz="1400" dirty="0" smtClean="0">
                <a:solidFill>
                  <a:schemeClr val="accent5">
                    <a:lumMod val="75000"/>
                  </a:schemeClr>
                </a:solidFill>
              </a:rPr>
              <a:t>γ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 = current learning rate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	: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수렴 속도가 느리면 최대의 효율을 낼 수 없기 때문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	- 20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layer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training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이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시간 이내에 완료된다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수렴 속도가 빠르다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</a:rPr>
              <a:t>특징 </a:t>
            </a:r>
            <a:r>
              <a:rPr lang="en-US" altLang="ko-KR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</a:rPr>
              <a:t>2</a:t>
            </a:r>
            <a:r>
              <a:rPr lang="ko-KR" altLang="en-US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</a:rPr>
              <a:t> </a:t>
            </a:r>
            <a:r>
              <a:rPr lang="en-US" altLang="ko-KR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</a:rPr>
              <a:t>:</a:t>
            </a:r>
            <a:r>
              <a:rPr lang="ko-KR" altLang="en-US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</a:rPr>
              <a:t> </a:t>
            </a:r>
            <a:r>
              <a:rPr lang="en-US" altLang="ko-KR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</a:rPr>
              <a:t>Residual - Learning</a:t>
            </a:r>
            <a:r>
              <a:rPr lang="ko-KR" altLang="en-US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</a:rPr>
              <a:t> </a:t>
            </a:r>
            <a:endParaRPr lang="en-US" altLang="ko-KR" sz="2000" dirty="0" smtClean="0">
              <a:gradFill>
                <a:gsLst>
                  <a:gs pos="0">
                    <a:srgbClr val="4472C4">
                      <a:lumMod val="75000"/>
                    </a:srgbClr>
                  </a:gs>
                  <a:gs pos="100000">
                    <a:srgbClr val="4472C4">
                      <a:lumMod val="75000"/>
                    </a:srgbClr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66" y="2860108"/>
            <a:ext cx="8179726" cy="287395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5896336"/>
            <a:ext cx="91516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2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ko-KR" altLang="en-US" sz="12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5">
                    <a:lumMod val="75000"/>
                  </a:schemeClr>
                </a:solidFill>
              </a:rPr>
              <a:t>학습률이 높을수록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(0.1),</a:t>
            </a:r>
            <a:r>
              <a:rPr lang="ko-KR" altLang="en-US" sz="1200" dirty="0">
                <a:solidFill>
                  <a:schemeClr val="accent5">
                    <a:lumMod val="75000"/>
                  </a:schemeClr>
                </a:solidFill>
              </a:rPr>
              <a:t> 최대 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PSNR</a:t>
            </a:r>
            <a:r>
              <a:rPr lang="ko-KR" altLang="en-US" sz="1200" dirty="0">
                <a:solidFill>
                  <a:schemeClr val="accent5">
                    <a:lumMod val="75000"/>
                  </a:schemeClr>
                </a:solidFill>
              </a:rPr>
              <a:t>에의 도달이 빠르다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	- </a:t>
            </a:r>
            <a:r>
              <a:rPr lang="ko-KR" altLang="en-US" sz="1200" dirty="0">
                <a:solidFill>
                  <a:schemeClr val="accent5">
                    <a:lumMod val="75000"/>
                  </a:schemeClr>
                </a:solidFill>
              </a:rPr>
              <a:t>반면 학습률이 낮으면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(0.001),</a:t>
            </a:r>
            <a:r>
              <a:rPr lang="ko-KR" altLang="en-US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epoch</a:t>
            </a:r>
            <a:r>
              <a:rPr lang="ko-KR" altLang="en-US" sz="1200" dirty="0">
                <a:solidFill>
                  <a:schemeClr val="accent5">
                    <a:lumMod val="75000"/>
                  </a:schemeClr>
                </a:solidFill>
              </a:rPr>
              <a:t>가 커져도 동일한 성능 수준에 도달하지 않는다</a:t>
            </a:r>
            <a:r>
              <a:rPr lang="en-US" altLang="ko-KR" sz="12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altLang="ko-KR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82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3562</TotalTime>
  <Words>194</Words>
  <Application>Microsoft Macintosh PowerPoint</Application>
  <PresentationFormat>A4 Paper (210x297 mm)</PresentationFormat>
  <Paragraphs>140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Calibri Light</vt:lpstr>
      <vt:lpstr>Mangal</vt:lpstr>
      <vt:lpstr>Noto Sans CJK KR Medium</vt:lpstr>
      <vt:lpstr>맑은 고딕</vt:lpstr>
      <vt:lpstr>Arial</vt:lpstr>
      <vt:lpstr>3_Office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Microsoft Office 사용자</cp:lastModifiedBy>
  <cp:revision>538</cp:revision>
  <dcterms:created xsi:type="dcterms:W3CDTF">2017-09-07T10:48:07Z</dcterms:created>
  <dcterms:modified xsi:type="dcterms:W3CDTF">2019-01-02T09:20:54Z</dcterms:modified>
</cp:coreProperties>
</file>