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354" r:id="rId2"/>
    <p:sldId id="353" r:id="rId3"/>
    <p:sldId id="360" r:id="rId4"/>
    <p:sldId id="361" r:id="rId5"/>
    <p:sldId id="362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D"/>
    <a:srgbClr val="F9BD8B"/>
    <a:srgbClr val="F8B074"/>
    <a:srgbClr val="F69240"/>
    <a:srgbClr val="F6E47A"/>
    <a:srgbClr val="F3DC53"/>
    <a:srgbClr val="DE8610"/>
    <a:srgbClr val="FCE078"/>
    <a:srgbClr val="E9D6B5"/>
    <a:srgbClr val="ECB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5" autoAdjust="0"/>
    <p:restoredTop sz="94660"/>
  </p:normalViewPr>
  <p:slideViewPr>
    <p:cSldViewPr snapToGrid="0">
      <p:cViewPr>
        <p:scale>
          <a:sx n="78" d="100"/>
          <a:sy n="78" d="100"/>
        </p:scale>
        <p:origin x="824" y="1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2019. 1. 2.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807.02758.pdf" TargetMode="External"/><Relationship Id="rId3" Type="http://schemas.openxmlformats.org/officeDocument/2006/relationships/hyperlink" Target="https://arxiv.org/pdf/1808.03344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169633" y="2651182"/>
            <a:ext cx="690113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83911" y="2654058"/>
            <a:ext cx="690113" cy="6901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20960" y="2654059"/>
            <a:ext cx="690113" cy="6901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6181" y="3518112"/>
            <a:ext cx="4790993" cy="63094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일일 실적 보고</a:t>
            </a:r>
            <a:endParaRPr lang="en-US" altLang="ko-KR" sz="3500" dirty="0" smtClean="0">
              <a:solidFill>
                <a:schemeClr val="accent5">
                  <a:lumMod val="75000"/>
                </a:schemeClr>
              </a:solidFill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735238" y="2656935"/>
            <a:ext cx="690113" cy="6901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10"/>
          <p:cNvSpPr/>
          <p:nvPr/>
        </p:nvSpPr>
        <p:spPr>
          <a:xfrm>
            <a:off x="2386180" y="4149054"/>
            <a:ext cx="479099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2019.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01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02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 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ea typeface="Noto Sans CJK KR Medium" pitchFamily="34" charset="-127"/>
            </a:endParaRPr>
          </a:p>
          <a:p>
            <a:pPr algn="ctr"/>
            <a:endParaRPr lang="en-US" altLang="ko-KR" sz="2000" dirty="0">
              <a:solidFill>
                <a:schemeClr val="accent5">
                  <a:lumMod val="75000"/>
                </a:schemeClr>
              </a:solidFill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황지원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68" y="1032261"/>
            <a:ext cx="91516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The deeper, the Better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업무에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large depth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더 우수한 성능을 제공한다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많은 문맥 정보 활용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복잡한 기능 모델링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CNN 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공간적으로 연속적인 수용 영역 형성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하지만 많은 층을 쌓는 것은 점점 더 큰 픽셀 영역에 반응하는 필터가 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즉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매우 큰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filter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는 일련의 작은 필터로 효과적으로 분해될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이 논문에서는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모든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3x3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크기의 필터를 사용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receptive field size : n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번째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layer= (2d+1)x(2d+1)	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=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고주파 구성 요소를 추론하기 위해 활용할 수 잇는 문맥 정보의 양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=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즉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클수록 네트워크가 이미지 세부정보를 예측하는데 더 많은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context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사용할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high nonlinearities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활용 가능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깊이가 증가하면 성능이 대부분 향상되는 것을 아래 그림에서 볼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Understading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 Properties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9" y="3754064"/>
            <a:ext cx="7471534" cy="28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68" y="1013810"/>
            <a:ext cx="9151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Residual - Learning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표준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보다 훨신 빨리 수렴하며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성능을 크게 향상시킨다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훨씬 빠른 수렴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우수한 성능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학습률이 높을수록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(0.1),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최대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PSNR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에의 도달이 빠르다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반면 학습률이 낮으면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(0.001),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epoch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가 커져도 동일한 성능 수준에 도달하지 않는다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Understading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 Properties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18" y="3036507"/>
            <a:ext cx="8371136" cy="29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368" y="1070952"/>
            <a:ext cx="915167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Single Model for Multiple Scales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각 규모에 대한 훈련을 여러 네트워크만큼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하나의 네트워크를 가진 이 방법이 잘 작동하며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parameter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수 또한 효과적으로 줄여 모델 용량을 줄임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single scale data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통해 교육된 네트워크는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다른 규모를 처리할 수 없다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Understading</a:t>
            </a:r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 Properties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98" y="2549220"/>
            <a:ext cx="8595815" cy="34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956" y="939306"/>
            <a:ext cx="915167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Training dataset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Yang et al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91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개의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+ Berkeley Segmentation Dataset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200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개의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+ data augmentation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 dataset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Datasets ‘Set5’,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‘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Set14’, ’Urban100’,’B100’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Training Parameter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depth 20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batch size 64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momentum 0.9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weight decay 0.0001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ReLu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- 80 epoch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이상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learning rate : 0.1, 20 epoch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마다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배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총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번 줄어듦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GPU Titan Z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에서 학습시간 약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시간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Experimental Results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4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470" y="629673"/>
            <a:ext cx="9151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Comparisons with State-of-Art Methods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인간의 시력은 색보다 강도의 세부 사항에 더 민감하기 때문에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이미지의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color components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대한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bicubic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보간과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luminance(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휘도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 component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대한 정교한 모델을 적용한다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아래 사진에서 빨간색은 가장 좋은 성능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파란색은 두번째로 좋은 성능을 나타낸다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Experimental Results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3" y="3961253"/>
            <a:ext cx="8472985" cy="28967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38" y="1665142"/>
            <a:ext cx="6917140" cy="22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Conclusion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368" y="1013810"/>
            <a:ext cx="9151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Super Resolution method using very deep networks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Gradient Clipping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깊은 네트워크임에도 수렴속도를 빠르게 하고 학습 안정성 보장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다른 이미지 복원 문제에 쉽게 적용할 수 있다고 생각됨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노이즈 제거 및 압축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artifact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제거 등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025" y="725338"/>
            <a:ext cx="9151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개인적 메모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위성영상에 적용을 성공한다면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최근 나온 논문 중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RCAN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을 참고하여 성능을 더 향상시킬 수 있을 것 같다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	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arxiv.org/pdf/1807.02758.pdf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arxiv.org/pdf/1808.03344.pdf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SR research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논문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이후 참조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478777" y="3691732"/>
            <a:ext cx="4790993" cy="70788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VDSR</a:t>
            </a:r>
            <a:endParaRPr lang="en-US" altLang="ko-KR" sz="4000" dirty="0" smtClean="0">
              <a:solidFill>
                <a:schemeClr val="accent5">
                  <a:lumMod val="75000"/>
                </a:schemeClr>
              </a:solidFill>
              <a:ea typeface="Noto Sans CJK KR Medium" pitchFamily="34" charset="-127"/>
            </a:endParaRPr>
          </a:p>
        </p:txBody>
      </p:sp>
      <p:sp>
        <p:nvSpPr>
          <p:cNvPr id="14" name="직사각형 10"/>
          <p:cNvSpPr/>
          <p:nvPr/>
        </p:nvSpPr>
        <p:spPr>
          <a:xfrm>
            <a:off x="-16031" y="2212101"/>
            <a:ext cx="9780608" cy="107721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5">
                    <a:lumMod val="75000"/>
                  </a:schemeClr>
                </a:solidFill>
                <a:ea typeface="Noto Sans CJK KR Medium" pitchFamily="34" charset="-127"/>
              </a:rPr>
              <a:t>Accurate Image Super-Resolution Using Very Deep Convolutional Networks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9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</a:rPr>
              <a:t>Abstract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" name="직사각형 10"/>
          <p:cNvSpPr/>
          <p:nvPr/>
        </p:nvSpPr>
        <p:spPr>
          <a:xfrm>
            <a:off x="317491" y="1147230"/>
            <a:ext cx="9011704" cy="38472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Highly accurate single-image super-resolution(SR)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method</a:t>
            </a: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깊은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convolution network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사용 </a:t>
            </a:r>
            <a:r>
              <a:rPr lang="mr-IN" altLang="ko-KR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VGG network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네트워크 깊이 증가시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정확도 크게 향상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최종 모델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20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layer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deep network )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작은 필터를 계단식으로 여러번 연결함으로서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큰 이미지 영역에 대한 문맥 정보가 효율적으로 활용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train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시 수렴 속도가 중요한 문제가 되고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해결 위해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만을 학습하고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높은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learning rate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사용한다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보다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104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배 더 높다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.)</a:t>
            </a: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VDSR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의 결과는 기존의 방법보다 정확도가 뒤어나며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시각적으로도 개선되었다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5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</a:rPr>
              <a:t>Introduction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317491" y="1147230"/>
            <a:ext cx="9011704" cy="341632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SISR ( Single Image Super Resolution )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문제 해결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LR ( Low Resolution ) to HR ( High Resolution )</a:t>
            </a: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Early methods </a:t>
            </a:r>
          </a:p>
          <a:p>
            <a:pPr marL="800100" lvl="1" indent="-342900">
              <a:buAutoNum type="arabicParenR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보간법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bicubic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interpolation,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Lanczos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resampling )</a:t>
            </a:r>
          </a:p>
          <a:p>
            <a:pPr marL="800100" lvl="1" indent="-342900">
              <a:buAutoNum type="arabicParenR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통계적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priors</a:t>
            </a:r>
          </a:p>
          <a:p>
            <a:pPr marL="800100" lvl="1" indent="-342900">
              <a:buAutoNum type="arabicParenR"/>
            </a:pP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internel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patch recurrence</a:t>
            </a:r>
          </a:p>
          <a:p>
            <a:pPr marL="800100" lvl="1" indent="-342900">
              <a:buAutoNum type="arabicParenR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neighbor embedding( patch subspace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erpolate )</a:t>
            </a:r>
          </a:p>
          <a:p>
            <a:pPr marL="800100" lvl="1" indent="-342900">
              <a:buAutoNum type="arabicParenR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sparse coding ( sparse signal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기반으로 학습 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dictionary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사용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AutoNum type="arabicParenR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</a:p>
          <a:p>
            <a:pPr marL="800100" lvl="1" indent="-342900">
              <a:buAutoNum type="arabicParenR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mr-IN" altLang="ko-KR" sz="14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논문에서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HR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까지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end to end mapping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가능함을 보여줌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43" y="3244381"/>
            <a:ext cx="4730750" cy="34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8368" y="1475363"/>
            <a:ext cx="915167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의 한계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Small image region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에 의존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Slow converges</a:t>
            </a:r>
          </a:p>
          <a:p>
            <a:pPr marL="800100" lvl="1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Work only single scale</a:t>
            </a: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의 한계 해결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Context :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큰 이미지 영역에 퍼지는 문맥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(context)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정보 활용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. Small patch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에 포함된 정보로는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ill posed problem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발생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AutoNum type="arabicParenR"/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Convergence 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학습 속도를 높인다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 learning CNN : LR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HR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는 동일 정보를 공유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 extremely high learning rates 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학습률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x 104, residual learning, gradient clipping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통해 가능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AutoNum type="arabicParenR" startAt="3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Scale Factor : single model 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접근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하나의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convolution network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multi-scale factor,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충분하다는 것을 발견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4)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Contribution : deep convolution network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기반 정확한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방법 제안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Introduction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368" y="984041"/>
            <a:ext cx="915167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 : Patch Extraction/Representation, Non linear mapping, Reconstruction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Filter size : 9x9, 1x1, 5x5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model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deep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할수록 성능이 떨어지고 향상되지 않는다고 결론을 냄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우리는 깊이를 깊게하면 성능이 크게 향상됨을 보인다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20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Layer, deeper ( 20 x  SRCNN ), for reconstruction, information size ( 13x13 -&gt; 41x41 )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Training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training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위해 고해상도 이미지 직접 모델링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고해상도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=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저주파 정보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저해상도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 +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고주파수 정보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(residual or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세부정보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input &amp; output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동일한 저주파 정보 공유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입력 최종 계층으로 운반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(auto encoder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하는 것과 유사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하지만 자동 인코딩을 학습하는 데 교육시간 소요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수렴속도 크게 감소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재구성함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우리는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 image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직접 모델링하기 때문에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훨씬 더 정확하게 빠른 수렴을 할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Scale</a:t>
            </a: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지정된 배율로만 작업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input size &gt; output size</a:t>
            </a: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안정적인 수렴 위한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마다 다른 학습률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우리는 다중 규모의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문제를 효율적으로 처리할 수 있도록 단일 네트워크 설계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교육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잘 작동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X2,3,4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대하여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parameter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수를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배로 줄일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우리의 출력 이미지는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zero padding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사용했기 때문에 입력 이미지의 크기와 동일하다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모두 같은 학습률 사용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Related work - SRCNN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3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491" y="4460428"/>
            <a:ext cx="915167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Deep Convolutional Network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처음과 끝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제외하고 모두 같은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x 3 x 64 size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64 filter( 64 channel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3x3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spatial region)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처음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 : input image ( interpolated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된 원하는 크기의 저해상도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image)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마지막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 : 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x 3 x 64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단일필터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 model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 deep network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의 문제점인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size reduce : zero padding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사용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경계의 픽셀에서도 정확하게 예측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Proposed Network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1" y="972298"/>
            <a:ext cx="6966920" cy="32523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284411" y="1367294"/>
            <a:ext cx="26215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Convolution &amp; nonlinear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쌍의 연속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보간된 저해상도 이미지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(ILR)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거쳐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HR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이미지로 변환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네트워크는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이미지를 예측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ILR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residual = desired output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ReLu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956" y="939306"/>
            <a:ext cx="915167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의 최적 매개 변수를 찾기 위해 최소화하려는 목표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x 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보간된 저해상도 이미지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ILR 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y 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고해상도 이미지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훈련 데이터셋에 대하여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y = f(x)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값을 예측하는 모델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학습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MSE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사용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Residual - Learning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은 학습된 기능으로 출력이 생성되기 때문에 모든 입력 세부사항을 보존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이와같은 이유로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long </a:t>
            </a:r>
            <a:r>
              <a:rPr lang="mr-IN" altLang="ko-KR" sz="14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term memory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요구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입력 영상과 출력 영상이 유사하기 때문에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 image r = y </a:t>
            </a:r>
            <a:r>
              <a:rPr lang="mr-IN" altLang="ko-KR" sz="14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x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정의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 (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대부분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또는 작은 값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residual image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예측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loss fun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tion = ½|| r </a:t>
            </a:r>
            <a:r>
              <a:rPr lang="mr-IN" altLang="ko-KR" sz="14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f(x) ||^2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loss layer ‘s input : 1. residual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추정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2.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network input ( ILR ), 3. ground truth HR image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loss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reconstructed image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ground truth image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간의 유클리드 거리로 계산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Optimizer : backpropagation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기반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mini-batch gradient descent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사용하여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regression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목표 최적화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 Momentum parameter : 0.9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  Regularization : weight decay ( L2 penalty * 0.0001 )</a:t>
            </a: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High Learning Rates for Very Deep Networks</a:t>
            </a:r>
          </a:p>
          <a:p>
            <a:pPr lvl="1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깊은 모델은 수렴시간이 비현실적일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교육을 향상시키기 위해 학습률을 높이는 것이 기본원칙이지만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gradient vanishing / exploding gradient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발생할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따라서 우리는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 clipping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통하여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exploding gradient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막으며 속도를 향상시킨다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Training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8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956" y="939306"/>
            <a:ext cx="915167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Adjustable Gradient Clipping Gradient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Clipping :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반복적인 신경 네트워크 훈련시 종종 사용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 exploding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방지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but, 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training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사용하는 방법은 제한되어있다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각각의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미리 정의된 범위 </a:t>
            </a:r>
            <a:r>
              <a:rPr lang="mr-IN" altLang="ko-KR" sz="1400" dirty="0">
                <a:solidFill>
                  <a:schemeClr val="accent5">
                    <a:lumMod val="75000"/>
                  </a:schemeClr>
                </a:solidFill>
              </a:rPr>
              <a:t>[−</a:t>
            </a:r>
            <a:r>
              <a:rPr lang="mr-IN" altLang="ko-KR" sz="1400" dirty="0" err="1">
                <a:solidFill>
                  <a:schemeClr val="accent5">
                    <a:lumMod val="75000"/>
                  </a:schemeClr>
                </a:solidFill>
              </a:rPr>
              <a:t>θ</a:t>
            </a:r>
            <a:r>
              <a:rPr lang="mr-IN" altLang="ko-KR" sz="1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mr-IN" altLang="ko-KR" sz="1400" dirty="0" err="1">
                <a:solidFill>
                  <a:schemeClr val="accent5">
                    <a:lumMod val="75000"/>
                  </a:schemeClr>
                </a:solidFill>
              </a:rPr>
              <a:t>θ</a:t>
            </a:r>
            <a:r>
              <a:rPr lang="mr-IN" altLang="ko-KR" sz="1400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로 잘라내는 것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즉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clipping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사용하면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특정 범위 내에 존재하게 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SGD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step size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조정하기 위해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학습률이 곱해진다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이 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높은 학습률을 사용하면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 exploding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피하기 위해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θ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가 작게 조정될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하지만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작은 학습률을 사용하도록 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따라서 학습 속도가 기하학적으로 줄어든다면 학습률에 의해 곱해진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gradient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가까워지고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학습은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기하급수적으로 많은 반복을 취할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수렴속도를 최대로 하기 위해서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기울기를 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l-GR" altLang="ko-KR" sz="1400" dirty="0">
                <a:solidFill>
                  <a:schemeClr val="accent5">
                    <a:lumMod val="75000"/>
                  </a:schemeClr>
                </a:solidFill>
              </a:rPr>
              <a:t>−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θ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l-GR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γ,θ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γ]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로 설정한다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l-GR" altLang="ko-KR" sz="1400" dirty="0" smtClean="0">
                <a:solidFill>
                  <a:schemeClr val="accent5">
                    <a:lumMod val="75000"/>
                  </a:schemeClr>
                </a:solidFill>
              </a:rPr>
              <a:t>γ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= current learning rate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adjustable gradient clipping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을 사용함으로서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수렴 속도를 향상시켰다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계층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SRCNN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훈련하는데 몇일이 걸리는 반면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우리는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20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layer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training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이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시간 이내에 완료된다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Multi-Scale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 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deep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한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은 성능을 향상시키지만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더 많은 매개변수를 필요로 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 일반적으로 하나의 네트워크는 각각의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scale factor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대해 생성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더 경제적인 방법 필요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-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다중스케일 모델 교육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이 방법을 사용시 매개 변수가 미리 정의된 모든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scale factor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에서 공유된다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  multi-scale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교육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지정된 여러 척도에 대한 교육 데이터 세트를 하나의 큰 데이터 셋으로 결합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Data preparation : input patch size =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수용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field size,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image =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겹치지 않는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sub-images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로 나뉨</a:t>
            </a:r>
            <a:endParaRPr lang="en-US" altLang="ko-KR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mini-batch : 64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개의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sub-images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로 구성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서로 다른 크기의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sub-image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는 동일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batch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에 있을 수 있다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MatConvNet1 package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를 사용하여 모델 구현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ea typeface="Noto Sans CJK KR Medium" pitchFamily="34" charset="-127"/>
              </a:rPr>
              <a:t>Training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3502</TotalTime>
  <Words>275</Words>
  <Application>Microsoft Macintosh PowerPoint</Application>
  <PresentationFormat>A4 Paper (210x297 mm)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Mangal</vt:lpstr>
      <vt:lpstr>Noto Sans CJK KR Medium</vt:lpstr>
      <vt:lpstr>맑은 고딕</vt:lpstr>
      <vt:lpstr>Arial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Microsoft Office 사용자</cp:lastModifiedBy>
  <cp:revision>528</cp:revision>
  <dcterms:created xsi:type="dcterms:W3CDTF">2017-09-07T10:48:07Z</dcterms:created>
  <dcterms:modified xsi:type="dcterms:W3CDTF">2019-01-02T08:15:38Z</dcterms:modified>
</cp:coreProperties>
</file>