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354" r:id="rId2"/>
    <p:sldId id="353" r:id="rId3"/>
    <p:sldId id="360" r:id="rId4"/>
    <p:sldId id="362" r:id="rId5"/>
    <p:sldId id="363" r:id="rId6"/>
    <p:sldId id="361" r:id="rId7"/>
    <p:sldId id="367" r:id="rId8"/>
    <p:sldId id="364" r:id="rId9"/>
    <p:sldId id="365" r:id="rId10"/>
    <p:sldId id="366" r:id="rId1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566D"/>
    <a:srgbClr val="F9BD8B"/>
    <a:srgbClr val="F8B074"/>
    <a:srgbClr val="F69240"/>
    <a:srgbClr val="F6E47A"/>
    <a:srgbClr val="F3DC53"/>
    <a:srgbClr val="DE8610"/>
    <a:srgbClr val="FCE078"/>
    <a:srgbClr val="E9D6B5"/>
    <a:srgbClr val="ECB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7" autoAdjust="0"/>
    <p:restoredTop sz="94660"/>
  </p:normalViewPr>
  <p:slideViewPr>
    <p:cSldViewPr snapToGrid="0">
      <p:cViewPr>
        <p:scale>
          <a:sx n="111" d="100"/>
          <a:sy n="111" d="100"/>
        </p:scale>
        <p:origin x="960" y="63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-32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372B6-6ABB-40DF-906D-DFEF92D58FCB}" type="datetimeFigureOut">
              <a:rPr lang="ko-KR" altLang="en-US" smtClean="0"/>
              <a:t>2019. 1. 3.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5CF3D-1C25-47B3-9390-9BBB09CD2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132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/>
          <p:cNvSpPr/>
          <p:nvPr/>
        </p:nvSpPr>
        <p:spPr>
          <a:xfrm>
            <a:off x="5169633" y="2651182"/>
            <a:ext cx="690113" cy="69011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683911" y="2654058"/>
            <a:ext cx="690113" cy="69011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220960" y="2654059"/>
            <a:ext cx="690113" cy="69011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386181" y="3518112"/>
            <a:ext cx="4790993" cy="63094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ko-KR" altLang="en-US" sz="3500" dirty="0" smtClean="0">
                <a:solidFill>
                  <a:schemeClr val="accent5">
                    <a:lumMod val="7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일일 실적 보고</a:t>
            </a:r>
            <a:endParaRPr lang="en-US" altLang="ko-KR" sz="3500" dirty="0" smtClean="0">
              <a:solidFill>
                <a:schemeClr val="accent5">
                  <a:lumMod val="7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318749" y="5993448"/>
            <a:ext cx="1440609" cy="292388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r"/>
            <a:endParaRPr lang="en-US" altLang="ko-KR" sz="1300" dirty="0" smtClean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8755812" y="6133379"/>
            <a:ext cx="40544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3735238" y="2656935"/>
            <a:ext cx="690113" cy="69011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10"/>
          <p:cNvSpPr/>
          <p:nvPr/>
        </p:nvSpPr>
        <p:spPr>
          <a:xfrm>
            <a:off x="2386180" y="4149054"/>
            <a:ext cx="4790993" cy="1015663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2018.</a:t>
            </a: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12.</a:t>
            </a: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28</a:t>
            </a: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endParaRPr lang="en-US" altLang="ko-KR" sz="2000" dirty="0" smtClean="0">
              <a:solidFill>
                <a:schemeClr val="accent5">
                  <a:lumMod val="7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endParaRPr lang="en-US" altLang="ko-KR" sz="2000" dirty="0">
              <a:solidFill>
                <a:schemeClr val="accent5">
                  <a:lumMod val="7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황지원</a:t>
            </a:r>
            <a:endParaRPr lang="en-US" altLang="ko-KR" sz="2000" dirty="0" smtClean="0">
              <a:solidFill>
                <a:schemeClr val="accent5">
                  <a:lumMod val="7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23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531939" y="316300"/>
            <a:ext cx="201754" cy="2017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8368" y="316301"/>
            <a:ext cx="201754" cy="2017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418" y="228625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월요일 세미나 준비</a:t>
            </a:r>
            <a:endParaRPr lang="en-US" altLang="ko-KR" sz="2000" dirty="0" smtClean="0">
              <a:gradFill>
                <a:gsLst>
                  <a:gs pos="0">
                    <a:srgbClr val="4472C4">
                      <a:lumMod val="75000"/>
                    </a:srgbClr>
                  </a:gs>
                  <a:gs pos="100000">
                    <a:srgbClr val="4472C4">
                      <a:lumMod val="75000"/>
                    </a:srgb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17491" y="319177"/>
            <a:ext cx="201754" cy="20175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8368" y="1420782"/>
            <a:ext cx="97326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월요일에 진행 할 자기소개 및 해온 프로젝트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앞으로 하고 싶은 것에 대한 발표 자료를 준비하였다</a:t>
            </a:r>
            <a:r>
              <a:rPr lang="en-US" altLang="ko-KR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0267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531939" y="316300"/>
            <a:ext cx="201754" cy="2017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8368" y="316301"/>
            <a:ext cx="201754" cy="2017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418" y="228625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2000" dirty="0" smtClean="0">
                <a:gradFill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목</a:t>
            </a:r>
            <a:r>
              <a:rPr lang="ko-KR" altLang="en-US" sz="2000" dirty="0">
                <a:gradFill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차</a:t>
            </a:r>
            <a:endParaRPr lang="en-US" altLang="ko-KR" sz="2000" dirty="0" smtClean="0">
              <a:gradFill>
                <a:gsLst>
                  <a:gs pos="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17491" y="319177"/>
            <a:ext cx="201754" cy="20175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833973" y="2652014"/>
            <a:ext cx="108015" cy="10801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611160" y="2993628"/>
            <a:ext cx="547742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0 1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102522" y="3368267"/>
            <a:ext cx="15650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Google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Colab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20" name="직선 연결선 17"/>
          <p:cNvCxnSpPr/>
          <p:nvPr/>
        </p:nvCxnSpPr>
        <p:spPr>
          <a:xfrm>
            <a:off x="3955895" y="2717515"/>
            <a:ext cx="1586469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0"/>
          <p:cNvSpPr/>
          <p:nvPr/>
        </p:nvSpPr>
        <p:spPr>
          <a:xfrm>
            <a:off x="5442975" y="2652014"/>
            <a:ext cx="108015" cy="10801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6"/>
          <p:cNvSpPr/>
          <p:nvPr/>
        </p:nvSpPr>
        <p:spPr>
          <a:xfrm>
            <a:off x="5220162" y="2993628"/>
            <a:ext cx="547742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0 2</a:t>
            </a:r>
          </a:p>
        </p:txBody>
      </p:sp>
      <p:sp>
        <p:nvSpPr>
          <p:cNvPr id="24" name="직사각형 27"/>
          <p:cNvSpPr/>
          <p:nvPr/>
        </p:nvSpPr>
        <p:spPr>
          <a:xfrm>
            <a:off x="4711524" y="3368267"/>
            <a:ext cx="15650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월요일 세미나 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준비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97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531939" y="316300"/>
            <a:ext cx="201754" cy="2017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8368" y="316301"/>
            <a:ext cx="201754" cy="2017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418" y="228625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ko-KR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Google </a:t>
            </a:r>
            <a:r>
              <a:rPr lang="en-US" altLang="ko-KR" sz="2000" dirty="0" err="1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Colab</a:t>
            </a:r>
            <a:endParaRPr lang="en-US" altLang="ko-KR" sz="2000" dirty="0" smtClean="0">
              <a:gradFill>
                <a:gsLst>
                  <a:gs pos="0">
                    <a:srgbClr val="4472C4">
                      <a:lumMod val="75000"/>
                    </a:srgbClr>
                  </a:gs>
                  <a:gs pos="100000">
                    <a:srgbClr val="4472C4">
                      <a:lumMod val="75000"/>
                    </a:srgb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17491" y="319177"/>
            <a:ext cx="201754" cy="20175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8"/>
          <p:cNvSpPr/>
          <p:nvPr/>
        </p:nvSpPr>
        <p:spPr>
          <a:xfrm>
            <a:off x="531939" y="1320748"/>
            <a:ext cx="829710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Cloud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기반 </a:t>
            </a:r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jupyter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notebook UI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및 기능 제공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머신러닝을 위한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GPU(Tesla K80)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하루 최대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12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시간 무료 제공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(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오랜시간 학습을 돌릴 수 없다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)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http://</a:t>
            </a:r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colab.research.google.com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에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Google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계정으로 로그인 후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,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새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Python 3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노트를 만든다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  <a:p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22" y="2889250"/>
            <a:ext cx="5006340" cy="2617470"/>
          </a:xfrm>
          <a:prstGeom prst="rect">
            <a:avLst/>
          </a:prstGeom>
        </p:spPr>
      </p:pic>
      <p:sp>
        <p:nvSpPr>
          <p:cNvPr id="9" name="직사각형 18"/>
          <p:cNvSpPr/>
          <p:nvPr/>
        </p:nvSpPr>
        <p:spPr>
          <a:xfrm>
            <a:off x="5760720" y="4036402"/>
            <a:ext cx="4064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Github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의 소스코드를 </a:t>
            </a:r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colab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에서 사용 가능하다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356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531939" y="316300"/>
            <a:ext cx="201754" cy="2017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8368" y="316301"/>
            <a:ext cx="201754" cy="2017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418" y="228625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ko-KR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Google </a:t>
            </a:r>
            <a:r>
              <a:rPr lang="en-US" altLang="ko-KR" sz="2000" dirty="0" err="1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Colab</a:t>
            </a:r>
            <a:endParaRPr lang="en-US" altLang="ko-KR" sz="2000" dirty="0" smtClean="0">
              <a:gradFill>
                <a:gsLst>
                  <a:gs pos="0">
                    <a:srgbClr val="4472C4">
                      <a:lumMod val="75000"/>
                    </a:srgbClr>
                  </a:gs>
                  <a:gs pos="100000">
                    <a:srgbClr val="4472C4">
                      <a:lumMod val="75000"/>
                    </a:srgb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17491" y="319177"/>
            <a:ext cx="201754" cy="20175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8"/>
          <p:cNvSpPr/>
          <p:nvPr/>
        </p:nvSpPr>
        <p:spPr>
          <a:xfrm>
            <a:off x="2166976" y="4975992"/>
            <a:ext cx="6075679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이후 런타임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&gt;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런타임 유형 변경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&gt;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하드웨어 가속기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설정을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GPU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로 해줌으로서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GPU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를 사용할 수 있도록 한다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45" y="1503680"/>
            <a:ext cx="3462020" cy="26417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080" y="1539214"/>
            <a:ext cx="3365500" cy="257063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688080" y="3119120"/>
            <a:ext cx="1595120" cy="894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50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531939" y="316300"/>
            <a:ext cx="201754" cy="2017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8368" y="316301"/>
            <a:ext cx="201754" cy="2017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418" y="228625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ko-KR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Google </a:t>
            </a:r>
            <a:r>
              <a:rPr lang="en-US" altLang="ko-KR" sz="2000" dirty="0" err="1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Colab</a:t>
            </a:r>
            <a:endParaRPr lang="en-US" altLang="ko-KR" sz="2000" dirty="0" smtClean="0">
              <a:gradFill>
                <a:gsLst>
                  <a:gs pos="0">
                    <a:srgbClr val="4472C4">
                      <a:lumMod val="75000"/>
                    </a:srgbClr>
                  </a:gs>
                  <a:gs pos="100000">
                    <a:srgbClr val="4472C4">
                      <a:lumMod val="75000"/>
                    </a:srgb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17491" y="319177"/>
            <a:ext cx="201754" cy="20175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8"/>
          <p:cNvSpPr/>
          <p:nvPr/>
        </p:nvSpPr>
        <p:spPr>
          <a:xfrm>
            <a:off x="531939" y="1341068"/>
            <a:ext cx="811321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이 때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,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별도로 콘솔을 제공하지 않고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,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서버가 언제든지 삭제될 수 있기 때문에 모든 설치 및 설정을 반복할 수 있도록 </a:t>
            </a:r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Pytorch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등을 소스코드 상에서 설치를 수행한다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620122" y="2180164"/>
            <a:ext cx="78333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Helvetica Neue" charset="0"/>
              </a:rPr>
              <a:t>from </a:t>
            </a:r>
            <a:r>
              <a:rPr lang="en-US" sz="1200" dirty="0" err="1">
                <a:latin typeface="Helvetica Neue" charset="0"/>
              </a:rPr>
              <a:t>os</a:t>
            </a:r>
            <a:r>
              <a:rPr lang="en-US" sz="1200" dirty="0">
                <a:latin typeface="Helvetica Neue" charset="0"/>
              </a:rPr>
              <a:t> import path</a:t>
            </a:r>
          </a:p>
          <a:p>
            <a:r>
              <a:rPr lang="en-US" sz="1200" dirty="0">
                <a:latin typeface="Helvetica Neue" charset="0"/>
              </a:rPr>
              <a:t>from wheel.pep425tags import </a:t>
            </a:r>
            <a:r>
              <a:rPr lang="en-US" sz="1200" dirty="0" err="1">
                <a:latin typeface="Helvetica Neue" charset="0"/>
              </a:rPr>
              <a:t>get_abbr_impl</a:t>
            </a:r>
            <a:r>
              <a:rPr lang="en-US" sz="1200" dirty="0">
                <a:latin typeface="Helvetica Neue" charset="0"/>
              </a:rPr>
              <a:t>, </a:t>
            </a:r>
            <a:r>
              <a:rPr lang="en-US" sz="1200" dirty="0" err="1">
                <a:latin typeface="Helvetica Neue" charset="0"/>
              </a:rPr>
              <a:t>get_impl_ver</a:t>
            </a:r>
            <a:r>
              <a:rPr lang="en-US" sz="1200" dirty="0">
                <a:latin typeface="Helvetica Neue" charset="0"/>
              </a:rPr>
              <a:t>, </a:t>
            </a:r>
            <a:r>
              <a:rPr lang="en-US" sz="1200" dirty="0" err="1">
                <a:latin typeface="Helvetica Neue" charset="0"/>
              </a:rPr>
              <a:t>get_abi_tag</a:t>
            </a:r>
            <a:endParaRPr lang="en-US" sz="1200" dirty="0">
              <a:latin typeface="Helvetica Neue" charset="0"/>
            </a:endParaRPr>
          </a:p>
          <a:p>
            <a:r>
              <a:rPr lang="en-US" sz="1200" dirty="0">
                <a:latin typeface="Helvetica Neue" charset="0"/>
              </a:rPr>
              <a:t>platform = '{}{}-{}'.format(</a:t>
            </a:r>
            <a:r>
              <a:rPr lang="en-US" sz="1200" dirty="0" err="1">
                <a:latin typeface="Helvetica Neue" charset="0"/>
              </a:rPr>
              <a:t>get_abbr_impl</a:t>
            </a:r>
            <a:r>
              <a:rPr lang="en-US" sz="1200" dirty="0">
                <a:latin typeface="Helvetica Neue" charset="0"/>
              </a:rPr>
              <a:t>(), </a:t>
            </a:r>
            <a:r>
              <a:rPr lang="en-US" sz="1200" dirty="0" err="1">
                <a:latin typeface="Helvetica Neue" charset="0"/>
              </a:rPr>
              <a:t>get_impl_ver</a:t>
            </a:r>
            <a:r>
              <a:rPr lang="en-US" sz="1200" dirty="0">
                <a:latin typeface="Helvetica Neue" charset="0"/>
              </a:rPr>
              <a:t>(), </a:t>
            </a:r>
            <a:r>
              <a:rPr lang="en-US" sz="1200" dirty="0" err="1">
                <a:latin typeface="Helvetica Neue" charset="0"/>
              </a:rPr>
              <a:t>get_abi_tag</a:t>
            </a:r>
            <a:r>
              <a:rPr lang="en-US" sz="1200" dirty="0">
                <a:latin typeface="Helvetica Neue" charset="0"/>
              </a:rPr>
              <a:t>())</a:t>
            </a:r>
          </a:p>
          <a:p>
            <a:r>
              <a:rPr lang="en-US" sz="1200" dirty="0">
                <a:latin typeface="Helvetica Neue" charset="0"/>
              </a:rPr>
              <a:t/>
            </a:r>
            <a:br>
              <a:rPr lang="en-US" sz="1200" dirty="0">
                <a:latin typeface="Helvetica Neue" charset="0"/>
              </a:rPr>
            </a:br>
            <a:endParaRPr lang="en-US" sz="1200" dirty="0">
              <a:latin typeface="Helvetica Neue" charset="0"/>
            </a:endParaRPr>
          </a:p>
          <a:p>
            <a:r>
              <a:rPr lang="en-US" sz="1200" dirty="0">
                <a:latin typeface="Helvetica Neue" charset="0"/>
              </a:rPr>
              <a:t>accelerator = 'cu90' if </a:t>
            </a:r>
            <a:r>
              <a:rPr lang="en-US" sz="1200" dirty="0" err="1">
                <a:latin typeface="Helvetica Neue" charset="0"/>
              </a:rPr>
              <a:t>path.exists</a:t>
            </a:r>
            <a:r>
              <a:rPr lang="en-US" sz="1200" dirty="0">
                <a:latin typeface="Helvetica Neue" charset="0"/>
              </a:rPr>
              <a:t>('/opt/bin/</a:t>
            </a:r>
            <a:r>
              <a:rPr lang="en-US" sz="1200" dirty="0" err="1">
                <a:latin typeface="Helvetica Neue" charset="0"/>
              </a:rPr>
              <a:t>nvidia-smi</a:t>
            </a:r>
            <a:r>
              <a:rPr lang="en-US" sz="1200" dirty="0">
                <a:latin typeface="Helvetica Neue" charset="0"/>
              </a:rPr>
              <a:t>') else '</a:t>
            </a:r>
            <a:r>
              <a:rPr lang="en-US" sz="1200" dirty="0" err="1">
                <a:latin typeface="Helvetica Neue" charset="0"/>
              </a:rPr>
              <a:t>cpu</a:t>
            </a:r>
            <a:r>
              <a:rPr lang="en-US" sz="1200" dirty="0">
                <a:latin typeface="Helvetica Neue" charset="0"/>
              </a:rPr>
              <a:t>'</a:t>
            </a:r>
          </a:p>
          <a:p>
            <a:r>
              <a:rPr lang="en-US" sz="1200" dirty="0">
                <a:latin typeface="Helvetica Neue" charset="0"/>
              </a:rPr>
              <a:t/>
            </a:r>
            <a:br>
              <a:rPr lang="en-US" sz="1200" dirty="0">
                <a:latin typeface="Helvetica Neue" charset="0"/>
              </a:rPr>
            </a:br>
            <a:endParaRPr lang="en-US" sz="1200" dirty="0">
              <a:latin typeface="Helvetica Neue" charset="0"/>
            </a:endParaRPr>
          </a:p>
          <a:p>
            <a:r>
              <a:rPr lang="en-US" sz="1200" dirty="0">
                <a:latin typeface="Helvetica Neue" charset="0"/>
              </a:rPr>
              <a:t>!pip3 install -q http://</a:t>
            </a:r>
            <a:r>
              <a:rPr lang="en-US" sz="1200" dirty="0" err="1">
                <a:latin typeface="Helvetica Neue" charset="0"/>
              </a:rPr>
              <a:t>download.pytorch.org</a:t>
            </a:r>
            <a:r>
              <a:rPr lang="en-US" sz="1200" dirty="0">
                <a:latin typeface="Helvetica Neue" charset="0"/>
              </a:rPr>
              <a:t>/</a:t>
            </a:r>
            <a:r>
              <a:rPr lang="en-US" sz="1200" dirty="0" err="1">
                <a:latin typeface="Helvetica Neue" charset="0"/>
              </a:rPr>
              <a:t>whl</a:t>
            </a:r>
            <a:r>
              <a:rPr lang="en-US" sz="1200" dirty="0">
                <a:latin typeface="Helvetica Neue" charset="0"/>
              </a:rPr>
              <a:t>/{accelerator}/torch-0.4.1-{platform}-linux_x86_64.whl </a:t>
            </a:r>
            <a:r>
              <a:rPr lang="en-US" sz="1200" dirty="0" err="1">
                <a:latin typeface="Helvetica Neue" charset="0"/>
              </a:rPr>
              <a:t>torchvision</a:t>
            </a:r>
            <a:endParaRPr lang="en-US" sz="1200" dirty="0">
              <a:latin typeface="Helvetica Neue" charset="0"/>
            </a:endParaRPr>
          </a:p>
          <a:p>
            <a:r>
              <a:rPr lang="en-US" sz="1200" dirty="0">
                <a:latin typeface="Helvetica Neue" charset="0"/>
              </a:rPr>
              <a:t>import torch</a:t>
            </a:r>
          </a:p>
          <a:p>
            <a:r>
              <a:rPr lang="en-US" sz="1200" dirty="0">
                <a:latin typeface="Helvetica Neue" charset="0"/>
              </a:rPr>
              <a:t>print('Torch', </a:t>
            </a:r>
            <a:r>
              <a:rPr lang="en-US" sz="1200" dirty="0" err="1">
                <a:latin typeface="Helvetica Neue" charset="0"/>
              </a:rPr>
              <a:t>torch.__version</a:t>
            </a:r>
            <a:r>
              <a:rPr lang="en-US" sz="1200" dirty="0">
                <a:latin typeface="Helvetica Neue" charset="0"/>
              </a:rPr>
              <a:t>__, 'CUDA', </a:t>
            </a:r>
            <a:r>
              <a:rPr lang="en-US" sz="1200" dirty="0" err="1">
                <a:latin typeface="Helvetica Neue" charset="0"/>
              </a:rPr>
              <a:t>torch.version.cuda</a:t>
            </a:r>
            <a:r>
              <a:rPr lang="en-US" sz="1200" dirty="0">
                <a:latin typeface="Helvetica Neue" charset="0"/>
              </a:rPr>
              <a:t>)</a:t>
            </a:r>
          </a:p>
          <a:p>
            <a:r>
              <a:rPr lang="en-US" sz="1200" dirty="0">
                <a:latin typeface="Helvetica Neue" charset="0"/>
              </a:rPr>
              <a:t>print('Device:', </a:t>
            </a:r>
            <a:r>
              <a:rPr lang="en-US" sz="1200" dirty="0" err="1">
                <a:latin typeface="Helvetica Neue" charset="0"/>
              </a:rPr>
              <a:t>torch.device</a:t>
            </a:r>
            <a:r>
              <a:rPr lang="en-US" sz="1200" dirty="0">
                <a:latin typeface="Helvetica Neue" charset="0"/>
              </a:rPr>
              <a:t>('cuda:0'))</a:t>
            </a:r>
            <a:endParaRPr lang="en-US" sz="1200" dirty="0">
              <a:effectLst/>
              <a:latin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70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531939" y="316300"/>
            <a:ext cx="201754" cy="2017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8368" y="316301"/>
            <a:ext cx="201754" cy="2017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418" y="228625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ko-KR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Google </a:t>
            </a:r>
            <a:r>
              <a:rPr lang="en-US" altLang="ko-KR" sz="2000" dirty="0" err="1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Colab</a:t>
            </a:r>
            <a:endParaRPr lang="en-US" altLang="ko-KR" sz="2000" dirty="0" smtClean="0">
              <a:gradFill>
                <a:gsLst>
                  <a:gs pos="0">
                    <a:srgbClr val="4472C4">
                      <a:lumMod val="75000"/>
                    </a:srgbClr>
                  </a:gs>
                  <a:gs pos="100000">
                    <a:srgbClr val="4472C4">
                      <a:lumMod val="75000"/>
                    </a:srgb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17491" y="319177"/>
            <a:ext cx="201754" cy="20175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8"/>
          <p:cNvSpPr/>
          <p:nvPr/>
        </p:nvSpPr>
        <p:spPr>
          <a:xfrm>
            <a:off x="531939" y="1188668"/>
            <a:ext cx="8113219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임시로 제공받는 서버이기 때문에 삭제될 위험에 노출되어있다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장시간 미사용하거나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,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사용자가 몰리게되면 삭제될 가능성이 늘어난다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즉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,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데이터를 서버 내에 저장하지 않고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,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google drive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와 연동하여 사용하여야 한다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  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9" name="직사각형 18"/>
          <p:cNvSpPr/>
          <p:nvPr/>
        </p:nvSpPr>
        <p:spPr>
          <a:xfrm>
            <a:off x="519245" y="2403551"/>
            <a:ext cx="811321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Google Drive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의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’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내 드라이브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&gt;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Colab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Notebooks’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에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ipynb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및 </a:t>
            </a:r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py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파일을 저장하면 되고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,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새로 생성한 파일이 존재하는 것을 볼 수 있다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027" y="373392"/>
            <a:ext cx="1582553" cy="2016479"/>
          </a:xfrm>
          <a:prstGeom prst="rect">
            <a:avLst/>
          </a:prstGeom>
        </p:spPr>
      </p:pic>
      <p:sp>
        <p:nvSpPr>
          <p:cNvPr id="15" name="직사각형 18"/>
          <p:cNvSpPr/>
          <p:nvPr/>
        </p:nvSpPr>
        <p:spPr>
          <a:xfrm>
            <a:off x="519245" y="3026798"/>
            <a:ext cx="9335232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다음 명령어를 입력하여 나오는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URL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로 접속 후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,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verification code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를 입력한다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이후에는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!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를 붙여 코드를 실행하면 된다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(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매번 이 작업 해주어야 하고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,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일정 시간 이후에는 끊긴다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.)</a:t>
            </a: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9902" y="3897687"/>
            <a:ext cx="8583392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C5C5C"/>
                </a:solidFill>
                <a:latin typeface="Spoqa Han Sans" charset="0"/>
              </a:rPr>
              <a:t>!apt-get install -y -</a:t>
            </a:r>
            <a:r>
              <a:rPr lang="en-US" sz="1400" dirty="0" err="1">
                <a:solidFill>
                  <a:srgbClr val="5C5C5C"/>
                </a:solidFill>
                <a:latin typeface="Spoqa Han Sans" charset="0"/>
              </a:rPr>
              <a:t>qq</a:t>
            </a:r>
            <a:r>
              <a:rPr lang="en-US" sz="1400" dirty="0">
                <a:solidFill>
                  <a:srgbClr val="5C5C5C"/>
                </a:solidFill>
                <a:latin typeface="Spoqa Han Sans" charset="0"/>
              </a:rPr>
              <a:t> software-properties-common python-software-properties module-</a:t>
            </a:r>
            <a:r>
              <a:rPr lang="en-US" sz="1400" dirty="0" err="1">
                <a:solidFill>
                  <a:srgbClr val="5C5C5C"/>
                </a:solidFill>
                <a:latin typeface="Spoqa Han Sans" charset="0"/>
              </a:rPr>
              <a:t>init</a:t>
            </a:r>
            <a:r>
              <a:rPr lang="en-US" sz="1400" dirty="0">
                <a:solidFill>
                  <a:srgbClr val="5C5C5C"/>
                </a:solidFill>
                <a:latin typeface="Spoqa Han Sans" charset="0"/>
              </a:rPr>
              <a:t>-tools</a:t>
            </a:r>
          </a:p>
          <a:p>
            <a:r>
              <a:rPr lang="en-US" sz="1400" dirty="0">
                <a:solidFill>
                  <a:srgbClr val="5C5C5C"/>
                </a:solidFill>
                <a:latin typeface="Spoqa Han Sans" charset="0"/>
              </a:rPr>
              <a:t>!add-apt-repository -y </a:t>
            </a:r>
            <a:r>
              <a:rPr lang="en-US" sz="1400" dirty="0" err="1">
                <a:solidFill>
                  <a:srgbClr val="5C5C5C"/>
                </a:solidFill>
                <a:latin typeface="Spoqa Han Sans" charset="0"/>
              </a:rPr>
              <a:t>ppa:alessandro-strada</a:t>
            </a:r>
            <a:r>
              <a:rPr lang="en-US" sz="1400" dirty="0">
                <a:solidFill>
                  <a:srgbClr val="5C5C5C"/>
                </a:solidFill>
                <a:latin typeface="Spoqa Han Sans" charset="0"/>
              </a:rPr>
              <a:t>/</a:t>
            </a:r>
            <a:r>
              <a:rPr lang="en-US" sz="1400" dirty="0" err="1">
                <a:solidFill>
                  <a:srgbClr val="5C5C5C"/>
                </a:solidFill>
                <a:latin typeface="Spoqa Han Sans" charset="0"/>
              </a:rPr>
              <a:t>ppa</a:t>
            </a:r>
            <a:r>
              <a:rPr lang="en-US" sz="1400" dirty="0">
                <a:solidFill>
                  <a:srgbClr val="5C5C5C"/>
                </a:solidFill>
                <a:latin typeface="Spoqa Han Sans" charset="0"/>
              </a:rPr>
              <a:t> 2&gt;&amp;1 &gt; /dev/null</a:t>
            </a:r>
          </a:p>
          <a:p>
            <a:r>
              <a:rPr lang="en-US" sz="1400" dirty="0">
                <a:solidFill>
                  <a:srgbClr val="5C5C5C"/>
                </a:solidFill>
                <a:latin typeface="Spoqa Han Sans" charset="0"/>
              </a:rPr>
              <a:t>!apt-get update -</a:t>
            </a:r>
            <a:r>
              <a:rPr lang="en-US" sz="1400" dirty="0" err="1">
                <a:solidFill>
                  <a:srgbClr val="5C5C5C"/>
                </a:solidFill>
                <a:latin typeface="Spoqa Han Sans" charset="0"/>
              </a:rPr>
              <a:t>qq</a:t>
            </a:r>
            <a:r>
              <a:rPr lang="en-US" sz="1400" dirty="0">
                <a:solidFill>
                  <a:srgbClr val="5C5C5C"/>
                </a:solidFill>
                <a:latin typeface="Spoqa Han Sans" charset="0"/>
              </a:rPr>
              <a:t> 2&gt;&amp;1 &gt; /dev/null</a:t>
            </a:r>
          </a:p>
          <a:p>
            <a:r>
              <a:rPr lang="en-US" sz="1400" dirty="0">
                <a:solidFill>
                  <a:srgbClr val="5C5C5C"/>
                </a:solidFill>
                <a:latin typeface="Spoqa Han Sans" charset="0"/>
              </a:rPr>
              <a:t>!apt-get -y install -</a:t>
            </a:r>
            <a:r>
              <a:rPr lang="en-US" sz="1400" dirty="0" err="1">
                <a:solidFill>
                  <a:srgbClr val="5C5C5C"/>
                </a:solidFill>
                <a:latin typeface="Spoqa Han Sans" charset="0"/>
              </a:rPr>
              <a:t>qq</a:t>
            </a:r>
            <a:r>
              <a:rPr lang="en-US" sz="1400" dirty="0">
                <a:solidFill>
                  <a:srgbClr val="5C5C5C"/>
                </a:solidFill>
                <a:latin typeface="Spoqa Han Sans" charset="0"/>
              </a:rPr>
              <a:t> google-drive-</a:t>
            </a:r>
            <a:r>
              <a:rPr lang="en-US" sz="1400" dirty="0" err="1">
                <a:solidFill>
                  <a:srgbClr val="5C5C5C"/>
                </a:solidFill>
                <a:latin typeface="Spoqa Han Sans" charset="0"/>
              </a:rPr>
              <a:t>ocamlfuse</a:t>
            </a:r>
            <a:r>
              <a:rPr lang="en-US" sz="1400" dirty="0">
                <a:solidFill>
                  <a:srgbClr val="5C5C5C"/>
                </a:solidFill>
                <a:latin typeface="Spoqa Han Sans" charset="0"/>
              </a:rPr>
              <a:t> fuse</a:t>
            </a:r>
          </a:p>
          <a:p>
            <a:r>
              <a:rPr lang="en-US" sz="1400" dirty="0">
                <a:solidFill>
                  <a:srgbClr val="5C5C5C"/>
                </a:solidFill>
                <a:latin typeface="Spoqa Han Sans" charset="0"/>
              </a:rPr>
              <a:t>from </a:t>
            </a:r>
            <a:r>
              <a:rPr lang="en-US" sz="1400" dirty="0" err="1">
                <a:solidFill>
                  <a:srgbClr val="5C5C5C"/>
                </a:solidFill>
                <a:latin typeface="Spoqa Han Sans" charset="0"/>
              </a:rPr>
              <a:t>google.colab</a:t>
            </a:r>
            <a:r>
              <a:rPr lang="en-US" sz="1400" dirty="0">
                <a:solidFill>
                  <a:srgbClr val="5C5C5C"/>
                </a:solidFill>
                <a:latin typeface="Spoqa Han Sans" charset="0"/>
              </a:rPr>
              <a:t> import </a:t>
            </a:r>
            <a:r>
              <a:rPr lang="en-US" sz="1400" dirty="0" err="1">
                <a:solidFill>
                  <a:srgbClr val="5C5C5C"/>
                </a:solidFill>
                <a:latin typeface="Spoqa Han Sans" charset="0"/>
              </a:rPr>
              <a:t>auth</a:t>
            </a:r>
            <a:endParaRPr lang="en-US" sz="1400" dirty="0">
              <a:solidFill>
                <a:srgbClr val="5C5C5C"/>
              </a:solidFill>
              <a:latin typeface="Spoqa Han Sans" charset="0"/>
            </a:endParaRPr>
          </a:p>
          <a:p>
            <a:r>
              <a:rPr lang="en-US" sz="1400" dirty="0" err="1">
                <a:solidFill>
                  <a:srgbClr val="5C5C5C"/>
                </a:solidFill>
                <a:latin typeface="Spoqa Han Sans" charset="0"/>
              </a:rPr>
              <a:t>auth.authenticate_user</a:t>
            </a:r>
            <a:r>
              <a:rPr lang="en-US" sz="1400" dirty="0">
                <a:solidFill>
                  <a:srgbClr val="5C5C5C"/>
                </a:solidFill>
                <a:latin typeface="Spoqa Han Sans" charset="0"/>
              </a:rPr>
              <a:t>()</a:t>
            </a:r>
          </a:p>
          <a:p>
            <a:r>
              <a:rPr lang="en-US" sz="1400" dirty="0">
                <a:solidFill>
                  <a:srgbClr val="5C5C5C"/>
                </a:solidFill>
                <a:latin typeface="Spoqa Han Sans" charset="0"/>
              </a:rPr>
              <a:t>from oauth2client.client import </a:t>
            </a:r>
            <a:r>
              <a:rPr lang="en-US" sz="1400" dirty="0" err="1">
                <a:solidFill>
                  <a:srgbClr val="5C5C5C"/>
                </a:solidFill>
                <a:latin typeface="Spoqa Han Sans" charset="0"/>
              </a:rPr>
              <a:t>GoogleCredentials</a:t>
            </a:r>
            <a:endParaRPr lang="en-US" sz="1400" dirty="0">
              <a:solidFill>
                <a:srgbClr val="5C5C5C"/>
              </a:solidFill>
              <a:latin typeface="Spoqa Han Sans" charset="0"/>
            </a:endParaRPr>
          </a:p>
          <a:p>
            <a:r>
              <a:rPr lang="en-US" sz="1400" dirty="0">
                <a:solidFill>
                  <a:srgbClr val="5C5C5C"/>
                </a:solidFill>
                <a:latin typeface="Spoqa Han Sans" charset="0"/>
              </a:rPr>
              <a:t>creds = </a:t>
            </a:r>
            <a:r>
              <a:rPr lang="en-US" sz="1400" dirty="0" err="1">
                <a:solidFill>
                  <a:srgbClr val="5C5C5C"/>
                </a:solidFill>
                <a:latin typeface="Spoqa Han Sans" charset="0"/>
              </a:rPr>
              <a:t>GoogleCredentials.get_application_default</a:t>
            </a:r>
            <a:r>
              <a:rPr lang="en-US" sz="1400" dirty="0">
                <a:solidFill>
                  <a:srgbClr val="5C5C5C"/>
                </a:solidFill>
                <a:latin typeface="Spoqa Han Sans" charset="0"/>
              </a:rPr>
              <a:t>()</a:t>
            </a:r>
          </a:p>
          <a:p>
            <a:r>
              <a:rPr lang="en-US" sz="1400" dirty="0">
                <a:solidFill>
                  <a:srgbClr val="5C5C5C"/>
                </a:solidFill>
                <a:latin typeface="Spoqa Han Sans" charset="0"/>
              </a:rPr>
              <a:t>import </a:t>
            </a:r>
            <a:r>
              <a:rPr lang="en-US" sz="1400" dirty="0" err="1">
                <a:solidFill>
                  <a:srgbClr val="5C5C5C"/>
                </a:solidFill>
                <a:latin typeface="Spoqa Han Sans" charset="0"/>
              </a:rPr>
              <a:t>getpass</a:t>
            </a:r>
            <a:endParaRPr lang="en-US" sz="1400" dirty="0">
              <a:solidFill>
                <a:srgbClr val="5C5C5C"/>
              </a:solidFill>
              <a:latin typeface="Spoqa Han Sans" charset="0"/>
            </a:endParaRPr>
          </a:p>
          <a:p>
            <a:r>
              <a:rPr lang="en-US" sz="1400" dirty="0">
                <a:solidFill>
                  <a:srgbClr val="5C5C5C"/>
                </a:solidFill>
                <a:latin typeface="Spoqa Han Sans" charset="0"/>
              </a:rPr>
              <a:t>!google-drive-</a:t>
            </a:r>
            <a:r>
              <a:rPr lang="en-US" sz="1400" dirty="0" err="1">
                <a:solidFill>
                  <a:srgbClr val="5C5C5C"/>
                </a:solidFill>
                <a:latin typeface="Spoqa Han Sans" charset="0"/>
              </a:rPr>
              <a:t>ocamlfuse</a:t>
            </a:r>
            <a:r>
              <a:rPr lang="en-US" sz="1400" dirty="0">
                <a:solidFill>
                  <a:srgbClr val="5C5C5C"/>
                </a:solidFill>
                <a:latin typeface="Spoqa Han Sans" charset="0"/>
              </a:rPr>
              <a:t> -headless -id={</a:t>
            </a:r>
            <a:r>
              <a:rPr lang="en-US" sz="1400" dirty="0" err="1">
                <a:solidFill>
                  <a:srgbClr val="5C5C5C"/>
                </a:solidFill>
                <a:latin typeface="Spoqa Han Sans" charset="0"/>
              </a:rPr>
              <a:t>creds.client_id</a:t>
            </a:r>
            <a:r>
              <a:rPr lang="en-US" sz="1400" dirty="0">
                <a:solidFill>
                  <a:srgbClr val="5C5C5C"/>
                </a:solidFill>
                <a:latin typeface="Spoqa Han Sans" charset="0"/>
              </a:rPr>
              <a:t>} -secret={</a:t>
            </a:r>
            <a:r>
              <a:rPr lang="en-US" sz="1400" dirty="0" err="1">
                <a:solidFill>
                  <a:srgbClr val="5C5C5C"/>
                </a:solidFill>
                <a:latin typeface="Spoqa Han Sans" charset="0"/>
              </a:rPr>
              <a:t>creds.client_secret</a:t>
            </a:r>
            <a:r>
              <a:rPr lang="en-US" sz="1400" dirty="0">
                <a:solidFill>
                  <a:srgbClr val="5C5C5C"/>
                </a:solidFill>
                <a:latin typeface="Spoqa Han Sans" charset="0"/>
              </a:rPr>
              <a:t>} &lt; /dev/null 2&gt;&amp;1 | grep URL</a:t>
            </a:r>
          </a:p>
          <a:p>
            <a:r>
              <a:rPr lang="en-US" sz="1400" dirty="0" err="1">
                <a:solidFill>
                  <a:srgbClr val="5C5C5C"/>
                </a:solidFill>
                <a:latin typeface="Spoqa Han Sans" charset="0"/>
              </a:rPr>
              <a:t>vcode</a:t>
            </a:r>
            <a:r>
              <a:rPr lang="en-US" sz="1400" dirty="0">
                <a:solidFill>
                  <a:srgbClr val="5C5C5C"/>
                </a:solidFill>
                <a:latin typeface="Spoqa Han Sans" charset="0"/>
              </a:rPr>
              <a:t> = </a:t>
            </a:r>
            <a:r>
              <a:rPr lang="en-US" sz="1400" dirty="0" err="1">
                <a:solidFill>
                  <a:srgbClr val="5C5C5C"/>
                </a:solidFill>
                <a:latin typeface="Spoqa Han Sans" charset="0"/>
              </a:rPr>
              <a:t>getpass.getpass</a:t>
            </a:r>
            <a:r>
              <a:rPr lang="en-US" sz="1400" dirty="0">
                <a:solidFill>
                  <a:srgbClr val="5C5C5C"/>
                </a:solidFill>
                <a:latin typeface="Spoqa Han Sans" charset="0"/>
              </a:rPr>
              <a:t>()</a:t>
            </a:r>
          </a:p>
          <a:p>
            <a:r>
              <a:rPr lang="en-US" sz="1400" dirty="0">
                <a:solidFill>
                  <a:srgbClr val="5C5C5C"/>
                </a:solidFill>
                <a:latin typeface="Spoqa Han Sans" charset="0"/>
              </a:rPr>
              <a:t>!echo {</a:t>
            </a:r>
            <a:r>
              <a:rPr lang="en-US" sz="1400" dirty="0" err="1">
                <a:solidFill>
                  <a:srgbClr val="5C5C5C"/>
                </a:solidFill>
                <a:latin typeface="Spoqa Han Sans" charset="0"/>
              </a:rPr>
              <a:t>vcode</a:t>
            </a:r>
            <a:r>
              <a:rPr lang="en-US" sz="1400" dirty="0">
                <a:solidFill>
                  <a:srgbClr val="5C5C5C"/>
                </a:solidFill>
                <a:latin typeface="Spoqa Han Sans" charset="0"/>
              </a:rPr>
              <a:t>} | google-drive-</a:t>
            </a:r>
            <a:r>
              <a:rPr lang="en-US" sz="1400" dirty="0" err="1">
                <a:solidFill>
                  <a:srgbClr val="5C5C5C"/>
                </a:solidFill>
                <a:latin typeface="Spoqa Han Sans" charset="0"/>
              </a:rPr>
              <a:t>ocamlfuse</a:t>
            </a:r>
            <a:r>
              <a:rPr lang="en-US" sz="1400" dirty="0">
                <a:solidFill>
                  <a:srgbClr val="5C5C5C"/>
                </a:solidFill>
                <a:latin typeface="Spoqa Han Sans" charset="0"/>
              </a:rPr>
              <a:t> -headless -id={</a:t>
            </a:r>
            <a:r>
              <a:rPr lang="en-US" sz="1400" dirty="0" err="1">
                <a:solidFill>
                  <a:srgbClr val="5C5C5C"/>
                </a:solidFill>
                <a:latin typeface="Spoqa Han Sans" charset="0"/>
              </a:rPr>
              <a:t>creds.client_id</a:t>
            </a:r>
            <a:r>
              <a:rPr lang="en-US" sz="1400" dirty="0">
                <a:solidFill>
                  <a:srgbClr val="5C5C5C"/>
                </a:solidFill>
                <a:latin typeface="Spoqa Han Sans" charset="0"/>
              </a:rPr>
              <a:t>} -secret={</a:t>
            </a:r>
            <a:r>
              <a:rPr lang="en-US" sz="1400" dirty="0" err="1">
                <a:solidFill>
                  <a:srgbClr val="5C5C5C"/>
                </a:solidFill>
                <a:latin typeface="Spoqa Han Sans" charset="0"/>
              </a:rPr>
              <a:t>creds.client_secret</a:t>
            </a:r>
            <a:r>
              <a:rPr lang="en-US" sz="1400" dirty="0">
                <a:solidFill>
                  <a:srgbClr val="5C5C5C"/>
                </a:solidFill>
                <a:latin typeface="Spoqa Han Sans" charset="0"/>
              </a:rPr>
              <a:t>}</a:t>
            </a:r>
            <a:endParaRPr lang="en-US" sz="1400" b="0" i="0" dirty="0">
              <a:solidFill>
                <a:srgbClr val="5C5C5C"/>
              </a:solidFill>
              <a:effectLst/>
              <a:latin typeface="Spoqa Ha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4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from </a:t>
            </a:r>
            <a:r>
              <a:rPr lang="en-US" dirty="0" err="1"/>
              <a:t>google.colab</a:t>
            </a:r>
            <a:r>
              <a:rPr lang="en-US" dirty="0"/>
              <a:t> import </a:t>
            </a:r>
            <a:r>
              <a:rPr lang="en-US" dirty="0" err="1"/>
              <a:t>auth</a:t>
            </a:r>
            <a:r>
              <a:rPr lang="en-US" dirty="0"/>
              <a:t> </a:t>
            </a:r>
            <a:r>
              <a:rPr lang="en-US" dirty="0" err="1"/>
              <a:t>auth.authenticate_user</a:t>
            </a:r>
            <a:r>
              <a:rPr lang="en-US" dirty="0"/>
              <a:t>() from </a:t>
            </a:r>
            <a:r>
              <a:rPr lang="en-US" dirty="0" err="1"/>
              <a:t>google.colab</a:t>
            </a:r>
            <a:r>
              <a:rPr lang="en-US" dirty="0"/>
              <a:t> import drive </a:t>
            </a:r>
            <a:r>
              <a:rPr lang="en-US" dirty="0" err="1"/>
              <a:t>drive.mount</a:t>
            </a:r>
            <a:r>
              <a:rPr lang="en-US" dirty="0"/>
              <a:t>('/</a:t>
            </a:r>
            <a:r>
              <a:rPr lang="en-US" dirty="0" err="1"/>
              <a:t>gdrive</a:t>
            </a:r>
            <a:r>
              <a:rPr lang="en-US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832350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531939" y="316300"/>
            <a:ext cx="201754" cy="2017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8368" y="316301"/>
            <a:ext cx="201754" cy="2017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418" y="228625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ko-KR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Google </a:t>
            </a:r>
            <a:r>
              <a:rPr lang="en-US" altLang="ko-KR" sz="2000" dirty="0" err="1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Colab</a:t>
            </a:r>
            <a:endParaRPr lang="en-US" altLang="ko-KR" sz="2000" dirty="0" smtClean="0">
              <a:gradFill>
                <a:gsLst>
                  <a:gs pos="0">
                    <a:srgbClr val="4472C4">
                      <a:lumMod val="75000"/>
                    </a:srgbClr>
                  </a:gs>
                  <a:gs pos="100000">
                    <a:srgbClr val="4472C4">
                      <a:lumMod val="75000"/>
                    </a:srgb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17491" y="319177"/>
            <a:ext cx="201754" cy="20175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8"/>
          <p:cNvSpPr/>
          <p:nvPr/>
        </p:nvSpPr>
        <p:spPr>
          <a:xfrm>
            <a:off x="418368" y="1044072"/>
            <a:ext cx="607567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Colab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사양 확인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	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//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terminal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명령어 사용시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,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!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를 붙이고 사용한다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14" y="1586230"/>
            <a:ext cx="1663137" cy="628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14" y="2219752"/>
            <a:ext cx="3444349" cy="10174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614" y="3264245"/>
            <a:ext cx="2219720" cy="1023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614" y="4314535"/>
            <a:ext cx="3782545" cy="1486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9760" y="1782574"/>
            <a:ext cx="5167630" cy="248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531939" y="316300"/>
            <a:ext cx="201754" cy="2017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8368" y="316301"/>
            <a:ext cx="201754" cy="2017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4418" y="228625"/>
            <a:ext cx="4790993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ko-KR" sz="2000" dirty="0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Google </a:t>
            </a:r>
            <a:r>
              <a:rPr lang="en-US" altLang="ko-KR" sz="2000" dirty="0" err="1" smtClean="0">
                <a:gradFill>
                  <a:gsLst>
                    <a:gs pos="0">
                      <a:srgbClr val="4472C4">
                        <a:lumMod val="75000"/>
                      </a:srgbClr>
                    </a:gs>
                    <a:gs pos="100000">
                      <a:srgbClr val="4472C4">
                        <a:lumMod val="75000"/>
                      </a:srgbClr>
                    </a:gs>
                  </a:gsLst>
                  <a:lin ang="5400000" scaled="0"/>
                </a:gradFill>
                <a:latin typeface="Noto Sans CJK KR Medium" pitchFamily="34" charset="-127"/>
                <a:ea typeface="Noto Sans CJK KR Medium" pitchFamily="34" charset="-127"/>
              </a:rPr>
              <a:t>Colab</a:t>
            </a:r>
            <a:endParaRPr lang="en-US" altLang="ko-KR" sz="2000" dirty="0" smtClean="0">
              <a:gradFill>
                <a:gsLst>
                  <a:gs pos="0">
                    <a:srgbClr val="4472C4">
                      <a:lumMod val="75000"/>
                    </a:srgbClr>
                  </a:gs>
                  <a:gs pos="100000">
                    <a:srgbClr val="4472C4">
                      <a:lumMod val="75000"/>
                    </a:srgbClr>
                  </a:gs>
                </a:gsLst>
                <a:lin ang="5400000" scaled="0"/>
              </a:gra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17491" y="319177"/>
            <a:ext cx="201754" cy="20175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8"/>
          <p:cNvSpPr/>
          <p:nvPr/>
        </p:nvSpPr>
        <p:spPr>
          <a:xfrm>
            <a:off x="531939" y="883635"/>
            <a:ext cx="811321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Colab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GPU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를 사용하여 이전에 향상시켜놓은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SRCNN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예제를 돌려본 결과이다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22" y="2588871"/>
            <a:ext cx="7848600" cy="3810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3371" y="1536529"/>
            <a:ext cx="97326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!python3 </a:t>
            </a:r>
            <a:r>
              <a:rPr lang="en-US" sz="1400" dirty="0" err="1"/>
              <a:t>main.py</a:t>
            </a:r>
            <a:r>
              <a:rPr lang="en-US" sz="1400" dirty="0"/>
              <a:t> --</a:t>
            </a:r>
            <a:r>
              <a:rPr lang="en-US" sz="1400" dirty="0" err="1"/>
              <a:t>upscale_factor</a:t>
            </a:r>
            <a:r>
              <a:rPr lang="en-US" sz="1400" dirty="0"/>
              <a:t> 3 --</a:t>
            </a:r>
            <a:r>
              <a:rPr lang="en-US" sz="1400" dirty="0" err="1"/>
              <a:t>batch_size</a:t>
            </a:r>
            <a:r>
              <a:rPr lang="en-US" sz="1400" dirty="0"/>
              <a:t> 10 --</a:t>
            </a:r>
            <a:r>
              <a:rPr lang="en-US" sz="1400" dirty="0" err="1"/>
              <a:t>cuda</a:t>
            </a:r>
            <a:r>
              <a:rPr lang="en-US" sz="1400" dirty="0"/>
              <a:t> --</a:t>
            </a:r>
            <a:r>
              <a:rPr lang="en-US" sz="1400" dirty="0" err="1"/>
              <a:t>test_batch_size</a:t>
            </a:r>
            <a:r>
              <a:rPr lang="en-US" sz="1400" dirty="0"/>
              <a:t> 20 --epochs 100 --</a:t>
            </a:r>
            <a:r>
              <a:rPr lang="en-US" sz="1400" dirty="0" err="1"/>
              <a:t>lr</a:t>
            </a:r>
            <a:r>
              <a:rPr lang="en-US" sz="1400" dirty="0"/>
              <a:t> </a:t>
            </a:r>
            <a:r>
              <a:rPr lang="en-US" sz="1400" dirty="0" smtClean="0"/>
              <a:t>0.01</a:t>
            </a:r>
          </a:p>
          <a:p>
            <a:endParaRPr lang="en-US" sz="1400" dirty="0" smtClean="0"/>
          </a:p>
          <a:p>
            <a:r>
              <a:rPr lang="en-US" sz="1400" dirty="0" smtClean="0"/>
              <a:t>!</a:t>
            </a:r>
            <a:r>
              <a:rPr lang="en-US" sz="1400" dirty="0"/>
              <a:t>python3 </a:t>
            </a:r>
            <a:r>
              <a:rPr lang="en-US" sz="1400" dirty="0" err="1"/>
              <a:t>run.py</a:t>
            </a:r>
            <a:r>
              <a:rPr lang="en-US" sz="1400" dirty="0"/>
              <a:t> --</a:t>
            </a:r>
            <a:r>
              <a:rPr lang="en-US" sz="1400" dirty="0" err="1"/>
              <a:t>input_image</a:t>
            </a:r>
            <a:r>
              <a:rPr lang="en-US" sz="1400" dirty="0"/>
              <a:t> </a:t>
            </a:r>
            <a:r>
              <a:rPr lang="en-US" sz="1400" dirty="0" err="1"/>
              <a:t>testing.jpg</a:t>
            </a:r>
            <a:r>
              <a:rPr lang="en-US" sz="1400" dirty="0"/>
              <a:t> --</a:t>
            </a:r>
            <a:r>
              <a:rPr lang="en-US" sz="1400" dirty="0" err="1"/>
              <a:t>scale_factor</a:t>
            </a:r>
            <a:r>
              <a:rPr lang="en-US" sz="1400" dirty="0"/>
              <a:t> 3.0 --model model_epoch_100.pth --</a:t>
            </a:r>
            <a:r>
              <a:rPr lang="en-US" sz="1400" dirty="0" err="1"/>
              <a:t>cuda</a:t>
            </a:r>
            <a:r>
              <a:rPr lang="en-US" sz="1400" dirty="0"/>
              <a:t> --</a:t>
            </a:r>
            <a:r>
              <a:rPr lang="en-US" sz="1400" dirty="0" err="1"/>
              <a:t>output_filename</a:t>
            </a:r>
            <a:r>
              <a:rPr lang="en-US" sz="1400" dirty="0"/>
              <a:t> </a:t>
            </a:r>
            <a:r>
              <a:rPr lang="en-US" sz="1400" dirty="0" err="1"/>
              <a:t>output.jpg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6637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3059</TotalTime>
  <Words>432</Words>
  <Application>Microsoft Macintosh PowerPoint</Application>
  <PresentationFormat>A4 Paper (210x297 mm)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Calibri</vt:lpstr>
      <vt:lpstr>Calibri Light</vt:lpstr>
      <vt:lpstr>Helvetica Neue</vt:lpstr>
      <vt:lpstr>Noto Sans CJK KR Bold</vt:lpstr>
      <vt:lpstr>Noto Sans CJK KR Medium</vt:lpstr>
      <vt:lpstr>Spoqa Han Sans</vt:lpstr>
      <vt:lpstr>맑은 고딕</vt:lpstr>
      <vt:lpstr>Arial</vt:lpstr>
      <vt:lpstr>3_Office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Microsoft Office 사용자</cp:lastModifiedBy>
  <cp:revision>492</cp:revision>
  <dcterms:created xsi:type="dcterms:W3CDTF">2017-09-07T10:48:07Z</dcterms:created>
  <dcterms:modified xsi:type="dcterms:W3CDTF">2019-01-03T00:54:04Z</dcterms:modified>
</cp:coreProperties>
</file>