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1" r:id="rId2"/>
    <p:sldId id="419" r:id="rId3"/>
    <p:sldId id="423" r:id="rId4"/>
    <p:sldId id="420" r:id="rId5"/>
    <p:sldId id="439" r:id="rId6"/>
    <p:sldId id="440" r:id="rId7"/>
    <p:sldId id="421" r:id="rId8"/>
    <p:sldId id="422" r:id="rId9"/>
    <p:sldId id="426" r:id="rId10"/>
    <p:sldId id="424" r:id="rId11"/>
    <p:sldId id="427" r:id="rId12"/>
    <p:sldId id="425" r:id="rId13"/>
    <p:sldId id="428" r:id="rId14"/>
    <p:sldId id="429" r:id="rId15"/>
    <p:sldId id="441" r:id="rId16"/>
    <p:sldId id="430" r:id="rId17"/>
    <p:sldId id="432" r:id="rId18"/>
    <p:sldId id="433" r:id="rId19"/>
    <p:sldId id="434" r:id="rId20"/>
    <p:sldId id="435" r:id="rId21"/>
    <p:sldId id="436" r:id="rId22"/>
    <p:sldId id="437" r:id="rId23"/>
    <p:sldId id="438" r:id="rId24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000000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104" d="100"/>
          <a:sy n="104" d="100"/>
        </p:scale>
        <p:origin x="15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22/09/2022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22/09/2022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3 Reading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Var keyword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288976"/>
            <a:ext cx="4520296" cy="5376267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288977"/>
            <a:ext cx="4275690" cy="5376266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700808"/>
            <a:ext cx="7056784" cy="1302668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6321FD93-3392-4DB6-883E-6EBEFFEC9D92}"/>
              </a:ext>
            </a:extLst>
          </p:cNvPr>
          <p:cNvSpPr/>
          <p:nvPr/>
        </p:nvSpPr>
        <p:spPr>
          <a:xfrm>
            <a:off x="8033048" y="2708920"/>
            <a:ext cx="3103512" cy="4048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40A11B5-73C5-4F58-B68D-BEE07E1B51D0}"/>
              </a:ext>
            </a:extLst>
          </p:cNvPr>
          <p:cNvSpPr/>
          <p:nvPr/>
        </p:nvSpPr>
        <p:spPr>
          <a:xfrm>
            <a:off x="8904312" y="3429000"/>
            <a:ext cx="2880320" cy="8640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797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98448"/>
            <a:ext cx="6984776" cy="455040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Html Helpers (</a:t>
            </a:r>
            <a:r>
              <a:rPr lang="fr-BE" dirty="0" err="1"/>
              <a:t>DisplayFor</a:t>
            </a:r>
            <a:r>
              <a:rPr lang="fr-BE" dirty="0"/>
              <a:t> &amp; </a:t>
            </a:r>
            <a:r>
              <a:rPr lang="fr-BE" dirty="0" err="1"/>
              <a:t>DisplayNameFor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063552" y="3192184"/>
            <a:ext cx="1692188" cy="14426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40904" y="3096141"/>
            <a:ext cx="4158952" cy="4048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: gebogen 5"/>
          <p:cNvSpPr/>
          <p:nvPr/>
        </p:nvSpPr>
        <p:spPr>
          <a:xfrm rot="5400000">
            <a:off x="7426213" y="1918202"/>
            <a:ext cx="936104" cy="8640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F11C3B3-A574-4BE0-A9E2-C84D14BD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000" y="3032377"/>
            <a:ext cx="4953000" cy="3067050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8202234" y="4427374"/>
            <a:ext cx="1352506" cy="15219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7127796" y="4565546"/>
            <a:ext cx="3288684" cy="4048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91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052736"/>
            <a:ext cx="12192000" cy="4428000"/>
          </a:xfrm>
        </p:spPr>
        <p:txBody>
          <a:bodyPr>
            <a:normAutofit/>
          </a:bodyPr>
          <a:lstStyle/>
          <a:p>
            <a:r>
              <a:rPr lang="en-US" sz="2400" dirty="0"/>
              <a:t>Can be done in View but must be repeated in each view</a:t>
            </a:r>
          </a:p>
          <a:p>
            <a:r>
              <a:rPr lang="en-US" sz="2400" dirty="0"/>
              <a:t>Better with </a:t>
            </a:r>
            <a:r>
              <a:rPr lang="en-US" sz="2400" i="1" dirty="0" err="1">
                <a:solidFill>
                  <a:srgbClr val="00B0F0"/>
                </a:solidFill>
              </a:rPr>
              <a:t>DataAnnotation</a:t>
            </a:r>
            <a:r>
              <a:rPr lang="en-US" sz="2400" dirty="0"/>
              <a:t> and html helper</a:t>
            </a:r>
            <a:endParaRPr lang="nl-BE" sz="24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Date </a:t>
            </a:r>
            <a:r>
              <a:rPr lang="fr-BE" dirty="0" err="1"/>
              <a:t>FOrmat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847528" y="2708920"/>
            <a:ext cx="8064896" cy="1323439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DisplayFormat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ApplyFormatInEditMode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		 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DataFormatString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"{0:dd/MM/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100789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319240"/>
            <a:ext cx="6984776" cy="455040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Date </a:t>
            </a:r>
            <a:r>
              <a:rPr lang="fr-BE" dirty="0" err="1"/>
              <a:t>FOrmat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367808" y="3212976"/>
            <a:ext cx="1692188" cy="14426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59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With</a:t>
            </a:r>
            <a:r>
              <a:rPr lang="fr-BE" dirty="0"/>
              <a:t> html 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6" y="4701295"/>
            <a:ext cx="3892022" cy="205035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145035" y="5726472"/>
            <a:ext cx="687288" cy="85180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191344" y="1351222"/>
            <a:ext cx="7584504" cy="2062103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C00000"/>
                </a:solidFill>
                <a:latin typeface="Consolas" panose="020B0609020204030204" pitchFamily="49" charset="0"/>
              </a:rPr>
              <a:t>item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.ReleaseDate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item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.Genre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9" name="Rechthoek 8"/>
          <p:cNvSpPr/>
          <p:nvPr/>
        </p:nvSpPr>
        <p:spPr>
          <a:xfrm>
            <a:off x="1127448" y="2060848"/>
            <a:ext cx="6768752" cy="8692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539253"/>
            <a:ext cx="10369152" cy="1079732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22241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CD0219F5-D112-4CC7-9831-EBF90D80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099" y="1895475"/>
            <a:ext cx="4953000" cy="30670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Rechthoek 11"/>
          <p:cNvSpPr/>
          <p:nvPr/>
        </p:nvSpPr>
        <p:spPr>
          <a:xfrm>
            <a:off x="6601131" y="3310814"/>
            <a:ext cx="3600400" cy="4945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100155-5690-42A4-8E99-3F21B62DA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96" y="1653089"/>
            <a:ext cx="5229225" cy="3810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283405" y="2331393"/>
            <a:ext cx="3600400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467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 a Html Helper to display the </a:t>
            </a:r>
            <a:r>
              <a:rPr lang="fr-BE" dirty="0" err="1"/>
              <a:t>heading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A7997DA-3BA2-47C9-88AB-73F206FFB4FD}"/>
              </a:ext>
            </a:extLst>
          </p:cNvPr>
          <p:cNvSpPr/>
          <p:nvPr/>
        </p:nvSpPr>
        <p:spPr>
          <a:xfrm>
            <a:off x="1991544" y="1359055"/>
            <a:ext cx="902466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endParaRPr lang="nl-B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model.ReleaseDate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model.Genre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item.Title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item.ReleaseDate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item.Genre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999656" y="2492896"/>
            <a:ext cx="7560840" cy="8692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41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3F1DCF0-6863-45BE-8819-A61575D7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895475"/>
            <a:ext cx="4953000" cy="30670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Rechthoek 11"/>
          <p:cNvSpPr/>
          <p:nvPr/>
        </p:nvSpPr>
        <p:spPr>
          <a:xfrm>
            <a:off x="3935760" y="3366217"/>
            <a:ext cx="3600400" cy="4945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44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68760"/>
            <a:ext cx="9263955" cy="4489181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999656" y="3429000"/>
            <a:ext cx="7848872" cy="8640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33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562" y="1439147"/>
            <a:ext cx="6169546" cy="415989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737802" y="1868857"/>
            <a:ext cx="136815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2713573-35AD-4FEF-91D7-DDAF2037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2" y="2047035"/>
            <a:ext cx="4953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Reading data using the </a:t>
            </a:r>
            <a:r>
              <a:rPr lang="pt-BR" i="1" dirty="0">
                <a:solidFill>
                  <a:schemeClr val="accent1"/>
                </a:solidFill>
              </a:rPr>
              <a:t>DBContext</a:t>
            </a:r>
            <a:r>
              <a:rPr lang="pt-BR" dirty="0">
                <a:solidFill>
                  <a:srgbClr val="002060"/>
                </a:solidFill>
              </a:rPr>
              <a:t> class</a:t>
            </a:r>
          </a:p>
          <a:p>
            <a:r>
              <a:rPr lang="pt-BR" i="1" dirty="0">
                <a:solidFill>
                  <a:schemeClr val="accent1"/>
                </a:solidFill>
              </a:rPr>
              <a:t>Lambda syntax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ViewData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 </a:t>
            </a:r>
            <a:r>
              <a:rPr lang="pt-BR" dirty="0">
                <a:solidFill>
                  <a:srgbClr val="00B050"/>
                </a:solidFill>
              </a:rPr>
              <a:t>View Model</a:t>
            </a:r>
          </a:p>
          <a:p>
            <a:r>
              <a:rPr lang="fr-BE" dirty="0"/>
              <a:t>@model </a:t>
            </a:r>
            <a:r>
              <a:rPr lang="fr-BE" dirty="0" err="1"/>
              <a:t>IEnumerable</a:t>
            </a:r>
            <a:r>
              <a:rPr lang="fr-BE" dirty="0"/>
              <a:t>&lt;</a:t>
            </a:r>
            <a:r>
              <a:rPr lang="fr-BE" dirty="0" err="1"/>
              <a:t>MvcMovie.Models.Movie</a:t>
            </a:r>
            <a:r>
              <a:rPr lang="fr-BE" dirty="0"/>
              <a:t>&gt;</a:t>
            </a:r>
          </a:p>
          <a:p>
            <a:r>
              <a:rPr lang="nl-BE" dirty="0"/>
              <a:t>@model </a:t>
            </a:r>
            <a:r>
              <a:rPr lang="nl-BE" dirty="0" err="1"/>
              <a:t>MvcMovie.Models.Movie</a:t>
            </a:r>
            <a:endParaRPr lang="nl-BE" dirty="0"/>
          </a:p>
          <a:p>
            <a:endParaRPr lang="fr-BE" dirty="0"/>
          </a:p>
          <a:p>
            <a:r>
              <a:rPr lang="fr-BE" dirty="0"/>
              <a:t>D</a:t>
            </a:r>
            <a:r>
              <a:rPr lang="nl-BE" dirty="0" err="1"/>
              <a:t>ataAnnotations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Reading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Details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3072288" y="5819834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/>
          <a:srcRect b="51588"/>
          <a:stretch/>
        </p:blipFill>
        <p:spPr>
          <a:xfrm>
            <a:off x="2855640" y="4854454"/>
            <a:ext cx="6137868" cy="2003546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5091234" y="5274444"/>
            <a:ext cx="1181663" cy="54538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2855639" y="825270"/>
            <a:ext cx="7115175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Details(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movie = _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View(movie);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7" name="Rechthoek 6"/>
          <p:cNvSpPr/>
          <p:nvPr/>
        </p:nvSpPr>
        <p:spPr>
          <a:xfrm>
            <a:off x="5231904" y="739529"/>
            <a:ext cx="172819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3335036" y="1386171"/>
            <a:ext cx="6217347" cy="121592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55811C0-D70E-4C6B-83B6-18756320E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00" y="2973114"/>
            <a:ext cx="6108348" cy="18090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896200" y="3877660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466E349-9A86-40B8-9B48-F9DA655A6E1E}"/>
              </a:ext>
            </a:extLst>
          </p:cNvPr>
          <p:cNvSpPr/>
          <p:nvPr/>
        </p:nvSpPr>
        <p:spPr>
          <a:xfrm>
            <a:off x="2855639" y="284456"/>
            <a:ext cx="7115174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127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Movies</a:t>
            </a:r>
            <a:r>
              <a:rPr lang="fr-BE" sz="2800" dirty="0"/>
              <a:t> | </a:t>
            </a:r>
            <a:r>
              <a:rPr lang="fr-BE" sz="2800" dirty="0" err="1"/>
              <a:t>Add</a:t>
            </a:r>
            <a:r>
              <a:rPr lang="fr-BE" sz="2800" dirty="0"/>
              <a:t> New Item | </a:t>
            </a:r>
            <a:r>
              <a:rPr lang="fr-BE" sz="2800" dirty="0" err="1"/>
              <a:t>Razor</a:t>
            </a:r>
            <a:r>
              <a:rPr lang="fr-BE" sz="2800" dirty="0"/>
              <a:t> </a:t>
            </a:r>
            <a:r>
              <a:rPr lang="fr-BE" sz="2800" dirty="0" err="1"/>
              <a:t>View</a:t>
            </a:r>
            <a:r>
              <a:rPr lang="fr-BE" sz="2800" dirty="0"/>
              <a:t> </a:t>
            </a:r>
            <a:r>
              <a:rPr lang="fr-BE" sz="2800" dirty="0" err="1"/>
              <a:t>Empty</a:t>
            </a:r>
            <a:r>
              <a:rPr lang="fr-BE" sz="2800" dirty="0"/>
              <a:t> | </a:t>
            </a:r>
            <a:r>
              <a:rPr lang="fr-BE" sz="2800" dirty="0" err="1"/>
              <a:t>Details.cshtml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</a:t>
            </a:r>
            <a:r>
              <a:rPr lang="fr-BE" dirty="0"/>
              <a:t>/</a:t>
            </a:r>
            <a:r>
              <a:rPr lang="fr-BE" dirty="0" err="1"/>
              <a:t>Details.cshtml</a:t>
            </a:r>
            <a:r>
              <a:rPr lang="fr-BE" dirty="0"/>
              <a:t> </a:t>
            </a:r>
            <a:r>
              <a:rPr lang="fr-BE" sz="2000" dirty="0"/>
              <a:t>(</a:t>
            </a:r>
            <a:r>
              <a:rPr lang="fr-BE" sz="2000" dirty="0" err="1"/>
              <a:t>resources</a:t>
            </a:r>
            <a:r>
              <a:rPr lang="fr-BE" sz="2000" dirty="0"/>
              <a:t> or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060848"/>
            <a:ext cx="5562600" cy="45434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215680" y="1916832"/>
            <a:ext cx="3312368" cy="504056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3791744" y="3748416"/>
            <a:ext cx="4896544" cy="14807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88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11B62CE-C633-46E8-B755-9796EFD0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04" y="1630710"/>
            <a:ext cx="4781550" cy="38671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</a:t>
            </a:r>
            <a:r>
              <a:rPr lang="fr-BE" dirty="0"/>
              <a:t>/</a:t>
            </a:r>
            <a:r>
              <a:rPr lang="fr-BE" dirty="0" err="1"/>
              <a:t>Details.cshtml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6" y="1268760"/>
            <a:ext cx="6000750" cy="45910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999656" y="4957984"/>
            <a:ext cx="3024336" cy="504056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996233" y="2077664"/>
            <a:ext cx="3024336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1271464" y="2805910"/>
            <a:ext cx="4536504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6960096" y="4947932"/>
            <a:ext cx="576064" cy="381574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7104112" y="4119126"/>
            <a:ext cx="1080120" cy="38157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6600012" y="4325882"/>
            <a:ext cx="936148" cy="38323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A7473965-BD21-4025-892E-C68B37DE0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69" b="5541"/>
          <a:stretch/>
        </p:blipFill>
        <p:spPr>
          <a:xfrm>
            <a:off x="8542172" y="3205144"/>
            <a:ext cx="3649828" cy="36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MotoGP</a:t>
            </a:r>
            <a:r>
              <a:rPr lang="fr-BE" dirty="0"/>
              <a:t> Part 3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35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Mvc</a:t>
            </a:r>
            <a:r>
              <a:rPr lang="fr-BE" dirty="0"/>
              <a:t> </a:t>
            </a:r>
            <a:r>
              <a:rPr lang="fr-BE" dirty="0" err="1"/>
              <a:t>Movie</a:t>
            </a:r>
            <a:r>
              <a:rPr lang="fr-BE" dirty="0"/>
              <a:t> - 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7DB4BBE-670C-423B-8BF6-AE5A88672D63}"/>
              </a:ext>
            </a:extLst>
          </p:cNvPr>
          <p:cNvSpPr/>
          <p:nvPr/>
        </p:nvSpPr>
        <p:spPr>
          <a:xfrm>
            <a:off x="2519735" y="1503120"/>
            <a:ext cx="67963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&lt;h2&gt;Lesson 3: Reading Data&lt;/h2&gt;</a:t>
            </a: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&lt;a asp-controller="Movies" asp-action="List"&gt;All movies&lt;/a&gt;</a:t>
            </a:r>
            <a:endParaRPr lang="nl-B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B6C3F58-0479-4B78-9909-907805CD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39" y="2651925"/>
            <a:ext cx="6124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21" y="3350641"/>
            <a:ext cx="5867400" cy="2238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4799856" cy="4428000"/>
          </a:xfrm>
        </p:spPr>
        <p:txBody>
          <a:bodyPr>
            <a:normAutofit/>
          </a:bodyPr>
          <a:lstStyle/>
          <a:p>
            <a:r>
              <a:rPr lang="fr-BE" sz="2400" dirty="0" err="1"/>
              <a:t>Controllers</a:t>
            </a:r>
            <a:endParaRPr lang="fr-BE" sz="2400" dirty="0"/>
          </a:p>
          <a:p>
            <a:r>
              <a:rPr lang="fr-BE" sz="2400" dirty="0" err="1"/>
              <a:t>Add</a:t>
            </a:r>
            <a:r>
              <a:rPr lang="fr-BE" sz="2400" dirty="0"/>
              <a:t> | Controller| MVC Controller - </a:t>
            </a:r>
            <a:r>
              <a:rPr lang="fr-BE" sz="2400" dirty="0" err="1"/>
              <a:t>Empty</a:t>
            </a:r>
            <a:endParaRPr lang="fr-BE" sz="2400" dirty="0"/>
          </a:p>
          <a:p>
            <a:r>
              <a:rPr lang="fr-BE" sz="2400" dirty="0" err="1"/>
              <a:t>MoviesController.cs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4799856" y="1052736"/>
            <a:ext cx="72008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Microsoft.AspNetCore.Mvc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MvcMovie.Controllers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MoviesController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MovieContext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MovieContext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_context = context;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  <p:sp>
        <p:nvSpPr>
          <p:cNvPr id="7" name="Rechthoek 6"/>
          <p:cNvSpPr/>
          <p:nvPr/>
        </p:nvSpPr>
        <p:spPr>
          <a:xfrm>
            <a:off x="5807968" y="2964530"/>
            <a:ext cx="5832648" cy="176061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8472264" y="4903134"/>
            <a:ext cx="864096" cy="3745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497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Lambda Expressions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581256"/>
          </a:xfrm>
        </p:spPr>
        <p:txBody>
          <a:bodyPr>
            <a:normAutofit/>
          </a:bodyPr>
          <a:lstStyle/>
          <a:p>
            <a:r>
              <a:rPr lang="nl-BE" sz="2400" i="1" dirty="0" err="1">
                <a:solidFill>
                  <a:srgbClr val="00B0F0"/>
                </a:solidFill>
              </a:rPr>
              <a:t>Lambda</a:t>
            </a:r>
            <a:r>
              <a:rPr lang="nl-BE" sz="2400" i="1" dirty="0">
                <a:solidFill>
                  <a:srgbClr val="00B0F0"/>
                </a:solidFill>
              </a:rPr>
              <a:t> </a:t>
            </a:r>
            <a:r>
              <a:rPr lang="nl-BE" sz="2400" i="1" dirty="0" err="1">
                <a:solidFill>
                  <a:srgbClr val="00B0F0"/>
                </a:solidFill>
              </a:rPr>
              <a:t>expression</a:t>
            </a:r>
            <a:r>
              <a:rPr lang="nl-BE" sz="2400" i="1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to specify how to read data from Movies </a:t>
            </a:r>
            <a:r>
              <a:rPr lang="en-US" sz="2400" dirty="0" err="1"/>
              <a:t>DBSet</a:t>
            </a:r>
            <a:r>
              <a:rPr lang="en-US" sz="2400" dirty="0"/>
              <a:t> in the </a:t>
            </a:r>
            <a:r>
              <a:rPr lang="en-US" sz="2400" dirty="0" err="1"/>
              <a:t>DBContext</a:t>
            </a:r>
            <a:endParaRPr lang="nl-BE" sz="2400" i="1" dirty="0"/>
          </a:p>
          <a:p>
            <a:r>
              <a:rPr lang="fr-BE" sz="2400" dirty="0"/>
              <a:t>But </a:t>
            </a:r>
            <a:r>
              <a:rPr lang="fr-BE" sz="2400" dirty="0" err="1"/>
              <a:t>also</a:t>
            </a:r>
            <a:r>
              <a:rPr lang="fr-BE" sz="2400" dirty="0"/>
              <a:t>: </a:t>
            </a:r>
            <a:r>
              <a:rPr lang="fr-BE" sz="2400" i="1" dirty="0" err="1">
                <a:solidFill>
                  <a:srgbClr val="C00000"/>
                </a:solidFill>
              </a:rPr>
              <a:t>search</a:t>
            </a:r>
            <a:r>
              <a:rPr lang="fr-BE" sz="2400" dirty="0"/>
              <a:t> in </a:t>
            </a:r>
            <a:r>
              <a:rPr lang="fr-BE" sz="2400" dirty="0" err="1"/>
              <a:t>lists</a:t>
            </a:r>
            <a:r>
              <a:rPr lang="fr-BE" sz="2400" dirty="0"/>
              <a:t>, </a:t>
            </a:r>
            <a:r>
              <a:rPr lang="fr-BE" sz="2400" i="1" dirty="0">
                <a:solidFill>
                  <a:srgbClr val="C00000"/>
                </a:solidFill>
              </a:rPr>
              <a:t>sort</a:t>
            </a:r>
            <a:r>
              <a:rPr lang="fr-BE" sz="2400" dirty="0"/>
              <a:t> collections, …</a:t>
            </a:r>
            <a:endParaRPr lang="nl-BE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Input_parameter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=&gt;</a:t>
            </a:r>
            <a:r>
              <a:rPr lang="en-US" sz="2400" dirty="0"/>
              <a:t> expression or statement block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=&gt;</a:t>
            </a:r>
            <a:r>
              <a:rPr lang="en-US" sz="2400" dirty="0"/>
              <a:t> reads as </a:t>
            </a:r>
            <a:r>
              <a:rPr lang="en-US" sz="2400" i="1" dirty="0">
                <a:solidFill>
                  <a:schemeClr val="accent1"/>
                </a:solidFill>
              </a:rPr>
              <a:t>goes to</a:t>
            </a:r>
            <a:endParaRPr lang="fr-BE" sz="24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/>
          <a:srcRect r="3648"/>
          <a:stretch/>
        </p:blipFill>
        <p:spPr>
          <a:xfrm>
            <a:off x="3791744" y="2845889"/>
            <a:ext cx="4317866" cy="15841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19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examples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63352" y="1340768"/>
            <a:ext cx="1029714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m.Genre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"Western"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movie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Include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SingleOrDefault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Include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1); </a:t>
            </a:r>
            <a:r>
              <a:rPr lang="nl-BE" sz="1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can you see the difference with the previous statement?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movie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Include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1).</a:t>
            </a:r>
            <a:r>
              <a:rPr lang="nl-BE" sz="1400" dirty="0">
                <a:solidFill>
                  <a:srgbClr val="C00000"/>
                </a:solidFill>
                <a:latin typeface="Consolas" panose="020B0609020204030204" pitchFamily="49" charset="0"/>
              </a:rPr>
              <a:t>Single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Single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BE" sz="1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4439781"/>
            <a:ext cx="3408820" cy="23391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02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168008" y="1973652"/>
            <a:ext cx="5784304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movies.ToList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3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Read all </a:t>
            </a:r>
            <a:r>
              <a:rPr lang="fr-BE" dirty="0" err="1"/>
              <a:t>movies</a:t>
            </a:r>
            <a:r>
              <a:rPr lang="fr-BE" dirty="0"/>
              <a:t> (</a:t>
            </a:r>
            <a:r>
              <a:rPr lang="fr-BE" dirty="0" err="1">
                <a:solidFill>
                  <a:srgbClr val="C00000"/>
                </a:solidFill>
              </a:rPr>
              <a:t>ViewData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</a:t>
            </a:r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View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 Model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0" y="1798809"/>
            <a:ext cx="5905500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535618" y="2734913"/>
            <a:ext cx="4104456" cy="3745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149080"/>
            <a:ext cx="9925050" cy="103822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8904312" y="4452168"/>
            <a:ext cx="2160240" cy="43204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3056320" y="4815330"/>
            <a:ext cx="5199919" cy="43204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486758" y="3252385"/>
            <a:ext cx="3065626" cy="31426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511824" y="4102148"/>
            <a:ext cx="100811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74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7176120" cy="4428000"/>
          </a:xfrm>
        </p:spPr>
        <p:txBody>
          <a:bodyPr>
            <a:normAutofit/>
          </a:bodyPr>
          <a:lstStyle/>
          <a:p>
            <a:r>
              <a:rPr lang="fr-BE" sz="2400" dirty="0" err="1"/>
              <a:t>Views</a:t>
            </a:r>
            <a:r>
              <a:rPr lang="fr-BE" sz="2400" dirty="0"/>
              <a:t> | </a:t>
            </a:r>
            <a:r>
              <a:rPr lang="fr-BE" sz="2400" dirty="0" err="1"/>
              <a:t>Add</a:t>
            </a:r>
            <a:r>
              <a:rPr lang="fr-BE" sz="2400" dirty="0"/>
              <a:t> New Folder | </a:t>
            </a:r>
            <a:r>
              <a:rPr lang="fr-BE" sz="2400" dirty="0" err="1"/>
              <a:t>Movies</a:t>
            </a:r>
            <a:endParaRPr lang="fr-BE" sz="2400" dirty="0"/>
          </a:p>
          <a:p>
            <a:r>
              <a:rPr lang="fr-BE" sz="2400" dirty="0" err="1"/>
              <a:t>Movies</a:t>
            </a:r>
            <a:r>
              <a:rPr lang="fr-BE" sz="2400" dirty="0"/>
              <a:t> | </a:t>
            </a:r>
            <a:r>
              <a:rPr lang="fr-BE" sz="2400" dirty="0" err="1"/>
              <a:t>Add</a:t>
            </a:r>
            <a:r>
              <a:rPr lang="fr-BE" sz="2400" dirty="0"/>
              <a:t> New Item | </a:t>
            </a:r>
            <a:r>
              <a:rPr lang="fr-BE" sz="2400" dirty="0" err="1"/>
              <a:t>Razor</a:t>
            </a:r>
            <a:r>
              <a:rPr lang="fr-BE" sz="2400" dirty="0"/>
              <a:t> </a:t>
            </a:r>
            <a:r>
              <a:rPr lang="fr-BE" sz="2400" dirty="0" err="1"/>
              <a:t>View</a:t>
            </a:r>
            <a:r>
              <a:rPr lang="fr-BE" sz="2400" dirty="0"/>
              <a:t> </a:t>
            </a:r>
            <a:r>
              <a:rPr lang="fr-BE" sz="2400" dirty="0" err="1"/>
              <a:t>Empty</a:t>
            </a:r>
            <a:r>
              <a:rPr lang="fr-BE" sz="2400" dirty="0"/>
              <a:t> |</a:t>
            </a:r>
            <a:r>
              <a:rPr lang="fr-BE" sz="2400" dirty="0" err="1"/>
              <a:t>List.cshtml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Show All </a:t>
            </a:r>
            <a:r>
              <a:rPr lang="fr-BE" dirty="0" err="1"/>
              <a:t>movies</a:t>
            </a:r>
            <a:r>
              <a:rPr lang="fr-BE" dirty="0"/>
              <a:t> </a:t>
            </a:r>
            <a:r>
              <a:rPr lang="fr-BE" sz="2000" dirty="0"/>
              <a:t>(</a:t>
            </a:r>
            <a:r>
              <a:rPr lang="fr-BE" sz="2000" dirty="0" err="1"/>
              <a:t>resources</a:t>
            </a:r>
            <a:r>
              <a:rPr lang="fr-BE" sz="2000" dirty="0"/>
              <a:t> </a:t>
            </a:r>
            <a:r>
              <a:rPr lang="fr-BE" sz="2000" dirty="0" err="1"/>
              <a:t>oR</a:t>
            </a:r>
            <a:r>
              <a:rPr lang="fr-BE" sz="2000" dirty="0"/>
              <a:t>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340768"/>
            <a:ext cx="4476750" cy="53244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464152" y="1268760"/>
            <a:ext cx="4638303" cy="410859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7896200" y="4149080"/>
            <a:ext cx="3558183" cy="410859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l="1" r="-502"/>
          <a:stretch/>
        </p:blipFill>
        <p:spPr>
          <a:xfrm>
            <a:off x="335360" y="3063837"/>
            <a:ext cx="7002313" cy="65319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859603"/>
            <a:ext cx="7002313" cy="664626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15513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All </a:t>
            </a:r>
            <a:r>
              <a:rPr lang="fr-BE" dirty="0" err="1"/>
              <a:t>Movies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268760"/>
            <a:ext cx="6984776" cy="45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5162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1486</TotalTime>
  <Words>839</Words>
  <Application>Microsoft Office PowerPoint</Application>
  <PresentationFormat>Breedbeeld</PresentationFormat>
  <Paragraphs>167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Reading Data</vt:lpstr>
      <vt:lpstr>Mvc Movie - Home/Index.cshtml</vt:lpstr>
      <vt:lpstr>MoviesController.cs</vt:lpstr>
      <vt:lpstr>Lambda Expressions</vt:lpstr>
      <vt:lpstr>Some examples</vt:lpstr>
      <vt:lpstr>Read all movies (ViewData  View Model)</vt:lpstr>
      <vt:lpstr>Show All movies (resources oR Code-site)</vt:lpstr>
      <vt:lpstr>All Movies</vt:lpstr>
      <vt:lpstr>Var keyword</vt:lpstr>
      <vt:lpstr>Html Helpers (DisplayFor &amp; DisplayNameFor)</vt:lpstr>
      <vt:lpstr>Date FOrmat</vt:lpstr>
      <vt:lpstr>Date FOrmat</vt:lpstr>
      <vt:lpstr>With html helper</vt:lpstr>
      <vt:lpstr>Movie.cs</vt:lpstr>
      <vt:lpstr>Use a Html Helper to display the heading</vt:lpstr>
      <vt:lpstr>Movie.cs</vt:lpstr>
      <vt:lpstr>Tag helper</vt:lpstr>
      <vt:lpstr>Tag Helper</vt:lpstr>
      <vt:lpstr>Details</vt:lpstr>
      <vt:lpstr>Movies/Details.cshtml (resources or code-site)</vt:lpstr>
      <vt:lpstr>Movies/Details.cshtml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190</cp:revision>
  <dcterms:created xsi:type="dcterms:W3CDTF">2015-09-10T12:21:13Z</dcterms:created>
  <dcterms:modified xsi:type="dcterms:W3CDTF">2022-09-22T12:32:08Z</dcterms:modified>
</cp:coreProperties>
</file>