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21" r:id="rId2"/>
    <p:sldId id="419" r:id="rId3"/>
    <p:sldId id="414" r:id="rId4"/>
    <p:sldId id="481" r:id="rId5"/>
    <p:sldId id="545" r:id="rId6"/>
    <p:sldId id="548" r:id="rId7"/>
    <p:sldId id="435" r:id="rId8"/>
    <p:sldId id="502" r:id="rId9"/>
    <p:sldId id="503" r:id="rId10"/>
    <p:sldId id="504" r:id="rId11"/>
    <p:sldId id="505" r:id="rId12"/>
    <p:sldId id="506" r:id="rId13"/>
    <p:sldId id="507" r:id="rId14"/>
    <p:sldId id="410" r:id="rId15"/>
    <p:sldId id="510" r:id="rId16"/>
    <p:sldId id="511" r:id="rId17"/>
    <p:sldId id="549" r:id="rId18"/>
    <p:sldId id="513" r:id="rId19"/>
    <p:sldId id="514" r:id="rId20"/>
    <p:sldId id="515" r:id="rId21"/>
    <p:sldId id="542" r:id="rId22"/>
    <p:sldId id="516" r:id="rId23"/>
    <p:sldId id="517" r:id="rId24"/>
    <p:sldId id="543" r:id="rId25"/>
    <p:sldId id="518" r:id="rId26"/>
    <p:sldId id="519" r:id="rId27"/>
    <p:sldId id="547" r:id="rId28"/>
    <p:sldId id="521" r:id="rId29"/>
    <p:sldId id="522" r:id="rId30"/>
    <p:sldId id="529" r:id="rId31"/>
    <p:sldId id="523" r:id="rId32"/>
    <p:sldId id="524" r:id="rId33"/>
    <p:sldId id="528" r:id="rId34"/>
    <p:sldId id="532" r:id="rId35"/>
    <p:sldId id="525" r:id="rId36"/>
    <p:sldId id="534" r:id="rId37"/>
    <p:sldId id="531" r:id="rId38"/>
    <p:sldId id="533" r:id="rId39"/>
    <p:sldId id="535" r:id="rId40"/>
    <p:sldId id="537" r:id="rId41"/>
    <p:sldId id="536" r:id="rId42"/>
    <p:sldId id="546" r:id="rId43"/>
    <p:sldId id="538" r:id="rId44"/>
    <p:sldId id="539" r:id="rId45"/>
    <p:sldId id="540" r:id="rId46"/>
    <p:sldId id="438" r:id="rId47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54" autoAdjust="0"/>
  </p:normalViewPr>
  <p:slideViewPr>
    <p:cSldViewPr showGuides="1">
      <p:cViewPr varScale="1">
        <p:scale>
          <a:sx n="77" d="100"/>
          <a:sy n="77" d="100"/>
        </p:scale>
        <p:origin x="77" y="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28/09/2022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28/09/2022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66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6 Security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Enrollment.cs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47" y="4437113"/>
            <a:ext cx="8999029" cy="231403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3139241" y="5966426"/>
            <a:ext cx="4396919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129642" y="5211064"/>
            <a:ext cx="4550534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8103BDB0-B7DD-27BF-EF5A-0B3198FD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570" y="271245"/>
            <a:ext cx="4692506" cy="4067442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32058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Course.cs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17" y="4406382"/>
            <a:ext cx="9772650" cy="22860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2711624" y="4421327"/>
            <a:ext cx="5040560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655840" y="5842556"/>
            <a:ext cx="4752528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61F11E1-D363-8888-C943-7AC6B143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42" y="863570"/>
            <a:ext cx="7058025" cy="3381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493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>
                <a:solidFill>
                  <a:srgbClr val="00B0F0"/>
                </a:solidFill>
              </a:rPr>
              <a:t>Data</a:t>
            </a:r>
            <a:r>
              <a:rPr lang="fr-BE" dirty="0"/>
              <a:t> folder</a:t>
            </a:r>
          </a:p>
          <a:p>
            <a:r>
              <a:rPr lang="fr-BE" dirty="0" err="1"/>
              <a:t>SchoolContext.cs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</a:t>
            </a:r>
            <a:r>
              <a:rPr lang="fr-BE" sz="2400" dirty="0"/>
              <a:t>(</a:t>
            </a:r>
            <a:r>
              <a:rPr lang="fr-BE" sz="2400" dirty="0" err="1"/>
              <a:t>resources</a:t>
            </a:r>
            <a:r>
              <a:rPr lang="fr-BE" sz="2400" dirty="0"/>
              <a:t> or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996952"/>
            <a:ext cx="9744075" cy="19812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703512" y="2924944"/>
            <a:ext cx="6192688" cy="54414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1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SchoolContext.cs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52" y="1256734"/>
            <a:ext cx="8928992" cy="550664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863752" y="3861048"/>
            <a:ext cx="5328592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318840" y="5263773"/>
            <a:ext cx="5881616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122" name="Picture 2" descr="Tables in SS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846187"/>
            <a:ext cx="2524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80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C7081F1F-5500-8EFA-8691-1A3D74F0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90" y="2353047"/>
            <a:ext cx="9201150" cy="1724025"/>
          </a:xfrm>
          <a:prstGeom prst="rect">
            <a:avLst/>
          </a:prstGeom>
          <a:ln>
            <a:solidFill>
              <a:srgbClr val="50C6DD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0128448" cy="4428000"/>
          </a:xfrm>
        </p:spPr>
        <p:txBody>
          <a:bodyPr>
            <a:normAutofit/>
          </a:bodyPr>
          <a:lstStyle/>
          <a:p>
            <a:r>
              <a:rPr lang="fr-BE" sz="2800" dirty="0" err="1"/>
              <a:t>Register</a:t>
            </a:r>
            <a:r>
              <a:rPr lang="fr-BE" sz="2800" dirty="0"/>
              <a:t> </a:t>
            </a:r>
            <a:r>
              <a:rPr lang="fr-BE" sz="2800" i="1" dirty="0" err="1">
                <a:solidFill>
                  <a:srgbClr val="00A0AE"/>
                </a:solidFill>
              </a:rPr>
              <a:t>SchoolContext</a:t>
            </a:r>
            <a:r>
              <a:rPr lang="fr-BE" sz="2800" dirty="0"/>
              <a:t> as a service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Program.cs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720000" y="2851359"/>
            <a:ext cx="6168088" cy="54016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9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>
                <a:solidFill>
                  <a:srgbClr val="00B0F0"/>
                </a:solidFill>
              </a:rPr>
              <a:t>Data</a:t>
            </a:r>
            <a:r>
              <a:rPr lang="fr-BE" dirty="0"/>
              <a:t> folder</a:t>
            </a:r>
          </a:p>
          <a:p>
            <a:r>
              <a:rPr lang="nl-BE" dirty="0" err="1"/>
              <a:t>DbInitializer.cs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Data </a:t>
            </a:r>
            <a:br>
              <a:rPr lang="fr-BE" dirty="0"/>
            </a:br>
            <a:r>
              <a:rPr lang="fr-BE" sz="2000" dirty="0"/>
              <a:t>(</a:t>
            </a:r>
            <a:r>
              <a:rPr lang="fr-BE" sz="2000" dirty="0" err="1"/>
              <a:t>resources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75941"/>
            <a:ext cx="8126370" cy="6575207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367808" y="602896"/>
            <a:ext cx="381642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367808" y="1077842"/>
            <a:ext cx="3816424" cy="12710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367808" y="5096593"/>
            <a:ext cx="3816424" cy="12127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317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311023"/>
            <a:ext cx="7344816" cy="542447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503712" y="1844824"/>
            <a:ext cx="1872208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81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6597952-2D5D-632E-2336-925C529E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55" y="2204864"/>
            <a:ext cx="8810625" cy="29051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Program.cs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1487488" y="3284984"/>
            <a:ext cx="9145016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65981EF8-2771-3128-D227-DE9CA416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1496600" cy="4428000"/>
          </a:xfrm>
        </p:spPr>
        <p:txBody>
          <a:bodyPr/>
          <a:lstStyle/>
          <a:p>
            <a:r>
              <a:rPr lang="nl-BE" dirty="0">
                <a:solidFill>
                  <a:srgbClr val="4B2B4B"/>
                </a:solidFill>
              </a:rPr>
              <a:t>More on </a:t>
            </a:r>
            <a:r>
              <a:rPr lang="nl-BE" dirty="0" err="1">
                <a:solidFill>
                  <a:srgbClr val="C00000"/>
                </a:solidFill>
              </a:rPr>
              <a:t>Dependency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 err="1">
                <a:solidFill>
                  <a:srgbClr val="C00000"/>
                </a:solidFill>
              </a:rPr>
              <a:t>Injection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>
                <a:solidFill>
                  <a:srgbClr val="4B2B4B"/>
                </a:solidFill>
              </a:rPr>
              <a:t>later in </a:t>
            </a:r>
            <a:r>
              <a:rPr lang="nl-BE" dirty="0" err="1">
                <a:solidFill>
                  <a:srgbClr val="4B2B4B"/>
                </a:solidFill>
              </a:rPr>
              <a:t>this</a:t>
            </a:r>
            <a:r>
              <a:rPr lang="nl-BE" dirty="0">
                <a:solidFill>
                  <a:srgbClr val="4B2B4B"/>
                </a:solidFill>
              </a:rPr>
              <a:t> course</a:t>
            </a:r>
            <a:endParaRPr lang="fr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658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 (CTRL-F5)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98790"/>
            <a:ext cx="9972675" cy="16383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080490"/>
            <a:ext cx="9972675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52" y="4005065"/>
            <a:ext cx="3449515" cy="27460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793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017224"/>
            <a:ext cx="8112224" cy="4428000"/>
          </a:xfrm>
        </p:spPr>
        <p:txBody>
          <a:bodyPr>
            <a:normAutofit/>
          </a:bodyPr>
          <a:lstStyle/>
          <a:p>
            <a:r>
              <a:rPr lang="fr-BE" sz="2000" dirty="0" err="1"/>
              <a:t>Create</a:t>
            </a:r>
            <a:r>
              <a:rPr lang="fr-BE" sz="2000" dirty="0"/>
              <a:t> the </a:t>
            </a:r>
            <a:r>
              <a:rPr lang="fr-BE" sz="2000" dirty="0" err="1"/>
              <a:t>security</a:t>
            </a:r>
            <a:r>
              <a:rPr lang="fr-BE" sz="2000" dirty="0"/>
              <a:t> tables </a:t>
            </a:r>
            <a:r>
              <a:rPr lang="fr-BE" sz="2000" dirty="0" err="1"/>
              <a:t>using</a:t>
            </a:r>
            <a:r>
              <a:rPr lang="fr-BE" sz="2000" dirty="0"/>
              <a:t> </a:t>
            </a:r>
            <a:r>
              <a:rPr lang="fr-BE" sz="2000" i="1" dirty="0">
                <a:solidFill>
                  <a:srgbClr val="00A0AE"/>
                </a:solidFill>
              </a:rPr>
              <a:t>Data Migrations</a:t>
            </a:r>
            <a:endParaRPr lang="fr-BE" sz="2000" dirty="0">
              <a:solidFill>
                <a:srgbClr val="00A0AE"/>
              </a:solidFill>
            </a:endParaRPr>
          </a:p>
          <a:p>
            <a:r>
              <a:rPr lang="fr-BE" sz="2000" dirty="0">
                <a:solidFill>
                  <a:schemeClr val="accent6">
                    <a:lumMod val="10000"/>
                  </a:schemeClr>
                </a:solidFill>
              </a:rPr>
              <a:t>Open </a:t>
            </a:r>
            <a:r>
              <a:rPr lang="fr-BE" sz="2000" i="1" dirty="0" err="1">
                <a:solidFill>
                  <a:srgbClr val="00A0AE"/>
                </a:solidFill>
              </a:rPr>
              <a:t>CreateIdentitySchema.cs</a:t>
            </a:r>
            <a:endParaRPr lang="fr-BE" sz="2000" i="1" dirty="0">
              <a:solidFill>
                <a:srgbClr val="00A0AE"/>
              </a:solidFill>
            </a:endParaRPr>
          </a:p>
          <a:p>
            <a:r>
              <a:rPr lang="en-US" sz="2000" dirty="0">
                <a:solidFill>
                  <a:schemeClr val="accent6">
                    <a:lumMod val="10000"/>
                  </a:schemeClr>
                </a:solidFill>
              </a:rPr>
              <a:t>By choosing </a:t>
            </a:r>
            <a:r>
              <a:rPr lang="en-US" sz="2000" i="1" dirty="0">
                <a:solidFill>
                  <a:schemeClr val="accent6">
                    <a:lumMod val="10000"/>
                  </a:schemeClr>
                </a:solidFill>
              </a:rPr>
              <a:t>Individual User Accounts 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</a:rPr>
              <a:t>during project creation, this migration script was already created</a:t>
            </a:r>
            <a:endParaRPr lang="nl-BE" sz="20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Extra Security Tables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80547"/>
            <a:ext cx="4162425" cy="242887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441" y="2789969"/>
            <a:ext cx="8343946" cy="3961179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4223792" y="3177084"/>
            <a:ext cx="3888432" cy="4679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2351584" y="3725230"/>
            <a:ext cx="3096344" cy="4679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16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Contoso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University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Data Migrations</a:t>
            </a: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Users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and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Roles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Authentication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Authorization</a:t>
            </a:r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Areas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Security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Security Tables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54" y="1340768"/>
            <a:ext cx="7925892" cy="5338372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91544" y="1224614"/>
            <a:ext cx="3096344" cy="83623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8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Security </a:t>
            </a:r>
            <a:r>
              <a:rPr lang="nl-BE" dirty="0" err="1"/>
              <a:t>Tables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079B6948-0C7E-47ED-A917-39A7555F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343508"/>
            <a:ext cx="7693088" cy="4961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1487488" y="1268760"/>
            <a:ext cx="3024336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212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6960096" cy="4428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BE" sz="2400" dirty="0" err="1"/>
              <a:t>Either</a:t>
            </a:r>
            <a:r>
              <a:rPr lang="fr-BE" sz="2400" dirty="0"/>
              <a:t> 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via the command prompt (we'll get to that later when talking about Migrations) 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by the Contoso University project itself</a:t>
            </a:r>
          </a:p>
          <a:p>
            <a:pPr lvl="1"/>
            <a:endParaRPr lang="fr-BE" sz="2400" dirty="0"/>
          </a:p>
          <a:p>
            <a:r>
              <a:rPr lang="en-US" sz="2400" dirty="0"/>
              <a:t>Login with a dummy account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Running the Migration script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7C53C2-8B3B-79D1-0E54-66AC1FBB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268760"/>
            <a:ext cx="4210050" cy="456247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68360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Apply</a:t>
            </a:r>
            <a:r>
              <a:rPr lang="fr-BE" dirty="0"/>
              <a:t> Migrations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324404"/>
            <a:ext cx="7424033" cy="5426744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147545" y="3284984"/>
            <a:ext cx="5244599" cy="100811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147544" y="4474516"/>
            <a:ext cx="1644200" cy="504056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604" y="3284984"/>
            <a:ext cx="3709852" cy="1008112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2997687" y="2553887"/>
            <a:ext cx="2018193" cy="29904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115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Open </a:t>
            </a:r>
            <a:r>
              <a:rPr lang="en-US" sz="2800" dirty="0"/>
              <a:t>the Command Prompt in Visual Studio </a:t>
            </a:r>
            <a:endParaRPr lang="nl-BE" sz="2800" dirty="0"/>
          </a:p>
          <a:p>
            <a:r>
              <a:rPr lang="nl-BE" sz="2800" dirty="0"/>
              <a:t>View | </a:t>
            </a:r>
            <a:r>
              <a:rPr lang="nl-BE" sz="2800" dirty="0" err="1"/>
              <a:t>Other</a:t>
            </a:r>
            <a:r>
              <a:rPr lang="nl-BE" sz="2800" dirty="0"/>
              <a:t> Windows | Package Manager Console</a:t>
            </a:r>
          </a:p>
          <a:p>
            <a:r>
              <a:rPr lang="nl-BE" sz="2800" dirty="0"/>
              <a:t>More on </a:t>
            </a:r>
            <a:r>
              <a:rPr lang="nl-BE" sz="2800" dirty="0" err="1"/>
              <a:t>Migrations</a:t>
            </a:r>
            <a:r>
              <a:rPr lang="nl-BE" sz="2800" dirty="0"/>
              <a:t> later in </a:t>
            </a:r>
            <a:r>
              <a:rPr lang="nl-BE" sz="2800" dirty="0" err="1"/>
              <a:t>this</a:t>
            </a:r>
            <a:r>
              <a:rPr lang="nl-BE" sz="2800" dirty="0"/>
              <a:t> course</a:t>
            </a:r>
            <a:endParaRPr lang="nl-BE" sz="28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 err="1"/>
              <a:t>ApplyING</a:t>
            </a:r>
            <a:r>
              <a:rPr lang="nl-BE" sz="3200" dirty="0"/>
              <a:t> </a:t>
            </a:r>
            <a:r>
              <a:rPr lang="nl-BE" sz="3200" dirty="0" err="1"/>
              <a:t>Migrations</a:t>
            </a:r>
            <a:r>
              <a:rPr lang="nl-BE" sz="3200" dirty="0"/>
              <a:t> </a:t>
            </a:r>
            <a:r>
              <a:rPr lang="nl-BE" sz="3200" dirty="0" err="1"/>
              <a:t>using</a:t>
            </a:r>
            <a:r>
              <a:rPr lang="nl-BE" sz="3200" dirty="0"/>
              <a:t> </a:t>
            </a:r>
            <a:r>
              <a:rPr lang="nl-BE" sz="3200" dirty="0" err="1"/>
              <a:t>the</a:t>
            </a:r>
            <a:r>
              <a:rPr lang="nl-BE" sz="3200" dirty="0"/>
              <a:t> Package Manager Console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C5DEBC-8887-45EB-AEF5-D60388C9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366000"/>
            <a:ext cx="10134600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386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Contoso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88714"/>
            <a:ext cx="2736304" cy="3246174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623392" y="2708920"/>
            <a:ext cx="2160240" cy="144016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4718335"/>
            <a:ext cx="11809312" cy="111993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3588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Register</a:t>
            </a:r>
            <a:endParaRPr lang="fr-BE" dirty="0"/>
          </a:p>
          <a:p>
            <a:endParaRPr lang="fr-BE" dirty="0"/>
          </a:p>
          <a:p>
            <a:r>
              <a:rPr lang="fr-BE" dirty="0">
                <a:latin typeface="Consolas" panose="020B0609020204030204" pitchFamily="49" charset="0"/>
              </a:rPr>
              <a:t>admin@contoso.com</a:t>
            </a:r>
          </a:p>
          <a:p>
            <a:r>
              <a:rPr lang="nl-BE" dirty="0">
                <a:latin typeface="Consolas" panose="020B0609020204030204" pitchFamily="49" charset="0"/>
              </a:rPr>
              <a:t>C0ntoso.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Authentication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4ECEF0C-3491-448E-1859-F834B007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359980"/>
            <a:ext cx="5267325" cy="4362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141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918AFC7-94DC-4AFB-BE47-29C9A0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Confirm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account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913041F-1F3F-4A36-85F6-8B00345E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Register </a:t>
            </a:r>
            <a:r>
              <a:rPr lang="nl-BE" dirty="0" err="1"/>
              <a:t>Confirmation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9431C9-4DC2-47F3-91AC-AEC22B32B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582403-0829-4107-A77C-5FFC8C9440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2E06663-283E-44E1-9941-938A85FA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25" y="2115936"/>
            <a:ext cx="6153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Users</a:t>
            </a:r>
            <a:r>
              <a:rPr lang="fr-BE" dirty="0"/>
              <a:t> - </a:t>
            </a:r>
            <a:r>
              <a:rPr lang="fr-BE" dirty="0" err="1"/>
              <a:t>Roles</a:t>
            </a:r>
            <a:r>
              <a:rPr lang="fr-BE" dirty="0"/>
              <a:t> - </a:t>
            </a:r>
            <a:r>
              <a:rPr lang="fr-BE" dirty="0" err="1"/>
              <a:t>USerRoles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345760"/>
            <a:ext cx="7048500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4338273"/>
            <a:ext cx="2790825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5159896" y="2089949"/>
            <a:ext cx="1224104" cy="40294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16CAF09-DADB-4AF4-A307-0A455F666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12" y="2842016"/>
            <a:ext cx="4524375" cy="1314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901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500" dirty="0"/>
              <a:t>Areas | </a:t>
            </a:r>
            <a:r>
              <a:rPr lang="fr-BE" sz="2500" dirty="0" err="1"/>
              <a:t>Add</a:t>
            </a:r>
            <a:r>
              <a:rPr lang="fr-BE" sz="2500" dirty="0"/>
              <a:t> </a:t>
            </a:r>
            <a:r>
              <a:rPr lang="fr-BE" sz="2500" dirty="0" err="1"/>
              <a:t>Folder</a:t>
            </a:r>
            <a:r>
              <a:rPr lang="fr-BE" sz="2500" dirty="0"/>
              <a:t> | Admin</a:t>
            </a:r>
          </a:p>
          <a:p>
            <a:pPr lvl="1"/>
            <a:r>
              <a:rPr lang="fr-BE" dirty="0" err="1"/>
              <a:t>Controllers</a:t>
            </a:r>
            <a:endParaRPr lang="fr-BE" dirty="0"/>
          </a:p>
          <a:p>
            <a:pPr lvl="1"/>
            <a:r>
              <a:rPr lang="fr-BE" dirty="0" err="1"/>
              <a:t>Views</a:t>
            </a:r>
            <a:endParaRPr lang="fr-BE" dirty="0"/>
          </a:p>
          <a:p>
            <a:r>
              <a:rPr lang="fr-BE" sz="2500" dirty="0" err="1"/>
              <a:t>Controllers</a:t>
            </a:r>
            <a:r>
              <a:rPr lang="fr-BE" sz="2500" dirty="0"/>
              <a:t> | </a:t>
            </a:r>
            <a:r>
              <a:rPr lang="fr-BE" sz="2500" dirty="0" err="1"/>
              <a:t>Add</a:t>
            </a:r>
            <a:r>
              <a:rPr lang="fr-BE" sz="2500" dirty="0"/>
              <a:t> New Item</a:t>
            </a:r>
          </a:p>
          <a:p>
            <a:r>
              <a:rPr lang="nl-BE" sz="2500" dirty="0" err="1">
                <a:solidFill>
                  <a:srgbClr val="00A0AE"/>
                </a:solidFill>
              </a:rPr>
              <a:t>MaintainController.cs</a:t>
            </a:r>
            <a:endParaRPr lang="nl-BE" sz="2500" dirty="0">
              <a:solidFill>
                <a:srgbClr val="00A0AE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Creating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admin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1" y="506844"/>
            <a:ext cx="2747864" cy="2655109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BD91F59-5CCD-4D53-8128-98DE183A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3316147"/>
            <a:ext cx="6420273" cy="3435001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464152" y="4633804"/>
            <a:ext cx="2592288" cy="4513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44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A0AE"/>
                </a:solidFill>
              </a:rPr>
              <a:t>HoW</a:t>
            </a:r>
            <a:r>
              <a:rPr lang="fr-BE" dirty="0">
                <a:solidFill>
                  <a:srgbClr val="00A0AE"/>
                </a:solidFill>
              </a:rPr>
              <a:t>?</a:t>
            </a:r>
            <a:endParaRPr lang="nl-BE" dirty="0">
              <a:solidFill>
                <a:srgbClr val="00A0AE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692824"/>
          </a:xfrm>
        </p:spPr>
        <p:txBody>
          <a:bodyPr/>
          <a:lstStyle/>
          <a:p>
            <a:r>
              <a:rPr lang="fr-BE" sz="2400" dirty="0">
                <a:solidFill>
                  <a:srgbClr val="0070C0"/>
                </a:solidFill>
              </a:rPr>
              <a:t>Part 1: </a:t>
            </a:r>
            <a:r>
              <a:rPr lang="fr-BE" sz="2400" dirty="0" err="1">
                <a:solidFill>
                  <a:srgbClr val="0070C0"/>
                </a:solidFill>
              </a:rPr>
              <a:t>from</a:t>
            </a:r>
            <a:r>
              <a:rPr lang="fr-BE" sz="2400" dirty="0">
                <a:solidFill>
                  <a:srgbClr val="0070C0"/>
                </a:solidFill>
              </a:rPr>
              <a:t> scratch</a:t>
            </a:r>
            <a:endParaRPr lang="nl-BE" sz="2400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6023992" cy="3600000"/>
          </a:xfrm>
        </p:spPr>
        <p:txBody>
          <a:bodyPr/>
          <a:lstStyle/>
          <a:p>
            <a:r>
              <a:rPr lang="fr-BE" dirty="0" err="1"/>
              <a:t>Without</a:t>
            </a:r>
            <a:r>
              <a:rPr lang="fr-BE" dirty="0"/>
              <a:t> Bootstrap (focus on ASP.NET)</a:t>
            </a:r>
          </a:p>
          <a:p>
            <a:r>
              <a:rPr lang="fr-BE" dirty="0" err="1"/>
              <a:t>Writing</a:t>
            </a:r>
            <a:r>
              <a:rPr lang="fr-BE" dirty="0"/>
              <a:t> </a:t>
            </a:r>
            <a:r>
              <a:rPr lang="fr-BE" dirty="0" err="1"/>
              <a:t>Controllers</a:t>
            </a:r>
            <a:r>
              <a:rPr lang="fr-BE" dirty="0"/>
              <a:t>/</a:t>
            </a:r>
            <a:r>
              <a:rPr lang="fr-BE" dirty="0" err="1"/>
              <a:t>Views</a:t>
            </a:r>
            <a:r>
              <a:rPr lang="fr-BE" dirty="0"/>
              <a:t> </a:t>
            </a:r>
            <a:r>
              <a:rPr lang="fr-BE" dirty="0" err="1"/>
              <a:t>ourselves</a:t>
            </a:r>
            <a:endParaRPr lang="fr-BE" dirty="0"/>
          </a:p>
          <a:p>
            <a:pPr marL="0" indent="0">
              <a:buNone/>
            </a:pPr>
            <a:endParaRPr lang="fr-BE" sz="3200" dirty="0"/>
          </a:p>
          <a:p>
            <a:r>
              <a:rPr lang="fr-BE" dirty="0"/>
              <a:t>Example: </a:t>
            </a:r>
            <a:r>
              <a:rPr lang="fr-BE" dirty="0" err="1"/>
              <a:t>MvcMovie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</a:t>
            </a:r>
            <a:r>
              <a:rPr lang="fr-BE" dirty="0" err="1"/>
              <a:t>MotoGP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692824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0070C0"/>
                </a:solidFill>
              </a:rPr>
              <a:t>Part 2: </a:t>
            </a:r>
            <a:r>
              <a:rPr lang="fr-BE" dirty="0" err="1">
                <a:solidFill>
                  <a:srgbClr val="0070C0"/>
                </a:solidFill>
              </a:rPr>
              <a:t>using</a:t>
            </a:r>
            <a:r>
              <a:rPr lang="fr-BE" dirty="0">
                <a:solidFill>
                  <a:srgbClr val="0070C0"/>
                </a:solidFill>
              </a:rPr>
              <a:t> </a:t>
            </a:r>
            <a:r>
              <a:rPr lang="fr-BE" dirty="0" err="1">
                <a:solidFill>
                  <a:srgbClr val="0070C0"/>
                </a:solidFill>
              </a:rPr>
              <a:t>templates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2245" y="2285992"/>
            <a:ext cx="5904000" cy="3600000"/>
          </a:xfrm>
        </p:spPr>
        <p:txBody>
          <a:bodyPr/>
          <a:lstStyle/>
          <a:p>
            <a:r>
              <a:rPr lang="fr-BE" dirty="0" err="1"/>
              <a:t>With</a:t>
            </a:r>
            <a:r>
              <a:rPr lang="fr-BE" dirty="0"/>
              <a:t> Bootstrap</a:t>
            </a:r>
          </a:p>
          <a:p>
            <a:r>
              <a:rPr lang="fr-BE" dirty="0" err="1"/>
              <a:t>Scaffolding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Example: </a:t>
            </a:r>
            <a:r>
              <a:rPr lang="fr-BE" dirty="0" err="1"/>
              <a:t>Contoso</a:t>
            </a:r>
            <a:r>
              <a:rPr lang="fr-BE" dirty="0"/>
              <a:t> </a:t>
            </a:r>
            <a:r>
              <a:rPr lang="fr-BE" dirty="0" err="1"/>
              <a:t>University</a:t>
            </a:r>
            <a:endParaRPr lang="fr-BE" dirty="0"/>
          </a:p>
          <a:p>
            <a:r>
              <a:rPr lang="fr-BE" dirty="0" err="1"/>
              <a:t>Exercise</a:t>
            </a:r>
            <a:r>
              <a:rPr lang="fr-BE" dirty="0"/>
              <a:t>: Music Store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1153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Maintaincontroller.cs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916832"/>
            <a:ext cx="6155581" cy="292828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431704" y="2381869"/>
            <a:ext cx="1858026" cy="45658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0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fr-BE" dirty="0" err="1"/>
              <a:t>Views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</a:t>
            </a:r>
            <a:r>
              <a:rPr lang="fr-BE" dirty="0" err="1"/>
              <a:t>Folder</a:t>
            </a:r>
            <a:r>
              <a:rPr lang="fr-BE" dirty="0"/>
              <a:t> | </a:t>
            </a:r>
            <a:r>
              <a:rPr lang="fr-BE" dirty="0" err="1"/>
              <a:t>Maintain</a:t>
            </a:r>
            <a:endParaRPr lang="fr-BE" dirty="0"/>
          </a:p>
          <a:p>
            <a:r>
              <a:rPr lang="fr-BE" dirty="0" err="1"/>
              <a:t>Maintain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Item</a:t>
            </a:r>
          </a:p>
          <a:p>
            <a:r>
              <a:rPr lang="fr-BE" dirty="0" err="1"/>
              <a:t>Razor</a:t>
            </a:r>
            <a:r>
              <a:rPr lang="fr-BE" dirty="0"/>
              <a:t> </a:t>
            </a:r>
            <a:r>
              <a:rPr lang="fr-BE" dirty="0" err="1"/>
              <a:t>View</a:t>
            </a:r>
            <a:r>
              <a:rPr lang="fr-BE" dirty="0"/>
              <a:t> - </a:t>
            </a:r>
            <a:r>
              <a:rPr lang="fr-BE" dirty="0" err="1"/>
              <a:t>Empty</a:t>
            </a:r>
            <a:endParaRPr lang="fr-BE" dirty="0"/>
          </a:p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 Index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86A9E9B-9D7D-418F-94D5-15CD4260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64" y="2996952"/>
            <a:ext cx="7892333" cy="3715519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6168008" y="4077072"/>
            <a:ext cx="3888432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0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Rechthoek 1"/>
          <p:cNvSpPr/>
          <p:nvPr/>
        </p:nvSpPr>
        <p:spPr>
          <a:xfrm>
            <a:off x="2135560" y="2132856"/>
            <a:ext cx="7632848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@{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Maintain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 Page"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Admin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panel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4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5400" dirty="0"/>
          </a:p>
        </p:txBody>
      </p:sp>
    </p:spTree>
    <p:extLst>
      <p:ext uri="{BB962C8B-B14F-4D97-AF65-F5344CB8AC3E}">
        <p14:creationId xmlns:p14="http://schemas.microsoft.com/office/powerpoint/2010/main" val="32556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866CB1B-C75A-03E0-3900-3A05F68E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309812"/>
            <a:ext cx="9305925" cy="22383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Program.cs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271464" y="2132856"/>
            <a:ext cx="9649072" cy="11429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250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41BBAAF-F008-41A3-8A1B-6481C8D3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552700"/>
            <a:ext cx="7877175" cy="17526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519936" y="3284984"/>
            <a:ext cx="2088232" cy="4269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78EB37E1-9736-4135-B69A-AE442597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fr-BE" sz="2800" dirty="0"/>
              <a:t>Change </a:t>
            </a:r>
            <a:r>
              <a:rPr lang="fr-BE" sz="2800" dirty="0" err="1"/>
              <a:t>title</a:t>
            </a:r>
            <a:r>
              <a:rPr lang="fr-BE" sz="2800" dirty="0"/>
              <a:t> to </a:t>
            </a:r>
            <a:r>
              <a:rPr lang="fr-BE" sz="2800" i="1" dirty="0" err="1"/>
              <a:t>Contoso</a:t>
            </a:r>
            <a:r>
              <a:rPr lang="fr-BE" sz="2800" i="1" dirty="0"/>
              <a:t> </a:t>
            </a:r>
            <a:r>
              <a:rPr lang="fr-BE" sz="2800" i="1" dirty="0" err="1"/>
              <a:t>University</a:t>
            </a:r>
            <a:r>
              <a:rPr lang="fr-BE" sz="2800" i="1" dirty="0"/>
              <a:t> </a:t>
            </a:r>
            <a:r>
              <a:rPr lang="fr-BE" sz="2800" dirty="0"/>
              <a:t>(3 times)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053448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3B363BB-CCFD-4E8D-9B66-AC20A709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447925"/>
            <a:ext cx="9658350" cy="19621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_</a:t>
            </a:r>
            <a:r>
              <a:rPr lang="fr-BE" dirty="0" err="1"/>
              <a:t>Layout.cshtml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127448" y="3717032"/>
            <a:ext cx="9865096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452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B45F88E-EA91-4AC2-8F29-99AA9B526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31" y="1586742"/>
            <a:ext cx="9953625" cy="479107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 menu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015880" y="2641384"/>
            <a:ext cx="720080" cy="57159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9011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Maintain</a:t>
            </a:r>
            <a:r>
              <a:rPr lang="fr-BE" dirty="0"/>
              <a:t> page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146FF46-8753-4F5E-9603-8D0B37CF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420888"/>
            <a:ext cx="7486650" cy="285750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D8A6B92-BFDB-42CC-8747-0D3E8ACFEA15}"/>
              </a:ext>
            </a:extLst>
          </p:cNvPr>
          <p:cNvSpPr/>
          <p:nvPr/>
        </p:nvSpPr>
        <p:spPr>
          <a:xfrm>
            <a:off x="5590853" y="2913534"/>
            <a:ext cx="1656184" cy="5040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5888C322-E45B-4FFC-BAF6-09A6F548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en-US" dirty="0"/>
              <a:t>Let's create a layout template for the Admin Area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114442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E069283D-CCC3-439D-A119-3916AEEF6035}"/>
              </a:ext>
            </a:extLst>
          </p:cNvPr>
          <p:cNvSpPr/>
          <p:nvPr/>
        </p:nvSpPr>
        <p:spPr>
          <a:xfrm>
            <a:off x="648991" y="2436005"/>
            <a:ext cx="11304632" cy="3323987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-link text-dark"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="Home"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-link text-dark"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="Admin"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="Students"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-link text-dark"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="Admin"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="Courses"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-item"&gt;</a:t>
            </a:r>
            <a:endParaRPr lang="nl-B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nav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-link text-dark"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="Admin"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="Enrollments"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Enrollments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5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5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_</a:t>
            </a:r>
            <a:r>
              <a:rPr lang="fr-BE" sz="2400" dirty="0" err="1"/>
              <a:t>Layout.cshtml</a:t>
            </a:r>
            <a:r>
              <a:rPr lang="fr-BE" sz="2400" dirty="0"/>
              <a:t> | Copy</a:t>
            </a:r>
          </a:p>
          <a:p>
            <a:r>
              <a:rPr lang="fr-BE" sz="2400" dirty="0" err="1"/>
              <a:t>Paste</a:t>
            </a:r>
            <a:r>
              <a:rPr lang="fr-BE" sz="2400" dirty="0"/>
              <a:t> | </a:t>
            </a:r>
            <a:r>
              <a:rPr lang="fr-BE" sz="2400" dirty="0">
                <a:solidFill>
                  <a:srgbClr val="00A0AE"/>
                </a:solidFill>
              </a:rPr>
              <a:t>_</a:t>
            </a:r>
            <a:r>
              <a:rPr lang="fr-BE" sz="2400" dirty="0" err="1">
                <a:solidFill>
                  <a:srgbClr val="00A0AE"/>
                </a:solidFill>
              </a:rPr>
              <a:t>LayoutAdmin.cshtml</a:t>
            </a:r>
            <a:r>
              <a:rPr lang="fr-BE" sz="2400" dirty="0">
                <a:solidFill>
                  <a:srgbClr val="00A0AE"/>
                </a:solidFill>
              </a:rPr>
              <a:t> </a:t>
            </a:r>
            <a:endParaRPr lang="nl-BE" sz="2400" dirty="0">
              <a:solidFill>
                <a:srgbClr val="00A0AE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layout template for the Admin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51382" y="3140968"/>
            <a:ext cx="11499849" cy="27363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3627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Areas/Admin/</a:t>
            </a:r>
            <a:r>
              <a:rPr lang="fr-BE" dirty="0" err="1"/>
              <a:t>Views</a:t>
            </a:r>
            <a:r>
              <a:rPr lang="fr-BE" dirty="0"/>
              <a:t> </a:t>
            </a:r>
          </a:p>
          <a:p>
            <a:r>
              <a:rPr lang="nl-BE" dirty="0">
                <a:solidFill>
                  <a:srgbClr val="00A0AE"/>
                </a:solidFill>
              </a:rPr>
              <a:t>_</a:t>
            </a:r>
            <a:r>
              <a:rPr lang="nl-BE" dirty="0" err="1">
                <a:solidFill>
                  <a:srgbClr val="00A0AE"/>
                </a:solidFill>
              </a:rPr>
              <a:t>ViewStart.cshtml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Default Admin pages </a:t>
            </a:r>
            <a:r>
              <a:rPr lang="fr-BE" dirty="0" err="1"/>
              <a:t>layout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19" y="1844824"/>
            <a:ext cx="7633657" cy="1224136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42E3695-58E8-091C-625B-43688CB7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20" y="3190385"/>
            <a:ext cx="7633657" cy="3596502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8DC82AF-E074-E2EA-AFCE-594C24815891}"/>
              </a:ext>
            </a:extLst>
          </p:cNvPr>
          <p:cNvSpPr/>
          <p:nvPr/>
        </p:nvSpPr>
        <p:spPr>
          <a:xfrm>
            <a:off x="6312023" y="4797152"/>
            <a:ext cx="3888433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101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Visual Studio 2022</a:t>
            </a:r>
          </a:p>
          <a:p>
            <a:r>
              <a:rPr lang="fr-BE" sz="2400" dirty="0" err="1"/>
              <a:t>Create</a:t>
            </a:r>
            <a:r>
              <a:rPr lang="fr-BE" sz="2400" dirty="0"/>
              <a:t> New Project</a:t>
            </a:r>
          </a:p>
          <a:p>
            <a:r>
              <a:rPr lang="fr-BE" sz="2400" dirty="0"/>
              <a:t>ASP.NET </a:t>
            </a:r>
            <a:r>
              <a:rPr lang="fr-BE" sz="2400" dirty="0" err="1"/>
              <a:t>Core</a:t>
            </a:r>
            <a:r>
              <a:rPr lang="fr-BE" sz="2400" dirty="0"/>
              <a:t> Web App</a:t>
            </a:r>
          </a:p>
          <a:p>
            <a:pPr marL="0" indent="0">
              <a:buNone/>
            </a:pPr>
            <a:r>
              <a:rPr lang="fr-BE" sz="2400" dirty="0"/>
              <a:t>	(Model-</a:t>
            </a:r>
            <a:r>
              <a:rPr lang="fr-BE" sz="2400" dirty="0" err="1"/>
              <a:t>View</a:t>
            </a:r>
            <a:r>
              <a:rPr lang="fr-BE" sz="2400" dirty="0"/>
              <a:t>-Controller)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BE" sz="2400" dirty="0"/>
              <a:t>Next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2E79695-CE4C-024B-C107-234BC27D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08920"/>
            <a:ext cx="5756133" cy="4042228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961779B9-4AD4-74C8-C356-8D54D7BEBAA7}"/>
              </a:ext>
            </a:extLst>
          </p:cNvPr>
          <p:cNvSpPr/>
          <p:nvPr/>
        </p:nvSpPr>
        <p:spPr>
          <a:xfrm>
            <a:off x="8400256" y="4365104"/>
            <a:ext cx="3384376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0958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Areas/Admin/</a:t>
            </a:r>
            <a:r>
              <a:rPr lang="fr-BE" dirty="0" err="1"/>
              <a:t>Views</a:t>
            </a:r>
            <a:r>
              <a:rPr lang="fr-BE" dirty="0"/>
              <a:t> </a:t>
            </a:r>
          </a:p>
          <a:p>
            <a:r>
              <a:rPr lang="nl-BE" dirty="0">
                <a:solidFill>
                  <a:srgbClr val="00A0AE"/>
                </a:solidFill>
              </a:rPr>
              <a:t>_</a:t>
            </a:r>
            <a:r>
              <a:rPr lang="nl-BE" dirty="0" err="1">
                <a:solidFill>
                  <a:srgbClr val="00A0AE"/>
                </a:solidFill>
              </a:rPr>
              <a:t>ViewImports.cshtml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import Tag helpers, … in Admin </a:t>
            </a:r>
            <a:r>
              <a:rPr lang="fr-BE" dirty="0" err="1"/>
              <a:t>Views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7F9FAA-7383-45C6-9AF9-5FFB9545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052" y="1393216"/>
            <a:ext cx="7181850" cy="107632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79822D8-5C48-E542-C880-052A8DC72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2564364"/>
            <a:ext cx="7951118" cy="4186784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C219C47D-286A-6035-F43B-DC8885F6A6E6}"/>
              </a:ext>
            </a:extLst>
          </p:cNvPr>
          <p:cNvSpPr/>
          <p:nvPr/>
        </p:nvSpPr>
        <p:spPr>
          <a:xfrm>
            <a:off x="6183127" y="4153700"/>
            <a:ext cx="3657290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305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F27C80FB-647D-54CC-9109-4E136825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1" y="2086429"/>
            <a:ext cx="8671132" cy="3745571"/>
          </a:xfrm>
          <a:prstGeom prst="rect">
            <a:avLst/>
          </a:prstGeom>
        </p:spPr>
      </p:pic>
      <p:sp>
        <p:nvSpPr>
          <p:cNvPr id="11" name="Tijdelijke aanduiding voor inhoud 1">
            <a:extLst>
              <a:ext uri="{FF2B5EF4-FFF2-40B4-BE49-F238E27FC236}">
                <a16:creationId xmlns:a16="http://schemas.microsoft.com/office/drawing/2014/main" id="{7C639471-FA12-465D-9952-42F20FEC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/>
          <a:lstStyle/>
          <a:p>
            <a:r>
              <a:rPr lang="en-US" dirty="0"/>
              <a:t>Only access when logged in as administrator? Go to Admin?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Admin Area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672" y="2247443"/>
            <a:ext cx="2882558" cy="31257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3064639" y="3032261"/>
            <a:ext cx="2860223" cy="53653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828519" y="2588639"/>
            <a:ext cx="1368152" cy="3548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63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50FEC9A-A1B1-50F8-E98E-944137F0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107342"/>
            <a:ext cx="10982325" cy="304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577FC50-C5FE-4ACE-ABE4-A69E374D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Program.cs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E0F7C4-2FA4-4045-B070-54FD93704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404A527-518C-43CA-966C-81E00839D4B0}"/>
              </a:ext>
            </a:extLst>
          </p:cNvPr>
          <p:cNvSpPr/>
          <p:nvPr/>
        </p:nvSpPr>
        <p:spPr>
          <a:xfrm>
            <a:off x="684920" y="3016442"/>
            <a:ext cx="9083488" cy="156468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36D1A2B-D3E3-4BB9-A195-F4B685FC707E}"/>
              </a:ext>
            </a:extLst>
          </p:cNvPr>
          <p:cNvSpPr/>
          <p:nvPr/>
        </p:nvSpPr>
        <p:spPr>
          <a:xfrm>
            <a:off x="695400" y="1990470"/>
            <a:ext cx="11233248" cy="772322"/>
          </a:xfrm>
          <a:prstGeom prst="rect">
            <a:avLst/>
          </a:prstGeom>
          <a:solidFill>
            <a:srgbClr val="C00000">
              <a:alpha val="34000"/>
            </a:srgb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Niet toegestaan-symbool 8">
            <a:extLst>
              <a:ext uri="{FF2B5EF4-FFF2-40B4-BE49-F238E27FC236}">
                <a16:creationId xmlns:a16="http://schemas.microsoft.com/office/drawing/2014/main" id="{77E5DBD9-C5C9-4EDC-B2A7-EB85F0CA6246}"/>
              </a:ext>
            </a:extLst>
          </p:cNvPr>
          <p:cNvSpPr/>
          <p:nvPr/>
        </p:nvSpPr>
        <p:spPr>
          <a:xfrm>
            <a:off x="5539702" y="2031266"/>
            <a:ext cx="772322" cy="772322"/>
          </a:xfrm>
          <a:prstGeom prst="noSmoking">
            <a:avLst>
              <a:gd name="adj" fmla="val 609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30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Authorization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80720" cy="4301857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431704" y="2699609"/>
            <a:ext cx="4608512" cy="72939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809E653-2699-440A-853E-A711BBAE6535}"/>
              </a:ext>
            </a:extLst>
          </p:cNvPr>
          <p:cNvSpPr/>
          <p:nvPr/>
        </p:nvSpPr>
        <p:spPr>
          <a:xfrm>
            <a:off x="2783632" y="1589227"/>
            <a:ext cx="5256584" cy="39961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25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858A4CC-489C-AC00-10AE-1EDB9264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8" y="1487584"/>
            <a:ext cx="3663623" cy="3246503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Authorization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1919536" y="1893445"/>
            <a:ext cx="443973" cy="478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96612BE-A5DC-8810-CF4E-812616E8B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73" y="2616407"/>
            <a:ext cx="9254837" cy="3246502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5123892" y="3429000"/>
            <a:ext cx="2412268" cy="5040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8904312" y="3428999"/>
            <a:ext cx="2283200" cy="5040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7641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47DD358D-E212-682C-F09B-70C14221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1679148"/>
            <a:ext cx="7172325" cy="4019550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Logout</a:t>
            </a:r>
            <a:endParaRPr lang="fr-BE" dirty="0"/>
          </a:p>
          <a:p>
            <a:r>
              <a:rPr lang="fr-BE" dirty="0" err="1"/>
              <a:t>Register</a:t>
            </a:r>
            <a:endParaRPr lang="fr-BE" dirty="0"/>
          </a:p>
          <a:p>
            <a:endParaRPr lang="fr-BE" dirty="0"/>
          </a:p>
          <a:p>
            <a:r>
              <a:rPr lang="fr-BE" dirty="0">
                <a:latin typeface="Consolas" panose="020B0609020204030204" pitchFamily="49" charset="0"/>
              </a:rPr>
              <a:t>user@contoso.com</a:t>
            </a:r>
          </a:p>
          <a:p>
            <a:r>
              <a:rPr lang="fr-BE" dirty="0">
                <a:latin typeface="Consolas" panose="020B0609020204030204" pitchFamily="49" charset="0"/>
              </a:rPr>
              <a:t>C0ntoso.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500" dirty="0"/>
              <a:t>User </a:t>
            </a:r>
            <a:r>
              <a:rPr lang="fr-BE" sz="3500" dirty="0" err="1"/>
              <a:t>without</a:t>
            </a:r>
            <a:r>
              <a:rPr lang="fr-BE" sz="3500" dirty="0"/>
              <a:t> </a:t>
            </a:r>
            <a:r>
              <a:rPr lang="fr-BE" sz="3500" dirty="0" err="1"/>
              <a:t>Administrator</a:t>
            </a:r>
            <a:r>
              <a:rPr lang="fr-BE" sz="3500" dirty="0"/>
              <a:t> </a:t>
            </a:r>
            <a:r>
              <a:rPr lang="fr-BE" sz="3500" dirty="0" err="1"/>
              <a:t>Role</a:t>
            </a:r>
            <a:endParaRPr lang="nl-BE" sz="35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45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7896200" y="2636912"/>
            <a:ext cx="648072" cy="64885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4920538" y="3366000"/>
            <a:ext cx="3119678" cy="87753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14AAF12-8B86-43B9-B964-157661BCEFCD}"/>
              </a:ext>
            </a:extLst>
          </p:cNvPr>
          <p:cNvSpPr/>
          <p:nvPr/>
        </p:nvSpPr>
        <p:spPr>
          <a:xfrm>
            <a:off x="8840568" y="2644543"/>
            <a:ext cx="2079967" cy="64885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68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Music Store Part 1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357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>
                <a:solidFill>
                  <a:srgbClr val="00A0AE"/>
                </a:solidFill>
              </a:rPr>
              <a:t>ContosoUniversity</a:t>
            </a:r>
            <a:endParaRPr lang="fr-BE" sz="2800" dirty="0">
              <a:solidFill>
                <a:srgbClr val="00A0AE"/>
              </a:solidFill>
            </a:endParaRPr>
          </a:p>
          <a:p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Save in </a:t>
            </a:r>
            <a:r>
              <a:rPr lang="fr-BE" sz="2800" dirty="0" err="1">
                <a:solidFill>
                  <a:schemeClr val="accent6">
                    <a:lumMod val="10000"/>
                  </a:schemeClr>
                </a:solidFill>
              </a:rPr>
              <a:t>your</a:t>
            </a: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800" dirty="0">
                <a:solidFill>
                  <a:srgbClr val="00A0AE"/>
                </a:solidFill>
              </a:rPr>
              <a:t>www</a:t>
            </a: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 folder</a:t>
            </a:r>
          </a:p>
          <a:p>
            <a:endParaRPr lang="fr-BE" sz="2800" dirty="0">
              <a:solidFill>
                <a:srgbClr val="00A0AE"/>
              </a:solidFill>
            </a:endParaRPr>
          </a:p>
          <a:p>
            <a:r>
              <a:rPr lang="fr-BE" sz="2800" dirty="0">
                <a:solidFill>
                  <a:srgbClr val="00A0AE"/>
                </a:solidFill>
              </a:rPr>
              <a:t>Next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181FCFE-97AC-46E1-376C-8C08FBF4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794462"/>
            <a:ext cx="6994030" cy="4911538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159864" y="1772816"/>
            <a:ext cx="3960472" cy="10081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573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F979BEC-F943-4315-A5C1-39015269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591945" cy="4428000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rgbClr val="C00000"/>
                </a:solidFill>
              </a:rPr>
              <a:t>.NET 6.0</a:t>
            </a:r>
          </a:p>
          <a:p>
            <a:r>
              <a:rPr lang="nl-BE" sz="2400" dirty="0" err="1"/>
              <a:t>Authentication</a:t>
            </a:r>
            <a:r>
              <a:rPr lang="nl-BE" sz="2400" dirty="0"/>
              <a:t> type: </a:t>
            </a:r>
            <a:r>
              <a:rPr lang="nl-BE" sz="2400" dirty="0" err="1"/>
              <a:t>Indivual</a:t>
            </a:r>
            <a:r>
              <a:rPr lang="nl-BE" sz="2400" dirty="0"/>
              <a:t> Accounts</a:t>
            </a:r>
          </a:p>
          <a:p>
            <a:endParaRPr lang="nl-BE" sz="2400" dirty="0"/>
          </a:p>
          <a:p>
            <a:r>
              <a:rPr lang="nl-BE" sz="2400" dirty="0" err="1"/>
              <a:t>Create</a:t>
            </a:r>
            <a:endParaRPr lang="nl-B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87FF95-50F4-4624-AB47-CE961E0D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GETTING STARTED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E8AD46-1BCF-4965-9D4E-6E639ABD4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A421578-4A86-BD18-1C65-1D99F148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76" y="1988840"/>
            <a:ext cx="6783294" cy="476354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E34D5035-AEB4-4C3A-AD1F-829CCC9C3B64}"/>
              </a:ext>
            </a:extLst>
          </p:cNvPr>
          <p:cNvSpPr/>
          <p:nvPr/>
        </p:nvSpPr>
        <p:spPr>
          <a:xfrm>
            <a:off x="5375920" y="2852936"/>
            <a:ext cx="4392488" cy="12241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33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E4D1845-5C6C-8C41-1CF9-1C55E8E2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869288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ContosoUniversity</a:t>
            </a:r>
            <a:r>
              <a:rPr lang="en-US" sz="2800" dirty="0"/>
              <a:t>  | Edit project File |</a:t>
            </a:r>
            <a:endParaRPr lang="nl-BE" sz="2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F477B8-C21F-6908-082A-4F4759AB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Disable</a:t>
            </a:r>
            <a:r>
              <a:rPr lang="nl-BE" dirty="0"/>
              <a:t> </a:t>
            </a:r>
            <a:r>
              <a:rPr lang="nl-BE" dirty="0" err="1"/>
              <a:t>Nullable</a:t>
            </a:r>
            <a:r>
              <a:rPr lang="nl-BE" dirty="0"/>
              <a:t> </a:t>
            </a:r>
            <a:r>
              <a:rPr lang="nl-BE" dirty="0" err="1"/>
              <a:t>Warnings</a:t>
            </a:r>
            <a:r>
              <a:rPr lang="nl-BE" dirty="0"/>
              <a:t> in </a:t>
            </a:r>
            <a:r>
              <a:rPr lang="nl-BE" dirty="0" err="1"/>
              <a:t>Models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8C7A31-DED8-5498-0EE2-C70CEED57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462763-A53A-BA15-B51B-BA9ED7483C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8744EF5-B617-25AF-755A-EC9D0305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420888"/>
            <a:ext cx="6200775" cy="1790700"/>
          </a:xfrm>
          <a:prstGeom prst="rect">
            <a:avLst/>
          </a:prstGeom>
          <a:ln>
            <a:solidFill>
              <a:srgbClr val="50C6DD"/>
            </a:solidFill>
          </a:ln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0A74D072-91AB-9D41-336F-5F7A6973E5AC}"/>
              </a:ext>
            </a:extLst>
          </p:cNvPr>
          <p:cNvSpPr/>
          <p:nvPr/>
        </p:nvSpPr>
        <p:spPr>
          <a:xfrm>
            <a:off x="3283644" y="2880236"/>
            <a:ext cx="4456872" cy="58117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3DB30D1-1D3C-2B06-F69B-51843C64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4365104"/>
            <a:ext cx="6829425" cy="809625"/>
          </a:xfrm>
          <a:prstGeom prst="rect">
            <a:avLst/>
          </a:prstGeom>
          <a:ln>
            <a:solidFill>
              <a:srgbClr val="50C6DD"/>
            </a:solidFill>
          </a:ln>
        </p:spPr>
      </p:pic>
    </p:spTree>
    <p:extLst>
      <p:ext uri="{BB962C8B-B14F-4D97-AF65-F5344CB8AC3E}">
        <p14:creationId xmlns:p14="http://schemas.microsoft.com/office/powerpoint/2010/main" val="91112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838019"/>
            <a:ext cx="8591550" cy="307657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775520" y="3717033"/>
            <a:ext cx="8280920" cy="11975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871864" y="2708920"/>
            <a:ext cx="2232248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896200" y="2708920"/>
            <a:ext cx="2160240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10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Models</a:t>
            </a:r>
            <a:r>
              <a:rPr lang="fr-BE" dirty="0"/>
              <a:t> </a:t>
            </a:r>
          </a:p>
          <a:p>
            <a:r>
              <a:rPr lang="fr-BE" dirty="0" err="1"/>
              <a:t>Student.cs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Creating</a:t>
            </a:r>
            <a:r>
              <a:rPr lang="fr-BE" dirty="0"/>
              <a:t> the </a:t>
            </a:r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sz="2400" dirty="0"/>
              <a:t>(</a:t>
            </a:r>
            <a:r>
              <a:rPr lang="fr-BE" sz="2400" dirty="0" err="1"/>
              <a:t>resources</a:t>
            </a:r>
            <a:r>
              <a:rPr lang="fr-BE" sz="2400" dirty="0"/>
              <a:t> </a:t>
            </a:r>
            <a:r>
              <a:rPr lang="fr-BE" sz="2400" dirty="0" err="1"/>
              <a:t>oR</a:t>
            </a:r>
            <a:r>
              <a:rPr lang="fr-BE" sz="2400" dirty="0"/>
              <a:t>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66066"/>
            <a:ext cx="7829550" cy="172490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4583832" y="2756367"/>
            <a:ext cx="4032448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4367776" y="2296203"/>
            <a:ext cx="3384408" cy="3651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47B2C89-C2DF-B146-943E-D94ABC309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185" y="3504025"/>
            <a:ext cx="7826165" cy="317049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229418" y="5758989"/>
            <a:ext cx="6771237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2624195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2479</TotalTime>
  <Words>675</Words>
  <Application>Microsoft Office PowerPoint</Application>
  <PresentationFormat>Breedbeeld</PresentationFormat>
  <Paragraphs>197</Paragraphs>
  <Slides>46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Security</vt:lpstr>
      <vt:lpstr>HoW?</vt:lpstr>
      <vt:lpstr>Getting started</vt:lpstr>
      <vt:lpstr>Getting started</vt:lpstr>
      <vt:lpstr>GETTING STARTED</vt:lpstr>
      <vt:lpstr>Disable Nullable Warnings in Models</vt:lpstr>
      <vt:lpstr>Data Model</vt:lpstr>
      <vt:lpstr>Creating the models (resources oR code-site)</vt:lpstr>
      <vt:lpstr>Enrollment.cs</vt:lpstr>
      <vt:lpstr>Course.cs</vt:lpstr>
      <vt:lpstr>Database Context (resources or code-site)</vt:lpstr>
      <vt:lpstr>SchoolContext.cs</vt:lpstr>
      <vt:lpstr>Program.cs</vt:lpstr>
      <vt:lpstr>Test Data  (resources)</vt:lpstr>
      <vt:lpstr>Test Data</vt:lpstr>
      <vt:lpstr>Program.cs</vt:lpstr>
      <vt:lpstr>Run The Application (CTRL-F5)</vt:lpstr>
      <vt:lpstr>Extra Security Tables</vt:lpstr>
      <vt:lpstr>Security Tables</vt:lpstr>
      <vt:lpstr>Security Tables</vt:lpstr>
      <vt:lpstr>Running the Migration script</vt:lpstr>
      <vt:lpstr>Apply Migrations</vt:lpstr>
      <vt:lpstr>ApplyING Migrations using the Package Manager Console</vt:lpstr>
      <vt:lpstr>Contoso Database</vt:lpstr>
      <vt:lpstr>Authentication</vt:lpstr>
      <vt:lpstr>Register Confirmation</vt:lpstr>
      <vt:lpstr>Users - Roles - USerRoles</vt:lpstr>
      <vt:lpstr>Creating a separate admin area</vt:lpstr>
      <vt:lpstr>Maintaincontroller.cs</vt:lpstr>
      <vt:lpstr>Admin Index View</vt:lpstr>
      <vt:lpstr>Index.cshtml</vt:lpstr>
      <vt:lpstr>Program.cs</vt:lpstr>
      <vt:lpstr>_Layout.cshtml</vt:lpstr>
      <vt:lpstr>_Layout.cshtml</vt:lpstr>
      <vt:lpstr>Admin menu</vt:lpstr>
      <vt:lpstr>Maintain page</vt:lpstr>
      <vt:lpstr>a layout template for the Admin Area</vt:lpstr>
      <vt:lpstr>A Default Admin pages layout</vt:lpstr>
      <vt:lpstr>import Tag helpers, … in Admin Views</vt:lpstr>
      <vt:lpstr>Admin Area</vt:lpstr>
      <vt:lpstr>Program.cs</vt:lpstr>
      <vt:lpstr>Authorization</vt:lpstr>
      <vt:lpstr>Authorization</vt:lpstr>
      <vt:lpstr>User without Administrator Role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300</cp:revision>
  <dcterms:created xsi:type="dcterms:W3CDTF">2015-09-10T12:21:13Z</dcterms:created>
  <dcterms:modified xsi:type="dcterms:W3CDTF">2022-09-28T14:26:14Z</dcterms:modified>
</cp:coreProperties>
</file>