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21" r:id="rId2"/>
    <p:sldId id="389" r:id="rId3"/>
    <p:sldId id="451" r:id="rId4"/>
    <p:sldId id="465" r:id="rId5"/>
    <p:sldId id="466" r:id="rId6"/>
    <p:sldId id="436" r:id="rId7"/>
    <p:sldId id="467" r:id="rId8"/>
    <p:sldId id="437" r:id="rId9"/>
    <p:sldId id="438" r:id="rId10"/>
    <p:sldId id="468" r:id="rId11"/>
    <p:sldId id="453" r:id="rId12"/>
    <p:sldId id="454" r:id="rId13"/>
    <p:sldId id="472" r:id="rId14"/>
    <p:sldId id="473" r:id="rId15"/>
    <p:sldId id="458" r:id="rId16"/>
    <p:sldId id="455" r:id="rId17"/>
    <p:sldId id="456" r:id="rId18"/>
    <p:sldId id="440" r:id="rId19"/>
    <p:sldId id="474" r:id="rId20"/>
    <p:sldId id="461" r:id="rId21"/>
    <p:sldId id="462" r:id="rId22"/>
    <p:sldId id="475" r:id="rId23"/>
    <p:sldId id="476" r:id="rId24"/>
    <p:sldId id="464" r:id="rId25"/>
    <p:sldId id="469" r:id="rId26"/>
    <p:sldId id="471" r:id="rId27"/>
    <p:sldId id="477" r:id="rId28"/>
    <p:sldId id="443" r:id="rId29"/>
    <p:sldId id="450" r:id="rId30"/>
    <p:sldId id="449" r:id="rId31"/>
    <p:sldId id="441" r:id="rId32"/>
    <p:sldId id="442" r:id="rId33"/>
    <p:sldId id="445" r:id="rId34"/>
    <p:sldId id="446" r:id="rId35"/>
    <p:sldId id="447" r:id="rId36"/>
    <p:sldId id="448" r:id="rId37"/>
    <p:sldId id="433" r:id="rId38"/>
  </p:sldIdLst>
  <p:sldSz cx="12192000" cy="6858000"/>
  <p:notesSz cx="7010400" cy="92964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E"/>
    <a:srgbClr val="50C6DD"/>
    <a:srgbClr val="12834B"/>
    <a:srgbClr val="CFE7F5"/>
    <a:srgbClr val="EC4B2F"/>
    <a:srgbClr val="000000"/>
    <a:srgbClr val="4B2B4B"/>
    <a:srgbClr val="D1CAD2"/>
    <a:srgbClr val="B7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1" autoAdjust="0"/>
    <p:restoredTop sz="96357" autoAdjust="0"/>
  </p:normalViewPr>
  <p:slideViewPr>
    <p:cSldViewPr showGuides="1">
      <p:cViewPr varScale="1">
        <p:scale>
          <a:sx n="104" d="100"/>
          <a:sy n="104" d="100"/>
        </p:scale>
        <p:origin x="150" y="3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0" d="100"/>
          <a:sy n="80" d="100"/>
        </p:scale>
        <p:origin x="-2022"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1A4A96-82D9-489B-915B-218BDB102403}" type="datetimeFigureOut">
              <a:rPr lang="nl-BE" smtClean="0"/>
              <a:pPr/>
              <a:t>29/09/2022</a:t>
            </a:fld>
            <a:endParaRPr lang="nl-BE"/>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D17EFB8-940B-4475-A4F4-BBE959E16336}" type="slidenum">
              <a:rPr lang="nl-BE" smtClean="0"/>
              <a:pPr/>
              <a:t>‹nr.›</a:t>
            </a:fld>
            <a:endParaRPr lang="nl-BE"/>
          </a:p>
        </p:txBody>
      </p:sp>
    </p:spTree>
    <p:extLst>
      <p:ext uri="{BB962C8B-B14F-4D97-AF65-F5344CB8AC3E}">
        <p14:creationId xmlns:p14="http://schemas.microsoft.com/office/powerpoint/2010/main" val="2791148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1925427-6E8A-463A-9752-7D22F5CAF14A}" type="datetimeFigureOut">
              <a:rPr lang="nl-BE" smtClean="0"/>
              <a:pPr/>
              <a:t>29/09/2022</a:t>
            </a:fld>
            <a:endParaRPr lang="nl-BE"/>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9ED9555-764A-4B78-873A-3D7406AAEA2B}" type="slidenum">
              <a:rPr lang="nl-BE" smtClean="0"/>
              <a:pPr/>
              <a:t>‹nr.›</a:t>
            </a:fld>
            <a:endParaRPr lang="nl-BE"/>
          </a:p>
        </p:txBody>
      </p:sp>
    </p:spTree>
    <p:extLst>
      <p:ext uri="{BB962C8B-B14F-4D97-AF65-F5344CB8AC3E}">
        <p14:creationId xmlns:p14="http://schemas.microsoft.com/office/powerpoint/2010/main" val="27615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92500"/>
          </a:bodyPr>
          <a:lstStyle/>
          <a:p>
            <a:pPr fontAlgn="base"/>
            <a:r>
              <a:rPr lang="en-US" sz="1200" b="0" i="0" kern="1200" dirty="0">
                <a:solidFill>
                  <a:schemeClr val="tx1"/>
                </a:solidFill>
                <a:effectLst/>
                <a:latin typeface="+mn-lt"/>
                <a:ea typeface="+mn-ea"/>
                <a:cs typeface="+mn-cs"/>
              </a:rPr>
              <a:t>When your website is served by only</a:t>
            </a:r>
            <a:r>
              <a:rPr lang="en-US" sz="1200" b="0" i="0" kern="1200" dirty="0">
                <a:solidFill>
                  <a:schemeClr val="tx1"/>
                </a:solidFill>
                <a:effectLst/>
                <a:highlight>
                  <a:srgbClr val="FFFF00"/>
                </a:highlight>
                <a:latin typeface="+mn-lt"/>
                <a:ea typeface="+mn-ea"/>
                <a:cs typeface="+mn-cs"/>
              </a:rPr>
              <a:t> </a:t>
            </a:r>
            <a:r>
              <a:rPr lang="en-US" sz="1200" b="0" i="0" kern="1200" dirty="0">
                <a:solidFill>
                  <a:srgbClr val="EC4B2F"/>
                </a:solidFill>
                <a:effectLst/>
                <a:highlight>
                  <a:srgbClr val="FFFF00"/>
                </a:highlight>
                <a:latin typeface="+mn-lt"/>
                <a:ea typeface="+mn-ea"/>
                <a:cs typeface="+mn-cs"/>
              </a:rPr>
              <a:t>1 web server</a:t>
            </a:r>
            <a:r>
              <a:rPr lang="en-US" sz="1200" b="0" i="0" kern="1200" dirty="0">
                <a:solidFill>
                  <a:schemeClr val="tx1"/>
                </a:solidFill>
                <a:effectLst/>
                <a:latin typeface="+mn-lt"/>
                <a:ea typeface="+mn-ea"/>
                <a:cs typeface="+mn-cs"/>
              </a:rPr>
              <a:t>, for each pair, a session object is created and remains in the memory of the web server. </a:t>
            </a:r>
          </a:p>
          <a:p>
            <a:pPr fontAlgn="base"/>
            <a:r>
              <a:rPr lang="en-US" sz="1200" b="0" i="0" kern="1200" dirty="0">
                <a:solidFill>
                  <a:schemeClr val="tx1"/>
                </a:solidFill>
                <a:effectLst/>
                <a:latin typeface="+mn-lt"/>
                <a:ea typeface="+mn-ea"/>
                <a:cs typeface="+mn-cs"/>
              </a:rPr>
              <a:t>All the requests from the client go to this web server and update this session object. </a:t>
            </a:r>
          </a:p>
          <a:p>
            <a:pPr fontAlgn="base"/>
            <a:r>
              <a:rPr lang="en-US" sz="1200" b="0" i="0" kern="1200" dirty="0">
                <a:solidFill>
                  <a:schemeClr val="tx1"/>
                </a:solidFill>
                <a:effectLst/>
                <a:latin typeface="+mn-lt"/>
                <a:ea typeface="+mn-ea"/>
                <a:cs typeface="+mn-cs"/>
              </a:rPr>
              <a:t>If some data needs to be stored in the session object over the period of interaction, it is stored in this session object and stays there as long as the session exists.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However, if your website is served by multiple web servers which sit behind a load balancer, the load balancer decides which actual (physical) web-server should each request go to. </a:t>
            </a:r>
          </a:p>
          <a:p>
            <a:pPr fontAlgn="base"/>
            <a:r>
              <a:rPr lang="en-US" sz="1200" b="1" i="0" kern="1200" dirty="0">
                <a:solidFill>
                  <a:schemeClr val="tx1"/>
                </a:solidFill>
                <a:effectLst/>
                <a:latin typeface="+mn-lt"/>
                <a:ea typeface="+mn-ea"/>
                <a:cs typeface="+mn-cs"/>
              </a:rPr>
              <a:t>For example, if there are 3 webservers A, B and C behind the load balancer, it is possible that </a:t>
            </a:r>
          </a:p>
          <a:p>
            <a:pPr fontAlgn="base"/>
            <a:r>
              <a:rPr lang="en-US" sz="1200" b="1" i="0" kern="1200" dirty="0">
                <a:solidFill>
                  <a:schemeClr val="tx1"/>
                </a:solidFill>
                <a:effectLst/>
                <a:latin typeface="+mn-lt"/>
                <a:ea typeface="+mn-ea"/>
                <a:cs typeface="+mn-cs"/>
              </a:rPr>
              <a:t>www.mywebsite.com/index.cshtml is served from server A, </a:t>
            </a:r>
          </a:p>
          <a:p>
            <a:pPr fontAlgn="base"/>
            <a:r>
              <a:rPr lang="en-US" sz="1200" b="1" i="0" kern="1200" dirty="0">
                <a:solidFill>
                  <a:schemeClr val="tx1"/>
                </a:solidFill>
                <a:effectLst/>
                <a:latin typeface="+mn-lt"/>
                <a:ea typeface="+mn-ea"/>
                <a:cs typeface="+mn-cs"/>
              </a:rPr>
              <a:t>www.mywebsite.com/login.cshtml is served from server B </a:t>
            </a:r>
          </a:p>
          <a:p>
            <a:pPr fontAlgn="base"/>
            <a:r>
              <a:rPr lang="en-US" sz="1200" b="1" i="0" kern="1200" dirty="0">
                <a:solidFill>
                  <a:schemeClr val="tx1"/>
                </a:solidFill>
                <a:effectLst/>
                <a:latin typeface="+mn-lt"/>
                <a:ea typeface="+mn-ea"/>
                <a:cs typeface="+mn-cs"/>
              </a:rPr>
              <a:t>and www.mywebsite.com/accoutdetails.cshtml are served from server C.</a:t>
            </a:r>
          </a:p>
          <a:p>
            <a:pPr fontAlgn="base"/>
            <a:r>
              <a:rPr lang="en-US" sz="1200" b="0" i="0" kern="1200" dirty="0">
                <a:solidFill>
                  <a:schemeClr val="tx1"/>
                </a:solidFill>
                <a:effectLst/>
                <a:latin typeface="+mn-lt"/>
                <a:ea typeface="+mn-ea"/>
                <a:cs typeface="+mn-cs"/>
              </a:rPr>
              <a:t>Now, if the requests are being served from (physically) 3 different servers, each server has created a session object for you and because these session objects sit on 3 independent boxes, there's no direct way of one knowing what is there in the session object of the other. </a:t>
            </a:r>
            <a:r>
              <a:rPr lang="en-US" sz="1200" b="1" i="0" kern="1200" dirty="0">
                <a:solidFill>
                  <a:schemeClr val="tx1"/>
                </a:solidFill>
                <a:effectLst/>
                <a:latin typeface="+mn-lt"/>
                <a:ea typeface="+mn-ea"/>
                <a:cs typeface="+mn-cs"/>
              </a:rPr>
              <a:t>In order to synchronize between these server sessions</a:t>
            </a:r>
            <a:r>
              <a:rPr lang="en-US" sz="1200" b="0" i="0" kern="1200" dirty="0">
                <a:solidFill>
                  <a:schemeClr val="tx1"/>
                </a:solidFill>
                <a:effectLst/>
                <a:latin typeface="+mn-lt"/>
                <a:ea typeface="+mn-ea"/>
                <a:cs typeface="+mn-cs"/>
              </a:rPr>
              <a:t>, you may have to write/read the session data into a layer which is common to all - like a DB. Now writing and reading data to/from a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for this use-case may not be a good idea. Now, here comes the role of </a:t>
            </a:r>
            <a:r>
              <a:rPr lang="en-US" sz="1200" b="1" i="0" kern="1200" dirty="0">
                <a:solidFill>
                  <a:schemeClr val="tx1"/>
                </a:solidFill>
                <a:effectLst/>
                <a:latin typeface="+mn-lt"/>
                <a:ea typeface="+mn-ea"/>
                <a:cs typeface="+mn-cs"/>
              </a:rPr>
              <a:t>sticky-session</a:t>
            </a:r>
            <a:r>
              <a:rPr lang="en-US" sz="1200" b="0" i="0" kern="1200" dirty="0">
                <a:solidFill>
                  <a:schemeClr val="tx1"/>
                </a:solidFill>
                <a:effectLst/>
                <a:latin typeface="+mn-lt"/>
                <a:ea typeface="+mn-ea"/>
                <a:cs typeface="+mn-cs"/>
              </a:rPr>
              <a:t>. If the load balancer is instructed to use sticky sessions, all of your interactions will happen with the same physical server, even though other servers are present. Thus, your session object will be the same throughout your entire interaction with this website.</a:t>
            </a:r>
          </a:p>
          <a:p>
            <a:pPr fontAlgn="base"/>
            <a:r>
              <a:rPr lang="en-US" sz="1200" b="0" i="0" kern="1200" dirty="0">
                <a:solidFill>
                  <a:schemeClr val="tx1"/>
                </a:solidFill>
                <a:effectLst/>
                <a:latin typeface="+mn-lt"/>
                <a:ea typeface="+mn-ea"/>
                <a:cs typeface="+mn-cs"/>
              </a:rPr>
              <a:t>To summarize, In case of Sticky Sessions, all your requests will be directed to the same physical web server while in case of a non-sticky </a:t>
            </a:r>
            <a:r>
              <a:rPr lang="en-US" sz="1200" b="0" i="0" kern="1200" dirty="0" err="1">
                <a:solidFill>
                  <a:schemeClr val="tx1"/>
                </a:solidFill>
                <a:effectLst/>
                <a:latin typeface="+mn-lt"/>
                <a:ea typeface="+mn-ea"/>
                <a:cs typeface="+mn-cs"/>
              </a:rPr>
              <a:t>loadbalancer</a:t>
            </a:r>
            <a:r>
              <a:rPr lang="en-US" sz="1200" b="0" i="0" kern="1200" dirty="0">
                <a:solidFill>
                  <a:schemeClr val="tx1"/>
                </a:solidFill>
                <a:effectLst/>
                <a:latin typeface="+mn-lt"/>
                <a:ea typeface="+mn-ea"/>
                <a:cs typeface="+mn-cs"/>
              </a:rPr>
              <a:t> may choose any webserver to serve your requests.</a:t>
            </a:r>
          </a:p>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ED9555-764A-4B78-873A-3D7406AAEA2B}" type="slidenum">
              <a:rPr kumimoji="0" lang="nl-B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B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4379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9" name="Rectangle 8"/>
          <p:cNvSpPr/>
          <p:nvPr userDrawn="1"/>
        </p:nvSpPr>
        <p:spPr>
          <a:xfrm>
            <a:off x="0" y="6084000"/>
            <a:ext cx="264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en-US"/>
              <a:t>Click to edit Master title style</a:t>
            </a:r>
            <a:endParaRPr lang="nl-BE" dirty="0"/>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endParaRPr lang="nl-BE" dirty="0"/>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‹nr.›</a:t>
            </a:fld>
            <a:endParaRPr lang="nl-BE" dirty="0"/>
          </a:p>
        </p:txBody>
      </p:sp>
      <p:pic>
        <p:nvPicPr>
          <p:cNvPr id="10" name="Picture 9" descr="TM_logo_vignet_ppt.jpg"/>
          <p:cNvPicPr>
            <a:picLocks/>
          </p:cNvPicPr>
          <p:nvPr userDrawn="1"/>
        </p:nvPicPr>
        <p:blipFill>
          <a:blip r:embed="rId2" cstate="print"/>
          <a:stretch>
            <a:fillRect/>
          </a:stretch>
        </p:blipFill>
        <p:spPr>
          <a:xfrm>
            <a:off x="480001" y="360000"/>
            <a:ext cx="2157153" cy="1155192"/>
          </a:xfrm>
          <a:prstGeom prst="rect">
            <a:avLst/>
          </a:prstGeom>
        </p:spPr>
      </p:pic>
      <p:sp>
        <p:nvSpPr>
          <p:cNvPr id="14" name="Date Placeholder 13"/>
          <p:cNvSpPr>
            <a:spLocks noGrp="1"/>
          </p:cNvSpPr>
          <p:nvPr>
            <p:ph type="dt" sz="half" idx="13"/>
          </p:nvPr>
        </p:nvSpPr>
        <p:spPr>
          <a:xfrm>
            <a:off x="1007435" y="6570001"/>
            <a:ext cx="109119" cy="200055"/>
          </a:xfrm>
          <a:solidFill>
            <a:schemeClr val="tx1"/>
          </a:solidFill>
        </p:spPr>
        <p:txBody>
          <a:bodyPr/>
          <a:lstStyle>
            <a:lvl1pPr>
              <a:defRPr sz="1300">
                <a:solidFill>
                  <a:srgbClr val="00A0AE"/>
                </a:solidFill>
              </a:defRPr>
            </a:lvl1pPr>
          </a:lstStyle>
          <a:p>
            <a:pPr algn="l"/>
            <a:endParaRPr lang="nl-BE" dirty="0"/>
          </a:p>
        </p:txBody>
      </p:sp>
      <p:sp>
        <p:nvSpPr>
          <p:cNvPr id="20" name="Rectangle 19"/>
          <p:cNvSpPr/>
          <p:nvPr userDrawn="1"/>
        </p:nvSpPr>
        <p:spPr>
          <a:xfrm>
            <a:off x="0" y="5661248"/>
            <a:ext cx="12192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descr="image_preview.png"/>
          <p:cNvPicPr>
            <a:picLocks/>
          </p:cNvPicPr>
          <p:nvPr userDrawn="1"/>
        </p:nvPicPr>
        <p:blipFill>
          <a:blip r:embed="rId3" cstate="print"/>
          <a:stretch>
            <a:fillRect/>
          </a:stretch>
        </p:blipFill>
        <p:spPr>
          <a:xfrm>
            <a:off x="10645733" y="6192000"/>
            <a:ext cx="1138899"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en-US"/>
              <a:t>Click to edit Master title style</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7" name="Footer Placeholder 16"/>
          <p:cNvSpPr>
            <a:spLocks noGrp="1"/>
          </p:cNvSpPr>
          <p:nvPr>
            <p:ph type="ftr" sz="quarter" idx="12"/>
          </p:nvPr>
        </p:nvSpPr>
        <p:spPr/>
        <p:txBody>
          <a:bodyPr/>
          <a:lstStyle/>
          <a:p>
            <a:endParaRPr lang="nl-BE" dirty="0"/>
          </a:p>
        </p:txBody>
      </p:sp>
      <p:sp>
        <p:nvSpPr>
          <p:cNvPr id="8" name="Date Placeholder 7"/>
          <p:cNvSpPr>
            <a:spLocks noGrp="1"/>
          </p:cNvSpPr>
          <p:nvPr>
            <p:ph type="dt" sz="half" idx="13"/>
          </p:nvPr>
        </p:nvSpPr>
        <p:spPr/>
        <p:txBody>
          <a:bodyPr/>
          <a:lstStyle/>
          <a:p>
            <a:pPr algn="l"/>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734000"/>
          </a:xfrm>
        </p:spPr>
        <p:txBody>
          <a:bodyPr bIns="144000" numCol="2" spcCol="360000" anchor="ctr" anchorCtr="0"/>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p>
            <a:r>
              <a:rPr lang="en-US"/>
              <a:t>Click to edit Master title style</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dirty="0"/>
          </a:p>
        </p:txBody>
      </p: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7" name="Footer Placeholder 16"/>
          <p:cNvSpPr>
            <a:spLocks noGrp="1"/>
          </p:cNvSpPr>
          <p:nvPr>
            <p:ph type="ftr" sz="quarter" idx="12"/>
          </p:nvPr>
        </p:nvSpPr>
        <p:spPr/>
        <p:txBody>
          <a:bodyPr/>
          <a:lstStyle/>
          <a:p>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BE" dirty="0"/>
          </a:p>
        </p:txBody>
      </p:sp>
      <p:sp>
        <p:nvSpPr>
          <p:cNvPr id="3" name="Text Placeholder 2"/>
          <p:cNvSpPr>
            <a:spLocks noGrp="1"/>
          </p:cNvSpPr>
          <p:nvPr>
            <p:ph type="body" idx="1"/>
          </p:nvPr>
        </p:nvSpPr>
        <p:spPr>
          <a:xfrm>
            <a:off x="0" y="1152000"/>
            <a:ext cx="5904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2285992"/>
            <a:ext cx="5904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288043" y="1152000"/>
            <a:ext cx="5904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88043" y="2285992"/>
            <a:ext cx="5904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dirty="0"/>
          </a:p>
        </p:txBody>
      </p:sp>
      <p:sp>
        <p:nvSpPr>
          <p:cNvPr id="12" name="Slide Number Placeholder 11"/>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3" name="Footer Placeholder 12"/>
          <p:cNvSpPr>
            <a:spLocks noGrp="1"/>
          </p:cNvSpPr>
          <p:nvPr>
            <p:ph type="ftr" sz="quarter" idx="12"/>
          </p:nvPr>
        </p:nvSpPr>
        <p:spPr/>
        <p:txBody>
          <a:bodyPr/>
          <a:lstStyle/>
          <a:p>
            <a:endParaRPr lang="nl-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494" y="1152000"/>
            <a:ext cx="6762797" cy="4734000"/>
          </a:xfrm>
        </p:spPr>
        <p:txBody>
          <a:bodyPr lIns="0" rIns="0" bIns="144000"/>
          <a:lstStyle>
            <a:lvl2pPr algn="l">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en-US"/>
              <a:t>Click to edit Master title style</a:t>
            </a:r>
            <a:endParaRPr lang="nl-BE" dirty="0"/>
          </a:p>
        </p:txBody>
      </p:sp>
      <p:cxnSp>
        <p:nvCxnSpPr>
          <p:cNvPr id="20" name="Straight Connector 1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240000" y="1152000"/>
            <a:ext cx="4571989" cy="4734000"/>
          </a:xfrm>
        </p:spPr>
        <p:txBody>
          <a:bodyPr>
            <a:normAutofit/>
          </a:bodyPr>
          <a:lstStyle>
            <a:lvl1pPr>
              <a:buNone/>
              <a:defRPr sz="1000"/>
            </a:lvl1pPr>
          </a:lstStyle>
          <a:p>
            <a:r>
              <a:rPr lang="en-US"/>
              <a:t>Click icon to add picture</a:t>
            </a:r>
            <a:endParaRPr lang="nl-BE" dirty="0"/>
          </a:p>
        </p:txBody>
      </p:sp>
      <p:sp>
        <p:nvSpPr>
          <p:cNvPr id="9" name="Date Placeholder 8"/>
          <p:cNvSpPr>
            <a:spLocks noGrp="1"/>
          </p:cNvSpPr>
          <p:nvPr>
            <p:ph type="dt" sz="half" idx="11"/>
          </p:nvPr>
        </p:nvSpPr>
        <p:spPr/>
        <p:txBody>
          <a:bodyPr/>
          <a:lstStyle/>
          <a:p>
            <a:pPr algn="l"/>
            <a:endParaRPr lang="nl-BE" dirty="0"/>
          </a:p>
        </p:txBody>
      </p:sp>
      <p:sp>
        <p:nvSpPr>
          <p:cNvPr id="10" name="Slide Number Placeholder 9"/>
          <p:cNvSpPr>
            <a:spLocks noGrp="1"/>
          </p:cNvSpPr>
          <p:nvPr>
            <p:ph type="sldNum" sz="quarter" idx="12"/>
          </p:nvPr>
        </p:nvSpPr>
        <p:spPr/>
        <p:txBody>
          <a:bodyPr/>
          <a:lstStyle/>
          <a:p>
            <a:fld id="{3B80295F-48CD-49FC-897A-CCEC919B8070}" type="slidenum">
              <a:rPr lang="nl-BE" smtClean="0"/>
              <a:pPr/>
              <a:t>‹nr.›</a:t>
            </a:fld>
            <a:endParaRPr lang="nl-BE" dirty="0"/>
          </a:p>
        </p:txBody>
      </p:sp>
      <p:sp>
        <p:nvSpPr>
          <p:cNvPr id="11" name="Footer Placeholder 10"/>
          <p:cNvSpPr>
            <a:spLocks noGrp="1"/>
          </p:cNvSpPr>
          <p:nvPr>
            <p:ph type="ftr" sz="quarter" idx="13"/>
          </p:nvPr>
        </p:nvSpPr>
        <p:spPr/>
        <p:txBody>
          <a:bodyPr/>
          <a:lstStyle/>
          <a:p>
            <a:endParaRPr lang="nl-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Text Placeholder 6"/>
          <p:cNvSpPr>
            <a:spLocks noGrp="1"/>
          </p:cNvSpPr>
          <p:nvPr>
            <p:ph type="body" sz="quarter" idx="13"/>
          </p:nvPr>
        </p:nvSpPr>
        <p:spPr>
          <a:xfrm>
            <a:off x="0" y="1"/>
            <a:ext cx="12192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Picture Placeholder 6"/>
          <p:cNvSpPr>
            <a:spLocks noGrp="1"/>
          </p:cNvSpPr>
          <p:nvPr>
            <p:ph type="pic" sz="quarter" idx="13"/>
          </p:nvPr>
        </p:nvSpPr>
        <p:spPr>
          <a:xfrm>
            <a:off x="0" y="1"/>
            <a:ext cx="12192000" cy="5929313"/>
          </a:xfrm>
        </p:spPr>
        <p:txBody>
          <a:bodyPr/>
          <a:lstStyle/>
          <a:p>
            <a:r>
              <a:rPr lang="en-US"/>
              <a:t>Click icon to add picture</a:t>
            </a:r>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12192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82" name="Rectangle 81"/>
          <p:cNvSpPr/>
          <p:nvPr/>
        </p:nvSpPr>
        <p:spPr>
          <a:xfrm>
            <a:off x="0" y="6084000"/>
            <a:ext cx="264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9" name="Footer Placeholder 4"/>
          <p:cNvSpPr>
            <a:spLocks noGrp="1"/>
          </p:cNvSpPr>
          <p:nvPr>
            <p:ph type="ftr" sz="quarter" idx="3"/>
          </p:nvPr>
        </p:nvSpPr>
        <p:spPr>
          <a:xfrm>
            <a:off x="1007435" y="6084000"/>
            <a:ext cx="5376565"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endParaRPr lang="nl-BE" dirty="0"/>
          </a:p>
        </p:txBody>
      </p:sp>
      <p:sp>
        <p:nvSpPr>
          <p:cNvPr id="86" name="Slide Number Placeholder 85"/>
          <p:cNvSpPr>
            <a:spLocks noGrp="1"/>
          </p:cNvSpPr>
          <p:nvPr>
            <p:ph type="sldNum" sz="quarter" idx="4"/>
          </p:nvPr>
        </p:nvSpPr>
        <p:spPr>
          <a:xfrm>
            <a:off x="480000" y="6084000"/>
            <a:ext cx="48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‹nr.›</a:t>
            </a:fld>
            <a:endParaRPr lang="nl-BE" dirty="0"/>
          </a:p>
        </p:txBody>
      </p:sp>
      <p:sp>
        <p:nvSpPr>
          <p:cNvPr id="2" name="Title Placeholder 1"/>
          <p:cNvSpPr>
            <a:spLocks noGrp="1"/>
          </p:cNvSpPr>
          <p:nvPr>
            <p:ph type="title"/>
          </p:nvPr>
        </p:nvSpPr>
        <p:spPr>
          <a:xfrm>
            <a:off x="0" y="0"/>
            <a:ext cx="12192000" cy="1142984"/>
          </a:xfrm>
          <a:prstGeom prst="rect">
            <a:avLst/>
          </a:prstGeom>
          <a:ln w="0">
            <a:noFill/>
          </a:ln>
        </p:spPr>
        <p:txBody>
          <a:bodyPr vert="horz" lIns="360000" tIns="180000" rIns="360000" bIns="144000" rtlCol="0" anchor="ctr">
            <a:noAutofit/>
          </a:bodyPr>
          <a:lstStyle/>
          <a:p>
            <a:r>
              <a:rPr lang="nl-NL"/>
              <a:t>Klik om de stijl te bewerken</a:t>
            </a:r>
            <a:endParaRPr lang="nl-BE" dirty="0"/>
          </a:p>
        </p:txBody>
      </p:sp>
      <p:sp>
        <p:nvSpPr>
          <p:cNvPr id="3" name="Text Placeholder 2"/>
          <p:cNvSpPr>
            <a:spLocks noGrp="1"/>
          </p:cNvSpPr>
          <p:nvPr>
            <p:ph type="body" idx="1"/>
          </p:nvPr>
        </p:nvSpPr>
        <p:spPr>
          <a:xfrm>
            <a:off x="0" y="1152000"/>
            <a:ext cx="12192000" cy="4428000"/>
          </a:xfrm>
          <a:prstGeom prst="rect">
            <a:avLst/>
          </a:prstGeom>
        </p:spPr>
        <p:txBody>
          <a:bodyPr vert="horz" lIns="432000" tIns="252000" rIns="43200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0" name="Date Placeholder 3"/>
          <p:cNvSpPr>
            <a:spLocks noGrp="1"/>
          </p:cNvSpPr>
          <p:nvPr>
            <p:ph type="dt" sz="half" idx="2"/>
          </p:nvPr>
        </p:nvSpPr>
        <p:spPr>
          <a:xfrm>
            <a:off x="1007435" y="6570001"/>
            <a:ext cx="109119"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dirty="0"/>
          </a:p>
        </p:txBody>
      </p:sp>
      <p:pic>
        <p:nvPicPr>
          <p:cNvPr id="9" name="Picture 8" descr="tm_rgb.jpg"/>
          <p:cNvPicPr>
            <a:picLocks noChangeAspect="1"/>
          </p:cNvPicPr>
          <p:nvPr/>
        </p:nvPicPr>
        <p:blipFill>
          <a:blip r:embed="rId9" cstate="print"/>
          <a:stretch>
            <a:fillRect/>
          </a:stretch>
        </p:blipFill>
        <p:spPr>
          <a:xfrm>
            <a:off x="10200456" y="5976000"/>
            <a:ext cx="1650076" cy="86452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0" r:id="rId2"/>
    <p:sldLayoutId id="2147483678" r:id="rId3"/>
    <p:sldLayoutId id="2147483653" r:id="rId4"/>
    <p:sldLayoutId id="2147483679" r:id="rId5"/>
    <p:sldLayoutId id="2147483688" r:id="rId6"/>
    <p:sldLayoutId id="2147483687" r:id="rId7"/>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Lesson 8 Sessions &amp; Migrations</a:t>
            </a:r>
          </a:p>
        </p:txBody>
      </p:sp>
      <p:sp>
        <p:nvSpPr>
          <p:cNvPr id="3" name="Title 2"/>
          <p:cNvSpPr>
            <a:spLocks noGrp="1"/>
          </p:cNvSpPr>
          <p:nvPr>
            <p:ph type="title"/>
          </p:nvPr>
        </p:nvSpPr>
        <p:spPr/>
        <p:txBody>
          <a:bodyPr/>
          <a:lstStyle/>
          <a:p>
            <a:r>
              <a:rPr lang="en-US" dirty="0"/>
              <a:t>ASP.NET MVC</a:t>
            </a:r>
          </a:p>
        </p:txBody>
      </p:sp>
      <p:sp>
        <p:nvSpPr>
          <p:cNvPr id="4" name="Footer Placeholder 3"/>
          <p:cNvSpPr>
            <a:spLocks noGrp="1"/>
          </p:cNvSpPr>
          <p:nvPr>
            <p:ph type="ftr" sz="quarter" idx="12"/>
          </p:nvPr>
        </p:nvSpPr>
        <p:spPr/>
        <p:txBody>
          <a:bodyPr/>
          <a:lstStyle/>
          <a:p>
            <a:endParaRPr lang="nl-BE" dirty="0"/>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dirty="0"/>
          </a:p>
        </p:txBody>
      </p:sp>
    </p:spTree>
    <p:extLst>
      <p:ext uri="{BB962C8B-B14F-4D97-AF65-F5344CB8AC3E}">
        <p14:creationId xmlns:p14="http://schemas.microsoft.com/office/powerpoint/2010/main" val="3022388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C655B9C-FD41-434D-B242-C6E8740830E9}"/>
              </a:ext>
            </a:extLst>
          </p:cNvPr>
          <p:cNvSpPr>
            <a:spLocks noGrp="1"/>
          </p:cNvSpPr>
          <p:nvPr>
            <p:ph idx="1"/>
          </p:nvPr>
        </p:nvSpPr>
        <p:spPr/>
        <p:txBody>
          <a:bodyPr>
            <a:noAutofit/>
          </a:bodyPr>
          <a:lstStyle/>
          <a:p>
            <a:r>
              <a:rPr lang="en-US" sz="2200" dirty="0"/>
              <a:t>Modifications to the database with migration scripts without deleting and recreating the database, i.e. without loss of data</a:t>
            </a:r>
          </a:p>
          <a:p>
            <a:endParaRPr lang="nl-BE" sz="2200" dirty="0"/>
          </a:p>
          <a:p>
            <a:pPr lvl="1"/>
            <a:r>
              <a:rPr lang="nl-BE" sz="2200" dirty="0" err="1"/>
              <a:t>Additional</a:t>
            </a:r>
            <a:r>
              <a:rPr lang="nl-BE" sz="2200" dirty="0"/>
              <a:t> </a:t>
            </a:r>
            <a:r>
              <a:rPr lang="nl-BE" sz="2200" dirty="0" err="1"/>
              <a:t>properties</a:t>
            </a:r>
            <a:r>
              <a:rPr lang="nl-BE" sz="2200" dirty="0"/>
              <a:t> </a:t>
            </a:r>
            <a:r>
              <a:rPr lang="nl-BE" sz="2200" dirty="0" err="1"/>
              <a:t>for</a:t>
            </a:r>
            <a:r>
              <a:rPr lang="nl-BE" sz="2200" dirty="0"/>
              <a:t> </a:t>
            </a:r>
            <a:r>
              <a:rPr lang="nl-BE" sz="2200" dirty="0" err="1"/>
              <a:t>models</a:t>
            </a:r>
            <a:r>
              <a:rPr lang="nl-BE" sz="2200" dirty="0"/>
              <a:t>	</a:t>
            </a:r>
            <a:r>
              <a:rPr lang="nl-BE" sz="2200" b="1" dirty="0">
                <a:solidFill>
                  <a:srgbClr val="C00000"/>
                </a:solidFill>
              </a:rPr>
              <a:t>(</a:t>
            </a:r>
            <a:r>
              <a:rPr lang="en-US" sz="2200" b="1" dirty="0">
                <a:solidFill>
                  <a:srgbClr val="C00000"/>
                </a:solidFill>
              </a:rPr>
              <a:t>students e-mail address</a:t>
            </a:r>
            <a:r>
              <a:rPr lang="nl-BE" sz="2200" b="1" dirty="0">
                <a:solidFill>
                  <a:srgbClr val="C00000"/>
                </a:solidFill>
              </a:rPr>
              <a:t>)</a:t>
            </a:r>
          </a:p>
          <a:p>
            <a:pPr lvl="1"/>
            <a:r>
              <a:rPr lang="nl-BE" sz="2200" dirty="0"/>
              <a:t>Extra </a:t>
            </a:r>
            <a:r>
              <a:rPr lang="nl-BE" sz="2200" dirty="0" err="1"/>
              <a:t>models</a:t>
            </a:r>
            <a:r>
              <a:rPr lang="nl-BE" sz="2200" dirty="0"/>
              <a:t>				</a:t>
            </a:r>
            <a:r>
              <a:rPr lang="nl-BE" sz="2200" b="1" dirty="0">
                <a:solidFill>
                  <a:srgbClr val="C00000"/>
                </a:solidFill>
              </a:rPr>
              <a:t>(Teacher </a:t>
            </a:r>
            <a:r>
              <a:rPr lang="nl-BE" sz="2200" b="1" dirty="0" err="1">
                <a:solidFill>
                  <a:srgbClr val="C00000"/>
                </a:solidFill>
              </a:rPr>
              <a:t>and</a:t>
            </a:r>
            <a:r>
              <a:rPr lang="nl-BE" sz="2200" b="1" dirty="0">
                <a:solidFill>
                  <a:srgbClr val="C00000"/>
                </a:solidFill>
              </a:rPr>
              <a:t> Classroom classes)</a:t>
            </a:r>
          </a:p>
          <a:p>
            <a:pPr lvl="1"/>
            <a:r>
              <a:rPr lang="nl-BE" sz="2200" dirty="0" err="1"/>
              <a:t>Less</a:t>
            </a:r>
            <a:r>
              <a:rPr lang="nl-BE" sz="2200" dirty="0"/>
              <a:t> </a:t>
            </a:r>
            <a:r>
              <a:rPr lang="nl-BE" sz="2200" dirty="0" err="1"/>
              <a:t>properties</a:t>
            </a:r>
            <a:r>
              <a:rPr lang="nl-BE" sz="2200" dirty="0"/>
              <a:t> </a:t>
            </a:r>
            <a:r>
              <a:rPr lang="nl-BE" sz="2200" dirty="0" err="1"/>
              <a:t>for</a:t>
            </a:r>
            <a:r>
              <a:rPr lang="nl-BE" sz="2200" dirty="0"/>
              <a:t> </a:t>
            </a:r>
            <a:r>
              <a:rPr lang="nl-BE" sz="2200" dirty="0" err="1"/>
              <a:t>models</a:t>
            </a:r>
            <a:endParaRPr lang="nl-BE" sz="2200" dirty="0"/>
          </a:p>
          <a:p>
            <a:pPr lvl="1"/>
            <a:r>
              <a:rPr lang="nl-BE" sz="2200" dirty="0"/>
              <a:t>…</a:t>
            </a:r>
          </a:p>
          <a:p>
            <a:pPr lvl="1"/>
            <a:endParaRPr lang="nl-BE" sz="2200" dirty="0"/>
          </a:p>
          <a:p>
            <a:r>
              <a:rPr lang="en-US" sz="2200" dirty="0"/>
              <a:t>Generate migration scripts from the </a:t>
            </a:r>
            <a:r>
              <a:rPr lang="en-US" sz="2200" dirty="0" err="1"/>
              <a:t>DBContext</a:t>
            </a:r>
            <a:r>
              <a:rPr lang="en-US" sz="2200" dirty="0"/>
              <a:t> and Models </a:t>
            </a:r>
          </a:p>
          <a:p>
            <a:endParaRPr lang="en-US" sz="2000" dirty="0"/>
          </a:p>
          <a:p>
            <a:pPr marL="0" indent="0">
              <a:buNone/>
            </a:pPr>
            <a:r>
              <a:rPr lang="en-US" sz="2200" dirty="0">
                <a:solidFill>
                  <a:schemeClr val="accent1"/>
                </a:solidFill>
              </a:rPr>
              <a:t>		</a:t>
            </a:r>
            <a:r>
              <a:rPr lang="nl-BE" sz="2200" dirty="0" err="1">
                <a:solidFill>
                  <a:schemeClr val="accent1"/>
                </a:solidFill>
                <a:latin typeface="Consolas" panose="020B0609020204030204" pitchFamily="49" charset="0"/>
              </a:rPr>
              <a:t>add-migration</a:t>
            </a:r>
            <a:r>
              <a:rPr lang="nl-BE" sz="2200" dirty="0">
                <a:solidFill>
                  <a:schemeClr val="accent1"/>
                </a:solidFill>
                <a:latin typeface="Consolas" panose="020B0609020204030204" pitchFamily="49" charset="0"/>
              </a:rPr>
              <a:t> </a:t>
            </a:r>
            <a:r>
              <a:rPr lang="nl-BE" sz="2400" dirty="0">
                <a:solidFill>
                  <a:schemeClr val="accent1"/>
                </a:solidFill>
                <a:latin typeface="Consolas" panose="020B0609020204030204" pitchFamily="49" charset="0"/>
              </a:rPr>
              <a:t>naam -context </a:t>
            </a:r>
            <a:r>
              <a:rPr lang="nl-BE" sz="2400" dirty="0" err="1">
                <a:solidFill>
                  <a:schemeClr val="accent1"/>
                </a:solidFill>
                <a:latin typeface="Consolas" panose="020B0609020204030204" pitchFamily="49" charset="0"/>
              </a:rPr>
              <a:t>DBContext</a:t>
            </a:r>
            <a:endParaRPr lang="nl-BE" sz="2200" dirty="0">
              <a:solidFill>
                <a:schemeClr val="accent1"/>
              </a:solidFill>
              <a:latin typeface="Consolas" panose="020B0609020204030204" pitchFamily="49" charset="0"/>
            </a:endParaRPr>
          </a:p>
        </p:txBody>
      </p:sp>
      <p:sp>
        <p:nvSpPr>
          <p:cNvPr id="3" name="Titel 2">
            <a:extLst>
              <a:ext uri="{FF2B5EF4-FFF2-40B4-BE49-F238E27FC236}">
                <a16:creationId xmlns:a16="http://schemas.microsoft.com/office/drawing/2014/main" id="{8369BD41-B41A-4401-80F9-96002235618B}"/>
              </a:ext>
            </a:extLst>
          </p:cNvPr>
          <p:cNvSpPr>
            <a:spLocks noGrp="1"/>
          </p:cNvSpPr>
          <p:nvPr>
            <p:ph type="title"/>
          </p:nvPr>
        </p:nvSpPr>
        <p:spPr/>
        <p:txBody>
          <a:bodyPr/>
          <a:lstStyle/>
          <a:p>
            <a:r>
              <a:rPr lang="nl-BE" dirty="0" err="1"/>
              <a:t>Migrations</a:t>
            </a:r>
            <a:endParaRPr lang="nl-BE" dirty="0"/>
          </a:p>
        </p:txBody>
      </p:sp>
      <p:sp>
        <p:nvSpPr>
          <p:cNvPr id="4" name="Tijdelijke aanduiding voor dianummer 3">
            <a:extLst>
              <a:ext uri="{FF2B5EF4-FFF2-40B4-BE49-F238E27FC236}">
                <a16:creationId xmlns:a16="http://schemas.microsoft.com/office/drawing/2014/main" id="{C9D599FD-B6D6-4EF3-AB51-5E3773C6E0F3}"/>
              </a:ext>
            </a:extLst>
          </p:cNvPr>
          <p:cNvSpPr>
            <a:spLocks noGrp="1"/>
          </p:cNvSpPr>
          <p:nvPr>
            <p:ph type="sldNum" sz="quarter" idx="11"/>
          </p:nvPr>
        </p:nvSpPr>
        <p:spPr/>
        <p:txBody>
          <a:bodyPr/>
          <a:lstStyle/>
          <a:p>
            <a:fld id="{3B80295F-48CD-49FC-897A-CCEC919B8070}" type="slidenum">
              <a:rPr lang="nl-BE" smtClean="0"/>
              <a:pPr/>
              <a:t>10</a:t>
            </a:fld>
            <a:endParaRPr lang="nl-BE" dirty="0"/>
          </a:p>
        </p:txBody>
      </p:sp>
      <p:sp>
        <p:nvSpPr>
          <p:cNvPr id="5" name="Tijdelijke aanduiding voor voettekst 4">
            <a:extLst>
              <a:ext uri="{FF2B5EF4-FFF2-40B4-BE49-F238E27FC236}">
                <a16:creationId xmlns:a16="http://schemas.microsoft.com/office/drawing/2014/main" id="{D83D6885-C950-4A27-B4C1-9F28E32CD1DE}"/>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52193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nl-BE" sz="2400" dirty="0"/>
              <a:t>Tools | </a:t>
            </a:r>
            <a:r>
              <a:rPr lang="nl-BE" sz="2400" dirty="0" err="1"/>
              <a:t>Nuget</a:t>
            </a:r>
            <a:r>
              <a:rPr lang="nl-BE" sz="2400" dirty="0"/>
              <a:t> Package Manager |Package Manager Console</a:t>
            </a:r>
          </a:p>
          <a:p>
            <a:endParaRPr lang="nl-BE" sz="1200" dirty="0"/>
          </a:p>
          <a:p>
            <a:pPr marL="0" indent="0">
              <a:buNone/>
            </a:pPr>
            <a:r>
              <a:rPr lang="nl-BE" sz="2400" dirty="0"/>
              <a:t>	</a:t>
            </a:r>
            <a:r>
              <a:rPr lang="nl-BE" sz="2400" dirty="0" err="1">
                <a:solidFill>
                  <a:srgbClr val="00A0AE"/>
                </a:solidFill>
                <a:latin typeface="Consolas" panose="020B0609020204030204" pitchFamily="49" charset="0"/>
              </a:rPr>
              <a:t>add-migration</a:t>
            </a:r>
            <a:r>
              <a:rPr lang="nl-BE" sz="2400" dirty="0">
                <a:solidFill>
                  <a:srgbClr val="00A0AE"/>
                </a:solidFill>
                <a:latin typeface="Consolas" panose="020B0609020204030204" pitchFamily="49" charset="0"/>
              </a:rPr>
              <a:t> </a:t>
            </a:r>
            <a:r>
              <a:rPr lang="nl-BE" sz="2400" dirty="0" err="1">
                <a:solidFill>
                  <a:srgbClr val="00A0AE"/>
                </a:solidFill>
                <a:latin typeface="Consolas" panose="020B0609020204030204" pitchFamily="49" charset="0"/>
              </a:rPr>
              <a:t>initial</a:t>
            </a:r>
            <a:r>
              <a:rPr lang="nl-BE" sz="2400" dirty="0">
                <a:solidFill>
                  <a:srgbClr val="00A0AE"/>
                </a:solidFill>
                <a:latin typeface="Consolas" panose="020B0609020204030204" pitchFamily="49" charset="0"/>
              </a:rPr>
              <a:t> -context </a:t>
            </a:r>
            <a:r>
              <a:rPr lang="nl-BE" sz="2400" dirty="0" err="1">
                <a:solidFill>
                  <a:srgbClr val="00A0AE"/>
                </a:solidFill>
                <a:latin typeface="Consolas" panose="020B0609020204030204" pitchFamily="49" charset="0"/>
              </a:rPr>
              <a:t>SchoolContext</a:t>
            </a:r>
            <a:endParaRPr lang="nl-BE" sz="2400" dirty="0">
              <a:solidFill>
                <a:srgbClr val="00A0AE"/>
              </a:solidFill>
              <a:latin typeface="Consolas" panose="020B0609020204030204" pitchFamily="49" charset="0"/>
            </a:endParaRPr>
          </a:p>
        </p:txBody>
      </p:sp>
      <p:sp>
        <p:nvSpPr>
          <p:cNvPr id="3" name="Titel 2"/>
          <p:cNvSpPr>
            <a:spLocks noGrp="1"/>
          </p:cNvSpPr>
          <p:nvPr>
            <p:ph type="title"/>
          </p:nvPr>
        </p:nvSpPr>
        <p:spPr/>
        <p:txBody>
          <a:bodyPr/>
          <a:lstStyle/>
          <a:p>
            <a:r>
              <a:rPr lang="nl-BE" dirty="0" err="1"/>
              <a:t>Initial</a:t>
            </a:r>
            <a:r>
              <a:rPr lang="nl-BE" dirty="0"/>
              <a: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8" name="Afbeelding 7">
            <a:extLst>
              <a:ext uri="{FF2B5EF4-FFF2-40B4-BE49-F238E27FC236}">
                <a16:creationId xmlns:a16="http://schemas.microsoft.com/office/drawing/2014/main" id="{6846D677-9F4F-D848-BD16-E3A93CAB039C}"/>
              </a:ext>
            </a:extLst>
          </p:cNvPr>
          <p:cNvPicPr>
            <a:picLocks noChangeAspect="1"/>
          </p:cNvPicPr>
          <p:nvPr/>
        </p:nvPicPr>
        <p:blipFill>
          <a:blip r:embed="rId2"/>
          <a:stretch>
            <a:fillRect/>
          </a:stretch>
        </p:blipFill>
        <p:spPr>
          <a:xfrm>
            <a:off x="1007435" y="2785668"/>
            <a:ext cx="10325497" cy="2896280"/>
          </a:xfrm>
          <a:prstGeom prst="rect">
            <a:avLst/>
          </a:prstGeom>
        </p:spPr>
      </p:pic>
      <p:sp>
        <p:nvSpPr>
          <p:cNvPr id="9" name="Rechthoek 8">
            <a:extLst>
              <a:ext uri="{FF2B5EF4-FFF2-40B4-BE49-F238E27FC236}">
                <a16:creationId xmlns:a16="http://schemas.microsoft.com/office/drawing/2014/main" id="{D30EFD90-2B6A-4F26-842A-775782F5CAA4}"/>
              </a:ext>
            </a:extLst>
          </p:cNvPr>
          <p:cNvSpPr/>
          <p:nvPr/>
        </p:nvSpPr>
        <p:spPr>
          <a:xfrm>
            <a:off x="1127449" y="3573016"/>
            <a:ext cx="4248472"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8665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E9F8ECE-D277-B21B-84BF-F087A2A9D6C6}"/>
              </a:ext>
            </a:extLst>
          </p:cNvPr>
          <p:cNvPicPr>
            <a:picLocks noChangeAspect="1"/>
          </p:cNvPicPr>
          <p:nvPr/>
        </p:nvPicPr>
        <p:blipFill rotWithShape="1">
          <a:blip r:embed="rId2"/>
          <a:srcRect t="2590"/>
          <a:stretch/>
        </p:blipFill>
        <p:spPr>
          <a:xfrm>
            <a:off x="7248128" y="2352362"/>
            <a:ext cx="4380707" cy="2708056"/>
          </a:xfrm>
          <a:prstGeom prst="rect">
            <a:avLst/>
          </a:prstGeom>
          <a:ln>
            <a:solidFill>
              <a:schemeClr val="accent1"/>
            </a:solidFill>
          </a:ln>
        </p:spPr>
      </p:pic>
      <p:sp>
        <p:nvSpPr>
          <p:cNvPr id="3" name="Titel 2"/>
          <p:cNvSpPr>
            <a:spLocks noGrp="1"/>
          </p:cNvSpPr>
          <p:nvPr>
            <p:ph type="title"/>
          </p:nvPr>
        </p:nvSpPr>
        <p:spPr/>
        <p:txBody>
          <a:bodyPr/>
          <a:lstStyle/>
          <a:p>
            <a:r>
              <a:rPr lang="nl-BE" dirty="0" err="1"/>
              <a:t>Initial</a:t>
            </a:r>
            <a:r>
              <a:rPr lang="nl-BE" dirty="0"/>
              <a: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DA2844CF-C18A-4E0D-9995-BA69F6B95471}"/>
              </a:ext>
            </a:extLst>
          </p:cNvPr>
          <p:cNvPicPr>
            <a:picLocks noChangeAspect="1"/>
          </p:cNvPicPr>
          <p:nvPr/>
        </p:nvPicPr>
        <p:blipFill>
          <a:blip r:embed="rId3"/>
          <a:stretch>
            <a:fillRect/>
          </a:stretch>
        </p:blipFill>
        <p:spPr>
          <a:xfrm>
            <a:off x="441900" y="1756959"/>
            <a:ext cx="6587083" cy="3652837"/>
          </a:xfrm>
          <a:prstGeom prst="rect">
            <a:avLst/>
          </a:prstGeom>
          <a:ln>
            <a:solidFill>
              <a:schemeClr val="accent1"/>
            </a:solidFill>
          </a:ln>
        </p:spPr>
      </p:pic>
      <p:sp>
        <p:nvSpPr>
          <p:cNvPr id="10" name="Rechthoek 9">
            <a:extLst>
              <a:ext uri="{FF2B5EF4-FFF2-40B4-BE49-F238E27FC236}">
                <a16:creationId xmlns:a16="http://schemas.microsoft.com/office/drawing/2014/main" id="{287FC8D1-3BBB-489B-B8FD-52E4C2504609}"/>
              </a:ext>
            </a:extLst>
          </p:cNvPr>
          <p:cNvSpPr/>
          <p:nvPr/>
        </p:nvSpPr>
        <p:spPr>
          <a:xfrm>
            <a:off x="2999656" y="2113676"/>
            <a:ext cx="864096" cy="45122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extLst>
              <a:ext uri="{FF2B5EF4-FFF2-40B4-BE49-F238E27FC236}">
                <a16:creationId xmlns:a16="http://schemas.microsoft.com/office/drawing/2014/main" id="{8EAF01B7-322D-4DF9-B379-F5339E344560}"/>
              </a:ext>
            </a:extLst>
          </p:cNvPr>
          <p:cNvSpPr/>
          <p:nvPr/>
        </p:nvSpPr>
        <p:spPr>
          <a:xfrm>
            <a:off x="7458261" y="4437112"/>
            <a:ext cx="2670187"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6390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a:t>Initial</a:t>
            </a:r>
            <a:r>
              <a:rPr lang="nl-BE" dirty="0"/>
              <a: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a:extLst>
              <a:ext uri="{FF2B5EF4-FFF2-40B4-BE49-F238E27FC236}">
                <a16:creationId xmlns:a16="http://schemas.microsoft.com/office/drawing/2014/main" id="{C401DF20-229E-4348-9DC4-8488AE35F3CD}"/>
              </a:ext>
            </a:extLst>
          </p:cNvPr>
          <p:cNvPicPr>
            <a:picLocks noChangeAspect="1"/>
          </p:cNvPicPr>
          <p:nvPr/>
        </p:nvPicPr>
        <p:blipFill>
          <a:blip r:embed="rId2"/>
          <a:stretch>
            <a:fillRect/>
          </a:stretch>
        </p:blipFill>
        <p:spPr>
          <a:xfrm>
            <a:off x="335360" y="2255409"/>
            <a:ext cx="6725401" cy="2653655"/>
          </a:xfrm>
          <a:prstGeom prst="rect">
            <a:avLst/>
          </a:prstGeom>
          <a:ln>
            <a:solidFill>
              <a:schemeClr val="accent1"/>
            </a:solidFill>
          </a:ln>
        </p:spPr>
      </p:pic>
      <p:sp>
        <p:nvSpPr>
          <p:cNvPr id="11" name="Rechthoek 10">
            <a:extLst>
              <a:ext uri="{FF2B5EF4-FFF2-40B4-BE49-F238E27FC236}">
                <a16:creationId xmlns:a16="http://schemas.microsoft.com/office/drawing/2014/main" id="{53BCB262-9F8E-4713-A71F-303F16B488A5}"/>
              </a:ext>
            </a:extLst>
          </p:cNvPr>
          <p:cNvSpPr/>
          <p:nvPr/>
        </p:nvSpPr>
        <p:spPr>
          <a:xfrm>
            <a:off x="2711624" y="2132856"/>
            <a:ext cx="864096" cy="45122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9" name="Afbeelding 8">
            <a:extLst>
              <a:ext uri="{FF2B5EF4-FFF2-40B4-BE49-F238E27FC236}">
                <a16:creationId xmlns:a16="http://schemas.microsoft.com/office/drawing/2014/main" id="{5F4DEB2B-C286-4EF5-AA01-121F0D7F4EE3}"/>
              </a:ext>
            </a:extLst>
          </p:cNvPr>
          <p:cNvPicPr>
            <a:picLocks noChangeAspect="1"/>
          </p:cNvPicPr>
          <p:nvPr/>
        </p:nvPicPr>
        <p:blipFill>
          <a:blip r:embed="rId3"/>
          <a:stretch>
            <a:fillRect/>
          </a:stretch>
        </p:blipFill>
        <p:spPr>
          <a:xfrm>
            <a:off x="7248128" y="2119968"/>
            <a:ext cx="4108475" cy="3039971"/>
          </a:xfrm>
          <a:prstGeom prst="rect">
            <a:avLst/>
          </a:prstGeom>
          <a:ln w="6350">
            <a:solidFill>
              <a:schemeClr val="accent1"/>
            </a:solidFill>
          </a:ln>
        </p:spPr>
      </p:pic>
      <p:sp>
        <p:nvSpPr>
          <p:cNvPr id="13" name="Rechthoek 12">
            <a:extLst>
              <a:ext uri="{FF2B5EF4-FFF2-40B4-BE49-F238E27FC236}">
                <a16:creationId xmlns:a16="http://schemas.microsoft.com/office/drawing/2014/main" id="{66FD9328-2BF4-456A-B2C4-159BEC1DABB8}"/>
              </a:ext>
            </a:extLst>
          </p:cNvPr>
          <p:cNvSpPr/>
          <p:nvPr/>
        </p:nvSpPr>
        <p:spPr>
          <a:xfrm>
            <a:off x="7536160" y="4221088"/>
            <a:ext cx="396044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61314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7F85309A-A4CA-4B2E-AA17-9169DE110A5D}"/>
              </a:ext>
            </a:extLst>
          </p:cNvPr>
          <p:cNvPicPr>
            <a:picLocks noChangeAspect="1"/>
          </p:cNvPicPr>
          <p:nvPr/>
        </p:nvPicPr>
        <p:blipFill>
          <a:blip r:embed="rId2"/>
          <a:stretch>
            <a:fillRect/>
          </a:stretch>
        </p:blipFill>
        <p:spPr>
          <a:xfrm>
            <a:off x="224738" y="1691139"/>
            <a:ext cx="6841406" cy="3784477"/>
          </a:xfrm>
          <a:prstGeom prst="rect">
            <a:avLst/>
          </a:prstGeom>
          <a:ln>
            <a:solidFill>
              <a:schemeClr val="accent1"/>
            </a:solidFill>
          </a:ln>
        </p:spPr>
      </p:pic>
      <p:sp>
        <p:nvSpPr>
          <p:cNvPr id="3" name="Titel 2"/>
          <p:cNvSpPr>
            <a:spLocks noGrp="1"/>
          </p:cNvSpPr>
          <p:nvPr>
            <p:ph type="title"/>
          </p:nvPr>
        </p:nvSpPr>
        <p:spPr/>
        <p:txBody>
          <a:bodyPr/>
          <a:lstStyle/>
          <a:p>
            <a:r>
              <a:rPr lang="nl-BE" dirty="0" err="1"/>
              <a:t>Create</a:t>
            </a:r>
            <a:r>
              <a:rPr lang="nl-BE" dirty="0"/>
              <a:t> Identity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14</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11" name="Rechthoek 10">
            <a:extLst>
              <a:ext uri="{FF2B5EF4-FFF2-40B4-BE49-F238E27FC236}">
                <a16:creationId xmlns:a16="http://schemas.microsoft.com/office/drawing/2014/main" id="{53BCB262-9F8E-4713-A71F-303F16B488A5}"/>
              </a:ext>
            </a:extLst>
          </p:cNvPr>
          <p:cNvSpPr/>
          <p:nvPr/>
        </p:nvSpPr>
        <p:spPr>
          <a:xfrm>
            <a:off x="1487488" y="2204864"/>
            <a:ext cx="1368152" cy="45122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05F5D302-D70E-42C7-AC6A-124430DC15E2}"/>
              </a:ext>
            </a:extLst>
          </p:cNvPr>
          <p:cNvSpPr/>
          <p:nvPr/>
        </p:nvSpPr>
        <p:spPr>
          <a:xfrm>
            <a:off x="1518395" y="5157192"/>
            <a:ext cx="1368152" cy="39700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Afbeelding 13">
            <a:extLst>
              <a:ext uri="{FF2B5EF4-FFF2-40B4-BE49-F238E27FC236}">
                <a16:creationId xmlns:a16="http://schemas.microsoft.com/office/drawing/2014/main" id="{C702F5FB-B172-45F8-ABF4-069A9DE95A83}"/>
              </a:ext>
            </a:extLst>
          </p:cNvPr>
          <p:cNvPicPr>
            <a:picLocks noChangeAspect="1"/>
          </p:cNvPicPr>
          <p:nvPr/>
        </p:nvPicPr>
        <p:blipFill>
          <a:blip r:embed="rId3"/>
          <a:stretch>
            <a:fillRect/>
          </a:stretch>
        </p:blipFill>
        <p:spPr>
          <a:xfrm>
            <a:off x="7248128" y="2119968"/>
            <a:ext cx="4108475" cy="3039971"/>
          </a:xfrm>
          <a:prstGeom prst="rect">
            <a:avLst/>
          </a:prstGeom>
          <a:ln w="6350">
            <a:solidFill>
              <a:schemeClr val="accent1"/>
            </a:solidFill>
          </a:ln>
        </p:spPr>
      </p:pic>
      <p:sp>
        <p:nvSpPr>
          <p:cNvPr id="15" name="Rechthoek 14">
            <a:extLst>
              <a:ext uri="{FF2B5EF4-FFF2-40B4-BE49-F238E27FC236}">
                <a16:creationId xmlns:a16="http://schemas.microsoft.com/office/drawing/2014/main" id="{E2C40D69-24A7-48BD-9F68-BC069D073194}"/>
              </a:ext>
            </a:extLst>
          </p:cNvPr>
          <p:cNvSpPr/>
          <p:nvPr/>
        </p:nvSpPr>
        <p:spPr>
          <a:xfrm>
            <a:off x="7568299" y="2564904"/>
            <a:ext cx="396044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8048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1">
            <a:extLst>
              <a:ext uri="{FF2B5EF4-FFF2-40B4-BE49-F238E27FC236}">
                <a16:creationId xmlns:a16="http://schemas.microsoft.com/office/drawing/2014/main" id="{980968FC-3745-4B54-869C-05F143EEC891}"/>
              </a:ext>
            </a:extLst>
          </p:cNvPr>
          <p:cNvSpPr>
            <a:spLocks noGrp="1"/>
          </p:cNvSpPr>
          <p:nvPr>
            <p:ph idx="1"/>
          </p:nvPr>
        </p:nvSpPr>
        <p:spPr>
          <a:xfrm>
            <a:off x="0" y="1152000"/>
            <a:ext cx="12192000" cy="4428000"/>
          </a:xfrm>
        </p:spPr>
        <p:txBody>
          <a:bodyPr>
            <a:normAutofit/>
          </a:bodyPr>
          <a:lstStyle/>
          <a:p>
            <a:r>
              <a:rPr lang="nl-BE" sz="2200" dirty="0" err="1"/>
              <a:t>Table</a:t>
            </a:r>
            <a:r>
              <a:rPr lang="nl-BE" sz="2200" dirty="0"/>
              <a:t> </a:t>
            </a:r>
            <a:r>
              <a:rPr lang="nl-BE" sz="2200" i="1" dirty="0" err="1">
                <a:solidFill>
                  <a:schemeClr val="accent1"/>
                </a:solidFill>
              </a:rPr>
              <a:t>EFMigrationsHistory</a:t>
            </a:r>
            <a:r>
              <a:rPr lang="nl-BE" sz="2200" i="1" dirty="0">
                <a:solidFill>
                  <a:schemeClr val="accent1"/>
                </a:solidFill>
              </a:rPr>
              <a:t> </a:t>
            </a:r>
            <a:r>
              <a:rPr lang="nl-BE" sz="2200" i="1" dirty="0">
                <a:solidFill>
                  <a:schemeClr val="tx1"/>
                </a:solidFill>
              </a:rPr>
              <a:t>in </a:t>
            </a:r>
            <a:r>
              <a:rPr lang="nl-BE" sz="2200" i="1" dirty="0" err="1">
                <a:solidFill>
                  <a:schemeClr val="tx1"/>
                </a:solidFill>
              </a:rPr>
              <a:t>the</a:t>
            </a:r>
            <a:r>
              <a:rPr lang="nl-BE" sz="2200" i="1" dirty="0">
                <a:solidFill>
                  <a:schemeClr val="tx1"/>
                </a:solidFill>
              </a:rPr>
              <a:t> database</a:t>
            </a:r>
          </a:p>
          <a:p>
            <a:endParaRPr lang="nl-BE" sz="2200" i="1" dirty="0">
              <a:solidFill>
                <a:schemeClr val="accent1"/>
              </a:solidFill>
            </a:endParaRPr>
          </a:p>
          <a:p>
            <a:r>
              <a:rPr lang="en-US" sz="2200" dirty="0"/>
              <a:t>History of the migration scripts already executed</a:t>
            </a:r>
          </a:p>
          <a:p>
            <a:pPr lvl="1"/>
            <a:r>
              <a:rPr lang="nl-BE" sz="2200" dirty="0" err="1"/>
              <a:t>Only</a:t>
            </a:r>
            <a:r>
              <a:rPr lang="nl-BE" sz="2200" dirty="0"/>
              <a:t> </a:t>
            </a:r>
            <a:r>
              <a:rPr lang="nl-BE" sz="2200" i="1" dirty="0" err="1"/>
              <a:t>Create</a:t>
            </a:r>
            <a:r>
              <a:rPr lang="nl-BE" sz="2200" i="1" dirty="0"/>
              <a:t> Identity Migration</a:t>
            </a:r>
          </a:p>
          <a:p>
            <a:pPr lvl="1"/>
            <a:r>
              <a:rPr lang="en-US" sz="2200" dirty="0"/>
              <a:t>Initial tables (Student, Course, ...) were created without using a migration script</a:t>
            </a:r>
            <a:endParaRPr lang="nl-BE" sz="2200" dirty="0"/>
          </a:p>
        </p:txBody>
      </p:sp>
      <p:sp>
        <p:nvSpPr>
          <p:cNvPr id="3" name="Titel 2"/>
          <p:cNvSpPr>
            <a:spLocks noGrp="1"/>
          </p:cNvSpPr>
          <p:nvPr>
            <p:ph type="title"/>
          </p:nvPr>
        </p:nvSpPr>
        <p:spPr/>
        <p:txBody>
          <a:bodyPr/>
          <a:lstStyle/>
          <a:p>
            <a:r>
              <a:rPr lang="nl-BE" dirty="0" err="1"/>
              <a:t>Migrations</a:t>
            </a:r>
            <a:r>
              <a:rPr lang="nl-BE" dirty="0"/>
              <a:t> </a:t>
            </a:r>
            <a:r>
              <a:rPr lang="nl-BE" dirty="0" err="1"/>
              <a:t>History</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15</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a:extLst>
              <a:ext uri="{FF2B5EF4-FFF2-40B4-BE49-F238E27FC236}">
                <a16:creationId xmlns:a16="http://schemas.microsoft.com/office/drawing/2014/main" id="{B7C3E25F-E269-B51A-E5F5-205BE052F491}"/>
              </a:ext>
            </a:extLst>
          </p:cNvPr>
          <p:cNvPicPr>
            <a:picLocks noChangeAspect="1"/>
          </p:cNvPicPr>
          <p:nvPr/>
        </p:nvPicPr>
        <p:blipFill>
          <a:blip r:embed="rId2"/>
          <a:stretch>
            <a:fillRect/>
          </a:stretch>
        </p:blipFill>
        <p:spPr>
          <a:xfrm>
            <a:off x="3695717" y="3933056"/>
            <a:ext cx="4199148" cy="1352268"/>
          </a:xfrm>
          <a:prstGeom prst="rect">
            <a:avLst/>
          </a:prstGeom>
        </p:spPr>
      </p:pic>
      <p:sp>
        <p:nvSpPr>
          <p:cNvPr id="9" name="Rechthoek 8">
            <a:extLst>
              <a:ext uri="{FF2B5EF4-FFF2-40B4-BE49-F238E27FC236}">
                <a16:creationId xmlns:a16="http://schemas.microsoft.com/office/drawing/2014/main" id="{E635A7BF-CA52-40D2-9D99-ED912B81F326}"/>
              </a:ext>
            </a:extLst>
          </p:cNvPr>
          <p:cNvSpPr/>
          <p:nvPr/>
        </p:nvSpPr>
        <p:spPr>
          <a:xfrm>
            <a:off x="4115779" y="4725144"/>
            <a:ext cx="2988333" cy="36004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481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en-US" sz="2800" dirty="0"/>
              <a:t>Execution of all "open" migration scripts</a:t>
            </a:r>
          </a:p>
          <a:p>
            <a:endParaRPr lang="nl-BE" sz="900" dirty="0"/>
          </a:p>
          <a:p>
            <a:pPr marL="0" indent="0">
              <a:buNone/>
            </a:pPr>
            <a:r>
              <a:rPr lang="nl-BE" sz="2800" dirty="0">
                <a:solidFill>
                  <a:srgbClr val="00A0AE"/>
                </a:solidFill>
              </a:rPr>
              <a:t>	</a:t>
            </a:r>
            <a:r>
              <a:rPr lang="nl-BE" sz="2800" dirty="0">
                <a:solidFill>
                  <a:srgbClr val="00A0AE"/>
                </a:solidFill>
                <a:latin typeface="Consolas" panose="020B0609020204030204" pitchFamily="49" charset="0"/>
              </a:rPr>
              <a:t>update-database -context </a:t>
            </a:r>
            <a:r>
              <a:rPr lang="nl-BE" sz="2800" dirty="0" err="1">
                <a:solidFill>
                  <a:srgbClr val="00A0AE"/>
                </a:solidFill>
                <a:latin typeface="Consolas" panose="020B0609020204030204" pitchFamily="49" charset="0"/>
              </a:rPr>
              <a:t>SchoolContext</a:t>
            </a:r>
            <a:endParaRPr lang="nl-BE" sz="2800" dirty="0">
              <a:solidFill>
                <a:srgbClr val="00A0AE"/>
              </a:solidFill>
              <a:latin typeface="Consolas" panose="020B0609020204030204" pitchFamily="49" charset="0"/>
            </a:endParaRPr>
          </a:p>
        </p:txBody>
      </p:sp>
      <p:sp>
        <p:nvSpPr>
          <p:cNvPr id="3" name="Titel 2"/>
          <p:cNvSpPr>
            <a:spLocks noGrp="1"/>
          </p:cNvSpPr>
          <p:nvPr>
            <p:ph type="title"/>
          </p:nvPr>
        </p:nvSpPr>
        <p:spPr/>
        <p:txBody>
          <a:bodyPr/>
          <a:lstStyle/>
          <a:p>
            <a:r>
              <a:rPr lang="nl-BE" dirty="0"/>
              <a:t>Update-database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16</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32A18477-C351-4257-9614-A78F26EF41DC}"/>
              </a:ext>
            </a:extLst>
          </p:cNvPr>
          <p:cNvPicPr>
            <a:picLocks noChangeAspect="1"/>
          </p:cNvPicPr>
          <p:nvPr/>
        </p:nvPicPr>
        <p:blipFill>
          <a:blip r:embed="rId2"/>
          <a:stretch>
            <a:fillRect/>
          </a:stretch>
        </p:blipFill>
        <p:spPr>
          <a:xfrm>
            <a:off x="1127448" y="2793525"/>
            <a:ext cx="9629775" cy="3038475"/>
          </a:xfrm>
          <a:prstGeom prst="rect">
            <a:avLst/>
          </a:prstGeom>
          <a:ln>
            <a:solidFill>
              <a:schemeClr val="accent1"/>
            </a:solidFill>
          </a:ln>
        </p:spPr>
      </p:pic>
      <p:sp>
        <p:nvSpPr>
          <p:cNvPr id="10" name="Rechthoek 9">
            <a:extLst>
              <a:ext uri="{FF2B5EF4-FFF2-40B4-BE49-F238E27FC236}">
                <a16:creationId xmlns:a16="http://schemas.microsoft.com/office/drawing/2014/main" id="{0CD47462-7B03-46A3-BE0D-92D4A4BA49B6}"/>
              </a:ext>
            </a:extLst>
          </p:cNvPr>
          <p:cNvSpPr/>
          <p:nvPr/>
        </p:nvSpPr>
        <p:spPr>
          <a:xfrm>
            <a:off x="1007435" y="4653136"/>
            <a:ext cx="5376564" cy="36004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1630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318476"/>
            <a:ext cx="4727848" cy="4486788"/>
          </a:xfrm>
        </p:spPr>
        <p:txBody>
          <a:bodyPr>
            <a:normAutofit/>
          </a:bodyPr>
          <a:lstStyle/>
          <a:p>
            <a:r>
              <a:rPr lang="nl-BE" sz="2400" dirty="0" err="1"/>
              <a:t>Comment</a:t>
            </a:r>
            <a:r>
              <a:rPr lang="nl-BE" sz="2400" dirty="0"/>
              <a:t> </a:t>
            </a:r>
            <a:r>
              <a:rPr lang="nl-BE" sz="2400" dirty="0" err="1"/>
              <a:t>the</a:t>
            </a:r>
            <a:r>
              <a:rPr lang="nl-BE" sz="2400" dirty="0"/>
              <a:t> </a:t>
            </a:r>
            <a:r>
              <a:rPr lang="nl-BE" sz="2400" i="1" dirty="0"/>
              <a:t>Up</a:t>
            </a:r>
            <a:r>
              <a:rPr lang="nl-BE" sz="2400" dirty="0"/>
              <a:t>-</a:t>
            </a:r>
            <a:r>
              <a:rPr lang="nl-BE" sz="2400" dirty="0" err="1"/>
              <a:t>method</a:t>
            </a:r>
            <a:r>
              <a:rPr lang="nl-BE" sz="2400" dirty="0"/>
              <a:t> </a:t>
            </a:r>
            <a:r>
              <a:rPr lang="nl-BE" sz="2400" dirty="0" err="1"/>
              <a:t>before</a:t>
            </a:r>
            <a:r>
              <a:rPr lang="nl-BE" sz="2400" dirty="0"/>
              <a:t> running </a:t>
            </a:r>
            <a:r>
              <a:rPr lang="nl-BE" sz="2400" dirty="0" err="1"/>
              <a:t>the</a:t>
            </a:r>
            <a:r>
              <a:rPr lang="nl-BE" sz="2400" dirty="0"/>
              <a:t> update-database statement</a:t>
            </a:r>
          </a:p>
          <a:p>
            <a:endParaRPr lang="nl-BE" sz="2400" dirty="0"/>
          </a:p>
          <a:p>
            <a:r>
              <a:rPr lang="en-US" sz="2400" dirty="0"/>
              <a:t>Student, Course, … tables already exist in our database</a:t>
            </a:r>
            <a:endParaRPr lang="nl-BE" sz="2400" dirty="0"/>
          </a:p>
          <a:p>
            <a:endParaRPr lang="nl-BE" sz="2400" dirty="0"/>
          </a:p>
          <a:p>
            <a:r>
              <a:rPr lang="nl-BE" sz="2400" dirty="0"/>
              <a:t>update-database -context </a:t>
            </a:r>
            <a:r>
              <a:rPr lang="nl-BE" sz="2400" dirty="0" err="1"/>
              <a:t>SchoolContext</a:t>
            </a:r>
            <a:endParaRPr lang="nl-BE" sz="2400" dirty="0"/>
          </a:p>
          <a:p>
            <a:endParaRPr lang="nl-BE" sz="1400" dirty="0"/>
          </a:p>
        </p:txBody>
      </p:sp>
      <p:sp>
        <p:nvSpPr>
          <p:cNvPr id="3" name="Titel 2"/>
          <p:cNvSpPr>
            <a:spLocks noGrp="1"/>
          </p:cNvSpPr>
          <p:nvPr>
            <p:ph type="title"/>
          </p:nvPr>
        </p:nvSpPr>
        <p:spPr/>
        <p:txBody>
          <a:bodyPr/>
          <a:lstStyle/>
          <a:p>
            <a:r>
              <a:rPr lang="nl-BE" dirty="0"/>
              <a:t>Update-Database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17</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6752F43B-B4CE-4A23-A4F1-C8943BBE88AF}"/>
              </a:ext>
            </a:extLst>
          </p:cNvPr>
          <p:cNvPicPr>
            <a:picLocks noChangeAspect="1"/>
          </p:cNvPicPr>
          <p:nvPr/>
        </p:nvPicPr>
        <p:blipFill rotWithShape="1">
          <a:blip r:embed="rId2"/>
          <a:srcRect r="20789"/>
          <a:stretch/>
        </p:blipFill>
        <p:spPr>
          <a:xfrm>
            <a:off x="4740239" y="152875"/>
            <a:ext cx="7272808" cy="4872838"/>
          </a:xfrm>
          <a:prstGeom prst="rect">
            <a:avLst/>
          </a:prstGeom>
          <a:ln w="6350">
            <a:solidFill>
              <a:schemeClr val="accent1"/>
            </a:solidFill>
          </a:ln>
        </p:spPr>
      </p:pic>
      <p:pic>
        <p:nvPicPr>
          <p:cNvPr id="8" name="Afbeelding 7">
            <a:extLst>
              <a:ext uri="{FF2B5EF4-FFF2-40B4-BE49-F238E27FC236}">
                <a16:creationId xmlns:a16="http://schemas.microsoft.com/office/drawing/2014/main" id="{B6BCD3D8-C23D-1C49-0A9E-7411CACFBF04}"/>
              </a:ext>
            </a:extLst>
          </p:cNvPr>
          <p:cNvPicPr>
            <a:picLocks noChangeAspect="1"/>
          </p:cNvPicPr>
          <p:nvPr/>
        </p:nvPicPr>
        <p:blipFill>
          <a:blip r:embed="rId3"/>
          <a:stretch>
            <a:fillRect/>
          </a:stretch>
        </p:blipFill>
        <p:spPr>
          <a:xfrm>
            <a:off x="8007343" y="5178588"/>
            <a:ext cx="4005704" cy="1527599"/>
          </a:xfrm>
          <a:prstGeom prst="rect">
            <a:avLst/>
          </a:prstGeom>
          <a:ln>
            <a:solidFill>
              <a:schemeClr val="accent1"/>
            </a:solidFill>
          </a:ln>
        </p:spPr>
      </p:pic>
      <p:sp>
        <p:nvSpPr>
          <p:cNvPr id="14" name="Rechthoek 13">
            <a:extLst>
              <a:ext uri="{FF2B5EF4-FFF2-40B4-BE49-F238E27FC236}">
                <a16:creationId xmlns:a16="http://schemas.microsoft.com/office/drawing/2014/main" id="{455110DA-A9D6-46B4-BE70-3489B7A360D3}"/>
              </a:ext>
            </a:extLst>
          </p:cNvPr>
          <p:cNvSpPr/>
          <p:nvPr/>
        </p:nvSpPr>
        <p:spPr>
          <a:xfrm>
            <a:off x="8328248" y="6165304"/>
            <a:ext cx="2520280" cy="364351"/>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8881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6430153" cy="4428000"/>
          </a:xfrm>
        </p:spPr>
        <p:txBody>
          <a:bodyPr>
            <a:normAutofit/>
          </a:bodyPr>
          <a:lstStyle/>
          <a:p>
            <a:r>
              <a:rPr lang="fr-BE" sz="2400" dirty="0" err="1"/>
              <a:t>Add</a:t>
            </a:r>
            <a:r>
              <a:rPr lang="fr-BE" sz="2400" dirty="0"/>
              <a:t> the </a:t>
            </a:r>
            <a:r>
              <a:rPr lang="fr-BE" sz="2400" i="1" dirty="0" err="1">
                <a:solidFill>
                  <a:srgbClr val="00A0AE"/>
                </a:solidFill>
              </a:rPr>
              <a:t>Models</a:t>
            </a:r>
            <a:endParaRPr lang="fr-BE" sz="2400" i="1" dirty="0">
              <a:solidFill>
                <a:srgbClr val="00A0AE"/>
              </a:solidFill>
            </a:endParaRPr>
          </a:p>
          <a:p>
            <a:pPr lvl="1"/>
            <a:r>
              <a:rPr lang="fr-BE" sz="2400" dirty="0" err="1"/>
              <a:t>Teacher.cs</a:t>
            </a:r>
            <a:endParaRPr lang="fr-BE" sz="2400" dirty="0"/>
          </a:p>
          <a:p>
            <a:pPr lvl="1"/>
            <a:r>
              <a:rPr lang="fr-BE" sz="2400" dirty="0" err="1"/>
              <a:t>Classroom.cs</a:t>
            </a:r>
            <a:endParaRPr lang="fr-BE" sz="2400" dirty="0"/>
          </a:p>
          <a:p>
            <a:endParaRPr lang="fr-BE" sz="2400" dirty="0"/>
          </a:p>
          <a:p>
            <a:r>
              <a:rPr lang="fr-BE" sz="2400" dirty="0" err="1"/>
              <a:t>Modify</a:t>
            </a:r>
            <a:r>
              <a:rPr lang="nl-BE" sz="2400" dirty="0"/>
              <a:t> Data/</a:t>
            </a:r>
            <a:r>
              <a:rPr lang="nl-BE" sz="2400" i="1" dirty="0" err="1">
                <a:solidFill>
                  <a:srgbClr val="00A0AE"/>
                </a:solidFill>
              </a:rPr>
              <a:t>SchoolContext.cs</a:t>
            </a:r>
            <a:endParaRPr lang="nl-BE" sz="2400" dirty="0"/>
          </a:p>
        </p:txBody>
      </p:sp>
      <p:sp>
        <p:nvSpPr>
          <p:cNvPr id="3" name="Titel 2"/>
          <p:cNvSpPr>
            <a:spLocks noGrp="1"/>
          </p:cNvSpPr>
          <p:nvPr>
            <p:ph type="title"/>
          </p:nvPr>
        </p:nvSpPr>
        <p:spPr/>
        <p:txBody>
          <a:bodyPr/>
          <a:lstStyle/>
          <a:p>
            <a:r>
              <a:rPr lang="fr-BE" dirty="0"/>
              <a:t>Extra </a:t>
            </a:r>
            <a:r>
              <a:rPr lang="fr-BE" dirty="0" err="1"/>
              <a:t>Models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18</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5A5A0B82-408E-4C62-BCF6-A630371F3BAE}"/>
              </a:ext>
            </a:extLst>
          </p:cNvPr>
          <p:cNvPicPr>
            <a:picLocks noChangeAspect="1"/>
          </p:cNvPicPr>
          <p:nvPr/>
        </p:nvPicPr>
        <p:blipFill>
          <a:blip r:embed="rId2"/>
          <a:stretch>
            <a:fillRect/>
          </a:stretch>
        </p:blipFill>
        <p:spPr>
          <a:xfrm>
            <a:off x="6430153" y="332656"/>
            <a:ext cx="5525436" cy="1694467"/>
          </a:xfrm>
          <a:prstGeom prst="rect">
            <a:avLst/>
          </a:prstGeom>
          <a:ln>
            <a:solidFill>
              <a:schemeClr val="accent1"/>
            </a:solidFill>
          </a:ln>
        </p:spPr>
      </p:pic>
      <p:pic>
        <p:nvPicPr>
          <p:cNvPr id="8" name="Afbeelding 7">
            <a:extLst>
              <a:ext uri="{FF2B5EF4-FFF2-40B4-BE49-F238E27FC236}">
                <a16:creationId xmlns:a16="http://schemas.microsoft.com/office/drawing/2014/main" id="{7B233364-8B84-41F0-8160-45C077B48067}"/>
              </a:ext>
            </a:extLst>
          </p:cNvPr>
          <p:cNvPicPr>
            <a:picLocks noChangeAspect="1"/>
          </p:cNvPicPr>
          <p:nvPr/>
        </p:nvPicPr>
        <p:blipFill>
          <a:blip r:embed="rId3"/>
          <a:stretch>
            <a:fillRect/>
          </a:stretch>
        </p:blipFill>
        <p:spPr>
          <a:xfrm>
            <a:off x="6962232" y="2195699"/>
            <a:ext cx="4993357" cy="1727210"/>
          </a:xfrm>
          <a:prstGeom prst="rect">
            <a:avLst/>
          </a:prstGeom>
          <a:ln>
            <a:solidFill>
              <a:schemeClr val="accent1"/>
            </a:solidFill>
          </a:ln>
        </p:spPr>
      </p:pic>
      <p:pic>
        <p:nvPicPr>
          <p:cNvPr id="9" name="Afbeelding 8">
            <a:extLst>
              <a:ext uri="{FF2B5EF4-FFF2-40B4-BE49-F238E27FC236}">
                <a16:creationId xmlns:a16="http://schemas.microsoft.com/office/drawing/2014/main" id="{F3662C99-314C-468C-B8B4-52D65A893F9E}"/>
              </a:ext>
            </a:extLst>
          </p:cNvPr>
          <p:cNvPicPr>
            <a:picLocks noChangeAspect="1"/>
          </p:cNvPicPr>
          <p:nvPr/>
        </p:nvPicPr>
        <p:blipFill>
          <a:blip r:embed="rId4"/>
          <a:stretch>
            <a:fillRect/>
          </a:stretch>
        </p:blipFill>
        <p:spPr>
          <a:xfrm>
            <a:off x="5231904" y="4091485"/>
            <a:ext cx="6710340" cy="1616423"/>
          </a:xfrm>
          <a:prstGeom prst="rect">
            <a:avLst/>
          </a:prstGeom>
          <a:ln>
            <a:solidFill>
              <a:schemeClr val="accent1"/>
            </a:solidFill>
          </a:ln>
        </p:spPr>
      </p:pic>
      <p:sp>
        <p:nvSpPr>
          <p:cNvPr id="10" name="Rechthoek 9">
            <a:extLst>
              <a:ext uri="{FF2B5EF4-FFF2-40B4-BE49-F238E27FC236}">
                <a16:creationId xmlns:a16="http://schemas.microsoft.com/office/drawing/2014/main" id="{FE57CA85-FE15-4902-BF20-511D07D532EC}"/>
              </a:ext>
            </a:extLst>
          </p:cNvPr>
          <p:cNvSpPr/>
          <p:nvPr/>
        </p:nvSpPr>
        <p:spPr>
          <a:xfrm>
            <a:off x="5087888" y="4966608"/>
            <a:ext cx="6552728" cy="909875"/>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3053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nl-BE" sz="2400" dirty="0" err="1"/>
              <a:t>Modify</a:t>
            </a:r>
            <a:r>
              <a:rPr lang="nl-BE" sz="2400" dirty="0"/>
              <a:t> </a:t>
            </a:r>
            <a:r>
              <a:rPr lang="nl-BE" sz="2400" dirty="0" err="1">
                <a:solidFill>
                  <a:srgbClr val="00A0AE"/>
                </a:solidFill>
              </a:rPr>
              <a:t>Student.cs</a:t>
            </a:r>
            <a:endParaRPr lang="nl-BE" sz="2400" dirty="0"/>
          </a:p>
          <a:p>
            <a:endParaRPr lang="nl-BE" sz="2400" dirty="0"/>
          </a:p>
          <a:p>
            <a:r>
              <a:rPr lang="nl-BE" sz="2400" dirty="0"/>
              <a:t>Save </a:t>
            </a:r>
            <a:r>
              <a:rPr lang="nl-BE" sz="2400" dirty="0" err="1"/>
              <a:t>All</a:t>
            </a:r>
            <a:endParaRPr lang="nl-BE" sz="2400" dirty="0"/>
          </a:p>
          <a:p>
            <a:r>
              <a:rPr lang="nl-BE" sz="2400" b="1" dirty="0">
                <a:solidFill>
                  <a:srgbClr val="C00000"/>
                </a:solidFill>
              </a:rPr>
              <a:t>REBUILD</a:t>
            </a:r>
          </a:p>
        </p:txBody>
      </p:sp>
      <p:sp>
        <p:nvSpPr>
          <p:cNvPr id="3" name="Titel 2"/>
          <p:cNvSpPr>
            <a:spLocks noGrp="1"/>
          </p:cNvSpPr>
          <p:nvPr>
            <p:ph type="title"/>
          </p:nvPr>
        </p:nvSpPr>
        <p:spPr/>
        <p:txBody>
          <a:bodyPr/>
          <a:lstStyle/>
          <a:p>
            <a:r>
              <a:rPr lang="fr-BE" dirty="0"/>
              <a:t>Modifications to </a:t>
            </a:r>
            <a:r>
              <a:rPr lang="fr-BE" dirty="0" err="1"/>
              <a:t>Models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19</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9" name="Afbeelding 8">
            <a:extLst>
              <a:ext uri="{FF2B5EF4-FFF2-40B4-BE49-F238E27FC236}">
                <a16:creationId xmlns:a16="http://schemas.microsoft.com/office/drawing/2014/main" id="{E6AD9886-7D9B-0840-9363-FF8D78D89CF7}"/>
              </a:ext>
            </a:extLst>
          </p:cNvPr>
          <p:cNvPicPr>
            <a:picLocks noChangeAspect="1"/>
          </p:cNvPicPr>
          <p:nvPr/>
        </p:nvPicPr>
        <p:blipFill>
          <a:blip r:embed="rId2"/>
          <a:stretch>
            <a:fillRect/>
          </a:stretch>
        </p:blipFill>
        <p:spPr>
          <a:xfrm>
            <a:off x="5231904" y="1556792"/>
            <a:ext cx="6677025" cy="5114925"/>
          </a:xfrm>
          <a:prstGeom prst="rect">
            <a:avLst/>
          </a:prstGeom>
          <a:ln>
            <a:solidFill>
              <a:schemeClr val="accent1"/>
            </a:solidFill>
          </a:ln>
        </p:spPr>
      </p:pic>
      <p:sp>
        <p:nvSpPr>
          <p:cNvPr id="7" name="Rechthoek 6">
            <a:extLst>
              <a:ext uri="{FF2B5EF4-FFF2-40B4-BE49-F238E27FC236}">
                <a16:creationId xmlns:a16="http://schemas.microsoft.com/office/drawing/2014/main" id="{8D7B79FC-8C4B-44B0-9391-96DF3769CA38}"/>
              </a:ext>
            </a:extLst>
          </p:cNvPr>
          <p:cNvSpPr/>
          <p:nvPr/>
        </p:nvSpPr>
        <p:spPr>
          <a:xfrm>
            <a:off x="5663952" y="4365104"/>
            <a:ext cx="3672408" cy="46184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7634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1"/>
            <a:ext cx="12192000" cy="4725272"/>
          </a:xfrm>
        </p:spPr>
        <p:txBody>
          <a:bodyPr>
            <a:normAutofit/>
          </a:bodyPr>
          <a:lstStyle/>
          <a:p>
            <a:r>
              <a:rPr lang="fr-BE" dirty="0" err="1"/>
              <a:t>HttpContext</a:t>
            </a:r>
            <a:r>
              <a:rPr lang="fr-BE" dirty="0"/>
              <a:t> (</a:t>
            </a:r>
            <a:r>
              <a:rPr lang="fr-BE" i="1" dirty="0">
                <a:solidFill>
                  <a:schemeClr val="accent1"/>
                </a:solidFill>
              </a:rPr>
              <a:t>Sessions</a:t>
            </a:r>
            <a:r>
              <a:rPr lang="fr-BE" dirty="0"/>
              <a:t>)</a:t>
            </a:r>
          </a:p>
          <a:p>
            <a:pPr lvl="1"/>
            <a:r>
              <a:rPr lang="fr-BE" dirty="0"/>
              <a:t>Read</a:t>
            </a:r>
          </a:p>
          <a:p>
            <a:pPr lvl="1"/>
            <a:r>
              <a:rPr lang="fr-BE" dirty="0"/>
              <a:t>Write</a:t>
            </a:r>
          </a:p>
          <a:p>
            <a:endParaRPr lang="fr-BE" dirty="0">
              <a:solidFill>
                <a:schemeClr val="accent6">
                  <a:lumMod val="10000"/>
                </a:schemeClr>
              </a:solidFill>
            </a:endParaRPr>
          </a:p>
          <a:p>
            <a:r>
              <a:rPr lang="fr-BE" dirty="0">
                <a:solidFill>
                  <a:schemeClr val="accent6">
                    <a:lumMod val="10000"/>
                  </a:schemeClr>
                </a:solidFill>
              </a:rPr>
              <a:t>Migrations</a:t>
            </a:r>
          </a:p>
          <a:p>
            <a:endParaRPr lang="fr-BE" dirty="0"/>
          </a:p>
          <a:p>
            <a:r>
              <a:rPr lang="fr-BE" dirty="0"/>
              <a:t>Shopping </a:t>
            </a:r>
            <a:r>
              <a:rPr lang="fr-BE" dirty="0" err="1"/>
              <a:t>Cart</a:t>
            </a:r>
            <a:r>
              <a:rPr lang="fr-BE" dirty="0"/>
              <a:t> (</a:t>
            </a:r>
            <a:r>
              <a:rPr lang="fr-BE" i="1" dirty="0">
                <a:solidFill>
                  <a:schemeClr val="accent1"/>
                </a:solidFill>
              </a:rPr>
              <a:t>Business Logic</a:t>
            </a:r>
            <a:r>
              <a:rPr lang="fr-BE" dirty="0">
                <a:solidFill>
                  <a:schemeClr val="accent6">
                    <a:lumMod val="10000"/>
                  </a:schemeClr>
                </a:solidFill>
              </a:rPr>
              <a:t>)</a:t>
            </a:r>
          </a:p>
          <a:p>
            <a:endParaRPr lang="fr-BE" dirty="0">
              <a:solidFill>
                <a:schemeClr val="accent6">
                  <a:lumMod val="10000"/>
                </a:schemeClr>
              </a:solidFill>
            </a:endParaRPr>
          </a:p>
        </p:txBody>
      </p:sp>
      <p:sp>
        <p:nvSpPr>
          <p:cNvPr id="3" name="Titel 2"/>
          <p:cNvSpPr>
            <a:spLocks noGrp="1"/>
          </p:cNvSpPr>
          <p:nvPr>
            <p:ph type="title"/>
          </p:nvPr>
        </p:nvSpPr>
        <p:spPr/>
        <p:txBody>
          <a:bodyPr/>
          <a:lstStyle/>
          <a:p>
            <a:r>
              <a:rPr lang="fr-BE" dirty="0"/>
              <a:t>Sessions &amp; Migrations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342652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pPr marL="0" indent="0">
              <a:buNone/>
            </a:pPr>
            <a:r>
              <a:rPr lang="nl-BE" sz="2800" dirty="0"/>
              <a:t>	</a:t>
            </a:r>
            <a:r>
              <a:rPr lang="nl-BE" sz="2400" dirty="0" err="1">
                <a:solidFill>
                  <a:srgbClr val="00A0AE"/>
                </a:solidFill>
                <a:latin typeface="Consolas" panose="020B0609020204030204" pitchFamily="49" charset="0"/>
              </a:rPr>
              <a:t>add-migration</a:t>
            </a:r>
            <a:r>
              <a:rPr lang="nl-BE" sz="2400" dirty="0">
                <a:solidFill>
                  <a:srgbClr val="00A0AE"/>
                </a:solidFill>
                <a:latin typeface="Consolas" panose="020B0609020204030204" pitchFamily="49" charset="0"/>
              </a:rPr>
              <a:t> first -context </a:t>
            </a:r>
            <a:r>
              <a:rPr lang="nl-BE" sz="2400" dirty="0" err="1">
                <a:solidFill>
                  <a:srgbClr val="00A0AE"/>
                </a:solidFill>
                <a:latin typeface="Consolas" panose="020B0609020204030204" pitchFamily="49" charset="0"/>
              </a:rPr>
              <a:t>SchoolContext</a:t>
            </a:r>
            <a:endParaRPr lang="nl-BE" sz="2800" dirty="0">
              <a:solidFill>
                <a:srgbClr val="00A0AE"/>
              </a:solidFill>
              <a:latin typeface="Consolas" panose="020B0609020204030204" pitchFamily="49" charset="0"/>
            </a:endParaRPr>
          </a:p>
        </p:txBody>
      </p:sp>
      <p:sp>
        <p:nvSpPr>
          <p:cNvPr id="3" name="Titel 2"/>
          <p:cNvSpPr>
            <a:spLocks noGrp="1"/>
          </p:cNvSpPr>
          <p:nvPr>
            <p:ph type="title"/>
          </p:nvPr>
        </p:nvSpPr>
        <p:spPr/>
        <p:txBody>
          <a:bodyPr/>
          <a:lstStyle/>
          <a:p>
            <a:r>
              <a:rPr lang="nl-BE" dirty="0"/>
              <a:t>First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20</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8" name="Afbeelding 7">
            <a:extLst>
              <a:ext uri="{FF2B5EF4-FFF2-40B4-BE49-F238E27FC236}">
                <a16:creationId xmlns:a16="http://schemas.microsoft.com/office/drawing/2014/main" id="{69CA6579-72E7-2DBA-13EA-4A18151518A4}"/>
              </a:ext>
            </a:extLst>
          </p:cNvPr>
          <p:cNvPicPr>
            <a:picLocks noChangeAspect="1"/>
          </p:cNvPicPr>
          <p:nvPr/>
        </p:nvPicPr>
        <p:blipFill>
          <a:blip r:embed="rId2"/>
          <a:stretch>
            <a:fillRect/>
          </a:stretch>
        </p:blipFill>
        <p:spPr>
          <a:xfrm>
            <a:off x="528675" y="2101214"/>
            <a:ext cx="11134650" cy="3606739"/>
          </a:xfrm>
          <a:prstGeom prst="rect">
            <a:avLst/>
          </a:prstGeom>
        </p:spPr>
      </p:pic>
    </p:spTree>
    <p:extLst>
      <p:ext uri="{BB962C8B-B14F-4D97-AF65-F5344CB8AC3E}">
        <p14:creationId xmlns:p14="http://schemas.microsoft.com/office/powerpoint/2010/main" val="3083497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a:t>First </a:t>
            </a:r>
            <a:r>
              <a:rPr lang="nl-BE" dirty="0" err="1"/>
              <a:t>migration</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21</a:t>
            </a:fld>
            <a:endParaRPr lang="nl-BE" dirty="0"/>
          </a:p>
        </p:txBody>
      </p:sp>
      <p:pic>
        <p:nvPicPr>
          <p:cNvPr id="8" name="Afbeelding 7">
            <a:extLst>
              <a:ext uri="{FF2B5EF4-FFF2-40B4-BE49-F238E27FC236}">
                <a16:creationId xmlns:a16="http://schemas.microsoft.com/office/drawing/2014/main" id="{D6219487-3E4E-4A6D-9C6F-0511D6DAEA3A}"/>
              </a:ext>
            </a:extLst>
          </p:cNvPr>
          <p:cNvPicPr>
            <a:picLocks noChangeAspect="1"/>
          </p:cNvPicPr>
          <p:nvPr/>
        </p:nvPicPr>
        <p:blipFill>
          <a:blip r:embed="rId2"/>
          <a:stretch>
            <a:fillRect/>
          </a:stretch>
        </p:blipFill>
        <p:spPr>
          <a:xfrm>
            <a:off x="290935" y="1290619"/>
            <a:ext cx="6809564" cy="5013176"/>
          </a:xfrm>
          <a:prstGeom prst="rect">
            <a:avLst/>
          </a:prstGeom>
          <a:ln>
            <a:solidFill>
              <a:schemeClr val="accent1"/>
            </a:solidFill>
          </a:ln>
        </p:spPr>
      </p:pic>
      <p:sp>
        <p:nvSpPr>
          <p:cNvPr id="9" name="Rechthoek 8">
            <a:extLst>
              <a:ext uri="{FF2B5EF4-FFF2-40B4-BE49-F238E27FC236}">
                <a16:creationId xmlns:a16="http://schemas.microsoft.com/office/drawing/2014/main" id="{2C6B537F-E5F7-4AE0-898D-0A5008529137}"/>
              </a:ext>
            </a:extLst>
          </p:cNvPr>
          <p:cNvSpPr/>
          <p:nvPr/>
        </p:nvSpPr>
        <p:spPr>
          <a:xfrm>
            <a:off x="728409" y="1772816"/>
            <a:ext cx="3783415" cy="100811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8CA8FB1-B5DB-43A6-AD01-53D5B6D0E3F3}"/>
              </a:ext>
            </a:extLst>
          </p:cNvPr>
          <p:cNvSpPr/>
          <p:nvPr/>
        </p:nvSpPr>
        <p:spPr>
          <a:xfrm>
            <a:off x="728409" y="2932951"/>
            <a:ext cx="3783415" cy="56805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extLst>
              <a:ext uri="{FF2B5EF4-FFF2-40B4-BE49-F238E27FC236}">
                <a16:creationId xmlns:a16="http://schemas.microsoft.com/office/drawing/2014/main" id="{DC8E7D7E-BDF5-42B4-8F2C-38D07A7FD097}"/>
              </a:ext>
            </a:extLst>
          </p:cNvPr>
          <p:cNvSpPr/>
          <p:nvPr/>
        </p:nvSpPr>
        <p:spPr>
          <a:xfrm>
            <a:off x="720000" y="5515943"/>
            <a:ext cx="3783415" cy="56805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0B96B212-33E3-CBE1-56DB-D1ABE4928993}"/>
              </a:ext>
            </a:extLst>
          </p:cNvPr>
          <p:cNvPicPr>
            <a:picLocks noChangeAspect="1"/>
          </p:cNvPicPr>
          <p:nvPr/>
        </p:nvPicPr>
        <p:blipFill>
          <a:blip r:embed="rId3"/>
          <a:stretch>
            <a:fillRect/>
          </a:stretch>
        </p:blipFill>
        <p:spPr>
          <a:xfrm>
            <a:off x="7320136" y="1290618"/>
            <a:ext cx="4449919" cy="1418301"/>
          </a:xfrm>
          <a:prstGeom prst="rect">
            <a:avLst/>
          </a:prstGeom>
          <a:ln>
            <a:solidFill>
              <a:schemeClr val="accent1"/>
            </a:solidFill>
          </a:ln>
        </p:spPr>
      </p:pic>
    </p:spTree>
    <p:extLst>
      <p:ext uri="{BB962C8B-B14F-4D97-AF65-F5344CB8AC3E}">
        <p14:creationId xmlns:p14="http://schemas.microsoft.com/office/powerpoint/2010/main" val="752569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6D8BD0D4-83C2-4C14-9E41-8FB49FA4F552}"/>
              </a:ext>
            </a:extLst>
          </p:cNvPr>
          <p:cNvPicPr>
            <a:picLocks noChangeAspect="1"/>
          </p:cNvPicPr>
          <p:nvPr/>
        </p:nvPicPr>
        <p:blipFill>
          <a:blip r:embed="rId2"/>
          <a:stretch>
            <a:fillRect/>
          </a:stretch>
        </p:blipFill>
        <p:spPr>
          <a:xfrm>
            <a:off x="480000" y="1484784"/>
            <a:ext cx="6857206" cy="2983889"/>
          </a:xfrm>
          <a:prstGeom prst="rect">
            <a:avLst/>
          </a:prstGeom>
          <a:ln>
            <a:solidFill>
              <a:schemeClr val="accent1"/>
            </a:solidFill>
          </a:ln>
        </p:spPr>
      </p:pic>
      <p:sp>
        <p:nvSpPr>
          <p:cNvPr id="3" name="Titel 2"/>
          <p:cNvSpPr>
            <a:spLocks noGrp="1"/>
          </p:cNvSpPr>
          <p:nvPr>
            <p:ph type="title"/>
          </p:nvPr>
        </p:nvSpPr>
        <p:spPr/>
        <p:txBody>
          <a:bodyPr/>
          <a:lstStyle/>
          <a:p>
            <a:r>
              <a:rPr lang="nl-BE" dirty="0"/>
              <a:t>First </a:t>
            </a:r>
            <a:r>
              <a:rPr lang="nl-BE" dirty="0" err="1"/>
              <a:t>migration</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22</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9" name="Rechthoek 8">
            <a:extLst>
              <a:ext uri="{FF2B5EF4-FFF2-40B4-BE49-F238E27FC236}">
                <a16:creationId xmlns:a16="http://schemas.microsoft.com/office/drawing/2014/main" id="{2C6B537F-E5F7-4AE0-898D-0A5008529137}"/>
              </a:ext>
            </a:extLst>
          </p:cNvPr>
          <p:cNvSpPr/>
          <p:nvPr/>
        </p:nvSpPr>
        <p:spPr>
          <a:xfrm>
            <a:off x="836279" y="1968616"/>
            <a:ext cx="3240360" cy="229625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 name="Afbeelding 1">
            <a:extLst>
              <a:ext uri="{FF2B5EF4-FFF2-40B4-BE49-F238E27FC236}">
                <a16:creationId xmlns:a16="http://schemas.microsoft.com/office/drawing/2014/main" id="{70B312D4-3188-7183-B4CB-407623B0206B}"/>
              </a:ext>
            </a:extLst>
          </p:cNvPr>
          <p:cNvPicPr>
            <a:picLocks noChangeAspect="1"/>
          </p:cNvPicPr>
          <p:nvPr/>
        </p:nvPicPr>
        <p:blipFill>
          <a:blip r:embed="rId3"/>
          <a:stretch>
            <a:fillRect/>
          </a:stretch>
        </p:blipFill>
        <p:spPr>
          <a:xfrm>
            <a:off x="7464152" y="1484784"/>
            <a:ext cx="4449919" cy="1418301"/>
          </a:xfrm>
          <a:prstGeom prst="rect">
            <a:avLst/>
          </a:prstGeom>
          <a:ln>
            <a:solidFill>
              <a:schemeClr val="accent1"/>
            </a:solidFill>
          </a:ln>
        </p:spPr>
      </p:pic>
    </p:spTree>
    <p:extLst>
      <p:ext uri="{BB962C8B-B14F-4D97-AF65-F5344CB8AC3E}">
        <p14:creationId xmlns:p14="http://schemas.microsoft.com/office/powerpoint/2010/main" val="56524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480376" cy="4428000"/>
          </a:xfrm>
        </p:spPr>
        <p:txBody>
          <a:bodyPr/>
          <a:lstStyle/>
          <a:p>
            <a:pPr marL="0" indent="0">
              <a:buNone/>
            </a:pPr>
            <a:r>
              <a:rPr lang="nl-BE" dirty="0"/>
              <a:t>	</a:t>
            </a:r>
            <a:r>
              <a:rPr lang="nl-BE" sz="2800" dirty="0">
                <a:solidFill>
                  <a:srgbClr val="00A0AE"/>
                </a:solidFill>
                <a:latin typeface="Consolas" panose="020B0609020204030204" pitchFamily="49" charset="0"/>
              </a:rPr>
              <a:t>update-database -context </a:t>
            </a:r>
            <a:r>
              <a:rPr lang="nl-BE" sz="2800" dirty="0" err="1">
                <a:solidFill>
                  <a:srgbClr val="00A0AE"/>
                </a:solidFill>
                <a:latin typeface="Consolas" panose="020B0609020204030204" pitchFamily="49" charset="0"/>
              </a:rPr>
              <a:t>SchoolContext</a:t>
            </a:r>
            <a:endParaRPr lang="nl-BE" sz="2800" dirty="0">
              <a:solidFill>
                <a:srgbClr val="00A0AE"/>
              </a:solidFill>
              <a:latin typeface="Consolas" panose="020B0609020204030204" pitchFamily="49" charset="0"/>
            </a:endParaRPr>
          </a:p>
          <a:p>
            <a:endParaRPr lang="nl-BE" dirty="0"/>
          </a:p>
        </p:txBody>
      </p:sp>
      <p:sp>
        <p:nvSpPr>
          <p:cNvPr id="3" name="Titel 2"/>
          <p:cNvSpPr>
            <a:spLocks noGrp="1"/>
          </p:cNvSpPr>
          <p:nvPr>
            <p:ph type="title"/>
          </p:nvPr>
        </p:nvSpPr>
        <p:spPr/>
        <p:txBody>
          <a:bodyPr/>
          <a:lstStyle/>
          <a:p>
            <a:r>
              <a:rPr lang="nl-BE" dirty="0"/>
              <a:t>First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8" name="Afbeelding 7">
            <a:extLst>
              <a:ext uri="{FF2B5EF4-FFF2-40B4-BE49-F238E27FC236}">
                <a16:creationId xmlns:a16="http://schemas.microsoft.com/office/drawing/2014/main" id="{CB75E30D-5619-7DA0-D9BA-64355CE945B8}"/>
              </a:ext>
            </a:extLst>
          </p:cNvPr>
          <p:cNvPicPr>
            <a:picLocks noChangeAspect="1"/>
          </p:cNvPicPr>
          <p:nvPr/>
        </p:nvPicPr>
        <p:blipFill>
          <a:blip r:embed="rId2"/>
          <a:stretch>
            <a:fillRect/>
          </a:stretch>
        </p:blipFill>
        <p:spPr>
          <a:xfrm>
            <a:off x="807182" y="2170447"/>
            <a:ext cx="10577636" cy="3441234"/>
          </a:xfrm>
          <a:prstGeom prst="rect">
            <a:avLst/>
          </a:prstGeom>
        </p:spPr>
      </p:pic>
    </p:spTree>
    <p:extLst>
      <p:ext uri="{BB962C8B-B14F-4D97-AF65-F5344CB8AC3E}">
        <p14:creationId xmlns:p14="http://schemas.microsoft.com/office/powerpoint/2010/main" val="371828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7D3776A2-9A71-E462-F3C0-1A78AFD5C6AA}"/>
              </a:ext>
            </a:extLst>
          </p:cNvPr>
          <p:cNvPicPr>
            <a:picLocks noChangeAspect="1"/>
          </p:cNvPicPr>
          <p:nvPr/>
        </p:nvPicPr>
        <p:blipFill>
          <a:blip r:embed="rId2"/>
          <a:stretch>
            <a:fillRect/>
          </a:stretch>
        </p:blipFill>
        <p:spPr>
          <a:xfrm>
            <a:off x="5087888" y="490103"/>
            <a:ext cx="3938553" cy="1707078"/>
          </a:xfrm>
          <a:prstGeom prst="rect">
            <a:avLst/>
          </a:prstGeom>
          <a:ln>
            <a:solidFill>
              <a:schemeClr val="accent1"/>
            </a:solidFill>
          </a:ln>
        </p:spPr>
      </p:pic>
      <p:sp>
        <p:nvSpPr>
          <p:cNvPr id="3" name="Titel 2"/>
          <p:cNvSpPr>
            <a:spLocks noGrp="1"/>
          </p:cNvSpPr>
          <p:nvPr>
            <p:ph type="title"/>
          </p:nvPr>
        </p:nvSpPr>
        <p:spPr/>
        <p:txBody>
          <a:bodyPr/>
          <a:lstStyle/>
          <a:p>
            <a:r>
              <a:rPr lang="nl-BE" dirty="0"/>
              <a:t>First Migration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24</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13" name="Afbeelding 12">
            <a:extLst>
              <a:ext uri="{FF2B5EF4-FFF2-40B4-BE49-F238E27FC236}">
                <a16:creationId xmlns:a16="http://schemas.microsoft.com/office/drawing/2014/main" id="{50D249F7-8459-406B-AA83-1508AEDCDBF0}"/>
              </a:ext>
            </a:extLst>
          </p:cNvPr>
          <p:cNvPicPr>
            <a:picLocks noChangeAspect="1"/>
          </p:cNvPicPr>
          <p:nvPr/>
        </p:nvPicPr>
        <p:blipFill>
          <a:blip r:embed="rId3"/>
          <a:stretch>
            <a:fillRect/>
          </a:stretch>
        </p:blipFill>
        <p:spPr>
          <a:xfrm>
            <a:off x="2160704" y="1990353"/>
            <a:ext cx="2800350" cy="3686175"/>
          </a:xfrm>
          <a:prstGeom prst="rect">
            <a:avLst/>
          </a:prstGeom>
          <a:ln>
            <a:solidFill>
              <a:schemeClr val="accent1"/>
            </a:solidFill>
          </a:ln>
        </p:spPr>
      </p:pic>
      <p:sp>
        <p:nvSpPr>
          <p:cNvPr id="9" name="Rechthoek 8">
            <a:extLst>
              <a:ext uri="{FF2B5EF4-FFF2-40B4-BE49-F238E27FC236}">
                <a16:creationId xmlns:a16="http://schemas.microsoft.com/office/drawing/2014/main" id="{85C0630F-09F5-4746-A05F-3EF11AFB8C30}"/>
              </a:ext>
            </a:extLst>
          </p:cNvPr>
          <p:cNvSpPr/>
          <p:nvPr/>
        </p:nvSpPr>
        <p:spPr>
          <a:xfrm>
            <a:off x="2495600" y="5373216"/>
            <a:ext cx="1746363" cy="422919"/>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28B692D7-33B0-4617-B788-DC7EF7CD2F9A}"/>
              </a:ext>
            </a:extLst>
          </p:cNvPr>
          <p:cNvSpPr/>
          <p:nvPr/>
        </p:nvSpPr>
        <p:spPr>
          <a:xfrm>
            <a:off x="2495600" y="4525847"/>
            <a:ext cx="1746363" cy="422919"/>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Afbeelding 13">
            <a:extLst>
              <a:ext uri="{FF2B5EF4-FFF2-40B4-BE49-F238E27FC236}">
                <a16:creationId xmlns:a16="http://schemas.microsoft.com/office/drawing/2014/main" id="{10E24E6B-4D59-391B-DC7A-21496DFD0997}"/>
              </a:ext>
            </a:extLst>
          </p:cNvPr>
          <p:cNvPicPr>
            <a:picLocks noChangeAspect="1"/>
          </p:cNvPicPr>
          <p:nvPr/>
        </p:nvPicPr>
        <p:blipFill>
          <a:blip r:embed="rId4"/>
          <a:stretch>
            <a:fillRect/>
          </a:stretch>
        </p:blipFill>
        <p:spPr>
          <a:xfrm>
            <a:off x="5083588" y="2291244"/>
            <a:ext cx="5153025" cy="1438275"/>
          </a:xfrm>
          <a:prstGeom prst="rect">
            <a:avLst/>
          </a:prstGeom>
          <a:ln>
            <a:solidFill>
              <a:schemeClr val="accent1"/>
            </a:solidFill>
          </a:ln>
        </p:spPr>
      </p:pic>
      <p:pic>
        <p:nvPicPr>
          <p:cNvPr id="16" name="Afbeelding 15">
            <a:extLst>
              <a:ext uri="{FF2B5EF4-FFF2-40B4-BE49-F238E27FC236}">
                <a16:creationId xmlns:a16="http://schemas.microsoft.com/office/drawing/2014/main" id="{EA8ED2FD-E81D-05B7-7C87-99C36828D07C}"/>
              </a:ext>
            </a:extLst>
          </p:cNvPr>
          <p:cNvPicPr>
            <a:picLocks noChangeAspect="1"/>
          </p:cNvPicPr>
          <p:nvPr/>
        </p:nvPicPr>
        <p:blipFill>
          <a:blip r:embed="rId5"/>
          <a:stretch>
            <a:fillRect/>
          </a:stretch>
        </p:blipFill>
        <p:spPr>
          <a:xfrm>
            <a:off x="5083588" y="3823582"/>
            <a:ext cx="6220942" cy="1861742"/>
          </a:xfrm>
          <a:prstGeom prst="rect">
            <a:avLst/>
          </a:prstGeom>
          <a:ln>
            <a:solidFill>
              <a:schemeClr val="accent1"/>
            </a:solidFill>
          </a:ln>
        </p:spPr>
      </p:pic>
      <p:sp>
        <p:nvSpPr>
          <p:cNvPr id="8" name="Rechthoek 7">
            <a:extLst>
              <a:ext uri="{FF2B5EF4-FFF2-40B4-BE49-F238E27FC236}">
                <a16:creationId xmlns:a16="http://schemas.microsoft.com/office/drawing/2014/main" id="{A2C0677C-0B28-46F4-BB2D-0CAFA1C859D3}"/>
              </a:ext>
            </a:extLst>
          </p:cNvPr>
          <p:cNvSpPr/>
          <p:nvPr/>
        </p:nvSpPr>
        <p:spPr>
          <a:xfrm>
            <a:off x="9264351" y="2708920"/>
            <a:ext cx="972261" cy="102060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a:extLst>
              <a:ext uri="{FF2B5EF4-FFF2-40B4-BE49-F238E27FC236}">
                <a16:creationId xmlns:a16="http://schemas.microsoft.com/office/drawing/2014/main" id="{701D7622-1CFE-3158-2DB3-1530A9DEF3CE}"/>
              </a:ext>
            </a:extLst>
          </p:cNvPr>
          <p:cNvSpPr/>
          <p:nvPr/>
        </p:nvSpPr>
        <p:spPr>
          <a:xfrm>
            <a:off x="5411739" y="4859664"/>
            <a:ext cx="5724821" cy="44154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a:extLst>
              <a:ext uri="{FF2B5EF4-FFF2-40B4-BE49-F238E27FC236}">
                <a16:creationId xmlns:a16="http://schemas.microsoft.com/office/drawing/2014/main" id="{B540822E-534E-8020-12A0-7F644E98DA45}"/>
              </a:ext>
            </a:extLst>
          </p:cNvPr>
          <p:cNvSpPr/>
          <p:nvPr/>
        </p:nvSpPr>
        <p:spPr>
          <a:xfrm>
            <a:off x="5411739" y="1666684"/>
            <a:ext cx="1548357" cy="39416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17405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12192000" cy="4797280"/>
          </a:xfrm>
        </p:spPr>
        <p:txBody>
          <a:bodyPr>
            <a:normAutofit/>
          </a:bodyPr>
          <a:lstStyle/>
          <a:p>
            <a:r>
              <a:rPr lang="fr-BE" sz="2400" dirty="0"/>
              <a:t>Session variable</a:t>
            </a:r>
          </a:p>
          <a:p>
            <a:endParaRPr lang="fr-BE" sz="2400" dirty="0"/>
          </a:p>
          <a:p>
            <a:r>
              <a:rPr lang="fr-BE" sz="2400" dirty="0"/>
              <a:t>1</a:t>
            </a:r>
            <a:r>
              <a:rPr lang="fr-BE" sz="2400" baseline="30000" dirty="0"/>
              <a:t>ste</a:t>
            </a:r>
            <a:r>
              <a:rPr lang="fr-BE" sz="2400" dirty="0"/>
              <a:t> </a:t>
            </a:r>
            <a:r>
              <a:rPr lang="fr-BE" sz="2400" dirty="0" err="1"/>
              <a:t>possibility</a:t>
            </a:r>
            <a:r>
              <a:rPr lang="fr-BE" sz="2400" dirty="0"/>
              <a:t>:</a:t>
            </a:r>
          </a:p>
          <a:p>
            <a:pPr lvl="1"/>
            <a:r>
              <a:rPr lang="en-US" sz="2400" dirty="0"/>
              <a:t>The entire cart in the session variable</a:t>
            </a:r>
          </a:p>
          <a:p>
            <a:pPr lvl="1"/>
            <a:endParaRPr lang="fr-BE" sz="2400" dirty="0"/>
          </a:p>
          <a:p>
            <a:r>
              <a:rPr lang="fr-BE" sz="2400" dirty="0">
                <a:solidFill>
                  <a:srgbClr val="00B050"/>
                </a:solidFill>
              </a:rPr>
              <a:t>2</a:t>
            </a:r>
            <a:r>
              <a:rPr lang="fr-BE" sz="2400" baseline="30000" dirty="0">
                <a:solidFill>
                  <a:srgbClr val="00B050"/>
                </a:solidFill>
              </a:rPr>
              <a:t>de</a:t>
            </a:r>
            <a:r>
              <a:rPr lang="fr-BE" sz="2400" dirty="0">
                <a:solidFill>
                  <a:srgbClr val="00B050"/>
                </a:solidFill>
              </a:rPr>
              <a:t> </a:t>
            </a:r>
            <a:r>
              <a:rPr lang="fr-BE" sz="2400" dirty="0" err="1">
                <a:solidFill>
                  <a:srgbClr val="00B050"/>
                </a:solidFill>
              </a:rPr>
              <a:t>possibility</a:t>
            </a:r>
            <a:r>
              <a:rPr lang="fr-BE" sz="2400" dirty="0"/>
              <a:t>: </a:t>
            </a:r>
          </a:p>
          <a:p>
            <a:pPr lvl="1"/>
            <a:r>
              <a:rPr lang="en-US" sz="2400" dirty="0"/>
              <a:t>All data from the cart in a table in the database (with a unique key)</a:t>
            </a:r>
          </a:p>
          <a:p>
            <a:pPr lvl="1"/>
            <a:r>
              <a:rPr lang="en-US" sz="2400" dirty="0"/>
              <a:t>Only the unique key as a session variable</a:t>
            </a:r>
            <a:endParaRPr lang="fr-BE" sz="2400" dirty="0"/>
          </a:p>
        </p:txBody>
      </p:sp>
      <p:sp>
        <p:nvSpPr>
          <p:cNvPr id="3" name="Titel 2"/>
          <p:cNvSpPr>
            <a:spLocks noGrp="1"/>
          </p:cNvSpPr>
          <p:nvPr>
            <p:ph type="title"/>
          </p:nvPr>
        </p:nvSpPr>
        <p:spPr/>
        <p:txBody>
          <a:bodyPr/>
          <a:lstStyle/>
          <a:p>
            <a:r>
              <a:rPr lang="en-US" dirty="0"/>
              <a:t>a Shopping Cart for our </a:t>
            </a:r>
            <a:r>
              <a:rPr lang="fr-BE" dirty="0"/>
              <a:t>Music Store</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25</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1564550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lnSpcReduction="10000"/>
          </a:bodyPr>
          <a:lstStyle/>
          <a:p>
            <a:r>
              <a:rPr lang="en-US" sz="2400" dirty="0"/>
              <a:t>To be carried out during the exercise</a:t>
            </a:r>
          </a:p>
          <a:p>
            <a:r>
              <a:rPr lang="en-US" sz="2400" dirty="0"/>
              <a:t>First set migrations correctly</a:t>
            </a:r>
          </a:p>
          <a:p>
            <a:endParaRPr lang="fr-BE" sz="2400" dirty="0"/>
          </a:p>
          <a:p>
            <a:r>
              <a:rPr lang="fr-BE" sz="2400" dirty="0" err="1"/>
              <a:t>From</a:t>
            </a:r>
            <a:r>
              <a:rPr lang="fr-BE" sz="2400" dirty="0"/>
              <a:t> </a:t>
            </a:r>
            <a:r>
              <a:rPr lang="fr-BE" sz="2400" i="1" dirty="0" err="1">
                <a:solidFill>
                  <a:srgbClr val="00A0AE"/>
                </a:solidFill>
              </a:rPr>
              <a:t>resources</a:t>
            </a:r>
            <a:r>
              <a:rPr lang="fr-BE" sz="2400" i="1" dirty="0">
                <a:solidFill>
                  <a:srgbClr val="00A0AE"/>
                </a:solidFill>
              </a:rPr>
              <a:t>/</a:t>
            </a:r>
            <a:r>
              <a:rPr lang="fr-BE" sz="2400" i="1" dirty="0" err="1">
                <a:solidFill>
                  <a:srgbClr val="00A0AE"/>
                </a:solidFill>
              </a:rPr>
              <a:t>Models</a:t>
            </a:r>
            <a:endParaRPr lang="fr-BE" sz="2400" i="1" dirty="0">
              <a:solidFill>
                <a:srgbClr val="00A0AE"/>
              </a:solidFill>
            </a:endParaRPr>
          </a:p>
          <a:p>
            <a:pPr lvl="1"/>
            <a:r>
              <a:rPr lang="fr-BE" sz="2400" dirty="0" err="1"/>
              <a:t>CartItem.cs</a:t>
            </a:r>
            <a:r>
              <a:rPr lang="fr-BE" sz="2400" dirty="0"/>
              <a:t> - one </a:t>
            </a:r>
            <a:r>
              <a:rPr lang="fr-BE" sz="2400" dirty="0" err="1"/>
              <a:t>product</a:t>
            </a:r>
            <a:r>
              <a:rPr lang="fr-BE" sz="2400" dirty="0"/>
              <a:t> in the shopping </a:t>
            </a:r>
            <a:r>
              <a:rPr lang="fr-BE" sz="2400" dirty="0" err="1"/>
              <a:t>cart</a:t>
            </a:r>
            <a:r>
              <a:rPr lang="fr-BE" sz="2400" dirty="0"/>
              <a:t> (</a:t>
            </a:r>
            <a:r>
              <a:rPr lang="fr-BE" sz="2400" dirty="0" err="1">
                <a:solidFill>
                  <a:srgbClr val="00A0AE"/>
                </a:solidFill>
              </a:rPr>
              <a:t>before</a:t>
            </a:r>
            <a:r>
              <a:rPr lang="fr-BE" sz="2400" dirty="0">
                <a:solidFill>
                  <a:srgbClr val="00A0AE"/>
                </a:solidFill>
              </a:rPr>
              <a:t> </a:t>
            </a:r>
            <a:r>
              <a:rPr lang="fr-BE" sz="2400" dirty="0" err="1">
                <a:solidFill>
                  <a:schemeClr val="accent6">
                    <a:lumMod val="10000"/>
                  </a:schemeClr>
                </a:solidFill>
              </a:rPr>
              <a:t>checkout</a:t>
            </a:r>
            <a:r>
              <a:rPr lang="fr-BE" sz="2400" dirty="0"/>
              <a:t>)</a:t>
            </a:r>
          </a:p>
          <a:p>
            <a:pPr lvl="1"/>
            <a:r>
              <a:rPr lang="fr-BE" sz="2400" dirty="0" err="1"/>
              <a:t>OrderItem.cs</a:t>
            </a:r>
            <a:r>
              <a:rPr lang="fr-BE" sz="2400" dirty="0"/>
              <a:t> - one </a:t>
            </a:r>
            <a:r>
              <a:rPr lang="fr-BE" sz="2400" dirty="0" err="1"/>
              <a:t>ordered</a:t>
            </a:r>
            <a:r>
              <a:rPr lang="fr-BE" sz="2400" dirty="0"/>
              <a:t> </a:t>
            </a:r>
            <a:r>
              <a:rPr lang="fr-BE" sz="2400" dirty="0" err="1"/>
              <a:t>product</a:t>
            </a:r>
            <a:r>
              <a:rPr lang="fr-BE" sz="2400" dirty="0"/>
              <a:t> (</a:t>
            </a:r>
            <a:r>
              <a:rPr lang="en-US" sz="2400" dirty="0"/>
              <a:t>copy of </a:t>
            </a:r>
            <a:r>
              <a:rPr lang="en-US" sz="2400" i="1" dirty="0" err="1"/>
              <a:t>CartItem</a:t>
            </a:r>
            <a:r>
              <a:rPr lang="en-US" sz="2400" dirty="0"/>
              <a:t> </a:t>
            </a:r>
            <a:r>
              <a:rPr lang="en-US" sz="2400" dirty="0">
                <a:solidFill>
                  <a:srgbClr val="00A0AE"/>
                </a:solidFill>
              </a:rPr>
              <a:t>after</a:t>
            </a:r>
            <a:r>
              <a:rPr lang="en-US" sz="2400" dirty="0"/>
              <a:t> checkout</a:t>
            </a:r>
            <a:r>
              <a:rPr lang="fr-BE" sz="2400" dirty="0"/>
              <a:t>)</a:t>
            </a:r>
          </a:p>
          <a:p>
            <a:pPr lvl="1"/>
            <a:r>
              <a:rPr lang="fr-BE" sz="2400" dirty="0" err="1"/>
              <a:t>Order.cs</a:t>
            </a:r>
            <a:r>
              <a:rPr lang="fr-BE" sz="2400" dirty="0"/>
              <a:t> - one </a:t>
            </a:r>
            <a:r>
              <a:rPr lang="fr-BE" sz="2400" i="1" dirty="0" err="1"/>
              <a:t>Order</a:t>
            </a:r>
            <a:r>
              <a:rPr lang="fr-BE" sz="2400" dirty="0"/>
              <a:t> </a:t>
            </a:r>
            <a:r>
              <a:rPr lang="fr-BE" sz="2400" dirty="0" err="1"/>
              <a:t>containing</a:t>
            </a:r>
            <a:r>
              <a:rPr lang="fr-BE" sz="2400" dirty="0"/>
              <a:t> multiple </a:t>
            </a:r>
            <a:r>
              <a:rPr lang="fr-BE" sz="2400" i="1" dirty="0" err="1"/>
              <a:t>OrderItems</a:t>
            </a:r>
            <a:r>
              <a:rPr lang="fr-BE" sz="2400" dirty="0"/>
              <a:t> (</a:t>
            </a:r>
            <a:r>
              <a:rPr lang="en-US" sz="2400" dirty="0">
                <a:solidFill>
                  <a:srgbClr val="00A0AE"/>
                </a:solidFill>
              </a:rPr>
              <a:t>after</a:t>
            </a:r>
            <a:r>
              <a:rPr lang="en-US" sz="2400" dirty="0"/>
              <a:t> checkout</a:t>
            </a:r>
            <a:r>
              <a:rPr lang="fr-BE" sz="2400" dirty="0"/>
              <a:t>)</a:t>
            </a:r>
          </a:p>
          <a:p>
            <a:endParaRPr lang="fr-BE" sz="2400" dirty="0"/>
          </a:p>
          <a:p>
            <a:r>
              <a:rPr lang="nl-BE" sz="2400" dirty="0" err="1"/>
              <a:t>From</a:t>
            </a:r>
            <a:r>
              <a:rPr lang="nl-BE" sz="2400" dirty="0"/>
              <a:t> </a:t>
            </a:r>
            <a:r>
              <a:rPr lang="nl-BE" sz="2400" i="1" dirty="0">
                <a:solidFill>
                  <a:srgbClr val="00A0AE"/>
                </a:solidFill>
              </a:rPr>
              <a:t>resources/Data</a:t>
            </a:r>
          </a:p>
          <a:p>
            <a:pPr lvl="1"/>
            <a:r>
              <a:rPr lang="nl-BE" sz="2400" i="1" dirty="0" err="1">
                <a:solidFill>
                  <a:schemeClr val="accent6">
                    <a:lumMod val="10000"/>
                  </a:schemeClr>
                </a:solidFill>
              </a:rPr>
              <a:t>StoreContext.cs</a:t>
            </a:r>
            <a:endParaRPr lang="nl-BE" sz="2400" dirty="0">
              <a:solidFill>
                <a:schemeClr val="accent6">
                  <a:lumMod val="10000"/>
                </a:schemeClr>
              </a:solidFill>
            </a:endParaRPr>
          </a:p>
        </p:txBody>
      </p:sp>
      <p:sp>
        <p:nvSpPr>
          <p:cNvPr id="3" name="Titel 2"/>
          <p:cNvSpPr>
            <a:spLocks noGrp="1"/>
          </p:cNvSpPr>
          <p:nvPr>
            <p:ph type="title"/>
          </p:nvPr>
        </p:nvSpPr>
        <p:spPr/>
        <p:txBody>
          <a:bodyPr/>
          <a:lstStyle/>
          <a:p>
            <a:r>
              <a:rPr lang="fr-BE" dirty="0"/>
              <a:t>Extra </a:t>
            </a:r>
            <a:r>
              <a:rPr lang="fr-BE" dirty="0" err="1"/>
              <a:t>Models</a:t>
            </a:r>
            <a:r>
              <a:rPr lang="fr-BE" dirty="0"/>
              <a:t> for the Music Store</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26</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2992184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AEEF4E30-12B8-4C36-A588-61A5402C3413}"/>
              </a:ext>
            </a:extLst>
          </p:cNvPr>
          <p:cNvSpPr>
            <a:spLocks noGrp="1"/>
          </p:cNvSpPr>
          <p:nvPr>
            <p:ph idx="1"/>
          </p:nvPr>
        </p:nvSpPr>
        <p:spPr/>
        <p:txBody>
          <a:bodyPr/>
          <a:lstStyle/>
          <a:p>
            <a:r>
              <a:rPr lang="nl-BE" dirty="0"/>
              <a:t>Extra Business Logic?</a:t>
            </a:r>
          </a:p>
        </p:txBody>
      </p:sp>
      <p:sp>
        <p:nvSpPr>
          <p:cNvPr id="3" name="Titel 2">
            <a:extLst>
              <a:ext uri="{FF2B5EF4-FFF2-40B4-BE49-F238E27FC236}">
                <a16:creationId xmlns:a16="http://schemas.microsoft.com/office/drawing/2014/main" id="{29F8B053-5C18-4CFD-9642-FA3553A79793}"/>
              </a:ext>
            </a:extLst>
          </p:cNvPr>
          <p:cNvSpPr>
            <a:spLocks noGrp="1"/>
          </p:cNvSpPr>
          <p:nvPr>
            <p:ph type="title"/>
          </p:nvPr>
        </p:nvSpPr>
        <p:spPr/>
        <p:txBody>
          <a:bodyPr/>
          <a:lstStyle/>
          <a:p>
            <a:r>
              <a:rPr lang="nl-BE" sz="3200" dirty="0"/>
              <a:t>Resources/</a:t>
            </a:r>
            <a:r>
              <a:rPr lang="nl-BE" sz="3200" dirty="0" err="1"/>
              <a:t>Models</a:t>
            </a:r>
            <a:r>
              <a:rPr lang="nl-BE" sz="3200" dirty="0"/>
              <a:t>/</a:t>
            </a:r>
            <a:r>
              <a:rPr lang="nl-BE" sz="3200" dirty="0" err="1"/>
              <a:t>Shoppingcart.cs</a:t>
            </a:r>
            <a:r>
              <a:rPr lang="nl-BE" sz="3200" dirty="0"/>
              <a:t> (Business Logic)</a:t>
            </a:r>
          </a:p>
        </p:txBody>
      </p:sp>
      <p:sp>
        <p:nvSpPr>
          <p:cNvPr id="4" name="Tijdelijke aanduiding voor dianummer 3">
            <a:extLst>
              <a:ext uri="{FF2B5EF4-FFF2-40B4-BE49-F238E27FC236}">
                <a16:creationId xmlns:a16="http://schemas.microsoft.com/office/drawing/2014/main" id="{51591D77-592E-4B55-A93D-4364BE2B5127}"/>
              </a:ext>
            </a:extLst>
          </p:cNvPr>
          <p:cNvSpPr>
            <a:spLocks noGrp="1"/>
          </p:cNvSpPr>
          <p:nvPr>
            <p:ph type="sldNum" sz="quarter" idx="11"/>
          </p:nvPr>
        </p:nvSpPr>
        <p:spPr/>
        <p:txBody>
          <a:bodyPr/>
          <a:lstStyle/>
          <a:p>
            <a:fld id="{3B80295F-48CD-49FC-897A-CCEC919B8070}" type="slidenum">
              <a:rPr lang="nl-BE" smtClean="0"/>
              <a:pPr/>
              <a:t>27</a:t>
            </a:fld>
            <a:endParaRPr lang="nl-BE" dirty="0"/>
          </a:p>
        </p:txBody>
      </p:sp>
      <p:sp>
        <p:nvSpPr>
          <p:cNvPr id="5" name="Tijdelijke aanduiding voor voettekst 4">
            <a:extLst>
              <a:ext uri="{FF2B5EF4-FFF2-40B4-BE49-F238E27FC236}">
                <a16:creationId xmlns:a16="http://schemas.microsoft.com/office/drawing/2014/main" id="{EEF0C93D-CC09-4D90-AD8C-D8557283BC1C}"/>
              </a:ext>
            </a:extLst>
          </p:cNvPr>
          <p:cNvSpPr>
            <a:spLocks noGrp="1"/>
          </p:cNvSpPr>
          <p:nvPr>
            <p:ph type="ftr" sz="quarter" idx="12"/>
          </p:nvPr>
        </p:nvSpPr>
        <p:spPr/>
        <p:txBody>
          <a:bodyPr/>
          <a:lstStyle/>
          <a:p>
            <a:endParaRPr lang="nl-BE" dirty="0"/>
          </a:p>
        </p:txBody>
      </p:sp>
      <p:pic>
        <p:nvPicPr>
          <p:cNvPr id="6" name="Picture 2" descr="http://3.bp.blogspot.com/-2Ngo7_z9lm8/Uq4Od1i4rLI/AAAAAAAAAEU/cT52zVywFRA/w909-h672-no/mvc-diag.png">
            <a:extLst>
              <a:ext uri="{FF2B5EF4-FFF2-40B4-BE49-F238E27FC236}">
                <a16:creationId xmlns:a16="http://schemas.microsoft.com/office/drawing/2014/main" id="{AFA8DB0D-1B7F-4211-B9BD-8E65AB250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2392397"/>
            <a:ext cx="4353724" cy="3218595"/>
          </a:xfrm>
          <a:prstGeom prst="rect">
            <a:avLst/>
          </a:prstGeom>
          <a:noFill/>
          <a:extLst>
            <a:ext uri="{909E8E84-426E-40DD-AFC4-6F175D3DCCD1}">
              <a14:hiddenFill xmlns:a14="http://schemas.microsoft.com/office/drawing/2010/main">
                <a:solidFill>
                  <a:srgbClr val="FFFFFF"/>
                </a:solidFill>
              </a14:hiddenFill>
            </a:ext>
          </a:extLst>
        </p:spPr>
      </p:pic>
      <p:pic>
        <p:nvPicPr>
          <p:cNvPr id="12" name="Afbeelding 11">
            <a:extLst>
              <a:ext uri="{FF2B5EF4-FFF2-40B4-BE49-F238E27FC236}">
                <a16:creationId xmlns:a16="http://schemas.microsoft.com/office/drawing/2014/main" id="{CE2C4573-0F3D-49FB-B83A-967EDF24B8CF}"/>
              </a:ext>
            </a:extLst>
          </p:cNvPr>
          <p:cNvPicPr>
            <a:picLocks noChangeAspect="1"/>
          </p:cNvPicPr>
          <p:nvPr/>
        </p:nvPicPr>
        <p:blipFill>
          <a:blip r:embed="rId3"/>
          <a:stretch>
            <a:fillRect/>
          </a:stretch>
        </p:blipFill>
        <p:spPr>
          <a:xfrm>
            <a:off x="3118495" y="2348880"/>
            <a:ext cx="5955010" cy="3197363"/>
          </a:xfrm>
          <a:prstGeom prst="rect">
            <a:avLst/>
          </a:prstGeom>
        </p:spPr>
      </p:pic>
      <p:sp>
        <p:nvSpPr>
          <p:cNvPr id="13" name="Rechthoek 12">
            <a:extLst>
              <a:ext uri="{FF2B5EF4-FFF2-40B4-BE49-F238E27FC236}">
                <a16:creationId xmlns:a16="http://schemas.microsoft.com/office/drawing/2014/main" id="{541F86D0-2A89-4D5E-B338-E537E4AFDB0A}"/>
              </a:ext>
            </a:extLst>
          </p:cNvPr>
          <p:cNvSpPr/>
          <p:nvPr/>
        </p:nvSpPr>
        <p:spPr>
          <a:xfrm>
            <a:off x="6240016" y="2130457"/>
            <a:ext cx="1875835" cy="369332"/>
          </a:xfrm>
          <a:prstGeom prst="rect">
            <a:avLst/>
          </a:prstGeom>
        </p:spPr>
        <p:txBody>
          <a:bodyPr wrap="none">
            <a:spAutoFit/>
          </a:bodyPr>
          <a:lstStyle/>
          <a:p>
            <a:r>
              <a:rPr lang="nl-BE" dirty="0"/>
              <a:t>Business Logic</a:t>
            </a:r>
          </a:p>
        </p:txBody>
      </p:sp>
    </p:spTree>
    <p:extLst>
      <p:ext uri="{BB962C8B-B14F-4D97-AF65-F5344CB8AC3E}">
        <p14:creationId xmlns:p14="http://schemas.microsoft.com/office/powerpoint/2010/main" val="8069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
          <p:cNvSpPr>
            <a:spLocks noGrp="1"/>
          </p:cNvSpPr>
          <p:nvPr>
            <p:ph idx="1"/>
          </p:nvPr>
        </p:nvSpPr>
        <p:spPr>
          <a:xfrm>
            <a:off x="0" y="1152000"/>
            <a:ext cx="6582336" cy="4428000"/>
          </a:xfrm>
        </p:spPr>
        <p:txBody>
          <a:bodyPr>
            <a:normAutofit/>
          </a:bodyPr>
          <a:lstStyle/>
          <a:p>
            <a:r>
              <a:rPr lang="en-US" sz="2400" i="1" dirty="0" err="1">
                <a:solidFill>
                  <a:srgbClr val="00B0F0"/>
                </a:solidFill>
              </a:rPr>
              <a:t>CartKey</a:t>
            </a:r>
            <a:r>
              <a:rPr lang="en-US" sz="2400" dirty="0">
                <a:solidFill>
                  <a:schemeClr val="accent6">
                    <a:lumMod val="10000"/>
                  </a:schemeClr>
                </a:solidFill>
              </a:rPr>
              <a:t> is the unique value (GUID) written as session variable</a:t>
            </a:r>
          </a:p>
          <a:p>
            <a:endParaRPr lang="fr-BE" sz="2400" dirty="0">
              <a:solidFill>
                <a:schemeClr val="accent6">
                  <a:lumMod val="10000"/>
                </a:schemeClr>
              </a:solidFill>
            </a:endParaRPr>
          </a:p>
          <a:p>
            <a:r>
              <a:rPr lang="en-US" sz="2400" i="1" dirty="0" err="1">
                <a:solidFill>
                  <a:srgbClr val="00B0F0"/>
                </a:solidFill>
              </a:rPr>
              <a:t>DateCreated</a:t>
            </a:r>
            <a:r>
              <a:rPr lang="en-US" sz="2400" dirty="0">
                <a:solidFill>
                  <a:schemeClr val="accent6">
                    <a:lumMod val="10000"/>
                  </a:schemeClr>
                </a:solidFill>
              </a:rPr>
              <a:t> is the date the product was placed in the cart. Carts that have not been paid for can be emptied using this date</a:t>
            </a:r>
            <a:endParaRPr lang="nl-BE" sz="2400" dirty="0">
              <a:solidFill>
                <a:schemeClr val="accent6">
                  <a:lumMod val="10000"/>
                </a:schemeClr>
              </a:solidFill>
            </a:endParaRPr>
          </a:p>
        </p:txBody>
      </p:sp>
      <p:sp>
        <p:nvSpPr>
          <p:cNvPr id="3" name="Titel 2"/>
          <p:cNvSpPr>
            <a:spLocks noGrp="1"/>
          </p:cNvSpPr>
          <p:nvPr>
            <p:ph type="title"/>
          </p:nvPr>
        </p:nvSpPr>
        <p:spPr/>
        <p:txBody>
          <a:bodyPr/>
          <a:lstStyle/>
          <a:p>
            <a:r>
              <a:rPr lang="fr-BE" dirty="0" err="1"/>
              <a:t>Models</a:t>
            </a:r>
            <a:r>
              <a:rPr lang="fr-BE" dirty="0"/>
              <a:t> </a:t>
            </a:r>
            <a:r>
              <a:rPr lang="fr-BE" sz="2400" dirty="0"/>
              <a:t>(</a:t>
            </a:r>
            <a:r>
              <a:rPr lang="fr-BE" sz="2400" u="sng" dirty="0" err="1"/>
              <a:t>before</a:t>
            </a:r>
            <a:r>
              <a:rPr lang="fr-BE" sz="2400" dirty="0"/>
              <a:t> </a:t>
            </a:r>
            <a:r>
              <a:rPr lang="fr-BE" sz="2400" dirty="0" err="1"/>
              <a:t>checkout</a:t>
            </a:r>
            <a:r>
              <a:rPr lang="fr-BE" sz="2400" dirty="0"/>
              <a: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28</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7" name="Afbeelding 6">
            <a:extLst>
              <a:ext uri="{FF2B5EF4-FFF2-40B4-BE49-F238E27FC236}">
                <a16:creationId xmlns:a16="http://schemas.microsoft.com/office/drawing/2014/main" id="{9503BCB7-7914-3CF1-5931-19198467E0BE}"/>
              </a:ext>
            </a:extLst>
          </p:cNvPr>
          <p:cNvPicPr>
            <a:picLocks noChangeAspect="1"/>
          </p:cNvPicPr>
          <p:nvPr/>
        </p:nvPicPr>
        <p:blipFill>
          <a:blip r:embed="rId2"/>
          <a:stretch>
            <a:fillRect/>
          </a:stretch>
        </p:blipFill>
        <p:spPr>
          <a:xfrm>
            <a:off x="6744072" y="1484785"/>
            <a:ext cx="5040560" cy="2428370"/>
          </a:xfrm>
          <a:prstGeom prst="rect">
            <a:avLst/>
          </a:prstGeom>
          <a:ln>
            <a:solidFill>
              <a:schemeClr val="accent1"/>
            </a:solidFill>
          </a:ln>
        </p:spPr>
      </p:pic>
      <p:sp>
        <p:nvSpPr>
          <p:cNvPr id="9" name="Rechthoek 8"/>
          <p:cNvSpPr/>
          <p:nvPr/>
        </p:nvSpPr>
        <p:spPr>
          <a:xfrm>
            <a:off x="7104112" y="2888202"/>
            <a:ext cx="4898091" cy="38417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p:cNvSpPr/>
          <p:nvPr/>
        </p:nvSpPr>
        <p:spPr>
          <a:xfrm>
            <a:off x="7104111" y="2156763"/>
            <a:ext cx="4898091" cy="371623"/>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74213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Models</a:t>
            </a:r>
            <a:r>
              <a:rPr lang="fr-BE" dirty="0"/>
              <a:t> </a:t>
            </a:r>
            <a:r>
              <a:rPr lang="fr-BE" sz="2400" dirty="0"/>
              <a:t>(</a:t>
            </a:r>
            <a:r>
              <a:rPr lang="fr-BE" sz="2400" u="sng" dirty="0"/>
              <a:t>AFTER</a:t>
            </a:r>
            <a:r>
              <a:rPr lang="fr-BE" sz="2400" dirty="0"/>
              <a:t> </a:t>
            </a:r>
            <a:r>
              <a:rPr lang="fr-BE" sz="2400" dirty="0" err="1"/>
              <a:t>checkout</a:t>
            </a:r>
            <a:r>
              <a:rPr lang="fr-BE" sz="2400" dirty="0"/>
              <a: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29</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2" name="Pijl: rechts 1"/>
          <p:cNvSpPr/>
          <p:nvPr/>
        </p:nvSpPr>
        <p:spPr>
          <a:xfrm>
            <a:off x="5254089" y="2309038"/>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C832B110-F95D-FC17-6EE3-1CE6AB44AD5A}"/>
              </a:ext>
            </a:extLst>
          </p:cNvPr>
          <p:cNvPicPr>
            <a:picLocks noChangeAspect="1"/>
          </p:cNvPicPr>
          <p:nvPr/>
        </p:nvPicPr>
        <p:blipFill>
          <a:blip r:embed="rId2"/>
          <a:stretch>
            <a:fillRect/>
          </a:stretch>
        </p:blipFill>
        <p:spPr>
          <a:xfrm>
            <a:off x="188188" y="1333092"/>
            <a:ext cx="4962525" cy="2390775"/>
          </a:xfrm>
          <a:prstGeom prst="rect">
            <a:avLst/>
          </a:prstGeom>
          <a:ln>
            <a:solidFill>
              <a:schemeClr val="accent1"/>
            </a:solidFill>
          </a:ln>
        </p:spPr>
      </p:pic>
      <p:pic>
        <p:nvPicPr>
          <p:cNvPr id="14" name="Afbeelding 13">
            <a:extLst>
              <a:ext uri="{FF2B5EF4-FFF2-40B4-BE49-F238E27FC236}">
                <a16:creationId xmlns:a16="http://schemas.microsoft.com/office/drawing/2014/main" id="{C250F75F-2199-A910-3833-8CC5BBC81952}"/>
              </a:ext>
            </a:extLst>
          </p:cNvPr>
          <p:cNvPicPr>
            <a:picLocks noChangeAspect="1"/>
          </p:cNvPicPr>
          <p:nvPr/>
        </p:nvPicPr>
        <p:blipFill>
          <a:blip r:embed="rId3"/>
          <a:stretch>
            <a:fillRect/>
          </a:stretch>
        </p:blipFill>
        <p:spPr>
          <a:xfrm>
            <a:off x="5612537" y="3415889"/>
            <a:ext cx="6391275" cy="2438400"/>
          </a:xfrm>
          <a:prstGeom prst="rect">
            <a:avLst/>
          </a:prstGeom>
          <a:ln>
            <a:solidFill>
              <a:schemeClr val="accent1"/>
            </a:solidFill>
          </a:ln>
        </p:spPr>
      </p:pic>
      <p:pic>
        <p:nvPicPr>
          <p:cNvPr id="16" name="Afbeelding 15">
            <a:extLst>
              <a:ext uri="{FF2B5EF4-FFF2-40B4-BE49-F238E27FC236}">
                <a16:creationId xmlns:a16="http://schemas.microsoft.com/office/drawing/2014/main" id="{67F3B50D-E00B-1E60-7D63-DA48E775032B}"/>
              </a:ext>
            </a:extLst>
          </p:cNvPr>
          <p:cNvPicPr>
            <a:picLocks noChangeAspect="1"/>
          </p:cNvPicPr>
          <p:nvPr/>
        </p:nvPicPr>
        <p:blipFill>
          <a:blip r:embed="rId4"/>
          <a:stretch>
            <a:fillRect/>
          </a:stretch>
        </p:blipFill>
        <p:spPr>
          <a:xfrm>
            <a:off x="5861521" y="342000"/>
            <a:ext cx="4591050" cy="2933700"/>
          </a:xfrm>
          <a:prstGeom prst="rect">
            <a:avLst/>
          </a:prstGeom>
          <a:ln>
            <a:solidFill>
              <a:schemeClr val="accent1"/>
            </a:solidFill>
          </a:ln>
        </p:spPr>
      </p:pic>
    </p:spTree>
    <p:extLst>
      <p:ext uri="{BB962C8B-B14F-4D97-AF65-F5344CB8AC3E}">
        <p14:creationId xmlns:p14="http://schemas.microsoft.com/office/powerpoint/2010/main" val="336353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a:t>Configuration</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214437" y="2047875"/>
            <a:ext cx="9763125" cy="2762250"/>
          </a:xfrm>
          <a:prstGeom prst="rect">
            <a:avLst/>
          </a:prstGeom>
          <a:ln>
            <a:solidFill>
              <a:schemeClr val="accent1"/>
            </a:solidFill>
          </a:ln>
        </p:spPr>
      </p:pic>
    </p:spTree>
    <p:extLst>
      <p:ext uri="{BB962C8B-B14F-4D97-AF65-F5344CB8AC3E}">
        <p14:creationId xmlns:p14="http://schemas.microsoft.com/office/powerpoint/2010/main" val="2179138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StoreContext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30</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991544" y="1268760"/>
            <a:ext cx="7704856" cy="5499211"/>
          </a:xfrm>
          <a:prstGeom prst="rect">
            <a:avLst/>
          </a:prstGeom>
          <a:ln>
            <a:solidFill>
              <a:schemeClr val="accent1"/>
            </a:solidFill>
          </a:ln>
        </p:spPr>
      </p:pic>
      <p:sp>
        <p:nvSpPr>
          <p:cNvPr id="7" name="Rechthoek 6">
            <a:extLst>
              <a:ext uri="{FF2B5EF4-FFF2-40B4-BE49-F238E27FC236}">
                <a16:creationId xmlns:a16="http://schemas.microsoft.com/office/drawing/2014/main" id="{1141DFD5-EDE3-42DE-A2E4-0E1AA8EAAD05}"/>
              </a:ext>
            </a:extLst>
          </p:cNvPr>
          <p:cNvSpPr/>
          <p:nvPr/>
        </p:nvSpPr>
        <p:spPr>
          <a:xfrm>
            <a:off x="1847528" y="3421406"/>
            <a:ext cx="5256584" cy="72767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787073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a:t>Business </a:t>
            </a:r>
            <a:r>
              <a:rPr lang="fr-BE" dirty="0" err="1"/>
              <a:t>logic</a:t>
            </a:r>
            <a:r>
              <a:rPr lang="fr-BE" dirty="0"/>
              <a:t> </a:t>
            </a:r>
            <a:r>
              <a:rPr lang="fr-BE" sz="2800" dirty="0"/>
              <a:t>(</a:t>
            </a:r>
            <a:r>
              <a:rPr lang="fr-BE" sz="2800" dirty="0" err="1"/>
              <a:t>ShoppingCart.cs</a:t>
            </a:r>
            <a:r>
              <a:rPr lang="fr-BE" sz="2800" dirty="0"/>
              <a: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31</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1271464" y="1340768"/>
            <a:ext cx="8969136" cy="5287253"/>
          </a:xfrm>
          <a:prstGeom prst="rect">
            <a:avLst/>
          </a:prstGeom>
          <a:ln>
            <a:solidFill>
              <a:srgbClr val="00A0AE"/>
            </a:solidFill>
          </a:ln>
        </p:spPr>
      </p:pic>
      <p:sp>
        <p:nvSpPr>
          <p:cNvPr id="7" name="Rechthoek 6"/>
          <p:cNvSpPr/>
          <p:nvPr/>
        </p:nvSpPr>
        <p:spPr>
          <a:xfrm>
            <a:off x="2135561" y="3154950"/>
            <a:ext cx="4176464" cy="56208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p:cNvSpPr/>
          <p:nvPr/>
        </p:nvSpPr>
        <p:spPr>
          <a:xfrm>
            <a:off x="2567609" y="5229200"/>
            <a:ext cx="4104456" cy="30201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65232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AddToCart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32</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161627" y="1260581"/>
            <a:ext cx="5868745" cy="5517232"/>
          </a:xfrm>
          <a:prstGeom prst="rect">
            <a:avLst/>
          </a:prstGeom>
          <a:ln>
            <a:solidFill>
              <a:schemeClr val="accent1"/>
            </a:solidFill>
          </a:ln>
        </p:spPr>
      </p:pic>
      <p:sp>
        <p:nvSpPr>
          <p:cNvPr id="2" name="Rechthoek 1">
            <a:extLst>
              <a:ext uri="{FF2B5EF4-FFF2-40B4-BE49-F238E27FC236}">
                <a16:creationId xmlns:a16="http://schemas.microsoft.com/office/drawing/2014/main" id="{F207D9AD-D440-4652-9C4F-08B9B7B04CEE}"/>
              </a:ext>
            </a:extLst>
          </p:cNvPr>
          <p:cNvSpPr/>
          <p:nvPr/>
        </p:nvSpPr>
        <p:spPr>
          <a:xfrm>
            <a:off x="3935760" y="1700808"/>
            <a:ext cx="496855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
        <p:nvSpPr>
          <p:cNvPr id="7" name="Rechthoek 6">
            <a:extLst>
              <a:ext uri="{FF2B5EF4-FFF2-40B4-BE49-F238E27FC236}">
                <a16:creationId xmlns:a16="http://schemas.microsoft.com/office/drawing/2014/main" id="{6E94E6CF-0845-4F20-AE81-832243E6E422}"/>
              </a:ext>
            </a:extLst>
          </p:cNvPr>
          <p:cNvSpPr/>
          <p:nvPr/>
        </p:nvSpPr>
        <p:spPr>
          <a:xfrm>
            <a:off x="4295800" y="3046548"/>
            <a:ext cx="460851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
        <p:nvSpPr>
          <p:cNvPr id="8" name="Rechthoek 7">
            <a:extLst>
              <a:ext uri="{FF2B5EF4-FFF2-40B4-BE49-F238E27FC236}">
                <a16:creationId xmlns:a16="http://schemas.microsoft.com/office/drawing/2014/main" id="{E7A22A13-305E-4E0C-913A-B740AD8F7AE4}"/>
              </a:ext>
            </a:extLst>
          </p:cNvPr>
          <p:cNvSpPr/>
          <p:nvPr/>
        </p:nvSpPr>
        <p:spPr>
          <a:xfrm>
            <a:off x="4293493" y="5373215"/>
            <a:ext cx="4538811" cy="448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Tree>
    <p:extLst>
      <p:ext uri="{BB962C8B-B14F-4D97-AF65-F5344CB8AC3E}">
        <p14:creationId xmlns:p14="http://schemas.microsoft.com/office/powerpoint/2010/main" val="47906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EmptyCart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33</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176587" y="1819275"/>
            <a:ext cx="5838825" cy="3219450"/>
          </a:xfrm>
          <a:prstGeom prst="rect">
            <a:avLst/>
          </a:prstGeom>
          <a:ln>
            <a:solidFill>
              <a:schemeClr val="accent1"/>
            </a:solidFill>
          </a:ln>
        </p:spPr>
      </p:pic>
    </p:spTree>
    <p:extLst>
      <p:ext uri="{BB962C8B-B14F-4D97-AF65-F5344CB8AC3E}">
        <p14:creationId xmlns:p14="http://schemas.microsoft.com/office/powerpoint/2010/main" val="400630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GetCartItems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34</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367087" y="2114550"/>
            <a:ext cx="5457825" cy="2628900"/>
          </a:xfrm>
          <a:prstGeom prst="rect">
            <a:avLst/>
          </a:prstGeom>
          <a:ln>
            <a:solidFill>
              <a:schemeClr val="accent1"/>
            </a:solidFill>
          </a:ln>
        </p:spPr>
      </p:pic>
      <p:sp>
        <p:nvSpPr>
          <p:cNvPr id="7" name="Rechthoek 6"/>
          <p:cNvSpPr/>
          <p:nvPr/>
        </p:nvSpPr>
        <p:spPr>
          <a:xfrm>
            <a:off x="4295768" y="2996952"/>
            <a:ext cx="4608544" cy="56208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9738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GetCount</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35</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rotWithShape="1">
          <a:blip r:embed="rId2"/>
          <a:srcRect b="56492"/>
          <a:stretch/>
        </p:blipFill>
        <p:spPr>
          <a:xfrm>
            <a:off x="2639616" y="2204864"/>
            <a:ext cx="6737375" cy="2369889"/>
          </a:xfrm>
          <a:prstGeom prst="rect">
            <a:avLst/>
          </a:prstGeom>
          <a:ln>
            <a:solidFill>
              <a:schemeClr val="accent1"/>
            </a:solidFill>
          </a:ln>
        </p:spPr>
      </p:pic>
      <p:sp>
        <p:nvSpPr>
          <p:cNvPr id="7" name="Rechthoek 6"/>
          <p:cNvSpPr/>
          <p:nvPr/>
        </p:nvSpPr>
        <p:spPr>
          <a:xfrm>
            <a:off x="4511824" y="3393256"/>
            <a:ext cx="3240360" cy="39578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39424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CreateOrderItems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36</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2" name="Afbeelding 1"/>
          <p:cNvPicPr>
            <a:picLocks noChangeAspect="1"/>
          </p:cNvPicPr>
          <p:nvPr/>
        </p:nvPicPr>
        <p:blipFill>
          <a:blip r:embed="rId2"/>
          <a:stretch>
            <a:fillRect/>
          </a:stretch>
        </p:blipFill>
        <p:spPr>
          <a:xfrm>
            <a:off x="3935760" y="1268760"/>
            <a:ext cx="4567212" cy="5392612"/>
          </a:xfrm>
          <a:prstGeom prst="rect">
            <a:avLst/>
          </a:prstGeom>
          <a:ln>
            <a:solidFill>
              <a:schemeClr val="accent1"/>
            </a:solidFill>
          </a:ln>
        </p:spPr>
      </p:pic>
      <p:sp>
        <p:nvSpPr>
          <p:cNvPr id="6" name="Rechthoek 5">
            <a:extLst>
              <a:ext uri="{FF2B5EF4-FFF2-40B4-BE49-F238E27FC236}">
                <a16:creationId xmlns:a16="http://schemas.microsoft.com/office/drawing/2014/main" id="{8F4B91BD-5BF0-48E0-9B4D-C5FB11B50E51}"/>
              </a:ext>
            </a:extLst>
          </p:cNvPr>
          <p:cNvSpPr/>
          <p:nvPr/>
        </p:nvSpPr>
        <p:spPr>
          <a:xfrm>
            <a:off x="4727848" y="1988840"/>
            <a:ext cx="367240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
        <p:nvSpPr>
          <p:cNvPr id="8" name="Rechthoek 7">
            <a:extLst>
              <a:ext uri="{FF2B5EF4-FFF2-40B4-BE49-F238E27FC236}">
                <a16:creationId xmlns:a16="http://schemas.microsoft.com/office/drawing/2014/main" id="{663F9AFA-7EBB-4A35-800E-70ADA6F96E3B}"/>
              </a:ext>
            </a:extLst>
          </p:cNvPr>
          <p:cNvSpPr/>
          <p:nvPr/>
        </p:nvSpPr>
        <p:spPr>
          <a:xfrm>
            <a:off x="4655840" y="5445224"/>
            <a:ext cx="374441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400" dirty="0">
                <a:solidFill>
                  <a:srgbClr val="12834B"/>
                </a:solidFill>
              </a:rPr>
              <a:t>???</a:t>
            </a:r>
          </a:p>
        </p:txBody>
      </p:sp>
    </p:spTree>
    <p:extLst>
      <p:ext uri="{BB962C8B-B14F-4D97-AF65-F5344CB8AC3E}">
        <p14:creationId xmlns:p14="http://schemas.microsoft.com/office/powerpoint/2010/main" val="33369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fr-BE" dirty="0"/>
              <a:t>Music Store Part 3</a:t>
            </a:r>
            <a:endParaRPr lang="nl-BE" dirty="0"/>
          </a:p>
        </p:txBody>
      </p:sp>
      <p:sp>
        <p:nvSpPr>
          <p:cNvPr id="3" name="Titel 2"/>
          <p:cNvSpPr>
            <a:spLocks noGrp="1"/>
          </p:cNvSpPr>
          <p:nvPr>
            <p:ph type="title"/>
          </p:nvPr>
        </p:nvSpPr>
        <p:spPr/>
        <p:txBody>
          <a:bodyPr/>
          <a:lstStyle/>
          <a:p>
            <a:r>
              <a:rPr lang="fr-BE" dirty="0" err="1"/>
              <a:t>Exercise</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37</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426525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Autofit/>
          </a:bodyPr>
          <a:lstStyle/>
          <a:p>
            <a:r>
              <a:rPr lang="en-US" sz="2400" dirty="0"/>
              <a:t>When caching, the app loads data that does not change frequently not from the original data source but from cached in memory data  </a:t>
            </a:r>
          </a:p>
          <a:p>
            <a:r>
              <a:rPr lang="en-US" sz="2400" dirty="0"/>
              <a:t>2 types of caching interfaces</a:t>
            </a:r>
          </a:p>
          <a:p>
            <a:r>
              <a:rPr lang="en-US" sz="2400" dirty="0" err="1"/>
              <a:t>IMemoryCache</a:t>
            </a:r>
            <a:endParaRPr lang="en-US" sz="2400" dirty="0"/>
          </a:p>
          <a:p>
            <a:pPr lvl="1"/>
            <a:r>
              <a:rPr lang="en-US" sz="2400" dirty="0"/>
              <a:t>Cache store in the memory of a specific web server</a:t>
            </a:r>
          </a:p>
          <a:p>
            <a:pPr lvl="1"/>
            <a:r>
              <a:rPr lang="en-US" sz="2400" dirty="0"/>
              <a:t>Only possible with sticky sessions (successive client requests always have to pass through the same web server)</a:t>
            </a:r>
          </a:p>
          <a:p>
            <a:r>
              <a:rPr lang="en-US" sz="2400" dirty="0" err="1"/>
              <a:t>IDistributedMemoryCache</a:t>
            </a:r>
            <a:endParaRPr lang="en-US" sz="2400" dirty="0"/>
          </a:p>
          <a:p>
            <a:pPr lvl="1"/>
            <a:r>
              <a:rPr lang="en-US" sz="2400" dirty="0"/>
              <a:t>Cache store managed by an external process; spread across web servers</a:t>
            </a:r>
          </a:p>
          <a:p>
            <a:pPr lvl="1"/>
            <a:r>
              <a:rPr lang="en-US" sz="2400" dirty="0"/>
              <a:t>Can also be used for non-sticky sessions</a:t>
            </a:r>
            <a:endParaRPr lang="nl-BE" sz="2400" dirty="0">
              <a:sym typeface="Wingdings" panose="05000000000000000000" pitchFamily="2" charset="2"/>
            </a:endParaRPr>
          </a:p>
          <a:p>
            <a:pPr marL="0" indent="0">
              <a:buNone/>
            </a:pPr>
            <a:r>
              <a:rPr lang="nl-BE" sz="2400" dirty="0">
                <a:sym typeface="Wingdings" panose="05000000000000000000" pitchFamily="2" charset="2"/>
              </a:rPr>
              <a:t> </a:t>
            </a:r>
          </a:p>
          <a:p>
            <a:pPr marL="0" indent="0">
              <a:buNone/>
            </a:pPr>
            <a:endParaRPr lang="nl-BE" sz="2400" dirty="0">
              <a:sym typeface="Wingdings" panose="05000000000000000000" pitchFamily="2" charset="2"/>
            </a:endParaRPr>
          </a:p>
          <a:p>
            <a:pPr marL="0" indent="0">
              <a:buNone/>
            </a:pPr>
            <a:endParaRPr lang="nl-BE" sz="2400" dirty="0"/>
          </a:p>
        </p:txBody>
      </p:sp>
      <p:sp>
        <p:nvSpPr>
          <p:cNvPr id="3" name="Titel 2"/>
          <p:cNvSpPr>
            <a:spLocks noGrp="1"/>
          </p:cNvSpPr>
          <p:nvPr>
            <p:ph type="title"/>
          </p:nvPr>
        </p:nvSpPr>
        <p:spPr/>
        <p:txBody>
          <a:bodyPr/>
          <a:lstStyle/>
          <a:p>
            <a:r>
              <a:rPr lang="nl-BE" dirty="0" err="1"/>
              <a:t>Ditributed</a:t>
            </a:r>
            <a:r>
              <a:rPr lang="nl-BE" dirty="0"/>
              <a:t> Memory Cache</a:t>
            </a:r>
          </a:p>
        </p:txBody>
      </p:sp>
      <p:sp>
        <p:nvSpPr>
          <p:cNvPr id="4" name="Tijdelijke aanduiding voor dianumm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B80295F-48CD-49FC-897A-CCEC919B8070}" type="slidenum">
              <a:rPr kumimoji="0" lang="nl-BE" sz="2000" b="0" i="0" u="none" strike="noStrike" kern="1200" cap="none" spc="0" normalizeH="0" baseline="0" noProof="0" smtClean="0">
                <a:ln>
                  <a:noFill/>
                </a:ln>
                <a:solidFill>
                  <a:srgbClr val="FFFFFF"/>
                </a:solidFill>
                <a:effectLst/>
                <a:uLnTx/>
                <a:uFillTx/>
                <a:latin typeface="Trebuchet MS"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nl-BE" sz="2000" b="0" i="0" u="none" strike="noStrike" kern="1200" cap="none" spc="0" normalizeH="0" baseline="0" noProof="0" dirty="0">
              <a:ln>
                <a:noFill/>
              </a:ln>
              <a:solidFill>
                <a:srgbClr val="FFFFFF"/>
              </a:solidFill>
              <a:effectLst/>
              <a:uLnTx/>
              <a:uFillTx/>
              <a:latin typeface="Trebuchet MS" pitchFamily="34" charset="0"/>
              <a:ea typeface="+mn-ea"/>
              <a:cs typeface="+mn-cs"/>
            </a:endParaRPr>
          </a:p>
        </p:txBody>
      </p:sp>
      <p:sp>
        <p:nvSpPr>
          <p:cNvPr id="5" name="Tijdelijke aanduiding voor voettekst 4"/>
          <p:cNvSpPr>
            <a:spLocks noGrp="1"/>
          </p:cNvSpPr>
          <p:nvPr>
            <p:ph type="ftr" sz="quarter" idx="12"/>
          </p:nvPr>
        </p:nvSpPr>
        <p:spPr/>
        <p:txBody>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nl-BE" sz="1500" b="0" i="0" u="none" strike="noStrike" kern="1200" cap="none" spc="0" normalizeH="0" baseline="0" noProof="0" dirty="0">
              <a:ln>
                <a:noFill/>
              </a:ln>
              <a:solidFill>
                <a:srgbClr val="00A0AE"/>
              </a:solidFill>
              <a:effectLst/>
              <a:uLnTx/>
              <a:uFillTx/>
              <a:latin typeface="Trebuchet MS" pitchFamily="34" charset="0"/>
              <a:ea typeface="+mn-ea"/>
              <a:cs typeface="+mn-cs"/>
            </a:endParaRPr>
          </a:p>
        </p:txBody>
      </p:sp>
    </p:spTree>
    <p:extLst>
      <p:ext uri="{BB962C8B-B14F-4D97-AF65-F5344CB8AC3E}">
        <p14:creationId xmlns:p14="http://schemas.microsoft.com/office/powerpoint/2010/main" val="355068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program.cs</a:t>
            </a:r>
            <a:endParaRPr lang="nl-BE" dirty="0"/>
          </a:p>
        </p:txBody>
      </p:sp>
      <p:pic>
        <p:nvPicPr>
          <p:cNvPr id="6" name="Afbeelding 5">
            <a:extLst>
              <a:ext uri="{FF2B5EF4-FFF2-40B4-BE49-F238E27FC236}">
                <a16:creationId xmlns:a16="http://schemas.microsoft.com/office/drawing/2014/main" id="{CCA863D5-2FDC-A0C7-954F-0FF869B04F95}"/>
              </a:ext>
            </a:extLst>
          </p:cNvPr>
          <p:cNvPicPr>
            <a:picLocks noChangeAspect="1"/>
          </p:cNvPicPr>
          <p:nvPr/>
        </p:nvPicPr>
        <p:blipFill>
          <a:blip r:embed="rId2"/>
          <a:stretch>
            <a:fillRect/>
          </a:stretch>
        </p:blipFill>
        <p:spPr>
          <a:xfrm>
            <a:off x="2133310" y="1357690"/>
            <a:ext cx="4867275" cy="1085850"/>
          </a:xfrm>
          <a:prstGeom prst="rect">
            <a:avLst/>
          </a:prstGeom>
          <a:ln>
            <a:solidFill>
              <a:schemeClr val="accent1"/>
            </a:solidFill>
          </a:ln>
        </p:spPr>
      </p:pic>
      <p:sp>
        <p:nvSpPr>
          <p:cNvPr id="7" name="Rechthoek 6">
            <a:extLst>
              <a:ext uri="{FF2B5EF4-FFF2-40B4-BE49-F238E27FC236}">
                <a16:creationId xmlns:a16="http://schemas.microsoft.com/office/drawing/2014/main" id="{D7448AA2-48C5-4858-A920-7D9BC9907BC2}"/>
              </a:ext>
            </a:extLst>
          </p:cNvPr>
          <p:cNvSpPr/>
          <p:nvPr/>
        </p:nvSpPr>
        <p:spPr>
          <a:xfrm>
            <a:off x="1989294" y="1864226"/>
            <a:ext cx="5184576" cy="71228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D78A2519-33F2-0001-4EF7-3716D9F03E64}"/>
              </a:ext>
            </a:extLst>
          </p:cNvPr>
          <p:cNvPicPr>
            <a:picLocks noChangeAspect="1"/>
          </p:cNvPicPr>
          <p:nvPr/>
        </p:nvPicPr>
        <p:blipFill>
          <a:blip r:embed="rId3"/>
          <a:stretch>
            <a:fillRect/>
          </a:stretch>
        </p:blipFill>
        <p:spPr>
          <a:xfrm>
            <a:off x="2135560" y="2708920"/>
            <a:ext cx="7458075" cy="2924175"/>
          </a:xfrm>
          <a:prstGeom prst="rect">
            <a:avLst/>
          </a:prstGeom>
          <a:ln>
            <a:solidFill>
              <a:schemeClr val="accent2"/>
            </a:solidFill>
          </a:ln>
        </p:spPr>
      </p:pic>
      <p:sp>
        <p:nvSpPr>
          <p:cNvPr id="8" name="Rechthoek 7">
            <a:extLst>
              <a:ext uri="{FF2B5EF4-FFF2-40B4-BE49-F238E27FC236}">
                <a16:creationId xmlns:a16="http://schemas.microsoft.com/office/drawing/2014/main" id="{1E7ABE4D-165B-4E19-AF2B-79005CB24313}"/>
              </a:ext>
            </a:extLst>
          </p:cNvPr>
          <p:cNvSpPr/>
          <p:nvPr/>
        </p:nvSpPr>
        <p:spPr>
          <a:xfrm>
            <a:off x="1986297" y="3382554"/>
            <a:ext cx="2376264" cy="406486"/>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2210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72329EF0-3D13-4BE8-B993-68F037DE7A22}"/>
              </a:ext>
            </a:extLst>
          </p:cNvPr>
          <p:cNvPicPr>
            <a:picLocks noChangeAspect="1"/>
          </p:cNvPicPr>
          <p:nvPr/>
        </p:nvPicPr>
        <p:blipFill rotWithShape="1">
          <a:blip r:embed="rId2"/>
          <a:srcRect t="14824"/>
          <a:stretch/>
        </p:blipFill>
        <p:spPr>
          <a:xfrm>
            <a:off x="1199456" y="1871290"/>
            <a:ext cx="9191625" cy="3115420"/>
          </a:xfrm>
          <a:prstGeom prst="rect">
            <a:avLst/>
          </a:prstGeom>
          <a:ln>
            <a:solidFill>
              <a:srgbClr val="00A0AE"/>
            </a:solidFill>
          </a:ln>
        </p:spPr>
      </p:pic>
      <p:sp>
        <p:nvSpPr>
          <p:cNvPr id="3" name="Titel 2"/>
          <p:cNvSpPr>
            <a:spLocks noGrp="1"/>
          </p:cNvSpPr>
          <p:nvPr>
            <p:ph type="title"/>
          </p:nvPr>
        </p:nvSpPr>
        <p:spPr/>
        <p:txBody>
          <a:bodyPr/>
          <a:lstStyle/>
          <a:p>
            <a:r>
              <a:rPr lang="fr-BE" dirty="0" err="1"/>
              <a:t>HomeController.cs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10" name="Rechthoek 9">
            <a:extLst>
              <a:ext uri="{FF2B5EF4-FFF2-40B4-BE49-F238E27FC236}">
                <a16:creationId xmlns:a16="http://schemas.microsoft.com/office/drawing/2014/main" id="{56769596-4B13-4923-959D-DB21C7E71C5B}"/>
              </a:ext>
            </a:extLst>
          </p:cNvPr>
          <p:cNvSpPr/>
          <p:nvPr/>
        </p:nvSpPr>
        <p:spPr>
          <a:xfrm>
            <a:off x="2855640" y="3887515"/>
            <a:ext cx="7679457"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3052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BE" dirty="0" err="1"/>
              <a:t>EnrollmentsController.Cs</a:t>
            </a:r>
            <a:endParaRPr lang="nl-BE" dirty="0"/>
          </a:p>
        </p:txBody>
      </p:sp>
      <p:sp>
        <p:nvSpPr>
          <p:cNvPr id="9" name="Rechthoek 8"/>
          <p:cNvSpPr/>
          <p:nvPr/>
        </p:nvSpPr>
        <p:spPr>
          <a:xfrm>
            <a:off x="1177591" y="3501008"/>
            <a:ext cx="9433048"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a:ln>
                <a:noFill/>
              </a:ln>
              <a:solidFill>
                <a:srgbClr val="FFFFFF"/>
              </a:solidFill>
              <a:effectLst/>
              <a:uLnTx/>
              <a:uFillTx/>
              <a:latin typeface="Verdana"/>
              <a:ea typeface="+mn-ea"/>
              <a:cs typeface="+mn-cs"/>
            </a:endParaRPr>
          </a:p>
        </p:txBody>
      </p:sp>
      <p:sp>
        <p:nvSpPr>
          <p:cNvPr id="10" name="Rechthoek 9">
            <a:extLst>
              <a:ext uri="{FF2B5EF4-FFF2-40B4-BE49-F238E27FC236}">
                <a16:creationId xmlns:a16="http://schemas.microsoft.com/office/drawing/2014/main" id="{31F6B0EE-BD2E-471B-BBB8-ECBDF46054D7}"/>
              </a:ext>
            </a:extLst>
          </p:cNvPr>
          <p:cNvSpPr/>
          <p:nvPr/>
        </p:nvSpPr>
        <p:spPr>
          <a:xfrm>
            <a:off x="695400" y="4592009"/>
            <a:ext cx="2210862" cy="369332"/>
          </a:xfrm>
          <a:prstGeom prst="rect">
            <a:avLst/>
          </a:prstGeom>
        </p:spPr>
        <p:txBody>
          <a:bodyPr wrap="none">
            <a:spAutoFit/>
          </a:bodyPr>
          <a:lstStyle/>
          <a:p>
            <a:r>
              <a:rPr lang="nl-BE" dirty="0">
                <a:solidFill>
                  <a:srgbClr val="00B050"/>
                </a:solidFill>
                <a:latin typeface="Consolas" panose="020B0609020204030204" pitchFamily="49" charset="0"/>
              </a:rPr>
              <a:t>// </a:t>
            </a:r>
            <a:r>
              <a:rPr lang="nl-BE" dirty="0" err="1">
                <a:solidFill>
                  <a:srgbClr val="00B050"/>
                </a:solidFill>
                <a:latin typeface="Consolas" panose="020B0609020204030204" pitchFamily="49" charset="0"/>
              </a:rPr>
              <a:t>also</a:t>
            </a:r>
            <a:r>
              <a:rPr lang="nl-BE" dirty="0">
                <a:solidFill>
                  <a:srgbClr val="00B050"/>
                </a:solidFill>
                <a:latin typeface="Consolas" panose="020B0609020204030204" pitchFamily="49" charset="0"/>
              </a:rPr>
              <a:t> </a:t>
            </a:r>
            <a:r>
              <a:rPr lang="nl-BE" dirty="0" err="1">
                <a:solidFill>
                  <a:srgbClr val="00B050"/>
                </a:solidFill>
                <a:latin typeface="Consolas" panose="020B0609020204030204" pitchFamily="49" charset="0"/>
              </a:rPr>
              <a:t>for</a:t>
            </a:r>
            <a:r>
              <a:rPr lang="nl-BE" dirty="0">
                <a:solidFill>
                  <a:srgbClr val="00B050"/>
                </a:solidFill>
                <a:latin typeface="Consolas" panose="020B0609020204030204" pitchFamily="49" charset="0"/>
              </a:rPr>
              <a:t> POST</a:t>
            </a:r>
          </a:p>
        </p:txBody>
      </p:sp>
      <p:sp>
        <p:nvSpPr>
          <p:cNvPr id="4" name="Rechthoek 3">
            <a:extLst>
              <a:ext uri="{FF2B5EF4-FFF2-40B4-BE49-F238E27FC236}">
                <a16:creationId xmlns:a16="http://schemas.microsoft.com/office/drawing/2014/main" id="{59FD91F4-F181-4CF0-A2CC-0D4DBF9B6228}"/>
              </a:ext>
            </a:extLst>
          </p:cNvPr>
          <p:cNvSpPr/>
          <p:nvPr/>
        </p:nvSpPr>
        <p:spPr>
          <a:xfrm>
            <a:off x="695400" y="2413337"/>
            <a:ext cx="10369152" cy="2031325"/>
          </a:xfrm>
          <a:prstGeom prst="rect">
            <a:avLst/>
          </a:prstGeom>
          <a:ln>
            <a:solidFill>
              <a:schemeClr val="accent1"/>
            </a:solidFill>
          </a:ln>
        </p:spPr>
        <p:txBody>
          <a:bodyPr wrap="square">
            <a:spAutoFit/>
          </a:bodyPr>
          <a:lstStyle/>
          <a:p>
            <a:r>
              <a:rPr lang="nl-BE" dirty="0">
                <a:solidFill>
                  <a:srgbClr val="0000FF"/>
                </a:solidFill>
                <a:latin typeface="Consolas" panose="020B0609020204030204" pitchFamily="49" charset="0"/>
              </a:rPr>
              <a:t>public</a:t>
            </a:r>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IActionResult</a:t>
            </a:r>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Create</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ViewData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CourseID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SelectList</a:t>
            </a:r>
            <a:r>
              <a:rPr lang="en-US" dirty="0">
                <a:solidFill>
                  <a:srgbClr val="000000"/>
                </a:solidFill>
                <a:latin typeface="Consolas" panose="020B0609020204030204" pitchFamily="49" charset="0"/>
              </a:rPr>
              <a:t>(_</a:t>
            </a:r>
            <a:r>
              <a:rPr lang="en-US" dirty="0" err="1">
                <a:solidFill>
                  <a:srgbClr val="000000"/>
                </a:solidFill>
                <a:latin typeface="Consolas" panose="020B0609020204030204" pitchFamily="49" charset="0"/>
              </a:rPr>
              <a:t>context.Courses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CourseID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"Title"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ViewData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StudentID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SelectList</a:t>
            </a:r>
            <a:r>
              <a:rPr lang="en-US" dirty="0">
                <a:solidFill>
                  <a:srgbClr val="000000"/>
                </a:solidFill>
                <a:latin typeface="Consolas" panose="020B0609020204030204" pitchFamily="49" charset="0"/>
              </a:rPr>
              <a:t>(_</a:t>
            </a:r>
            <a:r>
              <a:rPr lang="en-US" dirty="0" err="1">
                <a:solidFill>
                  <a:srgbClr val="000000"/>
                </a:solidFill>
                <a:latin typeface="Consolas" panose="020B0609020204030204" pitchFamily="49" charset="0"/>
              </a:rPr>
              <a:t>context.Students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a:t>
            </a:r>
            <a:r>
              <a:rPr lang="en-US"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ViewData</a:t>
            </a:r>
            <a:r>
              <a:rPr lang="nl-BE" dirty="0">
                <a:solidFill>
                  <a:srgbClr val="000000"/>
                </a:solidFill>
                <a:latin typeface="Consolas" panose="020B0609020204030204" pitchFamily="49" charset="0"/>
              </a:rPr>
              <a:t>[</a:t>
            </a:r>
            <a:r>
              <a:rPr lang="nl-BE" dirty="0">
                <a:solidFill>
                  <a:srgbClr val="A31515"/>
                </a:solidFill>
                <a:latin typeface="Consolas" panose="020B0609020204030204" pitchFamily="49" charset="0"/>
              </a:rPr>
              <a:t>"</a:t>
            </a:r>
            <a:r>
              <a:rPr lang="nl-BE" dirty="0" err="1">
                <a:solidFill>
                  <a:srgbClr val="A31515"/>
                </a:solidFill>
                <a:latin typeface="Consolas" panose="020B0609020204030204" pitchFamily="49" charset="0"/>
              </a:rPr>
              <a:t>DefaultGrade</a:t>
            </a:r>
            <a:r>
              <a:rPr lang="nl-BE" dirty="0">
                <a:solidFill>
                  <a:srgbClr val="A31515"/>
                </a:solidFill>
                <a:latin typeface="Consolas" panose="020B0609020204030204" pitchFamily="49" charset="0"/>
              </a:rPr>
              <a:t>"</a:t>
            </a:r>
            <a:r>
              <a:rPr lang="nl-BE" dirty="0">
                <a:solidFill>
                  <a:srgbClr val="000000"/>
                </a:solidFill>
                <a:latin typeface="Consolas" panose="020B0609020204030204" pitchFamily="49" charset="0"/>
              </a:rPr>
              <a:t>] = </a:t>
            </a:r>
            <a:r>
              <a:rPr lang="nl-BE" dirty="0" err="1">
                <a:solidFill>
                  <a:srgbClr val="000000"/>
                </a:solidFill>
                <a:latin typeface="Consolas" panose="020B0609020204030204" pitchFamily="49" charset="0"/>
              </a:rPr>
              <a:t>HttpContext.Session.GetString</a:t>
            </a:r>
            <a:r>
              <a:rPr lang="nl-BE" dirty="0">
                <a:solidFill>
                  <a:srgbClr val="000000"/>
                </a:solidFill>
                <a:latin typeface="Consolas" panose="020B0609020204030204" pitchFamily="49" charset="0"/>
              </a:rPr>
              <a:t>(</a:t>
            </a:r>
            <a:r>
              <a:rPr lang="nl-BE" dirty="0">
                <a:solidFill>
                  <a:srgbClr val="A31515"/>
                </a:solidFill>
                <a:latin typeface="Consolas" panose="020B0609020204030204" pitchFamily="49" charset="0"/>
              </a:rPr>
              <a:t>"</a:t>
            </a:r>
            <a:r>
              <a:rPr lang="nl-BE" dirty="0" err="1">
                <a:solidFill>
                  <a:srgbClr val="A31515"/>
                </a:solidFill>
                <a:latin typeface="Consolas" panose="020B0609020204030204" pitchFamily="49" charset="0"/>
              </a:rPr>
              <a:t>DefaultGrade</a:t>
            </a:r>
            <a:r>
              <a:rPr lang="nl-BE" dirty="0">
                <a:solidFill>
                  <a:srgbClr val="A31515"/>
                </a:solidFill>
                <a:latin typeface="Consolas" panose="020B0609020204030204" pitchFamily="49" charset="0"/>
              </a:rPr>
              <a:t>"</a:t>
            </a:r>
            <a:r>
              <a:rPr lang="nl-BE" dirty="0">
                <a:solidFill>
                  <a:srgbClr val="000000"/>
                </a:solidFill>
                <a:latin typeface="Consolas" panose="020B0609020204030204" pitchFamily="49" charset="0"/>
              </a:rPr>
              <a:t>);</a:t>
            </a:r>
          </a:p>
          <a:p>
            <a:r>
              <a:rPr lang="nl-BE" dirty="0">
                <a:solidFill>
                  <a:srgbClr val="000000"/>
                </a:solidFill>
                <a:latin typeface="Consolas" panose="020B0609020204030204" pitchFamily="49" charset="0"/>
              </a:rPr>
              <a:t>    </a:t>
            </a:r>
            <a:r>
              <a:rPr lang="nl-BE" dirty="0">
                <a:solidFill>
                  <a:srgbClr val="0000FF"/>
                </a:solidFill>
                <a:latin typeface="Consolas" panose="020B0609020204030204" pitchFamily="49" charset="0"/>
              </a:rPr>
              <a:t>return</a:t>
            </a:r>
            <a:r>
              <a:rPr lang="nl-BE" dirty="0">
                <a:solidFill>
                  <a:srgbClr val="000000"/>
                </a:solidFill>
                <a:latin typeface="Consolas" panose="020B0609020204030204" pitchFamily="49" charset="0"/>
              </a:rPr>
              <a:t> View();</a:t>
            </a:r>
          </a:p>
          <a:p>
            <a:r>
              <a:rPr lang="nl-BE" dirty="0">
                <a:solidFill>
                  <a:srgbClr val="000000"/>
                </a:solidFill>
                <a:latin typeface="Consolas" panose="020B0609020204030204" pitchFamily="49" charset="0"/>
              </a:rPr>
              <a:t>}</a:t>
            </a:r>
            <a:endParaRPr lang="nl-BE" dirty="0"/>
          </a:p>
        </p:txBody>
      </p:sp>
    </p:spTree>
    <p:extLst>
      <p:ext uri="{BB962C8B-B14F-4D97-AF65-F5344CB8AC3E}">
        <p14:creationId xmlns:p14="http://schemas.microsoft.com/office/powerpoint/2010/main" val="297497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B0EB121C-AC50-4D9A-965E-6F5318E06008}"/>
              </a:ext>
            </a:extLst>
          </p:cNvPr>
          <p:cNvPicPr>
            <a:picLocks noChangeAspect="1"/>
          </p:cNvPicPr>
          <p:nvPr/>
        </p:nvPicPr>
        <p:blipFill>
          <a:blip r:embed="rId2"/>
          <a:stretch>
            <a:fillRect/>
          </a:stretch>
        </p:blipFill>
        <p:spPr>
          <a:xfrm>
            <a:off x="263352" y="1340768"/>
            <a:ext cx="6460008" cy="2058773"/>
          </a:xfrm>
          <a:prstGeom prst="rect">
            <a:avLst/>
          </a:prstGeom>
          <a:ln>
            <a:solidFill>
              <a:srgbClr val="00A0AE"/>
            </a:solidFill>
          </a:ln>
        </p:spPr>
      </p:pic>
      <p:sp>
        <p:nvSpPr>
          <p:cNvPr id="3" name="Titel 2"/>
          <p:cNvSpPr>
            <a:spLocks noGrp="1"/>
          </p:cNvSpPr>
          <p:nvPr>
            <p:ph type="title"/>
          </p:nvPr>
        </p:nvSpPr>
        <p:spPr/>
        <p:txBody>
          <a:bodyPr/>
          <a:lstStyle/>
          <a:p>
            <a:r>
              <a:rPr lang="fr-BE" dirty="0" err="1"/>
              <a:t>Create.cshtml</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9" name="Rechthoek 8"/>
          <p:cNvSpPr/>
          <p:nvPr/>
        </p:nvSpPr>
        <p:spPr>
          <a:xfrm>
            <a:off x="720000" y="2712192"/>
            <a:ext cx="6096080"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75CA62F0-E3BC-401E-88BF-3D4E48E06938}"/>
              </a:ext>
            </a:extLst>
          </p:cNvPr>
          <p:cNvPicPr>
            <a:picLocks noChangeAspect="1"/>
          </p:cNvPicPr>
          <p:nvPr/>
        </p:nvPicPr>
        <p:blipFill>
          <a:blip r:embed="rId3"/>
          <a:stretch>
            <a:fillRect/>
          </a:stretch>
        </p:blipFill>
        <p:spPr>
          <a:xfrm>
            <a:off x="263352" y="3567892"/>
            <a:ext cx="8280920" cy="1427155"/>
          </a:xfrm>
          <a:prstGeom prst="rect">
            <a:avLst/>
          </a:prstGeom>
          <a:ln>
            <a:solidFill>
              <a:schemeClr val="accent1"/>
            </a:solidFill>
          </a:ln>
        </p:spPr>
      </p:pic>
      <p:sp>
        <p:nvSpPr>
          <p:cNvPr id="10" name="Rechthoek 9"/>
          <p:cNvSpPr/>
          <p:nvPr/>
        </p:nvSpPr>
        <p:spPr>
          <a:xfrm>
            <a:off x="6312024" y="4065445"/>
            <a:ext cx="2304256" cy="4320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8" name="Afbeelding 7">
            <a:extLst>
              <a:ext uri="{FF2B5EF4-FFF2-40B4-BE49-F238E27FC236}">
                <a16:creationId xmlns:a16="http://schemas.microsoft.com/office/drawing/2014/main" id="{FDF3924A-9014-DCF0-B9A0-5CF298C98FCC}"/>
              </a:ext>
            </a:extLst>
          </p:cNvPr>
          <p:cNvPicPr>
            <a:picLocks noChangeAspect="1"/>
          </p:cNvPicPr>
          <p:nvPr/>
        </p:nvPicPr>
        <p:blipFill>
          <a:blip r:embed="rId4"/>
          <a:stretch>
            <a:fillRect/>
          </a:stretch>
        </p:blipFill>
        <p:spPr>
          <a:xfrm>
            <a:off x="4200872" y="5229200"/>
            <a:ext cx="4343400" cy="1438275"/>
          </a:xfrm>
          <a:prstGeom prst="rect">
            <a:avLst/>
          </a:prstGeom>
          <a:ln>
            <a:solidFill>
              <a:schemeClr val="accent1"/>
            </a:solidFill>
          </a:ln>
        </p:spPr>
      </p:pic>
    </p:spTree>
    <p:extLst>
      <p:ext uri="{BB962C8B-B14F-4D97-AF65-F5344CB8AC3E}">
        <p14:creationId xmlns:p14="http://schemas.microsoft.com/office/powerpoint/2010/main" val="330764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089232"/>
            <a:ext cx="12192000" cy="4428000"/>
          </a:xfrm>
        </p:spPr>
        <p:txBody>
          <a:bodyPr>
            <a:normAutofit/>
          </a:bodyPr>
          <a:lstStyle/>
          <a:p>
            <a:r>
              <a:rPr lang="en-US" sz="2400" dirty="0" err="1">
                <a:solidFill>
                  <a:srgbClr val="00A0AE"/>
                </a:solidFill>
              </a:rPr>
              <a:t>HttpContext</a:t>
            </a:r>
            <a:r>
              <a:rPr lang="en-US" sz="2400" dirty="0"/>
              <a:t> can only be reached in controllers</a:t>
            </a:r>
          </a:p>
          <a:p>
            <a:r>
              <a:rPr lang="en-US" sz="2400" dirty="0"/>
              <a:t>Pass as a parameter to classes (Dependency Injection)</a:t>
            </a:r>
            <a:endParaRPr lang="nl-BE" sz="2400" dirty="0"/>
          </a:p>
        </p:txBody>
      </p:sp>
      <p:sp>
        <p:nvSpPr>
          <p:cNvPr id="3" name="Titel 2"/>
          <p:cNvSpPr>
            <a:spLocks noGrp="1"/>
          </p:cNvSpPr>
          <p:nvPr>
            <p:ph type="title"/>
          </p:nvPr>
        </p:nvSpPr>
        <p:spPr/>
        <p:txBody>
          <a:bodyPr/>
          <a:lstStyle/>
          <a:p>
            <a:r>
              <a:rPr lang="fr-BE" dirty="0" err="1"/>
              <a:t>using</a:t>
            </a:r>
            <a:r>
              <a:rPr lang="fr-BE" dirty="0"/>
              <a:t> </a:t>
            </a:r>
            <a:r>
              <a:rPr lang="fr-BE" dirty="0" err="1"/>
              <a:t>HttpContext</a:t>
            </a:r>
            <a:r>
              <a:rPr lang="fr-BE" dirty="0"/>
              <a:t> In a Class</a:t>
            </a:r>
            <a:endParaRPr lang="nl-BE"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3342987" y="2348880"/>
            <a:ext cx="5506026" cy="4330260"/>
          </a:xfrm>
          <a:prstGeom prst="rect">
            <a:avLst/>
          </a:prstGeom>
          <a:ln>
            <a:solidFill>
              <a:srgbClr val="00A0AE"/>
            </a:solidFill>
          </a:ln>
        </p:spPr>
      </p:pic>
      <p:sp>
        <p:nvSpPr>
          <p:cNvPr id="7" name="Rechthoek 6"/>
          <p:cNvSpPr/>
          <p:nvPr/>
        </p:nvSpPr>
        <p:spPr>
          <a:xfrm>
            <a:off x="4079776" y="3609342"/>
            <a:ext cx="4464496" cy="136815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26937234"/>
      </p:ext>
    </p:extLst>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oclamatie_Geel_slide_1920_x_1080_px.pptx" id="{F53CB806-B7FC-4C54-94F3-AD8CFCB89F02}" vid="{E3E03ECC-055C-4906-9715-E1A5173EB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TM_presentatie_16-9</Template>
  <TotalTime>2906</TotalTime>
  <Words>1037</Words>
  <Application>Microsoft Office PowerPoint</Application>
  <PresentationFormat>Breedbeeld</PresentationFormat>
  <Paragraphs>177</Paragraphs>
  <Slides>37</Slides>
  <Notes>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37</vt:i4>
      </vt:variant>
    </vt:vector>
  </HeadingPairs>
  <TitlesOfParts>
    <vt:vector size="43" baseType="lpstr">
      <vt:lpstr>Arial</vt:lpstr>
      <vt:lpstr>Calibri</vt:lpstr>
      <vt:lpstr>Consolas</vt:lpstr>
      <vt:lpstr>Trebuchet MS</vt:lpstr>
      <vt:lpstr>Verdana</vt:lpstr>
      <vt:lpstr>TM_presentatie_eng</vt:lpstr>
      <vt:lpstr>ASP.NET MVC</vt:lpstr>
      <vt:lpstr>Sessions &amp; Migrations</vt:lpstr>
      <vt:lpstr>Configuration</vt:lpstr>
      <vt:lpstr>Ditributed Memory Cache</vt:lpstr>
      <vt:lpstr>program.cs</vt:lpstr>
      <vt:lpstr>HomeController.cs</vt:lpstr>
      <vt:lpstr>EnrollmentsController.Cs</vt:lpstr>
      <vt:lpstr>Create.cshtml</vt:lpstr>
      <vt:lpstr>using HttpContext In a Class</vt:lpstr>
      <vt:lpstr>Migrations</vt:lpstr>
      <vt:lpstr>Initial Migration</vt:lpstr>
      <vt:lpstr>Initial Migration</vt:lpstr>
      <vt:lpstr>Initial Migration</vt:lpstr>
      <vt:lpstr>Create Identity Migration</vt:lpstr>
      <vt:lpstr>Migrations History</vt:lpstr>
      <vt:lpstr>Update-database</vt:lpstr>
      <vt:lpstr>Update-Database</vt:lpstr>
      <vt:lpstr>Extra Models</vt:lpstr>
      <vt:lpstr>Modifications to Models</vt:lpstr>
      <vt:lpstr>First Migration</vt:lpstr>
      <vt:lpstr>First migration</vt:lpstr>
      <vt:lpstr>First migration</vt:lpstr>
      <vt:lpstr>First Migration</vt:lpstr>
      <vt:lpstr>First Migration</vt:lpstr>
      <vt:lpstr>a Shopping Cart for our Music Store</vt:lpstr>
      <vt:lpstr>Extra Models for the Music Store</vt:lpstr>
      <vt:lpstr>Resources/Models/Shoppingcart.cs (Business Logic)</vt:lpstr>
      <vt:lpstr>Models (before checkout)</vt:lpstr>
      <vt:lpstr>Models (AFTER checkout)</vt:lpstr>
      <vt:lpstr>StoreContext</vt:lpstr>
      <vt:lpstr>Business logic (ShoppingCart.cs)</vt:lpstr>
      <vt:lpstr>AddToCart</vt:lpstr>
      <vt:lpstr>EmptyCart</vt:lpstr>
      <vt:lpstr>GetCartItems</vt:lpstr>
      <vt:lpstr>GetCount</vt:lpstr>
      <vt:lpstr>CreateOrderItems</vt:lpstr>
      <vt:lpstr>Exercise</vt:lpstr>
    </vt:vector>
  </TitlesOfParts>
  <Company>Thomas More Mechelen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Dynamische webapplicaties in php</dc:title>
  <dc:creator>Miranda Decabooter</dc:creator>
  <cp:lastModifiedBy>Koen Vangeel</cp:lastModifiedBy>
  <cp:revision>261</cp:revision>
  <dcterms:created xsi:type="dcterms:W3CDTF">2015-09-10T12:21:13Z</dcterms:created>
  <dcterms:modified xsi:type="dcterms:W3CDTF">2022-09-29T15:36:21Z</dcterms:modified>
</cp:coreProperties>
</file>