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1" r:id="rId2"/>
    <p:sldId id="389" r:id="rId3"/>
    <p:sldId id="383" r:id="rId4"/>
    <p:sldId id="393" r:id="rId5"/>
    <p:sldId id="412" r:id="rId6"/>
    <p:sldId id="420" r:id="rId7"/>
    <p:sldId id="421" r:id="rId8"/>
    <p:sldId id="422" r:id="rId9"/>
    <p:sldId id="394" r:id="rId10"/>
    <p:sldId id="410" r:id="rId11"/>
    <p:sldId id="434" r:id="rId12"/>
    <p:sldId id="395" r:id="rId13"/>
    <p:sldId id="396" r:id="rId14"/>
    <p:sldId id="397" r:id="rId15"/>
    <p:sldId id="399" r:id="rId16"/>
    <p:sldId id="437" r:id="rId17"/>
    <p:sldId id="438" r:id="rId18"/>
    <p:sldId id="439" r:id="rId19"/>
    <p:sldId id="436" r:id="rId20"/>
    <p:sldId id="423" r:id="rId21"/>
    <p:sldId id="424" r:id="rId22"/>
    <p:sldId id="425" r:id="rId23"/>
    <p:sldId id="400" r:id="rId24"/>
    <p:sldId id="401" r:id="rId25"/>
    <p:sldId id="402" r:id="rId26"/>
    <p:sldId id="403" r:id="rId27"/>
    <p:sldId id="404" r:id="rId28"/>
    <p:sldId id="407" r:id="rId29"/>
    <p:sldId id="435" r:id="rId30"/>
    <p:sldId id="413" r:id="rId31"/>
    <p:sldId id="414" r:id="rId32"/>
    <p:sldId id="426" r:id="rId33"/>
    <p:sldId id="427" r:id="rId34"/>
    <p:sldId id="428" r:id="rId35"/>
    <p:sldId id="429" r:id="rId36"/>
    <p:sldId id="440" r:id="rId37"/>
    <p:sldId id="430" r:id="rId38"/>
    <p:sldId id="431" r:id="rId39"/>
    <p:sldId id="432" r:id="rId40"/>
    <p:sldId id="433" r:id="rId41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5"/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54" autoAdjust="0"/>
  </p:normalViewPr>
  <p:slideViewPr>
    <p:cSldViewPr showGuides="1">
      <p:cViewPr varScale="1">
        <p:scale>
          <a:sx n="104" d="100"/>
          <a:sy n="104" d="100"/>
        </p:scale>
        <p:origin x="15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29/09/2022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29/09/2022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4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7 Scaffolding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72" y="1412776"/>
            <a:ext cx="3592990" cy="4274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97280"/>
          </a:xfrm>
        </p:spPr>
        <p:txBody>
          <a:bodyPr>
            <a:noAutofit/>
          </a:bodyPr>
          <a:lstStyle/>
          <a:p>
            <a:r>
              <a:rPr lang="fr-BE" sz="1800" i="1" dirty="0" err="1"/>
              <a:t>StudentsController.cs</a:t>
            </a:r>
            <a:r>
              <a:rPr lang="fr-BE" sz="1800" i="1" dirty="0"/>
              <a:t> &amp; </a:t>
            </a:r>
            <a:r>
              <a:rPr lang="fr-BE" sz="1800" i="1" dirty="0" err="1"/>
              <a:t>Students</a:t>
            </a:r>
            <a:r>
              <a:rPr lang="fr-BE" sz="1800" i="1" dirty="0"/>
              <a:t> </a:t>
            </a:r>
            <a:r>
              <a:rPr lang="fr-BE" sz="1800" i="1" dirty="0" err="1"/>
              <a:t>Views</a:t>
            </a:r>
            <a:endParaRPr lang="fr-BE" sz="1800" i="1" dirty="0"/>
          </a:p>
          <a:p>
            <a:endParaRPr lang="fr-BE" sz="9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Details</a:t>
            </a:r>
            <a:r>
              <a:rPr lang="fr-BE" sz="1800" dirty="0"/>
              <a:t>: show the data of one </a:t>
            </a:r>
            <a:r>
              <a:rPr lang="fr-BE" sz="1800" dirty="0" err="1"/>
              <a:t>student</a:t>
            </a:r>
            <a:r>
              <a:rPr lang="fr-BE" sz="1800" dirty="0"/>
              <a:t> (</a:t>
            </a: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)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Index</a:t>
            </a:r>
            <a:r>
              <a:rPr lang="fr-BE" sz="1800" dirty="0"/>
              <a:t>: </a:t>
            </a:r>
            <a:r>
              <a:rPr lang="fr-BE" sz="1800" dirty="0" err="1"/>
              <a:t>list</a:t>
            </a:r>
            <a:r>
              <a:rPr lang="fr-BE" sz="1800" dirty="0"/>
              <a:t> all </a:t>
            </a:r>
            <a:r>
              <a:rPr lang="fr-BE" sz="1800" i="1" dirty="0" err="1"/>
              <a:t>students</a:t>
            </a:r>
            <a:r>
              <a:rPr lang="fr-BE" sz="1800" i="1" dirty="0"/>
              <a:t> (</a:t>
            </a:r>
            <a:r>
              <a:rPr lang="fr-BE" sz="1800" i="1" dirty="0" err="1">
                <a:solidFill>
                  <a:schemeClr val="tx2"/>
                </a:solidFill>
              </a:rPr>
              <a:t>Get</a:t>
            </a:r>
            <a:r>
              <a:rPr lang="fr-BE" sz="1800" i="1" dirty="0"/>
              <a:t>)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Edit</a:t>
            </a:r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retrieve</a:t>
            </a:r>
            <a:r>
              <a:rPr lang="fr-BE" sz="1800" dirty="0"/>
              <a:t> </a:t>
            </a:r>
            <a:r>
              <a:rPr lang="fr-BE" sz="1800" dirty="0" err="1"/>
              <a:t>student</a:t>
            </a:r>
            <a:r>
              <a:rPr lang="fr-BE" sz="1800" dirty="0"/>
              <a:t> data to </a:t>
            </a:r>
            <a:r>
              <a:rPr lang="fr-BE" sz="1800" dirty="0" err="1"/>
              <a:t>be</a:t>
            </a:r>
            <a:r>
              <a:rPr lang="fr-BE" sz="1800" dirty="0"/>
              <a:t> </a:t>
            </a:r>
            <a:r>
              <a:rPr lang="fr-BE" sz="1800" dirty="0" err="1"/>
              <a:t>modified</a:t>
            </a:r>
            <a:r>
              <a:rPr lang="fr-BE" sz="1800" dirty="0"/>
              <a:t> in the </a:t>
            </a:r>
            <a:r>
              <a:rPr lang="fr-BE" sz="1800" dirty="0" err="1"/>
              <a:t>form</a:t>
            </a:r>
            <a:endParaRPr lang="fr-BE" sz="1800" dirty="0"/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write</a:t>
            </a:r>
            <a:r>
              <a:rPr lang="fr-BE" sz="1800" dirty="0"/>
              <a:t> </a:t>
            </a:r>
            <a:r>
              <a:rPr lang="fr-BE" sz="1800" dirty="0" err="1"/>
              <a:t>modified</a:t>
            </a:r>
            <a:r>
              <a:rPr lang="fr-BE" sz="1800" dirty="0"/>
              <a:t> </a:t>
            </a:r>
            <a:r>
              <a:rPr lang="fr-BE" sz="1800" dirty="0" err="1"/>
              <a:t>student</a:t>
            </a:r>
            <a:r>
              <a:rPr lang="fr-BE" sz="1800" dirty="0"/>
              <a:t> to the </a:t>
            </a:r>
            <a:r>
              <a:rPr lang="fr-BE" sz="1800" dirty="0" err="1"/>
              <a:t>database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Create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show </a:t>
            </a:r>
            <a:r>
              <a:rPr lang="fr-BE" sz="1800" dirty="0" err="1"/>
              <a:t>form</a:t>
            </a:r>
            <a:r>
              <a:rPr lang="fr-BE" sz="1800" dirty="0"/>
              <a:t> to input new </a:t>
            </a:r>
            <a:r>
              <a:rPr lang="fr-BE" sz="1800" dirty="0" err="1"/>
              <a:t>student</a:t>
            </a:r>
            <a:endParaRPr lang="fr-BE" sz="1800" dirty="0"/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add</a:t>
            </a:r>
            <a:r>
              <a:rPr lang="fr-BE" sz="1800" dirty="0"/>
              <a:t> new </a:t>
            </a:r>
            <a:r>
              <a:rPr lang="fr-BE" sz="1800" dirty="0" err="1"/>
              <a:t>student</a:t>
            </a:r>
            <a:r>
              <a:rPr lang="fr-BE" sz="1800" dirty="0"/>
              <a:t> to the </a:t>
            </a:r>
            <a:r>
              <a:rPr lang="fr-BE" sz="1800" dirty="0" err="1"/>
              <a:t>database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Delete</a:t>
            </a:r>
            <a:r>
              <a:rPr lang="fr-BE" sz="1800" dirty="0"/>
              <a:t> </a:t>
            </a:r>
            <a:r>
              <a:rPr lang="fr-BE" sz="1800" dirty="0">
                <a:solidFill>
                  <a:srgbClr val="00A9E5"/>
                </a:solidFill>
              </a:rPr>
              <a:t>- </a:t>
            </a:r>
            <a:r>
              <a:rPr lang="fr-BE" sz="1800" dirty="0" err="1">
                <a:solidFill>
                  <a:srgbClr val="00A9E5"/>
                </a:solidFill>
              </a:rPr>
              <a:t>DeleteConfirmed</a:t>
            </a:r>
            <a:endParaRPr lang="fr-BE" sz="1800" dirty="0">
              <a:solidFill>
                <a:srgbClr val="00A9E5"/>
              </a:solidFill>
            </a:endParaRP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ask</a:t>
            </a:r>
            <a:r>
              <a:rPr lang="fr-BE" sz="1800" dirty="0"/>
              <a:t> confirmation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</a:t>
            </a:r>
            <a:r>
              <a:rPr lang="fr-BE" sz="1800" i="1" dirty="0"/>
              <a:t> </a:t>
            </a:r>
            <a:r>
              <a:rPr lang="fr-BE" sz="1800" dirty="0" err="1"/>
              <a:t>delete</a:t>
            </a:r>
            <a:r>
              <a:rPr lang="fr-BE" sz="1800" dirty="0"/>
              <a:t> </a:t>
            </a:r>
            <a:r>
              <a:rPr lang="fr-BE" sz="1800" dirty="0" err="1"/>
              <a:t>student</a:t>
            </a:r>
            <a:endParaRPr lang="fr-B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generated</a:t>
            </a:r>
            <a:r>
              <a:rPr lang="fr-BE" dirty="0"/>
              <a:t> code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9336360" y="2750332"/>
            <a:ext cx="2592288" cy="4626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9336360" y="3933056"/>
            <a:ext cx="2592288" cy="187220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09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060848"/>
            <a:ext cx="6452630" cy="289691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SchoolContext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3431704" y="3140969"/>
            <a:ext cx="6120680" cy="191829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7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Students</a:t>
            </a:r>
            <a:r>
              <a:rPr lang="fr-BE" dirty="0"/>
              <a:t>/</a:t>
            </a:r>
            <a:r>
              <a:rPr lang="fr-BE" dirty="0" err="1"/>
              <a:t>Details</a:t>
            </a:r>
            <a:r>
              <a:rPr lang="fr-BE" dirty="0"/>
              <a:t>/2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Details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300A675-4498-4255-BBE4-F88C34AE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50012"/>
            <a:ext cx="7436038" cy="353900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D48FD4A-6B34-C2E5-3FEA-66E25294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201" y="2050012"/>
            <a:ext cx="3407796" cy="35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2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2DC8961-6A09-4ABC-83D9-4BD6FF35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9611047" cy="437874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151784" y="1535598"/>
            <a:ext cx="2088232" cy="5252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423592" y="3405187"/>
            <a:ext cx="7560840" cy="45779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11480" y="4944696"/>
            <a:ext cx="2639696" cy="5252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617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Details</a:t>
            </a:r>
            <a:r>
              <a:rPr lang="fr-BE" dirty="0"/>
              <a:t> </a:t>
            </a:r>
            <a:r>
              <a:rPr lang="fr-BE" dirty="0" err="1"/>
              <a:t>view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b="68079"/>
          <a:stretch/>
        </p:blipFill>
        <p:spPr>
          <a:xfrm>
            <a:off x="5315964" y="1346987"/>
            <a:ext cx="6396660" cy="172197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023992" y="1268760"/>
            <a:ext cx="324036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EEB6DBD-6C35-46A0-BBC0-B5DD0081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964" y="3244388"/>
            <a:ext cx="6396660" cy="2980262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6365676" y="4753172"/>
            <a:ext cx="548519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365676" y="5445224"/>
            <a:ext cx="548519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9A6EBE9-AC71-96E7-3354-2A32CD975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98" y="1346987"/>
            <a:ext cx="4721440" cy="4890735"/>
          </a:xfrm>
          <a:prstGeom prst="rect">
            <a:avLst/>
          </a:prstGeom>
        </p:spPr>
      </p:pic>
      <p:sp>
        <p:nvSpPr>
          <p:cNvPr id="14" name="Rechthoek 13"/>
          <p:cNvSpPr/>
          <p:nvPr/>
        </p:nvSpPr>
        <p:spPr>
          <a:xfrm>
            <a:off x="341134" y="4437112"/>
            <a:ext cx="162288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8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68881" y="2852936"/>
            <a:ext cx="6984152" cy="2893100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FirstMidName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Enrollment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Date"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EnrollmentDate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Enrollment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&gt;? Enrollments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Annotations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948882" y="4102806"/>
            <a:ext cx="4199898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90A0D0B-7618-1C93-0FE6-F319EF81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340768"/>
            <a:ext cx="4252778" cy="4405268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7608168" y="4140432"/>
            <a:ext cx="1152128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15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27090E-D4B2-45B1-B000-6FBE8B34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(Part 1 </a:t>
            </a:r>
            <a:r>
              <a:rPr lang="fr-BE" dirty="0">
                <a:sym typeface="Wingdings" panose="05000000000000000000" pitchFamily="2" charset="2"/>
              </a:rPr>
              <a:t> </a:t>
            </a:r>
            <a:r>
              <a:rPr lang="fr-BE" dirty="0" err="1"/>
              <a:t>Synchronous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3D82C6-D990-4A12-97F0-DE961C414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37606C-A98D-4921-A632-487182238F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B42B2F47-24A1-47B5-A17A-C896A934CB74}"/>
              </a:ext>
            </a:extLst>
          </p:cNvPr>
          <p:cNvCxnSpPr>
            <a:cxnSpLocks/>
          </p:cNvCxnSpPr>
          <p:nvPr/>
        </p:nvCxnSpPr>
        <p:spPr>
          <a:xfrm>
            <a:off x="2207535" y="4455252"/>
            <a:ext cx="748883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7E2D334C-56AB-486F-845F-31379CDA54CE}"/>
              </a:ext>
            </a:extLst>
          </p:cNvPr>
          <p:cNvSpPr/>
          <p:nvPr/>
        </p:nvSpPr>
        <p:spPr>
          <a:xfrm>
            <a:off x="235323" y="4218025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ym typeface="Wingdings" panose="05000000000000000000" pitchFamily="2" charset="2"/>
              </a:rPr>
              <a:t>1 thread</a:t>
            </a:r>
            <a:endParaRPr lang="nl-BE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1F74B59-F1B7-46B7-8945-5225E6D05291}"/>
              </a:ext>
            </a:extLst>
          </p:cNvPr>
          <p:cNvSpPr/>
          <p:nvPr/>
        </p:nvSpPr>
        <p:spPr>
          <a:xfrm>
            <a:off x="9588874" y="455190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time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BF957C2-00E5-43BC-9A37-273B9A206B24}"/>
              </a:ext>
            </a:extLst>
          </p:cNvPr>
          <p:cNvCxnSpPr/>
          <p:nvPr/>
        </p:nvCxnSpPr>
        <p:spPr>
          <a:xfrm>
            <a:off x="2351551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C658F63-E0DA-4538-A23F-5C3BC9AF7CC5}"/>
              </a:ext>
            </a:extLst>
          </p:cNvPr>
          <p:cNvCxnSpPr/>
          <p:nvPr/>
        </p:nvCxnSpPr>
        <p:spPr>
          <a:xfrm>
            <a:off x="2711591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F0C6E93-99AF-40C4-87A4-34C2F0B04DA5}"/>
              </a:ext>
            </a:extLst>
          </p:cNvPr>
          <p:cNvCxnSpPr/>
          <p:nvPr/>
        </p:nvCxnSpPr>
        <p:spPr>
          <a:xfrm>
            <a:off x="7680143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5171ACE0-BDE1-4D5B-BFAF-1C31F7CF30E4}"/>
              </a:ext>
            </a:extLst>
          </p:cNvPr>
          <p:cNvCxnSpPr/>
          <p:nvPr/>
        </p:nvCxnSpPr>
        <p:spPr>
          <a:xfrm>
            <a:off x="7968175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>
            <a:extLst>
              <a:ext uri="{FF2B5EF4-FFF2-40B4-BE49-F238E27FC236}">
                <a16:creationId xmlns:a16="http://schemas.microsoft.com/office/drawing/2014/main" id="{76DDDAF7-8BE7-47D4-9C81-07969C4B3A12}"/>
              </a:ext>
            </a:extLst>
          </p:cNvPr>
          <p:cNvSpPr/>
          <p:nvPr/>
        </p:nvSpPr>
        <p:spPr>
          <a:xfrm>
            <a:off x="1989913" y="388383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EDF8204-49B6-493D-800F-3A6D46F93BEB}"/>
              </a:ext>
            </a:extLst>
          </p:cNvPr>
          <p:cNvSpPr/>
          <p:nvPr/>
        </p:nvSpPr>
        <p:spPr>
          <a:xfrm>
            <a:off x="2349952" y="4578252"/>
            <a:ext cx="158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DB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8C63BD24-C309-4A67-BACF-BA21DE87D664}"/>
              </a:ext>
            </a:extLst>
          </p:cNvPr>
          <p:cNvSpPr/>
          <p:nvPr/>
        </p:nvSpPr>
        <p:spPr>
          <a:xfrm>
            <a:off x="6814449" y="4599268"/>
            <a:ext cx="136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A6DF386-B23A-43F3-987B-EF436BB7A69E}"/>
              </a:ext>
            </a:extLst>
          </p:cNvPr>
          <p:cNvSpPr/>
          <p:nvPr/>
        </p:nvSpPr>
        <p:spPr>
          <a:xfrm>
            <a:off x="4184346" y="4033359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C00000"/>
              </a:solidFill>
            </a:endParaRP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FF1D96E1-99ED-4C34-B8D9-E2BECFB34BF4}"/>
              </a:ext>
            </a:extLst>
          </p:cNvPr>
          <p:cNvCxnSpPr/>
          <p:nvPr/>
        </p:nvCxnSpPr>
        <p:spPr>
          <a:xfrm>
            <a:off x="9408335" y="429951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hoek 19">
            <a:extLst>
              <a:ext uri="{FF2B5EF4-FFF2-40B4-BE49-F238E27FC236}">
                <a16:creationId xmlns:a16="http://schemas.microsoft.com/office/drawing/2014/main" id="{A49F1CDC-0B78-4EA6-8C96-FE6C93BDB987}"/>
              </a:ext>
            </a:extLst>
          </p:cNvPr>
          <p:cNvSpPr/>
          <p:nvPr/>
        </p:nvSpPr>
        <p:spPr>
          <a:xfrm>
            <a:off x="8989624" y="39039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end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E1EFA00-B2C3-4931-BF05-6E501991E8E2}"/>
              </a:ext>
            </a:extLst>
          </p:cNvPr>
          <p:cNvSpPr/>
          <p:nvPr/>
        </p:nvSpPr>
        <p:spPr>
          <a:xfrm>
            <a:off x="7680143" y="364791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1EBE631-BEC7-46AA-B0AB-CD8B5347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43" y="1370835"/>
            <a:ext cx="9131714" cy="2180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479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67F481-3CC3-4456-96AB-FE5614FE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(Part 2 </a:t>
            </a:r>
            <a:r>
              <a:rPr lang="fr-BE" dirty="0">
                <a:sym typeface="Wingdings" panose="05000000000000000000" pitchFamily="2" charset="2"/>
              </a:rPr>
              <a:t> </a:t>
            </a:r>
            <a:r>
              <a:rPr lang="fr-BE" dirty="0" err="1"/>
              <a:t>Asynchronous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97FD94-FF36-484B-8092-C2EF2E51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18A5CE-7D96-4BF4-982D-A26F6A8C8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58CC0AF-0FF1-4D7D-A1DB-BF045F1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514313"/>
            <a:ext cx="9577064" cy="2168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8B325536-C492-4251-B838-3FC5B90CD24A}"/>
              </a:ext>
            </a:extLst>
          </p:cNvPr>
          <p:cNvSpPr/>
          <p:nvPr/>
        </p:nvSpPr>
        <p:spPr>
          <a:xfrm>
            <a:off x="7680176" y="2338064"/>
            <a:ext cx="1031546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F759675-77D3-43F2-8B24-0E153513923E}"/>
              </a:ext>
            </a:extLst>
          </p:cNvPr>
          <p:cNvSpPr/>
          <p:nvPr/>
        </p:nvSpPr>
        <p:spPr>
          <a:xfrm>
            <a:off x="335360" y="4149080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this right?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801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67F481-3CC3-4456-96AB-FE5614FE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(</a:t>
            </a:r>
            <a:r>
              <a:rPr lang="fr-BE" dirty="0" err="1"/>
              <a:t>Async</a:t>
            </a:r>
            <a:r>
              <a:rPr lang="fr-BE" dirty="0"/>
              <a:t>, </a:t>
            </a:r>
            <a:r>
              <a:rPr lang="fr-BE" dirty="0" err="1"/>
              <a:t>await</a:t>
            </a:r>
            <a:r>
              <a:rPr lang="fr-BE" dirty="0"/>
              <a:t>, </a:t>
            </a:r>
            <a:r>
              <a:rPr lang="fr-BE" dirty="0" err="1"/>
              <a:t>Task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97FD94-FF36-484B-8092-C2EF2E51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18A5CE-7D96-4BF4-982D-A26F6A8C8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E08F70-E9B8-4690-89EC-14F14839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5" y="1747798"/>
            <a:ext cx="9068890" cy="1865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B2E21CBD-F193-4C58-9787-2DF39CC6EC18}"/>
              </a:ext>
            </a:extLst>
          </p:cNvPr>
          <p:cNvSpPr/>
          <p:nvPr/>
        </p:nvSpPr>
        <p:spPr>
          <a:xfrm>
            <a:off x="381155" y="4124016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there a performance gain?</a:t>
            </a: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CF1C0F8-F63C-4B5E-8A15-DF912604B3F3}"/>
              </a:ext>
            </a:extLst>
          </p:cNvPr>
          <p:cNvSpPr/>
          <p:nvPr/>
        </p:nvSpPr>
        <p:spPr>
          <a:xfrm>
            <a:off x="7752184" y="2381278"/>
            <a:ext cx="1031546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1B86D85-E34E-4143-9338-76DAC2DF75E0}"/>
              </a:ext>
            </a:extLst>
          </p:cNvPr>
          <p:cNvSpPr/>
          <p:nvPr/>
        </p:nvSpPr>
        <p:spPr>
          <a:xfrm>
            <a:off x="3425528" y="2420286"/>
            <a:ext cx="1031546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68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synchronous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</a:t>
            </a:r>
            <a:r>
              <a:rPr lang="fr-BE" dirty="0" err="1">
                <a:sym typeface="Wingdings" panose="05000000000000000000" pitchFamily="2" charset="2"/>
              </a:rPr>
              <a:t>ASynchronous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>
            <a:off x="3647728" y="2276872"/>
            <a:ext cx="748883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335360" y="1844824"/>
            <a:ext cx="294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ym typeface="Wingdings" panose="05000000000000000000" pitchFamily="2" charset="2"/>
              </a:rPr>
              <a:t>Synchronous</a:t>
            </a:r>
            <a:r>
              <a:rPr lang="fr-BE" dirty="0">
                <a:sym typeface="Wingdings" panose="05000000000000000000" pitchFamily="2" charset="2"/>
              </a:rPr>
              <a:t> (1 thread)</a:t>
            </a:r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11029067" y="237352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time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3791744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4151784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9120336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9408368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3430106" y="170545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3790145" y="2399872"/>
            <a:ext cx="1513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DB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8254642" y="2420888"/>
            <a:ext cx="136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5624539" y="1854979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C00000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>
            <a:off x="10848528" y="212113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10429817" y="172552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end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9120336" y="146953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23" name="Rechte verbindingslijn met pijl 22"/>
          <p:cNvCxnSpPr>
            <a:cxnSpLocks/>
          </p:cNvCxnSpPr>
          <p:nvPr/>
        </p:nvCxnSpPr>
        <p:spPr>
          <a:xfrm>
            <a:off x="3647728" y="4480343"/>
            <a:ext cx="72008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 23"/>
          <p:cNvSpPr/>
          <p:nvPr/>
        </p:nvSpPr>
        <p:spPr>
          <a:xfrm>
            <a:off x="335360" y="4048295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ym typeface="Wingdings" panose="05000000000000000000" pitchFamily="2" charset="2"/>
              </a:rPr>
              <a:t>Asynchronous</a:t>
            </a:r>
            <a:r>
              <a:rPr lang="fr-BE" dirty="0">
                <a:sym typeface="Wingdings" panose="05000000000000000000" pitchFamily="2" charset="2"/>
              </a:rPr>
              <a:t> (2 threads)</a:t>
            </a:r>
            <a:endParaRPr lang="nl-BE" dirty="0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3791744" y="4345619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4151784" y="4345619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3430106" y="390892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3790146" y="4603343"/>
            <a:ext cx="1513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DB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async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00B050"/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5624539" y="4058450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00B050"/>
              </a:solidFill>
            </a:endParaRPr>
          </a:p>
        </p:txBody>
      </p:sp>
      <p:cxnSp>
        <p:nvCxnSpPr>
          <p:cNvPr id="37" name="Rechte verbindingslijn met pijl 36"/>
          <p:cNvCxnSpPr>
            <a:cxnSpLocks/>
          </p:cNvCxnSpPr>
          <p:nvPr/>
        </p:nvCxnSpPr>
        <p:spPr>
          <a:xfrm>
            <a:off x="8961784" y="4448172"/>
            <a:ext cx="21602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37"/>
          <p:cNvSpPr/>
          <p:nvPr/>
        </p:nvSpPr>
        <p:spPr>
          <a:xfrm>
            <a:off x="11014531" y="454482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time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41" name="Rechte verbindingslijn 40"/>
          <p:cNvCxnSpPr/>
          <p:nvPr/>
        </p:nvCxnSpPr>
        <p:spPr>
          <a:xfrm>
            <a:off x="9105800" y="43134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9393832" y="43134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8240106" y="4592188"/>
            <a:ext cx="1369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fr-BE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await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00B050"/>
              </a:solidFill>
            </a:endParaRPr>
          </a:p>
        </p:txBody>
      </p:sp>
      <p:cxnSp>
        <p:nvCxnSpPr>
          <p:cNvPr id="47" name="Rechte verbindingslijn 46"/>
          <p:cNvCxnSpPr/>
          <p:nvPr/>
        </p:nvCxnSpPr>
        <p:spPr>
          <a:xfrm>
            <a:off x="10833992" y="429243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 47"/>
          <p:cNvSpPr/>
          <p:nvPr/>
        </p:nvSpPr>
        <p:spPr>
          <a:xfrm>
            <a:off x="10415281" y="389682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end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49" name="Rechthoek 48"/>
          <p:cNvSpPr/>
          <p:nvPr/>
        </p:nvSpPr>
        <p:spPr>
          <a:xfrm>
            <a:off x="9105800" y="364083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1"/>
            <a:ext cx="12192000" cy="4725272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Generating</a:t>
            </a:r>
            <a:r>
              <a:rPr lang="fr-BE" dirty="0"/>
              <a:t> CRUD Controller &amp; </a:t>
            </a:r>
            <a:r>
              <a:rPr lang="fr-BE" dirty="0" err="1"/>
              <a:t>views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Details</a:t>
            </a:r>
            <a:endParaRPr lang="fr-BE" dirty="0"/>
          </a:p>
          <a:p>
            <a:r>
              <a:rPr lang="fr-BE" dirty="0"/>
              <a:t>Index</a:t>
            </a:r>
          </a:p>
          <a:p>
            <a:r>
              <a:rPr lang="fr-BE" dirty="0"/>
              <a:t>Edit (GET &amp; POST)</a:t>
            </a:r>
          </a:p>
          <a:p>
            <a:r>
              <a:rPr lang="fr-BE" dirty="0" err="1"/>
              <a:t>Create</a:t>
            </a:r>
            <a:r>
              <a:rPr lang="fr-BE" dirty="0"/>
              <a:t> (GET &amp; POST)</a:t>
            </a:r>
          </a:p>
          <a:p>
            <a:r>
              <a:rPr lang="fr-BE" dirty="0" err="1"/>
              <a:t>Delete</a:t>
            </a:r>
            <a:r>
              <a:rPr lang="fr-BE" dirty="0"/>
              <a:t> (GET &amp; POST)</a:t>
            </a:r>
          </a:p>
          <a:p>
            <a:endParaRPr lang="fr-BE" dirty="0"/>
          </a:p>
          <a:p>
            <a:r>
              <a:rPr lang="fr-BE" dirty="0" err="1"/>
              <a:t>Relational</a:t>
            </a:r>
            <a:r>
              <a:rPr lang="fr-BE" dirty="0"/>
              <a:t> data</a:t>
            </a:r>
          </a:p>
          <a:p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Scaffolding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652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Async</a:t>
            </a:r>
            <a:r>
              <a:rPr lang="fr-BE" dirty="0"/>
              <a:t>, </a:t>
            </a:r>
            <a:r>
              <a:rPr lang="fr-BE" dirty="0" err="1"/>
              <a:t>await</a:t>
            </a:r>
            <a:r>
              <a:rPr lang="fr-BE" dirty="0"/>
              <a:t>, </a:t>
            </a:r>
            <a:r>
              <a:rPr lang="fr-BE" dirty="0" err="1"/>
              <a:t>Task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6DF9B1-8430-470A-BAA5-04926CAC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571492"/>
            <a:ext cx="6772275" cy="51720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951984" y="837455"/>
            <a:ext cx="3528392" cy="47574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7392144" y="2924944"/>
            <a:ext cx="1703512" cy="7472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52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Asynchronous</a:t>
            </a:r>
            <a:r>
              <a:rPr lang="nl-BE" dirty="0"/>
              <a:t> code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375242"/>
            <a:ext cx="8466584" cy="537590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631504" y="1268760"/>
            <a:ext cx="8640960" cy="45779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631504" y="3068960"/>
            <a:ext cx="8640960" cy="151216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7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Await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662237"/>
            <a:ext cx="8105775" cy="15335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19536" y="2573427"/>
            <a:ext cx="8352928" cy="45779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521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 Index Method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465712" y="2044406"/>
            <a:ext cx="535036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2" y="1306218"/>
            <a:ext cx="7029450" cy="147637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1E25E8B8-43F8-4ACC-80DC-22118407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3" y="2876818"/>
            <a:ext cx="7566892" cy="3746997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FA53C1AB-DB15-449C-A0F4-EBE9540FEA31}"/>
              </a:ext>
            </a:extLst>
          </p:cNvPr>
          <p:cNvSpPr/>
          <p:nvPr/>
        </p:nvSpPr>
        <p:spPr>
          <a:xfrm>
            <a:off x="3215680" y="4653136"/>
            <a:ext cx="1224136" cy="187220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99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F191199-C57C-4574-A361-65F17E55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381854"/>
            <a:ext cx="7048123" cy="5369294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703512" y="1294998"/>
            <a:ext cx="6264696" cy="5486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135561" y="3406160"/>
            <a:ext cx="4032448" cy="4580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359696" y="6201550"/>
            <a:ext cx="5535955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15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C219B95-C6AD-4E5B-AFC0-826D3156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12776"/>
            <a:ext cx="10201844" cy="5310549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63352" y="1263569"/>
            <a:ext cx="4176464" cy="58125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423592" y="3933057"/>
            <a:ext cx="6768752" cy="5423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423592" y="4941168"/>
            <a:ext cx="8329636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40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C699A8B-45F7-4BEC-8554-EE018688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19" y="1268760"/>
            <a:ext cx="7180088" cy="43152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3A. Edit </a:t>
            </a:r>
            <a:r>
              <a:rPr lang="fr-BE" dirty="0" err="1"/>
              <a:t>method</a:t>
            </a:r>
            <a:r>
              <a:rPr lang="fr-BE" dirty="0"/>
              <a:t> (</a:t>
            </a:r>
            <a:r>
              <a:rPr lang="fr-BE" dirty="0" err="1"/>
              <a:t>Get</a:t>
            </a:r>
            <a:r>
              <a:rPr lang="fr-BE" dirty="0"/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4200524"/>
            <a:ext cx="5781675" cy="2524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672064" y="5715015"/>
            <a:ext cx="4824536" cy="3489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973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C64CA3DA-8490-4CF4-980A-83C38732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76675"/>
            <a:ext cx="7810500" cy="46291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1007435" y="6118880"/>
            <a:ext cx="5376565" cy="432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118880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19336" y="1221263"/>
            <a:ext cx="4032448" cy="4557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911424" y="4005538"/>
            <a:ext cx="2448272" cy="34663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703512" y="4946826"/>
            <a:ext cx="6370340" cy="7864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343472" y="4512267"/>
            <a:ext cx="3672408" cy="27775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A2A01F3-0019-E1BD-0340-733CA19B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2" y="1632757"/>
            <a:ext cx="3661688" cy="39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32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3B. Edit </a:t>
            </a:r>
            <a:r>
              <a:rPr lang="fr-BE" dirty="0" err="1"/>
              <a:t>method</a:t>
            </a:r>
            <a:r>
              <a:rPr lang="fr-BE" dirty="0"/>
              <a:t> (</a:t>
            </a:r>
            <a:r>
              <a:rPr lang="fr-BE" dirty="0" err="1"/>
              <a:t>POSt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43037"/>
            <a:ext cx="8064896" cy="4462227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711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Validations </a:t>
            </a:r>
            <a:r>
              <a:rPr lang="fr-BE" sz="2400" dirty="0"/>
              <a:t>(more to come </a:t>
            </a:r>
            <a:r>
              <a:rPr lang="fr-BE" sz="2400" dirty="0" err="1"/>
              <a:t>later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74818" y="2214305"/>
            <a:ext cx="6240048" cy="3323987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(60,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(60,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FirstMidName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Enrollment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 Date"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EnrollmentDate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Enrollment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&gt;? Enrollments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3600" dirty="0"/>
          </a:p>
        </p:txBody>
      </p:sp>
      <p:sp>
        <p:nvSpPr>
          <p:cNvPr id="8" name="Rechthoek 7"/>
          <p:cNvSpPr/>
          <p:nvPr/>
        </p:nvSpPr>
        <p:spPr>
          <a:xfrm>
            <a:off x="983432" y="2859067"/>
            <a:ext cx="4032448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886E7-3531-F6BB-03D2-E49F537F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845648"/>
            <a:ext cx="47815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Generating</a:t>
            </a:r>
            <a:r>
              <a:rPr lang="fr-BE" sz="2800" dirty="0"/>
              <a:t> a CRUD Controller &amp; </a:t>
            </a:r>
            <a:r>
              <a:rPr lang="fr-BE" sz="2800" dirty="0" err="1"/>
              <a:t>Views</a:t>
            </a:r>
            <a:r>
              <a:rPr lang="fr-BE" sz="2800" dirty="0"/>
              <a:t> </a:t>
            </a:r>
            <a:r>
              <a:rPr lang="fr-BE" sz="2800" dirty="0" err="1"/>
              <a:t>using</a:t>
            </a:r>
            <a:r>
              <a:rPr lang="fr-BE" sz="2800" dirty="0"/>
              <a:t> a Model Class</a:t>
            </a:r>
          </a:p>
          <a:p>
            <a:r>
              <a:rPr lang="fr-BE" sz="2800" dirty="0" err="1"/>
              <a:t>Controllers</a:t>
            </a:r>
            <a:r>
              <a:rPr lang="fr-BE" sz="2800" dirty="0"/>
              <a:t> | </a:t>
            </a:r>
            <a:r>
              <a:rPr lang="fr-BE" sz="2800" dirty="0" err="1"/>
              <a:t>Add</a:t>
            </a:r>
            <a:r>
              <a:rPr lang="fr-BE" sz="2800" dirty="0"/>
              <a:t> | New </a:t>
            </a:r>
            <a:r>
              <a:rPr lang="fr-BE" sz="2800" dirty="0" err="1"/>
              <a:t>Scaffolded</a:t>
            </a:r>
            <a:r>
              <a:rPr lang="fr-BE" sz="2800" dirty="0"/>
              <a:t> Item</a:t>
            </a:r>
          </a:p>
          <a:p>
            <a:r>
              <a:rPr lang="fr-BE" sz="2800" dirty="0" err="1"/>
              <a:t>Add</a:t>
            </a:r>
            <a:endParaRPr lang="fr-BE" sz="2800" dirty="0"/>
          </a:p>
          <a:p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scaffolding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1BDA713-A534-2206-56ED-4AF3D67E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693070"/>
            <a:ext cx="8162925" cy="40386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0A4580DD-659A-3744-89AE-951DB3E654DF}"/>
              </a:ext>
            </a:extLst>
          </p:cNvPr>
          <p:cNvSpPr/>
          <p:nvPr/>
        </p:nvSpPr>
        <p:spPr>
          <a:xfrm>
            <a:off x="6240017" y="4797152"/>
            <a:ext cx="3240359" cy="7828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35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A88C530-3F41-492D-BAB0-B274B082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268760"/>
            <a:ext cx="7639050" cy="533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007768" y="1498767"/>
            <a:ext cx="108012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567608" y="4999194"/>
            <a:ext cx="4392488" cy="8780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684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5.Delete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01F8F914-68E2-4DE9-A9AD-9412C6E3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268760"/>
            <a:ext cx="5610225" cy="53721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591944" y="1461178"/>
            <a:ext cx="1884219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927648" y="5396822"/>
            <a:ext cx="5376565" cy="9845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00CE113-570F-4D20-A644-3BAA3C5324BF}"/>
              </a:ext>
            </a:extLst>
          </p:cNvPr>
          <p:cNvSpPr/>
          <p:nvPr/>
        </p:nvSpPr>
        <p:spPr>
          <a:xfrm>
            <a:off x="5735960" y="4891044"/>
            <a:ext cx="1740202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B1A2265-CE3E-461B-9D4B-F017598DC1B2}"/>
              </a:ext>
            </a:extLst>
          </p:cNvPr>
          <p:cNvSpPr/>
          <p:nvPr/>
        </p:nvSpPr>
        <p:spPr>
          <a:xfrm>
            <a:off x="2441228" y="4509120"/>
            <a:ext cx="3456762" cy="282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952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B947B68-2BA2-4E37-82ED-A4AECD89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00886"/>
            <a:ext cx="7336854" cy="35775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167268D-BFD8-4D6A-9568-A85284B6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679958"/>
            <a:ext cx="8349276" cy="407119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Relational</a:t>
            </a:r>
            <a:r>
              <a:rPr lang="fr-BE" dirty="0"/>
              <a:t> data - </a:t>
            </a:r>
            <a:r>
              <a:rPr lang="fr-BE" dirty="0" err="1"/>
              <a:t>Enrollments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2855640" y="1772816"/>
            <a:ext cx="72008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799856" y="4343653"/>
            <a:ext cx="3359696" cy="131759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A2CA292-58F6-4C6A-A06D-7C7BBCACA8E6}"/>
              </a:ext>
            </a:extLst>
          </p:cNvPr>
          <p:cNvSpPr/>
          <p:nvPr/>
        </p:nvSpPr>
        <p:spPr>
          <a:xfrm>
            <a:off x="1631504" y="2666313"/>
            <a:ext cx="1872208" cy="12667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777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EnrollmentsController.cs</a:t>
            </a:r>
            <a:r>
              <a:rPr lang="fr-BE" dirty="0"/>
              <a:t> (EAGER LOADING)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555526"/>
            <a:ext cx="8562975" cy="26193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312024" y="2507480"/>
            <a:ext cx="4176464" cy="10058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F46AEB-0CE1-4958-92F7-44B82D16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4545474"/>
            <a:ext cx="6159498" cy="22056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7912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811CA7-ED81-4F50-B0C7-9AE9CE07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840862"/>
            <a:ext cx="7880870" cy="2910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612545" y="4906249"/>
            <a:ext cx="7619908" cy="16495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3C589B8-5316-7E92-9207-1D47BAC7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488338"/>
            <a:ext cx="6296694" cy="32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</a:t>
            </a:r>
            <a:r>
              <a:rPr lang="fr-BE" dirty="0" err="1"/>
              <a:t>Enrollment</a:t>
            </a:r>
            <a:r>
              <a:rPr lang="fr-BE" dirty="0"/>
              <a:t> (</a:t>
            </a:r>
            <a:r>
              <a:rPr lang="fr-BE" dirty="0" err="1"/>
              <a:t>also</a:t>
            </a:r>
            <a:r>
              <a:rPr lang="fr-BE" dirty="0"/>
              <a:t> for </a:t>
            </a:r>
            <a:r>
              <a:rPr lang="fr-BE" dirty="0" err="1"/>
              <a:t>create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479578A-612A-D9C0-D1D3-274C022B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5" y="1340071"/>
            <a:ext cx="4190975" cy="4441432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305C97E5-379A-41BD-8912-BE4B206577D2}"/>
              </a:ext>
            </a:extLst>
          </p:cNvPr>
          <p:cNvSpPr/>
          <p:nvPr/>
        </p:nvSpPr>
        <p:spPr>
          <a:xfrm>
            <a:off x="1453825" y="3284984"/>
            <a:ext cx="1080120" cy="11521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D81D53A-5A3F-695F-E668-F40494E4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73" y="1324264"/>
            <a:ext cx="4190975" cy="4441432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872658" y="3284984"/>
            <a:ext cx="1231453" cy="115212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036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EnrollmentsController.cs</a:t>
            </a:r>
            <a:r>
              <a:rPr lang="fr-BE" dirty="0"/>
              <a:t> (Edit)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268334"/>
            <a:ext cx="10001250" cy="14859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840041" y="3011284"/>
            <a:ext cx="4752528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fr-BE" dirty="0"/>
              <a:t>2 (</a:t>
            </a:r>
            <a:r>
              <a:rPr lang="fr-BE" dirty="0" err="1"/>
              <a:t>Get</a:t>
            </a:r>
            <a:r>
              <a:rPr lang="fr-BE" dirty="0"/>
              <a:t> and Post) x for Edit, 2 x for </a:t>
            </a:r>
            <a:r>
              <a:rPr lang="fr-BE" dirty="0" err="1"/>
              <a:t>Create</a:t>
            </a:r>
            <a:r>
              <a:rPr lang="fr-BE" dirty="0"/>
              <a:t> (= 4)</a:t>
            </a: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7B2F1FE-C62D-4261-A2B9-7A1165D3F7FA}"/>
              </a:ext>
            </a:extLst>
          </p:cNvPr>
          <p:cNvSpPr/>
          <p:nvPr/>
        </p:nvSpPr>
        <p:spPr>
          <a:xfrm>
            <a:off x="5732029" y="2434289"/>
            <a:ext cx="550861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D2A4120-C147-4103-801C-4C6AC567A419}"/>
              </a:ext>
            </a:extLst>
          </p:cNvPr>
          <p:cNvSpPr/>
          <p:nvPr/>
        </p:nvSpPr>
        <p:spPr>
          <a:xfrm>
            <a:off x="6632129" y="3011284"/>
            <a:ext cx="792088" cy="504056"/>
          </a:xfrm>
          <a:prstGeom prst="rect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C00000"/>
                </a:solidFill>
              </a:rPr>
              <a:t>"???"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0CC6A4C-A080-4605-9F8C-7736597A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98" y="4023047"/>
            <a:ext cx="3543300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2033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57CAA4C-5FA8-7B01-56A4-AB299827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340768"/>
            <a:ext cx="6724650" cy="484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Student.cs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359696" y="4905164"/>
            <a:ext cx="5328592" cy="10441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4974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EnrollmentsController.cs</a:t>
            </a:r>
            <a:r>
              <a:rPr lang="fr-BE" dirty="0"/>
              <a:t> (Edit)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86050"/>
            <a:ext cx="10001250" cy="14859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600056" y="2924083"/>
            <a:ext cx="4608512" cy="100897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fr-BE" dirty="0"/>
              <a:t>2 (</a:t>
            </a:r>
            <a:r>
              <a:rPr lang="fr-BE" dirty="0" err="1"/>
              <a:t>Get</a:t>
            </a:r>
            <a:r>
              <a:rPr lang="fr-BE" dirty="0"/>
              <a:t> and Post) x for Edit, 2 x for </a:t>
            </a:r>
            <a:r>
              <a:rPr lang="fr-BE" dirty="0" err="1"/>
              <a:t>Create</a:t>
            </a:r>
            <a:r>
              <a:rPr lang="fr-BE" dirty="0"/>
              <a:t> (= 4)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32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F1B2B88-B0B9-D26E-72DD-287DB701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836712"/>
            <a:ext cx="4723292" cy="500556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Edit.cshtml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AA12BD8-8C84-4985-A436-C86C32ED0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564904"/>
            <a:ext cx="3562350" cy="16573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5CE5B53-91B6-4DF1-A353-226F703E4945}"/>
              </a:ext>
            </a:extLst>
          </p:cNvPr>
          <p:cNvSpPr/>
          <p:nvPr/>
        </p:nvSpPr>
        <p:spPr>
          <a:xfrm>
            <a:off x="5663952" y="3004730"/>
            <a:ext cx="1440160" cy="121752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911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FC6EA56-B539-050B-493B-E489D344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7" y="1537522"/>
            <a:ext cx="6191250" cy="39243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Student</a:t>
            </a:r>
            <a:r>
              <a:rPr lang="fr-BE" dirty="0"/>
              <a:t> CRUD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3FFFAEC-1D21-42EE-9C9F-AE8581212F09}"/>
              </a:ext>
            </a:extLst>
          </p:cNvPr>
          <p:cNvSpPr/>
          <p:nvPr/>
        </p:nvSpPr>
        <p:spPr>
          <a:xfrm>
            <a:off x="1743602" y="2276872"/>
            <a:ext cx="2128849" cy="7200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BE9035F-1389-44C3-B56B-1CE6389D1D5D}"/>
              </a:ext>
            </a:extLst>
          </p:cNvPr>
          <p:cNvSpPr/>
          <p:nvPr/>
        </p:nvSpPr>
        <p:spPr>
          <a:xfrm>
            <a:off x="1763309" y="4509120"/>
            <a:ext cx="1164339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F50A43C-1370-416A-8A66-60C13167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03" y="1537522"/>
            <a:ext cx="3203306" cy="4915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7286127" y="4292890"/>
            <a:ext cx="2200857" cy="16563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286127" y="1916832"/>
            <a:ext cx="2200857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0401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Music Store Part 2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52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Course &amp; </a:t>
            </a:r>
            <a:r>
              <a:rPr lang="fr-BE" dirty="0" err="1"/>
              <a:t>Enrollment</a:t>
            </a:r>
            <a:r>
              <a:rPr lang="fr-BE" dirty="0"/>
              <a:t> CRUD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E18B0E6-465E-3AE9-B56D-E451CC5F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466850"/>
            <a:ext cx="61912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8A1D0248-7FE8-40C4-97F6-F3EFBD0B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447925"/>
            <a:ext cx="9629775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Admin-Page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295800" y="3933056"/>
            <a:ext cx="6696744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/>
          <p:cNvSpPr txBox="1">
            <a:spLocks/>
          </p:cNvSpPr>
          <p:nvPr/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 Maintain Controller, instead go directly to page to manage </a:t>
            </a:r>
            <a:r>
              <a:rPr lang="en-US" sz="2800" i="1" dirty="0"/>
              <a:t>Students</a:t>
            </a:r>
            <a:endParaRPr lang="nl-BE" sz="2800" i="1" dirty="0"/>
          </a:p>
        </p:txBody>
      </p:sp>
    </p:spTree>
    <p:extLst>
      <p:ext uri="{BB962C8B-B14F-4D97-AF65-F5344CB8AC3E}">
        <p14:creationId xmlns:p14="http://schemas.microsoft.com/office/powerpoint/2010/main" val="138945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F1D322E-A973-48A9-8712-38E64D30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188640"/>
            <a:ext cx="3600400" cy="5548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7824192" cy="4653264"/>
          </a:xfrm>
        </p:spPr>
        <p:txBody>
          <a:bodyPr>
            <a:normAutofit/>
          </a:bodyPr>
          <a:lstStyle/>
          <a:p>
            <a:r>
              <a:rPr lang="en-US" sz="2800" dirty="0"/>
              <a:t>Move controllers to </a:t>
            </a:r>
            <a:r>
              <a:rPr lang="en-US" sz="2800" i="1" dirty="0">
                <a:solidFill>
                  <a:schemeClr val="accent1"/>
                </a:solidFill>
              </a:rPr>
              <a:t>Admin/Controllers </a:t>
            </a:r>
            <a:r>
              <a:rPr lang="en-US" sz="2800" dirty="0"/>
              <a:t>folder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Move view folders to </a:t>
            </a:r>
            <a:r>
              <a:rPr lang="en-US" sz="2800" i="1" dirty="0">
                <a:solidFill>
                  <a:schemeClr val="accent1"/>
                </a:solidFill>
              </a:rPr>
              <a:t>Admin/Views </a:t>
            </a:r>
            <a:r>
              <a:rPr lang="en-US" sz="2800" dirty="0"/>
              <a:t>folder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1"/>
                </a:solidFill>
              </a:rPr>
              <a:t>Delete</a:t>
            </a:r>
            <a:r>
              <a:rPr lang="en-US" sz="2800" dirty="0"/>
              <a:t> Maintain Controller and Views/Maintain folder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Administrator</a:t>
            </a:r>
            <a:r>
              <a:rPr lang="fr-BE" dirty="0"/>
              <a:t>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8904312" y="2564904"/>
            <a:ext cx="2808312" cy="82604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904312" y="3579590"/>
            <a:ext cx="2808312" cy="85752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D59BE57-83E5-305B-B207-52136FA5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008096"/>
            <a:ext cx="4152900" cy="1381125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6FC9F010-D332-F103-24E4-4FA34580F5EC}"/>
              </a:ext>
            </a:extLst>
          </p:cNvPr>
          <p:cNvSpPr/>
          <p:nvPr/>
        </p:nvSpPr>
        <p:spPr>
          <a:xfrm>
            <a:off x="5663951" y="2996952"/>
            <a:ext cx="840077" cy="3219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5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Autofit/>
          </a:bodyPr>
          <a:lstStyle/>
          <a:p>
            <a:r>
              <a:rPr lang="fr-BE" sz="2400" i="1" dirty="0" err="1"/>
              <a:t>StudentsController.cs</a:t>
            </a:r>
            <a:r>
              <a:rPr lang="fr-BE" sz="2400" i="1" dirty="0"/>
              <a:t>, </a:t>
            </a:r>
            <a:r>
              <a:rPr lang="fr-BE" sz="2400" i="1" dirty="0" err="1"/>
              <a:t>EnrollmentsController.cs</a:t>
            </a:r>
            <a:r>
              <a:rPr lang="fr-BE" sz="2400" i="1" dirty="0"/>
              <a:t> </a:t>
            </a:r>
            <a:r>
              <a:rPr lang="fr-BE" sz="2400" dirty="0"/>
              <a:t>en</a:t>
            </a:r>
            <a:r>
              <a:rPr lang="fr-BE" sz="2400" i="1" dirty="0"/>
              <a:t> </a:t>
            </a:r>
            <a:r>
              <a:rPr lang="fr-BE" sz="2400" i="1" dirty="0" err="1"/>
              <a:t>CoursesController.cs</a:t>
            </a:r>
            <a:endParaRPr lang="fr-BE" sz="2400" i="1" dirty="0"/>
          </a:p>
        </p:txBody>
      </p:sp>
      <p:sp>
        <p:nvSpPr>
          <p:cNvPr id="2" name="Rechthoek 1"/>
          <p:cNvSpPr/>
          <p:nvPr/>
        </p:nvSpPr>
        <p:spPr>
          <a:xfrm>
            <a:off x="2495600" y="2163680"/>
            <a:ext cx="756084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ContosoUniversity.Controllers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Area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Admin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Authorize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"Administrator"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SchoolContext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SchoolContext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_context = context;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</a:t>
            </a:r>
            <a:r>
              <a:rPr lang="fr-BE" dirty="0"/>
              <a:t> </a:t>
            </a:r>
            <a:r>
              <a:rPr lang="fr-BE" dirty="0" err="1"/>
              <a:t>Authorization</a:t>
            </a:r>
            <a:r>
              <a:rPr lang="fr-BE" dirty="0"/>
              <a:t> and Admin-Area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990181" y="2638649"/>
            <a:ext cx="4762003" cy="7183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35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66EB5DE-4E2D-97FB-66E5-6888D72A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14138"/>
            <a:ext cx="6631021" cy="508586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423250" y="1700808"/>
            <a:ext cx="564690" cy="5493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D752022-774D-59FF-3BD3-2BD82F86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559648"/>
            <a:ext cx="6768752" cy="519149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CEA67120-4420-48D3-8194-B06F9D097028}"/>
              </a:ext>
            </a:extLst>
          </p:cNvPr>
          <p:cNvSpPr/>
          <p:nvPr/>
        </p:nvSpPr>
        <p:spPr>
          <a:xfrm>
            <a:off x="6794318" y="2132856"/>
            <a:ext cx="203700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060708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1625</TotalTime>
  <Words>698</Words>
  <Application>Microsoft Office PowerPoint</Application>
  <PresentationFormat>Breedbeeld</PresentationFormat>
  <Paragraphs>183</Paragraphs>
  <Slides>40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Scaffolding</vt:lpstr>
      <vt:lpstr>scaffolding</vt:lpstr>
      <vt:lpstr>Student CRUD</vt:lpstr>
      <vt:lpstr>Course &amp; Enrollment CRUD</vt:lpstr>
      <vt:lpstr>Admin-Page</vt:lpstr>
      <vt:lpstr>Administrator Area</vt:lpstr>
      <vt:lpstr>Add Authorization and Admin-Area</vt:lpstr>
      <vt:lpstr>Run The Application</vt:lpstr>
      <vt:lpstr>generated code</vt:lpstr>
      <vt:lpstr>SchoolContext</vt:lpstr>
      <vt:lpstr>1. Details method</vt:lpstr>
      <vt:lpstr>Details method</vt:lpstr>
      <vt:lpstr>Details view</vt:lpstr>
      <vt:lpstr>Data Annotations</vt:lpstr>
      <vt:lpstr>Details (Part 1  Synchronous)</vt:lpstr>
      <vt:lpstr>Details (Part 2  Asynchronous)</vt:lpstr>
      <vt:lpstr>Details (Async, await, Task)</vt:lpstr>
      <vt:lpstr>synchronous  ASynchronous</vt:lpstr>
      <vt:lpstr>Async, await, Task</vt:lpstr>
      <vt:lpstr>Asynchronous code</vt:lpstr>
      <vt:lpstr>Await</vt:lpstr>
      <vt:lpstr>2. Index Method</vt:lpstr>
      <vt:lpstr>Index View</vt:lpstr>
      <vt:lpstr>Index View</vt:lpstr>
      <vt:lpstr>3A. Edit method (Get)</vt:lpstr>
      <vt:lpstr>Edit View</vt:lpstr>
      <vt:lpstr>3B. Edit method (POSt)</vt:lpstr>
      <vt:lpstr>Validations (more to come later)</vt:lpstr>
      <vt:lpstr>4. Create method</vt:lpstr>
      <vt:lpstr>5.Delete method</vt:lpstr>
      <vt:lpstr>Relational data - Enrollments</vt:lpstr>
      <vt:lpstr>EnrollmentsController.cs (EAGER LOADING)</vt:lpstr>
      <vt:lpstr>Index.cshtml</vt:lpstr>
      <vt:lpstr>Edit Enrollment (also for create)</vt:lpstr>
      <vt:lpstr>EnrollmentsController.cs (Edit)</vt:lpstr>
      <vt:lpstr>Student.cs</vt:lpstr>
      <vt:lpstr>EnrollmentsController.cs (Edit)</vt:lpstr>
      <vt:lpstr>Edit.cshtml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223</cp:revision>
  <dcterms:created xsi:type="dcterms:W3CDTF">2015-09-10T12:21:13Z</dcterms:created>
  <dcterms:modified xsi:type="dcterms:W3CDTF">2022-09-29T13:08:33Z</dcterms:modified>
</cp:coreProperties>
</file>