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21" r:id="rId2"/>
    <p:sldId id="419" r:id="rId3"/>
    <p:sldId id="439" r:id="rId4"/>
    <p:sldId id="451" r:id="rId5"/>
    <p:sldId id="440" r:id="rId6"/>
    <p:sldId id="466" r:id="rId7"/>
    <p:sldId id="467" r:id="rId8"/>
    <p:sldId id="441" r:id="rId9"/>
    <p:sldId id="442" r:id="rId10"/>
    <p:sldId id="443" r:id="rId11"/>
    <p:sldId id="444" r:id="rId12"/>
    <p:sldId id="454" r:id="rId13"/>
    <p:sldId id="455" r:id="rId14"/>
    <p:sldId id="456" r:id="rId15"/>
    <p:sldId id="457" r:id="rId16"/>
    <p:sldId id="453" r:id="rId17"/>
    <p:sldId id="458" r:id="rId18"/>
    <p:sldId id="459" r:id="rId19"/>
    <p:sldId id="460" r:id="rId20"/>
    <p:sldId id="462" r:id="rId21"/>
    <p:sldId id="463" r:id="rId22"/>
    <p:sldId id="445" r:id="rId23"/>
    <p:sldId id="468" r:id="rId24"/>
    <p:sldId id="446" r:id="rId25"/>
    <p:sldId id="447" r:id="rId26"/>
    <p:sldId id="464" r:id="rId27"/>
    <p:sldId id="465" r:id="rId28"/>
    <p:sldId id="438" r:id="rId29"/>
  </p:sldIdLst>
  <p:sldSz cx="12192000" cy="6858000"/>
  <p:notesSz cx="7010400" cy="92964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AE"/>
    <a:srgbClr val="EC4B2F"/>
    <a:srgbClr val="000000"/>
    <a:srgbClr val="4B2B4B"/>
    <a:srgbClr val="50C6DD"/>
    <a:srgbClr val="D1CAD2"/>
    <a:srgbClr val="B7A9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1" autoAdjust="0"/>
    <p:restoredTop sz="94654" autoAdjust="0"/>
  </p:normalViewPr>
  <p:slideViewPr>
    <p:cSldViewPr showGuides="1">
      <p:cViewPr varScale="1">
        <p:scale>
          <a:sx n="108" d="100"/>
          <a:sy n="108" d="100"/>
        </p:scale>
        <p:origin x="720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2022" y="-9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F1A4A96-82D9-489B-915B-218BDB102403}" type="datetimeFigureOut">
              <a:rPr lang="nl-BE" smtClean="0"/>
              <a:pPr/>
              <a:t>22/09/2022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D17EFB8-940B-4475-A4F4-BBE959E16336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1148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1925427-6E8A-463A-9752-7D22F5CAF14A}" type="datetimeFigureOut">
              <a:rPr lang="nl-BE" smtClean="0"/>
              <a:pPr/>
              <a:t>22/09/2022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9ED9555-764A-4B78-873A-3D7406AAEA2B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1538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6001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2021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96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5691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58000"/>
            <a:ext cx="12192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084000"/>
            <a:ext cx="2640000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12192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12192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solidFill>
            <a:srgbClr val="EC4B2F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solidFill>
            <a:srgbClr val="00A0AE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10" name="Picture 9" descr="TM_logo_vignet_ppt.jpg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80001" y="360000"/>
            <a:ext cx="2157153" cy="1155192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13"/>
          </p:nvPr>
        </p:nvSpPr>
        <p:spPr>
          <a:xfrm>
            <a:off x="1007435" y="6570001"/>
            <a:ext cx="109119" cy="200055"/>
          </a:xfrm>
          <a:solidFill>
            <a:schemeClr val="tx1"/>
          </a:solidFill>
        </p:spPr>
        <p:txBody>
          <a:bodyPr/>
          <a:lstStyle>
            <a:lvl1pPr>
              <a:defRPr sz="1300">
                <a:solidFill>
                  <a:srgbClr val="00A0AE"/>
                </a:solidFill>
              </a:defRPr>
            </a:lvl1pPr>
          </a:lstStyle>
          <a:p>
            <a:pPr algn="l"/>
            <a:endParaRPr lang="nl-BE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5661248"/>
            <a:ext cx="12192000" cy="288032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3" name="Picture 12" descr="image_preview.png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645733" y="6192000"/>
            <a:ext cx="1138899" cy="432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428000"/>
          </a:xfrm>
        </p:spPr>
        <p:txBody>
          <a:bodyPr bIns="144000"/>
          <a:lstStyle>
            <a:lvl1pPr marL="323850" indent="-323850">
              <a:spcBef>
                <a:spcPts val="400"/>
              </a:spcBef>
              <a:spcAft>
                <a:spcPts val="400"/>
              </a:spcAft>
              <a:buClrTx/>
              <a:defRPr/>
            </a:lvl1pPr>
            <a:lvl2pPr marL="723900" indent="-368300">
              <a:spcBef>
                <a:spcPts val="400"/>
              </a:spcBef>
              <a:spcAft>
                <a:spcPts val="400"/>
              </a:spcAft>
              <a:buClrTx/>
              <a:defRPr sz="2500"/>
            </a:lvl2pPr>
            <a:lvl3pPr marL="982663" indent="-258763">
              <a:spcBef>
                <a:spcPts val="400"/>
              </a:spcBef>
              <a:spcAft>
                <a:spcPts val="400"/>
              </a:spcAft>
              <a:buClrTx/>
              <a:defRPr sz="2300"/>
            </a:lvl3pPr>
            <a:lvl4pPr marL="1255713" indent="-273050">
              <a:spcBef>
                <a:spcPts val="400"/>
              </a:spcBef>
              <a:spcAft>
                <a:spcPts val="400"/>
              </a:spcAft>
              <a:buClrTx/>
              <a:defRPr sz="2000"/>
            </a:lvl4pPr>
            <a:lvl5pPr marL="1609725" indent="-258763">
              <a:spcBef>
                <a:spcPts val="600"/>
              </a:spcBef>
              <a:spcAft>
                <a:spcPts val="600"/>
              </a:spcAft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A0A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algn="l"/>
            <a:endParaRPr lang="nl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734000"/>
          </a:xfrm>
        </p:spPr>
        <p:txBody>
          <a:bodyPr bIns="144000" numCol="2" spcCol="360000" anchor="ctr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/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00A0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|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5904000" cy="1097992"/>
          </a:xfrm>
        </p:spPr>
        <p:txBody>
          <a:bodyPr lIns="252000" tIns="252000" rIns="0" bIns="0" anchor="t" anchorCtr="0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285992"/>
            <a:ext cx="5904000" cy="3600000"/>
          </a:xfrm>
        </p:spPr>
        <p:txBody>
          <a:bodyPr lIns="252000" tIns="0" rIns="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8043" y="1152000"/>
            <a:ext cx="5904000" cy="1097992"/>
          </a:xfrm>
        </p:spPr>
        <p:txBody>
          <a:bodyPr lIns="0" tIns="252000" rIns="252000" bIns="0" anchor="t" anchorCtr="0">
            <a:norm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8043" y="2285992"/>
            <a:ext cx="5904000" cy="3600000"/>
          </a:xfrm>
        </p:spPr>
        <p:txBody>
          <a:bodyPr lIns="0" tIns="0" rIns="25200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494" y="1152000"/>
            <a:ext cx="6762797" cy="4734000"/>
          </a:xfrm>
        </p:spPr>
        <p:txBody>
          <a:bodyPr lIns="0" rIns="0" bIns="144000"/>
          <a:lstStyle>
            <a:lvl2pPr algn="l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50C6D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240000" y="1141200"/>
            <a:ext cx="11664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87"/>
          <p:cNvSpPr>
            <a:spLocks noGrp="1"/>
          </p:cNvSpPr>
          <p:nvPr>
            <p:ph type="pic" sz="quarter" idx="10"/>
          </p:nvPr>
        </p:nvSpPr>
        <p:spPr>
          <a:xfrm>
            <a:off x="240000" y="1152000"/>
            <a:ext cx="4571989" cy="4734000"/>
          </a:xfrm>
        </p:spPr>
        <p:txBody>
          <a:bodyPr>
            <a:normAutofit/>
          </a:bodyPr>
          <a:lstStyle>
            <a:lvl1pPr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1"/>
            <a:ext cx="12192000" cy="5929313"/>
          </a:xfr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</a:defRPr>
            </a:lvl1pPr>
            <a:lvl2pPr>
              <a:buClrTx/>
              <a:defRPr>
                <a:solidFill>
                  <a:srgbClr val="000000"/>
                </a:solidFill>
              </a:defRPr>
            </a:lvl2pPr>
            <a:lvl3pPr>
              <a:buClrTx/>
              <a:defRPr>
                <a:solidFill>
                  <a:srgbClr val="000000"/>
                </a:solidFill>
              </a:defRPr>
            </a:lvl3pPr>
            <a:lvl4pPr>
              <a:buClrTx/>
              <a:defRPr>
                <a:solidFill>
                  <a:srgbClr val="000000"/>
                </a:solidFill>
              </a:defRPr>
            </a:lvl4pPr>
            <a:lvl5pPr>
              <a:buClrTx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1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endParaRPr lang="nl-BE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59293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58024"/>
            <a:ext cx="12192000" cy="900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0" y="6084000"/>
            <a:ext cx="2640000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7435" y="6084000"/>
            <a:ext cx="5376565" cy="432000"/>
          </a:xfrm>
          <a:prstGeom prst="rect">
            <a:avLst/>
          </a:prstGeom>
          <a:solidFill>
            <a:schemeClr val="bg1"/>
          </a:solidFill>
        </p:spPr>
        <p:txBody>
          <a:bodyPr wrap="square" lIns="144000" tIns="0" rIns="144000" bIns="0" anchor="ctr" anchorCtr="0">
            <a:noAutofit/>
          </a:bodyPr>
          <a:lstStyle>
            <a:lvl1pPr algn="l">
              <a:lnSpc>
                <a:spcPct val="90000"/>
              </a:lnSpc>
              <a:defRPr sz="1500">
                <a:solidFill>
                  <a:srgbClr val="00A0AE"/>
                </a:solidFill>
                <a:latin typeface="Trebuchet MS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86" name="Slide Number Placeholder 85"/>
          <p:cNvSpPr>
            <a:spLocks noGrp="1"/>
          </p:cNvSpPr>
          <p:nvPr>
            <p:ph type="sldNum" sz="quarter" idx="4"/>
          </p:nvPr>
        </p:nvSpPr>
        <p:spPr>
          <a:xfrm>
            <a:off x="480000" y="6084000"/>
            <a:ext cx="480000" cy="667148"/>
          </a:xfrm>
          <a:prstGeom prst="rect">
            <a:avLst/>
          </a:prstGeom>
          <a:solidFill>
            <a:srgbClr val="00A0AE"/>
          </a:solidFill>
        </p:spPr>
        <p:txBody>
          <a:bodyPr vert="horz" wrap="none" lIns="0" tIns="108000" rIns="0" bIns="0" rtlCol="0" anchor="ctr" anchorCtr="0">
            <a:noAutofit/>
          </a:bodyPr>
          <a:lstStyle>
            <a:lvl1pPr algn="ctr">
              <a:defRPr sz="2000" b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fld id="{3B80295F-48CD-49FC-897A-CCEC919B8070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2984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12192000" cy="4428000"/>
          </a:xfrm>
          <a:prstGeom prst="rect">
            <a:avLst/>
          </a:prstGeom>
        </p:spPr>
        <p:txBody>
          <a:bodyPr vert="horz" lIns="432000" tIns="252000" rIns="43200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0" name="Date Placeholder 3"/>
          <p:cNvSpPr>
            <a:spLocks noGrp="1"/>
          </p:cNvSpPr>
          <p:nvPr>
            <p:ph type="dt" sz="half" idx="2"/>
          </p:nvPr>
        </p:nvSpPr>
        <p:spPr>
          <a:xfrm>
            <a:off x="1007435" y="6570001"/>
            <a:ext cx="109119" cy="200055"/>
          </a:xfrm>
          <a:prstGeom prst="rect">
            <a:avLst/>
          </a:prstGeom>
          <a:solidFill>
            <a:srgbClr val="EC4B2F"/>
          </a:solidFill>
        </p:spPr>
        <p:txBody>
          <a:bodyPr wrap="none" lIns="108000" tIns="0" rIns="0" bIns="0" anchor="b" anchorCtr="0">
            <a:spAutoFit/>
          </a:bodyPr>
          <a:lstStyle>
            <a:lvl1pPr algn="r">
              <a:defRPr sz="13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 algn="l"/>
            <a:endParaRPr lang="nl-BE" dirty="0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200456" y="5976000"/>
            <a:ext cx="1650076" cy="8645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78" r:id="rId3"/>
    <p:sldLayoutId id="2147483653" r:id="rId4"/>
    <p:sldLayoutId id="2147483679" r:id="rId5"/>
    <p:sldLayoutId id="2147483688" r:id="rId6"/>
    <p:sldLayoutId id="2147483687" r:id="rId7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 cap="all" baseline="0">
          <a:solidFill>
            <a:srgbClr val="EC4B2F"/>
          </a:solidFill>
          <a:latin typeface="Trebuchet MS" pitchFamily="34" charset="0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SzPct val="90000"/>
        <a:buFont typeface="Verdana" pitchFamily="34" charset="0"/>
        <a:buChar char="•"/>
        <a:defRPr sz="30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1pPr>
      <a:lvl2pPr marL="723900" indent="-3683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−"/>
        <a:defRPr sz="27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2pPr>
      <a:lvl3pPr marL="982663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•"/>
        <a:defRPr sz="24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3pPr>
      <a:lvl4pPr marL="1255713" indent="-27305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»"/>
        <a:defRPr sz="21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4pPr>
      <a:lvl5pPr marL="1609725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chemeClr val="tx1"/>
        </a:buClr>
        <a:buFont typeface="Arial" pitchFamily="34" charset="0"/>
        <a:buNone/>
        <a:defRPr sz="20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4 Writing Data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MVC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22388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Create</a:t>
            </a:r>
            <a:r>
              <a:rPr lang="fr-BE" dirty="0"/>
              <a:t> - </a:t>
            </a:r>
            <a:r>
              <a:rPr lang="fr-BE" dirty="0" err="1"/>
              <a:t>get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10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1411372"/>
            <a:ext cx="7026548" cy="4330828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248234" y="1337960"/>
            <a:ext cx="3024336" cy="129754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9967" y="2708920"/>
            <a:ext cx="4422282" cy="3033280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9128" y="376614"/>
            <a:ext cx="2536540" cy="1739834"/>
          </a:xfrm>
          <a:prstGeom prst="rect">
            <a:avLst/>
          </a:prstGeom>
        </p:spPr>
      </p:pic>
      <p:cxnSp>
        <p:nvCxnSpPr>
          <p:cNvPr id="9" name="Rechte verbindingslijn met pijl 8"/>
          <p:cNvCxnSpPr>
            <a:cxnSpLocks/>
          </p:cNvCxnSpPr>
          <p:nvPr/>
        </p:nvCxnSpPr>
        <p:spPr>
          <a:xfrm>
            <a:off x="7752184" y="1337960"/>
            <a:ext cx="0" cy="1514976"/>
          </a:xfrm>
          <a:prstGeom prst="straightConnector1">
            <a:avLst/>
          </a:prstGeom>
          <a:ln w="2222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hoek 10"/>
          <p:cNvSpPr/>
          <p:nvPr/>
        </p:nvSpPr>
        <p:spPr>
          <a:xfrm>
            <a:off x="7420781" y="2311424"/>
            <a:ext cx="2007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5600" lvl="1" algn="ctr"/>
            <a:r>
              <a:rPr lang="fr-BE" dirty="0" err="1">
                <a:solidFill>
                  <a:schemeClr val="accent1"/>
                </a:solidFill>
              </a:rPr>
              <a:t>Create</a:t>
            </a:r>
            <a:r>
              <a:rPr lang="fr-BE" dirty="0">
                <a:solidFill>
                  <a:schemeClr val="accent1"/>
                </a:solidFill>
              </a:rPr>
              <a:t> (</a:t>
            </a:r>
            <a:r>
              <a:rPr lang="fr-BE" dirty="0" err="1">
                <a:solidFill>
                  <a:schemeClr val="accent1"/>
                </a:solidFill>
              </a:rPr>
              <a:t>Get</a:t>
            </a:r>
            <a:r>
              <a:rPr lang="fr-BE" dirty="0">
                <a:solidFill>
                  <a:schemeClr val="accent1"/>
                </a:solidFill>
              </a:rPr>
              <a:t>)</a:t>
            </a:r>
          </a:p>
        </p:txBody>
      </p:sp>
      <p:cxnSp>
        <p:nvCxnSpPr>
          <p:cNvPr id="12" name="Rechte verbindingslijn met pijl 11"/>
          <p:cNvCxnSpPr>
            <a:cxnSpLocks/>
          </p:cNvCxnSpPr>
          <p:nvPr/>
        </p:nvCxnSpPr>
        <p:spPr>
          <a:xfrm>
            <a:off x="7824192" y="4835122"/>
            <a:ext cx="0" cy="1680878"/>
          </a:xfrm>
          <a:prstGeom prst="straightConnector1">
            <a:avLst/>
          </a:prstGeom>
          <a:ln w="2222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hoek 12"/>
          <p:cNvSpPr/>
          <p:nvPr/>
        </p:nvSpPr>
        <p:spPr>
          <a:xfrm>
            <a:off x="7499967" y="6093838"/>
            <a:ext cx="2083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5600" lvl="1" algn="ctr"/>
            <a:r>
              <a:rPr lang="fr-BE" dirty="0" err="1">
                <a:solidFill>
                  <a:schemeClr val="accent1"/>
                </a:solidFill>
              </a:rPr>
              <a:t>Create</a:t>
            </a:r>
            <a:r>
              <a:rPr lang="fr-BE" dirty="0">
                <a:solidFill>
                  <a:schemeClr val="accent1"/>
                </a:solidFill>
              </a:rPr>
              <a:t> (Post)</a:t>
            </a:r>
          </a:p>
        </p:txBody>
      </p:sp>
    </p:spTree>
    <p:extLst>
      <p:ext uri="{BB962C8B-B14F-4D97-AF65-F5344CB8AC3E}">
        <p14:creationId xmlns:p14="http://schemas.microsoft.com/office/powerpoint/2010/main" val="3209524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Create.cshtml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11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744" y="1484784"/>
            <a:ext cx="8048625" cy="3905250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3711601" y="1421185"/>
            <a:ext cx="3240360" cy="432583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3711601" y="2933353"/>
            <a:ext cx="3240360" cy="33736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4215656" y="3353362"/>
            <a:ext cx="7704855" cy="61972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36" y="3140968"/>
            <a:ext cx="3278960" cy="224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64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653264"/>
          </a:xfrm>
        </p:spPr>
        <p:txBody>
          <a:bodyPr>
            <a:normAutofit lnSpcReduction="10000"/>
          </a:bodyPr>
          <a:lstStyle/>
          <a:p>
            <a:pPr marL="355600" lvl="1" indent="0">
              <a:buNone/>
            </a:pPr>
            <a:r>
              <a:rPr lang="en-US" dirty="0"/>
              <a:t>&lt;form asp-action="Create"&gt;</a:t>
            </a:r>
          </a:p>
          <a:p>
            <a:pPr marL="355600" lvl="1" indent="0">
              <a:buNone/>
            </a:pPr>
            <a:r>
              <a:rPr lang="en-US" sz="1100" dirty="0"/>
              <a:t>…</a:t>
            </a:r>
          </a:p>
          <a:p>
            <a:pPr marL="355600" lvl="1" indent="0">
              <a:buNone/>
            </a:pPr>
            <a:r>
              <a:rPr lang="en-US" dirty="0"/>
              <a:t>&lt;/form&gt;</a:t>
            </a:r>
          </a:p>
          <a:p>
            <a:pPr marL="3556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fr-BE" dirty="0">
                <a:solidFill>
                  <a:srgbClr val="00A0AE"/>
                </a:solidFill>
                <a:sym typeface="Wingdings" panose="05000000000000000000" pitchFamily="2" charset="2"/>
              </a:rPr>
              <a:t></a:t>
            </a:r>
            <a:r>
              <a:rPr lang="fr-BE" dirty="0">
                <a:solidFill>
                  <a:srgbClr val="00A0AE"/>
                </a:solidFill>
              </a:rPr>
              <a:t>Output in browser</a:t>
            </a:r>
          </a:p>
          <a:p>
            <a:pPr marL="0" indent="0">
              <a:buNone/>
            </a:pPr>
            <a:endParaRPr lang="fr-BE" dirty="0">
              <a:solidFill>
                <a:srgbClr val="00A0AE"/>
              </a:solidFill>
            </a:endParaRPr>
          </a:p>
          <a:p>
            <a:pPr marL="355600" lvl="1" indent="0">
              <a:buNone/>
            </a:pPr>
            <a:r>
              <a:rPr lang="en-US" dirty="0"/>
              <a:t>&lt;form action="/Ratings/Create" method="post"&gt;</a:t>
            </a:r>
          </a:p>
          <a:p>
            <a:pPr marL="355600" lvl="1" indent="0">
              <a:buNone/>
            </a:pPr>
            <a:r>
              <a:rPr lang="en-US" sz="1100" dirty="0"/>
              <a:t>…</a:t>
            </a:r>
          </a:p>
          <a:p>
            <a:pPr marL="355600" lvl="1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&lt;input name="__</a:t>
            </a:r>
            <a:r>
              <a:rPr lang="en-US" sz="2400" dirty="0" err="1">
                <a:solidFill>
                  <a:srgbClr val="C00000"/>
                </a:solidFill>
              </a:rPr>
              <a:t>RequestVerificationToken</a:t>
            </a:r>
            <a:r>
              <a:rPr lang="en-US" sz="2400" dirty="0">
                <a:solidFill>
                  <a:srgbClr val="C00000"/>
                </a:solidFill>
              </a:rPr>
              <a:t>" type="hidden"</a:t>
            </a:r>
          </a:p>
          <a:p>
            <a:pPr marL="355600" lvl="1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    value="CfDJ8K5uLJn…" /&gt;</a:t>
            </a:r>
          </a:p>
          <a:p>
            <a:pPr marL="355600" lvl="1" indent="0">
              <a:buNone/>
            </a:pPr>
            <a:r>
              <a:rPr lang="en-US" sz="2400" dirty="0"/>
              <a:t>&lt;/form&gt;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Form</a:t>
            </a:r>
            <a:r>
              <a:rPr lang="fr-BE" dirty="0"/>
              <a:t> tag Helper (default = post)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45044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653264"/>
          </a:xfrm>
        </p:spPr>
        <p:txBody>
          <a:bodyPr>
            <a:normAutofit lnSpcReduction="10000"/>
          </a:bodyPr>
          <a:lstStyle/>
          <a:p>
            <a:pPr marL="355600" lvl="1" indent="0">
              <a:buNone/>
            </a:pPr>
            <a:r>
              <a:rPr lang="en-US" dirty="0"/>
              <a:t>&lt;form asp-action="Create" </a:t>
            </a:r>
            <a:r>
              <a:rPr lang="en-US" dirty="0">
                <a:solidFill>
                  <a:srgbClr val="C00000"/>
                </a:solidFill>
              </a:rPr>
              <a:t>method="get"</a:t>
            </a:r>
            <a:r>
              <a:rPr lang="en-US" dirty="0"/>
              <a:t>&gt;</a:t>
            </a:r>
          </a:p>
          <a:p>
            <a:pPr marL="355600" lvl="1" indent="0">
              <a:buNone/>
            </a:pPr>
            <a:r>
              <a:rPr lang="en-US" sz="1100" dirty="0"/>
              <a:t>…</a:t>
            </a:r>
          </a:p>
          <a:p>
            <a:pPr marL="355600" lvl="1" indent="0">
              <a:buNone/>
            </a:pPr>
            <a:r>
              <a:rPr lang="en-US" dirty="0"/>
              <a:t>&lt;/form&gt;</a:t>
            </a:r>
          </a:p>
          <a:p>
            <a:pPr marL="3556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fr-BE" dirty="0">
                <a:solidFill>
                  <a:srgbClr val="00A0AE"/>
                </a:solidFill>
                <a:sym typeface="Wingdings" panose="05000000000000000000" pitchFamily="2" charset="2"/>
              </a:rPr>
              <a:t></a:t>
            </a:r>
            <a:r>
              <a:rPr lang="fr-BE" dirty="0">
                <a:solidFill>
                  <a:srgbClr val="00A0AE"/>
                </a:solidFill>
              </a:rPr>
              <a:t>Output in browser</a:t>
            </a:r>
          </a:p>
          <a:p>
            <a:pPr marL="0" indent="0">
              <a:buNone/>
            </a:pPr>
            <a:endParaRPr lang="fr-BE" dirty="0">
              <a:solidFill>
                <a:srgbClr val="00A0AE"/>
              </a:solidFill>
            </a:endParaRPr>
          </a:p>
          <a:p>
            <a:pPr marL="355600" lvl="1" indent="0">
              <a:buNone/>
            </a:pPr>
            <a:r>
              <a:rPr lang="en-US" dirty="0"/>
              <a:t>&lt;form action="/Ratings/Create" </a:t>
            </a:r>
            <a:r>
              <a:rPr lang="en-US" dirty="0">
                <a:solidFill>
                  <a:srgbClr val="C00000"/>
                </a:solidFill>
              </a:rPr>
              <a:t>method="get"</a:t>
            </a:r>
            <a:r>
              <a:rPr lang="en-US" dirty="0"/>
              <a:t>&gt;</a:t>
            </a:r>
          </a:p>
          <a:p>
            <a:pPr marL="355600" lvl="1" indent="0">
              <a:buNone/>
            </a:pPr>
            <a:r>
              <a:rPr lang="en-US" sz="1100" dirty="0"/>
              <a:t>…</a:t>
            </a:r>
          </a:p>
          <a:p>
            <a:pPr marL="355600" lvl="1" indent="0">
              <a:buNone/>
            </a:pPr>
            <a:r>
              <a:rPr lang="en-US" sz="2400" dirty="0"/>
              <a:t>&lt;input name="__</a:t>
            </a:r>
            <a:r>
              <a:rPr lang="en-US" sz="2400" dirty="0" err="1"/>
              <a:t>RequestVerificationToken</a:t>
            </a:r>
            <a:r>
              <a:rPr lang="en-US" sz="2400" dirty="0"/>
              <a:t>" type="hidden"</a:t>
            </a:r>
          </a:p>
          <a:p>
            <a:pPr marL="355600" lvl="1" indent="0">
              <a:buNone/>
            </a:pPr>
            <a:r>
              <a:rPr lang="en-US" sz="2400" dirty="0"/>
              <a:t>	    value="CfDJ8K5uLJn…" /&gt;</a:t>
            </a:r>
          </a:p>
          <a:p>
            <a:pPr marL="355600" lvl="1" indent="0">
              <a:buNone/>
            </a:pPr>
            <a:r>
              <a:rPr lang="en-US" sz="2400" dirty="0"/>
              <a:t>&lt;/form&gt;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Form</a:t>
            </a:r>
            <a:r>
              <a:rPr lang="fr-BE" dirty="0"/>
              <a:t> tag Helper (</a:t>
            </a:r>
            <a:r>
              <a:rPr lang="fr-BE" dirty="0" err="1"/>
              <a:t>get-method</a:t>
            </a:r>
            <a:r>
              <a:rPr lang="fr-BE" dirty="0"/>
              <a:t>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06734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653264"/>
          </a:xfrm>
        </p:spPr>
        <p:txBody>
          <a:bodyPr>
            <a:normAutofit/>
          </a:bodyPr>
          <a:lstStyle/>
          <a:p>
            <a:pPr marL="355600" lvl="1" indent="0">
              <a:buNone/>
            </a:pPr>
            <a:r>
              <a:rPr lang="en-US" dirty="0"/>
              <a:t>&lt;label asp-for="Code"&gt;</a:t>
            </a:r>
          </a:p>
          <a:p>
            <a:pPr marL="355600" lvl="1" indent="0">
              <a:buNone/>
            </a:pPr>
            <a:r>
              <a:rPr lang="en-US" dirty="0"/>
              <a:t>	@</a:t>
            </a:r>
            <a:r>
              <a:rPr lang="en-US" dirty="0" err="1"/>
              <a:t>Html.DisplayNameFor</a:t>
            </a:r>
            <a:r>
              <a:rPr lang="en-US" dirty="0"/>
              <a:t>(model =&gt; </a:t>
            </a:r>
            <a:r>
              <a:rPr lang="en-US" dirty="0" err="1"/>
              <a:t>model.Code</a:t>
            </a:r>
            <a:r>
              <a:rPr lang="en-US" dirty="0"/>
              <a:t>)&lt;/label&gt;</a:t>
            </a:r>
          </a:p>
          <a:p>
            <a:pPr marL="355600" lvl="1" indent="0">
              <a:buNone/>
            </a:pPr>
            <a:r>
              <a:rPr lang="en-US" dirty="0"/>
              <a:t>&lt;input asp-for="Code" /&gt;</a:t>
            </a:r>
          </a:p>
          <a:p>
            <a:pPr marL="3556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fr-BE" dirty="0">
                <a:solidFill>
                  <a:srgbClr val="00A0AE"/>
                </a:solidFill>
                <a:sym typeface="Wingdings" panose="05000000000000000000" pitchFamily="2" charset="2"/>
              </a:rPr>
              <a:t></a:t>
            </a:r>
            <a:r>
              <a:rPr lang="fr-BE" dirty="0">
                <a:solidFill>
                  <a:srgbClr val="00A0AE"/>
                </a:solidFill>
              </a:rPr>
              <a:t>Output in browser</a:t>
            </a:r>
          </a:p>
          <a:p>
            <a:pPr marL="0" indent="0">
              <a:buNone/>
            </a:pPr>
            <a:endParaRPr lang="fr-BE" dirty="0">
              <a:solidFill>
                <a:srgbClr val="00A0AE"/>
              </a:solidFill>
            </a:endParaRPr>
          </a:p>
          <a:p>
            <a:pPr marL="355600" lvl="1" indent="0">
              <a:buNone/>
            </a:pPr>
            <a:r>
              <a:rPr lang="en-US" dirty="0"/>
              <a:t>&lt;label for="Code"&gt;Code&lt;/label&gt;</a:t>
            </a:r>
          </a:p>
          <a:p>
            <a:pPr marL="355600" lvl="1" indent="0">
              <a:buNone/>
            </a:pPr>
            <a:r>
              <a:rPr lang="en-US" dirty="0"/>
              <a:t>&lt;input type="text" id="Code" name="Code" value="" /&gt;</a:t>
            </a:r>
            <a:endParaRPr lang="en-US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Label &amp; input tag </a:t>
            </a:r>
            <a:r>
              <a:rPr lang="fr-BE" dirty="0" err="1"/>
              <a:t>Helpers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10721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Create</a:t>
            </a:r>
            <a:r>
              <a:rPr lang="fr-BE" dirty="0"/>
              <a:t> - Post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15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1411372"/>
            <a:ext cx="7026548" cy="4330828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197300" y="2706003"/>
            <a:ext cx="7266851" cy="1011029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8365" y="2924944"/>
            <a:ext cx="4343884" cy="2817256"/>
          </a:xfrm>
          <a:prstGeom prst="rect">
            <a:avLst/>
          </a:prstGeom>
        </p:spPr>
      </p:pic>
      <p:sp>
        <p:nvSpPr>
          <p:cNvPr id="9" name="Rechthoek 8"/>
          <p:cNvSpPr/>
          <p:nvPr/>
        </p:nvSpPr>
        <p:spPr>
          <a:xfrm>
            <a:off x="1127448" y="4293096"/>
            <a:ext cx="3240360" cy="79208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D939941C-E93D-401C-9673-0CCBEFAE19CE}"/>
              </a:ext>
            </a:extLst>
          </p:cNvPr>
          <p:cNvSpPr/>
          <p:nvPr/>
        </p:nvSpPr>
        <p:spPr>
          <a:xfrm>
            <a:off x="695400" y="5218500"/>
            <a:ext cx="2160240" cy="29873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3724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Create</a:t>
            </a:r>
            <a:r>
              <a:rPr lang="fr-BE" dirty="0"/>
              <a:t> - Post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6" name="Afbeelding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1263099"/>
            <a:ext cx="846772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010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Edit - </a:t>
            </a:r>
            <a:r>
              <a:rPr lang="fr-BE" dirty="0" err="1"/>
              <a:t>get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1363112"/>
            <a:ext cx="7820025" cy="1838325"/>
          </a:xfrm>
          <a:prstGeom prst="rect">
            <a:avLst/>
          </a:prstGeom>
          <a:ln>
            <a:solidFill>
              <a:srgbClr val="00A0AE"/>
            </a:solidFill>
          </a:ln>
        </p:spPr>
      </p:pic>
      <p:pic>
        <p:nvPicPr>
          <p:cNvPr id="2" name="Afbeelding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0539" y="2852936"/>
            <a:ext cx="4431710" cy="2889264"/>
          </a:xfrm>
          <a:prstGeom prst="rect">
            <a:avLst/>
          </a:prstGeom>
        </p:spPr>
      </p:pic>
      <p:sp>
        <p:nvSpPr>
          <p:cNvPr id="7" name="Rechthoek 6"/>
          <p:cNvSpPr/>
          <p:nvPr/>
        </p:nvSpPr>
        <p:spPr>
          <a:xfrm>
            <a:off x="263352" y="1268760"/>
            <a:ext cx="3759534" cy="65088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/>
          <p:cNvSpPr/>
          <p:nvPr/>
        </p:nvSpPr>
        <p:spPr>
          <a:xfrm>
            <a:off x="732229" y="2562032"/>
            <a:ext cx="2267427" cy="36291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5709" y="493195"/>
            <a:ext cx="2536540" cy="1739834"/>
          </a:xfrm>
          <a:prstGeom prst="rect">
            <a:avLst/>
          </a:prstGeom>
        </p:spPr>
      </p:pic>
      <p:cxnSp>
        <p:nvCxnSpPr>
          <p:cNvPr id="10" name="Rechte verbindingslijn met pijl 9"/>
          <p:cNvCxnSpPr/>
          <p:nvPr/>
        </p:nvCxnSpPr>
        <p:spPr>
          <a:xfrm>
            <a:off x="10393821" y="2100984"/>
            <a:ext cx="0" cy="792112"/>
          </a:xfrm>
          <a:prstGeom prst="straightConnector1">
            <a:avLst/>
          </a:prstGeom>
          <a:ln w="2222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hoek 11"/>
          <p:cNvSpPr/>
          <p:nvPr/>
        </p:nvSpPr>
        <p:spPr>
          <a:xfrm>
            <a:off x="8562406" y="2382757"/>
            <a:ext cx="1688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5600" lvl="1" algn="ctr"/>
            <a:r>
              <a:rPr lang="fr-BE" dirty="0">
                <a:solidFill>
                  <a:schemeClr val="accent1"/>
                </a:solidFill>
              </a:rPr>
              <a:t>Edit (</a:t>
            </a:r>
            <a:r>
              <a:rPr lang="fr-BE" dirty="0" err="1">
                <a:solidFill>
                  <a:schemeClr val="accent1"/>
                </a:solidFill>
              </a:rPr>
              <a:t>Get</a:t>
            </a:r>
            <a:r>
              <a:rPr lang="fr-BE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67505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752" y="1341444"/>
            <a:ext cx="8039100" cy="4429125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Edit.cshtml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3733555" y="1226473"/>
            <a:ext cx="3312368" cy="547019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4273584" y="3273354"/>
            <a:ext cx="4644548" cy="37234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15" y="3645699"/>
            <a:ext cx="3259239" cy="212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525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653264"/>
          </a:xfrm>
        </p:spPr>
        <p:txBody>
          <a:bodyPr>
            <a:normAutofit lnSpcReduction="10000"/>
          </a:bodyPr>
          <a:lstStyle/>
          <a:p>
            <a:pPr marL="355600" lvl="1" indent="0">
              <a:buNone/>
            </a:pPr>
            <a:r>
              <a:rPr lang="en-US" dirty="0"/>
              <a:t>&lt;form asp-action="Edit"&gt;</a:t>
            </a:r>
          </a:p>
          <a:p>
            <a:pPr marL="355600" lvl="1" indent="0">
              <a:buNone/>
            </a:pPr>
            <a:r>
              <a:rPr lang="en-US" sz="1100" dirty="0"/>
              <a:t>…</a:t>
            </a:r>
          </a:p>
          <a:p>
            <a:pPr marL="355600" lvl="1" indent="0">
              <a:buNone/>
            </a:pPr>
            <a:r>
              <a:rPr lang="en-US" dirty="0"/>
              <a:t>&lt;/form&gt;</a:t>
            </a:r>
          </a:p>
          <a:p>
            <a:pPr marL="3556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fr-BE" dirty="0">
                <a:solidFill>
                  <a:srgbClr val="00A0AE"/>
                </a:solidFill>
                <a:sym typeface="Wingdings" panose="05000000000000000000" pitchFamily="2" charset="2"/>
              </a:rPr>
              <a:t></a:t>
            </a:r>
            <a:r>
              <a:rPr lang="fr-BE" dirty="0">
                <a:solidFill>
                  <a:srgbClr val="00A0AE"/>
                </a:solidFill>
              </a:rPr>
              <a:t>Output in browser</a:t>
            </a:r>
          </a:p>
          <a:p>
            <a:pPr marL="0" indent="0">
              <a:buNone/>
            </a:pPr>
            <a:endParaRPr lang="fr-BE" dirty="0">
              <a:solidFill>
                <a:srgbClr val="00A0AE"/>
              </a:solidFill>
            </a:endParaRPr>
          </a:p>
          <a:p>
            <a:pPr marL="355600" lvl="1" indent="0">
              <a:buNone/>
            </a:pPr>
            <a:r>
              <a:rPr lang="en-US" dirty="0"/>
              <a:t>&lt;form action="</a:t>
            </a:r>
            <a:r>
              <a:rPr lang="en-US" dirty="0">
                <a:solidFill>
                  <a:srgbClr val="C00000"/>
                </a:solidFill>
              </a:rPr>
              <a:t>/Ratings/Edit/2</a:t>
            </a:r>
            <a:r>
              <a:rPr lang="en-US" dirty="0"/>
              <a:t>" method="post"&gt;</a:t>
            </a:r>
          </a:p>
          <a:p>
            <a:pPr marL="355600" lvl="1" indent="0">
              <a:buNone/>
            </a:pPr>
            <a:r>
              <a:rPr lang="en-US" sz="1100" dirty="0"/>
              <a:t>…</a:t>
            </a:r>
          </a:p>
          <a:p>
            <a:pPr marL="355600" lvl="1" indent="0">
              <a:buNone/>
            </a:pPr>
            <a:r>
              <a:rPr lang="en-US" sz="2400" dirty="0"/>
              <a:t>&lt;input name="__</a:t>
            </a:r>
            <a:r>
              <a:rPr lang="en-US" sz="2400" dirty="0" err="1"/>
              <a:t>RequestVerificationToken</a:t>
            </a:r>
            <a:r>
              <a:rPr lang="en-US" sz="2400" dirty="0"/>
              <a:t>" type="hidden"</a:t>
            </a:r>
          </a:p>
          <a:p>
            <a:pPr marL="355600" lvl="1" indent="0">
              <a:buNone/>
            </a:pPr>
            <a:r>
              <a:rPr lang="en-US" sz="2400" dirty="0"/>
              <a:t>	    value="CfDJ8K5uLJn…" /&gt;</a:t>
            </a:r>
          </a:p>
          <a:p>
            <a:pPr marL="355600" lvl="1" indent="0">
              <a:buNone/>
            </a:pPr>
            <a:r>
              <a:rPr lang="en-US" sz="2400" dirty="0"/>
              <a:t>&lt;/form&gt;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Form</a:t>
            </a:r>
            <a:r>
              <a:rPr lang="fr-BE" dirty="0"/>
              <a:t> tag </a:t>
            </a:r>
            <a:r>
              <a:rPr lang="fr-BE" dirty="0" err="1"/>
              <a:t>Helper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19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94134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 err="1">
                <a:solidFill>
                  <a:srgbClr val="C00000"/>
                </a:solidFill>
              </a:rPr>
              <a:t>C</a:t>
            </a:r>
            <a:r>
              <a:rPr lang="fr-BE" dirty="0" err="1"/>
              <a:t>reate</a:t>
            </a:r>
            <a:endParaRPr lang="fr-BE" dirty="0"/>
          </a:p>
          <a:p>
            <a:r>
              <a:rPr lang="fr-BE" dirty="0">
                <a:solidFill>
                  <a:srgbClr val="C00000"/>
                </a:solidFill>
              </a:rPr>
              <a:t>R</a:t>
            </a:r>
            <a:r>
              <a:rPr lang="fr-BE" dirty="0"/>
              <a:t>ead (</a:t>
            </a:r>
            <a:r>
              <a:rPr lang="fr-BE" dirty="0" err="1"/>
              <a:t>lesson</a:t>
            </a:r>
            <a:r>
              <a:rPr lang="fr-BE" dirty="0"/>
              <a:t> 3)</a:t>
            </a:r>
          </a:p>
          <a:p>
            <a:r>
              <a:rPr lang="fr-BE" dirty="0">
                <a:solidFill>
                  <a:srgbClr val="C00000"/>
                </a:solidFill>
              </a:rPr>
              <a:t>U</a:t>
            </a:r>
            <a:r>
              <a:rPr lang="fr-BE" dirty="0"/>
              <a:t>pdate</a:t>
            </a:r>
          </a:p>
          <a:p>
            <a:r>
              <a:rPr lang="fr-BE" dirty="0" err="1">
                <a:solidFill>
                  <a:srgbClr val="C00000"/>
                </a:solidFill>
              </a:rPr>
              <a:t>D</a:t>
            </a:r>
            <a:r>
              <a:rPr lang="fr-BE" dirty="0" err="1"/>
              <a:t>elete</a:t>
            </a:r>
            <a:endParaRPr lang="fr-BE" dirty="0"/>
          </a:p>
          <a:p>
            <a:endParaRPr lang="fr-BE" dirty="0"/>
          </a:p>
          <a:p>
            <a:r>
              <a:rPr lang="fr-BE" dirty="0" err="1"/>
              <a:t>Get</a:t>
            </a:r>
            <a:r>
              <a:rPr lang="fr-BE" dirty="0"/>
              <a:t> </a:t>
            </a:r>
            <a:r>
              <a:rPr lang="fr-BE" dirty="0">
                <a:sym typeface="Wingdings" panose="05000000000000000000" pitchFamily="2" charset="2"/>
              </a:rPr>
              <a:t> Post</a:t>
            </a:r>
          </a:p>
          <a:p>
            <a:endParaRPr lang="fr-BE" dirty="0">
              <a:sym typeface="Wingdings" panose="05000000000000000000" pitchFamily="2" charset="2"/>
            </a:endParaRPr>
          </a:p>
          <a:p>
            <a:r>
              <a:rPr lang="fr-BE" dirty="0" err="1">
                <a:sym typeface="Wingdings" panose="05000000000000000000" pitchFamily="2" charset="2"/>
              </a:rPr>
              <a:t>SelectList</a:t>
            </a:r>
            <a:r>
              <a:rPr lang="fr-BE" dirty="0">
                <a:sym typeface="Wingdings" panose="05000000000000000000" pitchFamily="2" charset="2"/>
              </a:rPr>
              <a:t> - </a:t>
            </a:r>
            <a:r>
              <a:rPr lang="fr-BE" dirty="0" err="1">
                <a:sym typeface="Wingdings" panose="05000000000000000000" pitchFamily="2" charset="2"/>
              </a:rPr>
              <a:t>ViewData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Writing</a:t>
            </a:r>
            <a:r>
              <a:rPr lang="fr-BE" dirty="0"/>
              <a:t> Data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29448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653264"/>
          </a:xfrm>
        </p:spPr>
        <p:txBody>
          <a:bodyPr>
            <a:normAutofit/>
          </a:bodyPr>
          <a:lstStyle/>
          <a:p>
            <a:pPr marL="355600" lvl="1" indent="0">
              <a:buNone/>
            </a:pPr>
            <a:r>
              <a:rPr lang="en-US" dirty="0"/>
              <a:t>&lt;label asp-for="Code"&gt;</a:t>
            </a:r>
          </a:p>
          <a:p>
            <a:pPr marL="355600" lvl="1" indent="0">
              <a:buNone/>
            </a:pPr>
            <a:r>
              <a:rPr lang="en-US" dirty="0"/>
              <a:t>	@</a:t>
            </a:r>
            <a:r>
              <a:rPr lang="en-US" dirty="0" err="1"/>
              <a:t>Html.DisplayNameFor</a:t>
            </a:r>
            <a:r>
              <a:rPr lang="en-US" dirty="0"/>
              <a:t>(model =&gt; </a:t>
            </a:r>
            <a:r>
              <a:rPr lang="en-US" dirty="0" err="1"/>
              <a:t>model.Code</a:t>
            </a:r>
            <a:r>
              <a:rPr lang="en-US" dirty="0"/>
              <a:t>)&lt;/label&gt;</a:t>
            </a:r>
          </a:p>
          <a:p>
            <a:pPr marL="355600" lvl="1" indent="0">
              <a:buNone/>
            </a:pPr>
            <a:r>
              <a:rPr lang="en-US" dirty="0"/>
              <a:t>&lt;input asp-for="Code" /&gt;</a:t>
            </a:r>
          </a:p>
          <a:p>
            <a:pPr marL="3556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fr-BE" dirty="0">
                <a:solidFill>
                  <a:srgbClr val="00A0AE"/>
                </a:solidFill>
                <a:sym typeface="Wingdings" panose="05000000000000000000" pitchFamily="2" charset="2"/>
              </a:rPr>
              <a:t></a:t>
            </a:r>
            <a:r>
              <a:rPr lang="fr-BE" dirty="0">
                <a:solidFill>
                  <a:srgbClr val="00A0AE"/>
                </a:solidFill>
              </a:rPr>
              <a:t>Output in browser (</a:t>
            </a:r>
            <a:r>
              <a:rPr lang="fr-BE" i="1" dirty="0">
                <a:solidFill>
                  <a:srgbClr val="00A0AE"/>
                </a:solidFill>
              </a:rPr>
              <a:t>PG</a:t>
            </a:r>
            <a:r>
              <a:rPr lang="fr-BE" dirty="0">
                <a:solidFill>
                  <a:srgbClr val="00A0AE"/>
                </a:solidFill>
              </a:rPr>
              <a:t> </a:t>
            </a:r>
            <a:r>
              <a:rPr lang="fr-BE" dirty="0" err="1">
                <a:solidFill>
                  <a:srgbClr val="00A0AE"/>
                </a:solidFill>
              </a:rPr>
              <a:t>is</a:t>
            </a:r>
            <a:r>
              <a:rPr lang="fr-BE" dirty="0">
                <a:solidFill>
                  <a:srgbClr val="00A0AE"/>
                </a:solidFill>
              </a:rPr>
              <a:t> the value of the </a:t>
            </a:r>
            <a:r>
              <a:rPr lang="fr-BE" i="1" dirty="0">
                <a:solidFill>
                  <a:srgbClr val="00A0AE"/>
                </a:solidFill>
              </a:rPr>
              <a:t>Code</a:t>
            </a:r>
            <a:r>
              <a:rPr lang="fr-BE" dirty="0">
                <a:solidFill>
                  <a:srgbClr val="00A0AE"/>
                </a:solidFill>
              </a:rPr>
              <a:t> </a:t>
            </a:r>
            <a:r>
              <a:rPr lang="fr-BE" i="1" dirty="0" err="1">
                <a:solidFill>
                  <a:srgbClr val="00A0AE"/>
                </a:solidFill>
              </a:rPr>
              <a:t>property</a:t>
            </a:r>
            <a:r>
              <a:rPr lang="fr-BE" dirty="0">
                <a:solidFill>
                  <a:srgbClr val="00A0AE"/>
                </a:solidFill>
              </a:rPr>
              <a:t> in the </a:t>
            </a:r>
            <a:r>
              <a:rPr lang="fr-BE" i="1" dirty="0">
                <a:solidFill>
                  <a:srgbClr val="00A0AE"/>
                </a:solidFill>
              </a:rPr>
              <a:t>Model</a:t>
            </a:r>
            <a:r>
              <a:rPr lang="fr-BE" dirty="0">
                <a:solidFill>
                  <a:srgbClr val="00A0AE"/>
                </a:solidFill>
              </a:rPr>
              <a:t>)</a:t>
            </a:r>
          </a:p>
          <a:p>
            <a:pPr marL="0" indent="0">
              <a:buNone/>
            </a:pPr>
            <a:endParaRPr lang="fr-BE" dirty="0">
              <a:solidFill>
                <a:srgbClr val="00A0AE"/>
              </a:solidFill>
            </a:endParaRPr>
          </a:p>
          <a:p>
            <a:pPr marL="355600" lvl="1" indent="0">
              <a:buNone/>
            </a:pPr>
            <a:r>
              <a:rPr lang="en-US" dirty="0"/>
              <a:t>&lt;label for="Code"&gt;Code&lt;/label&gt;</a:t>
            </a:r>
          </a:p>
          <a:p>
            <a:pPr marL="355600" lvl="1" indent="0">
              <a:buNone/>
            </a:pPr>
            <a:r>
              <a:rPr lang="en-US" dirty="0"/>
              <a:t>&lt;input type="text" id="Code" name="Code" value="</a:t>
            </a:r>
            <a:r>
              <a:rPr lang="en-US" dirty="0">
                <a:solidFill>
                  <a:srgbClr val="C00000"/>
                </a:solidFill>
              </a:rPr>
              <a:t>PG</a:t>
            </a:r>
            <a:r>
              <a:rPr lang="en-US" dirty="0"/>
              <a:t>" /&gt;</a:t>
            </a:r>
            <a:endParaRPr lang="en-US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Label &amp; input tag </a:t>
            </a:r>
            <a:r>
              <a:rPr lang="fr-BE" dirty="0" err="1"/>
              <a:t>Helpers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20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49772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2" y="1516335"/>
            <a:ext cx="7056784" cy="4225865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Edit - Post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21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1271464" y="3298346"/>
            <a:ext cx="2448271" cy="634709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0539" y="2852936"/>
            <a:ext cx="4431710" cy="288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2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Delete</a:t>
            </a:r>
            <a:r>
              <a:rPr lang="fr-BE" dirty="0"/>
              <a:t> - </a:t>
            </a:r>
            <a:r>
              <a:rPr lang="fr-BE" dirty="0" err="1"/>
              <a:t>get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2" y="2395537"/>
            <a:ext cx="7800975" cy="2066925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2567608" y="3111644"/>
            <a:ext cx="7560840" cy="103743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16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0">
            <a:extLst>
              <a:ext uri="{FF2B5EF4-FFF2-40B4-BE49-F238E27FC236}">
                <a16:creationId xmlns:a16="http://schemas.microsoft.com/office/drawing/2014/main" id="{9AD13310-D5F6-42C0-A107-621EF518C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976" y="1375280"/>
            <a:ext cx="4914900" cy="2676525"/>
          </a:xfrm>
          <a:prstGeom prst="rect">
            <a:avLst/>
          </a:prstGeom>
        </p:spPr>
      </p:pic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623392" y="1354748"/>
            <a:ext cx="5015880" cy="2132984"/>
          </a:xfrm>
          <a:ln>
            <a:solidFill>
              <a:srgbClr val="C00000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BE" sz="2000" dirty="0">
                <a:solidFill>
                  <a:srgbClr val="008000"/>
                </a:solidFill>
                <a:latin typeface="Consolas" panose="020B0609020204030204" pitchFamily="49" charset="0"/>
              </a:rPr>
              <a:t>// GET: Movies/</a:t>
            </a:r>
            <a:r>
              <a:rPr lang="nl-BE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Create</a:t>
            </a:r>
            <a:endParaRPr lang="nl-BE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2000" dirty="0">
                <a:latin typeface="Consolas" panose="020B0609020204030204" pitchFamily="49" charset="0"/>
              </a:rPr>
              <a:t> </a:t>
            </a:r>
            <a:r>
              <a:rPr lang="nl-BE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IActionResult</a:t>
            </a:r>
            <a:r>
              <a:rPr lang="nl-BE" sz="2000" dirty="0">
                <a:latin typeface="Consolas" panose="020B0609020204030204" pitchFamily="49" charset="0"/>
              </a:rPr>
              <a:t> </a:t>
            </a:r>
            <a:r>
              <a:rPr lang="nl-BE" sz="2000" dirty="0" err="1">
                <a:latin typeface="Consolas" panose="020B0609020204030204" pitchFamily="49" charset="0"/>
              </a:rPr>
              <a:t>Create</a:t>
            </a:r>
            <a:r>
              <a:rPr lang="nl-BE" sz="2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nl-BE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l-BE" sz="2000" dirty="0">
                <a:latin typeface="Consolas" panose="020B0609020204030204" pitchFamily="49" charset="0"/>
              </a:rPr>
              <a:t>    </a:t>
            </a:r>
            <a:r>
              <a:rPr lang="nl-BE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sz="2000" dirty="0">
                <a:latin typeface="Consolas" panose="020B0609020204030204" pitchFamily="49" charset="0"/>
              </a:rPr>
              <a:t> View();</a:t>
            </a:r>
          </a:p>
          <a:p>
            <a:pPr marL="0" indent="0">
              <a:buNone/>
            </a:pPr>
            <a:r>
              <a:rPr lang="nl-BE" sz="2000" dirty="0">
                <a:latin typeface="Consolas" panose="020B0609020204030204" pitchFamily="49" charset="0"/>
              </a:rPr>
              <a:t>}</a:t>
            </a:r>
            <a:endParaRPr lang="nl-BE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Create</a:t>
            </a:r>
            <a:r>
              <a:rPr lang="fr-BE" dirty="0"/>
              <a:t> </a:t>
            </a:r>
            <a:r>
              <a:rPr lang="fr-BE" dirty="0" err="1"/>
              <a:t>Movie</a:t>
            </a:r>
            <a:r>
              <a:rPr lang="fr-BE" dirty="0"/>
              <a:t> (</a:t>
            </a:r>
            <a:r>
              <a:rPr lang="fr-BE" dirty="0" err="1"/>
              <a:t>MoviesController.cs</a:t>
            </a:r>
            <a:r>
              <a:rPr lang="fr-BE" dirty="0"/>
              <a:t>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5807968" y="3042408"/>
            <a:ext cx="2808312" cy="445324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F1322E59-8DCC-4D8D-BDC8-D5A082C01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168" y="4225008"/>
            <a:ext cx="4445063" cy="2515423"/>
          </a:xfrm>
          <a:prstGeom prst="rect">
            <a:avLst/>
          </a:prstGeom>
        </p:spPr>
      </p:pic>
      <p:sp>
        <p:nvSpPr>
          <p:cNvPr id="13" name="Rechthoek 12">
            <a:extLst>
              <a:ext uri="{FF2B5EF4-FFF2-40B4-BE49-F238E27FC236}">
                <a16:creationId xmlns:a16="http://schemas.microsoft.com/office/drawing/2014/main" id="{93147ECA-B998-40F5-93A5-36C4F3F1B694}"/>
              </a:ext>
            </a:extLst>
          </p:cNvPr>
          <p:cNvSpPr/>
          <p:nvPr/>
        </p:nvSpPr>
        <p:spPr>
          <a:xfrm>
            <a:off x="8074436" y="5737176"/>
            <a:ext cx="1440160" cy="936105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8727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Selectlist</a:t>
            </a:r>
            <a:r>
              <a:rPr lang="fr-BE" dirty="0"/>
              <a:t> (</a:t>
            </a:r>
            <a:r>
              <a:rPr lang="fr-BE" dirty="0" err="1"/>
              <a:t>MOviesController.cs</a:t>
            </a:r>
            <a:r>
              <a:rPr lang="fr-BE" dirty="0"/>
              <a:t>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03" y="3315060"/>
            <a:ext cx="6562725" cy="2457450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11" name="Tijdelijke aanduiding voor inhoud 10"/>
          <p:cNvSpPr>
            <a:spLocks noGrp="1"/>
          </p:cNvSpPr>
          <p:nvPr>
            <p:ph idx="1"/>
          </p:nvPr>
        </p:nvSpPr>
        <p:spPr>
          <a:xfrm>
            <a:off x="3750" y="1153649"/>
            <a:ext cx="12140922" cy="1925383"/>
          </a:xfrm>
        </p:spPr>
        <p:txBody>
          <a:bodyPr>
            <a:normAutofit/>
          </a:bodyPr>
          <a:lstStyle/>
          <a:p>
            <a:r>
              <a:rPr lang="fr-BE" sz="2400" dirty="0" err="1">
                <a:latin typeface="Consolas" panose="020B0609020204030204" pitchFamily="49" charset="0"/>
              </a:rPr>
              <a:t>SelectList</a:t>
            </a:r>
            <a:r>
              <a:rPr lang="fr-BE" sz="2400" dirty="0">
                <a:latin typeface="Consolas" panose="020B0609020204030204" pitchFamily="49" charset="0"/>
              </a:rPr>
              <a:t>(items, </a:t>
            </a:r>
            <a:r>
              <a:rPr lang="fr-BE" sz="2400" dirty="0" err="1">
                <a:latin typeface="Consolas" panose="020B0609020204030204" pitchFamily="49" charset="0"/>
              </a:rPr>
              <a:t>dataValueField</a:t>
            </a:r>
            <a:r>
              <a:rPr lang="fr-BE" sz="2400" dirty="0">
                <a:latin typeface="Consolas" panose="020B0609020204030204" pitchFamily="49" charset="0"/>
              </a:rPr>
              <a:t>, </a:t>
            </a:r>
            <a:r>
              <a:rPr lang="fr-BE" sz="2400" dirty="0" err="1">
                <a:latin typeface="Consolas" panose="020B0609020204030204" pitchFamily="49" charset="0"/>
              </a:rPr>
              <a:t>dataTextField</a:t>
            </a:r>
            <a:r>
              <a:rPr lang="fr-BE" sz="2400" dirty="0">
                <a:latin typeface="Consolas" panose="020B0609020204030204" pitchFamily="49" charset="0"/>
              </a:rPr>
              <a:t>)</a:t>
            </a:r>
          </a:p>
          <a:p>
            <a:endParaRPr lang="fr-BE" sz="1000" dirty="0">
              <a:latin typeface="Consolas" panose="020B0609020204030204" pitchFamily="49" charset="0"/>
            </a:endParaRPr>
          </a:p>
          <a:p>
            <a:r>
              <a:rPr lang="fr-BE" sz="2400" dirty="0" err="1"/>
              <a:t>SelectList</a:t>
            </a:r>
            <a:r>
              <a:rPr lang="fr-BE" sz="2400" dirty="0"/>
              <a:t> </a:t>
            </a:r>
            <a:r>
              <a:rPr lang="fr-BE" sz="2400" dirty="0" err="1"/>
              <a:t>is</a:t>
            </a:r>
            <a:r>
              <a:rPr lang="fr-BE" sz="2400" dirty="0"/>
              <a:t> </a:t>
            </a:r>
            <a:r>
              <a:rPr lang="fr-BE" sz="2400" dirty="0" err="1"/>
              <a:t>passed</a:t>
            </a:r>
            <a:r>
              <a:rPr lang="fr-BE" sz="2400" dirty="0"/>
              <a:t> to the </a:t>
            </a:r>
            <a:r>
              <a:rPr lang="fr-BE" sz="2400" dirty="0" err="1"/>
              <a:t>view</a:t>
            </a:r>
            <a:r>
              <a:rPr lang="fr-BE" sz="2400" dirty="0"/>
              <a:t> </a:t>
            </a:r>
            <a:r>
              <a:rPr lang="fr-BE" sz="2400" dirty="0" err="1"/>
              <a:t>using</a:t>
            </a:r>
            <a:r>
              <a:rPr lang="fr-BE" sz="2400" dirty="0"/>
              <a:t> </a:t>
            </a:r>
            <a:r>
              <a:rPr lang="fr-BE" sz="2400" dirty="0" err="1">
                <a:solidFill>
                  <a:srgbClr val="C00000"/>
                </a:solidFill>
              </a:rPr>
              <a:t>ViewData</a:t>
            </a:r>
            <a:r>
              <a:rPr lang="fr-BE" sz="2400" dirty="0">
                <a:solidFill>
                  <a:schemeClr val="accent6">
                    <a:lumMod val="10000"/>
                  </a:schemeClr>
                </a:solidFill>
              </a:rPr>
              <a:t>, </a:t>
            </a:r>
            <a:r>
              <a:rPr lang="fr-BE" sz="2400" dirty="0" err="1">
                <a:solidFill>
                  <a:srgbClr val="00B050"/>
                </a:solidFill>
              </a:rPr>
              <a:t>View</a:t>
            </a:r>
            <a:r>
              <a:rPr lang="fr-BE" sz="2400" dirty="0">
                <a:solidFill>
                  <a:srgbClr val="00B050"/>
                </a:solidFill>
              </a:rPr>
              <a:t> Model </a:t>
            </a:r>
            <a:r>
              <a:rPr lang="fr-BE" sz="2400" dirty="0" err="1">
                <a:solidFill>
                  <a:schemeClr val="accent6">
                    <a:lumMod val="10000"/>
                  </a:schemeClr>
                </a:solidFill>
              </a:rPr>
              <a:t>approach</a:t>
            </a:r>
            <a:r>
              <a:rPr lang="fr-BE" sz="24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fr-BE" sz="2400" dirty="0" err="1">
                <a:solidFill>
                  <a:schemeClr val="accent6">
                    <a:lumMod val="10000"/>
                  </a:schemeClr>
                </a:solidFill>
              </a:rPr>
              <a:t>is</a:t>
            </a:r>
            <a:r>
              <a:rPr lang="fr-BE" sz="24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fr-BE" sz="2400" dirty="0" err="1">
                <a:solidFill>
                  <a:schemeClr val="accent6">
                    <a:lumMod val="10000"/>
                  </a:schemeClr>
                </a:solidFill>
              </a:rPr>
              <a:t>better</a:t>
            </a:r>
            <a:r>
              <a:rPr lang="fr-BE" sz="2400" dirty="0">
                <a:solidFill>
                  <a:schemeClr val="accent6">
                    <a:lumMod val="10000"/>
                  </a:schemeClr>
                </a:solidFill>
              </a:rPr>
              <a:t> (</a:t>
            </a:r>
            <a:r>
              <a:rPr lang="fr-BE" sz="2400" dirty="0" err="1">
                <a:solidFill>
                  <a:schemeClr val="accent6">
                    <a:lumMod val="10000"/>
                  </a:schemeClr>
                </a:solidFill>
              </a:rPr>
              <a:t>next</a:t>
            </a:r>
            <a:r>
              <a:rPr lang="fr-BE" sz="2400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fr-BE" sz="2400" dirty="0" err="1">
                <a:solidFill>
                  <a:schemeClr val="accent6">
                    <a:lumMod val="10000"/>
                  </a:schemeClr>
                </a:solidFill>
              </a:rPr>
              <a:t>lesson</a:t>
            </a:r>
            <a:r>
              <a:rPr lang="fr-BE" sz="2400" dirty="0">
                <a:solidFill>
                  <a:schemeClr val="accent6">
                    <a:lumMod val="10000"/>
                  </a:schemeClr>
                </a:solidFill>
              </a:rPr>
              <a:t>)</a:t>
            </a:r>
            <a:endParaRPr lang="nl-BE" sz="24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12" name="Rechthoek 11"/>
          <p:cNvSpPr/>
          <p:nvPr/>
        </p:nvSpPr>
        <p:spPr>
          <a:xfrm>
            <a:off x="1129143" y="4025067"/>
            <a:ext cx="6336704" cy="103743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25F53CA2-049E-431B-ACE5-6A8E26A5D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956" y="4221087"/>
            <a:ext cx="4445063" cy="2515423"/>
          </a:xfrm>
          <a:prstGeom prst="rect">
            <a:avLst/>
          </a:prstGeom>
        </p:spPr>
      </p:pic>
      <p:sp>
        <p:nvSpPr>
          <p:cNvPr id="15" name="Rechthoek 14">
            <a:extLst>
              <a:ext uri="{FF2B5EF4-FFF2-40B4-BE49-F238E27FC236}">
                <a16:creationId xmlns:a16="http://schemas.microsoft.com/office/drawing/2014/main" id="{FF54F30B-0AE7-4BE3-A9C5-8D782FEDF9E1}"/>
              </a:ext>
            </a:extLst>
          </p:cNvPr>
          <p:cNvSpPr/>
          <p:nvPr/>
        </p:nvSpPr>
        <p:spPr>
          <a:xfrm>
            <a:off x="8112224" y="5733255"/>
            <a:ext cx="1440160" cy="936105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5597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25</a:t>
            </a:fld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105E0D2-3275-4D37-085C-099DD19FE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46" y="1401095"/>
            <a:ext cx="8763000" cy="47910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Create.cshtml</a:t>
            </a:r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>
            <a:off x="263352" y="1282871"/>
            <a:ext cx="3286422" cy="576064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829122" y="2472912"/>
            <a:ext cx="6923062" cy="450163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>
            <a:off x="819547" y="4911315"/>
            <a:ext cx="6020097" cy="32377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FA5A378-770C-46B7-A479-9CB3FDE32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956" y="4221087"/>
            <a:ext cx="4445063" cy="2515423"/>
          </a:xfrm>
          <a:prstGeom prst="rect">
            <a:avLst/>
          </a:prstGeom>
        </p:spPr>
      </p:pic>
      <p:sp>
        <p:nvSpPr>
          <p:cNvPr id="12" name="Rechthoek 11"/>
          <p:cNvSpPr/>
          <p:nvPr/>
        </p:nvSpPr>
        <p:spPr>
          <a:xfrm>
            <a:off x="8112224" y="5733255"/>
            <a:ext cx="1440160" cy="936105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51644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797280"/>
          </a:xfrm>
        </p:spPr>
        <p:txBody>
          <a:bodyPr>
            <a:normAutofit fontScale="85000" lnSpcReduction="20000"/>
          </a:bodyPr>
          <a:lstStyle/>
          <a:p>
            <a:pPr marL="355600" lvl="1" indent="0">
              <a:buNone/>
            </a:pPr>
            <a:r>
              <a:rPr lang="en-US" dirty="0"/>
              <a:t>&lt;label asp-for="</a:t>
            </a:r>
            <a:r>
              <a:rPr lang="en-US" dirty="0" err="1"/>
              <a:t>RatingID</a:t>
            </a:r>
            <a:r>
              <a:rPr lang="en-US" dirty="0"/>
              <a:t>"&gt;</a:t>
            </a:r>
          </a:p>
          <a:p>
            <a:pPr marL="355600" lvl="1" indent="0">
              <a:buNone/>
            </a:pPr>
            <a:r>
              <a:rPr lang="en-US" dirty="0"/>
              <a:t>	@</a:t>
            </a:r>
            <a:r>
              <a:rPr lang="en-US" dirty="0" err="1"/>
              <a:t>Html.DisplayNameFor</a:t>
            </a:r>
            <a:r>
              <a:rPr lang="en-US" dirty="0"/>
              <a:t>(model =&gt; </a:t>
            </a:r>
            <a:r>
              <a:rPr lang="en-US" dirty="0" err="1"/>
              <a:t>model.Rating</a:t>
            </a:r>
            <a:r>
              <a:rPr lang="en-US" dirty="0"/>
              <a:t>)&lt;/label&gt;</a:t>
            </a:r>
          </a:p>
          <a:p>
            <a:pPr marL="355600" lvl="1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C00000"/>
                </a:solidFill>
              </a:rPr>
              <a:t>select</a:t>
            </a:r>
            <a:r>
              <a:rPr lang="en-US" dirty="0"/>
              <a:t> asp-for="</a:t>
            </a:r>
            <a:r>
              <a:rPr lang="en-US" dirty="0" err="1"/>
              <a:t>RatingID</a:t>
            </a:r>
            <a:r>
              <a:rPr lang="en-US" dirty="0"/>
              <a:t>" asp-items="ratings"&gt;&lt;/select&gt;</a:t>
            </a:r>
          </a:p>
          <a:p>
            <a:pPr marL="3556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fr-BE" dirty="0">
                <a:solidFill>
                  <a:srgbClr val="00A0AE"/>
                </a:solidFill>
                <a:sym typeface="Wingdings" panose="05000000000000000000" pitchFamily="2" charset="2"/>
              </a:rPr>
              <a:t> </a:t>
            </a:r>
            <a:r>
              <a:rPr lang="fr-BE" dirty="0">
                <a:solidFill>
                  <a:srgbClr val="00A0AE"/>
                </a:solidFill>
              </a:rPr>
              <a:t>Output in browser</a:t>
            </a:r>
          </a:p>
          <a:p>
            <a:pPr marL="0" indent="0">
              <a:buNone/>
            </a:pPr>
            <a:endParaRPr lang="fr-BE" dirty="0">
              <a:solidFill>
                <a:srgbClr val="00A0AE"/>
              </a:solidFill>
            </a:endParaRPr>
          </a:p>
          <a:p>
            <a:pPr marL="355600" lvl="1" indent="0">
              <a:buNone/>
            </a:pPr>
            <a:r>
              <a:rPr lang="en-US" dirty="0"/>
              <a:t>&lt;label for="</a:t>
            </a:r>
            <a:r>
              <a:rPr lang="en-US" dirty="0" err="1"/>
              <a:t>RatingID</a:t>
            </a:r>
            <a:r>
              <a:rPr lang="en-US" dirty="0"/>
              <a:t>"&gt;Rating&lt;/label&gt;</a:t>
            </a:r>
          </a:p>
          <a:p>
            <a:pPr marL="355600" lvl="1" indent="0">
              <a:buNone/>
            </a:pPr>
            <a:r>
              <a:rPr lang="en-US" dirty="0"/>
              <a:t>&lt;select id="</a:t>
            </a:r>
            <a:r>
              <a:rPr lang="en-US" dirty="0" err="1"/>
              <a:t>RatingID</a:t>
            </a:r>
            <a:r>
              <a:rPr lang="en-US" dirty="0"/>
              <a:t>" name="</a:t>
            </a:r>
            <a:r>
              <a:rPr lang="en-US" dirty="0" err="1"/>
              <a:t>RatingID</a:t>
            </a:r>
            <a:r>
              <a:rPr lang="en-US" dirty="0"/>
              <a:t>"&gt;</a:t>
            </a:r>
          </a:p>
          <a:p>
            <a:pPr marL="355600" lvl="1" indent="0">
              <a:buNone/>
            </a:pPr>
            <a:r>
              <a:rPr lang="en-US" dirty="0"/>
              <a:t>    &lt;option value="1"&gt;General&lt;/option&gt;</a:t>
            </a:r>
          </a:p>
          <a:p>
            <a:pPr marL="355600" lvl="1" indent="0">
              <a:buNone/>
            </a:pPr>
            <a:r>
              <a:rPr lang="en-US" dirty="0"/>
              <a:t>    &lt;option value="3"&gt;Mature&lt;/option&gt;</a:t>
            </a:r>
          </a:p>
          <a:p>
            <a:pPr marL="355600" lvl="1" indent="0">
              <a:buNone/>
            </a:pPr>
            <a:r>
              <a:rPr lang="en-US" dirty="0"/>
              <a:t>    &lt;option value="2"&gt;Parental Guidance&lt;/option&gt;</a:t>
            </a:r>
          </a:p>
          <a:p>
            <a:pPr marL="355600" lvl="1" indent="0">
              <a:buNone/>
            </a:pPr>
            <a:r>
              <a:rPr lang="en-US" dirty="0"/>
              <a:t>    &lt;option value="1006"&gt;Restricted to over 18 years&lt;/option&gt;</a:t>
            </a:r>
          </a:p>
          <a:p>
            <a:pPr marL="355600" lvl="1" indent="0">
              <a:buNone/>
            </a:pPr>
            <a:r>
              <a:rPr lang="en-US" dirty="0"/>
              <a:t>&lt;/select&gt;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Select tag </a:t>
            </a:r>
            <a:r>
              <a:rPr lang="fr-BE" dirty="0" err="1"/>
              <a:t>Helper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806328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797280"/>
          </a:xfrm>
        </p:spPr>
        <p:txBody>
          <a:bodyPr>
            <a:normAutofit/>
          </a:bodyPr>
          <a:lstStyle/>
          <a:p>
            <a:pPr marL="355600" lvl="1" indent="0">
              <a:buNone/>
            </a:pPr>
            <a:r>
              <a:rPr lang="en-US" dirty="0"/>
              <a:t>&lt;input asp-for="Gender" type="</a:t>
            </a:r>
            <a:r>
              <a:rPr lang="en-US" dirty="0">
                <a:solidFill>
                  <a:srgbClr val="C00000"/>
                </a:solidFill>
              </a:rPr>
              <a:t>radio</a:t>
            </a:r>
            <a:r>
              <a:rPr lang="en-US" dirty="0"/>
              <a:t>" value="M" /&gt;Male</a:t>
            </a:r>
          </a:p>
          <a:p>
            <a:pPr marL="355600" lvl="1" indent="0">
              <a:buNone/>
            </a:pPr>
            <a:r>
              <a:rPr lang="en-US" dirty="0"/>
              <a:t>&lt;input asp-for="Gender" type="</a:t>
            </a:r>
            <a:r>
              <a:rPr lang="en-US" dirty="0">
                <a:solidFill>
                  <a:srgbClr val="C00000"/>
                </a:solidFill>
              </a:rPr>
              <a:t>radio</a:t>
            </a:r>
            <a:r>
              <a:rPr lang="en-US" dirty="0"/>
              <a:t>" value="F" /&gt;Female</a:t>
            </a:r>
          </a:p>
          <a:p>
            <a:pPr marL="3556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fr-BE" dirty="0">
                <a:solidFill>
                  <a:srgbClr val="00A0AE"/>
                </a:solidFill>
                <a:sym typeface="Wingdings" panose="05000000000000000000" pitchFamily="2" charset="2"/>
              </a:rPr>
              <a:t> </a:t>
            </a:r>
            <a:r>
              <a:rPr lang="fr-BE" dirty="0">
                <a:solidFill>
                  <a:srgbClr val="00A0AE"/>
                </a:solidFill>
              </a:rPr>
              <a:t>Output in browser</a:t>
            </a:r>
          </a:p>
          <a:p>
            <a:pPr marL="0" indent="0">
              <a:buNone/>
            </a:pPr>
            <a:endParaRPr lang="fr-BE" dirty="0">
              <a:solidFill>
                <a:srgbClr val="00A0AE"/>
              </a:solidFill>
            </a:endParaRPr>
          </a:p>
          <a:p>
            <a:pPr marL="355600" lvl="1" indent="0">
              <a:buNone/>
            </a:pPr>
            <a:r>
              <a:rPr lang="en-US" dirty="0"/>
              <a:t>&lt;input type="radio" value="M" id="Gender" name="Gender" /&gt;Male</a:t>
            </a:r>
          </a:p>
          <a:p>
            <a:pPr marL="355600" lvl="1" indent="0">
              <a:buNone/>
            </a:pPr>
            <a:r>
              <a:rPr lang="en-US" dirty="0"/>
              <a:t>&lt;input type="radio" value="F" id="Gender" name="Gender" /&gt;Female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Radio tag Helper </a:t>
            </a:r>
            <a:r>
              <a:rPr lang="fr-BE" sz="2000" dirty="0"/>
              <a:t>(</a:t>
            </a:r>
            <a:r>
              <a:rPr lang="fr-BE" sz="2000" dirty="0" err="1"/>
              <a:t>exercise</a:t>
            </a:r>
            <a:r>
              <a:rPr lang="fr-BE" sz="2000" dirty="0"/>
              <a:t>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7503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MotoGP</a:t>
            </a:r>
            <a:r>
              <a:rPr lang="fr-BE" dirty="0"/>
              <a:t> Part 4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Exercise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63579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MVCMovie</a:t>
            </a:r>
            <a:r>
              <a:rPr lang="fr-BE" dirty="0"/>
              <a:t> - Home/</a:t>
            </a:r>
            <a:r>
              <a:rPr lang="fr-BE" dirty="0" err="1"/>
              <a:t>Index.cshtml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A283EDE3-A1B8-4569-B268-F9EF0F46F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19" y="2767012"/>
            <a:ext cx="6810375" cy="13239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A1851343-51F5-4928-9B73-544854714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531" y="1347153"/>
            <a:ext cx="478155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738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133" y="507083"/>
            <a:ext cx="2781300" cy="52863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0" y="1152000"/>
            <a:ext cx="12192000" cy="4428000"/>
          </a:xfrm>
        </p:spPr>
        <p:txBody>
          <a:bodyPr>
            <a:noAutofit/>
          </a:bodyPr>
          <a:lstStyle/>
          <a:p>
            <a:r>
              <a:rPr lang="fr-BE" sz="2000" i="1" dirty="0" err="1"/>
              <a:t>Controllers</a:t>
            </a:r>
            <a:endParaRPr lang="fr-BE" sz="2000" i="1" dirty="0"/>
          </a:p>
          <a:p>
            <a:pPr lvl="1"/>
            <a:r>
              <a:rPr lang="fr-BE" sz="2000" i="1" dirty="0" err="1"/>
              <a:t>RatingsController.cs</a:t>
            </a:r>
            <a:endParaRPr lang="fr-BE" sz="2000" i="1" dirty="0"/>
          </a:p>
          <a:p>
            <a:r>
              <a:rPr lang="fr-BE" sz="2000" i="1" dirty="0" err="1"/>
              <a:t>Views</a:t>
            </a:r>
            <a:endParaRPr lang="fr-BE" sz="2000" i="1" dirty="0"/>
          </a:p>
          <a:p>
            <a:pPr lvl="1"/>
            <a:r>
              <a:rPr lang="fr-BE" sz="2000" i="1" dirty="0"/>
              <a:t>Ratings</a:t>
            </a:r>
          </a:p>
          <a:p>
            <a:pPr lvl="2"/>
            <a:r>
              <a:rPr lang="fr-BE" sz="1800" i="1" dirty="0" err="1"/>
              <a:t>Create.cshtml</a:t>
            </a:r>
            <a:endParaRPr lang="fr-BE" sz="1800" i="1" dirty="0"/>
          </a:p>
          <a:p>
            <a:pPr lvl="2"/>
            <a:r>
              <a:rPr lang="fr-BE" sz="1800" i="1" dirty="0" err="1"/>
              <a:t>Edit.cshtml</a:t>
            </a:r>
            <a:endParaRPr lang="fr-BE" sz="1800" i="1" dirty="0"/>
          </a:p>
          <a:p>
            <a:pPr lvl="2"/>
            <a:r>
              <a:rPr lang="fr-BE" sz="1800" i="1" dirty="0" err="1"/>
              <a:t>List.cshtml</a:t>
            </a:r>
            <a:endParaRPr lang="fr-BE" sz="1800" i="1" dirty="0"/>
          </a:p>
          <a:p>
            <a:pPr lvl="1"/>
            <a:r>
              <a:rPr lang="fr-BE" sz="2000" i="1" dirty="0" err="1"/>
              <a:t>Movies</a:t>
            </a:r>
            <a:endParaRPr lang="fr-BE" sz="2000" i="1" dirty="0"/>
          </a:p>
          <a:p>
            <a:pPr lvl="2"/>
            <a:r>
              <a:rPr lang="fr-BE" sz="1800" i="1" dirty="0" err="1"/>
              <a:t>Create.cshtml</a:t>
            </a:r>
            <a:endParaRPr lang="fr-BE" sz="1800" i="1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Ratings </a:t>
            </a:r>
            <a:r>
              <a:rPr lang="fr-BE" dirty="0" err="1"/>
              <a:t>Crud</a:t>
            </a:r>
            <a:r>
              <a:rPr lang="fr-BE" dirty="0"/>
              <a:t> </a:t>
            </a:r>
            <a:r>
              <a:rPr lang="fr-BE" sz="2000" dirty="0"/>
              <a:t>(</a:t>
            </a:r>
            <a:r>
              <a:rPr lang="fr-BE" sz="2000" dirty="0" err="1"/>
              <a:t>resources</a:t>
            </a:r>
            <a:r>
              <a:rPr lang="fr-BE" sz="2000" dirty="0"/>
              <a:t>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6358054" y="1982110"/>
            <a:ext cx="3080916" cy="36004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6358054" y="4237938"/>
            <a:ext cx="3080916" cy="26445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/>
          <p:cNvSpPr/>
          <p:nvPr/>
        </p:nvSpPr>
        <p:spPr>
          <a:xfrm>
            <a:off x="6358054" y="4920064"/>
            <a:ext cx="3080916" cy="950477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1096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Ratingscontroller.cs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5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587" y="1471612"/>
            <a:ext cx="5838825" cy="39147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3935760" y="3789040"/>
            <a:ext cx="5184576" cy="172819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5130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 sz="2400" dirty="0">
                <a:solidFill>
                  <a:srgbClr val="00A0AE"/>
                </a:solidFill>
              </a:rPr>
              <a:t>GET-</a:t>
            </a:r>
            <a:r>
              <a:rPr lang="fr-BE" sz="2400" dirty="0" err="1">
                <a:solidFill>
                  <a:srgbClr val="00A0AE"/>
                </a:solidFill>
              </a:rPr>
              <a:t>method</a:t>
            </a:r>
            <a:endParaRPr lang="fr-BE" sz="2400" dirty="0">
              <a:solidFill>
                <a:srgbClr val="00A0AE"/>
              </a:solidFill>
            </a:endParaRPr>
          </a:p>
          <a:p>
            <a:pPr marL="0" indent="0">
              <a:buNone/>
            </a:pPr>
            <a:r>
              <a:rPr lang="fr-BE" sz="2400" dirty="0"/>
              <a:t>	</a:t>
            </a:r>
            <a:r>
              <a:rPr lang="en-US" sz="2400" dirty="0"/>
              <a:t>is executed when a hyperlink is clicked</a:t>
            </a:r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latin typeface="Consolas" panose="020B0609020204030204" pitchFamily="49" charset="0"/>
              </a:rPr>
              <a:t>&lt;a </a:t>
            </a:r>
            <a:r>
              <a:rPr lang="en-US" sz="2400" dirty="0" err="1">
                <a:latin typeface="Consolas" panose="020B0609020204030204" pitchFamily="49" charset="0"/>
              </a:rPr>
              <a:t>href</a:t>
            </a:r>
            <a:r>
              <a:rPr lang="en-US" sz="2400" dirty="0">
                <a:latin typeface="Consolas" panose="020B0609020204030204" pitchFamily="49" charset="0"/>
              </a:rPr>
              <a:t>="/Ratings/Create"&gt;Create&lt;/a&gt; </a:t>
            </a:r>
            <a:endParaRPr lang="fr-BE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BE" sz="2400" dirty="0"/>
              <a:t>	</a:t>
            </a:r>
            <a:r>
              <a:rPr lang="en-US" sz="2400" dirty="0">
                <a:latin typeface="Consolas" panose="020B0609020204030204" pitchFamily="49" charset="0"/>
              </a:rPr>
              <a:t>&lt;a </a:t>
            </a:r>
            <a:r>
              <a:rPr lang="en-US" sz="2400" dirty="0" err="1">
                <a:latin typeface="Consolas" panose="020B0609020204030204" pitchFamily="49" charset="0"/>
              </a:rPr>
              <a:t>href</a:t>
            </a:r>
            <a:r>
              <a:rPr lang="en-US" sz="2400" dirty="0">
                <a:latin typeface="Consolas" panose="020B0609020204030204" pitchFamily="49" charset="0"/>
              </a:rPr>
              <a:t>="/Ratings/Edit/1"&gt;Edit&lt;/a&gt; </a:t>
            </a:r>
            <a:endParaRPr lang="nl-BE" sz="2400" dirty="0">
              <a:latin typeface="Consolas" panose="020B0609020204030204" pitchFamily="49" charset="0"/>
            </a:endParaRPr>
          </a:p>
          <a:p>
            <a:endParaRPr lang="fr-BE" sz="2400" dirty="0"/>
          </a:p>
          <a:p>
            <a:r>
              <a:rPr lang="fr-BE" sz="2400" dirty="0">
                <a:solidFill>
                  <a:srgbClr val="00A0AE"/>
                </a:solidFill>
              </a:rPr>
              <a:t>POST-</a:t>
            </a:r>
            <a:r>
              <a:rPr lang="fr-BE" sz="2400" dirty="0" err="1">
                <a:solidFill>
                  <a:srgbClr val="00A0AE"/>
                </a:solidFill>
              </a:rPr>
              <a:t>method</a:t>
            </a:r>
            <a:endParaRPr lang="fr-BE" sz="2400" dirty="0">
              <a:solidFill>
                <a:srgbClr val="00A0AE"/>
              </a:solidFill>
            </a:endParaRPr>
          </a:p>
          <a:p>
            <a:pPr marL="0" indent="0">
              <a:buNone/>
            </a:pPr>
            <a:r>
              <a:rPr lang="fr-BE" sz="2400" dirty="0"/>
              <a:t>	</a:t>
            </a:r>
            <a:r>
              <a:rPr lang="en-US" sz="2400" dirty="0"/>
              <a:t> is called at form submission </a:t>
            </a:r>
            <a:r>
              <a:rPr lang="fr-BE" sz="2400" dirty="0"/>
              <a:t>(default = post)</a:t>
            </a:r>
          </a:p>
          <a:p>
            <a:endParaRPr lang="fr-BE" sz="2400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</a:rPr>
              <a:t>	</a:t>
            </a:r>
            <a:r>
              <a:rPr lang="en-US" sz="2400" dirty="0">
                <a:latin typeface="Consolas" panose="020B0609020204030204" pitchFamily="49" charset="0"/>
              </a:rPr>
              <a:t>&lt;form action="/Ratings/Create" method="post"&gt; </a:t>
            </a:r>
            <a:endParaRPr lang="fr-BE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BE" sz="2400" dirty="0"/>
              <a:t>	</a:t>
            </a:r>
            <a:r>
              <a:rPr lang="en-US" sz="2400" dirty="0">
                <a:latin typeface="Consolas" panose="020B0609020204030204" pitchFamily="49" charset="0"/>
              </a:rPr>
              <a:t>&lt;form action="/Ratings/Edit/1" method="post"&gt; </a:t>
            </a:r>
            <a:endParaRPr lang="nl-BE" sz="2400" dirty="0">
              <a:latin typeface="Consolas" panose="020B0609020204030204" pitchFamily="49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Get</a:t>
            </a:r>
            <a:r>
              <a:rPr lang="fr-BE" dirty="0"/>
              <a:t> </a:t>
            </a:r>
            <a:r>
              <a:rPr lang="fr-BE" dirty="0">
                <a:sym typeface="Wingdings" panose="05000000000000000000" pitchFamily="2" charset="2"/>
              </a:rPr>
              <a:t> </a:t>
            </a:r>
            <a:r>
              <a:rPr lang="fr-BE" dirty="0" err="1">
                <a:sym typeface="Wingdings" panose="05000000000000000000" pitchFamily="2" charset="2"/>
              </a:rPr>
              <a:t>POst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304" y="188640"/>
            <a:ext cx="3214781" cy="2780928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6598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812800" lvl="1" indent="-457200">
              <a:buFont typeface="+mj-lt"/>
              <a:buAutoNum type="arabicPeriod"/>
            </a:pPr>
            <a:r>
              <a:rPr lang="fr-BE" sz="1800" dirty="0">
                <a:solidFill>
                  <a:schemeClr val="accent1"/>
                </a:solidFill>
              </a:rPr>
              <a:t>List</a:t>
            </a:r>
          </a:p>
          <a:p>
            <a:pPr marL="1071563" lvl="2" indent="-457200">
              <a:buFont typeface="+mj-lt"/>
              <a:buAutoNum type="alphaLcPeriod"/>
            </a:pPr>
            <a:r>
              <a:rPr lang="fr-BE" sz="1800" dirty="0" err="1">
                <a:solidFill>
                  <a:schemeClr val="accent4"/>
                </a:solidFill>
              </a:rPr>
              <a:t>Get</a:t>
            </a:r>
            <a:r>
              <a:rPr lang="fr-BE" sz="1800" dirty="0">
                <a:solidFill>
                  <a:schemeClr val="accent4"/>
                </a:solidFill>
              </a:rPr>
              <a:t>: </a:t>
            </a:r>
            <a:r>
              <a:rPr lang="fr-BE" sz="1800" dirty="0" err="1"/>
              <a:t>list</a:t>
            </a:r>
            <a:r>
              <a:rPr lang="fr-BE" sz="1800" dirty="0"/>
              <a:t> all </a:t>
            </a:r>
            <a:r>
              <a:rPr lang="fr-BE" sz="1800" i="1" dirty="0"/>
              <a:t>ratings</a:t>
            </a:r>
          </a:p>
          <a:p>
            <a:pPr marL="812800" lvl="1" indent="-457200">
              <a:buFont typeface="+mj-lt"/>
              <a:buAutoNum type="arabicPeriod"/>
            </a:pPr>
            <a:r>
              <a:rPr lang="fr-BE" sz="1800" dirty="0" err="1">
                <a:solidFill>
                  <a:schemeClr val="accent1"/>
                </a:solidFill>
              </a:rPr>
              <a:t>Create</a:t>
            </a:r>
            <a:r>
              <a:rPr lang="fr-BE" sz="1800" dirty="0"/>
              <a:t> </a:t>
            </a:r>
          </a:p>
          <a:p>
            <a:pPr marL="1071563" lvl="2" indent="-457200">
              <a:buFont typeface="+mj-lt"/>
              <a:buAutoNum type="alphaLcPeriod"/>
            </a:pPr>
            <a:r>
              <a:rPr lang="fr-BE" sz="1800" dirty="0" err="1">
                <a:solidFill>
                  <a:schemeClr val="accent4"/>
                </a:solidFill>
              </a:rPr>
              <a:t>Get</a:t>
            </a:r>
            <a:r>
              <a:rPr lang="fr-BE" sz="1800" dirty="0"/>
              <a:t>: show </a:t>
            </a:r>
            <a:r>
              <a:rPr lang="fr-BE" sz="1800" dirty="0" err="1"/>
              <a:t>form</a:t>
            </a:r>
            <a:r>
              <a:rPr lang="fr-BE" sz="1800" dirty="0"/>
              <a:t> to input new </a:t>
            </a:r>
            <a:r>
              <a:rPr lang="fr-BE" sz="1800" i="1" dirty="0"/>
              <a:t>rating</a:t>
            </a:r>
            <a:r>
              <a:rPr lang="fr-BE" sz="1800" dirty="0"/>
              <a:t> data</a:t>
            </a:r>
          </a:p>
          <a:p>
            <a:pPr marL="1071563" lvl="2" indent="-457200">
              <a:buFont typeface="+mj-lt"/>
              <a:buAutoNum type="alphaLcPeriod"/>
            </a:pPr>
            <a:r>
              <a:rPr lang="fr-BE" sz="1800" dirty="0">
                <a:solidFill>
                  <a:schemeClr val="accent4"/>
                </a:solidFill>
              </a:rPr>
              <a:t>Post</a:t>
            </a:r>
            <a:r>
              <a:rPr lang="fr-BE" sz="1800" dirty="0"/>
              <a:t>: </a:t>
            </a:r>
            <a:r>
              <a:rPr lang="fr-BE" sz="1800" dirty="0" err="1"/>
              <a:t>add</a:t>
            </a:r>
            <a:r>
              <a:rPr lang="fr-BE" sz="1800" dirty="0"/>
              <a:t> new </a:t>
            </a:r>
            <a:r>
              <a:rPr lang="fr-BE" sz="1800" i="1" dirty="0"/>
              <a:t>rating</a:t>
            </a:r>
            <a:r>
              <a:rPr lang="fr-BE" sz="1800" dirty="0"/>
              <a:t> to the </a:t>
            </a:r>
            <a:r>
              <a:rPr lang="fr-BE" sz="1800" dirty="0" err="1"/>
              <a:t>database</a:t>
            </a:r>
            <a:r>
              <a:rPr lang="fr-BE" sz="1800" dirty="0"/>
              <a:t> </a:t>
            </a:r>
            <a:r>
              <a:rPr lang="fr-BE" sz="1800" dirty="0" err="1"/>
              <a:t>after</a:t>
            </a:r>
            <a:r>
              <a:rPr lang="fr-BE" sz="1800" dirty="0"/>
              <a:t> </a:t>
            </a:r>
            <a:r>
              <a:rPr lang="fr-BE" sz="1800" dirty="0" err="1"/>
              <a:t>submitting</a:t>
            </a:r>
            <a:r>
              <a:rPr lang="fr-BE" sz="1800" dirty="0"/>
              <a:t> the </a:t>
            </a:r>
            <a:r>
              <a:rPr lang="fr-BE" sz="1800" dirty="0" err="1"/>
              <a:t>form</a:t>
            </a:r>
            <a:endParaRPr lang="fr-BE" sz="2000" i="1" dirty="0"/>
          </a:p>
          <a:p>
            <a:pPr marL="812800" lvl="1" indent="-457200">
              <a:buFont typeface="+mj-lt"/>
              <a:buAutoNum type="arabicPeriod"/>
            </a:pPr>
            <a:r>
              <a:rPr lang="fr-BE" sz="1800" dirty="0">
                <a:solidFill>
                  <a:schemeClr val="accent1"/>
                </a:solidFill>
              </a:rPr>
              <a:t>Edit</a:t>
            </a:r>
          </a:p>
          <a:p>
            <a:pPr marL="1181100" lvl="2" indent="-457200">
              <a:buFont typeface="+mj-lt"/>
              <a:buAutoNum type="alphaLcPeriod"/>
            </a:pPr>
            <a:r>
              <a:rPr lang="fr-BE" sz="1800" dirty="0" err="1">
                <a:solidFill>
                  <a:schemeClr val="accent4"/>
                </a:solidFill>
              </a:rPr>
              <a:t>Get</a:t>
            </a:r>
            <a:r>
              <a:rPr lang="fr-BE" sz="1800" dirty="0"/>
              <a:t>: </a:t>
            </a:r>
            <a:r>
              <a:rPr lang="en-US" sz="1800" dirty="0"/>
              <a:t>retrieve </a:t>
            </a:r>
            <a:r>
              <a:rPr lang="en-US" sz="1800" i="1" dirty="0"/>
              <a:t>rating</a:t>
            </a:r>
            <a:r>
              <a:rPr lang="en-US" sz="1800" dirty="0"/>
              <a:t> data to be modified in the form</a:t>
            </a:r>
            <a:endParaRPr lang="fr-BE" sz="1800" dirty="0"/>
          </a:p>
          <a:p>
            <a:pPr marL="1181100" lvl="2" indent="-457200">
              <a:buFont typeface="+mj-lt"/>
              <a:buAutoNum type="alphaLcPeriod"/>
            </a:pPr>
            <a:r>
              <a:rPr lang="fr-BE" sz="1800" dirty="0">
                <a:solidFill>
                  <a:schemeClr val="accent4"/>
                </a:solidFill>
              </a:rPr>
              <a:t>Post</a:t>
            </a:r>
            <a:r>
              <a:rPr lang="fr-BE" sz="1800" dirty="0"/>
              <a:t>: </a:t>
            </a:r>
            <a:r>
              <a:rPr lang="fr-BE" sz="1800" dirty="0" err="1"/>
              <a:t>write</a:t>
            </a:r>
            <a:r>
              <a:rPr lang="fr-BE" sz="1800" dirty="0"/>
              <a:t> </a:t>
            </a:r>
            <a:r>
              <a:rPr lang="fr-BE" sz="1800" dirty="0" err="1"/>
              <a:t>modified</a:t>
            </a:r>
            <a:r>
              <a:rPr lang="fr-BE" sz="1800" dirty="0"/>
              <a:t> data to the </a:t>
            </a:r>
            <a:r>
              <a:rPr lang="fr-BE" sz="1800" dirty="0" err="1"/>
              <a:t>database</a:t>
            </a:r>
            <a:endParaRPr lang="fr-BE" sz="1800" dirty="0"/>
          </a:p>
          <a:p>
            <a:pPr marL="812800" lvl="1" indent="-457200">
              <a:buFont typeface="+mj-lt"/>
              <a:buAutoNum type="arabicPeriod"/>
            </a:pPr>
            <a:r>
              <a:rPr lang="fr-BE" sz="1800" dirty="0" err="1">
                <a:solidFill>
                  <a:schemeClr val="accent1"/>
                </a:solidFill>
              </a:rPr>
              <a:t>Delete</a:t>
            </a:r>
            <a:r>
              <a:rPr lang="fr-BE" sz="1800" dirty="0"/>
              <a:t> </a:t>
            </a:r>
          </a:p>
          <a:p>
            <a:pPr marL="1071563" lvl="2" indent="-457200">
              <a:buFont typeface="+mj-lt"/>
              <a:buAutoNum type="alphaLcPeriod"/>
            </a:pPr>
            <a:r>
              <a:rPr lang="fr-BE" sz="1800" dirty="0" err="1">
                <a:solidFill>
                  <a:schemeClr val="accent4"/>
                </a:solidFill>
              </a:rPr>
              <a:t>Get</a:t>
            </a:r>
            <a:r>
              <a:rPr lang="fr-BE" sz="1800" dirty="0"/>
              <a:t>: </a:t>
            </a:r>
            <a:r>
              <a:rPr lang="fr-BE" sz="1800" dirty="0" err="1"/>
              <a:t>delete</a:t>
            </a:r>
            <a:r>
              <a:rPr lang="fr-BE" sz="1800" dirty="0"/>
              <a:t> the </a:t>
            </a:r>
            <a:r>
              <a:rPr lang="fr-BE" sz="1800" dirty="0" err="1"/>
              <a:t>selected</a:t>
            </a:r>
            <a:r>
              <a:rPr lang="fr-BE" sz="1800" dirty="0"/>
              <a:t> </a:t>
            </a:r>
            <a:r>
              <a:rPr lang="fr-BE" sz="1800" i="1" dirty="0"/>
              <a:t>rating</a:t>
            </a:r>
            <a:endParaRPr lang="fr-BE" sz="1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RatingsController</a:t>
            </a:r>
            <a:r>
              <a:rPr lang="fr-BE" dirty="0"/>
              <a:t> </a:t>
            </a:r>
            <a:r>
              <a:rPr lang="fr-BE" dirty="0" err="1"/>
              <a:t>Methods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0336" y="525067"/>
            <a:ext cx="2536540" cy="1739834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0336" y="2789968"/>
            <a:ext cx="2536540" cy="1653703"/>
          </a:xfrm>
          <a:prstGeom prst="rect">
            <a:avLst/>
          </a:prstGeom>
        </p:spPr>
      </p:pic>
      <p:sp>
        <p:nvSpPr>
          <p:cNvPr id="8" name="Rechthoek 7"/>
          <p:cNvSpPr/>
          <p:nvPr/>
        </p:nvSpPr>
        <p:spPr>
          <a:xfrm>
            <a:off x="8472264" y="161267"/>
            <a:ext cx="947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5600" lvl="1" algn="ctr"/>
            <a:r>
              <a:rPr lang="fr-BE" dirty="0">
                <a:solidFill>
                  <a:schemeClr val="accent1"/>
                </a:solidFill>
              </a:rPr>
              <a:t>List</a:t>
            </a:r>
          </a:p>
        </p:txBody>
      </p:sp>
      <p:cxnSp>
        <p:nvCxnSpPr>
          <p:cNvPr id="10" name="Rechte verbindingslijn met pijl 9"/>
          <p:cNvCxnSpPr/>
          <p:nvPr/>
        </p:nvCxnSpPr>
        <p:spPr>
          <a:xfrm>
            <a:off x="10128448" y="2132856"/>
            <a:ext cx="0" cy="792112"/>
          </a:xfrm>
          <a:prstGeom prst="straightConnector1">
            <a:avLst/>
          </a:prstGeom>
          <a:ln w="2222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hoek 10"/>
          <p:cNvSpPr/>
          <p:nvPr/>
        </p:nvSpPr>
        <p:spPr>
          <a:xfrm>
            <a:off x="8297033" y="2414629"/>
            <a:ext cx="1688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5600" lvl="1" algn="ctr"/>
            <a:r>
              <a:rPr lang="fr-BE" dirty="0">
                <a:solidFill>
                  <a:schemeClr val="accent1"/>
                </a:solidFill>
              </a:rPr>
              <a:t>Edit (</a:t>
            </a:r>
            <a:r>
              <a:rPr lang="fr-BE" dirty="0" err="1">
                <a:solidFill>
                  <a:schemeClr val="accent1"/>
                </a:solidFill>
              </a:rPr>
              <a:t>Get</a:t>
            </a:r>
            <a:r>
              <a:rPr lang="fr-BE" dirty="0">
                <a:solidFill>
                  <a:schemeClr val="accent1"/>
                </a:solidFill>
              </a:rPr>
              <a:t>)</a:t>
            </a:r>
          </a:p>
        </p:txBody>
      </p:sp>
      <p:cxnSp>
        <p:nvCxnSpPr>
          <p:cNvPr id="12" name="Rechte verbindingslijn met pijl 11"/>
          <p:cNvCxnSpPr/>
          <p:nvPr/>
        </p:nvCxnSpPr>
        <p:spPr>
          <a:xfrm>
            <a:off x="9336360" y="4005064"/>
            <a:ext cx="0" cy="792112"/>
          </a:xfrm>
          <a:prstGeom prst="straightConnector1">
            <a:avLst/>
          </a:prstGeom>
          <a:ln w="2222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hoek 12"/>
          <p:cNvSpPr/>
          <p:nvPr/>
        </p:nvSpPr>
        <p:spPr>
          <a:xfrm>
            <a:off x="8258978" y="4805468"/>
            <a:ext cx="1764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5600" lvl="1" algn="ctr"/>
            <a:r>
              <a:rPr lang="fr-BE" dirty="0">
                <a:solidFill>
                  <a:schemeClr val="accent1"/>
                </a:solidFill>
              </a:rPr>
              <a:t>Edit (Post)</a:t>
            </a:r>
          </a:p>
        </p:txBody>
      </p:sp>
    </p:spTree>
    <p:extLst>
      <p:ext uri="{BB962C8B-B14F-4D97-AF65-F5344CB8AC3E}">
        <p14:creationId xmlns:p14="http://schemas.microsoft.com/office/powerpoint/2010/main" val="1212527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List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8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33" y="1423011"/>
            <a:ext cx="6067425" cy="1562100"/>
          </a:xfrm>
          <a:prstGeom prst="rect">
            <a:avLst/>
          </a:prstGeom>
          <a:ln>
            <a:solidFill>
              <a:srgbClr val="00A0AE"/>
            </a:solidFill>
          </a:ln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33" y="3188333"/>
            <a:ext cx="4591050" cy="1276350"/>
          </a:xfrm>
          <a:prstGeom prst="rect">
            <a:avLst/>
          </a:prstGeom>
          <a:ln>
            <a:solidFill>
              <a:srgbClr val="00A0AE"/>
            </a:solidFill>
          </a:ln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056" y="1423011"/>
            <a:ext cx="5256584" cy="360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39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List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9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824" y="1348684"/>
            <a:ext cx="7344816" cy="4418495"/>
          </a:xfrm>
          <a:prstGeom prst="rect">
            <a:avLst/>
          </a:prstGeom>
          <a:ln>
            <a:solidFill>
              <a:srgbClr val="00A0AE"/>
            </a:solidFill>
          </a:ln>
        </p:spPr>
      </p:pic>
      <p:sp>
        <p:nvSpPr>
          <p:cNvPr id="7" name="Rechthoek 6"/>
          <p:cNvSpPr/>
          <p:nvPr/>
        </p:nvSpPr>
        <p:spPr>
          <a:xfrm>
            <a:off x="4799856" y="1564708"/>
            <a:ext cx="3528392" cy="28803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5951984" y="4445028"/>
            <a:ext cx="5832648" cy="50405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2" y="1348685"/>
            <a:ext cx="4082755" cy="280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842770"/>
      </p:ext>
    </p:extLst>
  </p:cSld>
  <p:clrMapOvr>
    <a:masterClrMapping/>
  </p:clrMapOvr>
</p:sld>
</file>

<file path=ppt/theme/theme1.xml><?xml version="1.0" encoding="utf-8"?>
<a:theme xmlns:a="http://schemas.openxmlformats.org/drawingml/2006/main" name="TM_presentatie_eng">
  <a:themeElements>
    <a:clrScheme name="Lessius">
      <a:dk1>
        <a:srgbClr val="003C72"/>
      </a:dk1>
      <a:lt1>
        <a:srgbClr val="FFFFFF"/>
      </a:lt1>
      <a:dk2>
        <a:srgbClr val="003C72"/>
      </a:dk2>
      <a:lt2>
        <a:srgbClr val="FFFFFF"/>
      </a:lt2>
      <a:accent1>
        <a:srgbClr val="00A9E5"/>
      </a:accent1>
      <a:accent2>
        <a:srgbClr val="67CBEF"/>
      </a:accent2>
      <a:accent3>
        <a:srgbClr val="CCEEFA"/>
      </a:accent3>
      <a:accent4>
        <a:srgbClr val="406D96"/>
      </a:accent4>
      <a:accent5>
        <a:srgbClr val="7F9DB9"/>
      </a:accent5>
      <a:accent6>
        <a:srgbClr val="BECEDD"/>
      </a:accent6>
      <a:hlink>
        <a:srgbClr val="118EFF"/>
      </a:hlink>
      <a:folHlink>
        <a:srgbClr val="7030A0"/>
      </a:folHlink>
    </a:clrScheme>
    <a:fontScheme name="Lessiu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clamatie_Geel_slide_1920_x_1080_px.pptx" id="{F53CB806-B7FC-4C54-94F3-AD8CFCB89F02}" vid="{E3E03ECC-055C-4906-9715-E1A5173EBD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TM_presentatie_16-9</Template>
  <TotalTime>1458</TotalTime>
  <Words>835</Words>
  <Application>Microsoft Office PowerPoint</Application>
  <PresentationFormat>Breedbeeld</PresentationFormat>
  <Paragraphs>183</Paragraphs>
  <Slides>28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28</vt:i4>
      </vt:variant>
    </vt:vector>
  </HeadingPairs>
  <TitlesOfParts>
    <vt:vector size="35" baseType="lpstr">
      <vt:lpstr>Arial</vt:lpstr>
      <vt:lpstr>Calibri</vt:lpstr>
      <vt:lpstr>Consolas</vt:lpstr>
      <vt:lpstr>Courier New</vt:lpstr>
      <vt:lpstr>Trebuchet MS</vt:lpstr>
      <vt:lpstr>Verdana</vt:lpstr>
      <vt:lpstr>TM_presentatie_eng</vt:lpstr>
      <vt:lpstr>ASP.NET MVC</vt:lpstr>
      <vt:lpstr>Writing Data</vt:lpstr>
      <vt:lpstr>MVCMovie - Home/Index.cshtml</vt:lpstr>
      <vt:lpstr>Ratings Crud (resources)</vt:lpstr>
      <vt:lpstr>Ratingscontroller.cs</vt:lpstr>
      <vt:lpstr>Get  POst</vt:lpstr>
      <vt:lpstr>RatingsController Methods</vt:lpstr>
      <vt:lpstr>List</vt:lpstr>
      <vt:lpstr>List</vt:lpstr>
      <vt:lpstr>Create - get</vt:lpstr>
      <vt:lpstr>Create.cshtml</vt:lpstr>
      <vt:lpstr>Form tag Helper (default = post)</vt:lpstr>
      <vt:lpstr>Form tag Helper (get-method)</vt:lpstr>
      <vt:lpstr>Label &amp; input tag Helpers</vt:lpstr>
      <vt:lpstr>Create - Post</vt:lpstr>
      <vt:lpstr>Create - Post</vt:lpstr>
      <vt:lpstr>Edit - get</vt:lpstr>
      <vt:lpstr>Edit.cshtml</vt:lpstr>
      <vt:lpstr>Form tag Helper</vt:lpstr>
      <vt:lpstr>Label &amp; input tag Helpers</vt:lpstr>
      <vt:lpstr>Edit - Post</vt:lpstr>
      <vt:lpstr>Delete - get</vt:lpstr>
      <vt:lpstr>Create Movie (MoviesController.cs)</vt:lpstr>
      <vt:lpstr>Selectlist (MOviesController.cs)</vt:lpstr>
      <vt:lpstr>Create.cshtml</vt:lpstr>
      <vt:lpstr>Select tag Helper</vt:lpstr>
      <vt:lpstr>Radio tag Helper (exercise)</vt:lpstr>
      <vt:lpstr>Exercise</vt:lpstr>
    </vt:vector>
  </TitlesOfParts>
  <Company>Thomas More Mechelen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Dynamische webapplicaties in php</dc:title>
  <dc:creator>Miranda Decabooter</dc:creator>
  <cp:lastModifiedBy>Koen Vangeel</cp:lastModifiedBy>
  <cp:revision>208</cp:revision>
  <dcterms:created xsi:type="dcterms:W3CDTF">2015-09-10T12:21:13Z</dcterms:created>
  <dcterms:modified xsi:type="dcterms:W3CDTF">2022-09-22T12:35:33Z</dcterms:modified>
</cp:coreProperties>
</file>