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0" r:id="rId3"/>
    <p:sldId id="285" r:id="rId4"/>
    <p:sldId id="290" r:id="rId5"/>
    <p:sldId id="289" r:id="rId6"/>
    <p:sldId id="315" r:id="rId7"/>
    <p:sldId id="296" r:id="rId8"/>
    <p:sldId id="297" r:id="rId9"/>
    <p:sldId id="317" r:id="rId10"/>
    <p:sldId id="293" r:id="rId11"/>
    <p:sldId id="306" r:id="rId12"/>
    <p:sldId id="307" r:id="rId13"/>
    <p:sldId id="301" r:id="rId14"/>
    <p:sldId id="308" r:id="rId15"/>
    <p:sldId id="303" r:id="rId16"/>
    <p:sldId id="309" r:id="rId17"/>
    <p:sldId id="300" r:id="rId18"/>
    <p:sldId id="310" r:id="rId19"/>
    <p:sldId id="304" r:id="rId20"/>
    <p:sldId id="311" r:id="rId21"/>
    <p:sldId id="302" r:id="rId22"/>
    <p:sldId id="312" r:id="rId23"/>
    <p:sldId id="305" r:id="rId24"/>
    <p:sldId id="313" r:id="rId25"/>
    <p:sldId id="291" r:id="rId26"/>
    <p:sldId id="286" r:id="rId27"/>
    <p:sldId id="314" r:id="rId28"/>
    <p:sldId id="287" r:id="rId29"/>
    <p:sldId id="288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4:24:13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4:24:13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4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435178-85E8-49CF-A27F-FABFE9B4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196982"/>
            <a:ext cx="10908792" cy="127564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系統晶片設計實習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別踩白塊兒 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期末專題報告</a:t>
            </a:r>
            <a:r>
              <a:rPr lang="en-US" altLang="zh-TW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_</a:t>
            </a:r>
            <a:r>
              <a:rPr lang="en-US" altLang="zh-TW" sz="4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0104</a:t>
            </a:r>
            <a:endParaRPr lang="zh-TW" altLang="en-US" sz="4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8CE402-C4C8-4089-A019-59D038FC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</a:t>
            </a:r>
            <a:r>
              <a:rPr lang="zh-TW" altLang="en-US" sz="1600" dirty="0"/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C109112163</a:t>
            </a:r>
            <a:r>
              <a:rPr lang="zh-TW" altLang="en-US" sz="1600" dirty="0"/>
              <a:t> 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楊翔詠</a:t>
            </a:r>
            <a:endParaRPr lang="en-US" altLang="zh-TW" sz="16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 </a:t>
            </a:r>
            <a:r>
              <a:rPr lang="en-US" altLang="zh-TW" sz="1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C109112189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林祐丞</a:t>
            </a:r>
          </a:p>
        </p:txBody>
      </p:sp>
      <p:pic>
        <p:nvPicPr>
          <p:cNvPr id="4" name="Picture 3" descr="白色燈泡和一顆突出的黃色燈泡">
            <a:extLst>
              <a:ext uri="{FF2B5EF4-FFF2-40B4-BE49-F238E27FC236}">
                <a16:creationId xmlns:a16="http://schemas.microsoft.com/office/drawing/2014/main" id="{A9EBD822-3829-477A-9239-AAF212E5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" b="45890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36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25BA7AD-41E5-2B2F-B973-B5B83CD536D1}"/>
              </a:ext>
            </a:extLst>
          </p:cNvPr>
          <p:cNvSpPr/>
          <p:nvPr/>
        </p:nvSpPr>
        <p:spPr>
          <a:xfrm>
            <a:off x="7168546" y="1889184"/>
            <a:ext cx="2751826" cy="42343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5D2E1D-8309-646D-0BA0-ADCD63B7CCB6}"/>
              </a:ext>
            </a:extLst>
          </p:cNvPr>
          <p:cNvSpPr/>
          <p:nvPr/>
        </p:nvSpPr>
        <p:spPr>
          <a:xfrm>
            <a:off x="2279490" y="1889185"/>
            <a:ext cx="4477405" cy="41698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系統架構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384D16-CC59-C9A8-1264-F0ABA249596A}"/>
              </a:ext>
            </a:extLst>
          </p:cNvPr>
          <p:cNvSpPr txBox="1"/>
          <p:nvPr/>
        </p:nvSpPr>
        <p:spPr>
          <a:xfrm>
            <a:off x="7562883" y="6092342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PS</a:t>
            </a:r>
            <a:r>
              <a:rPr lang="zh-TW" altLang="en-US" dirty="0"/>
              <a:t>端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C36965-FBAB-130F-452D-1BC492C54482}"/>
              </a:ext>
            </a:extLst>
          </p:cNvPr>
          <p:cNvSpPr txBox="1"/>
          <p:nvPr/>
        </p:nvSpPr>
        <p:spPr>
          <a:xfrm>
            <a:off x="2195355" y="6123543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PL</a:t>
            </a:r>
            <a:r>
              <a:rPr lang="zh-TW" altLang="en-US" dirty="0"/>
              <a:t>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75C288-2C30-0A73-3B26-D1D57F191AD9}"/>
              </a:ext>
            </a:extLst>
          </p:cNvPr>
          <p:cNvSpPr/>
          <p:nvPr/>
        </p:nvSpPr>
        <p:spPr>
          <a:xfrm>
            <a:off x="4545445" y="5037229"/>
            <a:ext cx="2033629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AXI_interconnect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DC4AF3-E4FD-2A08-3E29-408C9617F019}"/>
              </a:ext>
            </a:extLst>
          </p:cNvPr>
          <p:cNvSpPr/>
          <p:nvPr/>
        </p:nvSpPr>
        <p:spPr>
          <a:xfrm>
            <a:off x="2364608" y="5037229"/>
            <a:ext cx="1069246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ECFEBB-7D53-EA73-359F-ABFDD0020414}"/>
              </a:ext>
            </a:extLst>
          </p:cNvPr>
          <p:cNvSpPr/>
          <p:nvPr/>
        </p:nvSpPr>
        <p:spPr>
          <a:xfrm>
            <a:off x="2350374" y="2061548"/>
            <a:ext cx="1069246" cy="18371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2271653C-4982-8AA1-5DF3-EE0822A91442}"/>
              </a:ext>
            </a:extLst>
          </p:cNvPr>
          <p:cNvSpPr/>
          <p:nvPr/>
        </p:nvSpPr>
        <p:spPr>
          <a:xfrm rot="16200000">
            <a:off x="1882425" y="3059932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74569245-D506-CEF6-86B6-0899FF930F30}"/>
              </a:ext>
            </a:extLst>
          </p:cNvPr>
          <p:cNvSpPr/>
          <p:nvPr/>
        </p:nvSpPr>
        <p:spPr>
          <a:xfrm rot="16200000">
            <a:off x="1882425" y="2766836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4A5D0D42-A622-82A8-55A9-A6B43453B5D1}"/>
              </a:ext>
            </a:extLst>
          </p:cNvPr>
          <p:cNvSpPr/>
          <p:nvPr/>
        </p:nvSpPr>
        <p:spPr>
          <a:xfrm rot="16200000">
            <a:off x="1882425" y="2480704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29BCE923-7B16-E947-1DA1-12869C7792D4}"/>
              </a:ext>
            </a:extLst>
          </p:cNvPr>
          <p:cNvSpPr/>
          <p:nvPr/>
        </p:nvSpPr>
        <p:spPr>
          <a:xfrm rot="16200000">
            <a:off x="1891518" y="2214711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951782D3-1050-809E-DA39-347EFE2C279E}"/>
              </a:ext>
            </a:extLst>
          </p:cNvPr>
          <p:cNvSpPr/>
          <p:nvPr/>
        </p:nvSpPr>
        <p:spPr>
          <a:xfrm>
            <a:off x="896415" y="4228896"/>
            <a:ext cx="1383983" cy="47817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switch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箭號: 左-右雙向 24">
            <a:extLst>
              <a:ext uri="{FF2B5EF4-FFF2-40B4-BE49-F238E27FC236}">
                <a16:creationId xmlns:a16="http://schemas.microsoft.com/office/drawing/2014/main" id="{788506F7-4920-9760-6075-25F2F8393620}"/>
              </a:ext>
            </a:extLst>
          </p:cNvPr>
          <p:cNvSpPr/>
          <p:nvPr/>
        </p:nvSpPr>
        <p:spPr>
          <a:xfrm>
            <a:off x="3525333" y="5151678"/>
            <a:ext cx="914399" cy="484632"/>
          </a:xfrm>
          <a:prstGeom prst="leftRightArrow">
            <a:avLst>
              <a:gd name="adj1" fmla="val 43076"/>
              <a:gd name="adj2" fmla="val 43076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左大括弧 27">
            <a:extLst>
              <a:ext uri="{FF2B5EF4-FFF2-40B4-BE49-F238E27FC236}">
                <a16:creationId xmlns:a16="http://schemas.microsoft.com/office/drawing/2014/main" id="{B6099103-1147-ED8B-AC9C-9F98A97C43DD}"/>
              </a:ext>
            </a:extLst>
          </p:cNvPr>
          <p:cNvSpPr/>
          <p:nvPr/>
        </p:nvSpPr>
        <p:spPr>
          <a:xfrm>
            <a:off x="1123196" y="2486256"/>
            <a:ext cx="607891" cy="1175051"/>
          </a:xfrm>
          <a:prstGeom prst="leftBrace">
            <a:avLst>
              <a:gd name="adj1" fmla="val 8333"/>
              <a:gd name="adj2" fmla="val 52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1334B17-9587-D0BF-572C-E679999CA754}"/>
              </a:ext>
            </a:extLst>
          </p:cNvPr>
          <p:cNvSpPr txBox="1"/>
          <p:nvPr/>
        </p:nvSpPr>
        <p:spPr>
          <a:xfrm>
            <a:off x="515827" y="27024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DDD22949-591E-1DBA-B542-AAC2C5A3536B}"/>
              </a:ext>
            </a:extLst>
          </p:cNvPr>
          <p:cNvSpPr/>
          <p:nvPr/>
        </p:nvSpPr>
        <p:spPr>
          <a:xfrm rot="16200000">
            <a:off x="1882425" y="3353027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E0CD81-A58F-7278-E878-AE6B1BFE9199}"/>
              </a:ext>
            </a:extLst>
          </p:cNvPr>
          <p:cNvSpPr/>
          <p:nvPr/>
        </p:nvSpPr>
        <p:spPr>
          <a:xfrm>
            <a:off x="2364608" y="4111218"/>
            <a:ext cx="1069246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C72510E9-65A3-1494-E517-83392AF91899}"/>
              </a:ext>
            </a:extLst>
          </p:cNvPr>
          <p:cNvSpPr/>
          <p:nvPr/>
        </p:nvSpPr>
        <p:spPr>
          <a:xfrm flipH="1">
            <a:off x="847683" y="5168167"/>
            <a:ext cx="1396978" cy="47817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8bit_LED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1999B9-03E1-ECCB-8B50-BE12E31CC83F}"/>
              </a:ext>
            </a:extLst>
          </p:cNvPr>
          <p:cNvSpPr/>
          <p:nvPr/>
        </p:nvSpPr>
        <p:spPr>
          <a:xfrm>
            <a:off x="7747150" y="2789183"/>
            <a:ext cx="1862356" cy="29615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遊戲程式</a:t>
            </a:r>
          </a:p>
        </p:txBody>
      </p:sp>
      <p:sp>
        <p:nvSpPr>
          <p:cNvPr id="31" name="箭號: ＞形 30">
            <a:extLst>
              <a:ext uri="{FF2B5EF4-FFF2-40B4-BE49-F238E27FC236}">
                <a16:creationId xmlns:a16="http://schemas.microsoft.com/office/drawing/2014/main" id="{B99EA558-01C8-C5E0-A160-B894010C72A1}"/>
              </a:ext>
            </a:extLst>
          </p:cNvPr>
          <p:cNvSpPr/>
          <p:nvPr/>
        </p:nvSpPr>
        <p:spPr>
          <a:xfrm>
            <a:off x="3518064" y="3411747"/>
            <a:ext cx="379563" cy="924314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7D5D706-AA98-CB31-E477-2079B0DE0883}"/>
              </a:ext>
            </a:extLst>
          </p:cNvPr>
          <p:cNvSpPr/>
          <p:nvPr/>
        </p:nvSpPr>
        <p:spPr>
          <a:xfrm>
            <a:off x="4026534" y="3629380"/>
            <a:ext cx="3625091" cy="4408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Interrupt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E22A0888-8C5C-4EEA-85E9-37AF5FC97F82}"/>
              </a:ext>
            </a:extLst>
          </p:cNvPr>
          <p:cNvSpPr/>
          <p:nvPr/>
        </p:nvSpPr>
        <p:spPr>
          <a:xfrm>
            <a:off x="9811376" y="3659420"/>
            <a:ext cx="1600759" cy="4408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PS_UART_1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箭號: 左-右雙向 36">
            <a:extLst>
              <a:ext uri="{FF2B5EF4-FFF2-40B4-BE49-F238E27FC236}">
                <a16:creationId xmlns:a16="http://schemas.microsoft.com/office/drawing/2014/main" id="{12B51103-8518-8F84-04C9-240FBD7F1086}"/>
              </a:ext>
            </a:extLst>
          </p:cNvPr>
          <p:cNvSpPr/>
          <p:nvPr/>
        </p:nvSpPr>
        <p:spPr>
          <a:xfrm>
            <a:off x="6666437" y="5168167"/>
            <a:ext cx="1024228" cy="484632"/>
          </a:xfrm>
          <a:prstGeom prst="leftRightArrow">
            <a:avLst>
              <a:gd name="adj1" fmla="val 43076"/>
              <a:gd name="adj2" fmla="val 43076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24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系統方塊接收圖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AA1134-6FD6-582B-B949-D383B4EF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00" y="1954362"/>
            <a:ext cx="8220000" cy="427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0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傳輸內容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F9267-E548-2A87-BB41-D1A24762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共傳輸 </a:t>
            </a:r>
            <a:r>
              <a:rPr lang="en-US" altLang="zh-TW" dirty="0"/>
              <a:t>5</a:t>
            </a:r>
            <a:r>
              <a:rPr lang="zh-TW" altLang="en-US" dirty="0"/>
              <a:t>位元 資料</a:t>
            </a:r>
            <a:endParaRPr lang="en-US" altLang="zh-TW" dirty="0"/>
          </a:p>
          <a:p>
            <a:r>
              <a:rPr lang="zh-TW" altLang="en-US" dirty="0"/>
              <a:t>前 </a:t>
            </a:r>
            <a:r>
              <a:rPr lang="en-US" altLang="zh-TW" dirty="0"/>
              <a:t>4</a:t>
            </a:r>
            <a:r>
              <a:rPr lang="zh-TW" altLang="en-US" dirty="0"/>
              <a:t>位元 為繪製方塊地圖</a:t>
            </a:r>
            <a:endParaRPr lang="en-US" altLang="zh-TW" dirty="0"/>
          </a:p>
          <a:p>
            <a:r>
              <a:rPr lang="zh-TW" altLang="en-US" dirty="0"/>
              <a:t>後 </a:t>
            </a:r>
            <a:r>
              <a:rPr lang="en-US" altLang="zh-TW" dirty="0"/>
              <a:t>1</a:t>
            </a:r>
            <a:r>
              <a:rPr lang="zh-TW" altLang="en-US" dirty="0"/>
              <a:t>位元</a:t>
            </a:r>
            <a:r>
              <a:rPr lang="en-US" altLang="zh-TW" dirty="0"/>
              <a:t> </a:t>
            </a:r>
            <a:r>
              <a:rPr lang="zh-TW" altLang="en-US" dirty="0"/>
              <a:t>的為按鍵狀態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C93B4E-0E5A-3BF0-0E41-DB72D295D17B}"/>
              </a:ext>
            </a:extLst>
          </p:cNvPr>
          <p:cNvSpPr txBox="1"/>
          <p:nvPr/>
        </p:nvSpPr>
        <p:spPr>
          <a:xfrm>
            <a:off x="5388988" y="3977261"/>
            <a:ext cx="21323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3313</a:t>
            </a:r>
            <a:r>
              <a:rPr lang="zh-TW" altLang="en-US" sz="2600" dirty="0"/>
              <a:t> </a:t>
            </a:r>
            <a:r>
              <a:rPr lang="en-US" altLang="zh-TW" sz="2600" dirty="0"/>
              <a:t>0</a:t>
            </a:r>
            <a:endParaRPr lang="zh-TW" altLang="en-US" sz="2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E6655-4551-9F22-5457-51C14808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7753179" y="1929384"/>
            <a:ext cx="2857311" cy="439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5B32DFE-9BB3-A4E8-4363-861749078417}"/>
              </a:ext>
            </a:extLst>
          </p:cNvPr>
          <p:cNvSpPr txBox="1"/>
          <p:nvPr/>
        </p:nvSpPr>
        <p:spPr>
          <a:xfrm>
            <a:off x="2471268" y="4008992"/>
            <a:ext cx="2735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方塊地圖座標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 數字代表第幾行為黑塊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FDA392-08AA-5C09-1A10-AFC58779F9DF}"/>
              </a:ext>
            </a:extLst>
          </p:cNvPr>
          <p:cNvSpPr/>
          <p:nvPr/>
        </p:nvSpPr>
        <p:spPr>
          <a:xfrm>
            <a:off x="5459879" y="4008992"/>
            <a:ext cx="742300" cy="388839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BD95F2A-777E-B276-8FAA-F8E4E8F3B8E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884733" y="4223483"/>
            <a:ext cx="50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AA23BC-CBA2-31CB-931A-0E8AC7F5224C}"/>
              </a:ext>
            </a:extLst>
          </p:cNvPr>
          <p:cNvSpPr txBox="1"/>
          <p:nvPr/>
        </p:nvSpPr>
        <p:spPr>
          <a:xfrm>
            <a:off x="4883966" y="5125468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按對，遊戲繼續</a:t>
            </a:r>
            <a:endParaRPr lang="en-US" altLang="zh-TW" dirty="0"/>
          </a:p>
          <a:p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按錯，遊戲失敗</a:t>
            </a:r>
            <a:endParaRPr lang="en-US" altLang="zh-TW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4C53C0-0D5D-16B5-9300-50F489510375}"/>
              </a:ext>
            </a:extLst>
          </p:cNvPr>
          <p:cNvSpPr/>
          <p:nvPr/>
        </p:nvSpPr>
        <p:spPr>
          <a:xfrm>
            <a:off x="6237775" y="4008991"/>
            <a:ext cx="262310" cy="388840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85AAD32-18EE-B140-6C17-61FEDEB0DE70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5946918" y="4397831"/>
            <a:ext cx="422012" cy="72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821181"/>
              </p:ext>
            </p:extLst>
          </p:nvPr>
        </p:nvGraphicFramePr>
        <p:xfrm>
          <a:off x="901938" y="1970496"/>
          <a:ext cx="10096741" cy="46280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遊戲初始化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gameInit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</a:rPr>
                        <a:t>無</a:t>
                      </a:r>
                      <a:endParaRPr lang="zh-TW" altLang="en-US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u16 </a:t>
                      </a:r>
                      <a:r>
                        <a:rPr lang="en-US" altLang="zh-TW" b="0" dirty="0" err="1"/>
                        <a:t>i</a:t>
                      </a:r>
                      <a:r>
                        <a:rPr lang="en-US" altLang="zh-TW" b="0" dirty="0"/>
                        <a:t>;</a:t>
                      </a:r>
                      <a:r>
                        <a:rPr lang="zh-TW" altLang="en-US" b="0" dirty="0"/>
                        <a:t>                               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迴圈計數值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static int map[4];              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遊玩地圖刷新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algn="l"/>
                      <a:r>
                        <a:rPr lang="en-US" altLang="zh-TW" dirty="0"/>
                        <a:t>static int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</a:rPr>
                        <a:t>buttonEvent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</a:rPr>
                        <a:t> = 0</a:t>
                      </a:r>
                      <a:r>
                        <a:rPr lang="en-US" altLang="zh-TW" dirty="0"/>
                        <a:t>;</a:t>
                      </a:r>
                      <a:r>
                        <a:rPr lang="zh-TW" altLang="en-US" dirty="0"/>
                        <a:t>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遊戲重置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static int user1,user2,user3;</a:t>
                      </a:r>
                      <a:r>
                        <a:rPr lang="zh-TW" altLang="en-US" b="0" dirty="0"/>
                        <a:t>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遊戲玩家分數設為</a:t>
                      </a:r>
                      <a:r>
                        <a:rPr lang="en-US" altLang="zh-TW" b="0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產生新地圖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使用者分數歸零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旗標初始化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24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遊戲初始化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程式片段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A4095D-F9D4-CFA8-C513-7B982751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18" y="1878201"/>
            <a:ext cx="5791363" cy="452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68936"/>
              </p:ext>
            </p:extLst>
          </p:nvPr>
        </p:nvGraphicFramePr>
        <p:xfrm>
          <a:off x="901938" y="1970496"/>
          <a:ext cx="10096741" cy="4546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方格移動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move(void)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</a:rPr>
                        <a:t>無</a:t>
                      </a:r>
                      <a:endParaRPr lang="zh-TW" altLang="en-US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err="1"/>
                        <a:t>size_t</a:t>
                      </a:r>
                      <a:r>
                        <a:rPr lang="en-US" altLang="zh-TW" b="0" dirty="0"/>
                        <a:t> </a:t>
                      </a:r>
                      <a:r>
                        <a:rPr lang="en-US" altLang="zh-TW" b="0" dirty="0" err="1"/>
                        <a:t>i</a:t>
                      </a:r>
                      <a:r>
                        <a:rPr lang="en-US" altLang="zh-TW" b="0" dirty="0"/>
                        <a:t>;</a:t>
                      </a:r>
                      <a:r>
                        <a:rPr lang="zh-TW" altLang="en-US" b="0" dirty="0"/>
                        <a:t>                               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迴圈計數值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static int map[4];                                                   </a:t>
                      </a:r>
                      <a:r>
                        <a:rPr lang="zh-TW" altLang="en-US" dirty="0"/>
                        <a:t>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遊玩地圖刷新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刪除第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列的地圖，其餘地圖向下移動後，第一列地圖重新產生。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1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方格移動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程式片段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A4095D-F9D4-CFA8-C513-7B9827514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5329" y="2003965"/>
            <a:ext cx="6921341" cy="33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9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474516"/>
              </p:ext>
            </p:extLst>
          </p:nvPr>
        </p:nvGraphicFramePr>
        <p:xfrm>
          <a:off x="901938" y="1970496"/>
          <a:ext cx="10096741" cy="4716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中斷服務程式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Intr_Handler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 *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InstancePtr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</a:rPr>
                        <a:t>#define BTN_DEVICE_ID  XPAR_AXI_GPIO_0_DEVICE_ID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</a:rPr>
                        <a:t>指向按鍵這個設備</a:t>
                      </a:r>
                      <a:endParaRPr lang="en-US" altLang="zh-TW" sz="1800" b="0" kern="1200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</a:rPr>
                        <a:t>#define SW_DEVICE_ID    XPAR_AXI_GPIO_0_DEVICE_ID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</a:rPr>
                        <a:t>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</a:rPr>
                        <a:t>指向</a:t>
                      </a:r>
                      <a:r>
                        <a:rPr lang="en-US" altLang="zh-TW" sz="1800" b="0" kern="1200" dirty="0">
                          <a:solidFill>
                            <a:srgbClr val="00B050"/>
                          </a:solidFill>
                        </a:rPr>
                        <a:t>SW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</a:rPr>
                        <a:t>這個設備</a:t>
                      </a:r>
                      <a:endParaRPr lang="zh-TW" altLang="en-US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static int </a:t>
                      </a:r>
                      <a:r>
                        <a:rPr lang="en-US" altLang="zh-TW" b="0" dirty="0" err="1"/>
                        <a:t>btn_value</a:t>
                      </a:r>
                      <a:r>
                        <a:rPr lang="en-US" altLang="zh-TW" b="0" dirty="0"/>
                        <a:t>;</a:t>
                      </a:r>
                      <a:r>
                        <a:rPr lang="zh-TW" altLang="en-US" b="0" dirty="0"/>
                        <a:t>            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儲存按鍵的輸入值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  <a:p>
                      <a:pPr algn="l"/>
                      <a:r>
                        <a:rPr lang="en-US" altLang="zh-TW" b="0" dirty="0"/>
                        <a:t>static int </a:t>
                      </a:r>
                      <a:r>
                        <a:rPr lang="en-US" altLang="zh-TW" b="0" dirty="0" err="1"/>
                        <a:t>sw_value</a:t>
                      </a:r>
                      <a:r>
                        <a:rPr lang="en-US" altLang="zh-TW" b="0" dirty="0"/>
                        <a:t>;</a:t>
                      </a:r>
                      <a:r>
                        <a:rPr lang="zh-TW" altLang="en-US" b="0" dirty="0"/>
                        <a:t>             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儲存</a:t>
                      </a:r>
                      <a:r>
                        <a:rPr lang="en-US" altLang="zh-TW" b="0" dirty="0">
                          <a:solidFill>
                            <a:srgbClr val="00B050"/>
                          </a:solidFill>
                        </a:rPr>
                        <a:t>SW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的輸入值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/>
                        <a:t>static int user1,user2,user3;</a:t>
                      </a:r>
                      <a:r>
                        <a:rPr lang="zh-TW" altLang="en-US" b="0" dirty="0"/>
                        <a:t>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</a:rPr>
                        <a:t>儲存玩家分數資料</a:t>
                      </a:r>
                      <a:endParaRPr lang="zh-TW" altLang="en-US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static int user1;                                                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static int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led_data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;                                           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algn="l"/>
                      <a:r>
                        <a:rPr lang="en-US" altLang="zh-TW" dirty="0"/>
                        <a:t>static int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</a:rPr>
                        <a:t>buttonEvent</a:t>
                      </a:r>
                      <a:r>
                        <a:rPr lang="en-US" altLang="zh-TW" dirty="0"/>
                        <a:t>;</a:t>
                      </a:r>
                      <a:r>
                        <a:rPr lang="zh-TW" altLang="en-US" dirty="0"/>
                        <a:t>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遊戲按鍵狀態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啟動中斷後，依照中斷輸入源優先順序，顯示切換玩家分數或按鍵判斷。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切換玩家分數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透過</a:t>
                      </a:r>
                      <a:r>
                        <a:rPr lang="en-US" altLang="zh-TW" dirty="0"/>
                        <a:t>SW</a:t>
                      </a:r>
                      <a:r>
                        <a:rPr lang="zh-TW" altLang="en-US" dirty="0"/>
                        <a:t>更改顯示的玩家分數。</a:t>
                      </a:r>
                      <a:endParaRPr lang="en-US" altLang="zh-TW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/>
                        <a:t>按鍵判斷       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是否踩到黑塊。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  <p:sp>
        <p:nvSpPr>
          <p:cNvPr id="3" name="右大括弧 2">
            <a:extLst>
              <a:ext uri="{FF2B5EF4-FFF2-40B4-BE49-F238E27FC236}">
                <a16:creationId xmlns:a16="http://schemas.microsoft.com/office/drawing/2014/main" id="{D6F04EE7-AE5F-1A3B-5F55-01803ACE3313}"/>
              </a:ext>
            </a:extLst>
          </p:cNvPr>
          <p:cNvSpPr/>
          <p:nvPr/>
        </p:nvSpPr>
        <p:spPr>
          <a:xfrm>
            <a:off x="6096000" y="4328792"/>
            <a:ext cx="362310" cy="34672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83653E2-7627-7F4C-62A8-1B4A51187DF2}"/>
              </a:ext>
            </a:extLst>
          </p:cNvPr>
          <p:cNvSpPr txBox="1"/>
          <p:nvPr/>
        </p:nvSpPr>
        <p:spPr>
          <a:xfrm>
            <a:off x="7228936" y="43061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玩家分數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648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中斷服務程式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程式片段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1183AD-9139-746F-CD4F-B20C1B40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49" y="1938786"/>
            <a:ext cx="4107799" cy="44016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98C71F-15A4-2AA9-9B4C-973639170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1938786"/>
            <a:ext cx="4640982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95304"/>
              </p:ext>
            </p:extLst>
          </p:nvPr>
        </p:nvGraphicFramePr>
        <p:xfrm>
          <a:off x="901938" y="1970496"/>
          <a:ext cx="10096741" cy="4546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無限執行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static int 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</a:rPr>
                        <a:t>buttonEvent</a:t>
                      </a:r>
                      <a:r>
                        <a:rPr lang="en-US" altLang="zh-TW" dirty="0"/>
                        <a:t>;</a:t>
                      </a:r>
                      <a:r>
                        <a:rPr lang="zh-TW" altLang="en-US" dirty="0"/>
                        <a:t>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遊戲是否結束的旗標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/>
                        <a:t>無</a:t>
                      </a:r>
                      <a:endParaRPr lang="en-US" altLang="zh-TW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return 0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dirty="0"/>
                        <a:t>1;                                                  </a:t>
                      </a:r>
                      <a:r>
                        <a:rPr lang="zh-TW" altLang="en-US" dirty="0"/>
                        <a:t>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遊戲是否關閉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判斷遊戲是否要結束，若是則跳出迴圈關閉遊戲，若無則繼續迴圈動作。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4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限制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硬體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ZYNQ-7000 xc7z020clg484-1</a:t>
            </a:r>
          </a:p>
          <a:p>
            <a:r>
              <a:rPr lang="zh-TW" altLang="en-US" dirty="0"/>
              <a:t>程式 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   </a:t>
            </a:r>
            <a:r>
              <a:rPr lang="en-US" altLang="zh-TW" dirty="0"/>
              <a:t>(SDK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C#</a:t>
            </a:r>
            <a:r>
              <a:rPr lang="zh-TW" altLang="en-US" dirty="0"/>
              <a:t> </a:t>
            </a:r>
            <a:r>
              <a:rPr lang="en-US" altLang="zh-TW" dirty="0"/>
              <a:t>(Windows</a:t>
            </a:r>
            <a:r>
              <a:rPr lang="zh-TW" altLang="en-US" dirty="0"/>
              <a:t>平台執行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軟體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SDK 2018.3</a:t>
            </a:r>
          </a:p>
          <a:p>
            <a:pPr lvl="1"/>
            <a:r>
              <a:rPr lang="en-US" altLang="zh-TW" dirty="0"/>
              <a:t>Visual studio 2022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無限執行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程式片段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A4095D-F9D4-CFA8-C513-7B9827514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891" y="2072977"/>
            <a:ext cx="7318217" cy="37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64203"/>
              </p:ext>
            </p:extLst>
          </p:nvPr>
        </p:nvGraphicFramePr>
        <p:xfrm>
          <a:off x="901938" y="1970496"/>
          <a:ext cx="10096741" cy="4909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548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UART(</a:t>
                      </a:r>
                      <a:r>
                        <a:rPr lang="zh-TW" altLang="en-US" dirty="0"/>
                        <a:t>傳遞資料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Uart_SendData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 *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InstancePtr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63269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XUartPs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Uart_PS_1;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                     </a:t>
                      </a: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UART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的指標位置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static int map[4];         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遊玩地圖資訊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static int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buttonEvent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;                                      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遊戲按鍵狀態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MapToArray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(u8 *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byteArray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Map_data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map_weight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], 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Game_State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  <a:r>
                        <a:rPr lang="zh-TW" altLang="en-US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TW" sz="18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TW" altLang="en-US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                 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轉換傳輸資料型態</a:t>
                      </a:r>
                      <a:endParaRPr lang="en-US" altLang="zh-TW" sz="1800" b="0" u="none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volatile static u32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TotalByteSend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傳輸資料位元數計算</a:t>
                      </a:r>
                      <a:endParaRPr lang="en-US" altLang="zh-TW" b="0" u="none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833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static u8 </a:t>
                      </a: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TransmitBuffer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[5];                                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轉換後傳輸資料</a:t>
                      </a:r>
                      <a:r>
                        <a:rPr lang="en-US" altLang="zh-TW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endParaRPr lang="en-US" altLang="zh-TW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607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將原先的地圖資訊以及遊戲狀態結合成一個一維陣列傳輸，並改為</a:t>
                      </a:r>
                      <a:r>
                        <a:rPr lang="en-US" altLang="zh-TW" dirty="0"/>
                        <a:t>u8</a:t>
                      </a:r>
                      <a:r>
                        <a:rPr lang="zh-TW" altLang="en-US" dirty="0"/>
                        <a:t>型態。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82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傳遞資料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程式片段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A4095D-F9D4-CFA8-C513-7B9827514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7885" y="2390234"/>
            <a:ext cx="7776230" cy="254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5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4AF19F-2318-D268-7B1A-AB4CEA26F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26412"/>
              </p:ext>
            </p:extLst>
          </p:nvPr>
        </p:nvGraphicFramePr>
        <p:xfrm>
          <a:off x="901938" y="1970496"/>
          <a:ext cx="10096741" cy="4807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722">
                  <a:extLst>
                    <a:ext uri="{9D8B030D-6E8A-4147-A177-3AD203B41FA5}">
                      <a16:colId xmlns:a16="http://schemas.microsoft.com/office/drawing/2014/main" val="1909685642"/>
                    </a:ext>
                  </a:extLst>
                </a:gridCol>
                <a:gridCol w="8497019">
                  <a:extLst>
                    <a:ext uri="{9D8B030D-6E8A-4147-A177-3AD203B41FA5}">
                      <a16:colId xmlns:a16="http://schemas.microsoft.com/office/drawing/2014/main" val="2640215946"/>
                    </a:ext>
                  </a:extLst>
                </a:gridCol>
              </a:tblGrid>
              <a:tr h="61295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UART(</a:t>
                      </a:r>
                      <a:r>
                        <a:rPr lang="zh-TW" altLang="en-US" dirty="0"/>
                        <a:t>接收資料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algn="ctr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Receive_Data_available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881640"/>
                  </a:ext>
                </a:extLst>
              </a:tr>
              <a:tr h="50014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SerialPort.IsOpen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                                             </a:t>
                      </a: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UART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</a:rPr>
                        <a:t>通道是否開啟</a:t>
                      </a:r>
                      <a:endParaRPr lang="en-US" altLang="zh-TW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195592"/>
                  </a:ext>
                </a:extLst>
              </a:tr>
              <a:tr h="166372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row,col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                            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繪製地圖的長寬</a:t>
                      </a:r>
                      <a:endParaRPr lang="en-US" altLang="zh-TW" sz="1800" b="0" u="none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                                      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迴圈計數值</a:t>
                      </a:r>
                      <a:endParaRPr lang="en-US" altLang="zh-TW" sz="1800" b="0" u="none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number = 5;                      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接收到的總資料的位元組數量</a:t>
                      </a:r>
                      <a:endParaRPr lang="en-US" altLang="zh-TW" sz="18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map_number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4;</a:t>
                      </a:r>
                      <a:r>
                        <a:rPr lang="zh-TW" altLang="en-US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接收地圖資料的位元組數量</a:t>
                      </a:r>
                      <a:endParaRPr lang="en-US" altLang="zh-TW" sz="1800" b="0" u="none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zh-TW" sz="1800" b="0" u="none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Game_State_number</a:t>
                      </a:r>
                      <a:r>
                        <a:rPr lang="en-US" altLang="zh-TW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5;</a:t>
                      </a:r>
                      <a:r>
                        <a:rPr lang="zh-TW" altLang="en-US" sz="1800" b="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        </a:t>
                      </a:r>
                      <a:r>
                        <a:rPr lang="zh-TW" altLang="en-US" sz="1800" b="0" u="none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接收遊戲狀態的位元組位置</a:t>
                      </a:r>
                      <a:endParaRPr lang="en-US" altLang="zh-TW" sz="1800" b="0" u="none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SerialPort.Read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(ReceiveData,0,number);           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讀取</a:t>
                      </a:r>
                      <a:r>
                        <a:rPr lang="en-US" altLang="zh-TW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UART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資料的函示</a:t>
                      </a:r>
                      <a:endParaRPr lang="en-US" altLang="zh-TW" b="0" u="none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85510"/>
                  </a:ext>
                </a:extLst>
              </a:tr>
              <a:tr h="65870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Color [ , ] 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GridsColor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                                        </a:t>
                      </a:r>
                      <a:r>
                        <a:rPr lang="zh-TW" altLang="en-US" sz="18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解碼後繪出的地圖資料</a:t>
                      </a:r>
                      <a:endParaRPr lang="en-US" altLang="zh-TW" sz="18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state;                                                                      </a:t>
                      </a:r>
                      <a:r>
                        <a:rPr lang="zh-TW" altLang="en-US" b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遊戲狀態</a:t>
                      </a:r>
                      <a:endParaRPr lang="en-US" altLang="zh-TW" b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8581"/>
                  </a:ext>
                </a:extLst>
              </a:tr>
              <a:tr h="127082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dirty="0"/>
                        <a:t>檢查到通道開啟後，即對其通道做資料抓取並解碼。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17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3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接收資料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)–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程式片段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A4095D-F9D4-CFA8-C513-7B9827514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970" y="2474822"/>
            <a:ext cx="6921341" cy="23712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C6DCC7E-7A79-6293-A7E3-232649AB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41" y="2321050"/>
            <a:ext cx="3970364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3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效能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64294-7186-F0F8-6D08-73B4658A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記憶體大小可容量至少</a:t>
            </a:r>
            <a:r>
              <a:rPr lang="en-US" altLang="zh-TW" dirty="0"/>
              <a:t>3</a:t>
            </a:r>
            <a:r>
              <a:rPr lang="zh-TW" altLang="en-US" dirty="0"/>
              <a:t>組遊玩分數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848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硬體按鍵功能及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PC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顯示畫面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5917428-D737-39E2-C381-B55746EDC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763511" y="1980014"/>
            <a:ext cx="4452579" cy="425291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790BCE-4DAC-E9CC-39C4-C6930DC5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8641700" y="2147439"/>
            <a:ext cx="2365827" cy="36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79DD3A-31C8-6D3F-9C66-A587382E7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51529"/>
            <a:ext cx="1565957" cy="135494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1E553B6-278B-949E-DF19-97814D62D61A}"/>
              </a:ext>
            </a:extLst>
          </p:cNvPr>
          <p:cNvSpPr txBox="1"/>
          <p:nvPr/>
        </p:nvSpPr>
        <p:spPr>
          <a:xfrm>
            <a:off x="5189970" y="4168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遊戲重置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CEBA90-BE73-07A9-B425-11A8083F57AD}"/>
              </a:ext>
            </a:extLst>
          </p:cNvPr>
          <p:cNvSpPr txBox="1"/>
          <p:nvPr/>
        </p:nvSpPr>
        <p:spPr>
          <a:xfrm>
            <a:off x="8515787" y="560147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第一行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0A6099-1A2C-B1AE-4581-A99CA27B0074}"/>
              </a:ext>
            </a:extLst>
          </p:cNvPr>
          <p:cNvSpPr txBox="1"/>
          <p:nvPr/>
        </p:nvSpPr>
        <p:spPr>
          <a:xfrm>
            <a:off x="9049187" y="587355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第二行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45B28A-3004-D6D1-51C6-C2F334C251BC}"/>
              </a:ext>
            </a:extLst>
          </p:cNvPr>
          <p:cNvSpPr txBox="1"/>
          <p:nvPr/>
        </p:nvSpPr>
        <p:spPr>
          <a:xfrm>
            <a:off x="9651349" y="560147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第三行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5018B9-9758-9E21-07EF-A142149F3FCC}"/>
              </a:ext>
            </a:extLst>
          </p:cNvPr>
          <p:cNvSpPr txBox="1"/>
          <p:nvPr/>
        </p:nvSpPr>
        <p:spPr>
          <a:xfrm>
            <a:off x="10218857" y="587355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第四行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91B0B5-B124-295D-6F96-0279C35ECDB9}"/>
              </a:ext>
            </a:extLst>
          </p:cNvPr>
          <p:cNvSpPr txBox="1"/>
          <p:nvPr/>
        </p:nvSpPr>
        <p:spPr>
          <a:xfrm>
            <a:off x="6303100" y="2147439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第一行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50C342-5716-82F3-A394-F0BC3865B94D}"/>
              </a:ext>
            </a:extLst>
          </p:cNvPr>
          <p:cNvSpPr txBox="1"/>
          <p:nvPr/>
        </p:nvSpPr>
        <p:spPr>
          <a:xfrm>
            <a:off x="6371680" y="4179626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第三行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C1CCD5F-F54E-C3F7-CDAE-58D4F27EDF85}"/>
              </a:ext>
            </a:extLst>
          </p:cNvPr>
          <p:cNvSpPr txBox="1"/>
          <p:nvPr/>
        </p:nvSpPr>
        <p:spPr>
          <a:xfrm>
            <a:off x="5126375" y="3173003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第四行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F327865-51E6-440B-1351-48AC43DA72FF}"/>
              </a:ext>
            </a:extLst>
          </p:cNvPr>
          <p:cNvSpPr txBox="1"/>
          <p:nvPr/>
        </p:nvSpPr>
        <p:spPr>
          <a:xfrm>
            <a:off x="7466771" y="3105835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第二行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1AAB7CF-CEB3-8CF4-2164-F47A901FC112}"/>
              </a:ext>
            </a:extLst>
          </p:cNvPr>
          <p:cNvSpPr/>
          <p:nvPr/>
        </p:nvSpPr>
        <p:spPr>
          <a:xfrm>
            <a:off x="4865298" y="5184475"/>
            <a:ext cx="181155" cy="862642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21B5A09-F9EE-8587-C16B-9B6BEC4E87C7}"/>
              </a:ext>
            </a:extLst>
          </p:cNvPr>
          <p:cNvSpPr/>
          <p:nvPr/>
        </p:nvSpPr>
        <p:spPr>
          <a:xfrm rot="5400000">
            <a:off x="10440433" y="1830665"/>
            <a:ext cx="165790" cy="725745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31FDD87-D294-8A9A-6BEF-89215BAA2BD7}"/>
              </a:ext>
            </a:extLst>
          </p:cNvPr>
          <p:cNvCxnSpPr>
            <a:stCxn id="3" idx="3"/>
          </p:cNvCxnSpPr>
          <p:nvPr/>
        </p:nvCxnSpPr>
        <p:spPr>
          <a:xfrm>
            <a:off x="5046453" y="5615796"/>
            <a:ext cx="37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57C48E-6818-E35A-E9E4-5AC47C8B8E6D}"/>
              </a:ext>
            </a:extLst>
          </p:cNvPr>
          <p:cNvSpPr txBox="1"/>
          <p:nvPr/>
        </p:nvSpPr>
        <p:spPr>
          <a:xfrm>
            <a:off x="5426015" y="543113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LED</a:t>
            </a:r>
            <a:r>
              <a:rPr lang="zh-TW" altLang="en-US" dirty="0"/>
              <a:t>計分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B10D4-11F8-C235-ECE0-0E884F0CA59E}"/>
              </a:ext>
            </a:extLst>
          </p:cNvPr>
          <p:cNvSpPr txBox="1"/>
          <p:nvPr/>
        </p:nvSpPr>
        <p:spPr>
          <a:xfrm>
            <a:off x="9824613" y="17781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遊戲畫面計分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7040DAB-433F-876C-3DFF-B6464E8201C2}"/>
              </a:ext>
            </a:extLst>
          </p:cNvPr>
          <p:cNvCxnSpPr>
            <a:endCxn id="10" idx="0"/>
          </p:cNvCxnSpPr>
          <p:nvPr/>
        </p:nvCxnSpPr>
        <p:spPr>
          <a:xfrm flipH="1">
            <a:off x="5743968" y="3429000"/>
            <a:ext cx="1135010" cy="7394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ECFDDB2-2DA5-73D5-0199-4616AE3371B5}"/>
              </a:ext>
            </a:extLst>
          </p:cNvPr>
          <p:cNvSpPr/>
          <p:nvPr/>
        </p:nvSpPr>
        <p:spPr>
          <a:xfrm>
            <a:off x="2579297" y="5431130"/>
            <a:ext cx="2102937" cy="53967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BAE3CE7D-628D-42D1-602F-FBB90F0AC528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4941537" y="4660035"/>
            <a:ext cx="272084" cy="28936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AF0ECA7-AE8B-37ED-6FA7-DE46EA742456}"/>
              </a:ext>
            </a:extLst>
          </p:cNvPr>
          <p:cNvSpPr txBox="1"/>
          <p:nvPr/>
        </p:nvSpPr>
        <p:spPr>
          <a:xfrm>
            <a:off x="6508604" y="60363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切換顯示玩家分數</a:t>
            </a:r>
          </a:p>
        </p:txBody>
      </p:sp>
    </p:spTree>
    <p:extLst>
      <p:ext uri="{BB962C8B-B14F-4D97-AF65-F5344CB8AC3E}">
        <p14:creationId xmlns:p14="http://schemas.microsoft.com/office/powerpoint/2010/main" val="16010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實際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PC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顯示遊玩畫面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5" name="內容版面配置區 24">
            <a:extLst>
              <a:ext uri="{FF2B5EF4-FFF2-40B4-BE49-F238E27FC236}">
                <a16:creationId xmlns:a16="http://schemas.microsoft.com/office/drawing/2014/main" id="{B04CDE44-F1DF-5962-2E60-C2FBDDF06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170" y="2891320"/>
            <a:ext cx="4753566" cy="3100152"/>
          </a:xfr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31DD8272-DC3E-8526-F31C-1A8E90B2B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281" y="2873660"/>
            <a:ext cx="5322805" cy="3117812"/>
          </a:xfrm>
          <a:prstGeom prst="rect">
            <a:avLst/>
          </a:prstGeom>
        </p:spPr>
      </p:pic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892AEFFE-4B9F-591A-AD63-F26BB7FE969C}"/>
              </a:ext>
            </a:extLst>
          </p:cNvPr>
          <p:cNvSpPr/>
          <p:nvPr/>
        </p:nvSpPr>
        <p:spPr>
          <a:xfrm>
            <a:off x="1114715" y="3065889"/>
            <a:ext cx="474453" cy="5865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4E912AC-505F-DAA0-933F-BDE6C14A6035}"/>
              </a:ext>
            </a:extLst>
          </p:cNvPr>
          <p:cNvSpPr txBox="1"/>
          <p:nvPr/>
        </p:nvSpPr>
        <p:spPr>
          <a:xfrm>
            <a:off x="797943" y="36423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玩家分數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888B75C-0E66-3827-A51A-B561CB521A9F}"/>
              </a:ext>
            </a:extLst>
          </p:cNvPr>
          <p:cNvSpPr txBox="1"/>
          <p:nvPr/>
        </p:nvSpPr>
        <p:spPr>
          <a:xfrm>
            <a:off x="2627123" y="2481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正常遊戲畫面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37F41A5-60DE-B95C-7ED4-6420714B535D}"/>
              </a:ext>
            </a:extLst>
          </p:cNvPr>
          <p:cNvSpPr txBox="1"/>
          <p:nvPr/>
        </p:nvSpPr>
        <p:spPr>
          <a:xfrm>
            <a:off x="7744853" y="2481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遊戲失敗畫面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307765FA-0A29-F2AC-7FC5-FE204AC1000E}"/>
              </a:ext>
            </a:extLst>
          </p:cNvPr>
          <p:cNvSpPr/>
          <p:nvPr/>
        </p:nvSpPr>
        <p:spPr>
          <a:xfrm>
            <a:off x="7849070" y="4960825"/>
            <a:ext cx="2192077" cy="5865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817499D-0C23-1A04-76D3-EB0297222D3E}"/>
              </a:ext>
            </a:extLst>
          </p:cNvPr>
          <p:cNvSpPr txBox="1"/>
          <p:nvPr/>
        </p:nvSpPr>
        <p:spPr>
          <a:xfrm>
            <a:off x="7884984" y="5572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提示畫面</a:t>
            </a:r>
          </a:p>
        </p:txBody>
      </p:sp>
    </p:spTree>
    <p:extLst>
      <p:ext uri="{BB962C8B-B14F-4D97-AF65-F5344CB8AC3E}">
        <p14:creationId xmlns:p14="http://schemas.microsoft.com/office/powerpoint/2010/main" val="235141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驗收流程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E609FEB-2B08-803F-BE7D-2FA8CB63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遊戲啟動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隨機產生黑色方塊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踩黑色格子 </a:t>
            </a:r>
            <a:r>
              <a:rPr lang="en-US" altLang="zh-TW" dirty="0"/>
              <a:t>-&gt;</a:t>
            </a:r>
            <a:r>
              <a:rPr lang="zh-TW" altLang="en-US" dirty="0"/>
              <a:t> 分數加一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重複第</a:t>
            </a:r>
            <a:r>
              <a:rPr lang="en-US" altLang="zh-TW" dirty="0"/>
              <a:t>3</a:t>
            </a:r>
            <a:r>
              <a:rPr lang="zh-TW" altLang="en-US" dirty="0"/>
              <a:t>動作</a:t>
            </a:r>
            <a:r>
              <a:rPr lang="en-US" altLang="zh-TW" dirty="0"/>
              <a:t>5</a:t>
            </a:r>
            <a:r>
              <a:rPr lang="zh-TW" altLang="en-US" dirty="0"/>
              <a:t>次 </a:t>
            </a:r>
            <a:r>
              <a:rPr lang="en-US" altLang="zh-TW" dirty="0"/>
              <a:t>-&gt;</a:t>
            </a:r>
            <a:r>
              <a:rPr lang="zh-TW" altLang="en-US" dirty="0"/>
              <a:t> 分數加五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踩白色格子 </a:t>
            </a:r>
            <a:r>
              <a:rPr lang="en-US" altLang="zh-TW" dirty="0"/>
              <a:t>-&gt;</a:t>
            </a:r>
            <a:r>
              <a:rPr lang="zh-TW" altLang="en-US" dirty="0"/>
              <a:t> 遊戲結束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顯示總分數</a:t>
            </a:r>
            <a:r>
              <a:rPr lang="en-US" altLang="zh-TW" dirty="0"/>
              <a:t>(LED&amp;</a:t>
            </a:r>
            <a:r>
              <a:rPr lang="zh-TW" altLang="en-US" dirty="0"/>
              <a:t>遊戲畫面顯示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64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分工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E7CB6DC-841A-B1F2-DE72-DCACAADEC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4628"/>
              </p:ext>
            </p:extLst>
          </p:nvPr>
        </p:nvGraphicFramePr>
        <p:xfrm>
          <a:off x="838200" y="3094673"/>
          <a:ext cx="105156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505316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32639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楊翔詠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3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林祐丞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7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91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運作機制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畫面分割成幾個黑白不同的方塊，呈縱向卷軸滾動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透過硬體的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button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來點擊對應方位的方塊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玩家僅能點擊黑色方塊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若玩家點擊到白色方塊即結束遊戲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遊戲結束後顯示獲得的遊玩分數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點擊過的黑色方塊數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22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功能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64294-7186-F0F8-6D08-73B4658A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計分</a:t>
            </a:r>
            <a:r>
              <a:rPr lang="en-US" altLang="zh-TW" dirty="0"/>
              <a:t>(LED&amp;</a:t>
            </a:r>
            <a:r>
              <a:rPr lang="zh-TW" altLang="en-US" dirty="0"/>
              <a:t>遊戲畫面</a:t>
            </a:r>
            <a:r>
              <a:rPr lang="en-US" altLang="zh-TW" dirty="0"/>
              <a:t>)		---&gt;		</a:t>
            </a:r>
            <a:r>
              <a:rPr lang="zh-TW" altLang="en-US" dirty="0"/>
              <a:t>按下一個黑格記一分</a:t>
            </a:r>
            <a:endParaRPr lang="en-US" altLang="zh-TW" dirty="0"/>
          </a:p>
          <a:p>
            <a:r>
              <a:rPr lang="zh-TW" altLang="en-US" dirty="0"/>
              <a:t>按鍵偵測                           </a:t>
            </a:r>
            <a:r>
              <a:rPr lang="en-US" altLang="zh-TW" dirty="0"/>
              <a:t>	---&gt;		</a:t>
            </a:r>
            <a:r>
              <a:rPr lang="zh-TW" altLang="en-US" dirty="0"/>
              <a:t>消除對應的格子</a:t>
            </a:r>
            <a:endParaRPr lang="en-US" altLang="zh-TW" dirty="0"/>
          </a:p>
          <a:p>
            <a:r>
              <a:rPr lang="en-US" altLang="zh-TW" dirty="0"/>
              <a:t>Switch</a:t>
            </a:r>
            <a:r>
              <a:rPr lang="zh-TW" altLang="en-US" dirty="0"/>
              <a:t>玩家分數切換                    </a:t>
            </a:r>
            <a:r>
              <a:rPr lang="en-US" altLang="zh-TW" dirty="0"/>
              <a:t>---&gt;</a:t>
            </a:r>
            <a:r>
              <a:rPr lang="zh-TW" altLang="en-US" dirty="0"/>
              <a:t>     </a:t>
            </a:r>
            <a:r>
              <a:rPr lang="en-US" altLang="zh-TW" dirty="0"/>
              <a:t>	</a:t>
            </a:r>
            <a:r>
              <a:rPr lang="zh-TW" altLang="en-US" dirty="0"/>
              <a:t>可以選取顯示相應玩家的分數</a:t>
            </a:r>
            <a:endParaRPr lang="en-US" altLang="zh-TW" dirty="0"/>
          </a:p>
          <a:p>
            <a:r>
              <a:rPr lang="zh-TW" altLang="en-US" dirty="0"/>
              <a:t>遊戲介面設置</a:t>
            </a:r>
            <a:r>
              <a:rPr lang="en-US" altLang="zh-TW" dirty="0"/>
              <a:t>			---&gt;		</a:t>
            </a:r>
            <a:r>
              <a:rPr lang="zh-TW" altLang="en-US" dirty="0"/>
              <a:t>繪出方格、分數</a:t>
            </a:r>
            <a:endParaRPr lang="en-US" altLang="zh-TW" dirty="0"/>
          </a:p>
          <a:p>
            <a:r>
              <a:rPr lang="zh-TW" altLang="en-US" dirty="0"/>
              <a:t>隨機種子初始化</a:t>
            </a:r>
            <a:r>
              <a:rPr lang="en-US" altLang="zh-TW" dirty="0"/>
              <a:t>			---&gt;		</a:t>
            </a:r>
            <a:r>
              <a:rPr lang="zh-TW" altLang="en-US" dirty="0"/>
              <a:t>黑格是否隨機產生</a:t>
            </a:r>
            <a:r>
              <a:rPr lang="en-US" altLang="zh-TW" dirty="0"/>
              <a:t>	</a:t>
            </a:r>
          </a:p>
          <a:p>
            <a:r>
              <a:rPr lang="zh-TW" altLang="en-US" dirty="0"/>
              <a:t>方格移動、清屏</a:t>
            </a:r>
            <a:r>
              <a:rPr lang="en-US" altLang="zh-TW" dirty="0"/>
              <a:t>			---&gt;		</a:t>
            </a:r>
            <a:r>
              <a:rPr lang="zh-TW" altLang="en-US" dirty="0"/>
              <a:t>方格是否依序往下移動</a:t>
            </a:r>
            <a:endParaRPr lang="en-US" altLang="zh-TW" dirty="0"/>
          </a:p>
          <a:p>
            <a:r>
              <a:rPr lang="zh-TW" altLang="en-US" dirty="0"/>
              <a:t>無限執行</a:t>
            </a:r>
            <a:r>
              <a:rPr lang="en-US" altLang="zh-TW" dirty="0"/>
              <a:t>				---&gt;		</a:t>
            </a:r>
            <a:r>
              <a:rPr lang="zh-TW" altLang="en-US" dirty="0"/>
              <a:t>按到白色格子才結束</a:t>
            </a:r>
            <a:endParaRPr lang="en-US" altLang="zh-TW" dirty="0"/>
          </a:p>
          <a:p>
            <a:r>
              <a:rPr lang="zh-TW" altLang="en-US" dirty="0"/>
              <a:t>遊戲起始</a:t>
            </a:r>
            <a:r>
              <a:rPr lang="en-US" altLang="zh-TW" dirty="0"/>
              <a:t>				---&gt;		</a:t>
            </a:r>
            <a:r>
              <a:rPr lang="zh-TW" altLang="en-US" dirty="0"/>
              <a:t>按鍵按下即開始執行  </a:t>
            </a:r>
            <a:endParaRPr lang="en-US" altLang="zh-TW" dirty="0"/>
          </a:p>
          <a:p>
            <a:r>
              <a:rPr lang="en-US" altLang="zh-TW" dirty="0"/>
              <a:t>UART</a:t>
            </a:r>
            <a:r>
              <a:rPr lang="zh-TW" altLang="en-US" dirty="0"/>
              <a:t>接收傳遞</a:t>
            </a:r>
            <a:r>
              <a:rPr lang="en-US" altLang="zh-TW" dirty="0"/>
              <a:t>			---&gt;		</a:t>
            </a:r>
            <a:r>
              <a:rPr lang="zh-TW" altLang="en-US" dirty="0"/>
              <a:t>遊戲畫面正常顯示            </a:t>
            </a:r>
          </a:p>
        </p:txBody>
      </p:sp>
    </p:spTree>
    <p:extLst>
      <p:ext uri="{BB962C8B-B14F-4D97-AF65-F5344CB8AC3E}">
        <p14:creationId xmlns:p14="http://schemas.microsoft.com/office/powerpoint/2010/main" val="22954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原先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7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Breakdown(0104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更改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55" y="640080"/>
            <a:ext cx="3690898" cy="1719072"/>
          </a:xfrm>
        </p:spPr>
        <p:txBody>
          <a:bodyPr anchor="b">
            <a:normAutofit/>
          </a:bodyPr>
          <a:lstStyle/>
          <a:p>
            <a:pPr marL="457200" lvl="1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程式流程圖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3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EB6F03A-6AA9-B5E0-95D1-60906896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A0A079C-43A5-7B8A-45A4-C76B9C31B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18227" y="422800"/>
            <a:ext cx="5027678" cy="601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5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MSC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原先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83E953E-2AFC-EB70-C5B9-2E833686A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788886"/>
            <a:ext cx="10515600" cy="18877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70C894-8EEB-C9C2-CA9E-1AD067AC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5247504" y="3774848"/>
            <a:ext cx="1696992" cy="283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C47D965A-A21B-DEBC-B12B-4021DCC165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10323" y="4056967"/>
            <a:ext cx="1704508" cy="733245"/>
          </a:xfrm>
          <a:prstGeom prst="bentConnector3">
            <a:avLst>
              <a:gd name="adj1" fmla="val 100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B96627-AA09-E60B-3B7C-39D394F58291}"/>
              </a:ext>
            </a:extLst>
          </p:cNvPr>
          <p:cNvSpPr txBox="1"/>
          <p:nvPr/>
        </p:nvSpPr>
        <p:spPr>
          <a:xfrm>
            <a:off x="4295954" y="49988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顯示範例</a:t>
            </a:r>
          </a:p>
        </p:txBody>
      </p:sp>
    </p:spTree>
    <p:extLst>
      <p:ext uri="{BB962C8B-B14F-4D97-AF65-F5344CB8AC3E}">
        <p14:creationId xmlns:p14="http://schemas.microsoft.com/office/powerpoint/2010/main" val="118325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55" y="640080"/>
            <a:ext cx="3690898" cy="1719072"/>
          </a:xfrm>
        </p:spPr>
        <p:txBody>
          <a:bodyPr anchor="b">
            <a:normAutofit/>
          </a:bodyPr>
          <a:lstStyle/>
          <a:p>
            <a:pPr marL="457200" lvl="1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MSC</a:t>
            </a:r>
            <a:b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(0104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更改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3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CC8A18-5BBA-C1F8-94D8-36E60B14E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353" y="3447289"/>
            <a:ext cx="4476590" cy="17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716D90D-39C2-843E-14EA-17E801C0295A}"/>
              </a:ext>
            </a:extLst>
          </p:cNvPr>
          <p:cNvSpPr txBox="1"/>
          <p:nvPr/>
        </p:nvSpPr>
        <p:spPr>
          <a:xfrm>
            <a:off x="1634751" y="533975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Breakdown</a:t>
            </a: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69C45667-8C4D-4E87-0D52-7E338D47958B}"/>
              </a:ext>
            </a:extLst>
          </p:cNvPr>
          <p:cNvCxnSpPr>
            <a:stCxn id="4" idx="1"/>
          </p:cNvCxnSpPr>
          <p:nvPr/>
        </p:nvCxnSpPr>
        <p:spPr>
          <a:xfrm rot="10800000">
            <a:off x="1440611" y="5244860"/>
            <a:ext cx="194140" cy="279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63E396-2E28-FFC2-BAB8-E86B52E9B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2840" y="1"/>
            <a:ext cx="2911969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72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1092</Words>
  <Application>Microsoft Office PowerPoint</Application>
  <PresentationFormat>寬螢幕</PresentationFormat>
  <Paragraphs>197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Yu Gothic</vt:lpstr>
      <vt:lpstr>Yu Gothic Medium</vt:lpstr>
      <vt:lpstr>新細明體</vt:lpstr>
      <vt:lpstr>標楷體</vt:lpstr>
      <vt:lpstr>Arial</vt:lpstr>
      <vt:lpstr>Times New Roman</vt:lpstr>
      <vt:lpstr>Wingdings</vt:lpstr>
      <vt:lpstr>SketchyVTI</vt:lpstr>
      <vt:lpstr>系統晶片設計實習- ” 別踩白塊兒 ” 期末專題報告_0104</vt:lpstr>
      <vt:lpstr>限制</vt:lpstr>
      <vt:lpstr>運作機制</vt:lpstr>
      <vt:lpstr>功能</vt:lpstr>
      <vt:lpstr>Breakdown(原先)</vt:lpstr>
      <vt:lpstr>Breakdown(0104更改)</vt:lpstr>
      <vt:lpstr>程式流程圖</vt:lpstr>
      <vt:lpstr>MSC (原先)</vt:lpstr>
      <vt:lpstr>MSC  (0104更改)</vt:lpstr>
      <vt:lpstr>系統架構</vt:lpstr>
      <vt:lpstr>系統方塊接收圖</vt:lpstr>
      <vt:lpstr>UART傳輸內容</vt:lpstr>
      <vt:lpstr>API</vt:lpstr>
      <vt:lpstr>遊戲初始化 – 程式片段</vt:lpstr>
      <vt:lpstr>API</vt:lpstr>
      <vt:lpstr>方格移動– 程式片段</vt:lpstr>
      <vt:lpstr>API</vt:lpstr>
      <vt:lpstr>中斷服務程式– 程式片段</vt:lpstr>
      <vt:lpstr>API</vt:lpstr>
      <vt:lpstr>無限執行– 程式片段</vt:lpstr>
      <vt:lpstr>API</vt:lpstr>
      <vt:lpstr>UART(傳遞資料)– 程式片段</vt:lpstr>
      <vt:lpstr>API</vt:lpstr>
      <vt:lpstr>UART(接收資料)– 程式片段</vt:lpstr>
      <vt:lpstr>效能</vt:lpstr>
      <vt:lpstr>硬體按鍵功能及PC顯示畫面</vt:lpstr>
      <vt:lpstr>實際PC顯示遊玩畫面</vt:lpstr>
      <vt:lpstr>驗收流程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SOC設計實驗室-面試報告</dc:title>
  <dc:creator>C109112163</dc:creator>
  <cp:lastModifiedBy>C109112163</cp:lastModifiedBy>
  <cp:revision>63</cp:revision>
  <dcterms:created xsi:type="dcterms:W3CDTF">2021-11-01T17:15:43Z</dcterms:created>
  <dcterms:modified xsi:type="dcterms:W3CDTF">2024-01-04T08:24:45Z</dcterms:modified>
</cp:coreProperties>
</file>