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60" r:id="rId3"/>
    <p:sldId id="285" r:id="rId4"/>
    <p:sldId id="290" r:id="rId5"/>
    <p:sldId id="289" r:id="rId6"/>
    <p:sldId id="296" r:id="rId7"/>
    <p:sldId id="297" r:id="rId8"/>
    <p:sldId id="293" r:id="rId9"/>
    <p:sldId id="306" r:id="rId10"/>
    <p:sldId id="295" r:id="rId11"/>
    <p:sldId id="307" r:id="rId12"/>
    <p:sldId id="301" r:id="rId13"/>
    <p:sldId id="303" r:id="rId14"/>
    <p:sldId id="300" r:id="rId15"/>
    <p:sldId id="304" r:id="rId16"/>
    <p:sldId id="302" r:id="rId17"/>
    <p:sldId id="305" r:id="rId18"/>
    <p:sldId id="291" r:id="rId19"/>
    <p:sldId id="286" r:id="rId20"/>
    <p:sldId id="287" r:id="rId21"/>
    <p:sldId id="288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4:24:13.1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52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26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94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256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715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78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016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85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7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6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65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12/28/2023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742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07" r:id="rId6"/>
    <p:sldLayoutId id="2147483803" r:id="rId7"/>
    <p:sldLayoutId id="2147483804" r:id="rId8"/>
    <p:sldLayoutId id="2147483805" r:id="rId9"/>
    <p:sldLayoutId id="2147483806" r:id="rId10"/>
    <p:sldLayoutId id="214748380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 spc="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5000"/>
        </a:lnSpc>
        <a:spcBef>
          <a:spcPts val="1000"/>
        </a:spcBef>
        <a:buFont typeface="Arial" panose="020B0604020202020204" pitchFamily="34" charset="0"/>
        <a:buChar char="•"/>
        <a:defRPr sz="2600" kern="1200" spc="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2200" kern="1200" spc="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2000" kern="1200" spc="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800" kern="1200" spc="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800" kern="1200" spc="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5">
            <a:extLst>
              <a:ext uri="{FF2B5EF4-FFF2-40B4-BE49-F238E27FC236}">
                <a16:creationId xmlns:a16="http://schemas.microsoft.com/office/drawing/2014/main" id="{678CC48C-9275-4EFA-9B84-8E818500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7435178-85E8-49CF-A27F-FABFE9B4B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4196982"/>
            <a:ext cx="10908792" cy="1275645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zh-TW" altLang="en-US" sz="4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系統晶片設計實習</a:t>
            </a:r>
            <a:r>
              <a:rPr lang="en-US" altLang="zh-TW" sz="4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br>
              <a:rPr lang="en-US" altLang="zh-TW" sz="4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TW" altLang="en-US" sz="4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別踩白塊兒 </a:t>
            </a:r>
            <a:r>
              <a:rPr lang="en-US" altLang="zh-TW" sz="4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TW" altLang="en-US" sz="4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4800" b="0" i="0" u="none" strike="noStrike" dirty="0"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期末專題報告</a:t>
            </a:r>
            <a:r>
              <a:rPr lang="en-US" altLang="zh-TW" sz="4800" b="0" i="0" u="none" strike="noStrike"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_1227</a:t>
            </a:r>
            <a:endParaRPr lang="zh-TW" altLang="en-US" sz="48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68CE402-C4C8-4089-A019-59D038FCB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5678424"/>
            <a:ext cx="10908792" cy="548640"/>
          </a:xfrm>
        </p:spPr>
        <p:txBody>
          <a:bodyPr anchor="ctr">
            <a:noAutofit/>
          </a:bodyPr>
          <a:lstStyle/>
          <a:p>
            <a:pPr algn="ctr"/>
            <a:r>
              <a:rPr lang="zh-TW" altLang="en-US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電子四甲</a:t>
            </a:r>
            <a:r>
              <a:rPr lang="zh-TW" altLang="en-US" sz="1600" dirty="0"/>
              <a:t>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C109112163</a:t>
            </a:r>
            <a:r>
              <a:rPr lang="zh-TW" altLang="en-US" sz="1600" dirty="0"/>
              <a:t> </a:t>
            </a:r>
            <a:r>
              <a:rPr lang="zh-TW" altLang="en-US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楊翔詠</a:t>
            </a:r>
            <a:endParaRPr lang="en-US" altLang="zh-TW" sz="16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algn="ctr"/>
            <a:r>
              <a:rPr lang="zh-TW" altLang="en-US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電子四甲 </a:t>
            </a:r>
            <a:r>
              <a:rPr lang="en-US" altLang="zh-TW" sz="16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C109112189</a:t>
            </a:r>
            <a:r>
              <a:rPr lang="zh-TW" altLang="en-US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林祐丞</a:t>
            </a:r>
          </a:p>
        </p:txBody>
      </p:sp>
      <p:pic>
        <p:nvPicPr>
          <p:cNvPr id="4" name="Picture 3" descr="白色燈泡和一顆突出的黃色燈泡">
            <a:extLst>
              <a:ext uri="{FF2B5EF4-FFF2-40B4-BE49-F238E27FC236}">
                <a16:creationId xmlns:a16="http://schemas.microsoft.com/office/drawing/2014/main" id="{A9EBD822-3829-477A-9239-AAF212E5C6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38" b="45890"/>
          <a:stretch/>
        </p:blipFill>
        <p:spPr>
          <a:xfrm>
            <a:off x="20" y="10"/>
            <a:ext cx="12191979" cy="4196972"/>
          </a:xfrm>
          <a:custGeom>
            <a:avLst/>
            <a:gdLst/>
            <a:ahLst/>
            <a:cxnLst/>
            <a:rect l="l" t="t" r="r" b="b"/>
            <a:pathLst>
              <a:path w="12191999" h="4196982">
                <a:moveTo>
                  <a:pt x="0" y="0"/>
                </a:moveTo>
                <a:lnTo>
                  <a:pt x="12191999" y="0"/>
                </a:lnTo>
                <a:lnTo>
                  <a:pt x="12191999" y="4170459"/>
                </a:lnTo>
                <a:lnTo>
                  <a:pt x="11986461" y="4175111"/>
                </a:lnTo>
                <a:cubicBezTo>
                  <a:pt x="11912297" y="4174136"/>
                  <a:pt x="11838168" y="4170508"/>
                  <a:pt x="11764214" y="4164231"/>
                </a:cubicBezTo>
                <a:cubicBezTo>
                  <a:pt x="11656850" y="4156227"/>
                  <a:pt x="11548596" y="4145173"/>
                  <a:pt x="11441995" y="4165502"/>
                </a:cubicBezTo>
                <a:cubicBezTo>
                  <a:pt x="11324975" y="4187991"/>
                  <a:pt x="11208081" y="4188118"/>
                  <a:pt x="11090044" y="4182401"/>
                </a:cubicBezTo>
                <a:cubicBezTo>
                  <a:pt x="10989160" y="4177573"/>
                  <a:pt x="10888657" y="4152161"/>
                  <a:pt x="10787011" y="4178970"/>
                </a:cubicBezTo>
                <a:cubicBezTo>
                  <a:pt x="10776897" y="4180444"/>
                  <a:pt x="10766592" y="4180012"/>
                  <a:pt x="10756643" y="4177700"/>
                </a:cubicBezTo>
                <a:cubicBezTo>
                  <a:pt x="10645468" y="4162326"/>
                  <a:pt x="10533530" y="4174904"/>
                  <a:pt x="10421973" y="4170584"/>
                </a:cubicBezTo>
                <a:cubicBezTo>
                  <a:pt x="10370515" y="4168551"/>
                  <a:pt x="10318040" y="4169695"/>
                  <a:pt x="10267216" y="4164231"/>
                </a:cubicBezTo>
                <a:cubicBezTo>
                  <a:pt x="10150577" y="4151780"/>
                  <a:pt x="10034192" y="4145173"/>
                  <a:pt x="9918824" y="4174523"/>
                </a:cubicBezTo>
                <a:cubicBezTo>
                  <a:pt x="9885153" y="4182439"/>
                  <a:pt x="9850745" y="4186695"/>
                  <a:pt x="9816160" y="4187229"/>
                </a:cubicBezTo>
                <a:cubicBezTo>
                  <a:pt x="9703206" y="4191295"/>
                  <a:pt x="9590632" y="4183544"/>
                  <a:pt x="9478059" y="4177191"/>
                </a:cubicBezTo>
                <a:cubicBezTo>
                  <a:pt x="9399918" y="4172744"/>
                  <a:pt x="9321904" y="4163088"/>
                  <a:pt x="9243637" y="4171220"/>
                </a:cubicBezTo>
                <a:cubicBezTo>
                  <a:pt x="9198150" y="4175921"/>
                  <a:pt x="9152282" y="4175921"/>
                  <a:pt x="9106795" y="4171220"/>
                </a:cubicBezTo>
                <a:cubicBezTo>
                  <a:pt x="9022962" y="4161398"/>
                  <a:pt x="8938380" y="4159568"/>
                  <a:pt x="8854204" y="4165756"/>
                </a:cubicBezTo>
                <a:cubicBezTo>
                  <a:pt x="8728543" y="4176556"/>
                  <a:pt x="8603010" y="4185577"/>
                  <a:pt x="8476969" y="4168424"/>
                </a:cubicBezTo>
                <a:cubicBezTo>
                  <a:pt x="8405486" y="4157192"/>
                  <a:pt x="8332808" y="4155871"/>
                  <a:pt x="8260970" y="4164486"/>
                </a:cubicBezTo>
                <a:cubicBezTo>
                  <a:pt x="8089823" y="4188500"/>
                  <a:pt x="7918295" y="4180749"/>
                  <a:pt x="7746767" y="4170839"/>
                </a:cubicBezTo>
                <a:cubicBezTo>
                  <a:pt x="7632160" y="4164104"/>
                  <a:pt x="7517046" y="4151780"/>
                  <a:pt x="7402693" y="4168043"/>
                </a:cubicBezTo>
                <a:cubicBezTo>
                  <a:pt x="7256831" y="4188372"/>
                  <a:pt x="7110841" y="4181638"/>
                  <a:pt x="6964597" y="4175667"/>
                </a:cubicBezTo>
                <a:cubicBezTo>
                  <a:pt x="6857233" y="4171220"/>
                  <a:pt x="6749742" y="4157751"/>
                  <a:pt x="6642124" y="4174396"/>
                </a:cubicBezTo>
                <a:cubicBezTo>
                  <a:pt x="6631045" y="4175908"/>
                  <a:pt x="6619775" y="4174777"/>
                  <a:pt x="6609216" y="4171093"/>
                </a:cubicBezTo>
                <a:cubicBezTo>
                  <a:pt x="6568379" y="4157650"/>
                  <a:pt x="6524595" y="4155846"/>
                  <a:pt x="6482793" y="4165883"/>
                </a:cubicBezTo>
                <a:cubicBezTo>
                  <a:pt x="6405669" y="4182782"/>
                  <a:pt x="6328672" y="4190151"/>
                  <a:pt x="6250150" y="4174777"/>
                </a:cubicBezTo>
                <a:cubicBezTo>
                  <a:pt x="6217254" y="4167891"/>
                  <a:pt x="6183521" y="4165883"/>
                  <a:pt x="6150028" y="4168806"/>
                </a:cubicBezTo>
                <a:cubicBezTo>
                  <a:pt x="6020175" y="4181766"/>
                  <a:pt x="5890068" y="4176683"/>
                  <a:pt x="5760087" y="4174142"/>
                </a:cubicBezTo>
                <a:cubicBezTo>
                  <a:pt x="5521345" y="4169695"/>
                  <a:pt x="5282477" y="4174142"/>
                  <a:pt x="5044242" y="4151399"/>
                </a:cubicBezTo>
                <a:cubicBezTo>
                  <a:pt x="4979506" y="4145237"/>
                  <a:pt x="4914326" y="4141297"/>
                  <a:pt x="4849272" y="4142076"/>
                </a:cubicBezTo>
                <a:cubicBezTo>
                  <a:pt x="4784218" y="4142854"/>
                  <a:pt x="4719291" y="4148349"/>
                  <a:pt x="4655063" y="4161055"/>
                </a:cubicBezTo>
                <a:cubicBezTo>
                  <a:pt x="4447578" y="4201332"/>
                  <a:pt x="4239457" y="4203874"/>
                  <a:pt x="4029811" y="4187610"/>
                </a:cubicBezTo>
                <a:cubicBezTo>
                  <a:pt x="3943792" y="4180876"/>
                  <a:pt x="3857774" y="4169695"/>
                  <a:pt x="3771375" y="4171855"/>
                </a:cubicBezTo>
                <a:cubicBezTo>
                  <a:pt x="3623225" y="4175794"/>
                  <a:pt x="3474948" y="4167789"/>
                  <a:pt x="3326672" y="4169822"/>
                </a:cubicBezTo>
                <a:cubicBezTo>
                  <a:pt x="3322669" y="4170394"/>
                  <a:pt x="3318578" y="4169860"/>
                  <a:pt x="3314855" y="4168297"/>
                </a:cubicBezTo>
                <a:cubicBezTo>
                  <a:pt x="3278008" y="4143013"/>
                  <a:pt x="3237604" y="4152796"/>
                  <a:pt x="3199487" y="4159403"/>
                </a:cubicBezTo>
                <a:cubicBezTo>
                  <a:pt x="3072810" y="4181384"/>
                  <a:pt x="2946260" y="4192184"/>
                  <a:pt x="2817550" y="4175158"/>
                </a:cubicBezTo>
                <a:cubicBezTo>
                  <a:pt x="2694647" y="4157332"/>
                  <a:pt x="2569990" y="4155109"/>
                  <a:pt x="2446541" y="4168551"/>
                </a:cubicBezTo>
                <a:cubicBezTo>
                  <a:pt x="2276791" y="4188372"/>
                  <a:pt x="2107677" y="4184179"/>
                  <a:pt x="1938308" y="4168551"/>
                </a:cubicBezTo>
                <a:cubicBezTo>
                  <a:pt x="1869570" y="4162199"/>
                  <a:pt x="1799815" y="4151399"/>
                  <a:pt x="1731712" y="4167281"/>
                </a:cubicBezTo>
                <a:cubicBezTo>
                  <a:pt x="1647854" y="4186721"/>
                  <a:pt x="1564250" y="4180368"/>
                  <a:pt x="1480137" y="4176048"/>
                </a:cubicBezTo>
                <a:cubicBezTo>
                  <a:pt x="1373663" y="4170457"/>
                  <a:pt x="1267442" y="4154321"/>
                  <a:pt x="1160586" y="4167027"/>
                </a:cubicBezTo>
                <a:cubicBezTo>
                  <a:pt x="1111161" y="4172871"/>
                  <a:pt x="1062116" y="4182147"/>
                  <a:pt x="1012055" y="4179733"/>
                </a:cubicBezTo>
                <a:cubicBezTo>
                  <a:pt x="873562" y="4173380"/>
                  <a:pt x="735196" y="4165883"/>
                  <a:pt x="596449" y="4167027"/>
                </a:cubicBezTo>
                <a:cubicBezTo>
                  <a:pt x="538383" y="4167408"/>
                  <a:pt x="480699" y="4169314"/>
                  <a:pt x="422887" y="4173507"/>
                </a:cubicBezTo>
                <a:cubicBezTo>
                  <a:pt x="315015" y="4181384"/>
                  <a:pt x="207524" y="4170711"/>
                  <a:pt x="100033" y="4166900"/>
                </a:cubicBezTo>
                <a:lnTo>
                  <a:pt x="0" y="417138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7362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UART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傳輸內容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原先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AF9267-E548-2A87-BB41-D1A24762F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共傳輸 </a:t>
            </a:r>
            <a:r>
              <a:rPr lang="en-US" altLang="zh-TW" dirty="0"/>
              <a:t>3Byte</a:t>
            </a:r>
            <a:r>
              <a:rPr lang="zh-TW" altLang="en-US" dirty="0"/>
              <a:t> 資料</a:t>
            </a:r>
            <a:endParaRPr lang="en-US" altLang="zh-TW" dirty="0"/>
          </a:p>
          <a:p>
            <a:r>
              <a:rPr lang="zh-TW" altLang="en-US" dirty="0"/>
              <a:t>前 </a:t>
            </a:r>
            <a:r>
              <a:rPr lang="en-US" altLang="zh-TW" dirty="0"/>
              <a:t>2Byte</a:t>
            </a:r>
            <a:r>
              <a:rPr lang="zh-TW" altLang="en-US" dirty="0"/>
              <a:t> 為繪製方塊地圖</a:t>
            </a:r>
            <a:endParaRPr lang="en-US" altLang="zh-TW" dirty="0"/>
          </a:p>
          <a:p>
            <a:r>
              <a:rPr lang="zh-TW" altLang="en-US" dirty="0"/>
              <a:t>後 </a:t>
            </a:r>
            <a:r>
              <a:rPr lang="en-US" altLang="zh-TW" dirty="0"/>
              <a:t>1Byte </a:t>
            </a:r>
            <a:r>
              <a:rPr lang="zh-TW" altLang="en-US" dirty="0"/>
              <a:t>的最高兩位元為按鍵狀態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2C93B4E-0E5A-3BF0-0E41-DB72D295D17B}"/>
              </a:ext>
            </a:extLst>
          </p:cNvPr>
          <p:cNvSpPr txBox="1"/>
          <p:nvPr/>
        </p:nvSpPr>
        <p:spPr>
          <a:xfrm>
            <a:off x="5379477" y="3743862"/>
            <a:ext cx="326078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/>
              <a:t>0001</a:t>
            </a:r>
            <a:r>
              <a:rPr lang="zh-TW" altLang="en-US" sz="2600" dirty="0"/>
              <a:t> </a:t>
            </a:r>
            <a:r>
              <a:rPr lang="en-US" altLang="zh-TW" sz="2600" dirty="0"/>
              <a:t>0001</a:t>
            </a:r>
          </a:p>
          <a:p>
            <a:r>
              <a:rPr lang="en-US" altLang="zh-TW" sz="2600" dirty="0"/>
              <a:t>1000</a:t>
            </a:r>
            <a:r>
              <a:rPr lang="zh-TW" altLang="en-US" sz="2600" dirty="0"/>
              <a:t> </a:t>
            </a:r>
            <a:r>
              <a:rPr lang="en-US" altLang="zh-TW" sz="2600" dirty="0"/>
              <a:t>0001</a:t>
            </a:r>
          </a:p>
          <a:p>
            <a:r>
              <a:rPr lang="en-US" altLang="zh-TW" sz="2600" dirty="0"/>
              <a:t>01</a:t>
            </a:r>
            <a:r>
              <a:rPr lang="zh-TW" altLang="en-US" sz="2600" dirty="0"/>
              <a:t> </a:t>
            </a:r>
            <a:r>
              <a:rPr lang="en-US" altLang="zh-TW" sz="2600" dirty="0"/>
              <a:t>000000</a:t>
            </a:r>
            <a:endParaRPr lang="zh-TW" altLang="en-US" sz="26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46E6655-4551-9F22-5457-51C14808B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5" b="7815"/>
          <a:stretch/>
        </p:blipFill>
        <p:spPr bwMode="auto">
          <a:xfrm>
            <a:off x="7753179" y="1929384"/>
            <a:ext cx="2857311" cy="439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左大括弧 5">
            <a:extLst>
              <a:ext uri="{FF2B5EF4-FFF2-40B4-BE49-F238E27FC236}">
                <a16:creationId xmlns:a16="http://schemas.microsoft.com/office/drawing/2014/main" id="{2DCDB8E7-94CB-C364-7B11-80B3C1C184EC}"/>
              </a:ext>
            </a:extLst>
          </p:cNvPr>
          <p:cNvSpPr/>
          <p:nvPr/>
        </p:nvSpPr>
        <p:spPr>
          <a:xfrm>
            <a:off x="5055079" y="3895775"/>
            <a:ext cx="298313" cy="573400"/>
          </a:xfrm>
          <a:prstGeom prst="leftBrace">
            <a:avLst>
              <a:gd name="adj1" fmla="val 8333"/>
              <a:gd name="adj2" fmla="val 5293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5B32DFE-9BB3-A4E8-4363-861749078417}"/>
              </a:ext>
            </a:extLst>
          </p:cNvPr>
          <p:cNvSpPr txBox="1"/>
          <p:nvPr/>
        </p:nvSpPr>
        <p:spPr>
          <a:xfrm>
            <a:off x="2964270" y="3885363"/>
            <a:ext cx="2132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/>
              <a:t>方塊地圖座標</a:t>
            </a:r>
            <a:endParaRPr lang="en-US" altLang="zh-TW" dirty="0"/>
          </a:p>
          <a:p>
            <a:r>
              <a:rPr lang="en-US" altLang="zh-TW" dirty="0"/>
              <a:t>(</a:t>
            </a:r>
            <a:r>
              <a:rPr lang="zh-TW" altLang="en-US" dirty="0"/>
              <a:t> </a:t>
            </a:r>
            <a:r>
              <a:rPr lang="en-US" altLang="zh-TW" dirty="0"/>
              <a:t>0 : </a:t>
            </a:r>
            <a:r>
              <a:rPr lang="zh-TW" altLang="en-US" dirty="0"/>
              <a:t>白塊  </a:t>
            </a:r>
            <a:r>
              <a:rPr lang="en-US" altLang="zh-TW" dirty="0"/>
              <a:t>1:</a:t>
            </a:r>
            <a:r>
              <a:rPr lang="zh-TW" altLang="en-US" dirty="0"/>
              <a:t> 黑塊 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FFDA392-08AA-5C09-1A10-AFC58779F9DF}"/>
              </a:ext>
            </a:extLst>
          </p:cNvPr>
          <p:cNvSpPr/>
          <p:nvPr/>
        </p:nvSpPr>
        <p:spPr>
          <a:xfrm>
            <a:off x="5443268" y="4536844"/>
            <a:ext cx="414068" cy="388839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5BD95F2A-777E-B276-8FAA-F8E4E8F3B8E5}"/>
              </a:ext>
            </a:extLst>
          </p:cNvPr>
          <p:cNvCxnSpPr>
            <a:cxnSpLocks/>
            <a:stCxn id="9" idx="1"/>
            <a:endCxn id="14" idx="0"/>
          </p:cNvCxnSpPr>
          <p:nvPr/>
        </p:nvCxnSpPr>
        <p:spPr>
          <a:xfrm flipH="1">
            <a:off x="3955259" y="4731264"/>
            <a:ext cx="1488009" cy="471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2AA23BC-CBA2-31CB-931A-0E8AC7F5224C}"/>
              </a:ext>
            </a:extLst>
          </p:cNvPr>
          <p:cNvSpPr txBox="1"/>
          <p:nvPr/>
        </p:nvSpPr>
        <p:spPr>
          <a:xfrm>
            <a:off x="2855438" y="5203100"/>
            <a:ext cx="21996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00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按鍵未按下</a:t>
            </a:r>
            <a:endParaRPr lang="en-US" altLang="zh-TW" dirty="0"/>
          </a:p>
          <a:p>
            <a:r>
              <a:rPr lang="en-US" altLang="zh-TW" dirty="0"/>
              <a:t>01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按對</a:t>
            </a:r>
            <a:r>
              <a:rPr lang="en-US" altLang="zh-TW" dirty="0"/>
              <a:t>(</a:t>
            </a:r>
            <a:r>
              <a:rPr lang="zh-TW" altLang="en-US" dirty="0"/>
              <a:t>分數</a:t>
            </a:r>
            <a:r>
              <a:rPr lang="en-US" altLang="zh-TW" dirty="0"/>
              <a:t>+1)</a:t>
            </a:r>
          </a:p>
          <a:p>
            <a:r>
              <a:rPr lang="en-US" altLang="zh-TW" dirty="0"/>
              <a:t>10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按錯</a:t>
            </a:r>
            <a:r>
              <a:rPr lang="en-US" altLang="zh-TW" dirty="0"/>
              <a:t>(</a:t>
            </a:r>
            <a:r>
              <a:rPr lang="zh-TW" altLang="en-US" dirty="0"/>
              <a:t>結束遊戲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11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遊戲重啟</a:t>
            </a:r>
          </a:p>
        </p:txBody>
      </p:sp>
      <p:sp>
        <p:nvSpPr>
          <p:cNvPr id="16" name="左大括弧 15">
            <a:extLst>
              <a:ext uri="{FF2B5EF4-FFF2-40B4-BE49-F238E27FC236}">
                <a16:creationId xmlns:a16="http://schemas.microsoft.com/office/drawing/2014/main" id="{C1330199-E31D-B231-FE1E-70B84BECAF0F}"/>
              </a:ext>
            </a:extLst>
          </p:cNvPr>
          <p:cNvSpPr/>
          <p:nvPr/>
        </p:nvSpPr>
        <p:spPr>
          <a:xfrm rot="16200000">
            <a:off x="6317960" y="4653059"/>
            <a:ext cx="333169" cy="919443"/>
          </a:xfrm>
          <a:prstGeom prst="leftBrace">
            <a:avLst>
              <a:gd name="adj1" fmla="val 16728"/>
              <a:gd name="adj2" fmla="val 4543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E100015-836C-030E-24EA-B74F35CA8DD8}"/>
              </a:ext>
            </a:extLst>
          </p:cNvPr>
          <p:cNvSpPr txBox="1"/>
          <p:nvPr/>
        </p:nvSpPr>
        <p:spPr>
          <a:xfrm>
            <a:off x="6027229" y="53610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未使用</a:t>
            </a:r>
          </a:p>
        </p:txBody>
      </p:sp>
    </p:spTree>
    <p:extLst>
      <p:ext uri="{BB962C8B-B14F-4D97-AF65-F5344CB8AC3E}">
        <p14:creationId xmlns:p14="http://schemas.microsoft.com/office/powerpoint/2010/main" val="144451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UART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傳輸內容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(12/28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更改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AF9267-E548-2A87-BB41-D1A24762F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共傳輸 </a:t>
            </a:r>
            <a:r>
              <a:rPr lang="en-US" altLang="zh-TW" dirty="0"/>
              <a:t>5</a:t>
            </a:r>
            <a:r>
              <a:rPr lang="zh-TW" altLang="en-US" dirty="0"/>
              <a:t>位元 資料</a:t>
            </a:r>
            <a:endParaRPr lang="en-US" altLang="zh-TW" dirty="0"/>
          </a:p>
          <a:p>
            <a:r>
              <a:rPr lang="zh-TW" altLang="en-US" dirty="0"/>
              <a:t>前 </a:t>
            </a:r>
            <a:r>
              <a:rPr lang="en-US" altLang="zh-TW" dirty="0"/>
              <a:t>4</a:t>
            </a:r>
            <a:r>
              <a:rPr lang="zh-TW" altLang="en-US" dirty="0"/>
              <a:t>位元 為繪製方塊地圖</a:t>
            </a:r>
            <a:endParaRPr lang="en-US" altLang="zh-TW" dirty="0"/>
          </a:p>
          <a:p>
            <a:r>
              <a:rPr lang="zh-TW" altLang="en-US" dirty="0"/>
              <a:t>後 </a:t>
            </a:r>
            <a:r>
              <a:rPr lang="en-US" altLang="zh-TW" dirty="0"/>
              <a:t>1</a:t>
            </a:r>
            <a:r>
              <a:rPr lang="zh-TW" altLang="en-US" dirty="0"/>
              <a:t>位元</a:t>
            </a:r>
            <a:r>
              <a:rPr lang="en-US" altLang="zh-TW" dirty="0"/>
              <a:t> </a:t>
            </a:r>
            <a:r>
              <a:rPr lang="zh-TW" altLang="en-US" dirty="0"/>
              <a:t>的為按鍵狀態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2C93B4E-0E5A-3BF0-0E41-DB72D295D17B}"/>
              </a:ext>
            </a:extLst>
          </p:cNvPr>
          <p:cNvSpPr txBox="1"/>
          <p:nvPr/>
        </p:nvSpPr>
        <p:spPr>
          <a:xfrm>
            <a:off x="5388988" y="3977261"/>
            <a:ext cx="213231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/>
              <a:t>3313</a:t>
            </a:r>
            <a:r>
              <a:rPr lang="zh-TW" altLang="en-US" sz="2600" dirty="0"/>
              <a:t> </a:t>
            </a:r>
            <a:r>
              <a:rPr lang="en-US" altLang="zh-TW" sz="2600" dirty="0"/>
              <a:t>0</a:t>
            </a:r>
            <a:endParaRPr lang="zh-TW" altLang="en-US" sz="26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46E6655-4551-9F22-5457-51C14808B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5" b="7815"/>
          <a:stretch/>
        </p:blipFill>
        <p:spPr bwMode="auto">
          <a:xfrm>
            <a:off x="7753179" y="1929384"/>
            <a:ext cx="2857311" cy="439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5B32DFE-9BB3-A4E8-4363-861749078417}"/>
              </a:ext>
            </a:extLst>
          </p:cNvPr>
          <p:cNvSpPr txBox="1"/>
          <p:nvPr/>
        </p:nvSpPr>
        <p:spPr>
          <a:xfrm>
            <a:off x="2471268" y="4008992"/>
            <a:ext cx="27350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/>
              <a:t>方塊地圖座標</a:t>
            </a:r>
            <a:endParaRPr lang="en-US" altLang="zh-TW" dirty="0"/>
          </a:p>
          <a:p>
            <a:r>
              <a:rPr lang="en-US" altLang="zh-TW" dirty="0"/>
              <a:t>(</a:t>
            </a:r>
            <a:r>
              <a:rPr lang="zh-TW" altLang="en-US" dirty="0"/>
              <a:t> 數字代表第幾行為黑塊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FFDA392-08AA-5C09-1A10-AFC58779F9DF}"/>
              </a:ext>
            </a:extLst>
          </p:cNvPr>
          <p:cNvSpPr/>
          <p:nvPr/>
        </p:nvSpPr>
        <p:spPr>
          <a:xfrm>
            <a:off x="5459879" y="4008992"/>
            <a:ext cx="742300" cy="388839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5BD95F2A-777E-B276-8FAA-F8E4E8F3B8E5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884733" y="4223483"/>
            <a:ext cx="504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2AA23BC-CBA2-31CB-931A-0E8AC7F5224C}"/>
              </a:ext>
            </a:extLst>
          </p:cNvPr>
          <p:cNvSpPr txBox="1"/>
          <p:nvPr/>
        </p:nvSpPr>
        <p:spPr>
          <a:xfrm>
            <a:off x="4883966" y="5125468"/>
            <a:ext cx="2125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按對，遊戲繼續</a:t>
            </a:r>
            <a:endParaRPr lang="en-US" altLang="zh-TW" dirty="0"/>
          </a:p>
          <a:p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按錯，遊戲失敗</a:t>
            </a:r>
            <a:endParaRPr lang="en-US" altLang="zh-TW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74C53C0-0D5D-16B5-9300-50F489510375}"/>
              </a:ext>
            </a:extLst>
          </p:cNvPr>
          <p:cNvSpPr/>
          <p:nvPr/>
        </p:nvSpPr>
        <p:spPr>
          <a:xfrm>
            <a:off x="6237775" y="4008991"/>
            <a:ext cx="262310" cy="388840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85AAD32-18EE-B140-6C17-61FEDEB0DE70}"/>
              </a:ext>
            </a:extLst>
          </p:cNvPr>
          <p:cNvCxnSpPr>
            <a:cxnSpLocks/>
            <a:stCxn id="15" idx="2"/>
            <a:endCxn id="14" idx="0"/>
          </p:cNvCxnSpPr>
          <p:nvPr/>
        </p:nvCxnSpPr>
        <p:spPr>
          <a:xfrm flipH="1">
            <a:off x="5946918" y="4397831"/>
            <a:ext cx="422012" cy="727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242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API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74AF19F-2318-D268-7B1A-AB4CEA26F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703927"/>
              </p:ext>
            </p:extLst>
          </p:nvPr>
        </p:nvGraphicFramePr>
        <p:xfrm>
          <a:off x="901938" y="1970496"/>
          <a:ext cx="10096741" cy="49024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9722">
                  <a:extLst>
                    <a:ext uri="{9D8B030D-6E8A-4147-A177-3AD203B41FA5}">
                      <a16:colId xmlns:a16="http://schemas.microsoft.com/office/drawing/2014/main" val="1909685642"/>
                    </a:ext>
                  </a:extLst>
                </a:gridCol>
                <a:gridCol w="8497019">
                  <a:extLst>
                    <a:ext uri="{9D8B030D-6E8A-4147-A177-3AD203B41FA5}">
                      <a16:colId xmlns:a16="http://schemas.microsoft.com/office/drawing/2014/main" val="2640215946"/>
                    </a:ext>
                  </a:extLst>
                </a:gridCol>
              </a:tblGrid>
              <a:tr h="61548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遊戲初始化</a:t>
                      </a:r>
                      <a:endParaRPr lang="en-US" altLang="zh-TW" dirty="0"/>
                    </a:p>
                    <a:p>
                      <a:pPr algn="ctr"/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gameInit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(void)</a:t>
                      </a:r>
                      <a:endParaRPr lang="zh-TW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1881640"/>
                  </a:ext>
                </a:extLst>
              </a:tr>
              <a:tr h="63269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輸入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</a:rPr>
                        <a:t>無</a:t>
                      </a:r>
                      <a:endParaRPr lang="zh-TW" altLang="en-US" b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195592"/>
                  </a:ext>
                </a:extLst>
              </a:tr>
              <a:tr h="83328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參數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0" dirty="0"/>
                        <a:t>u16 </a:t>
                      </a:r>
                      <a:r>
                        <a:rPr lang="en-US" altLang="zh-TW" b="0" dirty="0" err="1"/>
                        <a:t>i</a:t>
                      </a:r>
                      <a:r>
                        <a:rPr lang="en-US" altLang="zh-TW" b="0" dirty="0"/>
                        <a:t>;</a:t>
                      </a:r>
                      <a:r>
                        <a:rPr lang="zh-TW" altLang="en-US" b="0" dirty="0"/>
                        <a:t>                                                                      </a:t>
                      </a:r>
                      <a:r>
                        <a:rPr lang="zh-TW" altLang="en-US" b="0" dirty="0">
                          <a:solidFill>
                            <a:srgbClr val="00B050"/>
                          </a:solidFill>
                        </a:rPr>
                        <a:t>迴圈計數值</a:t>
                      </a:r>
                      <a:endParaRPr lang="en-US" altLang="zh-TW" b="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5485510"/>
                  </a:ext>
                </a:extLst>
              </a:tr>
              <a:tr h="83328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輸出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static int map[4];                                                   </a:t>
                      </a:r>
                      <a:r>
                        <a:rPr lang="zh-TW" altLang="en-US" dirty="0"/>
                        <a:t> </a:t>
                      </a:r>
                      <a:r>
                        <a:rPr lang="zh-TW" altLang="en-US" dirty="0">
                          <a:solidFill>
                            <a:srgbClr val="00B050"/>
                          </a:solidFill>
                        </a:rPr>
                        <a:t>遊玩地圖刷新</a:t>
                      </a:r>
                      <a:endParaRPr lang="en-US" altLang="zh-TW" dirty="0">
                        <a:solidFill>
                          <a:srgbClr val="00B050"/>
                        </a:solidFill>
                      </a:endParaRPr>
                    </a:p>
                    <a:p>
                      <a:pPr algn="l"/>
                      <a:r>
                        <a:rPr lang="en-US" altLang="zh-TW" dirty="0"/>
                        <a:t>static int </a:t>
                      </a: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</a:rPr>
                        <a:t>buttonEvent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</a:rPr>
                        <a:t> = 1</a:t>
                      </a:r>
                      <a:r>
                        <a:rPr lang="en-US" altLang="zh-TW" dirty="0"/>
                        <a:t>;</a:t>
                      </a:r>
                      <a:r>
                        <a:rPr lang="zh-TW" altLang="en-US" dirty="0"/>
                        <a:t>                                     </a:t>
                      </a:r>
                      <a:r>
                        <a:rPr lang="zh-TW" altLang="en-US" dirty="0">
                          <a:solidFill>
                            <a:srgbClr val="00B050"/>
                          </a:solidFill>
                        </a:rPr>
                        <a:t>遊戲結束的旗標為不結束</a:t>
                      </a:r>
                      <a:endParaRPr lang="en-US" altLang="zh-TW" dirty="0">
                        <a:solidFill>
                          <a:srgbClr val="00B05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static int loss = 0;</a:t>
                      </a:r>
                      <a:r>
                        <a:rPr lang="zh-TW" altLang="en-US" dirty="0"/>
                        <a:t>                                                  </a:t>
                      </a:r>
                      <a:r>
                        <a:rPr lang="zh-TW" altLang="en-US" dirty="0">
                          <a:solidFill>
                            <a:srgbClr val="00B050"/>
                          </a:solidFill>
                        </a:rPr>
                        <a:t>遊戲持續進行</a:t>
                      </a:r>
                      <a:endParaRPr lang="en-US" altLang="zh-TW" dirty="0">
                        <a:solidFill>
                          <a:srgbClr val="00B05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/>
                        <a:t>static int user1,user2,user3;</a:t>
                      </a:r>
                      <a:r>
                        <a:rPr lang="zh-TW" altLang="en-US" b="0" dirty="0"/>
                        <a:t>                                  </a:t>
                      </a:r>
                      <a:r>
                        <a:rPr lang="zh-TW" altLang="en-US" b="0" dirty="0">
                          <a:solidFill>
                            <a:srgbClr val="00B050"/>
                          </a:solidFill>
                        </a:rPr>
                        <a:t>遊戲玩家分數設為</a:t>
                      </a:r>
                      <a:r>
                        <a:rPr lang="en-US" altLang="zh-TW" b="0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altLang="zh-TW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138581"/>
                  </a:ext>
                </a:extLst>
              </a:tr>
              <a:tr h="160763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/>
                        <a:t>產生新地圖</a:t>
                      </a:r>
                      <a:endParaRPr lang="en-US" altLang="zh-TW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/>
                        <a:t>使用者分數歸零</a:t>
                      </a:r>
                      <a:endParaRPr lang="en-US" altLang="zh-TW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/>
                        <a:t>旗標初始化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0173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4243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API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74AF19F-2318-D268-7B1A-AB4CEA26F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268936"/>
              </p:ext>
            </p:extLst>
          </p:nvPr>
        </p:nvGraphicFramePr>
        <p:xfrm>
          <a:off x="901938" y="1970496"/>
          <a:ext cx="10096741" cy="45469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9722">
                  <a:extLst>
                    <a:ext uri="{9D8B030D-6E8A-4147-A177-3AD203B41FA5}">
                      <a16:colId xmlns:a16="http://schemas.microsoft.com/office/drawing/2014/main" val="1909685642"/>
                    </a:ext>
                  </a:extLst>
                </a:gridCol>
                <a:gridCol w="8497019">
                  <a:extLst>
                    <a:ext uri="{9D8B030D-6E8A-4147-A177-3AD203B41FA5}">
                      <a16:colId xmlns:a16="http://schemas.microsoft.com/office/drawing/2014/main" val="2640215946"/>
                    </a:ext>
                  </a:extLst>
                </a:gridCol>
              </a:tblGrid>
              <a:tr h="61548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方格移動</a:t>
                      </a:r>
                      <a:endParaRPr lang="en-US" altLang="zh-TW" dirty="0"/>
                    </a:p>
                    <a:p>
                      <a:pPr algn="ctr"/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move(void)</a:t>
                      </a:r>
                      <a:endParaRPr lang="zh-TW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1881640"/>
                  </a:ext>
                </a:extLst>
              </a:tr>
              <a:tr h="63269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輸入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</a:rPr>
                        <a:t>無</a:t>
                      </a:r>
                      <a:endParaRPr lang="zh-TW" altLang="en-US" b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195592"/>
                  </a:ext>
                </a:extLst>
              </a:tr>
              <a:tr h="83328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參數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0" dirty="0" err="1"/>
                        <a:t>size_t</a:t>
                      </a:r>
                      <a:r>
                        <a:rPr lang="en-US" altLang="zh-TW" b="0" dirty="0"/>
                        <a:t> </a:t>
                      </a:r>
                      <a:r>
                        <a:rPr lang="en-US" altLang="zh-TW" b="0" dirty="0" err="1"/>
                        <a:t>i</a:t>
                      </a:r>
                      <a:r>
                        <a:rPr lang="en-US" altLang="zh-TW" b="0" dirty="0"/>
                        <a:t>;</a:t>
                      </a:r>
                      <a:r>
                        <a:rPr lang="zh-TW" altLang="en-US" b="0" dirty="0"/>
                        <a:t>                                                                      </a:t>
                      </a:r>
                      <a:r>
                        <a:rPr lang="zh-TW" altLang="en-US" b="0" dirty="0">
                          <a:solidFill>
                            <a:srgbClr val="00B050"/>
                          </a:solidFill>
                        </a:rPr>
                        <a:t>迴圈計數值</a:t>
                      </a:r>
                      <a:endParaRPr lang="en-US" altLang="zh-TW" b="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5485510"/>
                  </a:ext>
                </a:extLst>
              </a:tr>
              <a:tr h="83328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輸出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static int map[4];                                                   </a:t>
                      </a:r>
                      <a:r>
                        <a:rPr lang="zh-TW" altLang="en-US" dirty="0"/>
                        <a:t>    </a:t>
                      </a:r>
                      <a:r>
                        <a:rPr lang="zh-TW" altLang="en-US" dirty="0">
                          <a:solidFill>
                            <a:srgbClr val="00B050"/>
                          </a:solidFill>
                        </a:rPr>
                        <a:t>遊玩地圖刷新</a:t>
                      </a:r>
                      <a:endParaRPr lang="en-US" altLang="zh-TW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138581"/>
                  </a:ext>
                </a:extLst>
              </a:tr>
              <a:tr h="160763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zh-TW" altLang="en-US" dirty="0"/>
                        <a:t>刪除第</a:t>
                      </a:r>
                      <a:r>
                        <a:rPr lang="en-US" altLang="zh-TW" dirty="0"/>
                        <a:t>3</a:t>
                      </a:r>
                      <a:r>
                        <a:rPr lang="zh-TW" altLang="en-US" dirty="0"/>
                        <a:t>列的地圖，其餘地圖向下移動後，第一列地圖重新產生。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0173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4174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API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74AF19F-2318-D268-7B1A-AB4CEA26F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618345"/>
              </p:ext>
            </p:extLst>
          </p:nvPr>
        </p:nvGraphicFramePr>
        <p:xfrm>
          <a:off x="901938" y="1970496"/>
          <a:ext cx="10096741" cy="47165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9722">
                  <a:extLst>
                    <a:ext uri="{9D8B030D-6E8A-4147-A177-3AD203B41FA5}">
                      <a16:colId xmlns:a16="http://schemas.microsoft.com/office/drawing/2014/main" val="1909685642"/>
                    </a:ext>
                  </a:extLst>
                </a:gridCol>
                <a:gridCol w="8497019">
                  <a:extLst>
                    <a:ext uri="{9D8B030D-6E8A-4147-A177-3AD203B41FA5}">
                      <a16:colId xmlns:a16="http://schemas.microsoft.com/office/drawing/2014/main" val="2640215946"/>
                    </a:ext>
                  </a:extLst>
                </a:gridCol>
              </a:tblGrid>
              <a:tr h="61548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中斷服務程式</a:t>
                      </a:r>
                      <a:endParaRPr lang="en-US" altLang="zh-TW" dirty="0"/>
                    </a:p>
                    <a:p>
                      <a:pPr algn="ctr"/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Intr_Handler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(void *</a:t>
                      </a: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InstancePtr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1881640"/>
                  </a:ext>
                </a:extLst>
              </a:tr>
              <a:tr h="63269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輸入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</a:rPr>
                        <a:t>#define BTN_DEVICE_ID  XPAR_AXI_GPIO_0_DEVICE_ID       </a:t>
                      </a:r>
                      <a:r>
                        <a:rPr lang="zh-TW" altLang="en-US" sz="1800" b="0" kern="1200" dirty="0">
                          <a:solidFill>
                            <a:srgbClr val="00B050"/>
                          </a:solidFill>
                        </a:rPr>
                        <a:t>指向按鍵這個設備</a:t>
                      </a:r>
                      <a:endParaRPr lang="en-US" altLang="zh-TW" sz="1800" b="0" kern="1200" dirty="0">
                        <a:solidFill>
                          <a:srgbClr val="00B05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</a:rPr>
                        <a:t>#define SW_DEVICE_ID    XPAR_AXI_GPIO_0_DEVICE_ID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</a:rPr>
                        <a:t>       </a:t>
                      </a:r>
                      <a:r>
                        <a:rPr lang="zh-TW" altLang="en-US" sz="1800" b="0" kern="1200" dirty="0">
                          <a:solidFill>
                            <a:srgbClr val="00B050"/>
                          </a:solidFill>
                        </a:rPr>
                        <a:t>指向</a:t>
                      </a:r>
                      <a:r>
                        <a:rPr lang="en-US" altLang="zh-TW" sz="1800" b="0" kern="1200" dirty="0">
                          <a:solidFill>
                            <a:srgbClr val="00B050"/>
                          </a:solidFill>
                        </a:rPr>
                        <a:t>SW</a:t>
                      </a:r>
                      <a:r>
                        <a:rPr lang="zh-TW" altLang="en-US" sz="1800" b="0" kern="1200" dirty="0">
                          <a:solidFill>
                            <a:srgbClr val="00B050"/>
                          </a:solidFill>
                        </a:rPr>
                        <a:t>這個設備</a:t>
                      </a:r>
                      <a:endParaRPr lang="zh-TW" altLang="en-US" b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195592"/>
                  </a:ext>
                </a:extLst>
              </a:tr>
              <a:tr h="83328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參數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0" dirty="0"/>
                        <a:t>static int </a:t>
                      </a:r>
                      <a:r>
                        <a:rPr lang="en-US" altLang="zh-TW" b="0" dirty="0" err="1"/>
                        <a:t>btn_value</a:t>
                      </a:r>
                      <a:r>
                        <a:rPr lang="en-US" altLang="zh-TW" b="0" dirty="0"/>
                        <a:t>;</a:t>
                      </a:r>
                      <a:r>
                        <a:rPr lang="zh-TW" altLang="en-US" b="0" dirty="0"/>
                        <a:t>                                                   </a:t>
                      </a:r>
                      <a:r>
                        <a:rPr lang="zh-TW" altLang="en-US" b="0" dirty="0">
                          <a:solidFill>
                            <a:srgbClr val="00B050"/>
                          </a:solidFill>
                        </a:rPr>
                        <a:t>儲存按鍵的輸入值</a:t>
                      </a:r>
                      <a:endParaRPr lang="en-US" altLang="zh-TW" b="0" dirty="0">
                        <a:solidFill>
                          <a:srgbClr val="00B050"/>
                        </a:solidFill>
                      </a:endParaRPr>
                    </a:p>
                    <a:p>
                      <a:pPr algn="l"/>
                      <a:r>
                        <a:rPr lang="en-US" altLang="zh-TW" b="0" dirty="0"/>
                        <a:t>static int </a:t>
                      </a:r>
                      <a:r>
                        <a:rPr lang="en-US" altLang="zh-TW" b="0" dirty="0" err="1"/>
                        <a:t>sw_value</a:t>
                      </a:r>
                      <a:r>
                        <a:rPr lang="en-US" altLang="zh-TW" b="0" dirty="0"/>
                        <a:t>;</a:t>
                      </a:r>
                      <a:r>
                        <a:rPr lang="zh-TW" altLang="en-US" b="0" dirty="0"/>
                        <a:t>                                                    </a:t>
                      </a:r>
                      <a:r>
                        <a:rPr lang="zh-TW" altLang="en-US" b="0" dirty="0">
                          <a:solidFill>
                            <a:srgbClr val="00B050"/>
                          </a:solidFill>
                        </a:rPr>
                        <a:t>儲存</a:t>
                      </a:r>
                      <a:r>
                        <a:rPr lang="en-US" altLang="zh-TW" b="0" dirty="0">
                          <a:solidFill>
                            <a:srgbClr val="00B050"/>
                          </a:solidFill>
                        </a:rPr>
                        <a:t>SW</a:t>
                      </a:r>
                      <a:r>
                        <a:rPr lang="zh-TW" altLang="en-US" b="0" dirty="0">
                          <a:solidFill>
                            <a:srgbClr val="00B050"/>
                          </a:solidFill>
                        </a:rPr>
                        <a:t>的輸入值</a:t>
                      </a:r>
                      <a:endParaRPr lang="en-US" altLang="zh-TW" b="0" dirty="0">
                        <a:solidFill>
                          <a:srgbClr val="00B050"/>
                        </a:solidFill>
                      </a:endParaRPr>
                    </a:p>
                    <a:p>
                      <a:pPr algn="l"/>
                      <a:r>
                        <a:rPr lang="en-US" altLang="zh-TW" b="0" dirty="0"/>
                        <a:t>static int user1,user2,user3;</a:t>
                      </a:r>
                      <a:r>
                        <a:rPr lang="zh-TW" altLang="en-US" b="0" dirty="0"/>
                        <a:t>                                       </a:t>
                      </a:r>
                      <a:r>
                        <a:rPr lang="zh-TW" altLang="en-US" b="0" dirty="0">
                          <a:solidFill>
                            <a:srgbClr val="00B050"/>
                          </a:solidFill>
                        </a:rPr>
                        <a:t>儲存玩家分數資料</a:t>
                      </a:r>
                      <a:endParaRPr lang="zh-TW" altLang="en-US" b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5485510"/>
                  </a:ext>
                </a:extLst>
              </a:tr>
              <a:tr h="83328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輸出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static int score;                                                </a:t>
                      </a:r>
                      <a:r>
                        <a:rPr lang="zh-TW" altLang="en-US" dirty="0">
                          <a:solidFill>
                            <a:srgbClr val="00B050"/>
                          </a:solidFill>
                        </a:rPr>
                        <a:t>玩家分數</a:t>
                      </a:r>
                      <a:endParaRPr lang="en-US" altLang="zh-TW" dirty="0">
                        <a:solidFill>
                          <a:srgbClr val="00B050"/>
                        </a:solidFill>
                      </a:endParaRPr>
                    </a:p>
                    <a:p>
                      <a:pPr algn="l"/>
                      <a:r>
                        <a:rPr lang="en-US" altLang="zh-TW" dirty="0"/>
                        <a:t>static int </a:t>
                      </a: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</a:rPr>
                        <a:t>buttonEvent</a:t>
                      </a:r>
                      <a:r>
                        <a:rPr lang="en-US" altLang="zh-TW" dirty="0"/>
                        <a:t>;</a:t>
                      </a:r>
                      <a:r>
                        <a:rPr lang="zh-TW" altLang="en-US" dirty="0"/>
                        <a:t>                                     </a:t>
                      </a:r>
                      <a:r>
                        <a:rPr lang="zh-TW" altLang="en-US" dirty="0">
                          <a:solidFill>
                            <a:srgbClr val="00B050"/>
                          </a:solidFill>
                        </a:rPr>
                        <a:t>遊戲是否結束的旗標</a:t>
                      </a:r>
                      <a:endParaRPr lang="en-US" altLang="zh-TW" dirty="0">
                        <a:solidFill>
                          <a:srgbClr val="00B05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static int loss;</a:t>
                      </a:r>
                      <a:r>
                        <a:rPr lang="zh-TW" altLang="en-US" dirty="0"/>
                        <a:t>                                                  </a:t>
                      </a:r>
                      <a:r>
                        <a:rPr lang="zh-TW" altLang="en-US" dirty="0">
                          <a:solidFill>
                            <a:srgbClr val="00B050"/>
                          </a:solidFill>
                        </a:rPr>
                        <a:t>遊戲是否失敗及選擇是否重置</a:t>
                      </a:r>
                      <a:endParaRPr lang="en-US" altLang="zh-TW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138581"/>
                  </a:ext>
                </a:extLst>
              </a:tr>
              <a:tr h="160763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啟動中斷後，依照中斷輸入源優先順序，顯示切換玩家分數或按鍵判斷。</a:t>
                      </a:r>
                      <a:endParaRPr lang="en-US" altLang="zh-TW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/>
                        <a:t>切換玩家分數 </a:t>
                      </a:r>
                      <a:r>
                        <a:rPr lang="en-US" altLang="zh-TW" dirty="0"/>
                        <a:t>:</a:t>
                      </a:r>
                      <a:r>
                        <a:rPr lang="zh-TW" altLang="en-US" dirty="0"/>
                        <a:t> 透過</a:t>
                      </a:r>
                      <a:r>
                        <a:rPr lang="en-US" altLang="zh-TW" dirty="0"/>
                        <a:t>SW</a:t>
                      </a:r>
                      <a:r>
                        <a:rPr lang="zh-TW" altLang="en-US" dirty="0"/>
                        <a:t>更改顯示的玩家分數。</a:t>
                      </a:r>
                      <a:endParaRPr lang="en-US" altLang="zh-TW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/>
                        <a:t>按鍵判斷        </a:t>
                      </a:r>
                      <a:r>
                        <a:rPr lang="en-US" altLang="zh-TW" dirty="0"/>
                        <a:t>:</a:t>
                      </a:r>
                      <a:r>
                        <a:rPr lang="zh-TW" altLang="en-US" dirty="0"/>
                        <a:t> 是否踩到黑塊。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0173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6481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API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74AF19F-2318-D268-7B1A-AB4CEA26F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095304"/>
              </p:ext>
            </p:extLst>
          </p:nvPr>
        </p:nvGraphicFramePr>
        <p:xfrm>
          <a:off x="901938" y="1970496"/>
          <a:ext cx="10096741" cy="45469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9722">
                  <a:extLst>
                    <a:ext uri="{9D8B030D-6E8A-4147-A177-3AD203B41FA5}">
                      <a16:colId xmlns:a16="http://schemas.microsoft.com/office/drawing/2014/main" val="1909685642"/>
                    </a:ext>
                  </a:extLst>
                </a:gridCol>
                <a:gridCol w="8497019">
                  <a:extLst>
                    <a:ext uri="{9D8B030D-6E8A-4147-A177-3AD203B41FA5}">
                      <a16:colId xmlns:a16="http://schemas.microsoft.com/office/drawing/2014/main" val="2640215946"/>
                    </a:ext>
                  </a:extLst>
                </a:gridCol>
              </a:tblGrid>
              <a:tr h="61548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無限執行</a:t>
                      </a:r>
                      <a:endParaRPr lang="en-US" altLang="zh-TW" dirty="0"/>
                    </a:p>
                    <a:p>
                      <a:pPr algn="ctr"/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 main()</a:t>
                      </a:r>
                      <a:endParaRPr lang="zh-TW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1881640"/>
                  </a:ext>
                </a:extLst>
              </a:tr>
              <a:tr h="63269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輸入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static int </a:t>
                      </a: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</a:rPr>
                        <a:t>buttonEvent</a:t>
                      </a:r>
                      <a:r>
                        <a:rPr lang="en-US" altLang="zh-TW" dirty="0"/>
                        <a:t>;</a:t>
                      </a:r>
                      <a:r>
                        <a:rPr lang="zh-TW" altLang="en-US" dirty="0"/>
                        <a:t>                                     </a:t>
                      </a:r>
                      <a:r>
                        <a:rPr lang="zh-TW" altLang="en-US" dirty="0">
                          <a:solidFill>
                            <a:srgbClr val="00B050"/>
                          </a:solidFill>
                        </a:rPr>
                        <a:t>遊戲是否結束的旗標</a:t>
                      </a:r>
                      <a:endParaRPr lang="en-US" altLang="zh-TW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195592"/>
                  </a:ext>
                </a:extLst>
              </a:tr>
              <a:tr h="83328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參數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b="0" dirty="0"/>
                        <a:t>無</a:t>
                      </a:r>
                      <a:endParaRPr lang="en-US" altLang="zh-TW" b="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5485510"/>
                  </a:ext>
                </a:extLst>
              </a:tr>
              <a:tr h="83328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輸出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return 0</a:t>
                      </a:r>
                      <a:r>
                        <a:rPr lang="zh-TW" altLang="en-US" dirty="0"/>
                        <a:t>或</a:t>
                      </a:r>
                      <a:r>
                        <a:rPr lang="en-US" altLang="zh-TW" dirty="0"/>
                        <a:t>1;                                                  </a:t>
                      </a:r>
                      <a:r>
                        <a:rPr lang="zh-TW" altLang="en-US" dirty="0"/>
                        <a:t>         </a:t>
                      </a:r>
                      <a:r>
                        <a:rPr lang="zh-TW" altLang="en-US" dirty="0">
                          <a:solidFill>
                            <a:srgbClr val="00B050"/>
                          </a:solidFill>
                        </a:rPr>
                        <a:t>遊戲是否關閉</a:t>
                      </a:r>
                      <a:endParaRPr lang="en-US" altLang="zh-TW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138581"/>
                  </a:ext>
                </a:extLst>
              </a:tr>
              <a:tr h="160763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zh-TW" altLang="en-US" dirty="0"/>
                        <a:t>判斷遊戲是否要結束，若是則跳出迴圈關閉遊戲，若無則繼續迴圈動作。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0173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4405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API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74AF19F-2318-D268-7B1A-AB4CEA26F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590637"/>
              </p:ext>
            </p:extLst>
          </p:nvPr>
        </p:nvGraphicFramePr>
        <p:xfrm>
          <a:off x="901938" y="1970496"/>
          <a:ext cx="10096741" cy="46354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9722">
                  <a:extLst>
                    <a:ext uri="{9D8B030D-6E8A-4147-A177-3AD203B41FA5}">
                      <a16:colId xmlns:a16="http://schemas.microsoft.com/office/drawing/2014/main" val="1909685642"/>
                    </a:ext>
                  </a:extLst>
                </a:gridCol>
                <a:gridCol w="8497019">
                  <a:extLst>
                    <a:ext uri="{9D8B030D-6E8A-4147-A177-3AD203B41FA5}">
                      <a16:colId xmlns:a16="http://schemas.microsoft.com/office/drawing/2014/main" val="2640215946"/>
                    </a:ext>
                  </a:extLst>
                </a:gridCol>
              </a:tblGrid>
              <a:tr h="61548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UART(</a:t>
                      </a:r>
                      <a:r>
                        <a:rPr lang="zh-TW" altLang="en-US" dirty="0"/>
                        <a:t>傳遞資料</a:t>
                      </a:r>
                      <a:r>
                        <a:rPr lang="en-US" altLang="zh-TW" dirty="0"/>
                        <a:t>)</a:t>
                      </a:r>
                    </a:p>
                    <a:p>
                      <a:pPr algn="ctr"/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 </a:t>
                      </a: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Uart_SendData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(void *</a:t>
                      </a: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InstancePtr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1881640"/>
                  </a:ext>
                </a:extLst>
              </a:tr>
              <a:tr h="63269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輸入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XUartPs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Uart_PS_1;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                                        </a:t>
                      </a:r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UART</a:t>
                      </a:r>
                      <a:r>
                        <a:rPr lang="zh-TW" altLang="en-US" dirty="0">
                          <a:solidFill>
                            <a:srgbClr val="00B050"/>
                          </a:solidFill>
                        </a:rPr>
                        <a:t>的指標位置</a:t>
                      </a:r>
                      <a:endParaRPr lang="en-US" altLang="zh-TW" dirty="0">
                        <a:solidFill>
                          <a:srgbClr val="00B05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static int map[4];                                              </a:t>
                      </a:r>
                      <a:r>
                        <a:rPr lang="zh-TW" altLang="en-US" dirty="0">
                          <a:solidFill>
                            <a:srgbClr val="00B050"/>
                          </a:solidFill>
                        </a:rPr>
                        <a:t>遊玩地圖資訊</a:t>
                      </a:r>
                      <a:endParaRPr lang="en-US" altLang="zh-TW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195592"/>
                  </a:ext>
                </a:extLst>
              </a:tr>
              <a:tr h="83328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參數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0" u="none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lang="en-US" altLang="zh-TW" sz="1800" b="0" u="none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MapToArray</a:t>
                      </a:r>
                      <a:r>
                        <a:rPr lang="en-US" altLang="zh-TW" sz="1800" b="0" u="none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(u8 *</a:t>
                      </a:r>
                      <a:r>
                        <a:rPr lang="en-US" altLang="zh-TW" sz="1800" b="0" u="none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byteArray</a:t>
                      </a:r>
                      <a:r>
                        <a:rPr lang="en-US" altLang="zh-TW" sz="1800" b="0" u="none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int </a:t>
                      </a:r>
                      <a:r>
                        <a:rPr lang="en-US" altLang="zh-TW" sz="1800" b="0" u="none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Map_data</a:t>
                      </a:r>
                      <a:r>
                        <a:rPr lang="en-US" altLang="zh-TW" sz="1800" b="0" u="none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altLang="zh-TW" sz="1800" b="0" u="none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map_weight</a:t>
                      </a:r>
                      <a:r>
                        <a:rPr lang="en-US" altLang="zh-TW" sz="1800" b="0" u="none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], int </a:t>
                      </a:r>
                      <a:r>
                        <a:rPr lang="en-US" altLang="zh-TW" sz="1800" b="0" u="none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Game_State</a:t>
                      </a:r>
                      <a:r>
                        <a:rPr lang="en-US" altLang="zh-TW" sz="1800" b="0" u="none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</a:t>
                      </a:r>
                      <a:r>
                        <a:rPr lang="zh-TW" altLang="en-US" sz="1800" b="0" u="none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zh-TW" sz="18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zh-TW" altLang="en-US" sz="1800" b="0" u="none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                                                                         </a:t>
                      </a:r>
                      <a:r>
                        <a:rPr lang="zh-TW" altLang="en-US" sz="1800" b="0" u="none" kern="12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轉換傳輸資料型態</a:t>
                      </a:r>
                      <a:endParaRPr lang="en-US" altLang="zh-TW" sz="1800" b="0" u="none" kern="12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volatile static u32 </a:t>
                      </a: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TotalByteSend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  <a:r>
                        <a:rPr lang="zh-TW" altLang="en-US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                   </a:t>
                      </a:r>
                      <a:r>
                        <a:rPr lang="zh-TW" altLang="en-US" sz="1800" b="0" kern="12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傳輸資料位元數計算</a:t>
                      </a:r>
                      <a:endParaRPr lang="en-US" altLang="zh-TW" b="0" u="none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5485510"/>
                  </a:ext>
                </a:extLst>
              </a:tr>
              <a:tr h="83328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輸出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static u8 </a:t>
                      </a: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TransmitBuffer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[5];                                       </a:t>
                      </a:r>
                      <a:r>
                        <a:rPr lang="zh-TW" altLang="en-US" sz="1800" b="0" kern="12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轉換後傳輸資料</a:t>
                      </a:r>
                      <a:r>
                        <a:rPr lang="en-US" altLang="zh-TW" sz="1800" b="0" kern="12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</a:t>
                      </a:r>
                      <a:endParaRPr lang="en-US" altLang="zh-TW" b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138581"/>
                  </a:ext>
                </a:extLst>
              </a:tr>
              <a:tr h="160763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zh-TW" altLang="en-US" dirty="0"/>
                        <a:t>將原先的地圖資訊以及遊戲狀態結合成一個一維陣列傳輸，並改為</a:t>
                      </a:r>
                      <a:r>
                        <a:rPr lang="en-US" altLang="zh-TW" dirty="0"/>
                        <a:t>u8</a:t>
                      </a:r>
                      <a:r>
                        <a:rPr lang="zh-TW" altLang="en-US" dirty="0"/>
                        <a:t>型態。</a:t>
                      </a:r>
                      <a:endParaRPr lang="en-US" altLang="zh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0173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3820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API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74AF19F-2318-D268-7B1A-AB4CEA26F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775276"/>
              </p:ext>
            </p:extLst>
          </p:nvPr>
        </p:nvGraphicFramePr>
        <p:xfrm>
          <a:off x="901938" y="1970496"/>
          <a:ext cx="10096741" cy="49024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9722">
                  <a:extLst>
                    <a:ext uri="{9D8B030D-6E8A-4147-A177-3AD203B41FA5}">
                      <a16:colId xmlns:a16="http://schemas.microsoft.com/office/drawing/2014/main" val="1909685642"/>
                    </a:ext>
                  </a:extLst>
                </a:gridCol>
                <a:gridCol w="8497019">
                  <a:extLst>
                    <a:ext uri="{9D8B030D-6E8A-4147-A177-3AD203B41FA5}">
                      <a16:colId xmlns:a16="http://schemas.microsoft.com/office/drawing/2014/main" val="2640215946"/>
                    </a:ext>
                  </a:extLst>
                </a:gridCol>
              </a:tblGrid>
              <a:tr h="61548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UART(</a:t>
                      </a:r>
                      <a:r>
                        <a:rPr lang="zh-TW" altLang="en-US" dirty="0"/>
                        <a:t>接收資料</a:t>
                      </a:r>
                      <a:r>
                        <a:rPr lang="en-US" altLang="zh-TW" dirty="0"/>
                        <a:t>)</a:t>
                      </a:r>
                    </a:p>
                    <a:p>
                      <a:pPr algn="ctr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Receive_Data_available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TW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1881640"/>
                  </a:ext>
                </a:extLst>
              </a:tr>
              <a:tr h="63269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輸入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SerialPort.IsOpen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                                              </a:t>
                      </a:r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UART</a:t>
                      </a:r>
                      <a:r>
                        <a:rPr lang="zh-TW" altLang="en-US" dirty="0">
                          <a:solidFill>
                            <a:srgbClr val="00B050"/>
                          </a:solidFill>
                        </a:rPr>
                        <a:t>通道是否開啟</a:t>
                      </a:r>
                      <a:endParaRPr lang="en-US" altLang="zh-TW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195592"/>
                  </a:ext>
                </a:extLst>
              </a:tr>
              <a:tr h="83328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參數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0" u="none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 number = 5;                                                           </a:t>
                      </a:r>
                      <a:r>
                        <a:rPr lang="zh-TW" altLang="en-US" sz="1800" b="0" u="none" kern="12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接收到的總資料的位元組數量</a:t>
                      </a:r>
                      <a:endParaRPr lang="en-US" altLang="zh-TW" sz="18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zh-TW" sz="1800" b="0" u="none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 </a:t>
                      </a:r>
                      <a:r>
                        <a:rPr lang="en-US" altLang="zh-TW" sz="1800" b="0" u="none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map_number</a:t>
                      </a:r>
                      <a:r>
                        <a:rPr lang="en-US" altLang="zh-TW" sz="1800" b="0" u="none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4;</a:t>
                      </a:r>
                      <a:r>
                        <a:rPr lang="zh-TW" altLang="en-US" sz="1800" b="0" u="none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                                        </a:t>
                      </a:r>
                      <a:r>
                        <a:rPr lang="zh-TW" altLang="en-US" sz="1800" b="0" u="none" kern="12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接收地圖資料的位元組數量</a:t>
                      </a:r>
                      <a:endParaRPr lang="en-US" altLang="zh-TW" sz="1800" b="0" u="none" kern="12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zh-TW" sz="1800" b="0" u="none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 </a:t>
                      </a:r>
                      <a:r>
                        <a:rPr lang="en-US" altLang="zh-TW" sz="1800" b="0" u="none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Game_State_number</a:t>
                      </a:r>
                      <a:r>
                        <a:rPr lang="en-US" altLang="zh-TW" sz="1800" b="0" u="none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5;</a:t>
                      </a:r>
                      <a:r>
                        <a:rPr lang="zh-TW" altLang="en-US" sz="1800" b="0" u="none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                           </a:t>
                      </a:r>
                      <a:r>
                        <a:rPr lang="zh-TW" altLang="en-US" sz="1800" b="0" u="none" kern="12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接收遊戲狀態的位元組位置</a:t>
                      </a:r>
                      <a:endParaRPr lang="en-US" altLang="zh-TW" sz="1800" b="0" u="none" kern="12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SerialPort.Read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(ReceiveData,0,number);                  </a:t>
                      </a:r>
                      <a:r>
                        <a:rPr lang="zh-TW" altLang="en-US" sz="1800" b="0" kern="12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讀取</a:t>
                      </a:r>
                      <a:r>
                        <a:rPr lang="en-US" altLang="zh-TW" sz="1800" b="0" kern="12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UART</a:t>
                      </a:r>
                      <a:r>
                        <a:rPr lang="zh-TW" altLang="en-US" sz="1800" b="0" kern="12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資料的函示</a:t>
                      </a:r>
                      <a:endParaRPr lang="en-US" altLang="zh-TW" b="0" u="none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5485510"/>
                  </a:ext>
                </a:extLst>
              </a:tr>
              <a:tr h="83328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輸出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byte[] </a:t>
                      </a: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ReceiveData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                                            </a:t>
                      </a:r>
                      <a:r>
                        <a:rPr lang="zh-TW" altLang="en-US" sz="1800" b="0" kern="12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接收到的傳輸資料</a:t>
                      </a:r>
                      <a:r>
                        <a:rPr lang="en-US" altLang="zh-TW" sz="1800" b="0" kern="12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</a:t>
                      </a:r>
                      <a:endParaRPr lang="en-US" altLang="zh-TW" b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138581"/>
                  </a:ext>
                </a:extLst>
              </a:tr>
              <a:tr h="160763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zh-TW" altLang="en-US" dirty="0"/>
                        <a:t>檢查到通道開啟後，即對其通道做資料抓取並解碼。</a:t>
                      </a:r>
                      <a:endParaRPr lang="en-US" altLang="zh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0173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6355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效能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C64294-7186-F0F8-6D08-73B4658A4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記憶體大小可容量至少</a:t>
            </a:r>
            <a:r>
              <a:rPr lang="en-US" altLang="zh-TW" dirty="0"/>
              <a:t>3</a:t>
            </a:r>
            <a:r>
              <a:rPr lang="zh-TW" altLang="en-US" dirty="0"/>
              <a:t>組遊玩分數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0848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硬體按鍵功能及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PC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顯示畫面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D5917428-D737-39E2-C381-B55746EDCC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763511" y="1980014"/>
            <a:ext cx="4452579" cy="4252912"/>
          </a:xfr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F790BCE-4DAC-E9CC-39C4-C6930DC51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5" b="7815"/>
          <a:stretch/>
        </p:blipFill>
        <p:spPr bwMode="auto">
          <a:xfrm>
            <a:off x="8641700" y="2147439"/>
            <a:ext cx="2365827" cy="363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C79DD3A-31C8-6D3F-9C66-A587382E7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751529"/>
            <a:ext cx="1565957" cy="135494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71E553B6-278B-949E-DF19-97814D62D61A}"/>
              </a:ext>
            </a:extLst>
          </p:cNvPr>
          <p:cNvSpPr txBox="1"/>
          <p:nvPr/>
        </p:nvSpPr>
        <p:spPr>
          <a:xfrm>
            <a:off x="5189970" y="41684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遊戲重置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6CEBA90-BE73-07A9-B425-11A8083F57AD}"/>
              </a:ext>
            </a:extLst>
          </p:cNvPr>
          <p:cNvSpPr txBox="1"/>
          <p:nvPr/>
        </p:nvSpPr>
        <p:spPr>
          <a:xfrm>
            <a:off x="8515787" y="5601475"/>
            <a:ext cx="95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第一行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D0A6099-1A2C-B1AE-4581-A99CA27B0074}"/>
              </a:ext>
            </a:extLst>
          </p:cNvPr>
          <p:cNvSpPr txBox="1"/>
          <p:nvPr/>
        </p:nvSpPr>
        <p:spPr>
          <a:xfrm>
            <a:off x="9049187" y="5873559"/>
            <a:ext cx="95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第二行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745B28A-3004-D6D1-51C6-C2F334C251BC}"/>
              </a:ext>
            </a:extLst>
          </p:cNvPr>
          <p:cNvSpPr txBox="1"/>
          <p:nvPr/>
        </p:nvSpPr>
        <p:spPr>
          <a:xfrm>
            <a:off x="9651349" y="5601475"/>
            <a:ext cx="95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第三行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B5018B9-9758-9E21-07EF-A142149F3FCC}"/>
              </a:ext>
            </a:extLst>
          </p:cNvPr>
          <p:cNvSpPr txBox="1"/>
          <p:nvPr/>
        </p:nvSpPr>
        <p:spPr>
          <a:xfrm>
            <a:off x="10218857" y="5873559"/>
            <a:ext cx="95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第四行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091B0B5-B124-295D-6F96-0279C35ECDB9}"/>
              </a:ext>
            </a:extLst>
          </p:cNvPr>
          <p:cNvSpPr txBox="1"/>
          <p:nvPr/>
        </p:nvSpPr>
        <p:spPr>
          <a:xfrm>
            <a:off x="6303100" y="2147439"/>
            <a:ext cx="1151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第一行</a:t>
            </a:r>
            <a:endParaRPr lang="en-US" altLang="zh-TW" dirty="0"/>
          </a:p>
          <a:p>
            <a:pPr algn="ctr"/>
            <a:r>
              <a:rPr lang="zh-TW" altLang="en-US" dirty="0"/>
              <a:t>按鍵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250C342-5716-82F3-A394-F0BC3865B94D}"/>
              </a:ext>
            </a:extLst>
          </p:cNvPr>
          <p:cNvSpPr txBox="1"/>
          <p:nvPr/>
        </p:nvSpPr>
        <p:spPr>
          <a:xfrm>
            <a:off x="6371680" y="4179626"/>
            <a:ext cx="1151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第三行</a:t>
            </a:r>
            <a:endParaRPr lang="en-US" altLang="zh-TW" dirty="0"/>
          </a:p>
          <a:p>
            <a:pPr algn="ctr"/>
            <a:r>
              <a:rPr lang="zh-TW" altLang="en-US" dirty="0"/>
              <a:t>按鍵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C1CCD5F-F54E-C3F7-CDAE-58D4F27EDF85}"/>
              </a:ext>
            </a:extLst>
          </p:cNvPr>
          <p:cNvSpPr txBox="1"/>
          <p:nvPr/>
        </p:nvSpPr>
        <p:spPr>
          <a:xfrm>
            <a:off x="5126375" y="3173003"/>
            <a:ext cx="1151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第四行</a:t>
            </a:r>
            <a:endParaRPr lang="en-US" altLang="zh-TW" dirty="0"/>
          </a:p>
          <a:p>
            <a:pPr algn="ctr"/>
            <a:r>
              <a:rPr lang="zh-TW" altLang="en-US" dirty="0"/>
              <a:t>按鍵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F327865-51E6-440B-1351-48AC43DA72FF}"/>
              </a:ext>
            </a:extLst>
          </p:cNvPr>
          <p:cNvSpPr txBox="1"/>
          <p:nvPr/>
        </p:nvSpPr>
        <p:spPr>
          <a:xfrm>
            <a:off x="7466771" y="3105835"/>
            <a:ext cx="1151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第二行</a:t>
            </a:r>
            <a:endParaRPr lang="en-US" altLang="zh-TW" dirty="0"/>
          </a:p>
          <a:p>
            <a:pPr algn="ctr"/>
            <a:r>
              <a:rPr lang="zh-TW" altLang="en-US" dirty="0"/>
              <a:t>按鍵</a:t>
            </a: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E1AAB7CF-CEB3-8CF4-2164-F47A901FC112}"/>
              </a:ext>
            </a:extLst>
          </p:cNvPr>
          <p:cNvSpPr/>
          <p:nvPr/>
        </p:nvSpPr>
        <p:spPr>
          <a:xfrm>
            <a:off x="4865298" y="5184475"/>
            <a:ext cx="181155" cy="862642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921B5A09-F9EE-8587-C16B-9B6BEC4E87C7}"/>
              </a:ext>
            </a:extLst>
          </p:cNvPr>
          <p:cNvSpPr/>
          <p:nvPr/>
        </p:nvSpPr>
        <p:spPr>
          <a:xfrm rot="5400000">
            <a:off x="10440433" y="1830665"/>
            <a:ext cx="165790" cy="725745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931FDD87-D294-8A9A-6BEF-89215BAA2BD7}"/>
              </a:ext>
            </a:extLst>
          </p:cNvPr>
          <p:cNvCxnSpPr>
            <a:stCxn id="3" idx="3"/>
          </p:cNvCxnSpPr>
          <p:nvPr/>
        </p:nvCxnSpPr>
        <p:spPr>
          <a:xfrm>
            <a:off x="5046453" y="5615796"/>
            <a:ext cx="379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FB57C48E-6818-E35A-E9E4-5AC47C8B8E6D}"/>
              </a:ext>
            </a:extLst>
          </p:cNvPr>
          <p:cNvSpPr txBox="1"/>
          <p:nvPr/>
        </p:nvSpPr>
        <p:spPr>
          <a:xfrm>
            <a:off x="5426015" y="5431130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LED</a:t>
            </a:r>
            <a:r>
              <a:rPr lang="zh-TW" altLang="en-US" dirty="0"/>
              <a:t>計分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A0B10D4-11F8-C235-ECE0-0E884F0CA59E}"/>
              </a:ext>
            </a:extLst>
          </p:cNvPr>
          <p:cNvSpPr txBox="1"/>
          <p:nvPr/>
        </p:nvSpPr>
        <p:spPr>
          <a:xfrm>
            <a:off x="9824613" y="177810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遊戲畫面計分</a:t>
            </a: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97040DAB-433F-876C-3DFF-B6464E8201C2}"/>
              </a:ext>
            </a:extLst>
          </p:cNvPr>
          <p:cNvCxnSpPr>
            <a:endCxn id="10" idx="0"/>
          </p:cNvCxnSpPr>
          <p:nvPr/>
        </p:nvCxnSpPr>
        <p:spPr>
          <a:xfrm flipH="1">
            <a:off x="5743968" y="3429000"/>
            <a:ext cx="1135010" cy="7394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2ECFDDB2-2DA5-73D5-0199-4616AE3371B5}"/>
              </a:ext>
            </a:extLst>
          </p:cNvPr>
          <p:cNvSpPr/>
          <p:nvPr/>
        </p:nvSpPr>
        <p:spPr>
          <a:xfrm>
            <a:off x="2579297" y="5431130"/>
            <a:ext cx="2102937" cy="539677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BAE3CE7D-628D-42D1-602F-FBB90F0AC528}"/>
              </a:ext>
            </a:extLst>
          </p:cNvPr>
          <p:cNvCxnSpPr>
            <a:stCxn id="21" idx="2"/>
          </p:cNvCxnSpPr>
          <p:nvPr/>
        </p:nvCxnSpPr>
        <p:spPr>
          <a:xfrm rot="16200000" flipH="1">
            <a:off x="4941537" y="4660035"/>
            <a:ext cx="272084" cy="289362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AF0ECA7-AE8B-37ED-6FA7-DE46EA742456}"/>
              </a:ext>
            </a:extLst>
          </p:cNvPr>
          <p:cNvSpPr txBox="1"/>
          <p:nvPr/>
        </p:nvSpPr>
        <p:spPr>
          <a:xfrm>
            <a:off x="6508604" y="603630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切換顯示玩家分數</a:t>
            </a:r>
          </a:p>
        </p:txBody>
      </p:sp>
    </p:spTree>
    <p:extLst>
      <p:ext uri="{BB962C8B-B14F-4D97-AF65-F5344CB8AC3E}">
        <p14:creationId xmlns:p14="http://schemas.microsoft.com/office/powerpoint/2010/main" val="160109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限制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0AD861-9652-460A-82B8-FBE3B9AC9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硬體</a:t>
            </a:r>
            <a:r>
              <a:rPr lang="en-US" altLang="zh-TW" dirty="0"/>
              <a:t>		:</a:t>
            </a:r>
          </a:p>
          <a:p>
            <a:pPr lvl="1"/>
            <a:r>
              <a:rPr lang="en-US" altLang="zh-TW" dirty="0"/>
              <a:t>ZYNQ-7000 xc7z020clg484-1</a:t>
            </a:r>
          </a:p>
          <a:p>
            <a:r>
              <a:rPr lang="zh-TW" altLang="en-US" dirty="0"/>
              <a:t>程式 </a:t>
            </a:r>
            <a:r>
              <a:rPr lang="en-US" altLang="zh-TW" dirty="0"/>
              <a:t>		:</a:t>
            </a:r>
          </a:p>
          <a:p>
            <a:pPr lvl="1"/>
            <a:r>
              <a:rPr lang="en-US" altLang="zh-TW" dirty="0"/>
              <a:t>C</a:t>
            </a:r>
            <a:r>
              <a:rPr lang="zh-TW" altLang="en-US" dirty="0"/>
              <a:t>   </a:t>
            </a:r>
            <a:r>
              <a:rPr lang="en-US" altLang="zh-TW" dirty="0"/>
              <a:t>(SDK</a:t>
            </a:r>
            <a:r>
              <a:rPr lang="zh-TW" altLang="en-US" dirty="0"/>
              <a:t>執行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C#</a:t>
            </a:r>
            <a:r>
              <a:rPr lang="zh-TW" altLang="en-US" dirty="0"/>
              <a:t> </a:t>
            </a:r>
            <a:r>
              <a:rPr lang="en-US" altLang="zh-TW" dirty="0"/>
              <a:t>(Windows</a:t>
            </a:r>
            <a:r>
              <a:rPr lang="zh-TW" altLang="en-US" dirty="0"/>
              <a:t>平台執行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軟體</a:t>
            </a:r>
            <a:r>
              <a:rPr lang="en-US" altLang="zh-TW" dirty="0"/>
              <a:t>		:</a:t>
            </a:r>
          </a:p>
          <a:p>
            <a:pPr lvl="1"/>
            <a:r>
              <a:rPr lang="en-US" altLang="zh-TW" dirty="0" err="1"/>
              <a:t>Vivado</a:t>
            </a:r>
            <a:r>
              <a:rPr lang="en-US" altLang="zh-TW" dirty="0"/>
              <a:t> 2018.3</a:t>
            </a:r>
          </a:p>
          <a:p>
            <a:pPr lvl="1"/>
            <a:r>
              <a:rPr lang="en-US" altLang="zh-TW" dirty="0" err="1"/>
              <a:t>Vivado</a:t>
            </a:r>
            <a:r>
              <a:rPr lang="en-US" altLang="zh-TW" dirty="0"/>
              <a:t> SDK 2018.3</a:t>
            </a:r>
          </a:p>
          <a:p>
            <a:pPr lvl="1"/>
            <a:r>
              <a:rPr lang="en-US" altLang="zh-TW" dirty="0"/>
              <a:t>Visual studio 2022</a:t>
            </a:r>
          </a:p>
          <a:p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3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驗收流程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3E609FEB-2B08-803F-BE7D-2FA8CB635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遊戲啟動</a:t>
            </a:r>
            <a:endParaRPr lang="en-US" altLang="zh-TW" dirty="0"/>
          </a:p>
          <a:p>
            <a:pPr marL="514350" indent="-51435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隨機產生黑色方塊</a:t>
            </a:r>
            <a:endParaRPr lang="en-US" altLang="zh-TW" dirty="0"/>
          </a:p>
          <a:p>
            <a:pPr marL="514350" indent="-51435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踩黑色格子 </a:t>
            </a:r>
            <a:r>
              <a:rPr lang="en-US" altLang="zh-TW" dirty="0"/>
              <a:t>-&gt;</a:t>
            </a:r>
            <a:r>
              <a:rPr lang="zh-TW" altLang="en-US" dirty="0"/>
              <a:t> 分數加一</a:t>
            </a:r>
            <a:endParaRPr lang="en-US" altLang="zh-TW" dirty="0"/>
          </a:p>
          <a:p>
            <a:pPr marL="514350" indent="-51435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重複第</a:t>
            </a:r>
            <a:r>
              <a:rPr lang="en-US" altLang="zh-TW" dirty="0"/>
              <a:t>3</a:t>
            </a:r>
            <a:r>
              <a:rPr lang="zh-TW" altLang="en-US" dirty="0"/>
              <a:t>動作</a:t>
            </a:r>
            <a:r>
              <a:rPr lang="en-US" altLang="zh-TW" dirty="0"/>
              <a:t>5</a:t>
            </a:r>
            <a:r>
              <a:rPr lang="zh-TW" altLang="en-US" dirty="0"/>
              <a:t>次 </a:t>
            </a:r>
            <a:r>
              <a:rPr lang="en-US" altLang="zh-TW" dirty="0"/>
              <a:t>-&gt;</a:t>
            </a:r>
            <a:r>
              <a:rPr lang="zh-TW" altLang="en-US" dirty="0"/>
              <a:t> 分數加五</a:t>
            </a:r>
            <a:endParaRPr lang="en-US" altLang="zh-TW" dirty="0"/>
          </a:p>
          <a:p>
            <a:pPr marL="514350" indent="-51435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踩白色格子 </a:t>
            </a:r>
            <a:r>
              <a:rPr lang="en-US" altLang="zh-TW" dirty="0"/>
              <a:t>-&gt;</a:t>
            </a:r>
            <a:r>
              <a:rPr lang="zh-TW" altLang="en-US" dirty="0"/>
              <a:t> 遊戲結束</a:t>
            </a:r>
            <a:endParaRPr lang="en-US" altLang="zh-TW" dirty="0"/>
          </a:p>
          <a:p>
            <a:pPr marL="514350" indent="-51435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顯示總分數</a:t>
            </a:r>
            <a:r>
              <a:rPr lang="en-US" altLang="zh-TW" dirty="0"/>
              <a:t>(LED&amp;</a:t>
            </a:r>
            <a:r>
              <a:rPr lang="zh-TW" altLang="en-US" dirty="0"/>
              <a:t>遊戲畫面顯示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364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分工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FE7CB6DC-841A-B1F2-DE72-DCACAADECD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354628"/>
              </p:ext>
            </p:extLst>
          </p:nvPr>
        </p:nvGraphicFramePr>
        <p:xfrm>
          <a:off x="838200" y="3094673"/>
          <a:ext cx="10515600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35053160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232639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組員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工作項目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335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楊翔詠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程式撰寫及整合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034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林祐丞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程式撰寫及整合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379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691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運作機制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0AD861-9652-460A-82B8-FBE3B9AC9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畫面分割成幾個黑白不同的方塊，呈縱向卷軸滾動</a:t>
            </a:r>
            <a:endParaRPr lang="en-US" altLang="zh-TW" sz="20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透過硬體的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button</a:t>
            </a:r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來點擊對應方位的方塊</a:t>
            </a:r>
            <a:endParaRPr lang="en-US" altLang="zh-TW" sz="20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玩家僅能點擊黑色方塊</a:t>
            </a:r>
            <a:endParaRPr lang="en-US" altLang="zh-TW" sz="20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若玩家點擊到白色方塊即結束遊戲</a:t>
            </a:r>
            <a:endParaRPr lang="en-US" altLang="zh-TW" sz="20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遊戲結束後顯示獲得的遊玩分數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點擊過的黑色方塊數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22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功能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C64294-7186-F0F8-6D08-73B4658A4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/>
              <a:t>計分</a:t>
            </a:r>
            <a:r>
              <a:rPr lang="en-US" altLang="zh-TW" dirty="0"/>
              <a:t>(LED&amp;</a:t>
            </a:r>
            <a:r>
              <a:rPr lang="zh-TW" altLang="en-US" dirty="0"/>
              <a:t>遊戲畫面</a:t>
            </a:r>
            <a:r>
              <a:rPr lang="en-US" altLang="zh-TW" dirty="0"/>
              <a:t>)		---&gt;		</a:t>
            </a:r>
            <a:r>
              <a:rPr lang="zh-TW" altLang="en-US" dirty="0"/>
              <a:t>按下一個黑格記一分</a:t>
            </a:r>
            <a:endParaRPr lang="en-US" altLang="zh-TW" dirty="0"/>
          </a:p>
          <a:p>
            <a:r>
              <a:rPr lang="zh-TW" altLang="en-US" dirty="0"/>
              <a:t>按鍵偵測                           </a:t>
            </a:r>
            <a:r>
              <a:rPr lang="en-US" altLang="zh-TW" dirty="0"/>
              <a:t>	---&gt;		</a:t>
            </a:r>
            <a:r>
              <a:rPr lang="zh-TW" altLang="en-US" dirty="0"/>
              <a:t>消除對應的格子</a:t>
            </a:r>
            <a:endParaRPr lang="en-US" altLang="zh-TW" dirty="0"/>
          </a:p>
          <a:p>
            <a:r>
              <a:rPr lang="en-US" altLang="zh-TW" dirty="0"/>
              <a:t>Switch</a:t>
            </a:r>
            <a:r>
              <a:rPr lang="zh-TW" altLang="en-US" dirty="0"/>
              <a:t>玩家分數切換                    </a:t>
            </a:r>
            <a:r>
              <a:rPr lang="en-US" altLang="zh-TW" dirty="0"/>
              <a:t>---&gt;</a:t>
            </a:r>
            <a:r>
              <a:rPr lang="zh-TW" altLang="en-US" dirty="0"/>
              <a:t>     </a:t>
            </a:r>
            <a:r>
              <a:rPr lang="en-US" altLang="zh-TW" dirty="0"/>
              <a:t>	</a:t>
            </a:r>
            <a:r>
              <a:rPr lang="zh-TW" altLang="en-US" dirty="0"/>
              <a:t>可以選取顯示相應玩家的分數</a:t>
            </a:r>
            <a:endParaRPr lang="en-US" altLang="zh-TW" dirty="0"/>
          </a:p>
          <a:p>
            <a:r>
              <a:rPr lang="zh-TW" altLang="en-US" dirty="0"/>
              <a:t>遊戲介面設置</a:t>
            </a:r>
            <a:r>
              <a:rPr lang="en-US" altLang="zh-TW" dirty="0"/>
              <a:t>			---&gt;		</a:t>
            </a:r>
            <a:r>
              <a:rPr lang="zh-TW" altLang="en-US" dirty="0"/>
              <a:t>繪出方格、分數</a:t>
            </a:r>
            <a:endParaRPr lang="en-US" altLang="zh-TW" dirty="0"/>
          </a:p>
          <a:p>
            <a:r>
              <a:rPr lang="zh-TW" altLang="en-US" dirty="0"/>
              <a:t>隨機種子初始化</a:t>
            </a:r>
            <a:r>
              <a:rPr lang="en-US" altLang="zh-TW" dirty="0"/>
              <a:t>			---&gt;		</a:t>
            </a:r>
            <a:r>
              <a:rPr lang="zh-TW" altLang="en-US" dirty="0"/>
              <a:t>黑格是否隨機產生</a:t>
            </a:r>
            <a:r>
              <a:rPr lang="en-US" altLang="zh-TW" dirty="0"/>
              <a:t>	</a:t>
            </a:r>
          </a:p>
          <a:p>
            <a:r>
              <a:rPr lang="zh-TW" altLang="en-US" dirty="0"/>
              <a:t>方格移動、清屏</a:t>
            </a:r>
            <a:r>
              <a:rPr lang="en-US" altLang="zh-TW" dirty="0"/>
              <a:t>			---&gt;		</a:t>
            </a:r>
            <a:r>
              <a:rPr lang="zh-TW" altLang="en-US" dirty="0"/>
              <a:t>方格是否依序往下移動</a:t>
            </a:r>
            <a:endParaRPr lang="en-US" altLang="zh-TW" dirty="0"/>
          </a:p>
          <a:p>
            <a:r>
              <a:rPr lang="zh-TW" altLang="en-US" dirty="0"/>
              <a:t>無限執行</a:t>
            </a:r>
            <a:r>
              <a:rPr lang="en-US" altLang="zh-TW" dirty="0"/>
              <a:t>				---&gt;		</a:t>
            </a:r>
            <a:r>
              <a:rPr lang="zh-TW" altLang="en-US" dirty="0"/>
              <a:t>按到白色格子才結束</a:t>
            </a:r>
            <a:endParaRPr lang="en-US" altLang="zh-TW" dirty="0"/>
          </a:p>
          <a:p>
            <a:r>
              <a:rPr lang="zh-TW" altLang="en-US" dirty="0"/>
              <a:t>遊戲起始</a:t>
            </a:r>
            <a:r>
              <a:rPr lang="en-US" altLang="zh-TW" dirty="0"/>
              <a:t>				---&gt;		</a:t>
            </a:r>
            <a:r>
              <a:rPr lang="zh-TW" altLang="en-US" dirty="0"/>
              <a:t>按鍵按下即開始執行  </a:t>
            </a:r>
            <a:endParaRPr lang="en-US" altLang="zh-TW" dirty="0"/>
          </a:p>
          <a:p>
            <a:r>
              <a:rPr lang="en-US" altLang="zh-TW" dirty="0"/>
              <a:t>UART</a:t>
            </a:r>
            <a:r>
              <a:rPr lang="zh-TW" altLang="en-US" dirty="0"/>
              <a:t>接收傳遞</a:t>
            </a:r>
            <a:r>
              <a:rPr lang="en-US" altLang="zh-TW" dirty="0"/>
              <a:t>			---&gt;		</a:t>
            </a:r>
            <a:r>
              <a:rPr lang="zh-TW" altLang="en-US" dirty="0"/>
              <a:t>遊戲畫面正常顯示            </a:t>
            </a:r>
          </a:p>
        </p:txBody>
      </p:sp>
    </p:spTree>
    <p:extLst>
      <p:ext uri="{BB962C8B-B14F-4D97-AF65-F5344CB8AC3E}">
        <p14:creationId xmlns:p14="http://schemas.microsoft.com/office/powerpoint/2010/main" val="229547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Breakdown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68356EA-6339-00B0-C50E-FB63DF12E9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05307" y="1928813"/>
            <a:ext cx="9581386" cy="425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67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555" y="640080"/>
            <a:ext cx="3690898" cy="1719072"/>
          </a:xfrm>
        </p:spPr>
        <p:txBody>
          <a:bodyPr anchor="b">
            <a:normAutofit/>
          </a:bodyPr>
          <a:lstStyle/>
          <a:p>
            <a:pPr marL="457200" lvl="1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程式流程圖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035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AEB6F03A-6AA9-B5E0-95D1-60906896D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37" name="Ink 1036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037" name="Ink 1036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DA0A079C-43A5-7B8A-45A4-C76B9C31B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18227" y="422800"/>
            <a:ext cx="5027678" cy="601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5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MSC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283E953E-2AFC-EB70-C5B9-2E833686AF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788886"/>
            <a:ext cx="10515600" cy="18877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C70C894-8EEB-C9C2-CA9E-1AD067AC9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5" b="7815"/>
          <a:stretch/>
        </p:blipFill>
        <p:spPr bwMode="auto">
          <a:xfrm>
            <a:off x="5247504" y="3774848"/>
            <a:ext cx="1696992" cy="283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接點: 肘形 5">
            <a:extLst>
              <a:ext uri="{FF2B5EF4-FFF2-40B4-BE49-F238E27FC236}">
                <a16:creationId xmlns:a16="http://schemas.microsoft.com/office/drawing/2014/main" id="{C47D965A-A21B-DEBC-B12B-4021DCC165E6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10323" y="4056967"/>
            <a:ext cx="1704508" cy="733245"/>
          </a:xfrm>
          <a:prstGeom prst="bentConnector3">
            <a:avLst>
              <a:gd name="adj1" fmla="val 1001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EB96627-AA09-E60B-3B7C-39D394F58291}"/>
              </a:ext>
            </a:extLst>
          </p:cNvPr>
          <p:cNvSpPr txBox="1"/>
          <p:nvPr/>
        </p:nvSpPr>
        <p:spPr>
          <a:xfrm>
            <a:off x="4295954" y="499884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顯示範例</a:t>
            </a:r>
          </a:p>
        </p:txBody>
      </p:sp>
    </p:spTree>
    <p:extLst>
      <p:ext uri="{BB962C8B-B14F-4D97-AF65-F5344CB8AC3E}">
        <p14:creationId xmlns:p14="http://schemas.microsoft.com/office/powerpoint/2010/main" val="118325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E25BA7AD-41E5-2B2F-B973-B5B83CD536D1}"/>
              </a:ext>
            </a:extLst>
          </p:cNvPr>
          <p:cNvSpPr/>
          <p:nvPr/>
        </p:nvSpPr>
        <p:spPr>
          <a:xfrm>
            <a:off x="7168546" y="1889184"/>
            <a:ext cx="2751826" cy="42343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B5D2E1D-8309-646D-0BA0-ADCD63B7CCB6}"/>
              </a:ext>
            </a:extLst>
          </p:cNvPr>
          <p:cNvSpPr/>
          <p:nvPr/>
        </p:nvSpPr>
        <p:spPr>
          <a:xfrm>
            <a:off x="2279490" y="1889185"/>
            <a:ext cx="4477405" cy="416986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系統架構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7384D16-CC59-C9A8-1264-F0ABA249596A}"/>
              </a:ext>
            </a:extLst>
          </p:cNvPr>
          <p:cNvSpPr txBox="1"/>
          <p:nvPr/>
        </p:nvSpPr>
        <p:spPr>
          <a:xfrm>
            <a:off x="7562883" y="6092342"/>
            <a:ext cx="143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PS</a:t>
            </a:r>
            <a:r>
              <a:rPr lang="zh-TW" altLang="en-US" dirty="0"/>
              <a:t>端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0C36965-FBAB-130F-452D-1BC492C54482}"/>
              </a:ext>
            </a:extLst>
          </p:cNvPr>
          <p:cNvSpPr txBox="1"/>
          <p:nvPr/>
        </p:nvSpPr>
        <p:spPr>
          <a:xfrm>
            <a:off x="2195355" y="6123543"/>
            <a:ext cx="143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PL</a:t>
            </a:r>
            <a:r>
              <a:rPr lang="zh-TW" altLang="en-US" dirty="0"/>
              <a:t>端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F75C288-2C30-0A73-3B26-D1D57F191AD9}"/>
              </a:ext>
            </a:extLst>
          </p:cNvPr>
          <p:cNvSpPr/>
          <p:nvPr/>
        </p:nvSpPr>
        <p:spPr>
          <a:xfrm>
            <a:off x="4545445" y="5037229"/>
            <a:ext cx="2033629" cy="7135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AXI_interconnect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ADC4AF3-E4FD-2A08-3E29-408C9617F019}"/>
              </a:ext>
            </a:extLst>
          </p:cNvPr>
          <p:cNvSpPr/>
          <p:nvPr/>
        </p:nvSpPr>
        <p:spPr>
          <a:xfrm>
            <a:off x="2364608" y="5037229"/>
            <a:ext cx="1069246" cy="7135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GPIO_3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4ECFEBB-7D53-EA73-359F-ABFDD0020414}"/>
              </a:ext>
            </a:extLst>
          </p:cNvPr>
          <p:cNvSpPr/>
          <p:nvPr/>
        </p:nvSpPr>
        <p:spPr>
          <a:xfrm>
            <a:off x="2350374" y="2061548"/>
            <a:ext cx="1069246" cy="183718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GPIO_1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箭號: 向下 18">
            <a:extLst>
              <a:ext uri="{FF2B5EF4-FFF2-40B4-BE49-F238E27FC236}">
                <a16:creationId xmlns:a16="http://schemas.microsoft.com/office/drawing/2014/main" id="{2271653C-4982-8AA1-5DF3-EE0822A91442}"/>
              </a:ext>
            </a:extLst>
          </p:cNvPr>
          <p:cNvSpPr/>
          <p:nvPr/>
        </p:nvSpPr>
        <p:spPr>
          <a:xfrm rot="16200000">
            <a:off x="1882425" y="3059932"/>
            <a:ext cx="188055" cy="607890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箭號: 向下 19">
            <a:extLst>
              <a:ext uri="{FF2B5EF4-FFF2-40B4-BE49-F238E27FC236}">
                <a16:creationId xmlns:a16="http://schemas.microsoft.com/office/drawing/2014/main" id="{74569245-D506-CEF6-86B6-0899FF930F30}"/>
              </a:ext>
            </a:extLst>
          </p:cNvPr>
          <p:cNvSpPr/>
          <p:nvPr/>
        </p:nvSpPr>
        <p:spPr>
          <a:xfrm rot="16200000">
            <a:off x="1882425" y="2766836"/>
            <a:ext cx="188055" cy="607890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下 20">
            <a:extLst>
              <a:ext uri="{FF2B5EF4-FFF2-40B4-BE49-F238E27FC236}">
                <a16:creationId xmlns:a16="http://schemas.microsoft.com/office/drawing/2014/main" id="{4A5D0D42-A622-82A8-55A9-A6B43453B5D1}"/>
              </a:ext>
            </a:extLst>
          </p:cNvPr>
          <p:cNvSpPr/>
          <p:nvPr/>
        </p:nvSpPr>
        <p:spPr>
          <a:xfrm rot="16200000">
            <a:off x="1882425" y="2480704"/>
            <a:ext cx="188055" cy="607890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下 21">
            <a:extLst>
              <a:ext uri="{FF2B5EF4-FFF2-40B4-BE49-F238E27FC236}">
                <a16:creationId xmlns:a16="http://schemas.microsoft.com/office/drawing/2014/main" id="{29BCE923-7B16-E947-1DA1-12869C7792D4}"/>
              </a:ext>
            </a:extLst>
          </p:cNvPr>
          <p:cNvSpPr/>
          <p:nvPr/>
        </p:nvSpPr>
        <p:spPr>
          <a:xfrm rot="16200000">
            <a:off x="1891518" y="2214711"/>
            <a:ext cx="188055" cy="607890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右 22">
            <a:extLst>
              <a:ext uri="{FF2B5EF4-FFF2-40B4-BE49-F238E27FC236}">
                <a16:creationId xmlns:a16="http://schemas.microsoft.com/office/drawing/2014/main" id="{951782D3-1050-809E-DA39-347EFE2C279E}"/>
              </a:ext>
            </a:extLst>
          </p:cNvPr>
          <p:cNvSpPr/>
          <p:nvPr/>
        </p:nvSpPr>
        <p:spPr>
          <a:xfrm>
            <a:off x="896415" y="4228896"/>
            <a:ext cx="1383983" cy="478173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switch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箭號: 左-右雙向 24">
            <a:extLst>
              <a:ext uri="{FF2B5EF4-FFF2-40B4-BE49-F238E27FC236}">
                <a16:creationId xmlns:a16="http://schemas.microsoft.com/office/drawing/2014/main" id="{788506F7-4920-9760-6075-25F2F8393620}"/>
              </a:ext>
            </a:extLst>
          </p:cNvPr>
          <p:cNvSpPr/>
          <p:nvPr/>
        </p:nvSpPr>
        <p:spPr>
          <a:xfrm>
            <a:off x="3525333" y="5151678"/>
            <a:ext cx="914399" cy="484632"/>
          </a:xfrm>
          <a:prstGeom prst="leftRightArrow">
            <a:avLst>
              <a:gd name="adj1" fmla="val 43076"/>
              <a:gd name="adj2" fmla="val 43076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左大括弧 27">
            <a:extLst>
              <a:ext uri="{FF2B5EF4-FFF2-40B4-BE49-F238E27FC236}">
                <a16:creationId xmlns:a16="http://schemas.microsoft.com/office/drawing/2014/main" id="{B6099103-1147-ED8B-AC9C-9F98A97C43DD}"/>
              </a:ext>
            </a:extLst>
          </p:cNvPr>
          <p:cNvSpPr/>
          <p:nvPr/>
        </p:nvSpPr>
        <p:spPr>
          <a:xfrm>
            <a:off x="1123196" y="2486256"/>
            <a:ext cx="607891" cy="1175051"/>
          </a:xfrm>
          <a:prstGeom prst="leftBrace">
            <a:avLst>
              <a:gd name="adj1" fmla="val 8333"/>
              <a:gd name="adj2" fmla="val 529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51334B17-9587-D0BF-572C-E679999CA754}"/>
              </a:ext>
            </a:extLst>
          </p:cNvPr>
          <p:cNvSpPr txBox="1"/>
          <p:nvPr/>
        </p:nvSpPr>
        <p:spPr>
          <a:xfrm>
            <a:off x="515827" y="270246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Button</a:t>
            </a:r>
            <a:endParaRPr lang="zh-TW" altLang="en-US" dirty="0"/>
          </a:p>
        </p:txBody>
      </p:sp>
      <p:sp>
        <p:nvSpPr>
          <p:cNvPr id="3" name="箭號: 向下 2">
            <a:extLst>
              <a:ext uri="{FF2B5EF4-FFF2-40B4-BE49-F238E27FC236}">
                <a16:creationId xmlns:a16="http://schemas.microsoft.com/office/drawing/2014/main" id="{DDD22949-591E-1DBA-B542-AAC2C5A3536B}"/>
              </a:ext>
            </a:extLst>
          </p:cNvPr>
          <p:cNvSpPr/>
          <p:nvPr/>
        </p:nvSpPr>
        <p:spPr>
          <a:xfrm rot="16200000">
            <a:off x="1882425" y="3353027"/>
            <a:ext cx="188055" cy="607890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AE0CD81-A58F-7278-E878-AE6B1BFE9199}"/>
              </a:ext>
            </a:extLst>
          </p:cNvPr>
          <p:cNvSpPr/>
          <p:nvPr/>
        </p:nvSpPr>
        <p:spPr>
          <a:xfrm>
            <a:off x="2364608" y="4111218"/>
            <a:ext cx="1069246" cy="7135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GPIO_2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C72510E9-65A3-1494-E517-83392AF91899}"/>
              </a:ext>
            </a:extLst>
          </p:cNvPr>
          <p:cNvSpPr/>
          <p:nvPr/>
        </p:nvSpPr>
        <p:spPr>
          <a:xfrm flipH="1">
            <a:off x="847683" y="5168167"/>
            <a:ext cx="1396978" cy="478173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8bit_LED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81999B9-03E1-ECCB-8B50-BE12E31CC83F}"/>
              </a:ext>
            </a:extLst>
          </p:cNvPr>
          <p:cNvSpPr/>
          <p:nvPr/>
        </p:nvSpPr>
        <p:spPr>
          <a:xfrm>
            <a:off x="7747150" y="2789183"/>
            <a:ext cx="1862356" cy="296157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遊戲程式</a:t>
            </a:r>
          </a:p>
        </p:txBody>
      </p:sp>
      <p:sp>
        <p:nvSpPr>
          <p:cNvPr id="31" name="箭號: ＞形 30">
            <a:extLst>
              <a:ext uri="{FF2B5EF4-FFF2-40B4-BE49-F238E27FC236}">
                <a16:creationId xmlns:a16="http://schemas.microsoft.com/office/drawing/2014/main" id="{B99EA558-01C8-C5E0-A160-B894010C72A1}"/>
              </a:ext>
            </a:extLst>
          </p:cNvPr>
          <p:cNvSpPr/>
          <p:nvPr/>
        </p:nvSpPr>
        <p:spPr>
          <a:xfrm>
            <a:off x="3518064" y="3411747"/>
            <a:ext cx="379563" cy="924314"/>
          </a:xfrm>
          <a:prstGeom prst="chevr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3" name="箭號: 向右 32">
            <a:extLst>
              <a:ext uri="{FF2B5EF4-FFF2-40B4-BE49-F238E27FC236}">
                <a16:creationId xmlns:a16="http://schemas.microsoft.com/office/drawing/2014/main" id="{A7D5D706-AA98-CB31-E477-2079B0DE0883}"/>
              </a:ext>
            </a:extLst>
          </p:cNvPr>
          <p:cNvSpPr/>
          <p:nvPr/>
        </p:nvSpPr>
        <p:spPr>
          <a:xfrm>
            <a:off x="4026534" y="3629380"/>
            <a:ext cx="3625091" cy="440831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Interrupt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6" name="箭號: 向右 35">
            <a:extLst>
              <a:ext uri="{FF2B5EF4-FFF2-40B4-BE49-F238E27FC236}">
                <a16:creationId xmlns:a16="http://schemas.microsoft.com/office/drawing/2014/main" id="{E22A0888-8C5C-4EEA-85E9-37AF5FC97F82}"/>
              </a:ext>
            </a:extLst>
          </p:cNvPr>
          <p:cNvSpPr/>
          <p:nvPr/>
        </p:nvSpPr>
        <p:spPr>
          <a:xfrm>
            <a:off x="9811376" y="3659420"/>
            <a:ext cx="1600759" cy="440831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PS_UART_1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箭號: 左-右雙向 36">
            <a:extLst>
              <a:ext uri="{FF2B5EF4-FFF2-40B4-BE49-F238E27FC236}">
                <a16:creationId xmlns:a16="http://schemas.microsoft.com/office/drawing/2014/main" id="{12B51103-8518-8F84-04C9-240FBD7F1086}"/>
              </a:ext>
            </a:extLst>
          </p:cNvPr>
          <p:cNvSpPr/>
          <p:nvPr/>
        </p:nvSpPr>
        <p:spPr>
          <a:xfrm>
            <a:off x="6666437" y="5168167"/>
            <a:ext cx="1024228" cy="484632"/>
          </a:xfrm>
          <a:prstGeom prst="leftRightArrow">
            <a:avLst>
              <a:gd name="adj1" fmla="val 43076"/>
              <a:gd name="adj2" fmla="val 43076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124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系統方塊接收圖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9AA1134-6FD6-582B-B949-D383B4EFD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000" y="1954362"/>
            <a:ext cx="8220000" cy="427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009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Yu Gothic"/>
        <a:ea typeface=""/>
        <a:cs typeface=""/>
      </a:majorFont>
      <a:minorFont>
        <a:latin typeface="Yu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1090</Words>
  <Application>Microsoft Office PowerPoint</Application>
  <PresentationFormat>寬螢幕</PresentationFormat>
  <Paragraphs>193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9" baseType="lpstr">
      <vt:lpstr>Yu Gothic</vt:lpstr>
      <vt:lpstr>Yu Gothic Medium</vt:lpstr>
      <vt:lpstr>新細明體</vt:lpstr>
      <vt:lpstr>標楷體</vt:lpstr>
      <vt:lpstr>Arial</vt:lpstr>
      <vt:lpstr>Times New Roman</vt:lpstr>
      <vt:lpstr>Wingdings</vt:lpstr>
      <vt:lpstr>SketchyVTI</vt:lpstr>
      <vt:lpstr>系統晶片設計實習- ” 別踩白塊兒 ” 期末專題報告_1227</vt:lpstr>
      <vt:lpstr>限制</vt:lpstr>
      <vt:lpstr>運作機制</vt:lpstr>
      <vt:lpstr>功能</vt:lpstr>
      <vt:lpstr>Breakdown</vt:lpstr>
      <vt:lpstr>程式流程圖</vt:lpstr>
      <vt:lpstr>MSC</vt:lpstr>
      <vt:lpstr>系統架構</vt:lpstr>
      <vt:lpstr>系統方塊接收圖</vt:lpstr>
      <vt:lpstr>UART傳輸內容(原先)</vt:lpstr>
      <vt:lpstr>UART傳輸內容(12/28更改)</vt:lpstr>
      <vt:lpstr>API</vt:lpstr>
      <vt:lpstr>API</vt:lpstr>
      <vt:lpstr>API</vt:lpstr>
      <vt:lpstr>API</vt:lpstr>
      <vt:lpstr>API</vt:lpstr>
      <vt:lpstr>API</vt:lpstr>
      <vt:lpstr>效能</vt:lpstr>
      <vt:lpstr>硬體按鍵功能及PC顯示畫面</vt:lpstr>
      <vt:lpstr>驗收流程</vt:lpstr>
      <vt:lpstr>分工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SOC設計實驗室-面試報告</dc:title>
  <dc:creator>C109112163</dc:creator>
  <cp:lastModifiedBy>C109112163</cp:lastModifiedBy>
  <cp:revision>56</cp:revision>
  <dcterms:created xsi:type="dcterms:W3CDTF">2021-11-01T17:15:43Z</dcterms:created>
  <dcterms:modified xsi:type="dcterms:W3CDTF">2023-12-28T06:28:48Z</dcterms:modified>
</cp:coreProperties>
</file>