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1" r:id="rId3"/>
    <p:sldId id="258" r:id="rId4"/>
    <p:sldId id="263" r:id="rId5"/>
    <p:sldId id="274" r:id="rId6"/>
    <p:sldId id="271" r:id="rId7"/>
    <p:sldId id="276" r:id="rId8"/>
    <p:sldId id="273" r:id="rId9"/>
    <p:sldId id="260" r:id="rId10"/>
    <p:sldId id="269" r:id="rId11"/>
    <p:sldId id="277" r:id="rId12"/>
    <p:sldId id="278" r:id="rId13"/>
    <p:sldId id="270" r:id="rId14"/>
    <p:sldId id="264" r:id="rId15"/>
  </p:sldIdLst>
  <p:sldSz cx="13208000" cy="990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27"/>
    <a:srgbClr val="321E6D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706" autoAdjust="0"/>
    <p:restoredTop sz="79518"/>
  </p:normalViewPr>
  <p:slideViewPr>
    <p:cSldViewPr snapToGrid="0">
      <p:cViewPr>
        <p:scale>
          <a:sx n="60" d="100"/>
          <a:sy n="60" d="100"/>
        </p:scale>
        <p:origin x="40" y="248"/>
      </p:cViewPr>
      <p:guideLst>
        <p:guide orient="horz" pos="3120"/>
        <p:guide pos="4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E6DBE-2EE7-C242-994B-9B30D8311382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0D92B9D-432C-F444-8E06-218FEB9D9FC3}">
      <dgm:prSet phldrT="[Text]" custT="1"/>
      <dgm:spPr/>
      <dgm:t>
        <a:bodyPr/>
        <a:lstStyle/>
        <a:p>
          <a:r>
            <a:rPr lang="en-GB" sz="1600" dirty="0" smtClean="0">
              <a:latin typeface="Candara" charset="0"/>
              <a:ea typeface="Candara" charset="0"/>
              <a:cs typeface="Candara" charset="0"/>
            </a:rPr>
            <a:t>Data Integration</a:t>
          </a:r>
          <a:endParaRPr lang="en-GB" sz="1600" dirty="0">
            <a:latin typeface="Candara" charset="0"/>
            <a:ea typeface="Candara" charset="0"/>
            <a:cs typeface="Candara" charset="0"/>
          </a:endParaRPr>
        </a:p>
      </dgm:t>
    </dgm:pt>
    <dgm:pt modelId="{1D17B5A2-2D24-564B-917D-2429F6F074F2}" type="parTrans" cxnId="{B79A63C1-E274-BE45-9064-2B0B2635DC6E}">
      <dgm:prSet/>
      <dgm:spPr/>
      <dgm:t>
        <a:bodyPr/>
        <a:lstStyle/>
        <a:p>
          <a:endParaRPr lang="en-GB" sz="1600">
            <a:latin typeface="Candara" charset="0"/>
            <a:ea typeface="Candara" charset="0"/>
            <a:cs typeface="Candara" charset="0"/>
          </a:endParaRPr>
        </a:p>
      </dgm:t>
    </dgm:pt>
    <dgm:pt modelId="{4790EA90-7158-1848-8348-197CECBD97BE}" type="sibTrans" cxnId="{B79A63C1-E274-BE45-9064-2B0B2635DC6E}">
      <dgm:prSet/>
      <dgm:spPr>
        <a:solidFill>
          <a:srgbClr val="001227"/>
        </a:solidFill>
      </dgm:spPr>
      <dgm:t>
        <a:bodyPr/>
        <a:lstStyle/>
        <a:p>
          <a:endParaRPr lang="en-GB" sz="1600">
            <a:latin typeface="Candara" charset="0"/>
            <a:ea typeface="Candara" charset="0"/>
            <a:cs typeface="Candara" charset="0"/>
          </a:endParaRPr>
        </a:p>
      </dgm:t>
    </dgm:pt>
    <dgm:pt modelId="{C985002D-D248-CF4D-A3D9-AADF974CD90F}">
      <dgm:prSet phldrT="[Text]" custT="1"/>
      <dgm:spPr/>
      <dgm:t>
        <a:bodyPr/>
        <a:lstStyle/>
        <a:p>
          <a:r>
            <a:rPr lang="en-GB" sz="1600" dirty="0" smtClean="0">
              <a:latin typeface="Candara" charset="0"/>
              <a:ea typeface="Candara" charset="0"/>
              <a:cs typeface="Candara" charset="0"/>
            </a:rPr>
            <a:t>Data Exploration</a:t>
          </a:r>
          <a:endParaRPr lang="en-GB" sz="1600" dirty="0">
            <a:latin typeface="Candara" charset="0"/>
            <a:ea typeface="Candara" charset="0"/>
            <a:cs typeface="Candara" charset="0"/>
          </a:endParaRPr>
        </a:p>
      </dgm:t>
    </dgm:pt>
    <dgm:pt modelId="{BE8E638D-508F-884D-B969-1DC4FE1F1820}" type="parTrans" cxnId="{10F9CD2E-38A0-8043-A996-31C109948623}">
      <dgm:prSet/>
      <dgm:spPr/>
      <dgm:t>
        <a:bodyPr/>
        <a:lstStyle/>
        <a:p>
          <a:endParaRPr lang="en-GB" sz="1600">
            <a:latin typeface="Candara" charset="0"/>
            <a:ea typeface="Candara" charset="0"/>
            <a:cs typeface="Candara" charset="0"/>
          </a:endParaRPr>
        </a:p>
      </dgm:t>
    </dgm:pt>
    <dgm:pt modelId="{A72A2863-D7FA-D448-A5B4-162C9E069418}" type="sibTrans" cxnId="{10F9CD2E-38A0-8043-A996-31C109948623}">
      <dgm:prSet/>
      <dgm:spPr>
        <a:solidFill>
          <a:srgbClr val="001227"/>
        </a:solidFill>
      </dgm:spPr>
      <dgm:t>
        <a:bodyPr/>
        <a:lstStyle/>
        <a:p>
          <a:endParaRPr lang="en-GB" sz="1600">
            <a:latin typeface="Candara" charset="0"/>
            <a:ea typeface="Candara" charset="0"/>
            <a:cs typeface="Candara" charset="0"/>
          </a:endParaRPr>
        </a:p>
      </dgm:t>
    </dgm:pt>
    <dgm:pt modelId="{B4285715-EF3B-BB4E-A48C-A48B07D8C476}">
      <dgm:prSet phldrT="[Text]" custT="1"/>
      <dgm:spPr/>
      <dgm:t>
        <a:bodyPr/>
        <a:lstStyle/>
        <a:p>
          <a:r>
            <a:rPr lang="en-GB" sz="1600" dirty="0" smtClean="0">
              <a:latin typeface="Candara" charset="0"/>
              <a:ea typeface="Candara" charset="0"/>
              <a:cs typeface="Candara" charset="0"/>
            </a:rPr>
            <a:t>Solution Development</a:t>
          </a:r>
          <a:endParaRPr lang="en-GB" sz="1600" dirty="0">
            <a:latin typeface="Candara" charset="0"/>
            <a:ea typeface="Candara" charset="0"/>
            <a:cs typeface="Candara" charset="0"/>
          </a:endParaRPr>
        </a:p>
      </dgm:t>
    </dgm:pt>
    <dgm:pt modelId="{2FC18FF4-B389-6142-B818-0CCE2AC3073F}" type="parTrans" cxnId="{AFDBEFB5-E1CC-854E-9798-96030A2CC8A1}">
      <dgm:prSet/>
      <dgm:spPr/>
      <dgm:t>
        <a:bodyPr/>
        <a:lstStyle/>
        <a:p>
          <a:endParaRPr lang="en-GB" sz="1600">
            <a:latin typeface="Candara" charset="0"/>
            <a:ea typeface="Candara" charset="0"/>
            <a:cs typeface="Candara" charset="0"/>
          </a:endParaRPr>
        </a:p>
      </dgm:t>
    </dgm:pt>
    <dgm:pt modelId="{DA049683-D7CE-AB40-BA3A-285000008979}" type="sibTrans" cxnId="{AFDBEFB5-E1CC-854E-9798-96030A2CC8A1}">
      <dgm:prSet/>
      <dgm:spPr>
        <a:solidFill>
          <a:srgbClr val="001227"/>
        </a:solidFill>
      </dgm:spPr>
      <dgm:t>
        <a:bodyPr/>
        <a:lstStyle/>
        <a:p>
          <a:endParaRPr lang="en-GB" sz="1600">
            <a:latin typeface="Candara" charset="0"/>
            <a:ea typeface="Candara" charset="0"/>
            <a:cs typeface="Candara" charset="0"/>
          </a:endParaRPr>
        </a:p>
      </dgm:t>
    </dgm:pt>
    <dgm:pt modelId="{044075BC-D8A1-594F-891E-57086CC9C887}">
      <dgm:prSet phldrT="[Text]" custT="1"/>
      <dgm:spPr/>
      <dgm:t>
        <a:bodyPr/>
        <a:lstStyle/>
        <a:p>
          <a:r>
            <a:rPr lang="en-GB" sz="1600" dirty="0" smtClean="0">
              <a:latin typeface="Candara" charset="0"/>
              <a:ea typeface="Candara" charset="0"/>
              <a:cs typeface="Candara" charset="0"/>
            </a:rPr>
            <a:t>Knowledge</a:t>
          </a:r>
          <a:r>
            <a:rPr lang="en-GB" sz="1600" baseline="0" dirty="0" smtClean="0">
              <a:latin typeface="Candara" charset="0"/>
              <a:ea typeface="Candara" charset="0"/>
              <a:cs typeface="Candara" charset="0"/>
            </a:rPr>
            <a:t> Management</a:t>
          </a:r>
          <a:endParaRPr lang="en-GB" sz="1600" dirty="0">
            <a:latin typeface="Candara" charset="0"/>
            <a:ea typeface="Candara" charset="0"/>
            <a:cs typeface="Candara" charset="0"/>
          </a:endParaRPr>
        </a:p>
      </dgm:t>
    </dgm:pt>
    <dgm:pt modelId="{64F8CDC0-4BC4-7D4A-AF8D-C2A4278B4AE1}" type="parTrans" cxnId="{4E12372E-67C6-B04D-91EE-2D94328C2DD1}">
      <dgm:prSet/>
      <dgm:spPr/>
      <dgm:t>
        <a:bodyPr/>
        <a:lstStyle/>
        <a:p>
          <a:endParaRPr lang="en-GB" sz="1600">
            <a:latin typeface="Candara" charset="0"/>
            <a:ea typeface="Candara" charset="0"/>
            <a:cs typeface="Candara" charset="0"/>
          </a:endParaRPr>
        </a:p>
      </dgm:t>
    </dgm:pt>
    <dgm:pt modelId="{AD35D414-F3BE-CE49-BF63-52D2E2E715B3}" type="sibTrans" cxnId="{4E12372E-67C6-B04D-91EE-2D94328C2DD1}">
      <dgm:prSet/>
      <dgm:spPr>
        <a:solidFill>
          <a:srgbClr val="001227"/>
        </a:solidFill>
      </dgm:spPr>
      <dgm:t>
        <a:bodyPr/>
        <a:lstStyle/>
        <a:p>
          <a:endParaRPr lang="en-GB" sz="1600">
            <a:latin typeface="Candara" charset="0"/>
            <a:ea typeface="Candara" charset="0"/>
            <a:cs typeface="Candara" charset="0"/>
          </a:endParaRPr>
        </a:p>
      </dgm:t>
    </dgm:pt>
    <dgm:pt modelId="{5415D6BC-334E-4841-A291-4C2AEFE50252}">
      <dgm:prSet phldrT="[Text]" custT="1"/>
      <dgm:spPr/>
      <dgm:t>
        <a:bodyPr/>
        <a:lstStyle/>
        <a:p>
          <a:r>
            <a:rPr lang="en-GB" sz="1600" dirty="0" smtClean="0">
              <a:latin typeface="Candara" charset="0"/>
              <a:ea typeface="Candara" charset="0"/>
              <a:cs typeface="Candara" charset="0"/>
            </a:rPr>
            <a:t>Ownership of Data Product</a:t>
          </a:r>
          <a:endParaRPr lang="en-GB" sz="1600" dirty="0">
            <a:latin typeface="Candara" charset="0"/>
            <a:ea typeface="Candara" charset="0"/>
            <a:cs typeface="Candara" charset="0"/>
          </a:endParaRPr>
        </a:p>
      </dgm:t>
    </dgm:pt>
    <dgm:pt modelId="{1673E7AF-69D5-FA43-8974-EFDC95E32096}" type="parTrans" cxnId="{BB97DCA3-4622-1644-AE5A-82B50BD16F17}">
      <dgm:prSet/>
      <dgm:spPr/>
      <dgm:t>
        <a:bodyPr/>
        <a:lstStyle/>
        <a:p>
          <a:endParaRPr lang="en-GB" sz="1600">
            <a:latin typeface="Candara" charset="0"/>
            <a:ea typeface="Candara" charset="0"/>
            <a:cs typeface="Candara" charset="0"/>
          </a:endParaRPr>
        </a:p>
      </dgm:t>
    </dgm:pt>
    <dgm:pt modelId="{9C58EFAC-7A90-284C-8C2F-85C175747E36}" type="sibTrans" cxnId="{BB97DCA3-4622-1644-AE5A-82B50BD16F17}">
      <dgm:prSet/>
      <dgm:spPr>
        <a:solidFill>
          <a:srgbClr val="001227"/>
        </a:solidFill>
      </dgm:spPr>
      <dgm:t>
        <a:bodyPr/>
        <a:lstStyle/>
        <a:p>
          <a:endParaRPr lang="en-GB" sz="1600">
            <a:latin typeface="Candara" charset="0"/>
            <a:ea typeface="Candara" charset="0"/>
            <a:cs typeface="Candara" charset="0"/>
          </a:endParaRPr>
        </a:p>
      </dgm:t>
    </dgm:pt>
    <dgm:pt modelId="{08A06C16-6421-C04B-9252-B808316D6292}" type="pres">
      <dgm:prSet presAssocID="{3A1E6DBE-2EE7-C242-994B-9B30D831138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9176113-F9E4-0647-B7B1-408E2ECBA87D}" type="pres">
      <dgm:prSet presAssocID="{70D92B9D-432C-F444-8E06-218FEB9D9FC3}" presName="dummy" presStyleCnt="0"/>
      <dgm:spPr/>
    </dgm:pt>
    <dgm:pt modelId="{5C381615-5562-6D43-BF2E-DC2E2583A2F7}" type="pres">
      <dgm:prSet presAssocID="{70D92B9D-432C-F444-8E06-218FEB9D9FC3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213AA4-7D3C-1C46-909D-DB575B0F8698}" type="pres">
      <dgm:prSet presAssocID="{4790EA90-7158-1848-8348-197CECBD97BE}" presName="sibTrans" presStyleLbl="node1" presStyleIdx="0" presStyleCnt="5"/>
      <dgm:spPr/>
      <dgm:t>
        <a:bodyPr/>
        <a:lstStyle/>
        <a:p>
          <a:endParaRPr lang="en-GB"/>
        </a:p>
      </dgm:t>
    </dgm:pt>
    <dgm:pt modelId="{00B89AB3-A9AF-DB45-A163-D90E37E89B32}" type="pres">
      <dgm:prSet presAssocID="{C985002D-D248-CF4D-A3D9-AADF974CD90F}" presName="dummy" presStyleCnt="0"/>
      <dgm:spPr/>
    </dgm:pt>
    <dgm:pt modelId="{41A2E3AB-EEC5-D243-B278-E660BC82E986}" type="pres">
      <dgm:prSet presAssocID="{C985002D-D248-CF4D-A3D9-AADF974CD90F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499861-4895-F94C-ABC0-1BBA0CF14846}" type="pres">
      <dgm:prSet presAssocID="{A72A2863-D7FA-D448-A5B4-162C9E069418}" presName="sibTrans" presStyleLbl="node1" presStyleIdx="1" presStyleCnt="5"/>
      <dgm:spPr/>
      <dgm:t>
        <a:bodyPr/>
        <a:lstStyle/>
        <a:p>
          <a:endParaRPr lang="en-GB"/>
        </a:p>
      </dgm:t>
    </dgm:pt>
    <dgm:pt modelId="{BC6C623D-B737-5D45-9067-C39926BDB676}" type="pres">
      <dgm:prSet presAssocID="{B4285715-EF3B-BB4E-A48C-A48B07D8C476}" presName="dummy" presStyleCnt="0"/>
      <dgm:spPr/>
    </dgm:pt>
    <dgm:pt modelId="{0581DC59-FC30-354E-ACBC-7006FAA20772}" type="pres">
      <dgm:prSet presAssocID="{B4285715-EF3B-BB4E-A48C-A48B07D8C476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523E44-97C0-0C48-83A9-F487B2E57CC3}" type="pres">
      <dgm:prSet presAssocID="{DA049683-D7CE-AB40-BA3A-285000008979}" presName="sibTrans" presStyleLbl="node1" presStyleIdx="2" presStyleCnt="5"/>
      <dgm:spPr/>
      <dgm:t>
        <a:bodyPr/>
        <a:lstStyle/>
        <a:p>
          <a:endParaRPr lang="en-GB"/>
        </a:p>
      </dgm:t>
    </dgm:pt>
    <dgm:pt modelId="{EA35FC1E-7D9F-FA4B-B6A1-3E8D1B998ACE}" type="pres">
      <dgm:prSet presAssocID="{044075BC-D8A1-594F-891E-57086CC9C887}" presName="dummy" presStyleCnt="0"/>
      <dgm:spPr/>
    </dgm:pt>
    <dgm:pt modelId="{5F71F7A2-6B6F-524B-9549-9EF54A2AB948}" type="pres">
      <dgm:prSet presAssocID="{044075BC-D8A1-594F-891E-57086CC9C887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6361EC-7E06-DD4E-9226-BD5592220E7B}" type="pres">
      <dgm:prSet presAssocID="{AD35D414-F3BE-CE49-BF63-52D2E2E715B3}" presName="sibTrans" presStyleLbl="node1" presStyleIdx="3" presStyleCnt="5"/>
      <dgm:spPr/>
      <dgm:t>
        <a:bodyPr/>
        <a:lstStyle/>
        <a:p>
          <a:endParaRPr lang="en-GB"/>
        </a:p>
      </dgm:t>
    </dgm:pt>
    <dgm:pt modelId="{2C55578C-B283-AC44-9E6F-21BF61C3BF72}" type="pres">
      <dgm:prSet presAssocID="{5415D6BC-334E-4841-A291-4C2AEFE50252}" presName="dummy" presStyleCnt="0"/>
      <dgm:spPr/>
    </dgm:pt>
    <dgm:pt modelId="{0590E7F8-4BA4-4F44-974A-81B236C07B1F}" type="pres">
      <dgm:prSet presAssocID="{5415D6BC-334E-4841-A291-4C2AEFE50252}" presName="node" presStyleLbl="revTx" presStyleIdx="4" presStyleCnt="5" custScaleX="7466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5569F9-832D-AB4D-94E3-6E6724394A7D}" type="pres">
      <dgm:prSet presAssocID="{9C58EFAC-7A90-284C-8C2F-85C175747E36}" presName="sibTrans" presStyleLbl="node1" presStyleIdx="4" presStyleCnt="5"/>
      <dgm:spPr/>
      <dgm:t>
        <a:bodyPr/>
        <a:lstStyle/>
        <a:p>
          <a:endParaRPr lang="en-GB"/>
        </a:p>
      </dgm:t>
    </dgm:pt>
  </dgm:ptLst>
  <dgm:cxnLst>
    <dgm:cxn modelId="{2E9C8893-CE63-874B-AEDD-477D84F37969}" type="presOf" srcId="{4790EA90-7158-1848-8348-197CECBD97BE}" destId="{06213AA4-7D3C-1C46-909D-DB575B0F8698}" srcOrd="0" destOrd="0" presId="urn:microsoft.com/office/officeart/2005/8/layout/cycle1"/>
    <dgm:cxn modelId="{18392704-28FF-0A46-BA86-E01B1CAD4E3A}" type="presOf" srcId="{A72A2863-D7FA-D448-A5B4-162C9E069418}" destId="{CE499861-4895-F94C-ABC0-1BBA0CF14846}" srcOrd="0" destOrd="0" presId="urn:microsoft.com/office/officeart/2005/8/layout/cycle1"/>
    <dgm:cxn modelId="{B79A63C1-E274-BE45-9064-2B0B2635DC6E}" srcId="{3A1E6DBE-2EE7-C242-994B-9B30D8311382}" destId="{70D92B9D-432C-F444-8E06-218FEB9D9FC3}" srcOrd="0" destOrd="0" parTransId="{1D17B5A2-2D24-564B-917D-2429F6F074F2}" sibTransId="{4790EA90-7158-1848-8348-197CECBD97BE}"/>
    <dgm:cxn modelId="{F75A60BC-204B-AE45-91E3-FF131151692E}" type="presOf" srcId="{C985002D-D248-CF4D-A3D9-AADF974CD90F}" destId="{41A2E3AB-EEC5-D243-B278-E660BC82E986}" srcOrd="0" destOrd="0" presId="urn:microsoft.com/office/officeart/2005/8/layout/cycle1"/>
    <dgm:cxn modelId="{6F0170B7-E346-684E-8C74-F4869AA4C81E}" type="presOf" srcId="{AD35D414-F3BE-CE49-BF63-52D2E2E715B3}" destId="{2F6361EC-7E06-DD4E-9226-BD5592220E7B}" srcOrd="0" destOrd="0" presId="urn:microsoft.com/office/officeart/2005/8/layout/cycle1"/>
    <dgm:cxn modelId="{1DC6854D-BF72-6549-9761-D4CB62A6CE33}" type="presOf" srcId="{3A1E6DBE-2EE7-C242-994B-9B30D8311382}" destId="{08A06C16-6421-C04B-9252-B808316D6292}" srcOrd="0" destOrd="0" presId="urn:microsoft.com/office/officeart/2005/8/layout/cycle1"/>
    <dgm:cxn modelId="{BCD2F7F0-EFB7-8942-ABE4-EA160CB4208D}" type="presOf" srcId="{5415D6BC-334E-4841-A291-4C2AEFE50252}" destId="{0590E7F8-4BA4-4F44-974A-81B236C07B1F}" srcOrd="0" destOrd="0" presId="urn:microsoft.com/office/officeart/2005/8/layout/cycle1"/>
    <dgm:cxn modelId="{4E12372E-67C6-B04D-91EE-2D94328C2DD1}" srcId="{3A1E6DBE-2EE7-C242-994B-9B30D8311382}" destId="{044075BC-D8A1-594F-891E-57086CC9C887}" srcOrd="3" destOrd="0" parTransId="{64F8CDC0-4BC4-7D4A-AF8D-C2A4278B4AE1}" sibTransId="{AD35D414-F3BE-CE49-BF63-52D2E2E715B3}"/>
    <dgm:cxn modelId="{B5A8EB47-58A9-D944-9A58-319DC2177C1B}" type="presOf" srcId="{B4285715-EF3B-BB4E-A48C-A48B07D8C476}" destId="{0581DC59-FC30-354E-ACBC-7006FAA20772}" srcOrd="0" destOrd="0" presId="urn:microsoft.com/office/officeart/2005/8/layout/cycle1"/>
    <dgm:cxn modelId="{606646E5-6B92-7E44-9BF3-ECC05469DD41}" type="presOf" srcId="{70D92B9D-432C-F444-8E06-218FEB9D9FC3}" destId="{5C381615-5562-6D43-BF2E-DC2E2583A2F7}" srcOrd="0" destOrd="0" presId="urn:microsoft.com/office/officeart/2005/8/layout/cycle1"/>
    <dgm:cxn modelId="{10F9CD2E-38A0-8043-A996-31C109948623}" srcId="{3A1E6DBE-2EE7-C242-994B-9B30D8311382}" destId="{C985002D-D248-CF4D-A3D9-AADF974CD90F}" srcOrd="1" destOrd="0" parTransId="{BE8E638D-508F-884D-B969-1DC4FE1F1820}" sibTransId="{A72A2863-D7FA-D448-A5B4-162C9E069418}"/>
    <dgm:cxn modelId="{018D119C-9FEE-5D41-B2C1-E18256362745}" type="presOf" srcId="{044075BC-D8A1-594F-891E-57086CC9C887}" destId="{5F71F7A2-6B6F-524B-9549-9EF54A2AB948}" srcOrd="0" destOrd="0" presId="urn:microsoft.com/office/officeart/2005/8/layout/cycle1"/>
    <dgm:cxn modelId="{BB97DCA3-4622-1644-AE5A-82B50BD16F17}" srcId="{3A1E6DBE-2EE7-C242-994B-9B30D8311382}" destId="{5415D6BC-334E-4841-A291-4C2AEFE50252}" srcOrd="4" destOrd="0" parTransId="{1673E7AF-69D5-FA43-8974-EFDC95E32096}" sibTransId="{9C58EFAC-7A90-284C-8C2F-85C175747E36}"/>
    <dgm:cxn modelId="{AFDBEFB5-E1CC-854E-9798-96030A2CC8A1}" srcId="{3A1E6DBE-2EE7-C242-994B-9B30D8311382}" destId="{B4285715-EF3B-BB4E-A48C-A48B07D8C476}" srcOrd="2" destOrd="0" parTransId="{2FC18FF4-B389-6142-B818-0CCE2AC3073F}" sibTransId="{DA049683-D7CE-AB40-BA3A-285000008979}"/>
    <dgm:cxn modelId="{7037D599-EBBB-6742-9DF6-996C1B3F8421}" type="presOf" srcId="{9C58EFAC-7A90-284C-8C2F-85C175747E36}" destId="{DD5569F9-832D-AB4D-94E3-6E6724394A7D}" srcOrd="0" destOrd="0" presId="urn:microsoft.com/office/officeart/2005/8/layout/cycle1"/>
    <dgm:cxn modelId="{F54E0CFC-9CE1-9F4A-8100-95EF492B97AD}" type="presOf" srcId="{DA049683-D7CE-AB40-BA3A-285000008979}" destId="{82523E44-97C0-0C48-83A9-F487B2E57CC3}" srcOrd="0" destOrd="0" presId="urn:microsoft.com/office/officeart/2005/8/layout/cycle1"/>
    <dgm:cxn modelId="{6C5499A8-9226-0948-9ECF-1E348E82F1D2}" type="presParOf" srcId="{08A06C16-6421-C04B-9252-B808316D6292}" destId="{49176113-F9E4-0647-B7B1-408E2ECBA87D}" srcOrd="0" destOrd="0" presId="urn:microsoft.com/office/officeart/2005/8/layout/cycle1"/>
    <dgm:cxn modelId="{B7518DBB-9D9C-8240-9589-13A1A4226995}" type="presParOf" srcId="{08A06C16-6421-C04B-9252-B808316D6292}" destId="{5C381615-5562-6D43-BF2E-DC2E2583A2F7}" srcOrd="1" destOrd="0" presId="urn:microsoft.com/office/officeart/2005/8/layout/cycle1"/>
    <dgm:cxn modelId="{EA6D970A-6FE5-2842-A91F-FD734E7E6E07}" type="presParOf" srcId="{08A06C16-6421-C04B-9252-B808316D6292}" destId="{06213AA4-7D3C-1C46-909D-DB575B0F8698}" srcOrd="2" destOrd="0" presId="urn:microsoft.com/office/officeart/2005/8/layout/cycle1"/>
    <dgm:cxn modelId="{D0FF8A91-E553-2542-B51C-81936732C6D0}" type="presParOf" srcId="{08A06C16-6421-C04B-9252-B808316D6292}" destId="{00B89AB3-A9AF-DB45-A163-D90E37E89B32}" srcOrd="3" destOrd="0" presId="urn:microsoft.com/office/officeart/2005/8/layout/cycle1"/>
    <dgm:cxn modelId="{D136D0A4-0A5D-694A-92B4-30148E1BB6AC}" type="presParOf" srcId="{08A06C16-6421-C04B-9252-B808316D6292}" destId="{41A2E3AB-EEC5-D243-B278-E660BC82E986}" srcOrd="4" destOrd="0" presId="urn:microsoft.com/office/officeart/2005/8/layout/cycle1"/>
    <dgm:cxn modelId="{896415A6-A971-8B48-98F1-6C43F877108B}" type="presParOf" srcId="{08A06C16-6421-C04B-9252-B808316D6292}" destId="{CE499861-4895-F94C-ABC0-1BBA0CF14846}" srcOrd="5" destOrd="0" presId="urn:microsoft.com/office/officeart/2005/8/layout/cycle1"/>
    <dgm:cxn modelId="{F9FA366A-A3FB-594C-A34D-E6BC3E924F1F}" type="presParOf" srcId="{08A06C16-6421-C04B-9252-B808316D6292}" destId="{BC6C623D-B737-5D45-9067-C39926BDB676}" srcOrd="6" destOrd="0" presId="urn:microsoft.com/office/officeart/2005/8/layout/cycle1"/>
    <dgm:cxn modelId="{E7E58829-4922-474C-B513-71C946E12279}" type="presParOf" srcId="{08A06C16-6421-C04B-9252-B808316D6292}" destId="{0581DC59-FC30-354E-ACBC-7006FAA20772}" srcOrd="7" destOrd="0" presId="urn:microsoft.com/office/officeart/2005/8/layout/cycle1"/>
    <dgm:cxn modelId="{673BDF20-B549-3544-AEDC-E0E1009C63BF}" type="presParOf" srcId="{08A06C16-6421-C04B-9252-B808316D6292}" destId="{82523E44-97C0-0C48-83A9-F487B2E57CC3}" srcOrd="8" destOrd="0" presId="urn:microsoft.com/office/officeart/2005/8/layout/cycle1"/>
    <dgm:cxn modelId="{73223585-A7A4-AD44-B342-A1F6B5561F68}" type="presParOf" srcId="{08A06C16-6421-C04B-9252-B808316D6292}" destId="{EA35FC1E-7D9F-FA4B-B6A1-3E8D1B998ACE}" srcOrd="9" destOrd="0" presId="urn:microsoft.com/office/officeart/2005/8/layout/cycle1"/>
    <dgm:cxn modelId="{BC14407C-5BED-7D4C-8B94-25ECF1739F39}" type="presParOf" srcId="{08A06C16-6421-C04B-9252-B808316D6292}" destId="{5F71F7A2-6B6F-524B-9549-9EF54A2AB948}" srcOrd="10" destOrd="0" presId="urn:microsoft.com/office/officeart/2005/8/layout/cycle1"/>
    <dgm:cxn modelId="{C6DFCA3D-7731-5541-8485-C05353F9354C}" type="presParOf" srcId="{08A06C16-6421-C04B-9252-B808316D6292}" destId="{2F6361EC-7E06-DD4E-9226-BD5592220E7B}" srcOrd="11" destOrd="0" presId="urn:microsoft.com/office/officeart/2005/8/layout/cycle1"/>
    <dgm:cxn modelId="{697DB52D-C730-9A4A-BA5C-FB078E3EBE05}" type="presParOf" srcId="{08A06C16-6421-C04B-9252-B808316D6292}" destId="{2C55578C-B283-AC44-9E6F-21BF61C3BF72}" srcOrd="12" destOrd="0" presId="urn:microsoft.com/office/officeart/2005/8/layout/cycle1"/>
    <dgm:cxn modelId="{B9133F9D-43DB-AF46-8331-67E86D283ECC}" type="presParOf" srcId="{08A06C16-6421-C04B-9252-B808316D6292}" destId="{0590E7F8-4BA4-4F44-974A-81B236C07B1F}" srcOrd="13" destOrd="0" presId="urn:microsoft.com/office/officeart/2005/8/layout/cycle1"/>
    <dgm:cxn modelId="{7F3E55B6-26CE-3C4A-B89D-655061CAA3DC}" type="presParOf" srcId="{08A06C16-6421-C04B-9252-B808316D6292}" destId="{DD5569F9-832D-AB4D-94E3-6E6724394A7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81615-5562-6D43-BF2E-DC2E2583A2F7}">
      <dsp:nvSpPr>
        <dsp:cNvPr id="0" name=""/>
        <dsp:cNvSpPr/>
      </dsp:nvSpPr>
      <dsp:spPr>
        <a:xfrm>
          <a:off x="5288789" y="37648"/>
          <a:ext cx="1359296" cy="135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Candara" charset="0"/>
              <a:ea typeface="Candara" charset="0"/>
              <a:cs typeface="Candara" charset="0"/>
            </a:rPr>
            <a:t>Data Integration</a:t>
          </a:r>
          <a:endParaRPr lang="en-GB" sz="1600" kern="1200" dirty="0">
            <a:latin typeface="Candara" charset="0"/>
            <a:ea typeface="Candara" charset="0"/>
            <a:cs typeface="Candara" charset="0"/>
          </a:endParaRPr>
        </a:p>
      </dsp:txBody>
      <dsp:txXfrm>
        <a:off x="5288789" y="37648"/>
        <a:ext cx="1359296" cy="1359296"/>
      </dsp:txXfrm>
    </dsp:sp>
    <dsp:sp modelId="{06213AA4-7D3C-1C46-909D-DB575B0F8698}">
      <dsp:nvSpPr>
        <dsp:cNvPr id="0" name=""/>
        <dsp:cNvSpPr/>
      </dsp:nvSpPr>
      <dsp:spPr>
        <a:xfrm>
          <a:off x="2092055" y="-1576"/>
          <a:ext cx="5095356" cy="5095356"/>
        </a:xfrm>
        <a:prstGeom prst="circularArrow">
          <a:avLst>
            <a:gd name="adj1" fmla="val 5202"/>
            <a:gd name="adj2" fmla="val 336051"/>
            <a:gd name="adj3" fmla="val 21292681"/>
            <a:gd name="adj4" fmla="val 19766730"/>
            <a:gd name="adj5" fmla="val 6069"/>
          </a:avLst>
        </a:prstGeom>
        <a:solidFill>
          <a:srgbClr val="00122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A2E3AB-EEC5-D243-B278-E660BC82E986}">
      <dsp:nvSpPr>
        <dsp:cNvPr id="0" name=""/>
        <dsp:cNvSpPr/>
      </dsp:nvSpPr>
      <dsp:spPr>
        <a:xfrm>
          <a:off x="6109973" y="2564994"/>
          <a:ext cx="1359296" cy="135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Candara" charset="0"/>
              <a:ea typeface="Candara" charset="0"/>
              <a:cs typeface="Candara" charset="0"/>
            </a:rPr>
            <a:t>Data Exploration</a:t>
          </a:r>
          <a:endParaRPr lang="en-GB" sz="1600" kern="1200" dirty="0">
            <a:latin typeface="Candara" charset="0"/>
            <a:ea typeface="Candara" charset="0"/>
            <a:cs typeface="Candara" charset="0"/>
          </a:endParaRPr>
        </a:p>
      </dsp:txBody>
      <dsp:txXfrm>
        <a:off x="6109973" y="2564994"/>
        <a:ext cx="1359296" cy="1359296"/>
      </dsp:txXfrm>
    </dsp:sp>
    <dsp:sp modelId="{CE499861-4895-F94C-ABC0-1BBA0CF14846}">
      <dsp:nvSpPr>
        <dsp:cNvPr id="0" name=""/>
        <dsp:cNvSpPr/>
      </dsp:nvSpPr>
      <dsp:spPr>
        <a:xfrm>
          <a:off x="2092055" y="-1576"/>
          <a:ext cx="5095356" cy="5095356"/>
        </a:xfrm>
        <a:prstGeom prst="circularArrow">
          <a:avLst>
            <a:gd name="adj1" fmla="val 5202"/>
            <a:gd name="adj2" fmla="val 336051"/>
            <a:gd name="adj3" fmla="val 4014117"/>
            <a:gd name="adj4" fmla="val 2253966"/>
            <a:gd name="adj5" fmla="val 6069"/>
          </a:avLst>
        </a:prstGeom>
        <a:solidFill>
          <a:srgbClr val="00122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81DC59-FC30-354E-ACBC-7006FAA20772}">
      <dsp:nvSpPr>
        <dsp:cNvPr id="0" name=""/>
        <dsp:cNvSpPr/>
      </dsp:nvSpPr>
      <dsp:spPr>
        <a:xfrm>
          <a:off x="3960085" y="4126980"/>
          <a:ext cx="1359296" cy="135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Candara" charset="0"/>
              <a:ea typeface="Candara" charset="0"/>
              <a:cs typeface="Candara" charset="0"/>
            </a:rPr>
            <a:t>Solution Development</a:t>
          </a:r>
          <a:endParaRPr lang="en-GB" sz="1600" kern="1200" dirty="0">
            <a:latin typeface="Candara" charset="0"/>
            <a:ea typeface="Candara" charset="0"/>
            <a:cs typeface="Candara" charset="0"/>
          </a:endParaRPr>
        </a:p>
      </dsp:txBody>
      <dsp:txXfrm>
        <a:off x="3960085" y="4126980"/>
        <a:ext cx="1359296" cy="1359296"/>
      </dsp:txXfrm>
    </dsp:sp>
    <dsp:sp modelId="{82523E44-97C0-0C48-83A9-F487B2E57CC3}">
      <dsp:nvSpPr>
        <dsp:cNvPr id="0" name=""/>
        <dsp:cNvSpPr/>
      </dsp:nvSpPr>
      <dsp:spPr>
        <a:xfrm>
          <a:off x="2092055" y="-1576"/>
          <a:ext cx="5095356" cy="5095356"/>
        </a:xfrm>
        <a:prstGeom prst="circularArrow">
          <a:avLst>
            <a:gd name="adj1" fmla="val 5202"/>
            <a:gd name="adj2" fmla="val 336051"/>
            <a:gd name="adj3" fmla="val 8209983"/>
            <a:gd name="adj4" fmla="val 6449833"/>
            <a:gd name="adj5" fmla="val 6069"/>
          </a:avLst>
        </a:prstGeom>
        <a:solidFill>
          <a:srgbClr val="00122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1F7A2-6B6F-524B-9549-9EF54A2AB948}">
      <dsp:nvSpPr>
        <dsp:cNvPr id="0" name=""/>
        <dsp:cNvSpPr/>
      </dsp:nvSpPr>
      <dsp:spPr>
        <a:xfrm>
          <a:off x="1810196" y="2564994"/>
          <a:ext cx="1359296" cy="135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Candara" charset="0"/>
              <a:ea typeface="Candara" charset="0"/>
              <a:cs typeface="Candara" charset="0"/>
            </a:rPr>
            <a:t>Knowledge</a:t>
          </a:r>
          <a:r>
            <a:rPr lang="en-GB" sz="1600" kern="1200" baseline="0" dirty="0" smtClean="0">
              <a:latin typeface="Candara" charset="0"/>
              <a:ea typeface="Candara" charset="0"/>
              <a:cs typeface="Candara" charset="0"/>
            </a:rPr>
            <a:t> Management</a:t>
          </a:r>
          <a:endParaRPr lang="en-GB" sz="1600" kern="1200" dirty="0">
            <a:latin typeface="Candara" charset="0"/>
            <a:ea typeface="Candara" charset="0"/>
            <a:cs typeface="Candara" charset="0"/>
          </a:endParaRPr>
        </a:p>
      </dsp:txBody>
      <dsp:txXfrm>
        <a:off x="1810196" y="2564994"/>
        <a:ext cx="1359296" cy="1359296"/>
      </dsp:txXfrm>
    </dsp:sp>
    <dsp:sp modelId="{2F6361EC-7E06-DD4E-9226-BD5592220E7B}">
      <dsp:nvSpPr>
        <dsp:cNvPr id="0" name=""/>
        <dsp:cNvSpPr/>
      </dsp:nvSpPr>
      <dsp:spPr>
        <a:xfrm>
          <a:off x="2092055" y="-1576"/>
          <a:ext cx="5095356" cy="5095356"/>
        </a:xfrm>
        <a:prstGeom prst="circularArrow">
          <a:avLst>
            <a:gd name="adj1" fmla="val 5202"/>
            <a:gd name="adj2" fmla="val 336051"/>
            <a:gd name="adj3" fmla="val 12604889"/>
            <a:gd name="adj4" fmla="val 10771268"/>
            <a:gd name="adj5" fmla="val 6069"/>
          </a:avLst>
        </a:prstGeom>
        <a:solidFill>
          <a:srgbClr val="00122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0E7F8-4BA4-4F44-974A-81B236C07B1F}">
      <dsp:nvSpPr>
        <dsp:cNvPr id="0" name=""/>
        <dsp:cNvSpPr/>
      </dsp:nvSpPr>
      <dsp:spPr>
        <a:xfrm>
          <a:off x="2803590" y="37648"/>
          <a:ext cx="1014878" cy="135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Candara" charset="0"/>
              <a:ea typeface="Candara" charset="0"/>
              <a:cs typeface="Candara" charset="0"/>
            </a:rPr>
            <a:t>Ownership of Data Product</a:t>
          </a:r>
          <a:endParaRPr lang="en-GB" sz="1600" kern="1200" dirty="0">
            <a:latin typeface="Candara" charset="0"/>
            <a:ea typeface="Candara" charset="0"/>
            <a:cs typeface="Candara" charset="0"/>
          </a:endParaRPr>
        </a:p>
      </dsp:txBody>
      <dsp:txXfrm>
        <a:off x="2803590" y="37648"/>
        <a:ext cx="1014878" cy="1359296"/>
      </dsp:txXfrm>
    </dsp:sp>
    <dsp:sp modelId="{DD5569F9-832D-AB4D-94E3-6E6724394A7D}">
      <dsp:nvSpPr>
        <dsp:cNvPr id="0" name=""/>
        <dsp:cNvSpPr/>
      </dsp:nvSpPr>
      <dsp:spPr>
        <a:xfrm>
          <a:off x="2092055" y="-1576"/>
          <a:ext cx="5095356" cy="5095356"/>
        </a:xfrm>
        <a:prstGeom prst="circularArrow">
          <a:avLst>
            <a:gd name="adj1" fmla="val 5202"/>
            <a:gd name="adj2" fmla="val 336051"/>
            <a:gd name="adj3" fmla="val 16865107"/>
            <a:gd name="adj4" fmla="val 14921794"/>
            <a:gd name="adj5" fmla="val 6069"/>
          </a:avLst>
        </a:prstGeom>
        <a:solidFill>
          <a:srgbClr val="00122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25070-2CF2-4944-B962-669C8E2BFDEC}" type="datetimeFigureOut">
              <a:rPr lang="de-DE" smtClean="0"/>
              <a:t>25.02.16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F26EF-ADEA-48F6-AAF3-BE4529308A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81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37FCA-FF60-4145-B189-51CDCCD81156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70AB-DB85-A04F-9BF5-A735D1039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93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70AB-DB85-A04F-9BF5-A735D10393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8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70AB-DB85-A04F-9BF5-A735D10393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2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70AB-DB85-A04F-9BF5-A735D103937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1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70AB-DB85-A04F-9BF5-A735D103937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70AB-DB85-A04F-9BF5-A735D103937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9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70AB-DB85-A04F-9BF5-A735D103937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6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70AB-DB85-A04F-9BF5-A735D103937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56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70AB-DB85-A04F-9BF5-A735D103937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6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70AB-DB85-A04F-9BF5-A735D103937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69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3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2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1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3208000" cy="3073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72" y="3588621"/>
            <a:ext cx="6664626" cy="239245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019173" y="6311813"/>
            <a:ext cx="9479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noProof="0" dirty="0" smtClean="0">
                <a:solidFill>
                  <a:srgbClr val="001227"/>
                </a:solidFill>
                <a:latin typeface="Candara" charset="0"/>
                <a:ea typeface="Candara" charset="0"/>
                <a:cs typeface="Candara" charset="0"/>
              </a:rPr>
              <a:t>Advanced</a:t>
            </a:r>
            <a:r>
              <a:rPr lang="de-DE" sz="2800" b="1" dirty="0" smtClean="0">
                <a:solidFill>
                  <a:srgbClr val="001227"/>
                </a:solidFill>
                <a:latin typeface="Candara" charset="0"/>
                <a:ea typeface="Candara" charset="0"/>
                <a:cs typeface="Candara" charset="0"/>
              </a:rPr>
              <a:t> Talent Development Programme</a:t>
            </a:r>
          </a:p>
          <a:p>
            <a:pPr marL="0" marR="0" lvl="0" indent="0" algn="ctr" defTabSz="914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 smtClean="0">
                <a:solidFill>
                  <a:srgbClr val="001227"/>
                </a:solidFill>
                <a:latin typeface="Candara" charset="0"/>
                <a:ea typeface="Candara" charset="0"/>
                <a:cs typeface="Candara" charset="0"/>
              </a:rPr>
              <a:t>2016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35" y="8943820"/>
            <a:ext cx="7404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1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3208000" cy="1517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71251"/>
            <a:ext cx="2154674" cy="80594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9505506"/>
            <a:ext cx="13208000" cy="4004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charset="0"/>
                <a:ea typeface="Candara" charset="0"/>
                <a:cs typeface="Candara" charset="0"/>
              </a:rPr>
              <a:t>© Siangyang Lau, Jaroslaw Hirniak/2015-2016 Talent</a:t>
            </a:r>
            <a:r>
              <a:rPr lang="en-GB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charset="0"/>
                <a:ea typeface="Candara" charset="0"/>
                <a:cs typeface="Candara" charset="0"/>
              </a:rPr>
              <a:t> Development Programme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charset="0"/>
                <a:ea typeface="Candara" charset="0"/>
                <a:cs typeface="Candara" charset="0"/>
              </a:rPr>
              <a:t>/ICDSS/Imperial College</a:t>
            </a:r>
            <a:r>
              <a:rPr lang="en-GB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charset="0"/>
                <a:ea typeface="Candara" charset="0"/>
                <a:cs typeface="Candara" charset="0"/>
              </a:rPr>
              <a:t> London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ndara" charset="0"/>
              <a:ea typeface="Candara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8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3208000" cy="1517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71251"/>
            <a:ext cx="2154674" cy="80594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9505506"/>
            <a:ext cx="13208000" cy="4004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charset="0"/>
                <a:ea typeface="Candara" charset="0"/>
                <a:cs typeface="Candara" charset="0"/>
              </a:rPr>
              <a:t>© Siangyang Lau, Jaroslaw Hirniak/2015-2016 Talent</a:t>
            </a:r>
            <a:r>
              <a:rPr lang="en-GB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charset="0"/>
                <a:ea typeface="Candara" charset="0"/>
                <a:cs typeface="Candara" charset="0"/>
              </a:rPr>
              <a:t> Development Programme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charset="0"/>
                <a:ea typeface="Candara" charset="0"/>
                <a:cs typeface="Candara" charset="0"/>
              </a:rPr>
              <a:t>/ICDSS/Imperial College</a:t>
            </a:r>
            <a:r>
              <a:rPr lang="en-GB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charset="0"/>
                <a:ea typeface="Candara" charset="0"/>
                <a:cs typeface="Candara" charset="0"/>
              </a:rPr>
              <a:t> London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ndara" charset="0"/>
              <a:ea typeface="Candara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7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4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8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8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0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6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entbrite.co.uk/e/hack-the-finance-industry-in-the-age-of-the-sharing-economy-tickets-21775970514?aff=ebrowse" TargetMode="External"/><Relationship Id="rId4" Type="http://schemas.openxmlformats.org/officeDocument/2006/relationships/hyperlink" Target="https://www.eventbrite.co.uk/e/hacking-justice-data-in-the-dock-tickets-21721349140?aff=ebrowse" TargetMode="External"/><Relationship Id="rId5" Type="http://schemas.openxmlformats.org/officeDocument/2006/relationships/hyperlink" Target="http://dscomplete.com/icdss/competitions/" TargetMode="External"/><Relationship Id="rId6" Type="http://schemas.openxmlformats.org/officeDocument/2006/relationships/hyperlink" Target="https://www.eventbrite.co.uk/d/united-kingdom--london/games/hackathon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iangyang.lau15@imperial.ac.uk)" TargetMode="External"/><Relationship Id="rId4" Type="http://schemas.openxmlformats.org/officeDocument/2006/relationships/hyperlink" Target="http://dscomplete.com/course/" TargetMode="External"/><Relationship Id="rId5" Type="http://schemas.openxmlformats.org/officeDocument/2006/relationships/hyperlink" Target="http://dscomplete.com/datasets/" TargetMode="External"/><Relationship Id="rId6" Type="http://schemas.openxmlformats.org/officeDocument/2006/relationships/hyperlink" Target="http://dscomplete.com/icdssadv/" TargetMode="External"/><Relationship Id="rId7" Type="http://schemas.openxmlformats.org/officeDocument/2006/relationships/hyperlink" Target="https://icdss-adv.slack.com/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j@hirniak.info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7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6843" y="2754651"/>
            <a:ext cx="11466381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Presentation </a:t>
            </a:r>
            <a:endParaRPr lang="en-US" sz="2000" dirty="0" smtClean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lvl="0"/>
            <a:r>
              <a:rPr lang="en-US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Date: 19th May 3.00-4.00pm </a:t>
            </a:r>
          </a:p>
          <a:p>
            <a:pPr lvl="0"/>
            <a:r>
              <a:rPr lang="en-US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Venue: Data Science Institute</a:t>
            </a:r>
          </a:p>
          <a:p>
            <a:pPr lvl="0">
              <a:spcAft>
                <a:spcPts val="1200"/>
              </a:spcAft>
            </a:pPr>
            <a:endParaRPr lang="en-US" sz="2000" dirty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lvl="0" algn="just"/>
            <a:r>
              <a:rPr lang="en-GB" sz="20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Explain your data visualization in a 15-minute team presentation to be delivered at the Data Science Institute GDO on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Wed, 19th </a:t>
            </a:r>
            <a:r>
              <a:rPr lang="en-GB" sz="20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May.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Data Scientists from DSI will </a:t>
            </a:r>
            <a:r>
              <a:rPr lang="en-GB" sz="20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be voting on which team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produces the best data visualization. </a:t>
            </a:r>
            <a:r>
              <a:rPr lang="en-GB" sz="20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The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15-minute </a:t>
            </a:r>
            <a:r>
              <a:rPr lang="en-GB" sz="20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limit will be strictly enforced, so practice to hit the mark.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All members should be explaining in </a:t>
            </a:r>
            <a:r>
              <a:rPr lang="en-GB" sz="20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your presentation. </a:t>
            </a:r>
            <a:endParaRPr lang="en-GB" sz="2000" dirty="0" smtClean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lvl="0" algn="just"/>
            <a:endParaRPr lang="en-GB" sz="2000" dirty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lvl="0" algn="just"/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Project success criteria:</a:t>
            </a:r>
          </a:p>
          <a:p>
            <a:pPr lvl="0" algn="just"/>
            <a:endParaRPr lang="en-GB" sz="2000" dirty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GB" sz="20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Originality (20%) - </a:t>
            </a:r>
            <a:r>
              <a:rPr lang="en-GB" sz="20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P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roject </a:t>
            </a:r>
            <a:r>
              <a:rPr lang="en-GB" sz="20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should be your idea and something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new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GB" sz="20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R</a:t>
            </a:r>
            <a:r>
              <a:rPr lang="en-GB" sz="20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esults </a:t>
            </a:r>
            <a:r>
              <a:rPr lang="en-GB" sz="20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found (20%)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- Importance </a:t>
            </a:r>
            <a:r>
              <a:rPr lang="en-GB" sz="20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of your findings, you should be able to assess impact of the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finding and understand what is important and what is not important. </a:t>
            </a:r>
            <a:r>
              <a:rPr lang="en-GB" sz="20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DS is a lot about cost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optimisation.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GB" sz="20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C</a:t>
            </a:r>
            <a:r>
              <a:rPr lang="en-GB" sz="20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omplexity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en-GB" sz="20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(20%)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- How </a:t>
            </a:r>
            <a:r>
              <a:rPr lang="en-GB" sz="20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much skills did you need to use, how did you use them, but results take priority you can shift skills to visualisation or product if finding was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easy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GB" sz="20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Quality (20%)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 - The </a:t>
            </a:r>
            <a:r>
              <a:rPr lang="en-GB" sz="20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results are easy to understand and ready to be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adopted. For example, quality of code, software and model (stability and correct use of technique)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GB" sz="20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O</a:t>
            </a:r>
            <a:r>
              <a:rPr lang="en-GB" sz="20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wnership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en-GB" sz="20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(20%)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- Is </a:t>
            </a:r>
            <a:r>
              <a:rPr lang="en-GB" sz="20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it viable solution, something that </a:t>
            </a:r>
            <a:r>
              <a:rPr lang="en-GB" sz="20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produces consistent value to various scenarios. Ability to solve the problem for any input data. </a:t>
            </a:r>
            <a:endParaRPr lang="en-GB" sz="2000" dirty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841443" y="1867722"/>
            <a:ext cx="6240463" cy="7589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dirty="0" smtClean="0">
                <a:solidFill>
                  <a:srgbClr val="001227"/>
                </a:solidFill>
                <a:latin typeface="Candara" charset="0"/>
                <a:ea typeface="Candara" charset="0"/>
                <a:cs typeface="Candara" charset="0"/>
              </a:rPr>
              <a:t>Data Science Project</a:t>
            </a:r>
            <a:endParaRPr lang="en-US" sz="4200" dirty="0">
              <a:solidFill>
                <a:srgbClr val="001227"/>
              </a:solidFill>
              <a:latin typeface="Candara" charset="0"/>
              <a:ea typeface="Candara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841443" y="1867722"/>
            <a:ext cx="6240463" cy="7589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dirty="0" smtClean="0">
                <a:solidFill>
                  <a:srgbClr val="001227"/>
                </a:solidFill>
                <a:latin typeface="Candara" charset="0"/>
                <a:ea typeface="Candara" charset="0"/>
                <a:cs typeface="Candara" charset="0"/>
              </a:rPr>
              <a:t>Industrial Event - </a:t>
            </a:r>
            <a:r>
              <a:rPr lang="en-US" sz="4200" dirty="0" err="1" smtClean="0">
                <a:solidFill>
                  <a:srgbClr val="001227"/>
                </a:solidFill>
                <a:latin typeface="Candara" charset="0"/>
                <a:ea typeface="Candara" charset="0"/>
                <a:cs typeface="Candara" charset="0"/>
              </a:rPr>
              <a:t>Linkedin</a:t>
            </a:r>
            <a:endParaRPr lang="en-US" sz="4200" dirty="0">
              <a:solidFill>
                <a:srgbClr val="001227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7643" y="2880637"/>
            <a:ext cx="1113638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Speaker: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Ben Weeden (Insight – LinkedIn EMEA)</a:t>
            </a:r>
          </a:p>
          <a:p>
            <a:pPr>
              <a:spcBef>
                <a:spcPts val="1200"/>
              </a:spcBef>
            </a:pP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Date: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17th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March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6.00-8.00pm  			 </a:t>
            </a:r>
          </a:p>
          <a:p>
            <a:pPr>
              <a:spcBef>
                <a:spcPts val="1200"/>
              </a:spcBef>
            </a:pP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Venue: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Imperial College Business School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85" y="5029200"/>
            <a:ext cx="88773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841443" y="1867722"/>
            <a:ext cx="6240463" cy="7589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dirty="0" smtClean="0">
                <a:solidFill>
                  <a:srgbClr val="001227"/>
                </a:solidFill>
                <a:latin typeface="Candara" charset="0"/>
                <a:ea typeface="Candara" charset="0"/>
                <a:cs typeface="Candara" charset="0"/>
              </a:rPr>
              <a:t>Industrial Event - Palantir</a:t>
            </a:r>
            <a:endParaRPr lang="en-US" sz="4200" dirty="0">
              <a:solidFill>
                <a:srgbClr val="001227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7643" y="2880637"/>
            <a:ext cx="1113638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Speaker: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TBD</a:t>
            </a:r>
          </a:p>
          <a:p>
            <a:pPr>
              <a:spcBef>
                <a:spcPts val="1200"/>
              </a:spcBef>
            </a:pP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Date: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TBD			 </a:t>
            </a:r>
          </a:p>
          <a:p>
            <a:pPr>
              <a:spcBef>
                <a:spcPts val="1200"/>
              </a:spcBef>
            </a:pP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Venue: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Imperial College Business School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76" y="4753610"/>
            <a:ext cx="7620024" cy="43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841443" y="1867722"/>
            <a:ext cx="6240463" cy="7589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dirty="0" smtClean="0">
                <a:solidFill>
                  <a:srgbClr val="001227"/>
                </a:solidFill>
                <a:latin typeface="Candara" charset="0"/>
                <a:ea typeface="Candara" charset="0"/>
                <a:cs typeface="Candara" charset="0"/>
              </a:rPr>
              <a:t>Data Science Competition</a:t>
            </a:r>
            <a:endParaRPr lang="en-US" sz="4200" dirty="0">
              <a:solidFill>
                <a:srgbClr val="001227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2708" y="2832985"/>
            <a:ext cx="114267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smtClean="0">
                <a:latin typeface="Candara" charset="0"/>
                <a:ea typeface="Candara" charset="0"/>
                <a:cs typeface="Candara" charset="0"/>
              </a:rPr>
              <a:t>Hack </a:t>
            </a:r>
            <a:r>
              <a:rPr lang="en-GB" b="1" dirty="0">
                <a:latin typeface="Candara" charset="0"/>
                <a:ea typeface="Candara" charset="0"/>
                <a:cs typeface="Candara" charset="0"/>
              </a:rPr>
              <a:t>the Finance Industry in the Age of the Sharing </a:t>
            </a:r>
            <a:r>
              <a:rPr lang="en-GB" b="1" dirty="0" smtClean="0">
                <a:latin typeface="Candara" charset="0"/>
                <a:ea typeface="Candara" charset="0"/>
                <a:cs typeface="Candara" charset="0"/>
              </a:rPr>
              <a:t>Economy</a:t>
            </a:r>
          </a:p>
          <a:p>
            <a:r>
              <a:rPr lang="en-GB" dirty="0" smtClean="0">
                <a:latin typeface="Candara" charset="0"/>
                <a:ea typeface="Candara" charset="0"/>
                <a:cs typeface="Candara" charset="0"/>
              </a:rPr>
              <a:t>Startupbootcamp </a:t>
            </a:r>
            <a:r>
              <a:rPr lang="en-GB" dirty="0" err="1" smtClean="0">
                <a:latin typeface="Candara" charset="0"/>
                <a:ea typeface="Candara" charset="0"/>
                <a:cs typeface="Candara" charset="0"/>
              </a:rPr>
              <a:t>FinTechFriday</a:t>
            </a:r>
            <a:endParaRPr lang="en-GB" dirty="0" smtClean="0">
              <a:latin typeface="Candara" charset="0"/>
              <a:ea typeface="Candara" charset="0"/>
              <a:cs typeface="Candara" charset="0"/>
            </a:endParaRPr>
          </a:p>
          <a:p>
            <a:r>
              <a:rPr lang="en-GB" dirty="0" smtClean="0">
                <a:latin typeface="Candara" charset="0"/>
                <a:ea typeface="Candara" charset="0"/>
                <a:cs typeface="Candara" charset="0"/>
              </a:rPr>
              <a:t>Friday 18 </a:t>
            </a:r>
            <a:r>
              <a:rPr lang="en-GB" dirty="0">
                <a:latin typeface="Candara" charset="0"/>
                <a:ea typeface="Candara" charset="0"/>
                <a:cs typeface="Candara" charset="0"/>
              </a:rPr>
              <a:t>March 2016 at 17:30 - Sunday, 20 March 2016 at 18:00 (GMT</a:t>
            </a:r>
            <a:r>
              <a:rPr lang="en-GB" dirty="0" smtClean="0">
                <a:latin typeface="Candara" charset="0"/>
                <a:ea typeface="Candara" charset="0"/>
                <a:cs typeface="Candara" charset="0"/>
              </a:rPr>
              <a:t>)</a:t>
            </a:r>
          </a:p>
          <a:p>
            <a:r>
              <a:rPr lang="en-GB" dirty="0" smtClean="0">
                <a:latin typeface="Candara" charset="0"/>
                <a:ea typeface="Candara" charset="0"/>
                <a:cs typeface="Candara" charset="0"/>
              </a:rPr>
              <a:t>London</a:t>
            </a:r>
            <a:r>
              <a:rPr lang="en-GB" dirty="0">
                <a:latin typeface="Candara" charset="0"/>
                <a:ea typeface="Candara" charset="0"/>
                <a:cs typeface="Candara" charset="0"/>
              </a:rPr>
              <a:t>, United </a:t>
            </a:r>
            <a:r>
              <a:rPr lang="en-GB" dirty="0" smtClean="0">
                <a:latin typeface="Candara" charset="0"/>
                <a:ea typeface="Candara" charset="0"/>
                <a:cs typeface="Candara" charset="0"/>
              </a:rPr>
              <a:t>Kingdom</a:t>
            </a:r>
          </a:p>
          <a:p>
            <a:r>
              <a:rPr lang="en-GB" dirty="0">
                <a:latin typeface="Candara" charset="0"/>
                <a:ea typeface="Candara" charset="0"/>
                <a:cs typeface="Candara" charset="0"/>
                <a:hlinkClick r:id="rId3"/>
              </a:rPr>
              <a:t>http://</a:t>
            </a:r>
            <a:r>
              <a:rPr lang="en-GB" dirty="0" smtClean="0">
                <a:latin typeface="Candara" charset="0"/>
                <a:ea typeface="Candara" charset="0"/>
                <a:cs typeface="Candara" charset="0"/>
                <a:hlinkClick r:id="rId3"/>
              </a:rPr>
              <a:t>www.eventbrite.co.uk/e/hack-the-finance-industry-in-the-age-of-the-sharing-economy-tickets-21775970514?aff=ebrowse</a:t>
            </a:r>
            <a:endParaRPr lang="en-GB" dirty="0" smtClean="0">
              <a:latin typeface="Candara" charset="0"/>
              <a:ea typeface="Candara" charset="0"/>
              <a:cs typeface="Candara" charset="0"/>
            </a:endParaRPr>
          </a:p>
          <a:p>
            <a:endParaRPr lang="en-GB" dirty="0" smtClean="0">
              <a:latin typeface="Candara" charset="0"/>
              <a:ea typeface="Candara" charset="0"/>
              <a:cs typeface="Candara" charset="0"/>
            </a:endParaRPr>
          </a:p>
          <a:p>
            <a:endParaRPr lang="en-GB" dirty="0">
              <a:latin typeface="Candara" charset="0"/>
              <a:ea typeface="Candara" charset="0"/>
              <a:cs typeface="Candara" charset="0"/>
            </a:endParaRPr>
          </a:p>
          <a:p>
            <a:r>
              <a:rPr lang="en-GB" b="1" dirty="0">
                <a:latin typeface="Candara" charset="0"/>
                <a:ea typeface="Candara" charset="0"/>
                <a:cs typeface="Candara" charset="0"/>
              </a:rPr>
              <a:t>Hacking justice: data in the dock</a:t>
            </a:r>
          </a:p>
          <a:p>
            <a:r>
              <a:rPr lang="en-GB" dirty="0">
                <a:latin typeface="Candara" charset="0"/>
                <a:ea typeface="Candara" charset="0"/>
                <a:cs typeface="Candara" charset="0"/>
              </a:rPr>
              <a:t>Ministry of Justice </a:t>
            </a:r>
            <a:r>
              <a:rPr lang="en-GB" dirty="0" smtClean="0">
                <a:latin typeface="Candara" charset="0"/>
                <a:ea typeface="Candara" charset="0"/>
                <a:cs typeface="Candara" charset="0"/>
              </a:rPr>
              <a:t>Digital </a:t>
            </a:r>
            <a:r>
              <a:rPr lang="en-GB" dirty="0">
                <a:latin typeface="Candara" charset="0"/>
                <a:ea typeface="Candara" charset="0"/>
                <a:cs typeface="Candara" charset="0"/>
              </a:rPr>
              <a:t>T</a:t>
            </a:r>
            <a:r>
              <a:rPr lang="en-GB" dirty="0" smtClean="0">
                <a:latin typeface="Candara" charset="0"/>
                <a:ea typeface="Candara" charset="0"/>
                <a:cs typeface="Candara" charset="0"/>
              </a:rPr>
              <a:t>eam</a:t>
            </a:r>
          </a:p>
          <a:p>
            <a:r>
              <a:rPr lang="en-US" dirty="0">
                <a:latin typeface="Candara" charset="0"/>
                <a:ea typeface="Candara" charset="0"/>
                <a:cs typeface="Candara" charset="0"/>
              </a:rPr>
              <a:t>Friday, 18 March 2016 at 18:00 - Sunday, 20 March 2016 at 18:00 (GMT</a:t>
            </a: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)</a:t>
            </a:r>
          </a:p>
          <a:p>
            <a:r>
              <a:rPr lang="en-US" dirty="0">
                <a:latin typeface="Candara" charset="0"/>
                <a:ea typeface="Candara" charset="0"/>
                <a:cs typeface="Candara" charset="0"/>
              </a:rPr>
              <a:t>The Ministry of Justice - 102 Petty France London, Greater London </a:t>
            </a:r>
            <a:endParaRPr lang="en-GB" dirty="0" smtClean="0">
              <a:latin typeface="Candara" charset="0"/>
              <a:ea typeface="Candara" charset="0"/>
              <a:cs typeface="Candara" charset="0"/>
            </a:endParaRPr>
          </a:p>
          <a:p>
            <a:r>
              <a:rPr lang="en-GB" dirty="0">
                <a:latin typeface="Candara" charset="0"/>
                <a:ea typeface="Candara" charset="0"/>
                <a:cs typeface="Candara" charset="0"/>
                <a:hlinkClick r:id="rId4"/>
              </a:rPr>
              <a:t>https://</a:t>
            </a:r>
            <a:r>
              <a:rPr lang="en-GB" dirty="0" smtClean="0">
                <a:latin typeface="Candara" charset="0"/>
                <a:ea typeface="Candara" charset="0"/>
                <a:cs typeface="Candara" charset="0"/>
                <a:hlinkClick r:id="rId4"/>
              </a:rPr>
              <a:t>www.eventbrite.co.uk/e/hacking-justice-data-in-the-dock-tickets-21721349140?aff=ebrowse</a:t>
            </a:r>
            <a:endParaRPr lang="en-GB" dirty="0" smtClean="0">
              <a:latin typeface="Candara" charset="0"/>
              <a:ea typeface="Candara" charset="0"/>
              <a:cs typeface="Candara" charset="0"/>
            </a:endParaRPr>
          </a:p>
          <a:p>
            <a:endParaRPr lang="en-GB" dirty="0" smtClean="0">
              <a:latin typeface="Candara" charset="0"/>
              <a:ea typeface="Candara" charset="0"/>
              <a:cs typeface="Candara" charset="0"/>
            </a:endParaRPr>
          </a:p>
          <a:p>
            <a:endParaRPr lang="en-GB" dirty="0">
              <a:latin typeface="Candara" charset="0"/>
              <a:ea typeface="Candara" charset="0"/>
              <a:cs typeface="Candara" charset="0"/>
            </a:endParaRPr>
          </a:p>
          <a:p>
            <a:r>
              <a:rPr lang="en-GB" b="1" dirty="0" smtClean="0">
                <a:latin typeface="Candara" charset="0"/>
                <a:ea typeface="Candara" charset="0"/>
                <a:cs typeface="Candara" charset="0"/>
              </a:rPr>
              <a:t>Others</a:t>
            </a:r>
          </a:p>
          <a:p>
            <a:r>
              <a:rPr lang="en-GB" dirty="0">
                <a:latin typeface="Candara" charset="0"/>
                <a:ea typeface="Candara" charset="0"/>
                <a:cs typeface="Candara" charset="0"/>
                <a:hlinkClick r:id="rId5"/>
              </a:rPr>
              <a:t>http://dscomplete.com/icdss/competitions</a:t>
            </a:r>
            <a:r>
              <a:rPr lang="en-GB" dirty="0" smtClean="0">
                <a:latin typeface="Candara" charset="0"/>
                <a:ea typeface="Candara" charset="0"/>
                <a:cs typeface="Candara" charset="0"/>
                <a:hlinkClick r:id="rId5"/>
              </a:rPr>
              <a:t>/</a:t>
            </a:r>
            <a:r>
              <a:rPr lang="en-GB" dirty="0" smtClean="0">
                <a:latin typeface="Candara" charset="0"/>
                <a:ea typeface="Candara" charset="0"/>
                <a:cs typeface="Candara" charset="0"/>
              </a:rPr>
              <a:t> </a:t>
            </a:r>
            <a:endParaRPr lang="en-GB" dirty="0">
              <a:latin typeface="Candara" charset="0"/>
              <a:ea typeface="Candara" charset="0"/>
              <a:cs typeface="Candara" charset="0"/>
            </a:endParaRPr>
          </a:p>
          <a:p>
            <a:r>
              <a:rPr lang="en-GB" dirty="0" smtClean="0">
                <a:latin typeface="Candara" charset="0"/>
                <a:ea typeface="Candara" charset="0"/>
                <a:cs typeface="Candara" charset="0"/>
                <a:hlinkClick r:id="rId6"/>
              </a:rPr>
              <a:t>https</a:t>
            </a:r>
            <a:r>
              <a:rPr lang="en-GB" dirty="0">
                <a:latin typeface="Candara" charset="0"/>
                <a:ea typeface="Candara" charset="0"/>
                <a:cs typeface="Candara" charset="0"/>
                <a:hlinkClick r:id="rId6"/>
              </a:rPr>
              <a:t>://www.eventbrite.co.uk/d/united-kingdom--london/games/hackathon</a:t>
            </a:r>
            <a:r>
              <a:rPr lang="en-GB" dirty="0" smtClean="0">
                <a:latin typeface="Candara" charset="0"/>
                <a:ea typeface="Candara" charset="0"/>
                <a:cs typeface="Candara" charset="0"/>
                <a:hlinkClick r:id="rId6"/>
              </a:rPr>
              <a:t>/</a:t>
            </a:r>
            <a:r>
              <a:rPr lang="en-GB" dirty="0" smtClean="0">
                <a:latin typeface="Candara" charset="0"/>
                <a:ea typeface="Candara" charset="0"/>
                <a:cs typeface="Candar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99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841443" y="1867722"/>
            <a:ext cx="8964038" cy="7589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4200"/>
              </a:spcBef>
              <a:buNone/>
            </a:pPr>
            <a:r>
              <a:rPr lang="en-US" sz="4200" dirty="0" smtClean="0">
                <a:latin typeface="Candara" charset="0"/>
                <a:ea typeface="Candara" charset="0"/>
                <a:cs typeface="Candara" charset="0"/>
              </a:rPr>
              <a:t>Getting Help</a:t>
            </a:r>
            <a:endParaRPr lang="en-US" sz="4200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1443" y="2791228"/>
            <a:ext cx="1146638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smtClean="0">
                <a:latin typeface="Candara" charset="0"/>
                <a:ea typeface="Candara" charset="0"/>
                <a:cs typeface="Candara" charset="0"/>
              </a:rPr>
              <a:t>We will </a:t>
            </a:r>
            <a:r>
              <a:rPr lang="en-GB" sz="2200" dirty="0">
                <a:latin typeface="Candara" charset="0"/>
                <a:ea typeface="Candara" charset="0"/>
                <a:cs typeface="Candara" charset="0"/>
              </a:rPr>
              <a:t>be supporting your </a:t>
            </a:r>
            <a:r>
              <a:rPr lang="en-GB" sz="2200" dirty="0" smtClean="0">
                <a:latin typeface="Candara" charset="0"/>
                <a:ea typeface="Candara" charset="0"/>
                <a:cs typeface="Candara" charset="0"/>
              </a:rPr>
              <a:t>project, competition preparation and seminar. </a:t>
            </a:r>
            <a:r>
              <a:rPr lang="en-GB" sz="2200" dirty="0">
                <a:latin typeface="Candara" charset="0"/>
                <a:ea typeface="Candara" charset="0"/>
                <a:cs typeface="Candara" charset="0"/>
              </a:rPr>
              <a:t>Please contact </a:t>
            </a:r>
            <a:r>
              <a:rPr lang="en-GB" sz="2200" dirty="0" smtClean="0">
                <a:latin typeface="Candara" charset="0"/>
                <a:ea typeface="Candara" charset="0"/>
                <a:cs typeface="Candara" charset="0"/>
              </a:rPr>
              <a:t>us </a:t>
            </a:r>
            <a:r>
              <a:rPr lang="en-GB" sz="2200" dirty="0">
                <a:latin typeface="Candara" charset="0"/>
                <a:ea typeface="Candara" charset="0"/>
                <a:cs typeface="Candara" charset="0"/>
              </a:rPr>
              <a:t>with any questions directly</a:t>
            </a:r>
            <a:r>
              <a:rPr lang="en-GB" sz="2200" dirty="0" smtClean="0">
                <a:latin typeface="Candara" charset="0"/>
                <a:ea typeface="Candara" charset="0"/>
                <a:cs typeface="Candara" charset="0"/>
              </a:rPr>
              <a:t>.</a:t>
            </a:r>
          </a:p>
          <a:p>
            <a:endParaRPr lang="en-GB" sz="2200" dirty="0" smtClean="0">
              <a:latin typeface="Candara" charset="0"/>
              <a:ea typeface="Candara" charset="0"/>
              <a:cs typeface="Candara" charset="0"/>
            </a:endParaRPr>
          </a:p>
          <a:p>
            <a:r>
              <a:rPr lang="en-GB" sz="2200" dirty="0">
                <a:latin typeface="Candara" charset="0"/>
                <a:ea typeface="Candara" charset="0"/>
                <a:cs typeface="Candara" charset="0"/>
              </a:rPr>
              <a:t>• </a:t>
            </a:r>
            <a:r>
              <a:rPr lang="en-GB" sz="2200" dirty="0" smtClean="0">
                <a:latin typeface="Candara" charset="0"/>
                <a:ea typeface="Candara" charset="0"/>
                <a:cs typeface="Candara" charset="0"/>
              </a:rPr>
              <a:t>Jaroslaw </a:t>
            </a:r>
            <a:r>
              <a:rPr lang="en-GB" sz="2200" dirty="0">
                <a:latin typeface="Candara" charset="0"/>
                <a:ea typeface="Candara" charset="0"/>
                <a:cs typeface="Candara" charset="0"/>
              </a:rPr>
              <a:t>Hirniak (</a:t>
            </a:r>
            <a:r>
              <a:rPr lang="en-GB" sz="2200" dirty="0" smtClean="0">
                <a:latin typeface="Candara" charset="0"/>
                <a:ea typeface="Candara" charset="0"/>
                <a:cs typeface="Candara" charset="0"/>
                <a:hlinkClick r:id="rId2"/>
              </a:rPr>
              <a:t>j@hirniak.com)</a:t>
            </a:r>
            <a:endParaRPr lang="en-GB" sz="2200" dirty="0">
              <a:latin typeface="Candara" charset="0"/>
              <a:ea typeface="Candara" charset="0"/>
              <a:cs typeface="Candara" charset="0"/>
            </a:endParaRPr>
          </a:p>
          <a:p>
            <a:endParaRPr lang="en-GB" sz="2200" dirty="0">
              <a:latin typeface="Candara" charset="0"/>
              <a:ea typeface="Candara" charset="0"/>
              <a:cs typeface="Candara" charset="0"/>
            </a:endParaRPr>
          </a:p>
          <a:p>
            <a:pPr>
              <a:spcAft>
                <a:spcPts val="2400"/>
              </a:spcAft>
            </a:pPr>
            <a:r>
              <a:rPr lang="en-GB" sz="2200" dirty="0" smtClean="0">
                <a:latin typeface="Candara" charset="0"/>
                <a:ea typeface="Candara" charset="0"/>
                <a:cs typeface="Candara" charset="0"/>
              </a:rPr>
              <a:t>• </a:t>
            </a:r>
            <a:r>
              <a:rPr lang="en-GB" sz="2200" dirty="0">
                <a:latin typeface="Candara" charset="0"/>
                <a:ea typeface="Candara" charset="0"/>
                <a:cs typeface="Candara" charset="0"/>
              </a:rPr>
              <a:t>Siangyang  (</a:t>
            </a:r>
            <a:r>
              <a:rPr lang="en-GB" sz="2200" dirty="0" smtClean="0">
                <a:latin typeface="Candara" charset="0"/>
                <a:ea typeface="Candara" charset="0"/>
                <a:cs typeface="Candara" charset="0"/>
                <a:hlinkClick r:id="rId3"/>
              </a:rPr>
              <a:t>Siangyang.lau15@imperial.ac.uk)</a:t>
            </a:r>
            <a:endParaRPr lang="en-GB" sz="2200" dirty="0">
              <a:latin typeface="Candara" charset="0"/>
              <a:ea typeface="Candara" charset="0"/>
              <a:cs typeface="Candara" charset="0"/>
            </a:endParaRPr>
          </a:p>
          <a:p>
            <a:pPr>
              <a:spcAft>
                <a:spcPts val="2400"/>
              </a:spcAft>
            </a:pPr>
            <a:r>
              <a:rPr lang="en-GB" sz="2200" dirty="0" smtClean="0">
                <a:latin typeface="Candara" charset="0"/>
                <a:ea typeface="Candara" charset="0"/>
                <a:cs typeface="Candara" charset="0"/>
              </a:rPr>
              <a:t>Feel free to post your questions on Slack!</a:t>
            </a:r>
            <a:endParaRPr lang="en-GB" sz="2200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841443" y="6214495"/>
            <a:ext cx="8964038" cy="29082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4200"/>
              </a:spcBef>
              <a:buNone/>
            </a:pPr>
            <a:r>
              <a:rPr lang="en-US" sz="2600" b="1" dirty="0" smtClean="0">
                <a:latin typeface="Candara" charset="0"/>
                <a:ea typeface="Candara" charset="0"/>
                <a:cs typeface="Candara" charset="0"/>
              </a:rPr>
              <a:t>Useful links: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latin typeface="Candara" charset="0"/>
              <a:ea typeface="Candara" charset="0"/>
              <a:cs typeface="Candara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200" dirty="0" smtClean="0">
                <a:latin typeface="Candara" charset="0"/>
                <a:ea typeface="Candara" charset="0"/>
                <a:cs typeface="Candara" charset="0"/>
              </a:rPr>
              <a:t>Self-paced materials: </a:t>
            </a:r>
            <a:r>
              <a:rPr lang="en-GB" sz="2200" dirty="0">
                <a:latin typeface="Candara" charset="0"/>
                <a:ea typeface="Candara" charset="0"/>
                <a:cs typeface="Candara" charset="0"/>
                <a:hlinkClick r:id="rId4"/>
              </a:rPr>
              <a:t>http://dscomplete.com/course</a:t>
            </a:r>
            <a:r>
              <a:rPr lang="en-GB" sz="2200" dirty="0" smtClean="0">
                <a:latin typeface="Candara" charset="0"/>
                <a:ea typeface="Candara" charset="0"/>
                <a:cs typeface="Candara" charset="0"/>
                <a:hlinkClick r:id="rId4"/>
              </a:rPr>
              <a:t>/</a:t>
            </a:r>
            <a:r>
              <a:rPr lang="en-GB" sz="2200" dirty="0" smtClean="0">
                <a:latin typeface="Candara" charset="0"/>
                <a:ea typeface="Candara" charset="0"/>
                <a:cs typeface="Candara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200" dirty="0">
                <a:latin typeface="Candara" charset="0"/>
                <a:ea typeface="Candara" charset="0"/>
                <a:cs typeface="Candara" charset="0"/>
              </a:rPr>
              <a:t>Datasets: </a:t>
            </a:r>
            <a:r>
              <a:rPr lang="en-GB" sz="2200" dirty="0">
                <a:latin typeface="Candara" charset="0"/>
                <a:ea typeface="Candara" charset="0"/>
                <a:cs typeface="Candara" charset="0"/>
                <a:hlinkClick r:id="rId5"/>
              </a:rPr>
              <a:t>http://dscomplete.com/datasets/</a:t>
            </a:r>
            <a:r>
              <a:rPr lang="en-GB" sz="2200" dirty="0">
                <a:latin typeface="Candara" charset="0"/>
                <a:ea typeface="Candara" charset="0"/>
                <a:cs typeface="Candara" charset="0"/>
              </a:rPr>
              <a:t> </a:t>
            </a:r>
            <a:endParaRPr lang="en-US" sz="2200" b="1" dirty="0">
              <a:latin typeface="Candara" charset="0"/>
              <a:ea typeface="Candara" charset="0"/>
              <a:cs typeface="Candara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200" dirty="0">
                <a:latin typeface="Candara" charset="0"/>
                <a:ea typeface="Candara" charset="0"/>
                <a:cs typeface="Candara" charset="0"/>
              </a:rPr>
              <a:t>Programme Calendar: </a:t>
            </a:r>
            <a:r>
              <a:rPr lang="en-GB" sz="2200" dirty="0">
                <a:latin typeface="Candara" charset="0"/>
                <a:ea typeface="Candara" charset="0"/>
                <a:cs typeface="Candara" charset="0"/>
                <a:hlinkClick r:id="rId6"/>
              </a:rPr>
              <a:t>http://dscomplete.com/icdssadv</a:t>
            </a:r>
            <a:r>
              <a:rPr lang="en-GB" sz="2200" dirty="0" smtClean="0">
                <a:latin typeface="Candara" charset="0"/>
                <a:ea typeface="Candara" charset="0"/>
                <a:cs typeface="Candara" charset="0"/>
                <a:hlinkClick r:id="rId6"/>
              </a:rPr>
              <a:t>/</a:t>
            </a:r>
            <a:r>
              <a:rPr lang="en-GB" sz="2200" dirty="0" smtClean="0">
                <a:latin typeface="Candara" charset="0"/>
                <a:ea typeface="Candara" charset="0"/>
                <a:cs typeface="Candara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200" dirty="0" smtClean="0">
                <a:latin typeface="Candara" charset="0"/>
                <a:ea typeface="Candara" charset="0"/>
                <a:cs typeface="Candara" charset="0"/>
              </a:rPr>
              <a:t>Our </a:t>
            </a:r>
            <a:r>
              <a:rPr lang="en-GB" sz="2200" dirty="0">
                <a:latin typeface="Candara" charset="0"/>
                <a:ea typeface="Candara" charset="0"/>
                <a:cs typeface="Candara" charset="0"/>
              </a:rPr>
              <a:t>Slack team : </a:t>
            </a:r>
            <a:r>
              <a:rPr lang="en-GB" sz="2200" dirty="0">
                <a:latin typeface="Candara" charset="0"/>
                <a:ea typeface="Candara" charset="0"/>
                <a:cs typeface="Candara" charset="0"/>
                <a:hlinkClick r:id="rId7"/>
              </a:rPr>
              <a:t>https://</a:t>
            </a:r>
            <a:r>
              <a:rPr lang="en-GB" sz="2200" dirty="0" smtClean="0">
                <a:latin typeface="Candara" charset="0"/>
                <a:ea typeface="Candara" charset="0"/>
                <a:cs typeface="Candara" charset="0"/>
                <a:hlinkClick r:id="rId7"/>
              </a:rPr>
              <a:t>icdss-adv.slack.com/</a:t>
            </a:r>
            <a:endParaRPr lang="en-GB" sz="2200" dirty="0" smtClean="0">
              <a:latin typeface="Candara" charset="0"/>
              <a:ea typeface="Candara" charset="0"/>
              <a:cs typeface="Candara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2200" dirty="0">
              <a:latin typeface="Candara" charset="0"/>
              <a:ea typeface="Candara" charset="0"/>
              <a:cs typeface="Candara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dirty="0" smtClean="0">
                <a:latin typeface="Candara" charset="0"/>
                <a:ea typeface="Candara" charset="0"/>
                <a:cs typeface="Candara" charset="0"/>
              </a:rPr>
              <a:t>Please also create your own </a:t>
            </a:r>
            <a:r>
              <a:rPr lang="en-GB" sz="2200" dirty="0" err="1" smtClean="0">
                <a:latin typeface="Candara" charset="0"/>
                <a:ea typeface="Candara" charset="0"/>
                <a:cs typeface="Candara" charset="0"/>
              </a:rPr>
              <a:t>Github</a:t>
            </a:r>
            <a:r>
              <a:rPr lang="en-GB" sz="2200" dirty="0" smtClean="0">
                <a:latin typeface="Candara" charset="0"/>
                <a:ea typeface="Candara" charset="0"/>
                <a:cs typeface="Candara" charset="0"/>
              </a:rPr>
              <a:t> account.</a:t>
            </a:r>
          </a:p>
        </p:txBody>
      </p:sp>
    </p:spTree>
    <p:extLst>
      <p:ext uri="{BB962C8B-B14F-4D97-AF65-F5344CB8AC3E}">
        <p14:creationId xmlns:p14="http://schemas.microsoft.com/office/powerpoint/2010/main" val="15228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/>
        </p:nvSpPr>
        <p:spPr>
          <a:xfrm>
            <a:off x="841443" y="1959162"/>
            <a:ext cx="6240463" cy="7589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 smtClean="0">
                <a:solidFill>
                  <a:srgbClr val="001227"/>
                </a:solidFill>
                <a:latin typeface="Candara" charset="0"/>
                <a:ea typeface="Candara" charset="0"/>
                <a:cs typeface="Candara" charset="0"/>
              </a:rPr>
              <a:t>Agenda</a:t>
            </a:r>
            <a:endParaRPr lang="en-US" sz="5400" dirty="0">
              <a:solidFill>
                <a:srgbClr val="001227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841442" y="3068270"/>
            <a:ext cx="10598285" cy="63228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4200"/>
              </a:spcBef>
              <a:buFont typeface="+mj-lt"/>
              <a:buAutoNum type="arabicPeriod"/>
            </a:pP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Timeline</a:t>
            </a:r>
          </a:p>
          <a:p>
            <a:pPr marL="342900" indent="-342900" algn="just">
              <a:lnSpc>
                <a:spcPct val="100000"/>
              </a:lnSpc>
              <a:spcBef>
                <a:spcPts val="4200"/>
              </a:spcBef>
              <a:buFont typeface="+mj-lt"/>
              <a:buAutoNum type="arabicPeriod"/>
            </a:pPr>
            <a:r>
              <a:rPr lang="en-US" dirty="0">
                <a:latin typeface="Candara" charset="0"/>
                <a:ea typeface="Candara" charset="0"/>
                <a:cs typeface="Candara" charset="0"/>
              </a:rPr>
              <a:t>Training </a:t>
            </a: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Session</a:t>
            </a:r>
          </a:p>
          <a:p>
            <a:pPr marL="342900" indent="-342900" algn="just">
              <a:lnSpc>
                <a:spcPct val="100000"/>
              </a:lnSpc>
              <a:spcBef>
                <a:spcPts val="4200"/>
              </a:spcBef>
              <a:buFont typeface="+mj-lt"/>
              <a:buAutoNum type="arabicPeriod"/>
            </a:pP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Data Science Project</a:t>
            </a:r>
          </a:p>
          <a:p>
            <a:pPr marL="342900" indent="-342900" algn="just">
              <a:lnSpc>
                <a:spcPct val="100000"/>
              </a:lnSpc>
              <a:spcBef>
                <a:spcPts val="4200"/>
              </a:spcBef>
              <a:buFont typeface="+mj-lt"/>
              <a:buAutoNum type="arabicPeriod"/>
            </a:pP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Industrial Event</a:t>
            </a:r>
          </a:p>
          <a:p>
            <a:pPr marL="342900" indent="-342900" algn="just">
              <a:lnSpc>
                <a:spcPct val="100000"/>
              </a:lnSpc>
              <a:spcBef>
                <a:spcPts val="4200"/>
              </a:spcBef>
              <a:buFont typeface="+mj-lt"/>
              <a:buAutoNum type="arabicPeriod"/>
            </a:pP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Data Science Competition</a:t>
            </a:r>
          </a:p>
          <a:p>
            <a:pPr marL="342900" indent="-342900" algn="just">
              <a:lnSpc>
                <a:spcPct val="100000"/>
              </a:lnSpc>
              <a:spcBef>
                <a:spcPts val="4200"/>
              </a:spcBef>
              <a:buFont typeface="+mj-lt"/>
              <a:buAutoNum type="arabicPeriod"/>
            </a:pP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Getting Help</a:t>
            </a:r>
          </a:p>
          <a:p>
            <a:pPr marL="342900" indent="-342900" algn="just">
              <a:lnSpc>
                <a:spcPct val="100000"/>
              </a:lnSpc>
              <a:spcBef>
                <a:spcPts val="4200"/>
              </a:spcBef>
              <a:buFont typeface="+mj-lt"/>
              <a:buAutoNum type="arabicPeriod"/>
            </a:pPr>
            <a:endParaRPr lang="en-US" dirty="0" smtClean="0">
              <a:latin typeface="Candara" charset="0"/>
              <a:ea typeface="Candara" charset="0"/>
              <a:cs typeface="Candara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Candara" charset="0"/>
              <a:ea typeface="Candara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9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841443" y="1867722"/>
            <a:ext cx="6240463" cy="7589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dirty="0" smtClean="0">
                <a:solidFill>
                  <a:srgbClr val="001227"/>
                </a:solidFill>
                <a:latin typeface="Candara" charset="0"/>
                <a:ea typeface="Candara" charset="0"/>
                <a:cs typeface="Candara" charset="0"/>
              </a:rPr>
              <a:t>Timeline</a:t>
            </a:r>
            <a:endParaRPr lang="en-US" sz="4200" dirty="0">
              <a:solidFill>
                <a:srgbClr val="001227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60333"/>
              </p:ext>
            </p:extLst>
          </p:nvPr>
        </p:nvGraphicFramePr>
        <p:xfrm>
          <a:off x="987747" y="2864377"/>
          <a:ext cx="11391901" cy="6048080"/>
        </p:xfrm>
        <a:graphic>
          <a:graphicData uri="http://schemas.openxmlformats.org/drawingml/2006/table">
            <a:tbl>
              <a:tblPr/>
              <a:tblGrid>
                <a:gridCol w="2372141"/>
                <a:gridCol w="901976"/>
                <a:gridCol w="901976"/>
                <a:gridCol w="901976"/>
                <a:gridCol w="901976"/>
                <a:gridCol w="901976"/>
                <a:gridCol w="901976"/>
                <a:gridCol w="901976"/>
                <a:gridCol w="901976"/>
                <a:gridCol w="901976"/>
                <a:gridCol w="901976"/>
              </a:tblGrid>
              <a:tr h="756010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616" marR="12616" marT="1261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22nd Feb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29th Feb 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7th March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14th March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21st March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28th March </a:t>
                      </a:r>
                      <a:endParaRPr 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-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2nd May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9th May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16th May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23th May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30th May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0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Candara" charset="0"/>
                          <a:cs typeface="Candara" charset="0"/>
                        </a:rPr>
                        <a:t>  Programme Briefing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0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Candara" charset="0"/>
                          <a:cs typeface="Candara" charset="0"/>
                        </a:rPr>
                        <a:t>  GDO Training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Candara" charset="0"/>
                          <a:cs typeface="Candara" charset="0"/>
                        </a:rPr>
                        <a:t>Workshops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charset="0"/>
                        <a:ea typeface="Candara" charset="0"/>
                        <a:cs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0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Candara" charset="0"/>
                          <a:cs typeface="Candara" charset="0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Candara" charset="0"/>
                          <a:cs typeface="Candara" charset="0"/>
                        </a:rPr>
                        <a:t>Release of self-paced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Candara" charset="0"/>
                          <a:cs typeface="Candara" charset="0"/>
                        </a:rPr>
                        <a:t> material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charset="0"/>
                        <a:ea typeface="Candara" charset="0"/>
                        <a:cs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0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Candara" charset="0"/>
                          <a:cs typeface="Candara" charset="0"/>
                        </a:rPr>
                        <a:t>  Workshop and Help sessions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charset="0"/>
                        <a:ea typeface="Candara" charset="0"/>
                        <a:cs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0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Candara" charset="0"/>
                          <a:cs typeface="Candara" charset="0"/>
                        </a:rPr>
                        <a:t>  Data Science Project 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0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Candara" charset="0"/>
                          <a:cs typeface="Candara" charset="0"/>
                        </a:rPr>
                        <a:t>  Industrial speaker events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0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Candara" charset="0"/>
                          <a:cs typeface="Candara" charset="0"/>
                        </a:rPr>
                        <a:t>  Data Science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Candara" charset="0"/>
                          <a:cs typeface="Candara" charset="0"/>
                        </a:rPr>
                        <a:t>Competition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charset="0"/>
                        <a:ea typeface="Candara" charset="0"/>
                        <a:cs typeface="Candara" charset="0"/>
                      </a:endParaRP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charset="0"/>
                        </a:rPr>
                        <a:t> </a:t>
                      </a:r>
                    </a:p>
                  </a:txBody>
                  <a:tcPr marL="12616" marR="12616" marT="1261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841443" y="1867722"/>
            <a:ext cx="8964038" cy="7589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4200"/>
              </a:spcBef>
              <a:buNone/>
            </a:pPr>
            <a:r>
              <a:rPr lang="en-US" sz="420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GDO Training Workshops</a:t>
            </a:r>
            <a:endParaRPr lang="en-US" sz="4200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9459" y="2751296"/>
            <a:ext cx="100171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00"/>
                </a:solidFill>
                <a:latin typeface="Calibri Light" charset="0"/>
              </a:rPr>
              <a:t>First </a:t>
            </a:r>
            <a:r>
              <a:rPr lang="en-US" sz="2200" dirty="0">
                <a:solidFill>
                  <a:srgbClr val="000000"/>
                </a:solidFill>
                <a:latin typeface="Calibri Light" charset="0"/>
              </a:rPr>
              <a:t>Session </a:t>
            </a:r>
            <a:r>
              <a:rPr lang="en-US" sz="2200" dirty="0" smtClean="0">
                <a:solidFill>
                  <a:srgbClr val="000000"/>
                </a:solidFill>
                <a:latin typeface="Calibri Light" charset="0"/>
              </a:rPr>
              <a:t>	– </a:t>
            </a:r>
            <a:r>
              <a:rPr lang="en-US" sz="2200" b="1" dirty="0" smtClean="0">
                <a:solidFill>
                  <a:srgbClr val="000000"/>
                </a:solidFill>
                <a:latin typeface="Calibri Light" charset="0"/>
              </a:rPr>
              <a:t>Date: </a:t>
            </a:r>
            <a:r>
              <a:rPr lang="en-US" sz="2200" dirty="0" smtClean="0">
                <a:solidFill>
                  <a:srgbClr val="000000"/>
                </a:solidFill>
                <a:latin typeface="Calibri Light" charset="0"/>
              </a:rPr>
              <a:t>9th </a:t>
            </a:r>
            <a:r>
              <a:rPr lang="en-US" sz="2200" dirty="0">
                <a:solidFill>
                  <a:srgbClr val="000000"/>
                </a:solidFill>
                <a:latin typeface="Calibri Light" charset="0"/>
              </a:rPr>
              <a:t>March </a:t>
            </a:r>
            <a:r>
              <a:rPr lang="en-US" sz="2200" dirty="0" smtClean="0">
                <a:solidFill>
                  <a:srgbClr val="000000"/>
                </a:solidFill>
                <a:latin typeface="Calibri Light" charset="0"/>
              </a:rPr>
              <a:t>4.00pm-5.15pm  	 </a:t>
            </a:r>
            <a:r>
              <a:rPr lang="en-US" sz="2200" b="1" dirty="0" smtClean="0">
                <a:solidFill>
                  <a:srgbClr val="000000"/>
                </a:solidFill>
                <a:latin typeface="Calibri Light" charset="0"/>
              </a:rPr>
              <a:t>Venue: </a:t>
            </a:r>
            <a:r>
              <a:rPr lang="en-US" sz="2200" dirty="0" smtClean="0">
                <a:solidFill>
                  <a:srgbClr val="000000"/>
                </a:solidFill>
                <a:latin typeface="Calibri Light" charset="0"/>
              </a:rPr>
              <a:t>Data Science Institute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00"/>
                </a:solidFill>
                <a:latin typeface="Calibri Light" charset="0"/>
              </a:rPr>
              <a:t>Second Session 	– </a:t>
            </a:r>
            <a:r>
              <a:rPr lang="en-US" sz="2200" b="1" dirty="0" smtClean="0">
                <a:solidFill>
                  <a:srgbClr val="000000"/>
                </a:solidFill>
                <a:latin typeface="Calibri Light" charset="0"/>
              </a:rPr>
              <a:t>Date</a:t>
            </a:r>
            <a:r>
              <a:rPr lang="en-US" sz="2200" b="1" dirty="0">
                <a:solidFill>
                  <a:srgbClr val="000000"/>
                </a:solidFill>
                <a:latin typeface="Calibri Light" charset="0"/>
              </a:rPr>
              <a:t>: </a:t>
            </a:r>
            <a:r>
              <a:rPr lang="en-US" sz="2200" dirty="0" smtClean="0">
                <a:solidFill>
                  <a:srgbClr val="000000"/>
                </a:solidFill>
                <a:latin typeface="Calibri Light" charset="0"/>
              </a:rPr>
              <a:t>TBD				 </a:t>
            </a:r>
            <a:r>
              <a:rPr lang="en-US" sz="2200" b="1" dirty="0" smtClean="0">
                <a:solidFill>
                  <a:srgbClr val="000000"/>
                </a:solidFill>
                <a:latin typeface="Calibri Light" charset="0"/>
              </a:rPr>
              <a:t>Venue</a:t>
            </a:r>
            <a:r>
              <a:rPr lang="en-US" sz="2200" b="1" dirty="0">
                <a:solidFill>
                  <a:srgbClr val="000000"/>
                </a:solidFill>
                <a:latin typeface="Calibri Light" charset="0"/>
              </a:rPr>
              <a:t>: </a:t>
            </a:r>
            <a:r>
              <a:rPr lang="en-US" sz="2200" dirty="0">
                <a:solidFill>
                  <a:srgbClr val="000000"/>
                </a:solidFill>
                <a:latin typeface="Calibri Light" charset="0"/>
              </a:rPr>
              <a:t>Data Science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31" y="4105567"/>
            <a:ext cx="8759757" cy="4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841443" y="1867722"/>
            <a:ext cx="8964038" cy="7589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4200"/>
              </a:spcBef>
              <a:buNone/>
            </a:pPr>
            <a:r>
              <a:rPr lang="en-US" sz="4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Self-paced </a:t>
            </a:r>
            <a:r>
              <a:rPr lang="en-US" sz="4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material </a:t>
            </a:r>
            <a:r>
              <a:rPr lang="en-US" sz="36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(Weekly)</a:t>
            </a:r>
            <a:endParaRPr lang="en-US" sz="3600" dirty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9459" y="2751295"/>
            <a:ext cx="11236718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Components of material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Lecture Slides 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Reveal.js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Discuss subject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from high-level perspective </a:t>
            </a:r>
            <a:endParaRPr lang="en-US" sz="2200" dirty="0" smtClean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Quick overview of topics 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Hands-on Teaching Material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Jupyter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notebook </a:t>
            </a:r>
            <a:endParaRPr lang="en-US" sz="2200" dirty="0" smtClean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Dive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into the problem, description (any formulas and theories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), codes and results.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Homework</a:t>
            </a:r>
            <a:endParaRPr lang="en-US" sz="2200" dirty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HackerRank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P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ractice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learnt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materials (It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can change as we want to find Online Judge that allows to measure accuracy instead of only accepting by test cases) </a:t>
            </a:r>
            <a:endParaRPr lang="en-US" sz="2200" dirty="0" smtClean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Feedback</a:t>
            </a:r>
            <a:endParaRPr lang="en-US" sz="2200" dirty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Individual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homework feedback from the last week (after week 2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)</a:t>
            </a:r>
            <a:endParaRPr lang="en-US" sz="2200" dirty="0" smtClean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1443" y="2626636"/>
            <a:ext cx="11466381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Self-paced material published this week on </a:t>
            </a: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Fri, </a:t>
            </a: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for the next weeks we will aim for Mondays. </a:t>
            </a:r>
            <a:endParaRPr lang="en-US" sz="2200" dirty="0" smtClean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fontAlgn="base"/>
            <a:endParaRPr lang="en-US" sz="2200" dirty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fontAlgn="base"/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Week 1 (Fri 26th </a:t>
            </a:r>
            <a:r>
              <a:rPr lang="en-US" sz="22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Feb, </a:t>
            </a:r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10am</a:t>
            </a:r>
            <a:r>
              <a:rPr lang="en-US" sz="22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) : </a:t>
            </a:r>
            <a:endParaRPr lang="en-US" sz="2200" b="1" dirty="0" smtClean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Introduction to Data </a:t>
            </a: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Science </a:t>
            </a:r>
            <a:endParaRPr lang="en-US" sz="2200" dirty="0" smtClean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Stack and toolkit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Data analytics examples </a:t>
            </a: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from real </a:t>
            </a: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world</a:t>
            </a:r>
          </a:p>
          <a:p>
            <a:pPr fontAlgn="base"/>
            <a:endParaRPr lang="en-US" sz="2200" dirty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fontAlgn="base"/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Week 2 (Mon 29th </a:t>
            </a:r>
            <a:r>
              <a:rPr lang="en-US" sz="22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Feb, </a:t>
            </a:r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10am</a:t>
            </a:r>
            <a:r>
              <a:rPr lang="en-US" sz="22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) </a:t>
            </a:r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: 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Data integration and exploration </a:t>
            </a:r>
            <a:endParaRPr lang="en-US" sz="2200" dirty="0" smtClean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Part </a:t>
            </a: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1 of time-series financial </a:t>
            </a: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analysis 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NYSE </a:t>
            </a: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exchange </a:t>
            </a: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data</a:t>
            </a:r>
            <a:endParaRPr lang="en-US" sz="2200" dirty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Multiprocessing </a:t>
            </a: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in Python, </a:t>
            </a: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Pandas and </a:t>
            </a: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Spark </a:t>
            </a: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intro</a:t>
            </a:r>
          </a:p>
          <a:p>
            <a:pPr fontAlgn="base"/>
            <a:endParaRPr lang="en-US" sz="2200" dirty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fontAlgn="base"/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Week 3</a:t>
            </a:r>
            <a:r>
              <a:rPr lang="en-US" sz="22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(Mon 7th Mar, </a:t>
            </a:r>
            <a:r>
              <a:rPr lang="en-US" sz="22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10am) </a:t>
            </a:r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: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Solution development, knowledge management, and ownership of data product </a:t>
            </a:r>
            <a:endParaRPr lang="en-US" sz="2200" dirty="0" smtClean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Part </a:t>
            </a: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2 of time-series </a:t>
            </a: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financial analysis 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NYSE exchange </a:t>
            </a: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data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Advanced Spark</a:t>
            </a:r>
          </a:p>
          <a:p>
            <a:pPr fontAlgn="base"/>
            <a:endParaRPr lang="en-US" sz="2200" dirty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41443" y="1867722"/>
            <a:ext cx="8964038" cy="7589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4200"/>
              </a:spcBef>
              <a:buNone/>
            </a:pPr>
            <a:r>
              <a:rPr lang="en-US" sz="4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Self-paced material </a:t>
            </a:r>
            <a:r>
              <a:rPr lang="en-US" sz="36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(Weekly)</a:t>
            </a:r>
          </a:p>
        </p:txBody>
      </p:sp>
    </p:spTree>
    <p:extLst>
      <p:ext uri="{BB962C8B-B14F-4D97-AF65-F5344CB8AC3E}">
        <p14:creationId xmlns:p14="http://schemas.microsoft.com/office/powerpoint/2010/main" val="14738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1443" y="2626636"/>
            <a:ext cx="1146638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Self-paced material published this week on </a:t>
            </a: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Fri, </a:t>
            </a: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for the next weeks we will aim for Mondays. </a:t>
            </a:r>
            <a:endParaRPr lang="en-US" sz="2200" dirty="0" smtClean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fontAlgn="base"/>
            <a:endParaRPr lang="en-US" sz="2200" dirty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fontAlgn="base"/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week 4</a:t>
            </a:r>
            <a:r>
              <a:rPr lang="en-US" sz="22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(Mon 14th Mar, </a:t>
            </a:r>
            <a:r>
              <a:rPr lang="en-US" sz="22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10am</a:t>
            </a:r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):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Advanced Machine </a:t>
            </a: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learning </a:t>
            </a:r>
            <a:endParaRPr lang="en-US" sz="2200" dirty="0" smtClean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Dealing </a:t>
            </a: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with really large data </a:t>
            </a: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sets </a:t>
            </a:r>
            <a:endParaRPr lang="en-US" sz="2200" dirty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Wikipedia data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Spark </a:t>
            </a:r>
            <a:r>
              <a:rPr lang="en-US" sz="2200" dirty="0" err="1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MLLib</a:t>
            </a:r>
            <a:endParaRPr lang="en-US" sz="2200" dirty="0" smtClean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marL="342900" indent="-342900" fontAlgn="base">
              <a:buFont typeface="Arial" charset="0"/>
              <a:buChar char="•"/>
            </a:pPr>
            <a:endParaRPr lang="en-US" sz="2200" dirty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  <a:p>
            <a:pPr fontAlgn="base"/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week 5</a:t>
            </a:r>
            <a:r>
              <a:rPr lang="en-US" sz="22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(Mon 21st Mar, </a:t>
            </a:r>
            <a:r>
              <a:rPr lang="en-US" sz="2200" b="1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10am) </a:t>
            </a:r>
            <a:r>
              <a:rPr lang="en-US" sz="2200" b="1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: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Working </a:t>
            </a: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with </a:t>
            </a: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graphs analysis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 smtClean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Spark </a:t>
            </a:r>
            <a:r>
              <a:rPr lang="en-US" sz="2200" dirty="0" err="1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GraphX</a:t>
            </a:r>
            <a:r>
              <a:rPr lang="en-US" sz="2200" dirty="0">
                <a:solidFill>
                  <a:srgbClr val="333333"/>
                </a:solidFill>
                <a:latin typeface="Candara" charset="0"/>
                <a:ea typeface="Candara" charset="0"/>
                <a:cs typeface="Candara" charset="0"/>
              </a:rPr>
              <a:t>, Neo4j, </a:t>
            </a:r>
            <a:endParaRPr lang="en-US" sz="2200" dirty="0" smtClean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41443" y="1867722"/>
            <a:ext cx="8964038" cy="7589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4200"/>
              </a:spcBef>
              <a:buNone/>
            </a:pPr>
            <a:r>
              <a:rPr lang="en-US" sz="4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Self-paced material </a:t>
            </a:r>
            <a:r>
              <a:rPr lang="en-US" sz="36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(Weekly)</a:t>
            </a:r>
          </a:p>
        </p:txBody>
      </p:sp>
    </p:spTree>
    <p:extLst>
      <p:ext uri="{BB962C8B-B14F-4D97-AF65-F5344CB8AC3E}">
        <p14:creationId xmlns:p14="http://schemas.microsoft.com/office/powerpoint/2010/main" val="14187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841443" y="1867722"/>
            <a:ext cx="8964038" cy="7589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4200"/>
              </a:spcBef>
              <a:buNone/>
            </a:pPr>
            <a:r>
              <a:rPr lang="en-US" sz="4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Workshops and Help Sessions</a:t>
            </a:r>
            <a:endParaRPr lang="en-US" sz="4200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9459" y="2878295"/>
            <a:ext cx="1123671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First </a:t>
            </a:r>
            <a:r>
              <a:rPr lang="en-US" sz="2200" b="1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Session </a:t>
            </a: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 Date: </a:t>
            </a:r>
            <a:r>
              <a:rPr lang="en-US" sz="2200" b="1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Wednesday, 9th March 	</a:t>
            </a: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 Venue</a:t>
            </a:r>
            <a:r>
              <a:rPr lang="en-US" sz="2200" b="1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: </a:t>
            </a: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TBA</a:t>
            </a:r>
            <a:endParaRPr lang="en-US" sz="2200" b="1" dirty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	 13.00 – 14.00 PM : 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1 </a:t>
            </a:r>
            <a:r>
              <a:rPr lang="en-GB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hour to help with the 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data science project</a:t>
            </a:r>
            <a:endParaRPr lang="en-GB" sz="2200" dirty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r>
              <a:rPr lang="en-GB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	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14.00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–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16.00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PM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: 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2 </a:t>
            </a:r>
            <a:r>
              <a:rPr lang="en-GB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hours 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to help with 2nd </a:t>
            </a:r>
            <a:r>
              <a:rPr lang="en-GB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part of financial data 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analysis</a:t>
            </a:r>
          </a:p>
          <a:p>
            <a:r>
              <a:rPr lang="en-GB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 16.00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– 17.15 PM : 1.5 hours GDO Training</a:t>
            </a:r>
            <a:endParaRPr lang="en-GB" sz="2200" dirty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endParaRPr lang="en-US" sz="2200" dirty="0" smtClean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Second Session </a:t>
            </a: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Date: Wednesday, 11th May		 </a:t>
            </a: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Venue</a:t>
            </a:r>
            <a:r>
              <a:rPr lang="en-US" sz="2200" b="1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: TBA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	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 13.00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– 14.00 PM : </a:t>
            </a:r>
            <a:r>
              <a:rPr lang="en-GB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1 hour to help with the 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data science project and data 				     	       visualization on GDO</a:t>
            </a:r>
            <a:endParaRPr lang="en-GB" sz="2200" dirty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r>
              <a:rPr lang="en-GB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		</a:t>
            </a:r>
            <a:endParaRPr lang="en-US" sz="2200" dirty="0" smtClean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pPr>
              <a:spcBef>
                <a:spcPts val="1200"/>
              </a:spcBef>
            </a:pP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Third </a:t>
            </a:r>
            <a:r>
              <a:rPr lang="en-US" sz="2200" b="1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Session 	</a:t>
            </a: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 Date</a:t>
            </a:r>
            <a:r>
              <a:rPr lang="en-US" sz="2200" b="1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: Wednesday, 19th May		 </a:t>
            </a:r>
            <a:r>
              <a:rPr lang="en-US" sz="2200" b="1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Venue</a:t>
            </a:r>
            <a:r>
              <a:rPr lang="en-US" sz="2200" b="1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: TBA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	 11.00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–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12.00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PM : </a:t>
            </a:r>
            <a:r>
              <a:rPr lang="en-GB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1 hour to help with the 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data science project </a:t>
            </a:r>
            <a:endParaRPr lang="en-GB" sz="2200" dirty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r>
              <a:rPr lang="en-GB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	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13.00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–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15.00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PM : 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2 </a:t>
            </a:r>
            <a:r>
              <a:rPr lang="en-GB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hours 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to cover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dvanced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topic of choice (deep learning,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				       stock movement </a:t>
            </a:r>
            <a:r>
              <a:rPr lang="en-US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prediction - from list of topics or </a:t>
            </a:r>
            <a:r>
              <a:rPr lang="en-US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					       proposed  by student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s)</a:t>
            </a:r>
            <a:r>
              <a:rPr lang="en-GB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</a:t>
            </a:r>
            <a:endParaRPr lang="en-GB" sz="2200" dirty="0" smtClean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r>
              <a:rPr lang="en-GB" sz="2200" dirty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latin typeface="Candara" charset="0"/>
                <a:ea typeface="Candara" charset="0"/>
                <a:cs typeface="Candara" charset="0"/>
              </a:rPr>
              <a:t>	</a:t>
            </a:r>
            <a:endParaRPr lang="en-US" sz="2200" dirty="0" smtClean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rgbClr val="000000"/>
              </a:solidFill>
              <a:latin typeface="Candara" charset="0"/>
              <a:ea typeface="Candara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841443" y="1867722"/>
            <a:ext cx="6240463" cy="7589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dirty="0" smtClean="0">
                <a:solidFill>
                  <a:srgbClr val="001227"/>
                </a:solidFill>
                <a:latin typeface="Candara" charset="0"/>
                <a:ea typeface="Candara" charset="0"/>
                <a:cs typeface="Candara" charset="0"/>
              </a:rPr>
              <a:t>Data Science Project</a:t>
            </a:r>
            <a:endParaRPr lang="en-US" sz="4200" dirty="0">
              <a:solidFill>
                <a:srgbClr val="001227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400" y="2728236"/>
            <a:ext cx="11266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>
                <a:latin typeface="Candara" charset="0"/>
                <a:ea typeface="Candara" charset="0"/>
                <a:cs typeface="Candara" charset="0"/>
              </a:rPr>
              <a:t>Big data </a:t>
            </a:r>
            <a:r>
              <a:rPr lang="en-US" sz="2400" dirty="0">
                <a:latin typeface="Candara" charset="0"/>
                <a:ea typeface="Candara" charset="0"/>
                <a:cs typeface="Candara" charset="0"/>
              </a:rPr>
              <a:t>set (&gt;</a:t>
            </a:r>
            <a:r>
              <a:rPr lang="en-US" sz="2400" dirty="0" smtClean="0">
                <a:latin typeface="Candara" charset="0"/>
                <a:ea typeface="Candara" charset="0"/>
                <a:cs typeface="Candara" charset="0"/>
              </a:rPr>
              <a:t>50GB) - </a:t>
            </a:r>
            <a:r>
              <a:rPr lang="en-US" sz="2400" dirty="0">
                <a:latin typeface="Candara" charset="0"/>
                <a:ea typeface="Candara" charset="0"/>
                <a:cs typeface="Candara" charset="0"/>
              </a:rPr>
              <a:t>R</a:t>
            </a:r>
            <a:r>
              <a:rPr lang="en-US" sz="2400" dirty="0" smtClean="0">
                <a:latin typeface="Candara" charset="0"/>
                <a:ea typeface="Candara" charset="0"/>
                <a:cs typeface="Candara" charset="0"/>
              </a:rPr>
              <a:t>equire </a:t>
            </a:r>
            <a:r>
              <a:rPr lang="en-US" sz="2400" dirty="0">
                <a:latin typeface="Candara" charset="0"/>
                <a:ea typeface="Candara" charset="0"/>
                <a:cs typeface="Candara" charset="0"/>
              </a:rPr>
              <a:t>working from raw data set to finding pattern and creating a data </a:t>
            </a:r>
            <a:r>
              <a:rPr lang="en-US" sz="2400" dirty="0" smtClean="0">
                <a:latin typeface="Candara" charset="0"/>
                <a:ea typeface="Candara" charset="0"/>
                <a:cs typeface="Candara" charset="0"/>
              </a:rPr>
              <a:t>product</a:t>
            </a:r>
            <a:r>
              <a:rPr lang="en-US" sz="2400" dirty="0">
                <a:latin typeface="Candara" charset="0"/>
                <a:ea typeface="Candara" charset="0"/>
                <a:cs typeface="Candara" charset="0"/>
              </a:rPr>
              <a:t>.</a:t>
            </a:r>
            <a:endParaRPr lang="en-US" sz="2400" dirty="0">
              <a:solidFill>
                <a:srgbClr val="333333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10790520"/>
              </p:ext>
            </p:extLst>
          </p:nvPr>
        </p:nvGraphicFramePr>
        <p:xfrm>
          <a:off x="1998133" y="3962400"/>
          <a:ext cx="9279467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86" y="5969000"/>
            <a:ext cx="2663654" cy="99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1014</TotalTime>
  <Words>784</Words>
  <Application>Microsoft Macintosh PowerPoint</Application>
  <PresentationFormat>Custom</PresentationFormat>
  <Paragraphs>219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Candara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Lau, Siangyang</cp:lastModifiedBy>
  <cp:revision>91</cp:revision>
  <dcterms:created xsi:type="dcterms:W3CDTF">2012-07-27T01:16:44Z</dcterms:created>
  <dcterms:modified xsi:type="dcterms:W3CDTF">2016-02-25T17:48:51Z</dcterms:modified>
</cp:coreProperties>
</file>