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2" r:id="rId3"/>
    <p:sldId id="281" r:id="rId4"/>
    <p:sldId id="263" r:id="rId5"/>
    <p:sldId id="268" r:id="rId6"/>
    <p:sldId id="269" r:id="rId7"/>
    <p:sldId id="283" r:id="rId8"/>
    <p:sldId id="270" r:id="rId9"/>
    <p:sldId id="271" r:id="rId10"/>
    <p:sldId id="272" r:id="rId11"/>
    <p:sldId id="273" r:id="rId12"/>
    <p:sldId id="274" r:id="rId13"/>
    <p:sldId id="275" r:id="rId14"/>
    <p:sldId id="279" r:id="rId15"/>
    <p:sldId id="280" r:id="rId16"/>
    <p:sldId id="276" r:id="rId17"/>
    <p:sldId id="284" r:id="rId18"/>
    <p:sldId id="277" r:id="rId19"/>
    <p:sldId id="285" r:id="rId20"/>
    <p:sldId id="286" r:id="rId21"/>
    <p:sldId id="287" r:id="rId22"/>
    <p:sldId id="288" r:id="rId23"/>
    <p:sldId id="291" r:id="rId24"/>
    <p:sldId id="289" r:id="rId25"/>
    <p:sldId id="290" r:id="rId26"/>
    <p:sldId id="297" r:id="rId27"/>
    <p:sldId id="292" r:id="rId28"/>
    <p:sldId id="293" r:id="rId29"/>
    <p:sldId id="294" r:id="rId30"/>
    <p:sldId id="295" r:id="rId31"/>
    <p:sldId id="296" r:id="rId32"/>
    <p:sldId id="301" r:id="rId33"/>
    <p:sldId id="298" r:id="rId34"/>
    <p:sldId id="299" r:id="rId35"/>
    <p:sldId id="300" r:id="rId36"/>
    <p:sldId id="26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73602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 err="1"/>
              <a:t>cLICK</a:t>
            </a:r>
            <a:r>
              <a:rPr lang="en-US" dirty="0"/>
              <a:t> TO EDIT </a:t>
            </a:r>
            <a:r>
              <a:rPr lang="en-US" dirty="0" err="1"/>
              <a:t>mASTER</a:t>
            </a:r>
            <a:r>
              <a:rPr lang="en-US" dirty="0"/>
              <a:t>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1597980"/>
            <a:ext cx="11029615" cy="4705165"/>
          </a:xfrm>
        </p:spPr>
        <p:txBody>
          <a:bodyPr/>
          <a:lstStyle/>
          <a:p>
            <a:pPr lvl="0"/>
            <a:r>
              <a:rPr lang="en-US" dirty="0" err="1"/>
              <a:t>cLICK</a:t>
            </a:r>
            <a:r>
              <a:rPr lang="en-US" dirty="0"/>
              <a:t> TO EDIT </a:t>
            </a:r>
            <a:r>
              <a:rPr lang="en-US" dirty="0" err="1"/>
              <a:t>mASTER</a:t>
            </a:r>
            <a:r>
              <a:rPr lang="en-US" dirty="0"/>
              <a:t> TEXT STYLES</a:t>
            </a:r>
          </a:p>
          <a:p>
            <a:pPr lvl="1"/>
            <a:r>
              <a:rPr lang="en-US" dirty="0" err="1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 err="1"/>
              <a:t>tHIRD</a:t>
            </a:r>
            <a:r>
              <a:rPr lang="en-US" dirty="0"/>
              <a:t> LEVEL</a:t>
            </a:r>
          </a:p>
          <a:p>
            <a:pPr lvl="3"/>
            <a:r>
              <a:rPr lang="en-US" dirty="0" err="1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 err="1"/>
              <a:t>fIFTH</a:t>
            </a:r>
            <a:r>
              <a:rPr lang="en-US" dirty="0"/>
              <a:t>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0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8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2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41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599988"/>
            <a:ext cx="11029616" cy="4694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36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600" b="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HY견고딕" panose="02030600000101010101" pitchFamily="18" charset="-127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ibrewiki.net/wiki/Pyth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DDC1-328E-4D93-8933-CC44B1906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E6C9CD-9938-4423-936B-5C383EDE7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D1B40F-5D7A-414C-A415-EF39FE779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accent1">
              <a:alpha val="4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FC0B2E-4BF8-4A79-8E92-06EE38673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공공 데이터 분석 및 시각화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235F34-66B4-48CA-8D7D-57077AD7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0" name="그림 9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2E3CAA4E-8857-473B-91BD-E89B37CD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896003" y="5546354"/>
            <a:ext cx="1051760" cy="10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75170-51F0-46C2-AF48-7AB91113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분리 및 열 이름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856F3-7057-4B31-A225-9A111FFC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6E30AB-9156-44C7-8E3A-34DCE2E26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62" y="1682756"/>
            <a:ext cx="1018189" cy="4891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32C676-0EDF-49FC-A771-23B02CC7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980" y="1682753"/>
            <a:ext cx="614040" cy="4891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71F432-D88B-40AD-82A5-BD6B4D047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318" y="1682753"/>
            <a:ext cx="1189320" cy="4891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D3A3B81-E8D8-40E0-9719-5FCA91AE2921}"/>
              </a:ext>
            </a:extLst>
          </p:cNvPr>
          <p:cNvSpPr/>
          <p:nvPr/>
        </p:nvSpPr>
        <p:spPr>
          <a:xfrm>
            <a:off x="2967318" y="3702424"/>
            <a:ext cx="2519082" cy="53788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2D93F5B-4738-46CE-B479-4F52C7DB5465}"/>
              </a:ext>
            </a:extLst>
          </p:cNvPr>
          <p:cNvSpPr/>
          <p:nvPr/>
        </p:nvSpPr>
        <p:spPr>
          <a:xfrm>
            <a:off x="6705600" y="3702424"/>
            <a:ext cx="2519082" cy="53788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D0540-C418-4D98-880A-C0CCEE59DB51}"/>
              </a:ext>
            </a:extLst>
          </p:cNvPr>
          <p:cNvSpPr txBox="1"/>
          <p:nvPr/>
        </p:nvSpPr>
        <p:spPr>
          <a:xfrm>
            <a:off x="3078927" y="3167390"/>
            <a:ext cx="2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분리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86DB0-CAF7-47D4-B8BB-2B1099037FBA}"/>
              </a:ext>
            </a:extLst>
          </p:cNvPr>
          <p:cNvSpPr txBox="1"/>
          <p:nvPr/>
        </p:nvSpPr>
        <p:spPr>
          <a:xfrm>
            <a:off x="6838270" y="3179204"/>
            <a:ext cx="2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열 이름 변경</a:t>
            </a:r>
          </a:p>
        </p:txBody>
      </p:sp>
    </p:spTree>
    <p:extLst>
      <p:ext uri="{BB962C8B-B14F-4D97-AF65-F5344CB8AC3E}">
        <p14:creationId xmlns:p14="http://schemas.microsoft.com/office/powerpoint/2010/main" val="88419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91D1-3780-426E-B7F2-42B8859B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 분리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4F20A-73F6-4BBE-8EA0-CFD08FCAE8A1}"/>
              </a:ext>
            </a:extLst>
          </p:cNvPr>
          <p:cNvSpPr/>
          <p:nvPr/>
        </p:nvSpPr>
        <p:spPr>
          <a:xfrm>
            <a:off x="581192" y="1597980"/>
            <a:ext cx="748552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79B0-B575-48F0-8F45-1AA2FA665EBD}"/>
              </a:ext>
            </a:extLst>
          </p:cNvPr>
          <p:cNvSpPr txBox="1"/>
          <p:nvPr/>
        </p:nvSpPr>
        <p:spPr>
          <a:xfrm>
            <a:off x="661621" y="1628757"/>
            <a:ext cx="616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df['</a:t>
            </a:r>
            <a:r>
              <a:rPr lang="ko-KR" altLang="en-US" sz="2400" dirty="0"/>
              <a:t>환자</a:t>
            </a:r>
            <a:r>
              <a:rPr lang="en-US" altLang="ko-KR" sz="2400" dirty="0"/>
              <a:t>'] = df['</a:t>
            </a:r>
            <a:r>
              <a:rPr lang="ko-KR" altLang="en-US" sz="2400" dirty="0"/>
              <a:t>환자</a:t>
            </a:r>
            <a:r>
              <a:rPr lang="en-US" altLang="ko-KR" sz="2400" dirty="0"/>
              <a:t>'].</a:t>
            </a:r>
            <a:r>
              <a:rPr lang="en-US" altLang="ko-KR" sz="2400" dirty="0" err="1"/>
              <a:t>str.split</a:t>
            </a:r>
            <a:r>
              <a:rPr lang="en-US" altLang="ko-KR" sz="2400" dirty="0"/>
              <a:t>('#').str[1]</a:t>
            </a:r>
            <a:endParaRPr lang="ko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49DD4E-E44E-44B4-B7E0-D6936E4D0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022"/>
              </p:ext>
            </p:extLst>
          </p:nvPr>
        </p:nvGraphicFramePr>
        <p:xfrm>
          <a:off x="1668046" y="2984350"/>
          <a:ext cx="2315882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울산</a:t>
                      </a:r>
                      <a:r>
                        <a:rPr lang="en-US" altLang="ko-KR" sz="3200" dirty="0"/>
                        <a:t>#145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23CCA539-2030-4C66-9C88-31E4D06B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3266"/>
              </p:ext>
            </p:extLst>
          </p:nvPr>
        </p:nvGraphicFramePr>
        <p:xfrm>
          <a:off x="6732493" y="2984350"/>
          <a:ext cx="3594848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7424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  <a:gridCol w="1797424">
                  <a:extLst>
                    <a:ext uri="{9D8B030D-6E8A-4147-A177-3AD203B41FA5}">
                      <a16:colId xmlns:a16="http://schemas.microsoft.com/office/drawing/2014/main" val="249403617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울산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145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84F8820-5B9E-4AFD-961B-7CFA8BB399FE}"/>
              </a:ext>
            </a:extLst>
          </p:cNvPr>
          <p:cNvSpPr/>
          <p:nvPr/>
        </p:nvSpPr>
        <p:spPr>
          <a:xfrm>
            <a:off x="4098669" y="3140335"/>
            <a:ext cx="2519082" cy="2671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8FBA9-6DE7-41B0-A2C6-A9B0021AD2DD}"/>
              </a:ext>
            </a:extLst>
          </p:cNvPr>
          <p:cNvSpPr txBox="1"/>
          <p:nvPr/>
        </p:nvSpPr>
        <p:spPr>
          <a:xfrm>
            <a:off x="1950272" y="2301333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df[‘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환자</a:t>
            </a:r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28A95-EC0D-45EA-B361-C9D11BDC73C2}"/>
              </a:ext>
            </a:extLst>
          </p:cNvPr>
          <p:cNvSpPr txBox="1"/>
          <p:nvPr/>
        </p:nvSpPr>
        <p:spPr>
          <a:xfrm>
            <a:off x="4343849" y="2583741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split(‘#’)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0C9DE-4A54-4A8B-9C71-75B7727B7C85}"/>
              </a:ext>
            </a:extLst>
          </p:cNvPr>
          <p:cNvSpPr txBox="1"/>
          <p:nvPr/>
        </p:nvSpPr>
        <p:spPr>
          <a:xfrm>
            <a:off x="6732149" y="2322131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str[0]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150CA-B5D5-45BE-A843-F3EB704DF624}"/>
              </a:ext>
            </a:extLst>
          </p:cNvPr>
          <p:cNvSpPr txBox="1"/>
          <p:nvPr/>
        </p:nvSpPr>
        <p:spPr>
          <a:xfrm>
            <a:off x="8529917" y="2298737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str[1]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AE95877-74DC-49EF-96E3-F00FE03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695" y="4012650"/>
            <a:ext cx="5573168" cy="2554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CF56C5-B429-41CC-AA3B-DC18C3E33F4F}"/>
              </a:ext>
            </a:extLst>
          </p:cNvPr>
          <p:cNvSpPr/>
          <p:nvPr/>
        </p:nvSpPr>
        <p:spPr>
          <a:xfrm>
            <a:off x="3590199" y="4012649"/>
            <a:ext cx="508469" cy="255436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33EB-BAA6-41B8-AFAD-7A8303B8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열 이름 변경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EC0B2-D823-47DC-9A16-431482607F67}"/>
              </a:ext>
            </a:extLst>
          </p:cNvPr>
          <p:cNvSpPr/>
          <p:nvPr/>
        </p:nvSpPr>
        <p:spPr>
          <a:xfrm>
            <a:off x="581192" y="1597980"/>
            <a:ext cx="748552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C7DB8-573D-45B4-B897-FC99C35CB34B}"/>
              </a:ext>
            </a:extLst>
          </p:cNvPr>
          <p:cNvSpPr txBox="1"/>
          <p:nvPr/>
        </p:nvSpPr>
        <p:spPr>
          <a:xfrm>
            <a:off x="661621" y="1628757"/>
            <a:ext cx="732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df.rename</a:t>
            </a:r>
            <a:r>
              <a:rPr lang="en-US" altLang="ko-KR" sz="2400" dirty="0"/>
              <a:t>(columns={'</a:t>
            </a:r>
            <a:r>
              <a:rPr lang="ko-KR" altLang="en-US" sz="2400" dirty="0"/>
              <a:t>환자</a:t>
            </a:r>
            <a:r>
              <a:rPr lang="en-US" altLang="ko-KR" sz="2400" dirty="0"/>
              <a:t>':'</a:t>
            </a:r>
            <a:r>
              <a:rPr lang="ko-KR" altLang="en-US" sz="2400" dirty="0" err="1"/>
              <a:t>확진자번호</a:t>
            </a:r>
            <a:r>
              <a:rPr lang="en-US" altLang="ko-KR" sz="2400" dirty="0"/>
              <a:t>'}, </a:t>
            </a:r>
            <a:r>
              <a:rPr lang="en-US" altLang="ko-KR" sz="2400" dirty="0" err="1"/>
              <a:t>inplace</a:t>
            </a:r>
            <a:r>
              <a:rPr lang="en-US" altLang="ko-KR" sz="2400" dirty="0"/>
              <a:t>=True)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0F6A8C-DA8B-4DF3-AA91-DA11D202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71" y="3706909"/>
            <a:ext cx="6880015" cy="2873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2939D6A8-62E4-4737-BF7F-99EB0F91D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88362"/>
              </p:ext>
            </p:extLst>
          </p:nvPr>
        </p:nvGraphicFramePr>
        <p:xfrm>
          <a:off x="2376258" y="2734332"/>
          <a:ext cx="2315882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환자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E1651EC5-5CE8-4A8A-BEE7-9A0BEFDC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94972"/>
              </p:ext>
            </p:extLst>
          </p:nvPr>
        </p:nvGraphicFramePr>
        <p:xfrm>
          <a:off x="7440705" y="2734332"/>
          <a:ext cx="2315882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/>
                        <a:t>확진자번호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4D40186-38B6-4FCF-8748-F4539DB98C3F}"/>
              </a:ext>
            </a:extLst>
          </p:cNvPr>
          <p:cNvSpPr/>
          <p:nvPr/>
        </p:nvSpPr>
        <p:spPr>
          <a:xfrm>
            <a:off x="4806881" y="2890317"/>
            <a:ext cx="2519082" cy="2671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EC376-D5FB-4E84-8846-161EB0A3A47C}"/>
              </a:ext>
            </a:extLst>
          </p:cNvPr>
          <p:cNvSpPr txBox="1"/>
          <p:nvPr/>
        </p:nvSpPr>
        <p:spPr>
          <a:xfrm>
            <a:off x="5052061" y="2333723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rename()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B7602-C572-47B1-8885-A37CA81503D6}"/>
              </a:ext>
            </a:extLst>
          </p:cNvPr>
          <p:cNvSpPr/>
          <p:nvPr/>
        </p:nvSpPr>
        <p:spPr>
          <a:xfrm>
            <a:off x="3025730" y="3676132"/>
            <a:ext cx="1008388" cy="42074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7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B4ADC-64E7-4DC1-AC9B-3308F372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격리시설</a:t>
            </a:r>
            <a:r>
              <a:rPr lang="en-US" altLang="ko-KR" dirty="0"/>
              <a:t>/</a:t>
            </a:r>
            <a:r>
              <a:rPr lang="ko-KR" altLang="en-US" dirty="0"/>
              <a:t>퇴원일</a:t>
            </a:r>
            <a:r>
              <a:rPr lang="en-US" altLang="ko-KR" dirty="0"/>
              <a:t>‘ </a:t>
            </a:r>
            <a:r>
              <a:rPr lang="ko-KR" altLang="en-US" dirty="0"/>
              <a:t>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54C27-3039-4E14-9431-7E895A28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A1349-1346-4898-ACEF-F3F30975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06" y="2015259"/>
            <a:ext cx="1441126" cy="4553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720FA-AD73-4BA1-B5C1-696BA351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024" y="2015259"/>
            <a:ext cx="1469949" cy="4496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ADCE5-8CA9-4B4C-BDC0-9758211D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909" y="2021350"/>
            <a:ext cx="883891" cy="45059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3447CA-9212-4C88-AE71-3DBE15CD6A0D}"/>
              </a:ext>
            </a:extLst>
          </p:cNvPr>
          <p:cNvSpPr/>
          <p:nvPr/>
        </p:nvSpPr>
        <p:spPr>
          <a:xfrm>
            <a:off x="2678687" y="3702424"/>
            <a:ext cx="2519082" cy="53788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ACEA4DA-B00F-43A2-A714-2920CD1B8765}"/>
              </a:ext>
            </a:extLst>
          </p:cNvPr>
          <p:cNvSpPr/>
          <p:nvPr/>
        </p:nvSpPr>
        <p:spPr>
          <a:xfrm>
            <a:off x="7259400" y="3702424"/>
            <a:ext cx="2519082" cy="53788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B717E-FFF2-48A7-AADC-B8E1AEB56A27}"/>
              </a:ext>
            </a:extLst>
          </p:cNvPr>
          <p:cNvSpPr txBox="1"/>
          <p:nvPr/>
        </p:nvSpPr>
        <p:spPr>
          <a:xfrm>
            <a:off x="2790296" y="3167390"/>
            <a:ext cx="2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분리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1862B-ADA9-441F-9BE6-86B8E0FC1638}"/>
              </a:ext>
            </a:extLst>
          </p:cNvPr>
          <p:cNvSpPr txBox="1"/>
          <p:nvPr/>
        </p:nvSpPr>
        <p:spPr>
          <a:xfrm>
            <a:off x="7392070" y="3179204"/>
            <a:ext cx="218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열 이름 변경</a:t>
            </a:r>
          </a:p>
        </p:txBody>
      </p:sp>
    </p:spTree>
    <p:extLst>
      <p:ext uri="{BB962C8B-B14F-4D97-AF65-F5344CB8AC3E}">
        <p14:creationId xmlns:p14="http://schemas.microsoft.com/office/powerpoint/2010/main" val="417549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91D1-3780-426E-B7F2-42B8859B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데이터 분리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54F20A-73F6-4BBE-8EA0-CFD08FCAE8A1}"/>
              </a:ext>
            </a:extLst>
          </p:cNvPr>
          <p:cNvSpPr/>
          <p:nvPr/>
        </p:nvSpPr>
        <p:spPr>
          <a:xfrm>
            <a:off x="581192" y="1597980"/>
            <a:ext cx="8670384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79B0-B575-48F0-8F45-1AA2FA665EBD}"/>
              </a:ext>
            </a:extLst>
          </p:cNvPr>
          <p:cNvSpPr txBox="1"/>
          <p:nvPr/>
        </p:nvSpPr>
        <p:spPr>
          <a:xfrm>
            <a:off x="661620" y="1628757"/>
            <a:ext cx="850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df['</a:t>
            </a:r>
            <a:r>
              <a:rPr lang="ko-KR" altLang="en-US" sz="2400" dirty="0"/>
              <a:t>격리시설</a:t>
            </a:r>
            <a:r>
              <a:rPr lang="en-US" altLang="ko-KR" sz="2400" dirty="0"/>
              <a:t>/</a:t>
            </a:r>
            <a:r>
              <a:rPr lang="ko-KR" altLang="en-US" sz="2400" dirty="0"/>
              <a:t>퇴원일</a:t>
            </a:r>
            <a:r>
              <a:rPr lang="en-US" altLang="ko-KR" sz="2400" dirty="0"/>
              <a:t>'] = df['</a:t>
            </a:r>
            <a:r>
              <a:rPr lang="ko-KR" altLang="en-US" sz="2400" dirty="0"/>
              <a:t>격리시설</a:t>
            </a:r>
            <a:r>
              <a:rPr lang="en-US" altLang="ko-KR" sz="2400" dirty="0"/>
              <a:t>/</a:t>
            </a:r>
            <a:r>
              <a:rPr lang="ko-KR" altLang="en-US" sz="2400" dirty="0"/>
              <a:t>퇴원일</a:t>
            </a:r>
            <a:r>
              <a:rPr lang="en-US" altLang="ko-KR" sz="2400" dirty="0"/>
              <a:t>'].</a:t>
            </a:r>
            <a:r>
              <a:rPr lang="en-US" altLang="ko-KR" sz="2400" dirty="0" err="1"/>
              <a:t>str.split</a:t>
            </a:r>
            <a:r>
              <a:rPr lang="en-US" altLang="ko-KR" sz="2400" dirty="0"/>
              <a:t>('(').str[0]</a:t>
            </a:r>
            <a:endParaRPr lang="ko-KR" altLang="en-US" sz="2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B49DD4E-E44E-44B4-B7E0-D6936E4D0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301570"/>
              </p:ext>
            </p:extLst>
          </p:nvPr>
        </p:nvGraphicFramePr>
        <p:xfrm>
          <a:off x="1668046" y="3154679"/>
          <a:ext cx="2315882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퇴원</a:t>
                      </a:r>
                      <a:r>
                        <a:rPr lang="en-US" altLang="ko-KR" sz="3200" dirty="0"/>
                        <a:t>(3/16)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23CCA539-2030-4C66-9C88-31E4D06B6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26599"/>
              </p:ext>
            </p:extLst>
          </p:nvPr>
        </p:nvGraphicFramePr>
        <p:xfrm>
          <a:off x="6732493" y="3154679"/>
          <a:ext cx="3594848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97424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  <a:gridCol w="1797424">
                  <a:extLst>
                    <a:ext uri="{9D8B030D-6E8A-4147-A177-3AD203B41FA5}">
                      <a16:colId xmlns:a16="http://schemas.microsoft.com/office/drawing/2014/main" val="249403617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퇴원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3/16)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84F8820-5B9E-4AFD-961B-7CFA8BB399FE}"/>
              </a:ext>
            </a:extLst>
          </p:cNvPr>
          <p:cNvSpPr/>
          <p:nvPr/>
        </p:nvSpPr>
        <p:spPr>
          <a:xfrm>
            <a:off x="4098669" y="3310664"/>
            <a:ext cx="2519082" cy="2671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8FBA9-6DE7-41B0-A2C6-A9B0021AD2DD}"/>
              </a:ext>
            </a:extLst>
          </p:cNvPr>
          <p:cNvSpPr txBox="1"/>
          <p:nvPr/>
        </p:nvSpPr>
        <p:spPr>
          <a:xfrm>
            <a:off x="581191" y="2471662"/>
            <a:ext cx="420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df[‘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격리시설</a:t>
            </a:r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퇴원일</a:t>
            </a:r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28A95-EC0D-45EA-B361-C9D11BDC73C2}"/>
              </a:ext>
            </a:extLst>
          </p:cNvPr>
          <p:cNvSpPr txBox="1"/>
          <p:nvPr/>
        </p:nvSpPr>
        <p:spPr>
          <a:xfrm>
            <a:off x="4343849" y="2754070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split(‘(’)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50C9DE-4A54-4A8B-9C71-75B7727B7C85}"/>
              </a:ext>
            </a:extLst>
          </p:cNvPr>
          <p:cNvSpPr txBox="1"/>
          <p:nvPr/>
        </p:nvSpPr>
        <p:spPr>
          <a:xfrm>
            <a:off x="6732149" y="2492460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str[0]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A150CA-B5D5-45BE-A843-F3EB704DF624}"/>
              </a:ext>
            </a:extLst>
          </p:cNvPr>
          <p:cNvSpPr txBox="1"/>
          <p:nvPr/>
        </p:nvSpPr>
        <p:spPr>
          <a:xfrm>
            <a:off x="8529917" y="2469066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str[1]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14844-C699-466A-803A-60AA6948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95" y="4126096"/>
            <a:ext cx="6937767" cy="2439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CF56C5-B429-41CC-AA3B-DC18C3E33F4F}"/>
              </a:ext>
            </a:extLst>
          </p:cNvPr>
          <p:cNvSpPr/>
          <p:nvPr/>
        </p:nvSpPr>
        <p:spPr>
          <a:xfrm>
            <a:off x="8138774" y="4102161"/>
            <a:ext cx="1425388" cy="24635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933EB-BAA6-41B8-AFAD-7A8303B8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열 이름 변경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EC0B2-D823-47DC-9A16-431482607F67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C7DB8-573D-45B4-B897-FC99C35CB34B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df.rename</a:t>
            </a:r>
            <a:r>
              <a:rPr lang="en-US" altLang="ko-KR" sz="2400" dirty="0"/>
              <a:t>(columns={'</a:t>
            </a:r>
            <a:r>
              <a:rPr lang="ko-KR" altLang="en-US" sz="2400" dirty="0"/>
              <a:t>격리시설</a:t>
            </a:r>
            <a:r>
              <a:rPr lang="en-US" altLang="ko-KR" sz="2400" dirty="0"/>
              <a:t>/</a:t>
            </a:r>
            <a:r>
              <a:rPr lang="ko-KR" altLang="en-US" sz="2400" dirty="0"/>
              <a:t>퇴원일</a:t>
            </a:r>
            <a:r>
              <a:rPr lang="en-US" altLang="ko-KR" sz="2400" dirty="0"/>
              <a:t>':'</a:t>
            </a:r>
            <a:r>
              <a:rPr lang="ko-KR" altLang="en-US" sz="2400" dirty="0"/>
              <a:t>현재상태</a:t>
            </a:r>
            <a:r>
              <a:rPr lang="en-US" altLang="ko-KR" sz="2400" dirty="0"/>
              <a:t>'}, </a:t>
            </a:r>
            <a:r>
              <a:rPr lang="en-US" altLang="ko-KR" sz="2400" dirty="0" err="1"/>
              <a:t>inplace</a:t>
            </a:r>
            <a:r>
              <a:rPr lang="en-US" altLang="ko-KR" sz="2400" dirty="0"/>
              <a:t>=True)</a:t>
            </a:r>
            <a:endParaRPr lang="ko-KR" altLang="en-US" sz="2400" dirty="0"/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2939D6A8-62E4-4737-BF7F-99EB0F91D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21841"/>
              </p:ext>
            </p:extLst>
          </p:nvPr>
        </p:nvGraphicFramePr>
        <p:xfrm>
          <a:off x="1389529" y="2734332"/>
          <a:ext cx="3302611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302611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격리시설</a:t>
                      </a:r>
                      <a:r>
                        <a:rPr lang="en-US" altLang="ko-KR" sz="3200" dirty="0"/>
                        <a:t>/</a:t>
                      </a:r>
                      <a:r>
                        <a:rPr lang="ko-KR" altLang="en-US" sz="3200" dirty="0"/>
                        <a:t>퇴원일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E1651EC5-5CE8-4A8A-BEE7-9A0BEFDC2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40027"/>
              </p:ext>
            </p:extLst>
          </p:nvPr>
        </p:nvGraphicFramePr>
        <p:xfrm>
          <a:off x="7440705" y="2734332"/>
          <a:ext cx="2315882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15882">
                  <a:extLst>
                    <a:ext uri="{9D8B030D-6E8A-4147-A177-3AD203B41FA5}">
                      <a16:colId xmlns:a16="http://schemas.microsoft.com/office/drawing/2014/main" val="341492820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현재상태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76846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4D40186-38B6-4FCF-8748-F4539DB98C3F}"/>
              </a:ext>
            </a:extLst>
          </p:cNvPr>
          <p:cNvSpPr/>
          <p:nvPr/>
        </p:nvSpPr>
        <p:spPr>
          <a:xfrm>
            <a:off x="4806881" y="2890317"/>
            <a:ext cx="2519082" cy="26714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EC376-D5FB-4E84-8846-161EB0A3A47C}"/>
              </a:ext>
            </a:extLst>
          </p:cNvPr>
          <p:cNvSpPr txBox="1"/>
          <p:nvPr/>
        </p:nvSpPr>
        <p:spPr>
          <a:xfrm>
            <a:off x="5052061" y="2333723"/>
            <a:ext cx="175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rename()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DA1F1-2521-43F6-87CF-054746687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17" y="3887954"/>
            <a:ext cx="6814366" cy="26825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AB7602-C572-47B1-8885-A37CA81503D6}"/>
              </a:ext>
            </a:extLst>
          </p:cNvPr>
          <p:cNvSpPr/>
          <p:nvPr/>
        </p:nvSpPr>
        <p:spPr>
          <a:xfrm>
            <a:off x="8494795" y="3875106"/>
            <a:ext cx="1008388" cy="42074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A68B-BCAE-4549-A3E6-979E2765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A76B1-F4B8-49A1-8F86-E5310DD9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6ABC7F-A265-44AC-B325-1958F29F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87" y="1597980"/>
            <a:ext cx="6360025" cy="5036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52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EC611D-EC5B-42DA-9B6E-49DA5E9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차트 시각화 </a:t>
            </a:r>
            <a:r>
              <a:rPr lang="en-US" altLang="ko-KR" dirty="0"/>
              <a:t>: </a:t>
            </a:r>
            <a:r>
              <a:rPr lang="en-US" altLang="ko-KR" cap="none" dirty="0"/>
              <a:t>matplotlib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9579B-4F59-4260-9F7A-09B2AB85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8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22794-1921-477D-BC8B-5D2DB0A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07741-D7DC-43EE-AD17-74C7B436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7648"/>
            <a:ext cx="11029615" cy="4705165"/>
          </a:xfrm>
        </p:spPr>
        <p:txBody>
          <a:bodyPr/>
          <a:lstStyle/>
          <a:p>
            <a:r>
              <a:rPr lang="en-US" altLang="ko-KR" dirty="0"/>
              <a:t>Matplotlib</a:t>
            </a:r>
          </a:p>
          <a:p>
            <a:pPr lvl="1"/>
            <a:r>
              <a:rPr lang="en-US" altLang="ko-KR" dirty="0"/>
              <a:t>Figure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캔버스</a:t>
            </a:r>
            <a:r>
              <a:rPr lang="en-US" altLang="ko-KR" dirty="0"/>
              <a:t>),  Axes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플롯</a:t>
            </a:r>
            <a:r>
              <a:rPr lang="en-US" altLang="ko-KR" dirty="0"/>
              <a:t>),  Axis 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 등으로 구성</a:t>
            </a:r>
            <a:endParaRPr lang="en-US" altLang="ko-KR" dirty="0"/>
          </a:p>
          <a:p>
            <a:pPr lvl="2"/>
            <a:r>
              <a:rPr lang="en-US" altLang="ko-KR" dirty="0"/>
              <a:t>Figure </a:t>
            </a:r>
            <a:r>
              <a:rPr lang="ko-KR" altLang="en-US" dirty="0"/>
              <a:t>객체는 한 개 이상의 </a:t>
            </a:r>
            <a:r>
              <a:rPr lang="en-US" altLang="ko-KR" dirty="0"/>
              <a:t>Axes </a:t>
            </a:r>
            <a:r>
              <a:rPr lang="ko-KR" altLang="en-US" dirty="0"/>
              <a:t>객체를 포함</a:t>
            </a:r>
            <a:endParaRPr lang="en-US" altLang="ko-KR" dirty="0"/>
          </a:p>
          <a:p>
            <a:pPr lvl="2"/>
            <a:r>
              <a:rPr lang="en-US" altLang="ko-KR" dirty="0"/>
              <a:t>Axes </a:t>
            </a:r>
            <a:r>
              <a:rPr lang="ko-KR" altLang="en-US" dirty="0"/>
              <a:t>객체는 두개 이상의 </a:t>
            </a:r>
            <a:r>
              <a:rPr lang="en-US" altLang="ko-KR" dirty="0"/>
              <a:t>Axis </a:t>
            </a:r>
            <a:r>
              <a:rPr lang="ko-KR" altLang="en-US" dirty="0"/>
              <a:t>객체 포함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19AB4-BA9A-4C26-BFA7-D420BE029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7" b="10445"/>
          <a:stretch/>
        </p:blipFill>
        <p:spPr>
          <a:xfrm>
            <a:off x="2855750" y="3209365"/>
            <a:ext cx="6480499" cy="3518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54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808F-4E81-4864-AFAC-8C88F6DD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차트 내 한글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A1B7-5898-4066-BFE6-4187B8BF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한글 폰트 등록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0D1905-482E-4D68-AC60-EBBAB3AB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9" y="3429000"/>
            <a:ext cx="4740051" cy="3254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C3BC1B-75D3-4470-B92B-F95965DE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02" y="3429000"/>
            <a:ext cx="4648603" cy="3246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012CC9-E9A5-4F9A-93A2-57DEE7A27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98" y="2169522"/>
            <a:ext cx="8857601" cy="1041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B7011F-EEE6-4689-9747-138B1FA0B497}"/>
              </a:ext>
            </a:extLst>
          </p:cNvPr>
          <p:cNvSpPr/>
          <p:nvPr/>
        </p:nvSpPr>
        <p:spPr>
          <a:xfrm>
            <a:off x="5829300" y="4781550"/>
            <a:ext cx="550700" cy="4784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6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75982-D861-4019-A058-0C93E771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E8F9D-8C31-4E45-8309-FDC82251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 데이터 가져오기</a:t>
            </a:r>
            <a:endParaRPr lang="en-US" altLang="ko-KR" dirty="0"/>
          </a:p>
          <a:p>
            <a:r>
              <a:rPr lang="ko-KR" altLang="en-US" dirty="0"/>
              <a:t>데이터 프레임 가공</a:t>
            </a:r>
            <a:endParaRPr lang="en-US" altLang="ko-KR" dirty="0"/>
          </a:p>
          <a:p>
            <a:r>
              <a:rPr lang="ko-KR" altLang="en-US" dirty="0"/>
              <a:t>차트 시각화 </a:t>
            </a:r>
            <a:r>
              <a:rPr lang="en-US" altLang="ko-KR" dirty="0"/>
              <a:t>: matplotlib</a:t>
            </a:r>
          </a:p>
        </p:txBody>
      </p:sp>
    </p:spTree>
    <p:extLst>
      <p:ext uri="{BB962C8B-B14F-4D97-AF65-F5344CB8AC3E}">
        <p14:creationId xmlns:p14="http://schemas.microsoft.com/office/powerpoint/2010/main" val="247715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B2706-61E5-48FD-A455-BF4012D3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 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1F599-7F56-4C57-A84A-999FB274283E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2B3CA-9158-4B2F-BB1E-F803E38F46B2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bydate</a:t>
            </a:r>
            <a:r>
              <a:rPr lang="en-US" altLang="ko-KR" sz="2400" dirty="0"/>
              <a:t> = df['</a:t>
            </a:r>
            <a:r>
              <a:rPr lang="ko-KR" altLang="en-US" sz="2400" dirty="0"/>
              <a:t>확진일</a:t>
            </a:r>
            <a:r>
              <a:rPr lang="en-US" altLang="ko-KR" sz="2400" dirty="0"/>
              <a:t>'].</a:t>
            </a:r>
            <a:r>
              <a:rPr lang="en-US" altLang="ko-KR" sz="2400" dirty="0" err="1">
                <a:solidFill>
                  <a:srgbClr val="FFFF00"/>
                </a:solidFill>
              </a:rPr>
              <a:t>value_counts</a:t>
            </a:r>
            <a:r>
              <a:rPr lang="en-US" altLang="ko-KR" sz="2400" dirty="0">
                <a:solidFill>
                  <a:srgbClr val="FFFF00"/>
                </a:solidFill>
              </a:rPr>
              <a:t>()</a:t>
            </a:r>
            <a:r>
              <a:rPr lang="en-US" altLang="ko-KR" sz="2400" dirty="0"/>
              <a:t>.</a:t>
            </a:r>
            <a:r>
              <a:rPr lang="en-US" altLang="ko-KR" sz="2400" dirty="0" err="1">
                <a:solidFill>
                  <a:srgbClr val="FFFF00"/>
                </a:solidFill>
              </a:rPr>
              <a:t>sort_index</a:t>
            </a:r>
            <a:r>
              <a:rPr lang="en-US" altLang="ko-KR" sz="2400" dirty="0">
                <a:solidFill>
                  <a:srgbClr val="FFFF00"/>
                </a:solidFill>
              </a:rPr>
              <a:t>()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A9A928-E853-4717-8BDF-AD7701881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2431"/>
            <a:ext cx="5003796" cy="3747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F44A40-D444-4959-A9EF-94BD564BB0B3}"/>
              </a:ext>
            </a:extLst>
          </p:cNvPr>
          <p:cNvSpPr/>
          <p:nvPr/>
        </p:nvSpPr>
        <p:spPr>
          <a:xfrm>
            <a:off x="581192" y="2702431"/>
            <a:ext cx="5131849" cy="7265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value_counts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유일한 값 별로 개수 구하기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A9446B-592F-433C-B683-EA0B4621D8E6}"/>
              </a:ext>
            </a:extLst>
          </p:cNvPr>
          <p:cNvSpPr/>
          <p:nvPr/>
        </p:nvSpPr>
        <p:spPr>
          <a:xfrm>
            <a:off x="581192" y="4046626"/>
            <a:ext cx="5131849" cy="10587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sort_index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인덱스를 기준으로 정렬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ascending = True 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오름차순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(default)</a:t>
            </a: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ascending = False 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내림차순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C5B45F-EEC2-4CD9-94FB-4ED2DA75E156}"/>
              </a:ext>
            </a:extLst>
          </p:cNvPr>
          <p:cNvSpPr/>
          <p:nvPr/>
        </p:nvSpPr>
        <p:spPr>
          <a:xfrm>
            <a:off x="581192" y="5722998"/>
            <a:ext cx="5131849" cy="7265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sort_values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값을 기준으로 정렬</a:t>
            </a:r>
          </a:p>
        </p:txBody>
      </p:sp>
    </p:spTree>
    <p:extLst>
      <p:ext uri="{BB962C8B-B14F-4D97-AF65-F5344CB8AC3E}">
        <p14:creationId xmlns:p14="http://schemas.microsoft.com/office/powerpoint/2010/main" val="3626921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91F0B-0305-4587-8F81-932C8BE2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 </a:t>
            </a:r>
            <a:r>
              <a:rPr lang="ko-KR" altLang="en-US" dirty="0" err="1"/>
              <a:t>꺽은선형</a:t>
            </a:r>
            <a:r>
              <a:rPr lang="ko-KR" altLang="en-US" dirty="0"/>
              <a:t> 차트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5A8A22-A32E-430C-A04A-C0609D500F4F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D8444-78B1-4E65-99A0-BA86ED983260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</a:t>
            </a:r>
            <a:r>
              <a:rPr lang="en-US" altLang="ko-KR" sz="2400" dirty="0" err="1">
                <a:solidFill>
                  <a:srgbClr val="FFFF00"/>
                </a:solidFill>
              </a:rPr>
              <a:t>plot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</a:t>
            </a:r>
            <a:r>
              <a:rPr lang="en-US" altLang="ko-KR" sz="2400" dirty="0"/>
              <a:t>, label='</a:t>
            </a:r>
            <a:r>
              <a:rPr lang="ko-KR" altLang="en-US" sz="2400" dirty="0"/>
              <a:t>일일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color='r')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5047C5-9427-4B10-BFA7-09209BB9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06" y="2474893"/>
            <a:ext cx="5596282" cy="3902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C3ED6F-2FB1-4143-9DF8-2DA25A686B86}"/>
              </a:ext>
            </a:extLst>
          </p:cNvPr>
          <p:cNvSpPr/>
          <p:nvPr/>
        </p:nvSpPr>
        <p:spPr>
          <a:xfrm>
            <a:off x="581192" y="2444115"/>
            <a:ext cx="4789998" cy="1969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67A41-0E93-47BA-801D-5B92F849C6BD}"/>
              </a:ext>
            </a:extLst>
          </p:cNvPr>
          <p:cNvSpPr txBox="1"/>
          <p:nvPr/>
        </p:nvSpPr>
        <p:spPr>
          <a:xfrm>
            <a:off x="661622" y="2474893"/>
            <a:ext cx="4709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plt.title</a:t>
            </a:r>
            <a:r>
              <a:rPr lang="en-US" altLang="ko-KR" sz="2400" dirty="0"/>
              <a:t>('</a:t>
            </a:r>
            <a:r>
              <a:rPr lang="ko-KR" altLang="en-US" sz="2400" dirty="0"/>
              <a:t>울산 </a:t>
            </a:r>
            <a:r>
              <a:rPr lang="ko-KR" altLang="en-US" sz="2400" dirty="0" err="1"/>
              <a:t>일자별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추이</a:t>
            </a:r>
            <a:r>
              <a:rPr lang="en-US" altLang="ko-KR" sz="2400" dirty="0"/>
              <a:t>’) </a:t>
            </a:r>
          </a:p>
          <a:p>
            <a:r>
              <a:rPr lang="en-US" altLang="ko-KR" sz="2400" dirty="0" err="1"/>
              <a:t>plt.xlabel</a:t>
            </a:r>
            <a:r>
              <a:rPr lang="en-US" altLang="ko-KR" sz="2400" dirty="0"/>
              <a:t>('</a:t>
            </a:r>
            <a:r>
              <a:rPr lang="ko-KR" altLang="en-US" sz="2400" dirty="0"/>
              <a:t>일자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plt.ylabel</a:t>
            </a:r>
            <a:r>
              <a:rPr lang="en-US" altLang="ko-KR" sz="2400" dirty="0"/>
              <a:t>('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(</a:t>
            </a:r>
            <a:r>
              <a:rPr lang="ko-KR" altLang="en-US" sz="2400" dirty="0"/>
              <a:t>명</a:t>
            </a:r>
            <a:r>
              <a:rPr lang="en-US" altLang="ko-KR" sz="2400" dirty="0"/>
              <a:t>)')</a:t>
            </a:r>
          </a:p>
          <a:p>
            <a:r>
              <a:rPr lang="en-US" altLang="ko-KR" sz="2400" dirty="0" err="1"/>
              <a:t>plt.legend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699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F01BA-B450-4B8B-AE46-6A96270E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</a:t>
            </a:r>
            <a:r>
              <a:rPr lang="ko-KR" altLang="en-US" dirty="0"/>
              <a:t>크기 조절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D1D905-8BBA-42BD-B1A3-2BE15B976331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21F10-8A6B-46C7-9638-4DDECD280AA7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>
                <a:solidFill>
                  <a:srgbClr val="FFFF00"/>
                </a:solidFill>
              </a:rPr>
              <a:t>figsize</a:t>
            </a:r>
            <a:r>
              <a:rPr lang="en-US" altLang="ko-KR" sz="2400" dirty="0">
                <a:solidFill>
                  <a:srgbClr val="FFFF00"/>
                </a:solidFill>
              </a:rPr>
              <a:t>=(15,5)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D69D76-3AFF-46AB-9361-5235CF6BF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3041238"/>
            <a:ext cx="9986682" cy="3655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7575B6-A466-43D1-86ED-EEF6A5DC519C}"/>
              </a:ext>
            </a:extLst>
          </p:cNvPr>
          <p:cNvSpPr/>
          <p:nvPr/>
        </p:nvSpPr>
        <p:spPr>
          <a:xfrm>
            <a:off x="581192" y="2281089"/>
            <a:ext cx="5131849" cy="58055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figsize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ko-KR" altLang="en-US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생략시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기본크기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(6.4, 4.8)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4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91F0B-0305-4587-8F81-932C8BE2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 세로막대형 차트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5A8A22-A32E-430C-A04A-C0609D500F4F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D8444-78B1-4E65-99A0-BA86ED983260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</a:t>
            </a:r>
            <a:r>
              <a:rPr lang="en-US" altLang="ko-KR" sz="2400" dirty="0" err="1">
                <a:solidFill>
                  <a:srgbClr val="FFFF00"/>
                </a:solidFill>
              </a:rPr>
              <a:t>bar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</a:t>
            </a:r>
            <a:r>
              <a:rPr lang="en-US" altLang="ko-KR" sz="2400" dirty="0"/>
              <a:t>, label='</a:t>
            </a:r>
            <a:r>
              <a:rPr lang="ko-KR" altLang="en-US" sz="2400" dirty="0"/>
              <a:t>누적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color='r')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0D532-390A-48CD-935A-B9FC1EA4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99" y="2511518"/>
            <a:ext cx="10623201" cy="387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C2066-A569-4278-AC2B-3C1EC029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</a:t>
            </a:r>
            <a:r>
              <a:rPr lang="ko-KR" altLang="en-US" dirty="0" err="1"/>
              <a:t>확진자</a:t>
            </a:r>
            <a:r>
              <a:rPr lang="ko-KR" altLang="en-US" dirty="0"/>
              <a:t> 수 </a:t>
            </a:r>
            <a:r>
              <a:rPr lang="ko-KR" altLang="en-US" dirty="0" err="1"/>
              <a:t>꺽은선형</a:t>
            </a:r>
            <a:r>
              <a:rPr lang="ko-KR" altLang="en-US" dirty="0"/>
              <a:t> 차트 그리기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A25ED-7ECB-4C56-8EFA-AD6B6CAC06C5}"/>
              </a:ext>
            </a:extLst>
          </p:cNvPr>
          <p:cNvSpPr/>
          <p:nvPr/>
        </p:nvSpPr>
        <p:spPr>
          <a:xfrm>
            <a:off x="581192" y="1597980"/>
            <a:ext cx="1029299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7792C-3FEA-4718-ACA7-D396782E62A1}"/>
              </a:ext>
            </a:extLst>
          </p:cNvPr>
          <p:cNvSpPr txBox="1"/>
          <p:nvPr/>
        </p:nvSpPr>
        <p:spPr>
          <a:xfrm>
            <a:off x="661620" y="1628757"/>
            <a:ext cx="10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plt.plot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bydate.values.</a:t>
            </a:r>
            <a:r>
              <a:rPr lang="en-US" altLang="ko-KR" sz="2400" dirty="0" err="1">
                <a:solidFill>
                  <a:srgbClr val="FFFF00"/>
                </a:solidFill>
              </a:rPr>
              <a:t>cumsum</a:t>
            </a:r>
            <a:r>
              <a:rPr lang="en-US" altLang="ko-KR" sz="2400" dirty="0">
                <a:solidFill>
                  <a:srgbClr val="FFFF00"/>
                </a:solidFill>
              </a:rPr>
              <a:t>()</a:t>
            </a:r>
            <a:r>
              <a:rPr lang="en-US" altLang="ko-KR" sz="2400" dirty="0"/>
              <a:t>, label='</a:t>
            </a:r>
            <a:r>
              <a:rPr lang="ko-KR" altLang="en-US" sz="2400" dirty="0"/>
              <a:t>누적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color='g')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839D4-99FE-4D12-BA23-F4F004B6A4EC}"/>
              </a:ext>
            </a:extLst>
          </p:cNvPr>
          <p:cNvSpPr/>
          <p:nvPr/>
        </p:nvSpPr>
        <p:spPr>
          <a:xfrm>
            <a:off x="581192" y="2335752"/>
            <a:ext cx="4690055" cy="5876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cumsum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값의 누적 합을 구하는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087FA9-5F16-4E28-A8DD-7E97483D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44" y="3137920"/>
            <a:ext cx="9685711" cy="3490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68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F2C0-CDCB-4B35-B69E-E1616D5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수와 누적 </a:t>
            </a:r>
            <a:r>
              <a:rPr lang="ko-KR" altLang="en-US" dirty="0" err="1"/>
              <a:t>확진자</a:t>
            </a:r>
            <a:r>
              <a:rPr lang="ko-KR" altLang="en-US" dirty="0"/>
              <a:t> 수 동시에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3673CB-8F10-42ED-BD96-4AD5DA8403E6}"/>
              </a:ext>
            </a:extLst>
          </p:cNvPr>
          <p:cNvSpPr/>
          <p:nvPr/>
        </p:nvSpPr>
        <p:spPr>
          <a:xfrm>
            <a:off x="581192" y="1597979"/>
            <a:ext cx="10292995" cy="30777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4ED8-73AC-4C30-9340-55CD35BCAF03}"/>
              </a:ext>
            </a:extLst>
          </p:cNvPr>
          <p:cNvSpPr txBox="1"/>
          <p:nvPr/>
        </p:nvSpPr>
        <p:spPr>
          <a:xfrm>
            <a:off x="661620" y="1628757"/>
            <a:ext cx="100691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=(15, 5))</a:t>
            </a:r>
          </a:p>
          <a:p>
            <a:r>
              <a:rPr lang="en-US" altLang="ko-KR" sz="2400" dirty="0" err="1"/>
              <a:t>plt.</a:t>
            </a:r>
            <a:r>
              <a:rPr lang="en-US" altLang="ko-KR" sz="2400" dirty="0" err="1">
                <a:solidFill>
                  <a:srgbClr val="FFFF00"/>
                </a:solidFill>
              </a:rPr>
              <a:t>bar</a:t>
            </a:r>
            <a:r>
              <a:rPr lang="en-US" altLang="ko-KR" sz="2400" dirty="0">
                <a:solidFill>
                  <a:srgbClr val="FFFF00"/>
                </a:solidFill>
              </a:rPr>
              <a:t>(</a:t>
            </a:r>
            <a:r>
              <a:rPr lang="en-US" altLang="ko-KR" sz="2400" dirty="0" err="1">
                <a:solidFill>
                  <a:srgbClr val="FFFF00"/>
                </a:solidFill>
              </a:rPr>
              <a:t>bydate.index</a:t>
            </a:r>
            <a:r>
              <a:rPr lang="en-US" altLang="ko-KR" sz="2400" dirty="0">
                <a:solidFill>
                  <a:srgbClr val="FFFF00"/>
                </a:solidFill>
              </a:rPr>
              <a:t>, </a:t>
            </a:r>
            <a:r>
              <a:rPr lang="en-US" altLang="ko-KR" sz="2400" dirty="0" err="1">
                <a:solidFill>
                  <a:srgbClr val="FFFF00"/>
                </a:solidFill>
              </a:rPr>
              <a:t>bydate.values</a:t>
            </a:r>
            <a:r>
              <a:rPr lang="en-US" altLang="ko-KR" sz="2400" dirty="0">
                <a:solidFill>
                  <a:srgbClr val="FFFF00"/>
                </a:solidFill>
              </a:rPr>
              <a:t>, label='</a:t>
            </a:r>
            <a:r>
              <a:rPr lang="ko-KR" altLang="en-US" sz="2400" dirty="0">
                <a:solidFill>
                  <a:srgbClr val="FFFF00"/>
                </a:solidFill>
              </a:rPr>
              <a:t>일일 </a:t>
            </a:r>
            <a:r>
              <a:rPr lang="ko-KR" altLang="en-US" sz="2400" dirty="0" err="1">
                <a:solidFill>
                  <a:srgbClr val="FFFF00"/>
                </a:solidFill>
              </a:rPr>
              <a:t>확진자</a:t>
            </a:r>
            <a:r>
              <a:rPr lang="ko-KR" altLang="en-US" sz="2400" dirty="0">
                <a:solidFill>
                  <a:srgbClr val="FFFF00"/>
                </a:solidFill>
              </a:rPr>
              <a:t> 수</a:t>
            </a:r>
            <a:r>
              <a:rPr lang="en-US" altLang="ko-KR" sz="2400" dirty="0">
                <a:solidFill>
                  <a:srgbClr val="FFFF00"/>
                </a:solidFill>
              </a:rPr>
              <a:t>', color='r')</a:t>
            </a:r>
          </a:p>
          <a:p>
            <a:r>
              <a:rPr lang="en-US" altLang="ko-KR" sz="2400" dirty="0" err="1"/>
              <a:t>plt.</a:t>
            </a:r>
            <a:r>
              <a:rPr lang="en-US" altLang="ko-KR" sz="2400" dirty="0" err="1">
                <a:solidFill>
                  <a:srgbClr val="FFFF00"/>
                </a:solidFill>
              </a:rPr>
              <a:t>plot</a:t>
            </a:r>
            <a:r>
              <a:rPr lang="en-US" altLang="ko-KR" sz="2400" dirty="0">
                <a:solidFill>
                  <a:srgbClr val="FFFF00"/>
                </a:solidFill>
              </a:rPr>
              <a:t>(</a:t>
            </a:r>
            <a:r>
              <a:rPr lang="en-US" altLang="ko-KR" sz="2400" dirty="0" err="1">
                <a:solidFill>
                  <a:srgbClr val="FFFF00"/>
                </a:solidFill>
              </a:rPr>
              <a:t>bydate.index</a:t>
            </a:r>
            <a:r>
              <a:rPr lang="en-US" altLang="ko-KR" sz="2400" dirty="0">
                <a:solidFill>
                  <a:srgbClr val="FFFF00"/>
                </a:solidFill>
              </a:rPr>
              <a:t>, </a:t>
            </a:r>
            <a:r>
              <a:rPr lang="en-US" altLang="ko-KR" sz="2400" dirty="0" err="1">
                <a:solidFill>
                  <a:srgbClr val="FFFF00"/>
                </a:solidFill>
              </a:rPr>
              <a:t>bydate.values.cumsum</a:t>
            </a:r>
            <a:r>
              <a:rPr lang="en-US" altLang="ko-KR" sz="2400" dirty="0">
                <a:solidFill>
                  <a:srgbClr val="FFFF00"/>
                </a:solidFill>
              </a:rPr>
              <a:t>(), label='</a:t>
            </a:r>
            <a:r>
              <a:rPr lang="ko-KR" altLang="en-US" sz="2400" dirty="0">
                <a:solidFill>
                  <a:srgbClr val="FFFF00"/>
                </a:solidFill>
              </a:rPr>
              <a:t>누적 </a:t>
            </a:r>
            <a:r>
              <a:rPr lang="ko-KR" altLang="en-US" sz="2400" dirty="0" err="1">
                <a:solidFill>
                  <a:srgbClr val="FFFF00"/>
                </a:solidFill>
              </a:rPr>
              <a:t>확진자</a:t>
            </a:r>
            <a:r>
              <a:rPr lang="ko-KR" altLang="en-US" sz="2400" dirty="0">
                <a:solidFill>
                  <a:srgbClr val="FFFF00"/>
                </a:solidFill>
              </a:rPr>
              <a:t> 수</a:t>
            </a:r>
            <a:r>
              <a:rPr lang="en-US" altLang="ko-KR" sz="2400" dirty="0">
                <a:solidFill>
                  <a:srgbClr val="FFFF00"/>
                </a:solidFill>
              </a:rPr>
              <a:t>', color='g')</a:t>
            </a:r>
          </a:p>
          <a:p>
            <a:r>
              <a:rPr lang="en-US" altLang="ko-KR" sz="2400" dirty="0" err="1"/>
              <a:t>plt.title</a:t>
            </a:r>
            <a:r>
              <a:rPr lang="en-US" altLang="ko-KR" sz="2400" dirty="0"/>
              <a:t>('</a:t>
            </a:r>
            <a:r>
              <a:rPr lang="ko-KR" altLang="en-US" sz="2400" dirty="0"/>
              <a:t>울산 </a:t>
            </a:r>
            <a:r>
              <a:rPr lang="ko-KR" altLang="en-US" sz="2400" dirty="0" err="1"/>
              <a:t>일자별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추이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plt.xlabel</a:t>
            </a:r>
            <a:r>
              <a:rPr lang="en-US" altLang="ko-KR" sz="2400" dirty="0"/>
              <a:t>('</a:t>
            </a:r>
            <a:r>
              <a:rPr lang="ko-KR" altLang="en-US" sz="2400" dirty="0"/>
              <a:t>일자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plt.ylabel</a:t>
            </a:r>
            <a:r>
              <a:rPr lang="en-US" altLang="ko-KR" sz="2400" dirty="0"/>
              <a:t>('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(</a:t>
            </a:r>
            <a:r>
              <a:rPr lang="ko-KR" altLang="en-US" sz="2400" dirty="0"/>
              <a:t>명</a:t>
            </a:r>
            <a:r>
              <a:rPr lang="en-US" altLang="ko-KR" sz="2400" dirty="0"/>
              <a:t>)')</a:t>
            </a:r>
          </a:p>
          <a:p>
            <a:r>
              <a:rPr lang="en-US" altLang="ko-KR" sz="2400" dirty="0" err="1"/>
              <a:t>plt.legend</a:t>
            </a:r>
            <a:r>
              <a:rPr lang="en-US" altLang="ko-KR" sz="2400" dirty="0"/>
              <a:t>()</a:t>
            </a:r>
          </a:p>
          <a:p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32F6C8-06CC-48B0-B267-92CFA327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892" y="4835540"/>
            <a:ext cx="4867822" cy="1787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7925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FF2C0-CDCB-4B35-B69E-E1616D51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일자별</a:t>
            </a:r>
            <a:r>
              <a:rPr lang="ko-KR" altLang="en-US" dirty="0"/>
              <a:t> </a:t>
            </a:r>
            <a:r>
              <a:rPr lang="ko-KR" altLang="en-US" dirty="0" err="1"/>
              <a:t>확진자</a:t>
            </a:r>
            <a:r>
              <a:rPr lang="ko-KR" altLang="en-US" dirty="0"/>
              <a:t> 수와 누적 </a:t>
            </a:r>
            <a:r>
              <a:rPr lang="ko-KR" altLang="en-US" dirty="0" err="1"/>
              <a:t>확진자</a:t>
            </a:r>
            <a:r>
              <a:rPr lang="ko-KR" altLang="en-US" dirty="0"/>
              <a:t> 수 동시에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3673CB-8F10-42ED-BD96-4AD5DA8403E6}"/>
              </a:ext>
            </a:extLst>
          </p:cNvPr>
          <p:cNvSpPr/>
          <p:nvPr/>
        </p:nvSpPr>
        <p:spPr>
          <a:xfrm>
            <a:off x="581193" y="1597980"/>
            <a:ext cx="3587396" cy="11079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4ED8-73AC-4C30-9340-55CD35BCAF03}"/>
              </a:ext>
            </a:extLst>
          </p:cNvPr>
          <p:cNvSpPr txBox="1"/>
          <p:nvPr/>
        </p:nvSpPr>
        <p:spPr>
          <a:xfrm>
            <a:off x="661620" y="1628757"/>
            <a:ext cx="44841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plt.figure</a:t>
            </a:r>
            <a:r>
              <a:rPr lang="en-US" altLang="ko-KR" sz="800" dirty="0"/>
              <a:t>(</a:t>
            </a:r>
            <a:r>
              <a:rPr lang="en-US" altLang="ko-KR" sz="800" dirty="0" err="1"/>
              <a:t>figsize</a:t>
            </a:r>
            <a:r>
              <a:rPr lang="en-US" altLang="ko-KR" sz="800" dirty="0"/>
              <a:t>=(15, 5))</a:t>
            </a:r>
          </a:p>
          <a:p>
            <a:r>
              <a:rPr lang="en-US" altLang="ko-KR" sz="800" dirty="0" err="1"/>
              <a:t>plt.</a:t>
            </a:r>
            <a:r>
              <a:rPr lang="en-US" altLang="ko-KR" sz="800" dirty="0" err="1">
                <a:solidFill>
                  <a:srgbClr val="FFFF00"/>
                </a:solidFill>
              </a:rPr>
              <a:t>bar</a:t>
            </a:r>
            <a:r>
              <a:rPr lang="en-US" altLang="ko-KR" sz="800" dirty="0">
                <a:solidFill>
                  <a:srgbClr val="FFFF00"/>
                </a:solidFill>
              </a:rPr>
              <a:t>(</a:t>
            </a:r>
            <a:r>
              <a:rPr lang="en-US" altLang="ko-KR" sz="800" dirty="0" err="1">
                <a:solidFill>
                  <a:srgbClr val="FFFF00"/>
                </a:solidFill>
              </a:rPr>
              <a:t>bydate.index</a:t>
            </a:r>
            <a:r>
              <a:rPr lang="en-US" altLang="ko-KR" sz="800" dirty="0">
                <a:solidFill>
                  <a:srgbClr val="FFFF00"/>
                </a:solidFill>
              </a:rPr>
              <a:t>, </a:t>
            </a:r>
            <a:r>
              <a:rPr lang="en-US" altLang="ko-KR" sz="800" dirty="0" err="1">
                <a:solidFill>
                  <a:srgbClr val="FFFF00"/>
                </a:solidFill>
              </a:rPr>
              <a:t>bydate.values</a:t>
            </a:r>
            <a:r>
              <a:rPr lang="en-US" altLang="ko-KR" sz="800" dirty="0">
                <a:solidFill>
                  <a:srgbClr val="FFFF00"/>
                </a:solidFill>
              </a:rPr>
              <a:t>, label='</a:t>
            </a:r>
            <a:r>
              <a:rPr lang="ko-KR" altLang="en-US" sz="800" dirty="0">
                <a:solidFill>
                  <a:srgbClr val="FFFF00"/>
                </a:solidFill>
              </a:rPr>
              <a:t>일일 </a:t>
            </a:r>
            <a:r>
              <a:rPr lang="ko-KR" altLang="en-US" sz="800" dirty="0" err="1">
                <a:solidFill>
                  <a:srgbClr val="FFFF00"/>
                </a:solidFill>
              </a:rPr>
              <a:t>확진자</a:t>
            </a:r>
            <a:r>
              <a:rPr lang="ko-KR" altLang="en-US" sz="800" dirty="0">
                <a:solidFill>
                  <a:srgbClr val="FFFF00"/>
                </a:solidFill>
              </a:rPr>
              <a:t> 수</a:t>
            </a:r>
            <a:r>
              <a:rPr lang="en-US" altLang="ko-KR" sz="800" dirty="0">
                <a:solidFill>
                  <a:srgbClr val="FFFF00"/>
                </a:solidFill>
              </a:rPr>
              <a:t>', color='r')</a:t>
            </a:r>
          </a:p>
          <a:p>
            <a:r>
              <a:rPr lang="en-US" altLang="ko-KR" sz="800" dirty="0" err="1"/>
              <a:t>plt.</a:t>
            </a:r>
            <a:r>
              <a:rPr lang="en-US" altLang="ko-KR" sz="800" dirty="0" err="1">
                <a:solidFill>
                  <a:srgbClr val="FFFF00"/>
                </a:solidFill>
              </a:rPr>
              <a:t>plot</a:t>
            </a:r>
            <a:r>
              <a:rPr lang="en-US" altLang="ko-KR" sz="800" dirty="0">
                <a:solidFill>
                  <a:srgbClr val="FFFF00"/>
                </a:solidFill>
              </a:rPr>
              <a:t>(</a:t>
            </a:r>
            <a:r>
              <a:rPr lang="en-US" altLang="ko-KR" sz="800" dirty="0" err="1">
                <a:solidFill>
                  <a:srgbClr val="FFFF00"/>
                </a:solidFill>
              </a:rPr>
              <a:t>bydate.index</a:t>
            </a:r>
            <a:r>
              <a:rPr lang="en-US" altLang="ko-KR" sz="800" dirty="0">
                <a:solidFill>
                  <a:srgbClr val="FFFF00"/>
                </a:solidFill>
              </a:rPr>
              <a:t>, </a:t>
            </a:r>
            <a:r>
              <a:rPr lang="en-US" altLang="ko-KR" sz="800" dirty="0" err="1">
                <a:solidFill>
                  <a:srgbClr val="FFFF00"/>
                </a:solidFill>
              </a:rPr>
              <a:t>bydate.values.cumsum</a:t>
            </a:r>
            <a:r>
              <a:rPr lang="en-US" altLang="ko-KR" sz="800" dirty="0">
                <a:solidFill>
                  <a:srgbClr val="FFFF00"/>
                </a:solidFill>
              </a:rPr>
              <a:t>(), label='</a:t>
            </a:r>
            <a:r>
              <a:rPr lang="ko-KR" altLang="en-US" sz="800" dirty="0">
                <a:solidFill>
                  <a:srgbClr val="FFFF00"/>
                </a:solidFill>
              </a:rPr>
              <a:t>누적 </a:t>
            </a:r>
            <a:r>
              <a:rPr lang="ko-KR" altLang="en-US" sz="800" dirty="0" err="1">
                <a:solidFill>
                  <a:srgbClr val="FFFF00"/>
                </a:solidFill>
              </a:rPr>
              <a:t>확진자</a:t>
            </a:r>
            <a:r>
              <a:rPr lang="ko-KR" altLang="en-US" sz="800" dirty="0">
                <a:solidFill>
                  <a:srgbClr val="FFFF00"/>
                </a:solidFill>
              </a:rPr>
              <a:t> 수</a:t>
            </a:r>
            <a:r>
              <a:rPr lang="en-US" altLang="ko-KR" sz="800" dirty="0">
                <a:solidFill>
                  <a:srgbClr val="FFFF00"/>
                </a:solidFill>
              </a:rPr>
              <a:t>', color='g')</a:t>
            </a:r>
          </a:p>
          <a:p>
            <a:r>
              <a:rPr lang="en-US" altLang="ko-KR" sz="800" dirty="0" err="1"/>
              <a:t>plt.title</a:t>
            </a:r>
            <a:r>
              <a:rPr lang="en-US" altLang="ko-KR" sz="800" dirty="0"/>
              <a:t>('</a:t>
            </a:r>
            <a:r>
              <a:rPr lang="ko-KR" altLang="en-US" sz="800" dirty="0"/>
              <a:t>울산 </a:t>
            </a:r>
            <a:r>
              <a:rPr lang="ko-KR" altLang="en-US" sz="800" dirty="0" err="1"/>
              <a:t>일자별</a:t>
            </a:r>
            <a:r>
              <a:rPr lang="ko-KR" altLang="en-US" sz="800" dirty="0"/>
              <a:t> </a:t>
            </a:r>
            <a:r>
              <a:rPr lang="ko-KR" altLang="en-US" sz="800" dirty="0" err="1"/>
              <a:t>확진자</a:t>
            </a:r>
            <a:r>
              <a:rPr lang="ko-KR" altLang="en-US" sz="800" dirty="0"/>
              <a:t> 추이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plt.xlabel</a:t>
            </a:r>
            <a:r>
              <a:rPr lang="en-US" altLang="ko-KR" sz="800" dirty="0"/>
              <a:t>('</a:t>
            </a:r>
            <a:r>
              <a:rPr lang="ko-KR" altLang="en-US" sz="800" dirty="0"/>
              <a:t>일자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plt.ylabel</a:t>
            </a:r>
            <a:r>
              <a:rPr lang="en-US" altLang="ko-KR" sz="800" dirty="0"/>
              <a:t>('</a:t>
            </a:r>
            <a:r>
              <a:rPr lang="ko-KR" altLang="en-US" sz="800" dirty="0" err="1"/>
              <a:t>확진자</a:t>
            </a:r>
            <a:r>
              <a:rPr lang="ko-KR" altLang="en-US" sz="800" dirty="0"/>
              <a:t> 수</a:t>
            </a:r>
            <a:r>
              <a:rPr lang="en-US" altLang="ko-KR" sz="800" dirty="0"/>
              <a:t>(</a:t>
            </a:r>
            <a:r>
              <a:rPr lang="ko-KR" altLang="en-US" sz="800" dirty="0"/>
              <a:t>명</a:t>
            </a:r>
            <a:r>
              <a:rPr lang="en-US" altLang="ko-KR" sz="800" dirty="0"/>
              <a:t>)')</a:t>
            </a:r>
          </a:p>
          <a:p>
            <a:r>
              <a:rPr lang="en-US" altLang="ko-KR" sz="800" dirty="0" err="1"/>
              <a:t>plt.legend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 err="1"/>
              <a:t>plt.show</a:t>
            </a:r>
            <a:r>
              <a:rPr lang="en-US" altLang="ko-KR" sz="800" dirty="0"/>
              <a:t>()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32F6C8-06CC-48B0-B267-92CFA327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4" y="2833216"/>
            <a:ext cx="10319890" cy="37900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9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A290-7F2A-44E9-B69D-940468E6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보조축</a:t>
            </a:r>
            <a:r>
              <a:rPr lang="ko-KR" altLang="en-US" dirty="0"/>
              <a:t> 사용하기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3A7261-8B65-46E9-A72C-235087FA2276}"/>
              </a:ext>
            </a:extLst>
          </p:cNvPr>
          <p:cNvSpPr/>
          <p:nvPr/>
        </p:nvSpPr>
        <p:spPr>
          <a:xfrm>
            <a:off x="581192" y="1597980"/>
            <a:ext cx="1029299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43D82-A2B6-4094-8315-C8609EE88150}"/>
              </a:ext>
            </a:extLst>
          </p:cNvPr>
          <p:cNvSpPr txBox="1"/>
          <p:nvPr/>
        </p:nvSpPr>
        <p:spPr>
          <a:xfrm>
            <a:off x="661620" y="1628757"/>
            <a:ext cx="10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00"/>
                </a:solidFill>
              </a:rPr>
              <a:t>fig, ax0 </a:t>
            </a:r>
            <a:r>
              <a:rPr lang="en-US" altLang="ko-KR" sz="2400" dirty="0"/>
              <a:t>= </a:t>
            </a:r>
            <a:r>
              <a:rPr lang="en-US" altLang="ko-KR" sz="2400" dirty="0" err="1"/>
              <a:t>plt.</a:t>
            </a:r>
            <a:r>
              <a:rPr lang="en-US" altLang="ko-KR" sz="2400" dirty="0" err="1">
                <a:solidFill>
                  <a:srgbClr val="FFFF00"/>
                </a:solidFill>
              </a:rPr>
              <a:t>subplots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=(15,5))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9EE68-DE85-4990-82BC-068DF83F373F}"/>
              </a:ext>
            </a:extLst>
          </p:cNvPr>
          <p:cNvSpPr/>
          <p:nvPr/>
        </p:nvSpPr>
        <p:spPr>
          <a:xfrm>
            <a:off x="581191" y="2235615"/>
            <a:ext cx="4690055" cy="5876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subplots()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figure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와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Axes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리턴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E3945F-DAB5-4D7E-8D77-EEC9C1E1EE41}"/>
              </a:ext>
            </a:extLst>
          </p:cNvPr>
          <p:cNvSpPr/>
          <p:nvPr/>
        </p:nvSpPr>
        <p:spPr>
          <a:xfrm>
            <a:off x="581192" y="3152864"/>
            <a:ext cx="1029299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B87A1-65D1-47FA-9A61-C07ECFC6CA92}"/>
              </a:ext>
            </a:extLst>
          </p:cNvPr>
          <p:cNvSpPr txBox="1"/>
          <p:nvPr/>
        </p:nvSpPr>
        <p:spPr>
          <a:xfrm>
            <a:off x="661620" y="3183641"/>
            <a:ext cx="10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ax1 = ax0.</a:t>
            </a:r>
            <a:r>
              <a:rPr lang="en-US" altLang="ko-KR" sz="2400" dirty="0">
                <a:solidFill>
                  <a:srgbClr val="FFFF00"/>
                </a:solidFill>
              </a:rPr>
              <a:t>twinx()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2EAFC6-F280-4BC6-ADBE-0B55786E0884}"/>
              </a:ext>
            </a:extLst>
          </p:cNvPr>
          <p:cNvSpPr/>
          <p:nvPr/>
        </p:nvSpPr>
        <p:spPr>
          <a:xfrm>
            <a:off x="581191" y="3790498"/>
            <a:ext cx="4690055" cy="5876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twinx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보조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y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축을 사용하는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Axes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0AE253-1728-40A7-9A3D-5A7E84797AB4}"/>
              </a:ext>
            </a:extLst>
          </p:cNvPr>
          <p:cNvSpPr/>
          <p:nvPr/>
        </p:nvSpPr>
        <p:spPr>
          <a:xfrm>
            <a:off x="581191" y="4882969"/>
            <a:ext cx="1029299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1CFF9-7216-45D8-B205-CF2CBC0689FF}"/>
              </a:ext>
            </a:extLst>
          </p:cNvPr>
          <p:cNvSpPr txBox="1"/>
          <p:nvPr/>
        </p:nvSpPr>
        <p:spPr>
          <a:xfrm>
            <a:off x="661619" y="4913746"/>
            <a:ext cx="10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ax0.bar(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</a:t>
            </a:r>
            <a:r>
              <a:rPr lang="en-US" altLang="ko-KR" sz="2400" dirty="0"/>
              <a:t>, label='</a:t>
            </a:r>
            <a:r>
              <a:rPr lang="ko-KR" altLang="en-US" sz="2400" dirty="0"/>
              <a:t>일일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color='r')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455215-178F-43B9-B4F3-74FEBA2748AB}"/>
              </a:ext>
            </a:extLst>
          </p:cNvPr>
          <p:cNvSpPr/>
          <p:nvPr/>
        </p:nvSpPr>
        <p:spPr>
          <a:xfrm>
            <a:off x="581191" y="5632624"/>
            <a:ext cx="10292995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47E7F-F102-4584-8195-34AFAC34C73D}"/>
              </a:ext>
            </a:extLst>
          </p:cNvPr>
          <p:cNvSpPr txBox="1"/>
          <p:nvPr/>
        </p:nvSpPr>
        <p:spPr>
          <a:xfrm>
            <a:off x="661619" y="5663401"/>
            <a:ext cx="102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ax1.plot(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bydate.values.cumsum</a:t>
            </a:r>
            <a:r>
              <a:rPr lang="en-US" altLang="ko-KR" sz="2400" dirty="0"/>
              <a:t>(), label='</a:t>
            </a:r>
            <a:r>
              <a:rPr lang="ko-KR" altLang="en-US" sz="2400" dirty="0"/>
              <a:t>누적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color='g')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95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C1B6-BE7C-4F84-9921-72D7C3C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보조축</a:t>
            </a:r>
            <a:r>
              <a:rPr lang="ko-KR" altLang="en-US" dirty="0"/>
              <a:t> 사용하기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5A4DBA-A218-4019-AF0C-1FFBD7F87191}"/>
              </a:ext>
            </a:extLst>
          </p:cNvPr>
          <p:cNvSpPr/>
          <p:nvPr/>
        </p:nvSpPr>
        <p:spPr>
          <a:xfrm>
            <a:off x="581192" y="1597979"/>
            <a:ext cx="11029616" cy="19697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05F39-04EB-49D8-A327-0719F59BB4BA}"/>
              </a:ext>
            </a:extLst>
          </p:cNvPr>
          <p:cNvSpPr txBox="1"/>
          <p:nvPr/>
        </p:nvSpPr>
        <p:spPr>
          <a:xfrm>
            <a:off x="661620" y="1628757"/>
            <a:ext cx="102125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ax0.</a:t>
            </a:r>
            <a:r>
              <a:rPr lang="en-US" altLang="ko-KR" sz="2400" dirty="0">
                <a:solidFill>
                  <a:srgbClr val="FFFF00"/>
                </a:solidFill>
              </a:rPr>
              <a:t>set_title</a:t>
            </a:r>
            <a:r>
              <a:rPr lang="en-US" altLang="ko-KR" sz="2400" dirty="0"/>
              <a:t>("</a:t>
            </a:r>
            <a:r>
              <a:rPr lang="ko-KR" altLang="en-US" sz="2400" dirty="0"/>
              <a:t>울산 </a:t>
            </a:r>
            <a:r>
              <a:rPr lang="ko-KR" altLang="en-US" sz="2400" dirty="0" err="1"/>
              <a:t>일자별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추이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ax0.bar(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</a:t>
            </a:r>
            <a:r>
              <a:rPr lang="en-US" altLang="ko-KR" sz="2400" dirty="0"/>
              <a:t>, label='</a:t>
            </a:r>
            <a:r>
              <a:rPr lang="ko-KR" altLang="en-US" sz="2400" dirty="0"/>
              <a:t>일일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color='r')</a:t>
            </a:r>
          </a:p>
          <a:p>
            <a:r>
              <a:rPr lang="en-US" altLang="ko-KR" sz="2400" dirty="0"/>
              <a:t>ax0.</a:t>
            </a:r>
            <a:r>
              <a:rPr lang="en-US" altLang="ko-KR" sz="2400" dirty="0">
                <a:solidFill>
                  <a:srgbClr val="FFFF00"/>
                </a:solidFill>
              </a:rPr>
              <a:t>set_xlabel</a:t>
            </a:r>
            <a:r>
              <a:rPr lang="en-US" altLang="ko-KR" sz="2400" dirty="0"/>
              <a:t>("</a:t>
            </a:r>
            <a:r>
              <a:rPr lang="ko-KR" altLang="en-US" sz="2400" dirty="0"/>
              <a:t>일자</a:t>
            </a:r>
            <a:r>
              <a:rPr lang="en-US" altLang="ko-KR" sz="2400" dirty="0"/>
              <a:t>")</a:t>
            </a:r>
          </a:p>
          <a:p>
            <a:r>
              <a:rPr lang="en-US" altLang="ko-KR" sz="2400" dirty="0"/>
              <a:t>ax0.</a:t>
            </a:r>
            <a:r>
              <a:rPr lang="en-US" altLang="ko-KR" sz="2400" dirty="0">
                <a:solidFill>
                  <a:srgbClr val="FFFF00"/>
                </a:solidFill>
              </a:rPr>
              <a:t>set_ylabel</a:t>
            </a:r>
            <a:r>
              <a:rPr lang="en-US" altLang="ko-KR" sz="2400" dirty="0"/>
              <a:t>("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(</a:t>
            </a:r>
            <a:r>
              <a:rPr lang="ko-KR" altLang="en-US" sz="2400" dirty="0"/>
              <a:t>명</a:t>
            </a:r>
            <a:r>
              <a:rPr lang="en-US" altLang="ko-KR" sz="2400" dirty="0"/>
              <a:t>)", color='red')</a:t>
            </a:r>
          </a:p>
          <a:p>
            <a:r>
              <a:rPr lang="en-US" altLang="ko-KR" sz="2400" dirty="0"/>
              <a:t>ax0.</a:t>
            </a:r>
            <a:r>
              <a:rPr lang="en-US" altLang="ko-KR" sz="2400" dirty="0">
                <a:solidFill>
                  <a:srgbClr val="FFFF00"/>
                </a:solidFill>
              </a:rPr>
              <a:t>legend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FF00"/>
                </a:solidFill>
              </a:rPr>
              <a:t>loc='upper left'</a:t>
            </a:r>
            <a:r>
              <a:rPr lang="en-US" altLang="ko-KR" sz="2400" dirty="0"/>
              <a:t>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B0AC61-FA09-4002-821D-5C37A6998C60}"/>
              </a:ext>
            </a:extLst>
          </p:cNvPr>
          <p:cNvSpPr/>
          <p:nvPr/>
        </p:nvSpPr>
        <p:spPr>
          <a:xfrm>
            <a:off x="581192" y="3727544"/>
            <a:ext cx="11029616" cy="12311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56888-2AA0-49F1-886D-4A12F055E2EF}"/>
              </a:ext>
            </a:extLst>
          </p:cNvPr>
          <p:cNvSpPr txBox="1"/>
          <p:nvPr/>
        </p:nvSpPr>
        <p:spPr>
          <a:xfrm>
            <a:off x="661620" y="3758322"/>
            <a:ext cx="1021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ax1.plot(</a:t>
            </a:r>
            <a:r>
              <a:rPr lang="en-US" altLang="ko-KR" sz="2400" dirty="0" err="1"/>
              <a:t>bydate.index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bydate.values.cumsum</a:t>
            </a:r>
            <a:r>
              <a:rPr lang="en-US" altLang="ko-KR" sz="2400" dirty="0"/>
              <a:t>(), label='</a:t>
            </a:r>
            <a:r>
              <a:rPr lang="ko-KR" altLang="en-US" sz="2400" dirty="0"/>
              <a:t>누적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color='g')</a:t>
            </a:r>
          </a:p>
          <a:p>
            <a:r>
              <a:rPr lang="en-US" altLang="ko-KR" sz="2400" dirty="0"/>
              <a:t>ax1.</a:t>
            </a:r>
            <a:r>
              <a:rPr lang="en-US" altLang="ko-KR" sz="2400" dirty="0">
                <a:solidFill>
                  <a:srgbClr val="FFFF00"/>
                </a:solidFill>
              </a:rPr>
              <a:t>set_ylabel</a:t>
            </a:r>
            <a:r>
              <a:rPr lang="en-US" altLang="ko-KR" sz="2400" dirty="0"/>
              <a:t>("</a:t>
            </a:r>
            <a:r>
              <a:rPr lang="ko-KR" altLang="en-US" sz="2400" dirty="0"/>
              <a:t>누적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(</a:t>
            </a:r>
            <a:r>
              <a:rPr lang="ko-KR" altLang="en-US" sz="2400" dirty="0"/>
              <a:t>명</a:t>
            </a:r>
            <a:r>
              <a:rPr lang="en-US" altLang="ko-KR" sz="2400" dirty="0"/>
              <a:t>)", color='green')</a:t>
            </a:r>
          </a:p>
          <a:p>
            <a:r>
              <a:rPr lang="en-US" altLang="ko-KR" sz="2400" dirty="0"/>
              <a:t>ax1.</a:t>
            </a:r>
            <a:r>
              <a:rPr lang="en-US" altLang="ko-KR" sz="2400" dirty="0">
                <a:solidFill>
                  <a:srgbClr val="FFFF00"/>
                </a:solidFill>
              </a:rPr>
              <a:t>legend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FF00"/>
                </a:solidFill>
              </a:rPr>
              <a:t>loc='upper right'</a:t>
            </a:r>
            <a:r>
              <a:rPr lang="en-US" altLang="ko-KR" sz="2400" dirty="0"/>
              <a:t>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897FCF-DA6D-4A35-A87D-3FE6B34455F2}"/>
              </a:ext>
            </a:extLst>
          </p:cNvPr>
          <p:cNvSpPr/>
          <p:nvPr/>
        </p:nvSpPr>
        <p:spPr>
          <a:xfrm>
            <a:off x="581192" y="5118446"/>
            <a:ext cx="4690055" cy="5876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loc=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범례 위치 지정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(default : ‘best’)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8287EE-01E2-4431-98D3-13AC28A91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767903" y="5118445"/>
            <a:ext cx="2667231" cy="1634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C0D76F8-323B-419E-913D-1D4167A1B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8943577" y="5118445"/>
            <a:ext cx="2667231" cy="1634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803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AE195-78A9-4586-B8CB-D69322A1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보조축</a:t>
            </a:r>
            <a:r>
              <a:rPr lang="ko-KR" altLang="en-US" dirty="0"/>
              <a:t> 사용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8AD7B-19F9-450F-9EEF-1DB600FD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0D9CE-79A2-4B38-B4F2-0822DC89A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7" y="1849822"/>
            <a:ext cx="11614903" cy="4201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05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EC611D-EC5B-42DA-9B6E-49DA5E9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공공 데이터 가져오기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9579B-4F59-4260-9F7A-09B2AB85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650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C6D2D-89F6-484B-B708-1FAAF6C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확진자</a:t>
            </a:r>
            <a:r>
              <a:rPr lang="ko-KR" altLang="en-US" dirty="0"/>
              <a:t> 수 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F8B1A-27C0-47AF-929E-D11481C407C0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B3B2F-8537-41A8-A40A-5F6CAE496F91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byregion</a:t>
            </a:r>
            <a:r>
              <a:rPr lang="en-US" altLang="ko-KR" sz="2400" dirty="0"/>
              <a:t> = df['</a:t>
            </a:r>
            <a:r>
              <a:rPr lang="ko-KR" altLang="en-US" sz="2400" dirty="0"/>
              <a:t>거주지</a:t>
            </a:r>
            <a:r>
              <a:rPr lang="en-US" altLang="ko-KR" sz="2400" dirty="0"/>
              <a:t>'].</a:t>
            </a:r>
            <a:r>
              <a:rPr lang="en-US" altLang="ko-KR" sz="2400" dirty="0" err="1"/>
              <a:t>value_counts</a:t>
            </a:r>
            <a:r>
              <a:rPr lang="en-US" altLang="ko-KR" sz="2400" dirty="0"/>
              <a:t>().</a:t>
            </a:r>
            <a:r>
              <a:rPr lang="en-US" altLang="ko-KR" sz="2400" dirty="0" err="1">
                <a:solidFill>
                  <a:srgbClr val="FFFF00"/>
                </a:solidFill>
              </a:rPr>
              <a:t>sort_values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rgbClr val="FFFF00"/>
                </a:solidFill>
              </a:rPr>
              <a:t>ascending=False</a:t>
            </a:r>
            <a:r>
              <a:rPr lang="en-US" altLang="ko-KR" sz="2400" dirty="0"/>
              <a:t>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00432A-C8FC-446C-9900-60E843BA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76" y="3851853"/>
            <a:ext cx="4396647" cy="2444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A651EE-57EE-42F7-B05B-EC7FFC18E434}"/>
              </a:ext>
            </a:extLst>
          </p:cNvPr>
          <p:cNvSpPr/>
          <p:nvPr/>
        </p:nvSpPr>
        <p:spPr>
          <a:xfrm>
            <a:off x="581192" y="2370254"/>
            <a:ext cx="5131849" cy="10587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sort_values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()</a:t>
            </a:r>
            <a:r>
              <a:rPr lang="en-US" altLang="ko-KR" sz="2000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값을 기준으로 정렬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ascending = True 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오름차순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(default)</a:t>
            </a: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ascending = False :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내림차순</a:t>
            </a:r>
          </a:p>
        </p:txBody>
      </p:sp>
    </p:spTree>
    <p:extLst>
      <p:ext uri="{BB962C8B-B14F-4D97-AF65-F5344CB8AC3E}">
        <p14:creationId xmlns:p14="http://schemas.microsoft.com/office/powerpoint/2010/main" val="1905863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F02EC-B19F-49B6-8B14-BAB7D635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확진자</a:t>
            </a:r>
            <a:r>
              <a:rPr lang="ko-KR" altLang="en-US" dirty="0"/>
              <a:t> 수 세로막대형 차트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ADCFB-151A-41B4-BD0C-67E232FB6F74}"/>
              </a:ext>
            </a:extLst>
          </p:cNvPr>
          <p:cNvSpPr/>
          <p:nvPr/>
        </p:nvSpPr>
        <p:spPr>
          <a:xfrm>
            <a:off x="581191" y="1597980"/>
            <a:ext cx="11029615" cy="23391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E149A-D57C-415D-A19C-F3E846C2CCCC}"/>
              </a:ext>
            </a:extLst>
          </p:cNvPr>
          <p:cNvSpPr txBox="1"/>
          <p:nvPr/>
        </p:nvSpPr>
        <p:spPr>
          <a:xfrm>
            <a:off x="661620" y="1628757"/>
            <a:ext cx="10409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plt.figure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figsize</a:t>
            </a:r>
            <a:r>
              <a:rPr lang="en-US" altLang="ko-KR" sz="2400" dirty="0"/>
              <a:t>=(15, 5))</a:t>
            </a:r>
          </a:p>
          <a:p>
            <a:r>
              <a:rPr lang="en-US" altLang="ko-KR" sz="2400" dirty="0" err="1"/>
              <a:t>plt.bar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byregion.index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byregion.values</a:t>
            </a:r>
            <a:r>
              <a:rPr lang="en-US" altLang="ko-KR" sz="2400" dirty="0"/>
              <a:t>, label='</a:t>
            </a:r>
            <a:r>
              <a:rPr lang="ko-KR" altLang="en-US" sz="2400" dirty="0"/>
              <a:t>지역별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', color='yellow')</a:t>
            </a:r>
          </a:p>
          <a:p>
            <a:r>
              <a:rPr lang="en-US" altLang="ko-KR" sz="2400" dirty="0" err="1"/>
              <a:t>plt.title</a:t>
            </a:r>
            <a:r>
              <a:rPr lang="en-US" altLang="ko-KR" sz="2400" dirty="0"/>
              <a:t>('</a:t>
            </a:r>
            <a:r>
              <a:rPr lang="ko-KR" altLang="en-US" sz="2400" dirty="0"/>
              <a:t>울산 지역별 </a:t>
            </a:r>
            <a:r>
              <a:rPr lang="ko-KR" altLang="en-US" sz="2400" dirty="0" err="1"/>
              <a:t>확진자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plt.xlabel</a:t>
            </a:r>
            <a:r>
              <a:rPr lang="en-US" altLang="ko-KR" sz="2400" dirty="0"/>
              <a:t>('</a:t>
            </a:r>
            <a:r>
              <a:rPr lang="ko-KR" altLang="en-US" sz="2400" dirty="0" err="1"/>
              <a:t>지역명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plt.ylabel</a:t>
            </a:r>
            <a:r>
              <a:rPr lang="en-US" altLang="ko-KR" sz="2400" dirty="0"/>
              <a:t>('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수</a:t>
            </a:r>
            <a:r>
              <a:rPr lang="en-US" altLang="ko-KR" sz="2400" dirty="0"/>
              <a:t>(</a:t>
            </a:r>
            <a:r>
              <a:rPr lang="ko-KR" altLang="en-US" sz="2400" dirty="0"/>
              <a:t>명</a:t>
            </a:r>
            <a:r>
              <a:rPr lang="en-US" altLang="ko-KR" sz="2400" dirty="0"/>
              <a:t>)')</a:t>
            </a:r>
          </a:p>
          <a:p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E19FC6-FAE1-496F-9659-102DEAB1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66" y="5387788"/>
            <a:ext cx="3373540" cy="1241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693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F02EC-B19F-49B6-8B14-BAB7D635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확진자</a:t>
            </a:r>
            <a:r>
              <a:rPr lang="ko-KR" altLang="en-US" dirty="0"/>
              <a:t> 수 세로막대형 차트 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ADCFB-151A-41B4-BD0C-67E232FB6F74}"/>
              </a:ext>
            </a:extLst>
          </p:cNvPr>
          <p:cNvSpPr/>
          <p:nvPr/>
        </p:nvSpPr>
        <p:spPr>
          <a:xfrm>
            <a:off x="581192" y="1597980"/>
            <a:ext cx="3703938" cy="8617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E149A-D57C-415D-A19C-F3E846C2CCCC}"/>
              </a:ext>
            </a:extLst>
          </p:cNvPr>
          <p:cNvSpPr txBox="1"/>
          <p:nvPr/>
        </p:nvSpPr>
        <p:spPr>
          <a:xfrm>
            <a:off x="661620" y="1628757"/>
            <a:ext cx="362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plt.figure</a:t>
            </a:r>
            <a:r>
              <a:rPr lang="en-US" altLang="ko-KR" sz="800" dirty="0"/>
              <a:t>(</a:t>
            </a:r>
            <a:r>
              <a:rPr lang="en-US" altLang="ko-KR" sz="800" dirty="0" err="1"/>
              <a:t>figsize</a:t>
            </a:r>
            <a:r>
              <a:rPr lang="en-US" altLang="ko-KR" sz="800" dirty="0"/>
              <a:t>=(15, 5))</a:t>
            </a:r>
          </a:p>
          <a:p>
            <a:r>
              <a:rPr lang="en-US" altLang="ko-KR" sz="800" dirty="0" err="1"/>
              <a:t>plt.bar</a:t>
            </a:r>
            <a:r>
              <a:rPr lang="en-US" altLang="ko-KR" sz="800" dirty="0"/>
              <a:t>(</a:t>
            </a:r>
            <a:r>
              <a:rPr lang="en-US" altLang="ko-KR" sz="800" dirty="0" err="1"/>
              <a:t>byregion.index</a:t>
            </a:r>
            <a:r>
              <a:rPr lang="en-US" altLang="ko-KR" sz="800" dirty="0"/>
              <a:t>, </a:t>
            </a:r>
            <a:r>
              <a:rPr lang="en-US" altLang="ko-KR" sz="800" dirty="0" err="1"/>
              <a:t>byregion.values</a:t>
            </a:r>
            <a:r>
              <a:rPr lang="en-US" altLang="ko-KR" sz="800" dirty="0"/>
              <a:t>, label='</a:t>
            </a:r>
            <a:r>
              <a:rPr lang="ko-KR" altLang="en-US" sz="800" dirty="0"/>
              <a:t>지역별 </a:t>
            </a:r>
            <a:r>
              <a:rPr lang="ko-KR" altLang="en-US" sz="800" dirty="0" err="1"/>
              <a:t>확진자</a:t>
            </a:r>
            <a:r>
              <a:rPr lang="ko-KR" altLang="en-US" sz="800" dirty="0"/>
              <a:t> 수</a:t>
            </a:r>
            <a:r>
              <a:rPr lang="en-US" altLang="ko-KR" sz="800" dirty="0"/>
              <a:t>', color='yellow')</a:t>
            </a:r>
          </a:p>
          <a:p>
            <a:r>
              <a:rPr lang="en-US" altLang="ko-KR" sz="800" dirty="0" err="1"/>
              <a:t>plt.title</a:t>
            </a:r>
            <a:r>
              <a:rPr lang="en-US" altLang="ko-KR" sz="800" dirty="0"/>
              <a:t>('</a:t>
            </a:r>
            <a:r>
              <a:rPr lang="ko-KR" altLang="en-US" sz="800" dirty="0"/>
              <a:t>울산 지역별 </a:t>
            </a:r>
            <a:r>
              <a:rPr lang="ko-KR" altLang="en-US" sz="800" dirty="0" err="1"/>
              <a:t>확진자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plt.xlabel</a:t>
            </a:r>
            <a:r>
              <a:rPr lang="en-US" altLang="ko-KR" sz="800" dirty="0"/>
              <a:t>('</a:t>
            </a:r>
            <a:r>
              <a:rPr lang="ko-KR" altLang="en-US" sz="800" dirty="0" err="1"/>
              <a:t>지역명</a:t>
            </a:r>
            <a:r>
              <a:rPr lang="en-US" altLang="ko-KR" sz="800" dirty="0"/>
              <a:t>')</a:t>
            </a:r>
          </a:p>
          <a:p>
            <a:r>
              <a:rPr lang="en-US" altLang="ko-KR" sz="800" dirty="0" err="1"/>
              <a:t>plt.ylabel</a:t>
            </a:r>
            <a:r>
              <a:rPr lang="en-US" altLang="ko-KR" sz="800" dirty="0"/>
              <a:t>('</a:t>
            </a:r>
            <a:r>
              <a:rPr lang="ko-KR" altLang="en-US" sz="800" dirty="0" err="1"/>
              <a:t>확진자</a:t>
            </a:r>
            <a:r>
              <a:rPr lang="ko-KR" altLang="en-US" sz="800" dirty="0"/>
              <a:t> 수</a:t>
            </a:r>
            <a:r>
              <a:rPr lang="en-US" altLang="ko-KR" sz="800" dirty="0"/>
              <a:t>(</a:t>
            </a:r>
            <a:r>
              <a:rPr lang="ko-KR" altLang="en-US" sz="800" dirty="0"/>
              <a:t>명</a:t>
            </a:r>
            <a:r>
              <a:rPr lang="en-US" altLang="ko-KR" sz="800" dirty="0"/>
              <a:t>)')</a:t>
            </a:r>
          </a:p>
          <a:p>
            <a:r>
              <a:rPr lang="en-US" altLang="ko-KR" sz="800" dirty="0" err="1"/>
              <a:t>plt.show</a:t>
            </a:r>
            <a:r>
              <a:rPr lang="en-US" altLang="ko-KR" sz="800" dirty="0"/>
              <a:t>()</a:t>
            </a:r>
            <a:endParaRPr lang="ko-KR" altLang="en-US" sz="8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E19FC6-FAE1-496F-9659-102DEAB1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2719324"/>
            <a:ext cx="10624688" cy="3909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5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5726-7730-46A4-BFB5-1AA22A0E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확진자</a:t>
            </a:r>
            <a:r>
              <a:rPr lang="ko-KR" altLang="en-US" dirty="0"/>
              <a:t> 수 파이형 차트 그리기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12ACC7-9747-416D-870E-1EFD72318757}"/>
              </a:ext>
            </a:extLst>
          </p:cNvPr>
          <p:cNvSpPr/>
          <p:nvPr/>
        </p:nvSpPr>
        <p:spPr>
          <a:xfrm>
            <a:off x="581192" y="1597980"/>
            <a:ext cx="10687443" cy="8617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B7D4B-7D60-4E20-8ACF-F80B73241285}"/>
              </a:ext>
            </a:extLst>
          </p:cNvPr>
          <p:cNvSpPr txBox="1"/>
          <p:nvPr/>
        </p:nvSpPr>
        <p:spPr>
          <a:xfrm>
            <a:off x="661620" y="1628757"/>
            <a:ext cx="100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plt.pie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byregion.values</a:t>
            </a:r>
            <a:r>
              <a:rPr lang="en-US" altLang="ko-KR" sz="2400" dirty="0"/>
              <a:t>,  </a:t>
            </a:r>
            <a:r>
              <a:rPr lang="en-US" altLang="ko-KR" sz="2400" dirty="0" err="1"/>
              <a:t>autopct</a:t>
            </a:r>
            <a:r>
              <a:rPr lang="en-US" altLang="ko-KR" sz="2400" dirty="0"/>
              <a:t>='%.2f%%’,  shadow=True,  explode=(0.1,0,0,0,0) , </a:t>
            </a:r>
          </a:p>
          <a:p>
            <a:r>
              <a:rPr lang="en-US" altLang="ko-KR" sz="2400" dirty="0"/>
              <a:t>          labels=</a:t>
            </a:r>
            <a:r>
              <a:rPr lang="en-US" altLang="ko-KR" sz="2400" dirty="0" err="1"/>
              <a:t>byregion.index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78EF92-C3F3-4072-ACDE-9913C1F836E6}"/>
              </a:ext>
            </a:extLst>
          </p:cNvPr>
          <p:cNvSpPr/>
          <p:nvPr/>
        </p:nvSpPr>
        <p:spPr>
          <a:xfrm>
            <a:off x="581192" y="2822829"/>
            <a:ext cx="10687443" cy="372140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plt.pie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  x,  </a:t>
            </a:r>
            <a:r>
              <a:rPr lang="en-US" altLang="ko-KR" sz="20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autopct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shadow=False, explode=None, </a:t>
            </a:r>
            <a:r>
              <a:rPr lang="en-US" altLang="ko-KR" sz="20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startangle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=None,  labels=None 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차트를 구성할 데이터</a:t>
            </a:r>
            <a:endParaRPr lang="en-US" altLang="ko-KR" sz="20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autopct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조각의 전체 대비 백분율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%.2f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소수점 둘째자리까지 실수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%%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%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기호표시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shadow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그림자 효과 유무 </a:t>
            </a:r>
            <a:endParaRPr lang="en-US" altLang="ko-KR" sz="2000" b="1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explode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파이 조각의 돌출 정도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= </a:t>
            </a:r>
            <a:r>
              <a:rPr lang="ko-KR" altLang="en-US" sz="20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돌출안됨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파이조각의 개수만큼 개별 설정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 err="1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startangle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파이 조각의 시작 위치의 각도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기본값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 : 3</a:t>
            </a:r>
            <a:r>
              <a:rPr lang="ko-KR" altLang="en-US" sz="2000" b="1" dirty="0" err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시방향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반시계방향으로 각도만큼 이동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en-US" altLang="ko-KR" sz="2000" b="1" dirty="0">
                <a:solidFill>
                  <a:srgbClr val="FFFF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labels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파이 조각의 라벨</a:t>
            </a:r>
            <a:endParaRPr lang="ko-KR" altLang="en-US" sz="2000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12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FC06B-DDB0-438D-9442-CC47AE2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ko-KR" altLang="en-US" dirty="0" err="1"/>
              <a:t>확진자</a:t>
            </a:r>
            <a:r>
              <a:rPr lang="ko-KR" altLang="en-US" dirty="0"/>
              <a:t> 수 파이형 차트 그리기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774EA1-33E5-414C-9F5E-5712C854B387}"/>
              </a:ext>
            </a:extLst>
          </p:cNvPr>
          <p:cNvSpPr/>
          <p:nvPr/>
        </p:nvSpPr>
        <p:spPr>
          <a:xfrm>
            <a:off x="581192" y="1597980"/>
            <a:ext cx="10687443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D2100-08AF-4F45-B73A-1478698A0307}"/>
              </a:ext>
            </a:extLst>
          </p:cNvPr>
          <p:cNvSpPr txBox="1"/>
          <p:nvPr/>
        </p:nvSpPr>
        <p:spPr>
          <a:xfrm>
            <a:off x="661620" y="1628757"/>
            <a:ext cx="10087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plt.pie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byregion.values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autopct</a:t>
            </a:r>
            <a:r>
              <a:rPr lang="en-US" altLang="ko-KR" sz="2400" dirty="0"/>
              <a:t>='%.2f%%',shadow=True, explode=(0.1,0,0,0,0) , labels=</a:t>
            </a:r>
            <a:r>
              <a:rPr lang="en-US" altLang="ko-KR" sz="2400" dirty="0" err="1"/>
              <a:t>byregion.index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plt.title</a:t>
            </a:r>
            <a:r>
              <a:rPr lang="en-US" altLang="ko-KR" sz="2400" dirty="0"/>
              <a:t>('</a:t>
            </a:r>
            <a:r>
              <a:rPr lang="ko-KR" altLang="en-US" sz="2400" dirty="0"/>
              <a:t>울산 지역별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비율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plt.legend</a:t>
            </a:r>
            <a:r>
              <a:rPr lang="en-US" altLang="ko-KR" sz="2400" dirty="0"/>
              <a:t>(loc='upper left')</a:t>
            </a:r>
          </a:p>
          <a:p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BDEE7-FF02-4F36-9949-4D3E3EB2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824" y="2528837"/>
            <a:ext cx="4234221" cy="3991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618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06B0B-C12B-429B-A589-798AB556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상태 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BECC99-3F97-484D-B62E-40DDACD54660}"/>
              </a:ext>
            </a:extLst>
          </p:cNvPr>
          <p:cNvSpPr/>
          <p:nvPr/>
        </p:nvSpPr>
        <p:spPr>
          <a:xfrm>
            <a:off x="581192" y="1597980"/>
            <a:ext cx="924412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41326-5AD3-46EA-8BEF-E89434923FC5}"/>
              </a:ext>
            </a:extLst>
          </p:cNvPr>
          <p:cNvSpPr txBox="1"/>
          <p:nvPr/>
        </p:nvSpPr>
        <p:spPr>
          <a:xfrm>
            <a:off x="661621" y="1628757"/>
            <a:ext cx="909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status = df['</a:t>
            </a:r>
            <a:r>
              <a:rPr lang="ko-KR" altLang="en-US" sz="2400" dirty="0"/>
              <a:t>현재상태</a:t>
            </a:r>
            <a:r>
              <a:rPr lang="en-US" altLang="ko-KR" sz="2400" dirty="0"/>
              <a:t>'].</a:t>
            </a:r>
            <a:r>
              <a:rPr lang="en-US" altLang="ko-KR" sz="2400" dirty="0" err="1"/>
              <a:t>value_counts</a:t>
            </a:r>
            <a:r>
              <a:rPr lang="en-US" altLang="ko-KR" sz="2400" dirty="0"/>
              <a:t>().</a:t>
            </a:r>
            <a:r>
              <a:rPr lang="en-US" altLang="ko-KR" sz="2400" dirty="0" err="1"/>
              <a:t>sort_values</a:t>
            </a:r>
            <a:r>
              <a:rPr lang="en-US" altLang="ko-KR" sz="2400" dirty="0"/>
              <a:t>(ascending=False)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24C9CF-0DA6-4CA0-BD60-96A94854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24" y="3060062"/>
            <a:ext cx="5895752" cy="2076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22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C366-1543-41FA-AD6F-9E80ACD8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상태 파이형 차트 그리기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34817-7447-4B69-BB42-33F431CC88F1}"/>
              </a:ext>
            </a:extLst>
          </p:cNvPr>
          <p:cNvSpPr/>
          <p:nvPr/>
        </p:nvSpPr>
        <p:spPr>
          <a:xfrm>
            <a:off x="581192" y="1597980"/>
            <a:ext cx="10687443" cy="19389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DF6F6-FF8C-421A-85A3-87C7A6149076}"/>
              </a:ext>
            </a:extLst>
          </p:cNvPr>
          <p:cNvSpPr txBox="1"/>
          <p:nvPr/>
        </p:nvSpPr>
        <p:spPr>
          <a:xfrm>
            <a:off x="661620" y="1628757"/>
            <a:ext cx="10087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plt.pie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status.values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autopct</a:t>
            </a:r>
            <a:r>
              <a:rPr lang="en-US" altLang="ko-KR" sz="2400" dirty="0"/>
              <a:t>='%.2f%%', shadow=True, explode=(0.2,0.2,0.2), labels=</a:t>
            </a:r>
            <a:r>
              <a:rPr lang="en-US" altLang="ko-KR" sz="2400" dirty="0" err="1"/>
              <a:t>status.index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 err="1"/>
              <a:t>plt.title</a:t>
            </a:r>
            <a:r>
              <a:rPr lang="en-US" altLang="ko-KR" sz="2400" dirty="0"/>
              <a:t>('</a:t>
            </a:r>
            <a:r>
              <a:rPr lang="ko-KR" altLang="en-US" sz="2400" dirty="0"/>
              <a:t>울산 </a:t>
            </a:r>
            <a:r>
              <a:rPr lang="ko-KR" altLang="en-US" sz="2400" dirty="0" err="1"/>
              <a:t>확진자</a:t>
            </a:r>
            <a:r>
              <a:rPr lang="ko-KR" altLang="en-US" sz="2400" dirty="0"/>
              <a:t> 현재 상태</a:t>
            </a:r>
            <a:r>
              <a:rPr lang="en-US" altLang="ko-KR" sz="2400" dirty="0"/>
              <a:t>')</a:t>
            </a:r>
          </a:p>
          <a:p>
            <a:r>
              <a:rPr lang="en-US" altLang="ko-KR" sz="2400" dirty="0" err="1"/>
              <a:t>plt.legend</a:t>
            </a:r>
            <a:r>
              <a:rPr lang="en-US" altLang="ko-KR" sz="2400" dirty="0"/>
              <a:t>(loc='upper left')</a:t>
            </a:r>
          </a:p>
          <a:p>
            <a:r>
              <a:rPr lang="en-US" altLang="ko-KR" sz="2400" dirty="0" err="1"/>
              <a:t>plt.show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72F7C-4393-4C55-94FC-6DDC5F3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12" y="2758773"/>
            <a:ext cx="5151670" cy="36061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5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C5272-1A22-42E5-8019-1C0D2C91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공공 데이터 포털 </a:t>
            </a:r>
            <a:r>
              <a:rPr lang="en-US" altLang="ko-KR" dirty="0"/>
              <a:t>(data.go.kr)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61CB3-B9E3-4C11-BE3C-A65D224D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C0D1AF-0A72-4269-B7E1-669C856E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35" y="1767778"/>
            <a:ext cx="9500927" cy="4771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9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FD768-BBDF-4080-9840-54F0C49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울산광역시 </a:t>
            </a:r>
            <a:r>
              <a:rPr lang="ko-KR" altLang="en-US" dirty="0" err="1"/>
              <a:t>공공데이터포털</a:t>
            </a:r>
            <a:r>
              <a:rPr lang="ko-KR" altLang="en-US" dirty="0"/>
              <a:t> </a:t>
            </a:r>
            <a:r>
              <a:rPr lang="en-US" altLang="ko-KR" dirty="0"/>
              <a:t>(data.ulsan.go.kr)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19169-BBA3-408B-9566-66A7D25DB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B55B5-B34C-48E5-B10A-463DF02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169" y="1670788"/>
            <a:ext cx="8079661" cy="497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56C7F-9B36-426D-8A12-922EDC7D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울산 코로나 </a:t>
            </a:r>
            <a:r>
              <a:rPr lang="ko-KR" altLang="en-US" dirty="0" err="1"/>
              <a:t>확진자</a:t>
            </a:r>
            <a:r>
              <a:rPr lang="ko-KR" altLang="en-US" dirty="0"/>
              <a:t> 데이터 </a:t>
            </a:r>
            <a:r>
              <a:rPr lang="en-US" altLang="ko-KR" dirty="0"/>
              <a:t>(ulsan_covid.xlsx)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38505-D88B-483D-8250-4C244D24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D16604-2B5E-4BC0-8B28-88A0E7A5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8" y="1597980"/>
            <a:ext cx="6618241" cy="499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07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0EC611D-EC5B-42DA-9B6E-49DA5E96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 프레임 가공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99579B-4F59-4260-9F7A-09B2AB85E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91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CFCCA-D8A1-46B1-A94E-8A6FFB82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으로 변환하기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56D7D7-C8B4-4BFF-A0F2-6857182184AF}"/>
              </a:ext>
            </a:extLst>
          </p:cNvPr>
          <p:cNvSpPr/>
          <p:nvPr/>
        </p:nvSpPr>
        <p:spPr>
          <a:xfrm>
            <a:off x="581192" y="1597980"/>
            <a:ext cx="748552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457C4-47ED-4F5A-9698-8FEFC9A264F6}"/>
              </a:ext>
            </a:extLst>
          </p:cNvPr>
          <p:cNvSpPr txBox="1"/>
          <p:nvPr/>
        </p:nvSpPr>
        <p:spPr>
          <a:xfrm>
            <a:off x="661621" y="1628757"/>
            <a:ext cx="616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df = </a:t>
            </a:r>
            <a:r>
              <a:rPr lang="en-US" altLang="ko-KR" sz="2400" dirty="0" err="1"/>
              <a:t>pd.read_excel</a:t>
            </a:r>
            <a:r>
              <a:rPr lang="en-US" altLang="ko-KR" sz="2400" dirty="0"/>
              <a:t>('ulsan_covid.xlsx')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F4C8AA-3B1E-4601-BA4B-3C78B206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65" y="2280997"/>
            <a:ext cx="5410669" cy="4374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7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19EE4-984B-463A-83D0-D31FC8FB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3E56AB-D472-442C-9780-81A228268F6A}"/>
              </a:ext>
            </a:extLst>
          </p:cNvPr>
          <p:cNvSpPr/>
          <p:nvPr/>
        </p:nvSpPr>
        <p:spPr>
          <a:xfrm>
            <a:off x="581192" y="1597980"/>
            <a:ext cx="53086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11EF5-88DC-4F42-AA37-54D2314894B0}"/>
              </a:ext>
            </a:extLst>
          </p:cNvPr>
          <p:cNvSpPr txBox="1"/>
          <p:nvPr/>
        </p:nvSpPr>
        <p:spPr>
          <a:xfrm>
            <a:off x="661621" y="1628757"/>
            <a:ext cx="52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df.head</a:t>
            </a:r>
            <a:r>
              <a:rPr lang="en-US" altLang="ko-KR" sz="2400" dirty="0"/>
              <a:t>()   </a:t>
            </a:r>
            <a:r>
              <a:rPr lang="en-US" altLang="ko-KR" sz="2400" dirty="0">
                <a:solidFill>
                  <a:srgbClr val="FFFF00"/>
                </a:solidFill>
              </a:rPr>
              <a:t>*</a:t>
            </a:r>
            <a:r>
              <a:rPr lang="ko-KR" altLang="en-US" sz="2400" dirty="0">
                <a:solidFill>
                  <a:srgbClr val="FFFF00"/>
                </a:solidFill>
              </a:rPr>
              <a:t>인수 </a:t>
            </a:r>
            <a:r>
              <a:rPr lang="ko-KR" altLang="en-US" sz="2400" dirty="0" err="1">
                <a:solidFill>
                  <a:srgbClr val="FFFF00"/>
                </a:solidFill>
              </a:rPr>
              <a:t>생략시</a:t>
            </a:r>
            <a:r>
              <a:rPr lang="ko-KR" altLang="en-US" sz="2400" dirty="0">
                <a:solidFill>
                  <a:srgbClr val="FFFF00"/>
                </a:solidFill>
              </a:rPr>
              <a:t> 상위 </a:t>
            </a:r>
            <a:r>
              <a:rPr lang="en-US" altLang="ko-KR" sz="2400" dirty="0">
                <a:solidFill>
                  <a:srgbClr val="FFFF00"/>
                </a:solidFill>
              </a:rPr>
              <a:t>5</a:t>
            </a:r>
            <a:r>
              <a:rPr lang="ko-KR" altLang="en-US" sz="2400" dirty="0">
                <a:solidFill>
                  <a:srgbClr val="FFFF00"/>
                </a:solidFill>
              </a:rPr>
              <a:t>개 항목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F31E05-D9E1-4B34-804E-066E4F88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74" y="2280997"/>
            <a:ext cx="5258256" cy="1966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1E6702-AEB8-414F-A27D-71923E9C4A00}"/>
              </a:ext>
            </a:extLst>
          </p:cNvPr>
          <p:cNvSpPr/>
          <p:nvPr/>
        </p:nvSpPr>
        <p:spPr>
          <a:xfrm>
            <a:off x="6221759" y="1572022"/>
            <a:ext cx="53086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922FB-3503-4099-A0CE-D5ACF0D5A108}"/>
              </a:ext>
            </a:extLst>
          </p:cNvPr>
          <p:cNvSpPr txBox="1"/>
          <p:nvPr/>
        </p:nvSpPr>
        <p:spPr>
          <a:xfrm>
            <a:off x="6302188" y="1602799"/>
            <a:ext cx="519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df.tail</a:t>
            </a:r>
            <a:r>
              <a:rPr lang="en-US" altLang="ko-KR" sz="2400" dirty="0"/>
              <a:t>()     </a:t>
            </a:r>
            <a:r>
              <a:rPr lang="en-US" altLang="ko-KR" sz="2400" dirty="0">
                <a:solidFill>
                  <a:srgbClr val="FFFF00"/>
                </a:solidFill>
              </a:rPr>
              <a:t>*</a:t>
            </a:r>
            <a:r>
              <a:rPr lang="ko-KR" altLang="en-US" sz="2400" dirty="0">
                <a:solidFill>
                  <a:srgbClr val="FFFF00"/>
                </a:solidFill>
              </a:rPr>
              <a:t>인수 </a:t>
            </a:r>
            <a:r>
              <a:rPr lang="ko-KR" altLang="en-US" sz="2400" dirty="0" err="1">
                <a:solidFill>
                  <a:srgbClr val="FFFF00"/>
                </a:solidFill>
              </a:rPr>
              <a:t>생략시</a:t>
            </a:r>
            <a:r>
              <a:rPr lang="ko-KR" altLang="en-US" sz="2400" dirty="0">
                <a:solidFill>
                  <a:srgbClr val="FFFF00"/>
                </a:solidFill>
              </a:rPr>
              <a:t> 하위 </a:t>
            </a:r>
            <a:r>
              <a:rPr lang="en-US" altLang="ko-KR" sz="2400" dirty="0">
                <a:solidFill>
                  <a:srgbClr val="FFFF00"/>
                </a:solidFill>
              </a:rPr>
              <a:t>5</a:t>
            </a:r>
            <a:r>
              <a:rPr lang="ko-KR" altLang="en-US" sz="2400" dirty="0">
                <a:solidFill>
                  <a:srgbClr val="FFFF00"/>
                </a:solidFill>
              </a:rPr>
              <a:t>개 항목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2C9C69-5A71-48E8-A07C-5FBA3A10E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1" y="2288617"/>
            <a:ext cx="5250635" cy="1958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94C461-F4F2-4E9D-A9FB-26632188718F}"/>
              </a:ext>
            </a:extLst>
          </p:cNvPr>
          <p:cNvSpPr/>
          <p:nvPr/>
        </p:nvSpPr>
        <p:spPr>
          <a:xfrm>
            <a:off x="581192" y="4599634"/>
            <a:ext cx="53086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6B395-6657-497D-8F95-AC384B9D55B0}"/>
              </a:ext>
            </a:extLst>
          </p:cNvPr>
          <p:cNvSpPr txBox="1"/>
          <p:nvPr/>
        </p:nvSpPr>
        <p:spPr>
          <a:xfrm>
            <a:off x="661621" y="4630411"/>
            <a:ext cx="520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df.head</a:t>
            </a:r>
            <a:r>
              <a:rPr lang="en-US" altLang="ko-KR" sz="2400" dirty="0"/>
              <a:t>(3)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41F82D7-452E-490A-BA3C-7C425499F925}"/>
              </a:ext>
            </a:extLst>
          </p:cNvPr>
          <p:cNvSpPr/>
          <p:nvPr/>
        </p:nvSpPr>
        <p:spPr>
          <a:xfrm>
            <a:off x="6221759" y="4573676"/>
            <a:ext cx="53086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5FB86-D553-4ED6-B6C1-2F86B0E3A812}"/>
              </a:ext>
            </a:extLst>
          </p:cNvPr>
          <p:cNvSpPr txBox="1"/>
          <p:nvPr/>
        </p:nvSpPr>
        <p:spPr>
          <a:xfrm>
            <a:off x="6302188" y="4604453"/>
            <a:ext cx="519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df.tail</a:t>
            </a:r>
            <a:r>
              <a:rPr lang="en-US" altLang="ko-KR" sz="2400" dirty="0"/>
              <a:t>(2)</a:t>
            </a:r>
            <a:endParaRPr lang="ko-KR" altLang="en-US" sz="24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0E5B95-4014-4C73-A067-3CA000A51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751" y="5287096"/>
            <a:ext cx="5235394" cy="1017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CDF4A8-A10C-44D0-A55A-9374C07AD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05" y="5287096"/>
            <a:ext cx="5235394" cy="1287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0201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사용자 지정 2">
      <a:majorFont>
        <a:latin typeface="Gill Sans MT"/>
        <a:ea typeface="HY견고딕"/>
        <a:cs typeface=""/>
      </a:majorFont>
      <a:minorFont>
        <a:latin typeface="Gill Sans MT"/>
        <a:ea typeface="새굴림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1395</Words>
  <Application>Microsoft Office PowerPoint</Application>
  <PresentationFormat>와이드스크린</PresentationFormat>
  <Paragraphs>159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나눔바른고딕OTF</vt:lpstr>
      <vt:lpstr>Gill Sans MT</vt:lpstr>
      <vt:lpstr>Wingdings 2</vt:lpstr>
      <vt:lpstr>DividendVTI</vt:lpstr>
      <vt:lpstr>공공 데이터 분석 및 시각화</vt:lpstr>
      <vt:lpstr>목차</vt:lpstr>
      <vt:lpstr>공공 데이터 가져오기</vt:lpstr>
      <vt:lpstr>공공 데이터 포털 (data.go.kr)</vt:lpstr>
      <vt:lpstr>울산광역시 공공데이터포털 (data.ulsan.go.kr)</vt:lpstr>
      <vt:lpstr>울산 코로나 확진자 데이터 (ulsan_covid.xlsx)</vt:lpstr>
      <vt:lpstr>데이터 프레임 가공</vt:lpstr>
      <vt:lpstr>DataFrame으로 변환하기</vt:lpstr>
      <vt:lpstr>DataFrame 슬라이싱</vt:lpstr>
      <vt:lpstr>데이터 분리 및 열 이름 변경</vt:lpstr>
      <vt:lpstr>1단계 : 데이터 분리</vt:lpstr>
      <vt:lpstr>2단계 : 열 이름 변경</vt:lpstr>
      <vt:lpstr>‘격리시설/퇴원일‘ 열 정리</vt:lpstr>
      <vt:lpstr>1단계 : 데이터 분리</vt:lpstr>
      <vt:lpstr>2단계 : 열 이름 변경</vt:lpstr>
      <vt:lpstr>최종 DataFrame</vt:lpstr>
      <vt:lpstr>차트 시각화 : matplotlib</vt:lpstr>
      <vt:lpstr>차트 시각화</vt:lpstr>
      <vt:lpstr>차트 내 한글 지원</vt:lpstr>
      <vt:lpstr>일자별 확진자 수 구하기</vt:lpstr>
      <vt:lpstr>일자별 확진자 수 꺽은선형 차트 그리기</vt:lpstr>
      <vt:lpstr>Figure 크기 조절</vt:lpstr>
      <vt:lpstr>일자별 확진자 수 세로막대형 차트 그리기</vt:lpstr>
      <vt:lpstr>누적 확진자 수 꺽은선형 차트 그리기 </vt:lpstr>
      <vt:lpstr>일자별 확진자 수와 누적 확진자 수 동시에 그리기</vt:lpstr>
      <vt:lpstr>일자별 확진자 수와 누적 확진자 수 동시에 그리기</vt:lpstr>
      <vt:lpstr>보조축 사용하기 1</vt:lpstr>
      <vt:lpstr>보조축 사용하기 2</vt:lpstr>
      <vt:lpstr>보조축 사용 결과</vt:lpstr>
      <vt:lpstr>지역별 확진자 수 구하기</vt:lpstr>
      <vt:lpstr>지역별 확진자 수 세로막대형 차트 그리기</vt:lpstr>
      <vt:lpstr>지역별 확진자 수 세로막대형 차트 그리기</vt:lpstr>
      <vt:lpstr>지역별 확진자 수 파이형 차트 그리기 1</vt:lpstr>
      <vt:lpstr>지역별 확진자 수 파이형 차트 그리기 2</vt:lpstr>
      <vt:lpstr>현재 상태 구하기</vt:lpstr>
      <vt:lpstr>현재 상태 파이형 차트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jamesjhk@naver.com</dc:creator>
  <cp:lastModifiedBy>이현석</cp:lastModifiedBy>
  <cp:revision>40</cp:revision>
  <dcterms:created xsi:type="dcterms:W3CDTF">2020-08-27T05:00:46Z</dcterms:created>
  <dcterms:modified xsi:type="dcterms:W3CDTF">2023-10-08T08:23:46Z</dcterms:modified>
</cp:coreProperties>
</file>