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37"/>
  </p:notesMasterIdLst>
  <p:handoutMasterIdLst>
    <p:handoutMasterId r:id="rId38"/>
  </p:handoutMasterIdLst>
  <p:sldIdLst>
    <p:sldId id="257" r:id="rId2"/>
    <p:sldId id="260" r:id="rId3"/>
    <p:sldId id="261" r:id="rId4"/>
    <p:sldId id="263" r:id="rId5"/>
    <p:sldId id="265" r:id="rId6"/>
    <p:sldId id="268" r:id="rId7"/>
    <p:sldId id="266" r:id="rId8"/>
    <p:sldId id="262" r:id="rId9"/>
    <p:sldId id="264" r:id="rId10"/>
    <p:sldId id="269" r:id="rId11"/>
    <p:sldId id="271" r:id="rId12"/>
    <p:sldId id="274" r:id="rId13"/>
    <p:sldId id="270" r:id="rId14"/>
    <p:sldId id="272" r:id="rId15"/>
    <p:sldId id="273" r:id="rId16"/>
    <p:sldId id="275" r:id="rId17"/>
    <p:sldId id="282" r:id="rId18"/>
    <p:sldId id="276" r:id="rId19"/>
    <p:sldId id="283" r:id="rId20"/>
    <p:sldId id="284" r:id="rId21"/>
    <p:sldId id="277" r:id="rId22"/>
    <p:sldId id="278" r:id="rId23"/>
    <p:sldId id="279" r:id="rId24"/>
    <p:sldId id="280" r:id="rId25"/>
    <p:sldId id="285" r:id="rId26"/>
    <p:sldId id="286" r:id="rId27"/>
    <p:sldId id="287" r:id="rId28"/>
    <p:sldId id="281" r:id="rId29"/>
    <p:sldId id="288" r:id="rId30"/>
    <p:sldId id="289" r:id="rId31"/>
    <p:sldId id="290" r:id="rId32"/>
    <p:sldId id="291" r:id="rId33"/>
    <p:sldId id="259" r:id="rId34"/>
    <p:sldId id="292" r:id="rId35"/>
    <p:sldId id="293" r:id="rId3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jhk@naver.com" initials="j" lastIdx="4" clrIdx="0">
    <p:extLst>
      <p:ext uri="{19B8F6BF-5375-455C-9EA6-DF929625EA0E}">
        <p15:presenceInfo xmlns:p15="http://schemas.microsoft.com/office/powerpoint/2012/main" userId="474704fcae178c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14" autoAdjust="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CF4492B-423F-4EEF-A598-40EC7DB4C699}" type="datetime1">
              <a:rPr lang="ko-KR" altLang="en-US" smtClean="0"/>
              <a:t>2023-09-25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33CDF2-06C5-455F-97B5-E91C244D1535}" type="datetime1">
              <a:rPr lang="ko-KR" altLang="en-US" smtClean="0"/>
              <a:t>2023-09-25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AFAC6400-AC39-45B0-A1DC-1707C08C84E3}" type="datetime1">
              <a:rPr lang="ko-KR" altLang="en-US" smtClean="0"/>
              <a:t>2023-09-25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CEBAB25-898A-4AFD-A733-03E7ACD1A75F}" type="datetime1">
              <a:rPr lang="ko-KR" altLang="en-US" smtClean="0"/>
              <a:t>2023-09-25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7026FF93-235D-44DE-A233-C8421F3ADC69}" type="datetime1">
              <a:rPr lang="ko-KR" altLang="en-US" smtClean="0"/>
              <a:t>2023-09-25</a:t>
            </a:fld>
            <a:endParaRPr 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7149"/>
          </a:xfrm>
        </p:spPr>
        <p:txBody>
          <a:bodyPr rtlCol="0">
            <a:normAutofit/>
          </a:bodyPr>
          <a:lstStyle>
            <a:lvl1pPr>
              <a:defRPr sz="3200" cap="none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1615736"/>
            <a:ext cx="11029615" cy="4705165"/>
          </a:xfrm>
        </p:spPr>
        <p:txBody>
          <a:bodyPr rtlCol="0"/>
          <a:lstStyle>
            <a:lvl1pPr>
              <a:defRPr sz="2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 sz="1400"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247DB3C-7898-4D6F-82CA-E95220B2BC89}" type="datetime1">
              <a:rPr lang="ko-KR" altLang="en-US" smtClean="0"/>
              <a:t>2023-09-25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0F078BB-59EB-4F00-90DB-3978721BD2B8}" type="datetime1">
              <a:rPr lang="ko-KR" altLang="en-US" smtClean="0"/>
              <a:t>2023-09-25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9959204-8E82-44C7-BA50-FF87BAFC55F5}" type="datetime1">
              <a:rPr lang="ko-KR" altLang="en-US" smtClean="0"/>
              <a:t>2023-09-25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140AAB8-A0D6-4716-AF59-6C0EE8BF0F6C}" type="datetime1">
              <a:rPr lang="ko-KR" altLang="en-US" smtClean="0"/>
              <a:t>2023-09-25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9A4DB4B-FA2B-49E4-AB75-CA7230F01105}" type="datetime1">
              <a:rPr lang="ko-KR" altLang="en-US" smtClean="0"/>
              <a:t>2023-09-25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7C3CBCC-6071-4201-990A-12BA78A957A5}" type="datetime1">
              <a:rPr lang="ko-KR" altLang="en-US" smtClean="0"/>
              <a:t>2023-09-25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 sz="18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z="16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B125E75-7131-4C5C-84C7-0A5AE88CE216}" type="datetime1">
              <a:rPr lang="ko-KR" altLang="en-US" smtClean="0"/>
              <a:t>2023-09-25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FB15E30-111A-4C3A-B325-66F440FF0717}" type="datetime1">
              <a:rPr lang="ko-KR" altLang="en-US" smtClean="0"/>
              <a:t>2023-09-25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A74CEE0-6983-4260-8CC1-DB1C57A00C20}" type="datetime1">
              <a:rPr lang="ko-KR" altLang="en-US" smtClean="0"/>
              <a:t>2023-09-25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1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eaborn.pydata.org/index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mwaskom/seaborn-dat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n-US" altLang="ko" cap="none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Seaborn</a:t>
            </a:r>
            <a:endParaRPr lang="ko" cap="none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endParaRPr lang="ko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9C902-B6F1-4BE2-A80B-FCF28116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타입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6675B-3EC5-4DDB-8950-837B90809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1352F4-20C9-4BDB-A343-E2743D677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454" y="1738866"/>
            <a:ext cx="5425089" cy="48422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C3E0523-5BD8-4E42-AD79-DF654ED1EC06}"/>
              </a:ext>
            </a:extLst>
          </p:cNvPr>
          <p:cNvSpPr/>
          <p:nvPr/>
        </p:nvSpPr>
        <p:spPr>
          <a:xfrm>
            <a:off x="4052048" y="1831709"/>
            <a:ext cx="788894" cy="32878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DD8823-3913-4542-BBEA-8105B75B6F8F}"/>
              </a:ext>
            </a:extLst>
          </p:cNvPr>
          <p:cNvSpPr/>
          <p:nvPr/>
        </p:nvSpPr>
        <p:spPr>
          <a:xfrm>
            <a:off x="7503460" y="3803925"/>
            <a:ext cx="1174376" cy="23519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019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D8B4C-35BA-4FCD-B868-4DAB6D935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relplot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37133C-4D55-4FCC-9BC7-62E609A95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698016"/>
            <a:ext cx="11018638" cy="1860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575903F-334A-458B-93C3-5E8902424F94}"/>
              </a:ext>
            </a:extLst>
          </p:cNvPr>
          <p:cNvSpPr/>
          <p:nvPr/>
        </p:nvSpPr>
        <p:spPr>
          <a:xfrm>
            <a:off x="581192" y="3763887"/>
            <a:ext cx="5131849" cy="286999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b="1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x</a:t>
            </a:r>
            <a:r>
              <a:rPr lang="en-US" altLang="ko-KR" sz="2000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x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축 값 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b="1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     y</a:t>
            </a:r>
            <a:r>
              <a:rPr lang="en-US" altLang="ko-KR" sz="2000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y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축 값</a:t>
            </a: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b="1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hue</a:t>
            </a:r>
            <a:r>
              <a:rPr lang="en-US" altLang="ko-KR" sz="2000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다른 색깔로 그룹화하는 변수</a:t>
            </a: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b="1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size</a:t>
            </a:r>
            <a:r>
              <a:rPr lang="en-US" altLang="ko-KR" sz="2000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다른 크기로 그룹화하는 변수</a:t>
            </a: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b="1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style</a:t>
            </a:r>
            <a:r>
              <a:rPr lang="en-US" altLang="ko-KR" sz="2000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다른 모양으로 그룹화하는 변수</a:t>
            </a: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b="1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data</a:t>
            </a:r>
            <a:r>
              <a:rPr lang="en-US" altLang="ko-KR" sz="2000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입력 데이터 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en-US" altLang="ko-KR" sz="20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pandas.DataFrame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</a:p>
          <a:p>
            <a:r>
              <a:rPr lang="en-US" altLang="ko-KR" sz="2000" b="1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row</a:t>
            </a:r>
            <a:r>
              <a:rPr lang="en-US" altLang="ko-KR" sz="2000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행으로 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subsets 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구성할 데이터</a:t>
            </a: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en-US" altLang="ko-KR" sz="2000" b="1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col</a:t>
            </a:r>
            <a:r>
              <a:rPr lang="en-US" altLang="ko-KR" sz="2000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열로 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subsets 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구성할 데이터</a:t>
            </a: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b="1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kind</a:t>
            </a:r>
            <a:r>
              <a:rPr lang="en-US" altLang="ko-KR" sz="2000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plot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의 종류 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(default : ‘scatter’)</a:t>
            </a:r>
          </a:p>
        </p:txBody>
      </p:sp>
    </p:spTree>
    <p:extLst>
      <p:ext uri="{BB962C8B-B14F-4D97-AF65-F5344CB8AC3E}">
        <p14:creationId xmlns:p14="http://schemas.microsoft.com/office/powerpoint/2010/main" val="144948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193E7-5B40-4EA4-A4AE-C1143501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4287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relplot</a:t>
            </a:r>
            <a:r>
              <a:rPr lang="en-US" altLang="ko-KR" dirty="0"/>
              <a:t> vs scatterplot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5792C-FC44-4091-824A-051981E26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D9DF47-3B0C-49A7-8346-53A726BA7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146" y="1156443"/>
            <a:ext cx="5946661" cy="47647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33B93E-3092-4CD5-8C06-E3C261319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156443"/>
            <a:ext cx="4880775" cy="54918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4D63872-911B-47DD-AB55-A0D41E472502}"/>
              </a:ext>
            </a:extLst>
          </p:cNvPr>
          <p:cNvSpPr/>
          <p:nvPr/>
        </p:nvSpPr>
        <p:spPr>
          <a:xfrm>
            <a:off x="6095999" y="1224200"/>
            <a:ext cx="1183341" cy="32878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1B9761-EE1B-4BEE-AB26-FF279F1DA7D8}"/>
              </a:ext>
            </a:extLst>
          </p:cNvPr>
          <p:cNvSpPr/>
          <p:nvPr/>
        </p:nvSpPr>
        <p:spPr>
          <a:xfrm>
            <a:off x="977154" y="1184751"/>
            <a:ext cx="690282" cy="32878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958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8BCA1-AFE0-4FD7-B582-40BD5EA8E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031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kind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D770C-1549-402C-86AE-4DABBE62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77098"/>
            <a:ext cx="11029615" cy="470516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0BFCB6-CC83-4B6E-A5B0-1CE59B9B3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156443"/>
            <a:ext cx="4880775" cy="54918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7FFEA1-F808-4DCF-9CD7-136A8BA2B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275" y="1156442"/>
            <a:ext cx="5524532" cy="54918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38FB9E4-01CA-4587-AC96-9FB8ECDF9B2B}"/>
              </a:ext>
            </a:extLst>
          </p:cNvPr>
          <p:cNvSpPr/>
          <p:nvPr/>
        </p:nvSpPr>
        <p:spPr>
          <a:xfrm>
            <a:off x="10363200" y="1190705"/>
            <a:ext cx="1183341" cy="32878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511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1A7B8-1C2F-4009-9438-09315DE2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7"/>
            <a:ext cx="11029616" cy="40946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hue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80B5C4-3D15-4B83-9D01-51AD45819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77106"/>
            <a:ext cx="11029615" cy="470516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EBAD46-EE75-49CB-BEB7-60AD03EF5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234" y="1156451"/>
            <a:ext cx="5613573" cy="54918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AA486E-475E-4947-BF2D-F9DC936DD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156451"/>
            <a:ext cx="4880775" cy="54918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0EDE617-ABA0-4BB2-94F1-5C3EBAFA7675}"/>
              </a:ext>
            </a:extLst>
          </p:cNvPr>
          <p:cNvSpPr/>
          <p:nvPr/>
        </p:nvSpPr>
        <p:spPr>
          <a:xfrm>
            <a:off x="10220325" y="1180533"/>
            <a:ext cx="1183341" cy="32878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637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8BF17-EE97-4299-9425-2FE221B3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7"/>
            <a:ext cx="11029616" cy="46467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643EC-AE96-45DD-BFA7-DD12E2673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46DDAC-FFC8-442C-9B32-329A1A4F0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870" y="1292827"/>
            <a:ext cx="9098258" cy="53509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5F8B792-1E38-4646-B3C8-C0ECD9357D50}"/>
              </a:ext>
            </a:extLst>
          </p:cNvPr>
          <p:cNvSpPr/>
          <p:nvPr/>
        </p:nvSpPr>
        <p:spPr>
          <a:xfrm>
            <a:off x="5791760" y="1325351"/>
            <a:ext cx="931769" cy="32878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904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7E29C-4FE1-4F4B-B5F3-FC5B2060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D933D-1498-47EC-9677-2C1610B5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424DB4-C0DB-45B6-BA72-92682941D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702156"/>
            <a:ext cx="5985791" cy="5976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2A8D59-370E-4FA6-8974-91FF50F3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637" y="5257280"/>
            <a:ext cx="4458170" cy="14218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3E47540-5E04-4408-B451-46B23ECA54CA}"/>
              </a:ext>
            </a:extLst>
          </p:cNvPr>
          <p:cNvSpPr/>
          <p:nvPr/>
        </p:nvSpPr>
        <p:spPr>
          <a:xfrm>
            <a:off x="5289736" y="736945"/>
            <a:ext cx="931769" cy="32878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20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7E29C-4FE1-4F4B-B5F3-FC5B2060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D933D-1498-47EC-9677-2C1610B5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424DB4-C0DB-45B6-BA72-92682941D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702156"/>
            <a:ext cx="2268513" cy="22651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2A8D59-370E-4FA6-8974-91FF50F3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3161475"/>
            <a:ext cx="11029616" cy="35176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3E47540-5E04-4408-B451-46B23ECA54CA}"/>
              </a:ext>
            </a:extLst>
          </p:cNvPr>
          <p:cNvSpPr/>
          <p:nvPr/>
        </p:nvSpPr>
        <p:spPr>
          <a:xfrm>
            <a:off x="4312583" y="3161475"/>
            <a:ext cx="931769" cy="32878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69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A7FAD-18CC-42B2-812F-CC27C12A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2F26EC-5156-4F26-B6CD-48BE801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dirty="0"/>
              <a:t>hue</a:t>
            </a:r>
            <a:r>
              <a:rPr lang="ko-KR" altLang="en-US" dirty="0"/>
              <a:t>에 </a:t>
            </a:r>
            <a:r>
              <a:rPr lang="en-US" altLang="ko-KR" dirty="0"/>
              <a:t>int</a:t>
            </a:r>
            <a:r>
              <a:rPr lang="ko-KR" altLang="en-US" dirty="0"/>
              <a:t>형 데이터를 준 경우</a:t>
            </a:r>
            <a:endParaRPr lang="en-US" altLang="ko-KR" dirty="0"/>
          </a:p>
          <a:p>
            <a:pPr lvl="1"/>
            <a:r>
              <a:rPr lang="ko-KR" altLang="en-US" dirty="0"/>
              <a:t>값의 크기에 따라 </a:t>
            </a:r>
            <a:r>
              <a:rPr lang="ko-KR" altLang="en-US" dirty="0" err="1"/>
              <a:t>그라데이션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608F23-A0C9-4E20-B891-96F590DEE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114" y="204337"/>
            <a:ext cx="6401693" cy="6449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5B2DF75-EF4A-4924-B38B-760E99256DC1}"/>
              </a:ext>
            </a:extLst>
          </p:cNvPr>
          <p:cNvSpPr/>
          <p:nvPr/>
        </p:nvSpPr>
        <p:spPr>
          <a:xfrm>
            <a:off x="10336866" y="280155"/>
            <a:ext cx="1075205" cy="32878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749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5B5CB-EAD1-43AB-BF65-07CDA915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Helvetica Neue"/>
              </a:rPr>
              <a:t>palette = 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Helvetica Neue"/>
              </a:rPr>
              <a:t>컬러팔레트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/>
              </a:rPr>
              <a:t> 키워드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D4229-DD09-43A7-B73C-D13EA711F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5736"/>
            <a:ext cx="3999773" cy="4705165"/>
          </a:xfrm>
        </p:spPr>
        <p:txBody>
          <a:bodyPr anchor="t"/>
          <a:lstStyle/>
          <a:p>
            <a:pPr algn="l"/>
            <a:r>
              <a:rPr lang="en-US" altLang="ko-KR" b="1" i="1" dirty="0">
                <a:solidFill>
                  <a:srgbClr val="000000"/>
                </a:solidFill>
                <a:effectLst/>
                <a:latin typeface="Helvetica Neue"/>
              </a:rPr>
              <a:t>Keyword</a:t>
            </a:r>
          </a:p>
          <a:p>
            <a:pPr lvl="1"/>
            <a:r>
              <a:rPr lang="en-US" altLang="ko-KR" b="1" i="1" dirty="0">
                <a:solidFill>
                  <a:srgbClr val="000000"/>
                </a:solidFill>
                <a:effectLst/>
                <a:latin typeface="Helvetica Neue"/>
              </a:rPr>
              <a:t>deep, muted, bright, pastel, dark, colorblind, </a:t>
            </a:r>
            <a:r>
              <a:rPr lang="en-US" altLang="ko-KR" b="1" i="1" dirty="0" err="1">
                <a:solidFill>
                  <a:srgbClr val="000000"/>
                </a:solidFill>
                <a:effectLst/>
                <a:latin typeface="Helvetica Neue"/>
              </a:rPr>
              <a:t>husl</a:t>
            </a:r>
            <a:r>
              <a:rPr lang="en-US" altLang="ko-KR" b="1" i="1" dirty="0">
                <a:solidFill>
                  <a:srgbClr val="000000"/>
                </a:solidFill>
                <a:effectLst/>
                <a:latin typeface="Helvetica Neue"/>
              </a:rPr>
              <a:t>, flare, Paired, rocket, mako, crest, magma, </a:t>
            </a:r>
            <a:r>
              <a:rPr lang="en-US" altLang="ko-KR" b="1" i="1" dirty="0" err="1">
                <a:solidFill>
                  <a:srgbClr val="000000"/>
                </a:solidFill>
                <a:effectLst/>
                <a:latin typeface="Helvetica Neue"/>
              </a:rPr>
              <a:t>viridis</a:t>
            </a:r>
            <a:r>
              <a:rPr lang="en-US" altLang="ko-KR" b="1" i="1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US" altLang="ko-KR" b="1" i="1" dirty="0" err="1">
                <a:solidFill>
                  <a:srgbClr val="000000"/>
                </a:solidFill>
                <a:effectLst/>
                <a:latin typeface="Helvetica Neue"/>
              </a:rPr>
              <a:t>seagreen</a:t>
            </a:r>
            <a:r>
              <a:rPr lang="en-US" altLang="ko-KR" b="1" i="1" dirty="0">
                <a:solidFill>
                  <a:srgbClr val="000000"/>
                </a:solidFill>
                <a:effectLst/>
                <a:latin typeface="Helvetica Neue"/>
              </a:rPr>
              <a:t>, Blues, </a:t>
            </a:r>
            <a:r>
              <a:rPr lang="en-US" altLang="ko-KR" b="1" i="1" dirty="0" err="1">
                <a:solidFill>
                  <a:srgbClr val="000000"/>
                </a:solidFill>
                <a:effectLst/>
                <a:latin typeface="Helvetica Neue"/>
              </a:rPr>
              <a:t>YlOrBr</a:t>
            </a:r>
            <a:r>
              <a:rPr lang="en-US" altLang="ko-KR" b="1" i="1" dirty="0">
                <a:solidFill>
                  <a:srgbClr val="000000"/>
                </a:solidFill>
                <a:effectLst/>
                <a:latin typeface="Helvetica Neue"/>
              </a:rPr>
              <a:t>, Spectral, </a:t>
            </a:r>
            <a:r>
              <a:rPr lang="en-US" altLang="ko-KR" b="1" i="1" dirty="0" err="1">
                <a:solidFill>
                  <a:srgbClr val="000000"/>
                </a:solidFill>
                <a:effectLst/>
                <a:latin typeface="Helvetica Neue"/>
              </a:rPr>
              <a:t>coolwarm</a:t>
            </a:r>
            <a:endParaRPr lang="en-US" altLang="ko-KR" b="1" i="1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FAE233-3F5D-43B0-A33B-93BA583B0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439" y="1516862"/>
            <a:ext cx="6830369" cy="51590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E594DDC-8ABE-40CE-B725-3246CC1593B7}"/>
              </a:ext>
            </a:extLst>
          </p:cNvPr>
          <p:cNvSpPr/>
          <p:nvPr/>
        </p:nvSpPr>
        <p:spPr>
          <a:xfrm>
            <a:off x="9888630" y="1516862"/>
            <a:ext cx="1631017" cy="32878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7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632A8-D22B-46A9-9ECF-098FB847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Seaborn : </a:t>
            </a:r>
            <a:r>
              <a:rPr lang="en-US" altLang="ko-KR" dirty="0">
                <a:hlinkClick r:id="rId2"/>
              </a:rPr>
              <a:t>https://seaborn.pydata.org/index.html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4D34C-BCB2-462F-89EB-C89E7BC15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b="0" i="0" dirty="0">
                <a:solidFill>
                  <a:srgbClr val="252525"/>
                </a:solidFill>
                <a:effectLst/>
                <a:latin typeface="Roboto"/>
              </a:rPr>
              <a:t>matplotlib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Roboto"/>
              </a:rPr>
              <a:t>에 기반한 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Roboto"/>
              </a:rPr>
              <a:t>Python 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Roboto"/>
              </a:rPr>
              <a:t>데이터 시각화 라이브러리</a:t>
            </a:r>
            <a:endParaRPr lang="en-US" altLang="ko-KR" b="0" i="0" dirty="0">
              <a:solidFill>
                <a:srgbClr val="252525"/>
              </a:solidFill>
              <a:effectLst/>
              <a:latin typeface="Roboto"/>
            </a:endParaRPr>
          </a:p>
          <a:p>
            <a:r>
              <a:rPr lang="ko-KR" altLang="en-US" b="0" i="0" dirty="0">
                <a:solidFill>
                  <a:srgbClr val="252525"/>
                </a:solidFill>
                <a:effectLst/>
                <a:latin typeface="Roboto"/>
              </a:rPr>
              <a:t>매력적이고 유익한 통계 그래픽을 그리기 위한 고급 인터페이스를 제공</a:t>
            </a:r>
            <a:endParaRPr lang="en-US" altLang="ko-KR" b="0" i="0" dirty="0">
              <a:solidFill>
                <a:srgbClr val="252525"/>
              </a:solidFill>
              <a:effectLst/>
              <a:latin typeface="Roboto"/>
            </a:endParaRPr>
          </a:p>
          <a:p>
            <a:r>
              <a:rPr lang="ko-KR" altLang="en-US" dirty="0">
                <a:solidFill>
                  <a:srgbClr val="252525"/>
                </a:solidFill>
                <a:latin typeface="Roboto"/>
              </a:rPr>
              <a:t>설치 </a:t>
            </a:r>
            <a:r>
              <a:rPr lang="en-US" altLang="ko-KR" dirty="0">
                <a:solidFill>
                  <a:srgbClr val="252525"/>
                </a:solidFill>
                <a:latin typeface="Roboto"/>
              </a:rPr>
              <a:t>: </a:t>
            </a:r>
            <a:r>
              <a:rPr lang="en-US" altLang="ko-KR" dirty="0">
                <a:solidFill>
                  <a:schemeClr val="accent2"/>
                </a:solidFill>
                <a:latin typeface="Roboto"/>
              </a:rPr>
              <a:t>pip</a:t>
            </a:r>
            <a:r>
              <a:rPr lang="ko-KR" altLang="en-US" dirty="0">
                <a:solidFill>
                  <a:schemeClr val="accent2"/>
                </a:solidFill>
                <a:latin typeface="Roboto"/>
              </a:rPr>
              <a:t> </a:t>
            </a:r>
            <a:r>
              <a:rPr lang="en-US" altLang="ko-KR" dirty="0">
                <a:solidFill>
                  <a:schemeClr val="accent2"/>
                </a:solidFill>
                <a:latin typeface="Roboto"/>
              </a:rPr>
              <a:t>install</a:t>
            </a:r>
            <a:r>
              <a:rPr lang="ko-KR" altLang="en-US" dirty="0">
                <a:solidFill>
                  <a:schemeClr val="accent2"/>
                </a:solidFill>
                <a:latin typeface="Roboto"/>
              </a:rPr>
              <a:t> </a:t>
            </a:r>
            <a:r>
              <a:rPr lang="en-US" altLang="ko-KR" dirty="0">
                <a:solidFill>
                  <a:schemeClr val="accent2"/>
                </a:solidFill>
                <a:latin typeface="Roboto"/>
              </a:rPr>
              <a:t>seaborn</a:t>
            </a:r>
            <a:r>
              <a:rPr lang="ko-KR" altLang="en-US" dirty="0">
                <a:solidFill>
                  <a:schemeClr val="accent2"/>
                </a:solidFill>
                <a:latin typeface="Roboto"/>
              </a:rPr>
              <a:t> </a:t>
            </a:r>
            <a:r>
              <a:rPr lang="ko-KR" altLang="en-US" dirty="0">
                <a:solidFill>
                  <a:srgbClr val="252525"/>
                </a:solidFill>
                <a:latin typeface="Roboto"/>
              </a:rPr>
              <a:t>또는 </a:t>
            </a:r>
            <a:r>
              <a:rPr lang="en-US" altLang="ko-KR" dirty="0" err="1">
                <a:solidFill>
                  <a:schemeClr val="accent2"/>
                </a:solidFill>
                <a:latin typeface="Roboto"/>
              </a:rPr>
              <a:t>conda</a:t>
            </a:r>
            <a:r>
              <a:rPr lang="en-US" altLang="ko-KR" dirty="0">
                <a:solidFill>
                  <a:schemeClr val="accent2"/>
                </a:solidFill>
                <a:latin typeface="Roboto"/>
              </a:rPr>
              <a:t> install seaborn</a:t>
            </a:r>
          </a:p>
          <a:p>
            <a:r>
              <a:rPr lang="en-US" altLang="ko-KR" dirty="0">
                <a:solidFill>
                  <a:schemeClr val="accent2"/>
                </a:solidFill>
                <a:latin typeface="Roboto"/>
              </a:rPr>
              <a:t>import seaborn as </a:t>
            </a:r>
            <a:r>
              <a:rPr lang="en-US" altLang="ko-KR" dirty="0" err="1">
                <a:solidFill>
                  <a:schemeClr val="accent2"/>
                </a:solidFill>
                <a:latin typeface="Roboto"/>
              </a:rPr>
              <a:t>sns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0CFE52-5386-46CB-B534-40FBF9681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82" y="3896113"/>
            <a:ext cx="11878235" cy="2728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4532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2E4AD-4980-4C1F-BB81-97B6F977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7"/>
            <a:ext cx="11029616" cy="40946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style &amp; size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A4DE7-D948-4C20-BD39-8565888CD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428AD8-2421-434E-8116-ABF5F96F8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97" y="1202694"/>
            <a:ext cx="5641513" cy="55511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B2C61F-A266-4559-85F8-FEEF15E5D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132" y="1206169"/>
            <a:ext cx="5564170" cy="55477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6C59541-A8B0-4DA3-B4ED-E13B085DF06D}"/>
              </a:ext>
            </a:extLst>
          </p:cNvPr>
          <p:cNvSpPr/>
          <p:nvPr/>
        </p:nvSpPr>
        <p:spPr>
          <a:xfrm>
            <a:off x="4769784" y="1239679"/>
            <a:ext cx="1155888" cy="32878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91B567-0AC4-42C5-A33B-BE845809526B}"/>
              </a:ext>
            </a:extLst>
          </p:cNvPr>
          <p:cNvSpPr/>
          <p:nvPr/>
        </p:nvSpPr>
        <p:spPr>
          <a:xfrm>
            <a:off x="10569949" y="1239679"/>
            <a:ext cx="1155888" cy="32878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449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60A1A-F937-4EC5-B987-2C5D4C4B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sizes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41A6C-AFCD-4923-A9CF-5F2E1AB2C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dirty="0"/>
              <a:t>size</a:t>
            </a:r>
            <a:r>
              <a:rPr lang="ko-KR" altLang="en-US" dirty="0"/>
              <a:t>에 적용될 </a:t>
            </a:r>
            <a:endParaRPr lang="en-US" altLang="ko-KR" dirty="0"/>
          </a:p>
          <a:p>
            <a:pPr lvl="1"/>
            <a:r>
              <a:rPr lang="ko-KR" altLang="en-US" dirty="0"/>
              <a:t>최소 및 최대 크기 범위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37BC2D-59DC-41B7-97FB-481AA785C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862" y="806802"/>
            <a:ext cx="7558945" cy="58869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3F02BDC-AAD5-45D1-8C56-7D0510FAD627}"/>
              </a:ext>
            </a:extLst>
          </p:cNvPr>
          <p:cNvSpPr/>
          <p:nvPr/>
        </p:nvSpPr>
        <p:spPr>
          <a:xfrm>
            <a:off x="9969314" y="862679"/>
            <a:ext cx="1505510" cy="32878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245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04A97-009A-47A4-80AC-FE5709B8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96670-33CD-47AC-A1FE-8CC430AB9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1496" y="1615736"/>
            <a:ext cx="4699311" cy="4705165"/>
          </a:xfrm>
        </p:spPr>
        <p:txBody>
          <a:bodyPr anchor="t"/>
          <a:lstStyle/>
          <a:p>
            <a:r>
              <a:rPr lang="en-US" altLang="ko-KR" dirty="0" err="1"/>
              <a:t>FacetGrid</a:t>
            </a:r>
            <a:endParaRPr lang="en-US" altLang="ko-KR" dirty="0"/>
          </a:p>
          <a:p>
            <a:pPr lvl="1"/>
            <a:r>
              <a:rPr lang="en-US" altLang="ko-KR" dirty="0"/>
              <a:t>Seaborn</a:t>
            </a:r>
            <a:r>
              <a:rPr lang="ko-KR" altLang="en-US" dirty="0"/>
              <a:t>의 다중 플롯 그리드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1BDFC7-8429-48B9-A102-D117D1CBB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05" y="702156"/>
            <a:ext cx="6593967" cy="45401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F47D84-506A-489C-B0FB-FFD6C2C8F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608" y="3184077"/>
            <a:ext cx="7023486" cy="35048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CA06062-1DF0-4C03-898F-F5A61EE72289}"/>
              </a:ext>
            </a:extLst>
          </p:cNvPr>
          <p:cNvSpPr/>
          <p:nvPr/>
        </p:nvSpPr>
        <p:spPr>
          <a:xfrm>
            <a:off x="475690" y="702156"/>
            <a:ext cx="635934" cy="274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4B6727-B32E-4BE2-B011-983B6641C9F6}"/>
              </a:ext>
            </a:extLst>
          </p:cNvPr>
          <p:cNvSpPr/>
          <p:nvPr/>
        </p:nvSpPr>
        <p:spPr>
          <a:xfrm>
            <a:off x="5307666" y="3184077"/>
            <a:ext cx="869016" cy="24492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1ED1A1-A1A6-4739-8398-40ED5E6FE9D7}"/>
              </a:ext>
            </a:extLst>
          </p:cNvPr>
          <p:cNvSpPr/>
          <p:nvPr/>
        </p:nvSpPr>
        <p:spPr>
          <a:xfrm>
            <a:off x="296396" y="1030941"/>
            <a:ext cx="2007534" cy="27499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4B72E9-C730-4C0A-9747-14EA826E7EC9}"/>
              </a:ext>
            </a:extLst>
          </p:cNvPr>
          <p:cNvSpPr/>
          <p:nvPr/>
        </p:nvSpPr>
        <p:spPr>
          <a:xfrm>
            <a:off x="5092232" y="3541810"/>
            <a:ext cx="2877392" cy="244923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627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F4F6A-7F10-4E53-A47C-07AF94A91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Roboto"/>
              </a:rPr>
              <a:t>Regression plots (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Roboto"/>
              </a:rPr>
              <a:t>선형 회귀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Roboto"/>
              </a:rPr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B5DC67-363F-420C-B3BA-47B779C0D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b="1" dirty="0" err="1"/>
              <a:t>lmplot</a:t>
            </a:r>
            <a:r>
              <a:rPr lang="en-US" altLang="ko-KR" b="1" dirty="0"/>
              <a:t>() </a:t>
            </a:r>
            <a:r>
              <a:rPr lang="en-US" altLang="ko-KR" dirty="0"/>
              <a:t>: </a:t>
            </a:r>
            <a:r>
              <a:rPr lang="en-US" altLang="ko-KR" dirty="0" err="1"/>
              <a:t>FacetGrid</a:t>
            </a:r>
            <a:r>
              <a:rPr lang="ko-KR" altLang="en-US" dirty="0"/>
              <a:t>에 맞는 데이터 및 회귀모델 </a:t>
            </a:r>
            <a:r>
              <a:rPr lang="ko-KR" altLang="en-US" dirty="0" err="1"/>
              <a:t>플로팅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regplot</a:t>
            </a:r>
            <a:r>
              <a:rPr lang="en-US" altLang="ko-KR" b="1" dirty="0"/>
              <a:t>()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42F874-7038-4290-B70C-AE831B947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66" y="2151505"/>
            <a:ext cx="10179305" cy="2157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A6CDB3-21FB-455C-B882-E5BAB014B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66" y="4967976"/>
            <a:ext cx="10031225" cy="1629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3587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67D4B-44CC-43F1-9F0B-45BFCA5E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7"/>
            <a:ext cx="11029616" cy="361566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lmplot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 err="1"/>
              <a:t>regplot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7BDA4-4D06-4229-8472-6762AC271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DE1EF2-4E63-4CD0-9238-AE264A61F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15" y="1063723"/>
            <a:ext cx="4862197" cy="56115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D323E3-2B6B-4406-A9AE-A6DACFA6D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452" y="1841107"/>
            <a:ext cx="5295133" cy="42544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7F532BC-5F46-4058-898A-995E75E9E65E}"/>
              </a:ext>
            </a:extLst>
          </p:cNvPr>
          <p:cNvSpPr/>
          <p:nvPr/>
        </p:nvSpPr>
        <p:spPr>
          <a:xfrm>
            <a:off x="1210796" y="1150292"/>
            <a:ext cx="582145" cy="274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240201-F5AE-4A84-AF47-87DFCB01050E}"/>
              </a:ext>
            </a:extLst>
          </p:cNvPr>
          <p:cNvSpPr/>
          <p:nvPr/>
        </p:nvSpPr>
        <p:spPr>
          <a:xfrm>
            <a:off x="6562725" y="1921258"/>
            <a:ext cx="653863" cy="24820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309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B9844-24FF-49CE-A7FC-3294B98C1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7"/>
            <a:ext cx="11029616" cy="440844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lmplot</a:t>
            </a:r>
            <a:r>
              <a:rPr lang="en-US" altLang="ko-KR" dirty="0"/>
              <a:t> vs </a:t>
            </a:r>
            <a:r>
              <a:rPr lang="en-US" altLang="ko-KR" dirty="0" err="1"/>
              <a:t>regplot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CF09BF-B6AC-47A9-90F0-C1DBA7624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F16A21-656F-4D7C-8BDB-14B46076B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88" y="1262994"/>
            <a:ext cx="5458814" cy="54106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EE5E57-732C-488B-BBB7-610B97C6B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664" y="2346729"/>
            <a:ext cx="5555147" cy="32431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3710637-AE18-434E-A4F8-0C52518F1133}"/>
              </a:ext>
            </a:extLst>
          </p:cNvPr>
          <p:cNvSpPr/>
          <p:nvPr/>
        </p:nvSpPr>
        <p:spPr>
          <a:xfrm>
            <a:off x="4630271" y="1301867"/>
            <a:ext cx="1151404" cy="31386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C4EC97-4EAB-4E74-A20E-0343E0776447}"/>
              </a:ext>
            </a:extLst>
          </p:cNvPr>
          <p:cNvSpPr/>
          <p:nvPr/>
        </p:nvSpPr>
        <p:spPr>
          <a:xfrm>
            <a:off x="10430828" y="2365779"/>
            <a:ext cx="1151404" cy="31386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816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E5712-7600-498C-BBF0-4BE1B331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DC01E-9B5C-4047-9458-05ED62C6D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D0FD9C-9CF1-44F1-AF73-081FAAA3B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03" y="702156"/>
            <a:ext cx="10961304" cy="6010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A53C960-D7A7-4021-A382-753353BFF471}"/>
              </a:ext>
            </a:extLst>
          </p:cNvPr>
          <p:cNvSpPr/>
          <p:nvPr/>
        </p:nvSpPr>
        <p:spPr>
          <a:xfrm>
            <a:off x="6601778" y="751861"/>
            <a:ext cx="1151404" cy="31386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141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C3ED7-FF56-4470-80E2-EC84ABC2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85D76C-177B-41A6-B181-10FF75C25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68BBAE-E148-47DE-983F-90C4E338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193" y="62082"/>
            <a:ext cx="6661613" cy="67292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EB2DB27-6409-47A0-8D3F-05495BF630C1}"/>
              </a:ext>
            </a:extLst>
          </p:cNvPr>
          <p:cNvSpPr/>
          <p:nvPr/>
        </p:nvSpPr>
        <p:spPr>
          <a:xfrm>
            <a:off x="7112766" y="62083"/>
            <a:ext cx="641705" cy="24271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80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728FF-8893-4D1B-9D05-CD378A42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jointplot</a:t>
            </a:r>
            <a:r>
              <a:rPr lang="en-US" altLang="ko-KR" dirty="0"/>
              <a:t>() : multi</a:t>
            </a:r>
            <a:r>
              <a:rPr lang="ko-KR" altLang="en-US" dirty="0"/>
              <a:t> </a:t>
            </a:r>
            <a:r>
              <a:rPr lang="en-US" altLang="ko-KR" dirty="0"/>
              <a:t>plot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2D1B0D-B6BB-4F20-9267-49F76A9F2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34" y="1544336"/>
            <a:ext cx="4581429" cy="52005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4789FB8-5C32-473D-A544-8A0BC33274B6}"/>
              </a:ext>
            </a:extLst>
          </p:cNvPr>
          <p:cNvSpPr/>
          <p:nvPr/>
        </p:nvSpPr>
        <p:spPr>
          <a:xfrm>
            <a:off x="1522321" y="1593535"/>
            <a:ext cx="740317" cy="26064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68AC21-345D-49C4-904B-4C6B296DD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542" y="1542887"/>
            <a:ext cx="4848009" cy="52019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FE92930-5F58-498A-9935-58D8E271B8A3}"/>
              </a:ext>
            </a:extLst>
          </p:cNvPr>
          <p:cNvSpPr/>
          <p:nvPr/>
        </p:nvSpPr>
        <p:spPr>
          <a:xfrm>
            <a:off x="10082840" y="1577235"/>
            <a:ext cx="872031" cy="26961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90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1C34FEA-76DE-4A5C-BC7F-3250ECA54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71" y="1508577"/>
            <a:ext cx="5739748" cy="51887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8C5011D-72FB-46EC-B2D1-007E9BE4D81E}"/>
              </a:ext>
            </a:extLst>
          </p:cNvPr>
          <p:cNvSpPr/>
          <p:nvPr/>
        </p:nvSpPr>
        <p:spPr>
          <a:xfrm>
            <a:off x="5349475" y="1577114"/>
            <a:ext cx="872031" cy="26961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174FFFA-4E0A-4BC9-9891-A80EA6496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937" y="1508577"/>
            <a:ext cx="4848993" cy="51887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3678C1-C039-4149-9324-5EC97FCB8A5D}"/>
              </a:ext>
            </a:extLst>
          </p:cNvPr>
          <p:cNvSpPr/>
          <p:nvPr/>
        </p:nvSpPr>
        <p:spPr>
          <a:xfrm>
            <a:off x="10543294" y="1508577"/>
            <a:ext cx="872031" cy="26961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719C20-BD4E-4396-AE38-54CA6024D56C}"/>
              </a:ext>
            </a:extLst>
          </p:cNvPr>
          <p:cNvSpPr/>
          <p:nvPr/>
        </p:nvSpPr>
        <p:spPr>
          <a:xfrm>
            <a:off x="591671" y="160692"/>
            <a:ext cx="6716079" cy="123185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kind 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{ “scatter” | “</a:t>
            </a:r>
            <a:r>
              <a:rPr lang="en-US" altLang="ko-KR" sz="20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kde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” | “hist” | “hex” | “reg” | “</a:t>
            </a:r>
            <a:r>
              <a:rPr lang="en-US" altLang="ko-KR" sz="20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resid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” }</a:t>
            </a:r>
          </a:p>
          <a:p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            default – ‘scatter’ :  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안쪽 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plot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의 종류</a:t>
            </a: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            Marginal  histogram  :  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가장자리는 </a:t>
            </a:r>
            <a:r>
              <a:rPr lang="en-US" altLang="ko-KR" sz="20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histplot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7540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A0414-132A-4F52-9F02-4231C9904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Roboto"/>
              </a:rPr>
              <a:t>Figure-level vs. axes-level functions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F3F7E-0ACF-4860-803F-77C359E48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4D1322-5C9C-4AD5-B799-5E17847BE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88" y="1652960"/>
            <a:ext cx="7497221" cy="49727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2671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278AE-F5FA-4065-BC28-CAFC1A21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catplot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AF30A-9ADE-435E-8521-544FE55A5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dirty="0"/>
              <a:t>Default : ‘strip’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666EC3-1A20-4F17-AA7A-CD98BA3DF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390" y="939777"/>
            <a:ext cx="4963218" cy="56776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433D8BF-D858-425C-8209-3207C50BF6C3}"/>
              </a:ext>
            </a:extLst>
          </p:cNvPr>
          <p:cNvSpPr/>
          <p:nvPr/>
        </p:nvSpPr>
        <p:spPr>
          <a:xfrm>
            <a:off x="4032438" y="995766"/>
            <a:ext cx="740317" cy="26064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952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E2907-E4C3-49F0-91C3-F66DB395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98DF8F-4CC5-4E7F-ACD9-47ED37E0C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83" y="1120387"/>
            <a:ext cx="5128706" cy="50354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019598-C74C-4CC1-8E29-3BA0F3A8A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926" y="1128864"/>
            <a:ext cx="6323991" cy="50185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F43A885-B153-4C2A-B04C-7548D964B5A1}"/>
              </a:ext>
            </a:extLst>
          </p:cNvPr>
          <p:cNvSpPr/>
          <p:nvPr/>
        </p:nvSpPr>
        <p:spPr>
          <a:xfrm>
            <a:off x="4350396" y="1168658"/>
            <a:ext cx="858098" cy="26064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B5F853-75A1-43E5-99D8-B2597DABE13B}"/>
              </a:ext>
            </a:extLst>
          </p:cNvPr>
          <p:cNvSpPr/>
          <p:nvPr/>
        </p:nvSpPr>
        <p:spPr>
          <a:xfrm>
            <a:off x="10752710" y="1168658"/>
            <a:ext cx="1062772" cy="26064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412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82B01-9BCC-498D-9FDC-669CAF15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91BC7-31C0-4043-B2EF-C2B6E30AF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B28624-6FDA-4803-9DAA-6E139FAF7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228" y="702156"/>
            <a:ext cx="9027544" cy="597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68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133EEE8-F779-4A9F-9133-C656DC8B2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5" y="1481737"/>
            <a:ext cx="5338058" cy="42848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FA5D04-5191-4920-A6C5-0D9C01AEB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666" y="1481737"/>
            <a:ext cx="6283039" cy="42704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AF03D40-4FD0-4623-9F88-D95566E2D2ED}"/>
              </a:ext>
            </a:extLst>
          </p:cNvPr>
          <p:cNvSpPr/>
          <p:nvPr/>
        </p:nvSpPr>
        <p:spPr>
          <a:xfrm>
            <a:off x="3669078" y="1520156"/>
            <a:ext cx="983603" cy="27278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B5EF57-68A4-49FE-BCC4-082DD2991771}"/>
              </a:ext>
            </a:extLst>
          </p:cNvPr>
          <p:cNvSpPr/>
          <p:nvPr/>
        </p:nvSpPr>
        <p:spPr>
          <a:xfrm>
            <a:off x="11100821" y="1481737"/>
            <a:ext cx="840168" cy="3112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207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86181-3B35-442C-9F54-998DE113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pairplot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E461F4-CFC5-4CD7-BE77-C5DE935C6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5736"/>
            <a:ext cx="4815561" cy="4705165"/>
          </a:xfrm>
        </p:spPr>
        <p:txBody>
          <a:bodyPr anchor="t"/>
          <a:lstStyle/>
          <a:p>
            <a:r>
              <a:rPr lang="en-US" altLang="ko-KR" dirty="0"/>
              <a:t>Dataset</a:t>
            </a:r>
            <a:r>
              <a:rPr lang="ko-KR" altLang="en-US" dirty="0"/>
              <a:t>의 각 열의 상관 관계를 보여주는 </a:t>
            </a:r>
            <a:r>
              <a:rPr lang="en-US" altLang="ko-KR" dirty="0"/>
              <a:t>multi-plot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76B84B-66FD-4B9F-B31E-F433C4115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12225"/>
            <a:ext cx="6068240" cy="66335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63C1CF5-9169-486F-B7FB-F5163D531DDD}"/>
              </a:ext>
            </a:extLst>
          </p:cNvPr>
          <p:cNvSpPr/>
          <p:nvPr/>
        </p:nvSpPr>
        <p:spPr>
          <a:xfrm>
            <a:off x="5981974" y="121190"/>
            <a:ext cx="687767" cy="3112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651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4280F8-D02D-48E6-A5A6-C1B3E3587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837" y="98612"/>
            <a:ext cx="6918326" cy="66607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830C13F-CCED-4F95-AD55-367D7985EA3B}"/>
              </a:ext>
            </a:extLst>
          </p:cNvPr>
          <p:cNvSpPr/>
          <p:nvPr/>
        </p:nvSpPr>
        <p:spPr>
          <a:xfrm>
            <a:off x="4206962" y="98612"/>
            <a:ext cx="732591" cy="3112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0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E9FEF-E2BF-405E-8005-8513055C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Roboto"/>
              </a:rPr>
              <a:t>Relational plots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1FB6567-A22F-4303-AF0F-EBF9F92B5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853309"/>
              </p:ext>
            </p:extLst>
          </p:nvPr>
        </p:nvGraphicFramePr>
        <p:xfrm>
          <a:off x="3621408" y="3428999"/>
          <a:ext cx="7989400" cy="1036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05542">
                  <a:extLst>
                    <a:ext uri="{9D8B030D-6E8A-4147-A177-3AD203B41FA5}">
                      <a16:colId xmlns:a16="http://schemas.microsoft.com/office/drawing/2014/main" val="4193448348"/>
                    </a:ext>
                  </a:extLst>
                </a:gridCol>
                <a:gridCol w="573741">
                  <a:extLst>
                    <a:ext uri="{9D8B030D-6E8A-4147-A177-3AD203B41FA5}">
                      <a16:colId xmlns:a16="http://schemas.microsoft.com/office/drawing/2014/main" val="1484756395"/>
                    </a:ext>
                  </a:extLst>
                </a:gridCol>
                <a:gridCol w="2510117">
                  <a:extLst>
                    <a:ext uri="{9D8B030D-6E8A-4147-A177-3AD203B41FA5}">
                      <a16:colId xmlns:a16="http://schemas.microsoft.com/office/drawing/2014/main" val="2195548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err="1"/>
                        <a:t>relplot</a:t>
                      </a:r>
                      <a:r>
                        <a:rPr lang="en-US" altLang="ko-KR" sz="2800" dirty="0"/>
                        <a:t>(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kind=‘scatter’</a:t>
                      </a:r>
                      <a:r>
                        <a:rPr lang="en-US" altLang="ko-KR" sz="2800" dirty="0"/>
                        <a:t>) : </a:t>
                      </a:r>
                      <a:r>
                        <a:rPr lang="en-US" altLang="ko-KR" sz="2800" dirty="0">
                          <a:solidFill>
                            <a:srgbClr val="00B050"/>
                          </a:solidFill>
                        </a:rPr>
                        <a:t>default</a:t>
                      </a:r>
                      <a:endParaRPr lang="ko-KR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=</a:t>
                      </a:r>
                      <a:endParaRPr lang="ko-KR" alt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scatterplot()</a:t>
                      </a:r>
                      <a:endParaRPr lang="ko-KR" alt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6201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/>
                        <a:t>relplot</a:t>
                      </a:r>
                      <a:r>
                        <a:rPr lang="en-US" altLang="ko-KR" sz="2800" dirty="0"/>
                        <a:t>(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kind=‘line’</a:t>
                      </a:r>
                      <a:r>
                        <a:rPr lang="en-US" altLang="ko-KR" sz="2800" dirty="0"/>
                        <a:t>)</a:t>
                      </a:r>
                      <a:endParaRPr lang="ko-KR" alt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=</a:t>
                      </a:r>
                      <a:endParaRPr lang="ko-KR" alt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err="1"/>
                        <a:t>lineplot</a:t>
                      </a:r>
                      <a:r>
                        <a:rPr lang="en-US" altLang="ko-KR" sz="2800" dirty="0"/>
                        <a:t>()</a:t>
                      </a:r>
                      <a:endParaRPr lang="ko-KR" alt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7328549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90DC98EC-9D13-4A90-A267-BEF8295EE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4" t="1913" r="66142" b="43643"/>
          <a:stretch/>
        </p:blipFill>
        <p:spPr>
          <a:xfrm>
            <a:off x="581192" y="2593488"/>
            <a:ext cx="2465294" cy="27073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373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A5786-A468-48AD-87DD-BD0E2698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Roboto"/>
              </a:rPr>
              <a:t>Distribution plots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ED5EAD-87A0-4847-BF59-EE4161402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18" t="1733" r="33618" b="22010"/>
          <a:stretch/>
        </p:blipFill>
        <p:spPr>
          <a:xfrm>
            <a:off x="580857" y="2239384"/>
            <a:ext cx="2456330" cy="3792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FFAF6A0B-AD2D-43EC-952A-55FA0975D3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392605"/>
              </p:ext>
            </p:extLst>
          </p:nvPr>
        </p:nvGraphicFramePr>
        <p:xfrm>
          <a:off x="3881385" y="3099100"/>
          <a:ext cx="7729423" cy="207264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4567324">
                  <a:extLst>
                    <a:ext uri="{9D8B030D-6E8A-4147-A177-3AD203B41FA5}">
                      <a16:colId xmlns:a16="http://schemas.microsoft.com/office/drawing/2014/main" val="4193448348"/>
                    </a:ext>
                  </a:extLst>
                </a:gridCol>
                <a:gridCol w="692294">
                  <a:extLst>
                    <a:ext uri="{9D8B030D-6E8A-4147-A177-3AD203B41FA5}">
                      <a16:colId xmlns:a16="http://schemas.microsoft.com/office/drawing/2014/main" val="1484756395"/>
                    </a:ext>
                  </a:extLst>
                </a:gridCol>
                <a:gridCol w="2469805">
                  <a:extLst>
                    <a:ext uri="{9D8B030D-6E8A-4147-A177-3AD203B41FA5}">
                      <a16:colId xmlns:a16="http://schemas.microsoft.com/office/drawing/2014/main" val="2195548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err="1"/>
                        <a:t>displot</a:t>
                      </a:r>
                      <a:r>
                        <a:rPr lang="en-US" altLang="ko-KR" sz="2800" dirty="0"/>
                        <a:t>(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kind=‘hist’</a:t>
                      </a:r>
                      <a:r>
                        <a:rPr lang="en-US" altLang="ko-KR" sz="2800" dirty="0"/>
                        <a:t>) : </a:t>
                      </a:r>
                      <a:r>
                        <a:rPr lang="en-US" altLang="ko-KR" sz="2800" dirty="0">
                          <a:solidFill>
                            <a:srgbClr val="00B050"/>
                          </a:solidFill>
                        </a:rPr>
                        <a:t>default</a:t>
                      </a:r>
                      <a:endParaRPr lang="ko-KR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=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err="1"/>
                        <a:t>histplot</a:t>
                      </a:r>
                      <a:r>
                        <a:rPr lang="en-US" altLang="ko-KR" sz="2800" dirty="0"/>
                        <a:t>()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201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/>
                        <a:t>displot</a:t>
                      </a:r>
                      <a:r>
                        <a:rPr lang="en-US" altLang="ko-KR" sz="2800" dirty="0"/>
                        <a:t>(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kind=‘</a:t>
                      </a:r>
                      <a:r>
                        <a:rPr lang="en-US" altLang="ko-KR" sz="2800" dirty="0" err="1">
                          <a:solidFill>
                            <a:srgbClr val="FF0000"/>
                          </a:solidFill>
                        </a:rPr>
                        <a:t>kde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’</a:t>
                      </a:r>
                      <a:r>
                        <a:rPr lang="en-US" altLang="ko-KR" sz="2800" dirty="0"/>
                        <a:t>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=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err="1"/>
                        <a:t>kdeplot</a:t>
                      </a:r>
                      <a:r>
                        <a:rPr lang="en-US" altLang="ko-KR" sz="2800" dirty="0"/>
                        <a:t>()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32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/>
                        <a:t>displot</a:t>
                      </a:r>
                      <a:r>
                        <a:rPr lang="en-US" altLang="ko-KR" sz="2800" dirty="0"/>
                        <a:t>(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kind=‘</a:t>
                      </a:r>
                      <a:r>
                        <a:rPr lang="en-US" altLang="ko-KR" sz="2800" dirty="0" err="1">
                          <a:solidFill>
                            <a:srgbClr val="FF0000"/>
                          </a:solidFill>
                        </a:rPr>
                        <a:t>ecdf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’</a:t>
                      </a:r>
                      <a:r>
                        <a:rPr lang="en-US" altLang="ko-KR" sz="2800" dirty="0"/>
                        <a:t>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=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err="1"/>
                        <a:t>ecdfplot</a:t>
                      </a:r>
                      <a:r>
                        <a:rPr lang="en-US" altLang="ko-KR" sz="2800" dirty="0"/>
                        <a:t>()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89241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2800" dirty="0" err="1"/>
                        <a:t>rugplot</a:t>
                      </a:r>
                      <a:r>
                        <a:rPr lang="en-US" altLang="ko-KR" sz="2800" dirty="0"/>
                        <a:t>() : </a:t>
                      </a:r>
                      <a:r>
                        <a:rPr lang="ko-KR" altLang="en-US" sz="24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다른 </a:t>
                      </a:r>
                      <a:r>
                        <a:rPr lang="en-US" altLang="ko-KR" sz="24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plot</a:t>
                      </a:r>
                      <a:r>
                        <a:rPr lang="ko-KR" altLang="en-US" sz="24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 추가하여 사용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sz="2800" dirty="0" err="1"/>
                        <a:t>rugplot</a:t>
                      </a:r>
                      <a:r>
                        <a:rPr lang="en-US" altLang="ko-KR" sz="2800" dirty="0"/>
                        <a:t>()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43883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6C383C6A-1332-4BBE-B68A-4A95BE8CC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451" y="5347619"/>
            <a:ext cx="1398357" cy="13676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737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A5786-A468-48AD-87DD-BD0E2698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Roboto"/>
              </a:rPr>
              <a:t>Distribution plots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ED5EAD-87A0-4847-BF59-EE4161402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18" t="1733" r="33618" b="22010"/>
          <a:stretch/>
        </p:blipFill>
        <p:spPr>
          <a:xfrm>
            <a:off x="580857" y="2239384"/>
            <a:ext cx="2456330" cy="3792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FFAF6A0B-AD2D-43EC-952A-55FA0975D3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81385" y="3099100"/>
          <a:ext cx="7729423" cy="207264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4567324">
                  <a:extLst>
                    <a:ext uri="{9D8B030D-6E8A-4147-A177-3AD203B41FA5}">
                      <a16:colId xmlns:a16="http://schemas.microsoft.com/office/drawing/2014/main" val="4193448348"/>
                    </a:ext>
                  </a:extLst>
                </a:gridCol>
                <a:gridCol w="692294">
                  <a:extLst>
                    <a:ext uri="{9D8B030D-6E8A-4147-A177-3AD203B41FA5}">
                      <a16:colId xmlns:a16="http://schemas.microsoft.com/office/drawing/2014/main" val="1484756395"/>
                    </a:ext>
                  </a:extLst>
                </a:gridCol>
                <a:gridCol w="2469805">
                  <a:extLst>
                    <a:ext uri="{9D8B030D-6E8A-4147-A177-3AD203B41FA5}">
                      <a16:colId xmlns:a16="http://schemas.microsoft.com/office/drawing/2014/main" val="2195548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err="1"/>
                        <a:t>displot</a:t>
                      </a:r>
                      <a:r>
                        <a:rPr lang="en-US" altLang="ko-KR" sz="2800" dirty="0"/>
                        <a:t>(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kind=‘hist’</a:t>
                      </a:r>
                      <a:r>
                        <a:rPr lang="en-US" altLang="ko-KR" sz="2800" dirty="0"/>
                        <a:t>) : </a:t>
                      </a:r>
                      <a:r>
                        <a:rPr lang="en-US" altLang="ko-KR" sz="2800" dirty="0">
                          <a:solidFill>
                            <a:srgbClr val="00B050"/>
                          </a:solidFill>
                        </a:rPr>
                        <a:t>default</a:t>
                      </a:r>
                      <a:endParaRPr lang="ko-KR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=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err="1"/>
                        <a:t>histplot</a:t>
                      </a:r>
                      <a:r>
                        <a:rPr lang="en-US" altLang="ko-KR" sz="2800" dirty="0"/>
                        <a:t>()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201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/>
                        <a:t>displot</a:t>
                      </a:r>
                      <a:r>
                        <a:rPr lang="en-US" altLang="ko-KR" sz="2800" dirty="0"/>
                        <a:t>(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kind=‘</a:t>
                      </a:r>
                      <a:r>
                        <a:rPr lang="en-US" altLang="ko-KR" sz="2800" dirty="0" err="1">
                          <a:solidFill>
                            <a:srgbClr val="FF0000"/>
                          </a:solidFill>
                        </a:rPr>
                        <a:t>kde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’</a:t>
                      </a:r>
                      <a:r>
                        <a:rPr lang="en-US" altLang="ko-KR" sz="2800" dirty="0"/>
                        <a:t>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=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err="1"/>
                        <a:t>kdeplot</a:t>
                      </a:r>
                      <a:r>
                        <a:rPr lang="en-US" altLang="ko-KR" sz="2800" dirty="0"/>
                        <a:t>()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32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/>
                        <a:t>displot</a:t>
                      </a:r>
                      <a:r>
                        <a:rPr lang="en-US" altLang="ko-KR" sz="2800" dirty="0"/>
                        <a:t>(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kind=‘</a:t>
                      </a:r>
                      <a:r>
                        <a:rPr lang="en-US" altLang="ko-KR" sz="2800" dirty="0" err="1">
                          <a:solidFill>
                            <a:srgbClr val="FF0000"/>
                          </a:solidFill>
                        </a:rPr>
                        <a:t>ecdf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’</a:t>
                      </a:r>
                      <a:r>
                        <a:rPr lang="en-US" altLang="ko-KR" sz="2800" dirty="0"/>
                        <a:t>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=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err="1"/>
                        <a:t>ecdfplot</a:t>
                      </a:r>
                      <a:r>
                        <a:rPr lang="en-US" altLang="ko-KR" sz="2800" dirty="0"/>
                        <a:t>()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89241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2800" dirty="0" err="1"/>
                        <a:t>rugplot</a:t>
                      </a:r>
                      <a:r>
                        <a:rPr lang="en-US" altLang="ko-KR" sz="2800" dirty="0"/>
                        <a:t>() : </a:t>
                      </a:r>
                      <a:r>
                        <a:rPr lang="ko-KR" altLang="en-US" sz="24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다른 </a:t>
                      </a:r>
                      <a:r>
                        <a:rPr lang="en-US" altLang="ko-KR" sz="24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plot</a:t>
                      </a:r>
                      <a:r>
                        <a:rPr lang="ko-KR" altLang="en-US" sz="240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 추가하여 사용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sz="2800" dirty="0" err="1"/>
                        <a:t>rugplot</a:t>
                      </a:r>
                      <a:r>
                        <a:rPr lang="en-US" altLang="ko-KR" sz="2800" dirty="0"/>
                        <a:t>()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43883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6C383C6A-1332-4BBE-B68A-4A95BE8CC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725271"/>
            <a:ext cx="6124409" cy="59900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0211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3F510-1C87-4812-9BF9-4C11C6583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Roboto"/>
              </a:rPr>
              <a:t>Categorical plots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BB3ADE-CC14-466D-BD29-04F105332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262" t="2003" r="960" b="691"/>
          <a:stretch/>
        </p:blipFill>
        <p:spPr>
          <a:xfrm>
            <a:off x="581192" y="1668631"/>
            <a:ext cx="2457450" cy="48387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5C865EDA-4DD8-4A81-B4AB-42E06C1AE6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947456"/>
              </p:ext>
            </p:extLst>
          </p:nvPr>
        </p:nvGraphicFramePr>
        <p:xfrm>
          <a:off x="3881385" y="2010564"/>
          <a:ext cx="7729423" cy="414528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4567324">
                  <a:extLst>
                    <a:ext uri="{9D8B030D-6E8A-4147-A177-3AD203B41FA5}">
                      <a16:colId xmlns:a16="http://schemas.microsoft.com/office/drawing/2014/main" val="4193448348"/>
                    </a:ext>
                  </a:extLst>
                </a:gridCol>
                <a:gridCol w="692294">
                  <a:extLst>
                    <a:ext uri="{9D8B030D-6E8A-4147-A177-3AD203B41FA5}">
                      <a16:colId xmlns:a16="http://schemas.microsoft.com/office/drawing/2014/main" val="1484756395"/>
                    </a:ext>
                  </a:extLst>
                </a:gridCol>
                <a:gridCol w="2469805">
                  <a:extLst>
                    <a:ext uri="{9D8B030D-6E8A-4147-A177-3AD203B41FA5}">
                      <a16:colId xmlns:a16="http://schemas.microsoft.com/office/drawing/2014/main" val="2195548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err="1"/>
                        <a:t>catplot</a:t>
                      </a:r>
                      <a:r>
                        <a:rPr lang="en-US" altLang="ko-KR" sz="2800" dirty="0"/>
                        <a:t>(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kind=‘hist’</a:t>
                      </a:r>
                      <a:r>
                        <a:rPr lang="en-US" altLang="ko-KR" sz="2800" dirty="0"/>
                        <a:t>) : </a:t>
                      </a:r>
                      <a:r>
                        <a:rPr lang="en-US" altLang="ko-KR" sz="2800" dirty="0">
                          <a:solidFill>
                            <a:srgbClr val="00B050"/>
                          </a:solidFill>
                        </a:rPr>
                        <a:t>default</a:t>
                      </a:r>
                      <a:endParaRPr lang="ko-KR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=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err="1"/>
                        <a:t>stripplot</a:t>
                      </a:r>
                      <a:r>
                        <a:rPr lang="en-US" altLang="ko-KR" sz="2800" dirty="0"/>
                        <a:t>()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201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/>
                        <a:t>catplot</a:t>
                      </a:r>
                      <a:r>
                        <a:rPr lang="en-US" altLang="ko-KR" sz="2800" dirty="0"/>
                        <a:t>(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kind=‘swarm’</a:t>
                      </a:r>
                      <a:r>
                        <a:rPr lang="en-US" altLang="ko-KR" sz="2800" dirty="0"/>
                        <a:t>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=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err="1"/>
                        <a:t>swarmplot</a:t>
                      </a:r>
                      <a:r>
                        <a:rPr lang="en-US" altLang="ko-KR" sz="2800" dirty="0"/>
                        <a:t>()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32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/>
                        <a:t>catplot</a:t>
                      </a:r>
                      <a:r>
                        <a:rPr lang="en-US" altLang="ko-KR" sz="2800" dirty="0"/>
                        <a:t>(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kind=‘box’</a:t>
                      </a:r>
                      <a:r>
                        <a:rPr lang="en-US" altLang="ko-KR" sz="2800" dirty="0"/>
                        <a:t>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=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boxplot()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89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/>
                        <a:t>catplot</a:t>
                      </a:r>
                      <a:r>
                        <a:rPr lang="en-US" altLang="ko-KR" sz="2800" dirty="0"/>
                        <a:t>(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kind=‘violine’</a:t>
                      </a:r>
                      <a:r>
                        <a:rPr lang="en-US" altLang="ko-KR" sz="2800" dirty="0"/>
                        <a:t>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=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err="1"/>
                        <a:t>violineplot</a:t>
                      </a:r>
                      <a:r>
                        <a:rPr lang="en-US" altLang="ko-KR" sz="2800" dirty="0"/>
                        <a:t>()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438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/>
                        <a:t>catplot</a:t>
                      </a:r>
                      <a:r>
                        <a:rPr lang="en-US" altLang="ko-KR" sz="2800" dirty="0"/>
                        <a:t>(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kind=‘boxen’</a:t>
                      </a:r>
                      <a:r>
                        <a:rPr lang="en-US" altLang="ko-KR" sz="2800" dirty="0"/>
                        <a:t>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=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err="1"/>
                        <a:t>boxenplot</a:t>
                      </a:r>
                      <a:r>
                        <a:rPr lang="en-US" altLang="ko-KR" sz="2800" dirty="0"/>
                        <a:t>()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73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/>
                        <a:t>catplot</a:t>
                      </a:r>
                      <a:r>
                        <a:rPr lang="en-US" altLang="ko-KR" sz="2800" dirty="0"/>
                        <a:t>(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kind=‘point’</a:t>
                      </a:r>
                      <a:r>
                        <a:rPr lang="en-US" altLang="ko-KR" sz="2800" dirty="0"/>
                        <a:t>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=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/>
                        <a:t>pointplot</a:t>
                      </a:r>
                      <a:r>
                        <a:rPr lang="en-US" altLang="ko-KR" sz="2800" dirty="0"/>
                        <a:t>()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78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/>
                        <a:t>catplot</a:t>
                      </a:r>
                      <a:r>
                        <a:rPr lang="en-US" altLang="ko-KR" sz="2800" dirty="0"/>
                        <a:t>(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kind=‘bar’</a:t>
                      </a:r>
                      <a:r>
                        <a:rPr lang="en-US" altLang="ko-KR" sz="2800" dirty="0"/>
                        <a:t>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=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/>
                        <a:t>barplot</a:t>
                      </a:r>
                      <a:r>
                        <a:rPr lang="en-US" altLang="ko-KR" sz="2800" dirty="0"/>
                        <a:t>()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13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/>
                        <a:t>catplot</a:t>
                      </a:r>
                      <a:r>
                        <a:rPr lang="en-US" altLang="ko-KR" sz="2800" dirty="0"/>
                        <a:t>(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kind=‘count’</a:t>
                      </a:r>
                      <a:r>
                        <a:rPr lang="en-US" altLang="ko-KR" sz="2800" dirty="0"/>
                        <a:t>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=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/>
                        <a:t>countplot</a:t>
                      </a:r>
                      <a:r>
                        <a:rPr lang="en-US" altLang="ko-KR" sz="2800" dirty="0"/>
                        <a:t>()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872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7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AF7F6-C76C-4ABB-905C-1F2C5F29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샘플 데이터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https://github.com/mwaskom/seaborn-data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6E6AEC-D001-4DB3-8A7F-E0214A5F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AE40DE-4742-4142-BABC-F451769D1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047" y="1497717"/>
            <a:ext cx="7135906" cy="52246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793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535F4-BD1E-412D-A7DE-5ADBD0FB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 데이터 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27846-1610-44EF-9A7B-8CE5AB9A9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dirty="0" err="1"/>
              <a:t>load_dataset</a:t>
            </a:r>
            <a:r>
              <a:rPr lang="en-US" altLang="ko-KR" dirty="0"/>
              <a:t>() </a:t>
            </a:r>
          </a:p>
          <a:p>
            <a:pPr lvl="1"/>
            <a:r>
              <a:rPr lang="en-US" altLang="ko-KR" dirty="0"/>
              <a:t>Pandas </a:t>
            </a:r>
            <a:r>
              <a:rPr lang="en-US" altLang="ko-KR" dirty="0" err="1"/>
              <a:t>DataFrame</a:t>
            </a:r>
            <a:r>
              <a:rPr lang="ko-KR" altLang="en-US" dirty="0"/>
              <a:t>으로 변환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D833B0-83BD-4375-B070-7AB9136AC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262" y="631586"/>
            <a:ext cx="5544324" cy="60968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031C79-F462-4B95-B184-FE87F8E5D33F}"/>
              </a:ext>
            </a:extLst>
          </p:cNvPr>
          <p:cNvSpPr/>
          <p:nvPr/>
        </p:nvSpPr>
        <p:spPr>
          <a:xfrm>
            <a:off x="6723529" y="702156"/>
            <a:ext cx="2169459" cy="32878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3656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3_TF33552983" id="{F7E6EDE5-4D39-4CA7-9A7F-B210D5351F6C}" vid="{24018303-16E8-468E-9E09-DF107F74376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</TotalTime>
  <Words>489</Words>
  <Application>Microsoft Office PowerPoint</Application>
  <PresentationFormat>와이드스크린</PresentationFormat>
  <Paragraphs>107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Helvetica Neue</vt:lpstr>
      <vt:lpstr>굴림체</vt:lpstr>
      <vt:lpstr>나눔바른고딕OTF</vt:lpstr>
      <vt:lpstr>Malgun Gothic</vt:lpstr>
      <vt:lpstr>Calibri</vt:lpstr>
      <vt:lpstr>Franklin Gothic Book</vt:lpstr>
      <vt:lpstr>Roboto</vt:lpstr>
      <vt:lpstr>Wingdings 2</vt:lpstr>
      <vt:lpstr>DividendVTI</vt:lpstr>
      <vt:lpstr>Seaborn</vt:lpstr>
      <vt:lpstr>Seaborn : https://seaborn.pydata.org/index.html</vt:lpstr>
      <vt:lpstr>Figure-level vs. axes-level functions</vt:lpstr>
      <vt:lpstr>Relational plots</vt:lpstr>
      <vt:lpstr>Distribution plots</vt:lpstr>
      <vt:lpstr>Distribution plots</vt:lpstr>
      <vt:lpstr>Categorical plots</vt:lpstr>
      <vt:lpstr>샘플 데이터 : https://github.com/mwaskom/seaborn-data</vt:lpstr>
      <vt:lpstr>샘플 데이터 불러오기</vt:lpstr>
      <vt:lpstr>데이터 타입 확인</vt:lpstr>
      <vt:lpstr>relplot</vt:lpstr>
      <vt:lpstr>relplot vs scatterplot</vt:lpstr>
      <vt:lpstr>kind</vt:lpstr>
      <vt:lpstr>hue</vt:lpstr>
      <vt:lpstr>col</vt:lpstr>
      <vt:lpstr>PowerPoint 프레젠테이션</vt:lpstr>
      <vt:lpstr>PowerPoint 프레젠테이션</vt:lpstr>
      <vt:lpstr>PowerPoint 프레젠테이션</vt:lpstr>
      <vt:lpstr>palette =  컬러팔레트 키워드</vt:lpstr>
      <vt:lpstr>style &amp; size</vt:lpstr>
      <vt:lpstr>sizes</vt:lpstr>
      <vt:lpstr>PowerPoint 프레젠테이션</vt:lpstr>
      <vt:lpstr>Regression plots (선형 회귀)</vt:lpstr>
      <vt:lpstr>lmplot vs regplot</vt:lpstr>
      <vt:lpstr>lmplot vs regplot 2</vt:lpstr>
      <vt:lpstr>PowerPoint 프레젠테이션</vt:lpstr>
      <vt:lpstr>PowerPoint 프레젠테이션</vt:lpstr>
      <vt:lpstr>jointplot() : multi plot</vt:lpstr>
      <vt:lpstr>PowerPoint 프레젠테이션</vt:lpstr>
      <vt:lpstr>catplot()</vt:lpstr>
      <vt:lpstr>PowerPoint 프레젠테이션</vt:lpstr>
      <vt:lpstr>PowerPoint 프레젠테이션</vt:lpstr>
      <vt:lpstr>PowerPoint 프레젠테이션</vt:lpstr>
      <vt:lpstr>pairplot()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jamesjhk@naver.com</dc:creator>
  <cp:lastModifiedBy>이현석</cp:lastModifiedBy>
  <cp:revision>56</cp:revision>
  <dcterms:created xsi:type="dcterms:W3CDTF">2020-08-03T05:28:01Z</dcterms:created>
  <dcterms:modified xsi:type="dcterms:W3CDTF">2023-09-25T06:54:40Z</dcterms:modified>
</cp:coreProperties>
</file>