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44"/>
  </p:notesMasterIdLst>
  <p:handoutMasterIdLst>
    <p:handoutMasterId r:id="rId45"/>
  </p:handoutMasterIdLst>
  <p:sldIdLst>
    <p:sldId id="533" r:id="rId2"/>
    <p:sldId id="330" r:id="rId3"/>
    <p:sldId id="325" r:id="rId4"/>
    <p:sldId id="545" r:id="rId5"/>
    <p:sldId id="546" r:id="rId6"/>
    <p:sldId id="548" r:id="rId7"/>
    <p:sldId id="549" r:id="rId8"/>
    <p:sldId id="552" r:id="rId9"/>
    <p:sldId id="326" r:id="rId10"/>
    <p:sldId id="550" r:id="rId11"/>
    <p:sldId id="551" r:id="rId12"/>
    <p:sldId id="555" r:id="rId13"/>
    <p:sldId id="554" r:id="rId14"/>
    <p:sldId id="556" r:id="rId15"/>
    <p:sldId id="557" r:id="rId16"/>
    <p:sldId id="547" r:id="rId17"/>
    <p:sldId id="327" r:id="rId18"/>
    <p:sldId id="534" r:id="rId19"/>
    <p:sldId id="331" r:id="rId20"/>
    <p:sldId id="535" r:id="rId21"/>
    <p:sldId id="536" r:id="rId22"/>
    <p:sldId id="332" r:id="rId23"/>
    <p:sldId id="337" r:id="rId24"/>
    <p:sldId id="336" r:id="rId25"/>
    <p:sldId id="333" r:id="rId26"/>
    <p:sldId id="334" r:id="rId27"/>
    <p:sldId id="335" r:id="rId28"/>
    <p:sldId id="338" r:id="rId29"/>
    <p:sldId id="339" r:id="rId30"/>
    <p:sldId id="558" r:id="rId31"/>
    <p:sldId id="559" r:id="rId32"/>
    <p:sldId id="560" r:id="rId33"/>
    <p:sldId id="537" r:id="rId34"/>
    <p:sldId id="538" r:id="rId35"/>
    <p:sldId id="539" r:id="rId36"/>
    <p:sldId id="540" r:id="rId37"/>
    <p:sldId id="562" r:id="rId38"/>
    <p:sldId id="563" r:id="rId39"/>
    <p:sldId id="561" r:id="rId40"/>
    <p:sldId id="542" r:id="rId41"/>
    <p:sldId id="543" r:id="rId42"/>
    <p:sldId id="54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jhk@naver.com" initials="j" lastIdx="19" clrIdx="0">
    <p:extLst>
      <p:ext uri="{19B8F6BF-5375-455C-9EA6-DF929625EA0E}">
        <p15:presenceInfo xmlns:p15="http://schemas.microsoft.com/office/powerpoint/2012/main" userId="474704fcae178c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6242" autoAdjust="0"/>
  </p:normalViewPr>
  <p:slideViewPr>
    <p:cSldViewPr snapToGrid="0">
      <p:cViewPr varScale="1">
        <p:scale>
          <a:sx n="68" d="100"/>
          <a:sy n="68" d="100"/>
        </p:scale>
        <p:origin x="13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CF4492B-423F-4EEF-A598-40EC7DB4C699}" type="datetime1">
              <a:rPr lang="ko-KR" altLang="en-US" smtClean="0"/>
              <a:t>2023-11-20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33CDF2-06C5-455F-97B5-E91C244D1535}" type="datetime1">
              <a:rPr lang="ko-KR" altLang="en-US" smtClean="0"/>
              <a:t>2023-11-20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rgbClr val="EA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17A95F-23D1-4F22-80C5-B4BE8D0320FA}"/>
              </a:ext>
            </a:extLst>
          </p:cNvPr>
          <p:cNvSpPr/>
          <p:nvPr/>
        </p:nvSpPr>
        <p:spPr bwMode="white">
          <a:xfrm flipV="1">
            <a:off x="0" y="6857999"/>
            <a:ext cx="12192000" cy="4571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799">
              <a:solidFill>
                <a:srgbClr val="FFFFFF"/>
              </a:solidFill>
              <a:latin typeface="Tw Cen MT" panose="020B0602020104020603" pitchFamily="34" charset="0"/>
              <a:ea typeface="굴림" panose="020B0600000101010101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sz="2400" cap="all"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0" y="2129766"/>
            <a:ext cx="12192000" cy="685800"/>
          </a:xfrm>
          <a:solidFill>
            <a:schemeClr val="tx1">
              <a:lumMod val="75000"/>
            </a:schemeClr>
          </a:solidFill>
        </p:spPr>
        <p:txBody>
          <a:bodyPr anchor="ctr">
            <a:noAutofit/>
          </a:bodyPr>
          <a:lstStyle>
            <a:lvl1pPr marL="0" indent="0" algn="l">
              <a:buNone/>
              <a:defRPr sz="4400">
                <a:solidFill>
                  <a:sysClr val="windowText" lastClr="000000"/>
                </a:solidFill>
              </a:defRPr>
            </a:lvl1pPr>
            <a:lvl2pPr marL="456889" indent="0" algn="ctr">
              <a:buNone/>
            </a:lvl2pPr>
            <a:lvl3pPr marL="913776" indent="0" algn="ctr">
              <a:buNone/>
            </a:lvl3pPr>
            <a:lvl4pPr marL="1370665" indent="0" algn="ctr">
              <a:buNone/>
            </a:lvl4pPr>
            <a:lvl5pPr marL="1827554" indent="0" algn="ctr">
              <a:buNone/>
            </a:lvl5pPr>
            <a:lvl6pPr marL="2284441" indent="0" algn="ctr">
              <a:buNone/>
            </a:lvl6pPr>
            <a:lvl7pPr marL="2741329" indent="0" algn="ctr">
              <a:buNone/>
            </a:lvl7pPr>
            <a:lvl8pPr marL="3198218" indent="0" algn="ctr">
              <a:buNone/>
            </a:lvl8pPr>
            <a:lvl9pPr marL="3655106" indent="0" algn="ctr">
              <a:buNone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5" name="날짜 개체 틀 27">
            <a:extLst>
              <a:ext uri="{FF2B5EF4-FFF2-40B4-BE49-F238E27FC236}">
                <a16:creationId xmlns:a16="http://schemas.microsoft.com/office/drawing/2014/main" id="{33230E22-0594-45EE-ADB7-485CABD1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98001" y="6078538"/>
            <a:ext cx="2743200" cy="685800"/>
          </a:xfrm>
        </p:spPr>
        <p:txBody>
          <a:bodyPr>
            <a:noAutofit/>
          </a:bodyPr>
          <a:lstStyle>
            <a:lvl1pPr algn="ctr">
              <a:defRPr sz="1999">
                <a:solidFill>
                  <a:srgbClr val="FFFFFF"/>
                </a:solidFill>
              </a:defRPr>
            </a:lvl1pPr>
          </a:lstStyle>
          <a:p>
            <a:fld id="{AFAC6400-AC39-45B0-A1DC-1707C08C84E3}" type="datetime1">
              <a:rPr lang="ko-KR" altLang="en-US" smtClean="0"/>
              <a:t>2023-11-20</a:t>
            </a:fld>
            <a:endParaRPr lang="en-US" dirty="0"/>
          </a:p>
        </p:txBody>
      </p:sp>
      <p:sp>
        <p:nvSpPr>
          <p:cNvPr id="6" name="바닥글 개체 틀 16">
            <a:extLst>
              <a:ext uri="{FF2B5EF4-FFF2-40B4-BE49-F238E27FC236}">
                <a16:creationId xmlns:a16="http://schemas.microsoft.com/office/drawing/2014/main" id="{DC3742FB-EFB0-426E-A834-7446406C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1301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28">
            <a:extLst>
              <a:ext uri="{FF2B5EF4-FFF2-40B4-BE49-F238E27FC236}">
                <a16:creationId xmlns:a16="http://schemas.microsoft.com/office/drawing/2014/main" id="{93F3ABA5-B18B-48B2-A959-95DE0A9E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1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E834CE-C80A-4729-BB78-70BE490D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74CEE0-6983-4260-8CC1-DB1C57A00C20}" type="datetime1">
              <a:rPr lang="ko-KR" altLang="en-US" smtClean="0"/>
              <a:t>2023-11-20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FCB260-BD45-43A4-829A-92A2777D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D25436-8536-4FC4-99A5-19614D6E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908050" cy="381000"/>
          </a:xfrm>
          <a:solidFill>
            <a:srgbClr val="FF6600"/>
          </a:solidFill>
        </p:spPr>
        <p:txBody>
          <a:bodyPr/>
          <a:lstStyle>
            <a:lvl1pPr>
              <a:defRPr sz="1199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506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800" y="181422"/>
            <a:ext cx="10769600" cy="655290"/>
          </a:xfrm>
        </p:spPr>
        <p:txBody>
          <a:bodyPr/>
          <a:lstStyle>
            <a:lvl1pPr algn="l">
              <a:buNone/>
              <a:defRPr sz="3321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solidFill>
            <a:schemeClr val="accent6">
              <a:lumMod val="20000"/>
              <a:lumOff val="80000"/>
            </a:schemeClr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799">
                <a:solidFill>
                  <a:sysClr val="windowText" lastClr="000000"/>
                </a:solidFill>
              </a:defRPr>
            </a:lvl1pPr>
            <a:lvl2pPr>
              <a:buNone/>
              <a:defRPr sz="1199"/>
            </a:lvl2pPr>
            <a:lvl3pPr>
              <a:buNone/>
              <a:defRPr sz="1000"/>
            </a:lvl3pPr>
            <a:lvl4pPr>
              <a:buNone/>
              <a:defRPr sz="899"/>
            </a:lvl4pPr>
            <a:lvl5pPr>
              <a:buNone/>
              <a:defRPr sz="899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13">
            <a:extLst>
              <a:ext uri="{FF2B5EF4-FFF2-40B4-BE49-F238E27FC236}">
                <a16:creationId xmlns:a16="http://schemas.microsoft.com/office/drawing/2014/main" id="{862E2C19-0E91-4CA0-95BE-145EC70B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125E75-7131-4C5C-84C7-0A5AE88CE216}" type="datetime1">
              <a:rPr lang="ko-KR" altLang="en-US" smtClean="0"/>
              <a:t>2023-11-20</a:t>
            </a:fld>
            <a:endParaRPr lang="en-US" dirty="0"/>
          </a:p>
        </p:txBody>
      </p:sp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5278ED39-615C-41A0-99AB-35E59BCE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슬라이드 번호 개체 틀 22">
            <a:extLst>
              <a:ext uri="{FF2B5EF4-FFF2-40B4-BE49-F238E27FC236}">
                <a16:creationId xmlns:a16="http://schemas.microsoft.com/office/drawing/2014/main" id="{80CDDA8F-BB20-4E9C-B41A-312093C8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1DAF9-49F9-9E0B-5AF5-BA8DB5DDA5F1}"/>
              </a:ext>
            </a:extLst>
          </p:cNvPr>
          <p:cNvSpPr txBox="1"/>
          <p:nvPr/>
        </p:nvSpPr>
        <p:spPr>
          <a:xfrm>
            <a:off x="10992544" y="6525344"/>
            <a:ext cx="86409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920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8144062-D7F5-4F9A-BCAA-A77B18FAEA49}"/>
              </a:ext>
            </a:extLst>
          </p:cNvPr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799">
              <a:solidFill>
                <a:srgbClr val="FFFFFF"/>
              </a:solidFill>
              <a:latin typeface="Tw Cen MT" panose="020B0602020104020603" pitchFamily="34" charset="0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F7F66E-5913-42E4-9455-09AE6EE85FBF}"/>
              </a:ext>
            </a:extLst>
          </p:cNvPr>
          <p:cNvSpPr/>
          <p:nvPr/>
        </p:nvSpPr>
        <p:spPr bwMode="white">
          <a:xfrm>
            <a:off x="1930401" y="2"/>
            <a:ext cx="133350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799">
              <a:solidFill>
                <a:srgbClr val="FFFFFF"/>
              </a:solidFill>
              <a:latin typeface="Tw Cen MT" panose="020B0602020104020603" pitchFamily="34" charset="0"/>
              <a:ea typeface="굴림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99"/>
            </a:lvl1pPr>
            <a:lvl2pPr>
              <a:buFontTx/>
              <a:buNone/>
              <a:defRPr sz="1199"/>
            </a:lvl2pPr>
            <a:lvl3pPr>
              <a:buFontTx/>
              <a:buNone/>
              <a:defRPr sz="1000"/>
            </a:lvl3pPr>
            <a:lvl4pPr>
              <a:buFontTx/>
              <a:buNone/>
              <a:defRPr sz="899"/>
            </a:lvl4pPr>
            <a:lvl5pPr>
              <a:buFontTx/>
              <a:buNone/>
              <a:defRPr sz="899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193" y="4672584"/>
            <a:ext cx="12167616" cy="68580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l">
              <a:buNone/>
              <a:defRPr sz="3321" b="1">
                <a:solidFill>
                  <a:sysClr val="windowText" lastClr="000000"/>
                </a:solidFill>
              </a:defRPr>
            </a:lvl1pPr>
          </a:lstStyle>
          <a:p>
            <a:r>
              <a:rPr lang="ko-KR" altLang="en-US" dirty="0"/>
              <a:t>  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198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7" name="날짜 개체 틀 11">
            <a:extLst>
              <a:ext uri="{FF2B5EF4-FFF2-40B4-BE49-F238E27FC236}">
                <a16:creationId xmlns:a16="http://schemas.microsoft.com/office/drawing/2014/main" id="{63857274-980A-4BF0-B48F-FF58AA04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3FB15E30-111A-4C3A-B325-66F440FF0717}" type="datetime1">
              <a:rPr lang="ko-KR" altLang="en-US" smtClean="0"/>
              <a:t>2023-11-20</a:t>
            </a:fld>
            <a:endParaRPr lang="en-US" dirty="0"/>
          </a:p>
        </p:txBody>
      </p:sp>
      <p:sp>
        <p:nvSpPr>
          <p:cNvPr id="8" name="슬라이드 번호 개체 틀 12">
            <a:extLst>
              <a:ext uri="{FF2B5EF4-FFF2-40B4-BE49-F238E27FC236}">
                <a16:creationId xmlns:a16="http://schemas.microsoft.com/office/drawing/2014/main" id="{9983B6BE-B320-4B3F-B55A-1F473C331D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8900" y="4694240"/>
            <a:ext cx="1930400" cy="663575"/>
          </a:xfrm>
        </p:spPr>
        <p:txBody>
          <a:bodyPr rtlCol="0"/>
          <a:lstStyle>
            <a:lvl1pPr>
              <a:defRPr sz="2798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바닥글 개체 틀 13">
            <a:extLst>
              <a:ext uri="{FF2B5EF4-FFF2-40B4-BE49-F238E27FC236}">
                <a16:creationId xmlns:a16="http://schemas.microsoft.com/office/drawing/2014/main" id="{B2FE77F5-82DF-4F1A-B0AE-55D2908179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56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21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13">
            <a:extLst>
              <a:ext uri="{FF2B5EF4-FFF2-40B4-BE49-F238E27FC236}">
                <a16:creationId xmlns:a16="http://schemas.microsoft.com/office/drawing/2014/main" id="{AB8B5324-59BC-4BAE-AC93-4F7F623C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EBAB25-898A-4AFD-A733-03E7ACD1A75F}" type="datetime1">
              <a:rPr lang="ko-KR" altLang="en-US" smtClean="0"/>
              <a:t>2023-11-20</a:t>
            </a:fld>
            <a:endParaRPr lang="en-US" dirty="0"/>
          </a:p>
        </p:txBody>
      </p:sp>
      <p:sp>
        <p:nvSpPr>
          <p:cNvPr id="5" name="바닥글 개체 틀 2">
            <a:extLst>
              <a:ext uri="{FF2B5EF4-FFF2-40B4-BE49-F238E27FC236}">
                <a16:creationId xmlns:a16="http://schemas.microsoft.com/office/drawing/2014/main" id="{272689BE-29C3-4565-9CE3-EE560D791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슬라이드 번호 개체 틀 22">
            <a:extLst>
              <a:ext uri="{FF2B5EF4-FFF2-40B4-BE49-F238E27FC236}">
                <a16:creationId xmlns:a16="http://schemas.microsoft.com/office/drawing/2014/main" id="{9C1F140C-F775-44D4-B1B4-9D4BD9F3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90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3868B0-D4AC-4786-9386-CCA3C8B775AF}"/>
              </a:ext>
            </a:extLst>
          </p:cNvPr>
          <p:cNvSpPr/>
          <p:nvPr/>
        </p:nvSpPr>
        <p:spPr bwMode="white">
          <a:xfrm>
            <a:off x="8128000" y="0"/>
            <a:ext cx="427038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799">
              <a:solidFill>
                <a:srgbClr val="FFFFFF"/>
              </a:solidFill>
              <a:latin typeface="Tw Cen MT" panose="020B0602020104020603" pitchFamily="34" charset="0"/>
              <a:ea typeface="굴림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17D167-0DEB-4F0C-8B53-527E5A26E92A}"/>
              </a:ext>
            </a:extLst>
          </p:cNvPr>
          <p:cNvSpPr/>
          <p:nvPr/>
        </p:nvSpPr>
        <p:spPr>
          <a:xfrm>
            <a:off x="8189914" y="0"/>
            <a:ext cx="304800" cy="6858000"/>
          </a:xfrm>
          <a:prstGeom prst="rect">
            <a:avLst/>
          </a:prstGeom>
          <a:solidFill>
            <a:srgbClr val="00B050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799">
              <a:solidFill>
                <a:srgbClr val="FFFFFF"/>
              </a:solidFill>
              <a:latin typeface="Tw Cen MT" panose="020B0602020104020603" pitchFamily="34" charset="0"/>
              <a:ea typeface="굴림" panose="020B0600000101010101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B7DD8184-0452-4E22-B137-FA4DBB77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7026FF93-235D-44DE-A233-C8421F3ADC69}" type="datetime1">
              <a:rPr lang="ko-KR" altLang="en-US" smtClean="0"/>
              <a:t>2023-11-20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D37D93B2-9F87-4BCC-AAEC-0F4FA19B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248401"/>
            <a:ext cx="7431088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6D0C97C-292C-4B93-BCA8-4F6E2841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8064501" y="111127"/>
            <a:ext cx="533400" cy="327025"/>
          </a:xfrm>
        </p:spPr>
        <p:txBody>
          <a:bodyPr/>
          <a:lstStyle>
            <a:lvl1pPr>
              <a:defRPr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17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21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CEE0-6983-4260-8CC1-DB1C57A00C20}" type="datetime1">
              <a:rPr lang="ko-KR" altLang="en-US" smtClean="0"/>
              <a:t>2023-11-20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891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671300" y="6578600"/>
            <a:ext cx="482600" cy="241300"/>
          </a:xfrm>
          <a:prstGeom prst="rect">
            <a:avLst/>
          </a:prstGeom>
        </p:spPr>
        <p:txBody>
          <a:bodyPr/>
          <a:lstStyle>
            <a:lvl1pPr algn="ctr">
              <a:defRPr sz="899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836712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12444" y="238492"/>
            <a:ext cx="7843211" cy="49851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91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1891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671300" y="6578600"/>
            <a:ext cx="482600" cy="241300"/>
          </a:xfrm>
          <a:prstGeom prst="rect">
            <a:avLst/>
          </a:prstGeom>
        </p:spPr>
        <p:txBody>
          <a:bodyPr/>
          <a:lstStyle>
            <a:lvl1pPr algn="ctr">
              <a:defRPr sz="899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561975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2400" y="124916"/>
            <a:ext cx="8153400" cy="3608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299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1754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42538" y="2680110"/>
            <a:ext cx="5146227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sz="4397" dirty="0"/>
          </a:p>
        </p:txBody>
      </p:sp>
    </p:spTree>
    <p:extLst>
      <p:ext uri="{BB962C8B-B14F-4D97-AF65-F5344CB8AC3E}">
        <p14:creationId xmlns:p14="http://schemas.microsoft.com/office/powerpoint/2010/main" val="114138560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2543"/>
            <a:ext cx="6898640" cy="378687"/>
          </a:xfrm>
        </p:spPr>
        <p:txBody>
          <a:bodyPr/>
          <a:lstStyle>
            <a:lvl1pPr algn="l">
              <a:defRPr sz="24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04D0D7CF-BB30-A947-943D-D9BD9D05CF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77659" y="122545"/>
            <a:ext cx="4814341" cy="378687"/>
          </a:xfrm>
        </p:spPr>
        <p:txBody>
          <a:bodyPr/>
          <a:lstStyle>
            <a:lvl1pPr algn="r">
              <a:defRPr sz="1467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02439512"/>
      </p:ext>
    </p:extLst>
  </p:cSld>
  <p:clrMapOvr>
    <a:masterClrMapping/>
  </p:clrMapOvr>
  <p:transition spd="med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6864" y="211941"/>
            <a:ext cx="10871200" cy="629472"/>
          </a:xfrm>
        </p:spPr>
        <p:txBody>
          <a:bodyPr/>
          <a:lstStyle>
            <a:lvl1pPr>
              <a:defRPr sz="3198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816864" y="1196411"/>
            <a:ext cx="10871200" cy="5417115"/>
          </a:xfrm>
        </p:spPr>
        <p:txBody>
          <a:bodyPr/>
          <a:lstStyle>
            <a:lvl1pPr>
              <a:defRPr sz="2398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defRPr sz="1999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defRPr sz="1999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799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799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A506B-B8FA-4021-B82D-8835F470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47DB3C-7898-4D6F-82CA-E95220B2BC89}" type="datetime1">
              <a:rPr lang="ko-KR" altLang="en-US" smtClean="0"/>
              <a:t>2023-11-20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978D0-68E2-4475-88F4-001D48FC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DD8B0-0AAC-41B9-AE53-545DC050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597" y="980729"/>
            <a:ext cx="674688" cy="360363"/>
          </a:xfrm>
        </p:spPr>
        <p:txBody>
          <a:bodyPr/>
          <a:lstStyle>
            <a:lvl1pPr>
              <a:defRPr sz="1799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DA12C-A354-4C06-B348-BA73E2D60EF5}"/>
              </a:ext>
            </a:extLst>
          </p:cNvPr>
          <p:cNvSpPr txBox="1"/>
          <p:nvPr/>
        </p:nvSpPr>
        <p:spPr>
          <a:xfrm>
            <a:off x="11404931" y="6525344"/>
            <a:ext cx="86409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9451FC-0A70-4644-832C-CD0E1716B775}"/>
              </a:ext>
            </a:extLst>
          </p:cNvPr>
          <p:cNvSpPr txBox="1"/>
          <p:nvPr/>
        </p:nvSpPr>
        <p:spPr>
          <a:xfrm>
            <a:off x="10992544" y="6525344"/>
            <a:ext cx="86409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823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340768"/>
            <a:ext cx="12192000" cy="72008"/>
          </a:xfrm>
          <a:prstGeom prst="rect">
            <a:avLst/>
          </a:prstGeom>
          <a:solidFill>
            <a:srgbClr val="65B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1007435" y="1700808"/>
            <a:ext cx="9409045" cy="4248472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 b="1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73320" y="44625"/>
            <a:ext cx="2078265" cy="1262059"/>
            <a:chOff x="101728" y="980728"/>
            <a:chExt cx="1925063" cy="1558699"/>
          </a:xfrm>
        </p:grpSpPr>
        <p:pic>
          <p:nvPicPr>
            <p:cNvPr id="22" name="Picture 2" descr="C:\Users\쭌\Downloads\internetmonitor_10215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28" y="980728"/>
              <a:ext cx="1558699" cy="1558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C:\Users\쭌\Downloads\python_10445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063" y="1806699"/>
              <a:ext cx="732728" cy="732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28107277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9509" y="0"/>
            <a:ext cx="10512491" cy="762854"/>
          </a:xfr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334434" y="1124744"/>
            <a:ext cx="11522207" cy="5112568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C00000"/>
              </a:buClr>
              <a:defRPr sz="1800" b="1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 b="1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400" b="1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sz="14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675144"/>
            <a:ext cx="12192000" cy="72008"/>
          </a:xfrm>
          <a:prstGeom prst="rect">
            <a:avLst/>
          </a:prstGeom>
          <a:solidFill>
            <a:srgbClr val="65B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1" name="그룹 10"/>
          <p:cNvGrpSpPr/>
          <p:nvPr/>
        </p:nvGrpSpPr>
        <p:grpSpPr>
          <a:xfrm>
            <a:off x="239350" y="44624"/>
            <a:ext cx="1050252" cy="637782"/>
            <a:chOff x="101728" y="980728"/>
            <a:chExt cx="1925063" cy="1558699"/>
          </a:xfrm>
        </p:grpSpPr>
        <p:pic>
          <p:nvPicPr>
            <p:cNvPr id="12" name="Picture 2" descr="C:\Users\쭌\Downloads\internetmonitor_10215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28" y="980728"/>
              <a:ext cx="1558699" cy="1558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C:\Users\쭌\Downloads\python_10445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063" y="1806699"/>
              <a:ext cx="732728" cy="732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761553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59ADDA-52EB-4A4E-82EC-2DD39D16D0F0}"/>
              </a:ext>
            </a:extLst>
          </p:cNvPr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799">
              <a:solidFill>
                <a:srgbClr val="FFFFFF"/>
              </a:solidFill>
              <a:latin typeface="Tw Cen MT" panose="020B0602020104020603" pitchFamily="34" charset="0"/>
              <a:ea typeface="굴림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7EED59-62B4-4402-9CE0-612BF8A10377}"/>
              </a:ext>
            </a:extLst>
          </p:cNvPr>
          <p:cNvSpPr/>
          <p:nvPr/>
        </p:nvSpPr>
        <p:spPr>
          <a:xfrm>
            <a:off x="0" y="1600200"/>
            <a:ext cx="12192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799">
              <a:solidFill>
                <a:sysClr val="windowText" lastClr="000000"/>
              </a:solidFill>
              <a:latin typeface="Tw Cen MT" panose="020B0602020104020603" pitchFamily="34" charset="0"/>
              <a:ea typeface="굴림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28802" y="2743202"/>
            <a:ext cx="9497484" cy="1673225"/>
          </a:xfrm>
        </p:spPr>
        <p:txBody>
          <a:bodyPr/>
          <a:lstStyle>
            <a:lvl1pPr marL="0" indent="0">
              <a:buNone/>
              <a:defRPr sz="2798">
                <a:solidFill>
                  <a:schemeClr val="tx2"/>
                </a:solidFill>
              </a:defRPr>
            </a:lvl1pPr>
            <a:lvl2pPr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1" y="1600200"/>
            <a:ext cx="10160000" cy="990600"/>
          </a:xfrm>
          <a:noFill/>
        </p:spPr>
        <p:txBody>
          <a:bodyPr/>
          <a:lstStyle>
            <a:lvl1pPr algn="l">
              <a:buNone/>
              <a:defRPr sz="4151" b="0" cap="none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" name="날짜 개체 틀 11">
            <a:extLst>
              <a:ext uri="{FF2B5EF4-FFF2-40B4-BE49-F238E27FC236}">
                <a16:creationId xmlns:a16="http://schemas.microsoft.com/office/drawing/2014/main" id="{570F72DD-727F-4270-9DD1-9D8E1025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F078BB-59EB-4F00-90DB-3978721BD2B8}" type="datetime1">
              <a:rPr lang="ko-KR" altLang="en-US" smtClean="0"/>
              <a:t>2023-11-20</a:t>
            </a:fld>
            <a:endParaRPr lang="en-US" dirty="0"/>
          </a:p>
        </p:txBody>
      </p:sp>
      <p:sp>
        <p:nvSpPr>
          <p:cNvPr id="8" name="바닥글 개체 틀 13">
            <a:extLst>
              <a:ext uri="{FF2B5EF4-FFF2-40B4-BE49-F238E27FC236}">
                <a16:creationId xmlns:a16="http://schemas.microsoft.com/office/drawing/2014/main" id="{3DBABC74-8081-4845-A820-1E2C4F0B0B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42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98" b="1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7">
            <a:extLst>
              <a:ext uri="{FF2B5EF4-FFF2-40B4-BE49-F238E27FC236}">
                <a16:creationId xmlns:a16="http://schemas.microsoft.com/office/drawing/2014/main" id="{2D931BBE-3EEA-419E-9710-B8BB5321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74CEE0-6983-4260-8CC1-DB1C57A00C20}" type="datetime1">
              <a:rPr lang="ko-KR" altLang="en-US" smtClean="0"/>
              <a:t>2023-11-20</a:t>
            </a:fld>
            <a:endParaRPr lang="en-US" dirty="0"/>
          </a:p>
        </p:txBody>
      </p:sp>
      <p:sp>
        <p:nvSpPr>
          <p:cNvPr id="6" name="슬라이드 번호 개체 틀 9">
            <a:extLst>
              <a:ext uri="{FF2B5EF4-FFF2-40B4-BE49-F238E27FC236}">
                <a16:creationId xmlns:a16="http://schemas.microsoft.com/office/drawing/2014/main" id="{8B335F38-4EC5-461A-A862-30AC9AE491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바닥글 개체 틀 11">
            <a:extLst>
              <a:ext uri="{FF2B5EF4-FFF2-40B4-BE49-F238E27FC236}">
                <a16:creationId xmlns:a16="http://schemas.microsoft.com/office/drawing/2014/main" id="{890B1DDB-FF1F-4C3B-AC2B-6E5449CFF7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8F310-681D-931E-B2F9-86669F633256}"/>
              </a:ext>
            </a:extLst>
          </p:cNvPr>
          <p:cNvSpPr txBox="1"/>
          <p:nvPr/>
        </p:nvSpPr>
        <p:spPr>
          <a:xfrm>
            <a:off x="10992544" y="6525344"/>
            <a:ext cx="86409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6374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468" y="189082"/>
            <a:ext cx="10871200" cy="640080"/>
          </a:xfrm>
        </p:spPr>
        <p:txBody>
          <a:bodyPr/>
          <a:lstStyle>
            <a:lvl1pPr>
              <a:defRPr sz="3198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812800" y="2042445"/>
            <a:ext cx="5181600" cy="3977356"/>
          </a:xfrm>
        </p:spPr>
        <p:txBody>
          <a:bodyPr/>
          <a:lstStyle>
            <a:lvl1pPr>
              <a:defRPr sz="2213"/>
            </a:lvl1pPr>
            <a:lvl2pPr>
              <a:defRPr sz="1937"/>
            </a:lvl2pPr>
            <a:lvl3pPr>
              <a:defRPr sz="1661"/>
            </a:lvl3pPr>
            <a:lvl4pPr>
              <a:defRPr sz="1384"/>
            </a:lvl4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812800" y="1305907"/>
            <a:ext cx="5181600" cy="64008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>
              <a:buFontTx/>
              <a:buNone/>
              <a:defRPr sz="1999" b="1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6400800" y="1305907"/>
            <a:ext cx="5181600" cy="64008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>
              <a:buFontTx/>
              <a:buNone/>
              <a:defRPr sz="1999" b="1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9">
            <a:extLst>
              <a:ext uri="{FF2B5EF4-FFF2-40B4-BE49-F238E27FC236}">
                <a16:creationId xmlns:a16="http://schemas.microsoft.com/office/drawing/2014/main" id="{1E384C4B-4968-417C-8EE8-F2FE74A2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74CEE0-6983-4260-8CC1-DB1C57A00C20}" type="datetime1">
              <a:rPr lang="ko-KR" altLang="en-US" smtClean="0"/>
              <a:t>2023-11-20</a:t>
            </a:fld>
            <a:endParaRPr lang="en-US" dirty="0"/>
          </a:p>
        </p:txBody>
      </p:sp>
      <p:sp>
        <p:nvSpPr>
          <p:cNvPr id="8" name="슬라이드 번호 개체 틀 11">
            <a:extLst>
              <a:ext uri="{FF2B5EF4-FFF2-40B4-BE49-F238E27FC236}">
                <a16:creationId xmlns:a16="http://schemas.microsoft.com/office/drawing/2014/main" id="{338BE3CB-1413-4061-9DEA-7145133567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바닥글 개체 틀 13">
            <a:extLst>
              <a:ext uri="{FF2B5EF4-FFF2-40B4-BE49-F238E27FC236}">
                <a16:creationId xmlns:a16="http://schemas.microsoft.com/office/drawing/2014/main" id="{BB29E3BB-FD9D-425D-A591-8E65112AE2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0" name="내용 개체 틀 10">
            <a:extLst>
              <a:ext uri="{FF2B5EF4-FFF2-40B4-BE49-F238E27FC236}">
                <a16:creationId xmlns:a16="http://schemas.microsoft.com/office/drawing/2014/main" id="{92B4279F-8C24-4C3D-BA81-7F9904EBE9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2042445"/>
            <a:ext cx="5181600" cy="3977356"/>
          </a:xfrm>
        </p:spPr>
        <p:txBody>
          <a:bodyPr/>
          <a:lstStyle>
            <a:lvl1pPr>
              <a:defRPr sz="2213"/>
            </a:lvl1pPr>
            <a:lvl2pPr>
              <a:defRPr sz="1937"/>
            </a:lvl2pPr>
            <a:lvl3pPr>
              <a:defRPr sz="1661"/>
            </a:lvl3pPr>
            <a:lvl4pPr>
              <a:defRPr sz="1384"/>
            </a:lvl4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023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98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D27ED2-C056-454F-94FC-93FABD21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4DB4B-FA2B-49E4-AB75-CA7230F01105}" type="datetime1">
              <a:rPr lang="ko-KR" altLang="en-US" smtClean="0"/>
              <a:t>2023-11-20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54EE8C-BBDE-4677-A028-4A6E0D81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6DC08048-E5E0-44E5-A789-36A566C4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910" y="1052736"/>
            <a:ext cx="698500" cy="292100"/>
          </a:xfrm>
        </p:spPr>
        <p:txBody>
          <a:bodyPr/>
          <a:lstStyle>
            <a:lvl1pPr>
              <a:defRPr sz="1599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8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98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D27ED2-C056-454F-94FC-93FABD21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74CEE0-6983-4260-8CC1-DB1C57A00C20}" type="datetime1">
              <a:rPr lang="ko-KR" altLang="en-US" smtClean="0"/>
              <a:t>2023-11-20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54EE8C-BBDE-4677-A028-4A6E0D81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6DC08048-E5E0-44E5-A789-36A566C4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939" y="1022293"/>
            <a:ext cx="698500" cy="292100"/>
          </a:xfrm>
        </p:spPr>
        <p:txBody>
          <a:bodyPr/>
          <a:lstStyle>
            <a:lvl1pPr>
              <a:defRPr sz="1599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335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98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D27ED2-C056-454F-94FC-93FABD21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74CEE0-6983-4260-8CC1-DB1C57A00C20}" type="datetime1">
              <a:rPr lang="ko-KR" altLang="en-US" smtClean="0"/>
              <a:t>2023-11-20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54EE8C-BBDE-4677-A028-4A6E0D81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6DC08048-E5E0-44E5-A789-36A566C4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907" y="1027774"/>
            <a:ext cx="698500" cy="292100"/>
          </a:xfrm>
        </p:spPr>
        <p:txBody>
          <a:bodyPr/>
          <a:lstStyle>
            <a:lvl1pPr>
              <a:defRPr sz="1599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241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98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D27ED2-C056-454F-94FC-93FABD21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74CEE0-6983-4260-8CC1-DB1C57A00C20}" type="datetime1">
              <a:rPr lang="ko-KR" altLang="en-US" smtClean="0"/>
              <a:t>2023-11-20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54EE8C-BBDE-4677-A028-4A6E0D81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6DC08048-E5E0-44E5-A789-36A566C4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907" y="1027773"/>
            <a:ext cx="698500" cy="292100"/>
          </a:xfrm>
        </p:spPr>
        <p:txBody>
          <a:bodyPr/>
          <a:lstStyle>
            <a:lvl1pPr>
              <a:defRPr sz="1599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78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>
            <a:extLst>
              <a:ext uri="{FF2B5EF4-FFF2-40B4-BE49-F238E27FC236}">
                <a16:creationId xmlns:a16="http://schemas.microsoft.com/office/drawing/2014/main" id="{0179FF36-9D3C-4ECD-A6BA-1CB5837357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1161" y="198062"/>
            <a:ext cx="10871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12">
            <a:extLst>
              <a:ext uri="{FF2B5EF4-FFF2-40B4-BE49-F238E27FC236}">
                <a16:creationId xmlns:a16="http://schemas.microsoft.com/office/drawing/2014/main" id="{F012A7ED-2EE4-4175-8D1D-2DFFA13B0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255714"/>
            <a:ext cx="10871200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AE893FD3-BB63-4454-9D7E-C830B2FE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399">
                <a:solidFill>
                  <a:schemeClr val="tx2"/>
                </a:solidFill>
                <a:latin typeface="Arial" charset="0"/>
              </a:defRPr>
            </a:lvl1pPr>
          </a:lstStyle>
          <a:p>
            <a:fld id="{4A74CEE0-6983-4260-8CC1-DB1C57A00C20}" type="datetime1">
              <a:rPr lang="ko-KR" altLang="en-US" smtClean="0"/>
              <a:t>2023-11-20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330FEE-9C40-4B93-B9CE-F8352DF08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800" y="6248401"/>
            <a:ext cx="7227888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399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05658F-784A-4A9A-BE5C-7E5773C1FEA0}"/>
              </a:ext>
            </a:extLst>
          </p:cNvPr>
          <p:cNvSpPr/>
          <p:nvPr/>
        </p:nvSpPr>
        <p:spPr bwMode="white">
          <a:xfrm>
            <a:off x="0" y="935039"/>
            <a:ext cx="12192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799">
              <a:solidFill>
                <a:srgbClr val="FFFFFF"/>
              </a:solidFill>
              <a:latin typeface="Tw Cen MT" panose="020B0602020104020603" pitchFamily="34" charset="0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B863C6-7000-4222-81F7-92E497D5D5B3}"/>
              </a:ext>
            </a:extLst>
          </p:cNvPr>
          <p:cNvSpPr/>
          <p:nvPr/>
        </p:nvSpPr>
        <p:spPr>
          <a:xfrm>
            <a:off x="0" y="889514"/>
            <a:ext cx="12192000" cy="108000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799">
              <a:solidFill>
                <a:srgbClr val="FFFFFF"/>
              </a:solidFill>
              <a:latin typeface="Tw Cen MT" panose="020B0602020104020603" pitchFamily="34" charset="0"/>
              <a:ea typeface="굴림" panose="020B0600000101010101" pitchFamily="50" charset="-127"/>
            </a:endParaRPr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7A51E253-DB01-471B-BC19-459AED567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182" y="988685"/>
            <a:ext cx="711200" cy="244475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1799" b="1">
                <a:solidFill>
                  <a:schemeClr val="tx1"/>
                </a:solidFill>
                <a:latin typeface="Arial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59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  <p:sldLayoutId id="2147483782" r:id="rId19"/>
    <p:sldLayoutId id="2147483783" r:id="rId20"/>
    <p:sldLayoutId id="2147483784" r:id="rId2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151" kern="1200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397">
          <a:solidFill>
            <a:srgbClr val="000000"/>
          </a:solidFill>
          <a:latin typeface="Tw Cen MT" panose="020B0602020104020603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397">
          <a:solidFill>
            <a:srgbClr val="000000"/>
          </a:solidFill>
          <a:latin typeface="Tw Cen MT" panose="020B0602020104020603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397">
          <a:solidFill>
            <a:srgbClr val="000000"/>
          </a:solidFill>
          <a:latin typeface="Tw Cen MT" panose="020B0602020104020603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397">
          <a:solidFill>
            <a:srgbClr val="000000"/>
          </a:solidFill>
          <a:latin typeface="Tw Cen MT" panose="020B0602020104020603" pitchFamily="34" charset="0"/>
        </a:defRPr>
      </a:lvl5pPr>
      <a:lvl6pPr marL="456889" algn="l" rtl="0" eaLnBrk="1" fontAlgn="base" latinLnBrk="1" hangingPunct="1">
        <a:spcBef>
          <a:spcPct val="0"/>
        </a:spcBef>
        <a:spcAft>
          <a:spcPct val="0"/>
        </a:spcAft>
        <a:defRPr sz="4397">
          <a:solidFill>
            <a:srgbClr val="000000"/>
          </a:solidFill>
          <a:latin typeface="Tw Cen MT" panose="020B0602020104020603" pitchFamily="34" charset="0"/>
        </a:defRPr>
      </a:lvl6pPr>
      <a:lvl7pPr marL="913776" algn="l" rtl="0" eaLnBrk="1" fontAlgn="base" latinLnBrk="1" hangingPunct="1">
        <a:spcBef>
          <a:spcPct val="0"/>
        </a:spcBef>
        <a:spcAft>
          <a:spcPct val="0"/>
        </a:spcAft>
        <a:defRPr sz="4397">
          <a:solidFill>
            <a:srgbClr val="000000"/>
          </a:solidFill>
          <a:latin typeface="Tw Cen MT" panose="020B0602020104020603" pitchFamily="34" charset="0"/>
        </a:defRPr>
      </a:lvl7pPr>
      <a:lvl8pPr marL="1370665" algn="l" rtl="0" eaLnBrk="1" fontAlgn="base" latinLnBrk="1" hangingPunct="1">
        <a:spcBef>
          <a:spcPct val="0"/>
        </a:spcBef>
        <a:spcAft>
          <a:spcPct val="0"/>
        </a:spcAft>
        <a:defRPr sz="4397">
          <a:solidFill>
            <a:srgbClr val="000000"/>
          </a:solidFill>
          <a:latin typeface="Tw Cen MT" panose="020B0602020104020603" pitchFamily="34" charset="0"/>
        </a:defRPr>
      </a:lvl8pPr>
      <a:lvl9pPr marL="1827554" algn="l" rtl="0" eaLnBrk="1" fontAlgn="base" latinLnBrk="1" hangingPunct="1">
        <a:spcBef>
          <a:spcPct val="0"/>
        </a:spcBef>
        <a:spcAft>
          <a:spcPct val="0"/>
        </a:spcAft>
        <a:defRPr sz="4397">
          <a:solidFill>
            <a:srgbClr val="000000"/>
          </a:solidFill>
          <a:latin typeface="Tw Cen MT" panose="020B0602020104020603" pitchFamily="34" charset="0"/>
        </a:defRPr>
      </a:lvl9pPr>
    </p:titleStyle>
    <p:bodyStyle>
      <a:lvl1pPr marL="318871" indent="-318871" algn="l" rtl="0" eaLnBrk="1" fontAlgn="base" latinLnBrk="1" hangingPunct="1">
        <a:spcBef>
          <a:spcPts val="700"/>
        </a:spcBef>
        <a:spcAft>
          <a:spcPct val="0"/>
        </a:spcAft>
        <a:buClr>
          <a:srgbClr val="FF0000"/>
        </a:buClr>
        <a:buSzPct val="60000"/>
        <a:buFont typeface="맑은 고딕" panose="020B0503020000020004" pitchFamily="50" charset="-127"/>
        <a:buChar char="■"/>
        <a:defRPr sz="249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9326" indent="-272863" algn="l" rtl="0" eaLnBrk="1" fontAlgn="base" latinLnBrk="1" hangingPunct="1">
        <a:spcBef>
          <a:spcPts val="550"/>
        </a:spcBef>
        <a:spcAft>
          <a:spcPct val="0"/>
        </a:spcAft>
        <a:buClr>
          <a:srgbClr val="0070C0"/>
        </a:buClr>
        <a:buSzPct val="70000"/>
        <a:buFont typeface="Wingdings 2" panose="05020102010507070707" pitchFamily="18" charset="2"/>
        <a:buChar char=""/>
        <a:defRPr sz="2213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3776" indent="-228445" algn="l" rtl="0" eaLnBrk="1" fontAlgn="base" latinLnBrk="1" hangingPunct="1">
        <a:spcBef>
          <a:spcPts val="500"/>
        </a:spcBef>
        <a:spcAft>
          <a:spcPct val="0"/>
        </a:spcAft>
        <a:buClr>
          <a:srgbClr val="00B050"/>
        </a:buClr>
        <a:buSzPct val="75000"/>
        <a:buFont typeface="Wingdings" panose="05000000000000000000" pitchFamily="2" charset="2"/>
        <a:buChar char=""/>
        <a:defRPr sz="1937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370665" indent="-228445" algn="l" rtl="0" eaLnBrk="1" fontAlgn="base" latinLnBrk="1" hangingPunct="1">
        <a:spcBef>
          <a:spcPts val="400"/>
        </a:spcBef>
        <a:spcAft>
          <a:spcPct val="0"/>
        </a:spcAft>
        <a:buClr>
          <a:srgbClr val="FFC000"/>
        </a:buClr>
        <a:buSzPct val="75000"/>
        <a:buFont typeface="Wingdings" panose="05000000000000000000" pitchFamily="2" charset="2"/>
        <a:buChar char="l"/>
        <a:defRPr sz="166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827554" indent="-228445" algn="l" rtl="0" eaLnBrk="1" fontAlgn="base" latinLnBrk="1" hangingPunct="1">
        <a:spcBef>
          <a:spcPts val="400"/>
        </a:spcBef>
        <a:spcAft>
          <a:spcPct val="0"/>
        </a:spcAft>
        <a:buClr>
          <a:srgbClr val="FF0000"/>
        </a:buClr>
        <a:buSzPct val="65000"/>
        <a:buFont typeface="Wingdings" panose="05000000000000000000" pitchFamily="2" charset="2"/>
        <a:buChar char="§"/>
        <a:defRPr sz="166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101686" indent="-228445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799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5819" indent="-228445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799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49952" indent="-228445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79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4084" indent="-228445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799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688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37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6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54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4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132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8218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510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ummy.com/software/BeautifulSoup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llys.co.kr/store/korea/korStore.do?pageNo=%25d&amp;sido=&amp;gugun=&amp;store=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quests.readthedocs.io/en/latest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482" y="3655232"/>
            <a:ext cx="7065034" cy="1384540"/>
          </a:xfrm>
        </p:spPr>
        <p:txBody>
          <a:bodyPr wrap="square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이현석</a:t>
            </a:r>
            <a:endParaRPr lang="ko" altLang="ko-KR" sz="2000" dirty="0">
              <a:solidFill>
                <a:sysClr val="windowText" lastClr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A53FF-0024-509C-27E7-D3B7EEC55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46055"/>
            <a:ext cx="12191999" cy="824541"/>
          </a:xfrm>
          <a:solidFill>
            <a:schemeClr val="tx1">
              <a:lumMod val="65000"/>
            </a:schemeClr>
          </a:solidFill>
        </p:spPr>
        <p:txBody>
          <a:bodyPr/>
          <a:lstStyle/>
          <a:p>
            <a:pPr algn="ctr"/>
            <a:r>
              <a:rPr lang="en-US" altLang="ko" sz="320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320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웹크롤링</a:t>
            </a:r>
            <a:endParaRPr lang="ko-KR" altLang="en-US" sz="3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136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50C57-77C3-4832-92AF-100E5F68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D62F3-78E1-4E13-9034-BA5E4221B5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b="1" i="0" dirty="0" err="1">
                <a:solidFill>
                  <a:srgbClr val="333333"/>
                </a:solidFill>
                <a:effectLst/>
              </a:rPr>
              <a:t>BeautifulSoup</a:t>
            </a:r>
            <a:endParaRPr lang="en-US" altLang="ko-KR" sz="2000" b="1" i="0" dirty="0">
              <a:solidFill>
                <a:srgbClr val="333333"/>
              </a:solidFill>
              <a:effectLst/>
            </a:endParaRPr>
          </a:p>
          <a:p>
            <a:pPr lvl="1"/>
            <a:r>
              <a:rPr lang="en-US" altLang="ko-KR" sz="1800" b="0" i="0" dirty="0">
                <a:solidFill>
                  <a:srgbClr val="212529"/>
                </a:solidFill>
                <a:effectLst/>
              </a:rPr>
              <a:t>HTML </a:t>
            </a: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문서에서 원하는 정보를 분류</a:t>
            </a:r>
            <a:r>
              <a:rPr lang="en-US" altLang="ko-KR" sz="1800" b="0" i="0" dirty="0">
                <a:solidFill>
                  <a:srgbClr val="212529"/>
                </a:solidFill>
                <a:effectLst/>
              </a:rPr>
              <a:t>(</a:t>
            </a: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파싱</a:t>
            </a:r>
            <a:r>
              <a:rPr lang="en-US" altLang="ko-KR" sz="1800" b="0" i="0" dirty="0">
                <a:solidFill>
                  <a:srgbClr val="212529"/>
                </a:solidFill>
                <a:effectLst/>
              </a:rPr>
              <a:t>)</a:t>
            </a: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해주는 파이썬 라이브러리</a:t>
            </a:r>
            <a:endParaRPr lang="en-US" altLang="ko-KR" sz="1800" b="0" i="0" dirty="0">
              <a:solidFill>
                <a:srgbClr val="333333"/>
              </a:solidFill>
              <a:effectLst/>
            </a:endParaRPr>
          </a:p>
          <a:p>
            <a:pPr lvl="1"/>
            <a:r>
              <a:rPr lang="ko-KR" altLang="en-US" sz="1800" dirty="0">
                <a:solidFill>
                  <a:srgbClr val="333333"/>
                </a:solidFill>
              </a:rPr>
              <a:t>설치 </a:t>
            </a:r>
            <a:r>
              <a:rPr lang="en-US" altLang="ko-KR" sz="1800" dirty="0">
                <a:solidFill>
                  <a:srgbClr val="333333"/>
                </a:solidFill>
              </a:rPr>
              <a:t>: pip install bs4 </a:t>
            </a:r>
            <a:r>
              <a:rPr lang="ko-KR" altLang="en-US" sz="1800" dirty="0">
                <a:solidFill>
                  <a:srgbClr val="333333"/>
                </a:solidFill>
              </a:rPr>
              <a:t>또는 </a:t>
            </a:r>
            <a:r>
              <a:rPr lang="en-US" altLang="ko-KR" sz="1800" dirty="0">
                <a:solidFill>
                  <a:srgbClr val="333333"/>
                </a:solidFill>
              </a:rPr>
              <a:t>pip install BeautifulSoup4 </a:t>
            </a:r>
          </a:p>
          <a:p>
            <a:pPr lvl="1"/>
            <a:r>
              <a:rPr lang="ko-KR" altLang="en-US" sz="1800" dirty="0" err="1"/>
              <a:t>임포트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en-US" altLang="ko-KR" sz="1800" dirty="0">
                <a:solidFill>
                  <a:srgbClr val="00B050"/>
                </a:solidFill>
              </a:rPr>
              <a:t>from bs4 import </a:t>
            </a:r>
            <a:r>
              <a:rPr lang="en-US" altLang="ko-KR" sz="1800" dirty="0" err="1">
                <a:solidFill>
                  <a:srgbClr val="00B050"/>
                </a:solidFill>
              </a:rPr>
              <a:t>BeautifulSoup</a:t>
            </a:r>
            <a:endParaRPr lang="en-US" altLang="ko-KR" sz="1800" dirty="0">
              <a:solidFill>
                <a:srgbClr val="00B050"/>
              </a:solidFill>
            </a:endParaRPr>
          </a:p>
          <a:p>
            <a:pPr lvl="1"/>
            <a:r>
              <a:rPr lang="en-US" altLang="ko-KR" sz="1800" b="0" i="0" u="none" strike="noStrike" dirty="0" err="1">
                <a:effectLst/>
              </a:rPr>
              <a:t>BeautifulSoup</a:t>
            </a:r>
            <a:r>
              <a:rPr lang="en-US" altLang="ko-KR" sz="1800" b="0" i="0" u="none" strike="noStrike" dirty="0">
                <a:effectLst/>
              </a:rPr>
              <a:t> Documentation</a:t>
            </a:r>
          </a:p>
          <a:p>
            <a:pPr algn="l"/>
            <a:endParaRPr lang="en-US" altLang="ko-KR" sz="2000" b="1" i="0" dirty="0">
              <a:solidFill>
                <a:srgbClr val="555555"/>
              </a:solidFill>
              <a:effectLst/>
            </a:endParaRPr>
          </a:p>
          <a:p>
            <a:pPr algn="l"/>
            <a:r>
              <a:rPr lang="en-US" altLang="ko-KR" sz="2000" b="1" i="0" dirty="0" err="1">
                <a:solidFill>
                  <a:srgbClr val="555555"/>
                </a:solidFill>
                <a:effectLst/>
              </a:rPr>
              <a:t>Lxml</a:t>
            </a:r>
            <a:endParaRPr lang="en-US" altLang="ko-KR" sz="2000" b="1" i="0" dirty="0">
              <a:solidFill>
                <a:srgbClr val="555555"/>
              </a:solidFill>
              <a:effectLst/>
            </a:endParaRPr>
          </a:p>
          <a:p>
            <a:pPr lvl="1"/>
            <a:r>
              <a:rPr lang="ko-KR" altLang="en-US" sz="1800" dirty="0">
                <a:solidFill>
                  <a:srgbClr val="555555"/>
                </a:solidFill>
              </a:rPr>
              <a:t>설치 </a:t>
            </a:r>
            <a:r>
              <a:rPr lang="en-US" altLang="ko-KR" sz="1800" dirty="0">
                <a:solidFill>
                  <a:srgbClr val="555555"/>
                </a:solidFill>
              </a:rPr>
              <a:t>: pip install </a:t>
            </a:r>
            <a:r>
              <a:rPr lang="en-US" altLang="ko-KR" sz="1800" dirty="0" err="1">
                <a:solidFill>
                  <a:srgbClr val="555555"/>
                </a:solidFill>
              </a:rPr>
              <a:t>lxml</a:t>
            </a:r>
            <a:endParaRPr lang="en-US" altLang="ko-KR" sz="1800" i="0" dirty="0">
              <a:solidFill>
                <a:srgbClr val="212529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8F3337-CF38-ADA2-2024-B804ACAB67DD}"/>
              </a:ext>
            </a:extLst>
          </p:cNvPr>
          <p:cNvSpPr txBox="1"/>
          <p:nvPr/>
        </p:nvSpPr>
        <p:spPr>
          <a:xfrm>
            <a:off x="4729294" y="2613063"/>
            <a:ext cx="5488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https://www.crummy.com/software/BeautifulSoup/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81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50C57-77C3-4832-92AF-100E5F68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D62F3-78E1-4E13-9034-BA5E4221B5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b="1" i="0" dirty="0" err="1">
                <a:solidFill>
                  <a:srgbClr val="333333"/>
                </a:solidFill>
                <a:effectLst/>
              </a:rPr>
              <a:t>BeautifulSoup</a:t>
            </a:r>
            <a:r>
              <a:rPr lang="en-US" altLang="ko-KR" sz="2000" b="1" i="0" dirty="0">
                <a:solidFill>
                  <a:srgbClr val="333333"/>
                </a:solidFill>
                <a:effectLst/>
              </a:rPr>
              <a:t> : </a:t>
            </a:r>
            <a:r>
              <a:rPr lang="en-US" altLang="ko-KR" sz="2000" b="1" i="0" dirty="0">
                <a:solidFill>
                  <a:srgbClr val="212529"/>
                </a:solidFill>
                <a:effectLst/>
              </a:rPr>
              <a:t>soup = </a:t>
            </a:r>
            <a:r>
              <a:rPr lang="en-US" altLang="ko-KR" sz="2000" b="1" i="0" dirty="0" err="1">
                <a:solidFill>
                  <a:srgbClr val="212529"/>
                </a:solidFill>
                <a:effectLst/>
              </a:rPr>
              <a:t>BeautifulSoup</a:t>
            </a:r>
            <a:r>
              <a:rPr lang="en-US" altLang="ko-KR" sz="2000" b="1" i="0" dirty="0">
                <a:solidFill>
                  <a:srgbClr val="212529"/>
                </a:solidFill>
                <a:effectLst/>
              </a:rPr>
              <a:t>(a, b)</a:t>
            </a:r>
            <a:r>
              <a:rPr lang="ko-KR" altLang="en-US" sz="2000" b="1" i="0" dirty="0">
                <a:solidFill>
                  <a:srgbClr val="212529"/>
                </a:solidFill>
                <a:effectLst/>
              </a:rPr>
              <a:t>인 경우 </a:t>
            </a:r>
            <a:endParaRPr lang="en-US" altLang="ko-KR" sz="2000" b="1" i="0" dirty="0">
              <a:solidFill>
                <a:srgbClr val="333333"/>
              </a:solidFill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i="0" dirty="0">
                <a:solidFill>
                  <a:srgbClr val="212529"/>
                </a:solidFill>
                <a:effectLst/>
              </a:rPr>
              <a:t>soup</a:t>
            </a:r>
            <a:r>
              <a:rPr lang="ko-KR" altLang="en-US" sz="2000" b="1" i="0" dirty="0">
                <a:solidFill>
                  <a:srgbClr val="212529"/>
                </a:solidFill>
                <a:effectLst/>
              </a:rPr>
              <a:t>에 포함된 내장함수</a:t>
            </a:r>
            <a:endParaRPr lang="en-US" altLang="ko-KR" sz="2000" b="1" i="0" dirty="0">
              <a:solidFill>
                <a:srgbClr val="212529"/>
              </a:solidFill>
              <a:effectLst/>
            </a:endParaRPr>
          </a:p>
          <a:p>
            <a:pPr lvl="2">
              <a:lnSpc>
                <a:spcPct val="150000"/>
              </a:lnSpc>
            </a:pPr>
            <a:r>
              <a:rPr lang="en-US" altLang="ko-KR" sz="1800" b="1" i="0" dirty="0" err="1">
                <a:solidFill>
                  <a:srgbClr val="212529"/>
                </a:solidFill>
                <a:effectLst/>
              </a:rPr>
              <a:t>soup.find_all</a:t>
            </a:r>
            <a:r>
              <a:rPr lang="en-US" altLang="ko-KR" sz="1800" b="1" i="0" dirty="0">
                <a:solidFill>
                  <a:srgbClr val="212529"/>
                </a:solidFill>
                <a:effectLst/>
              </a:rPr>
              <a:t>(</a:t>
            </a:r>
            <a:r>
              <a:rPr lang="ko-KR" altLang="en-US" sz="1800" b="1" i="0" dirty="0" err="1">
                <a:solidFill>
                  <a:srgbClr val="212529"/>
                </a:solidFill>
                <a:effectLst/>
              </a:rPr>
              <a:t>셀렉터</a:t>
            </a:r>
            <a:r>
              <a:rPr lang="en-US" altLang="ko-KR" sz="1800" b="1" i="0" dirty="0">
                <a:solidFill>
                  <a:srgbClr val="212529"/>
                </a:solidFill>
                <a:effectLst/>
              </a:rPr>
              <a:t>) </a:t>
            </a:r>
            <a:r>
              <a:rPr lang="en-US" altLang="ko-KR" sz="1800" b="0" i="0" dirty="0">
                <a:solidFill>
                  <a:srgbClr val="212529"/>
                </a:solidFill>
                <a:effectLst/>
              </a:rPr>
              <a:t>: </a:t>
            </a:r>
            <a:r>
              <a:rPr lang="ko-KR" altLang="en-US" sz="1800" b="0" i="0" dirty="0" err="1">
                <a:solidFill>
                  <a:srgbClr val="212529"/>
                </a:solidFill>
                <a:effectLst/>
              </a:rPr>
              <a:t>셀렉터에</a:t>
            </a: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 해당하는 모든 태그를 탐색</a:t>
            </a:r>
            <a:endParaRPr lang="en-US" altLang="ko-KR" sz="1800" b="0" i="0" dirty="0">
              <a:solidFill>
                <a:srgbClr val="212529"/>
              </a:solidFill>
              <a:effectLst/>
            </a:endParaRPr>
          </a:p>
          <a:p>
            <a:pPr lvl="2">
              <a:lnSpc>
                <a:spcPct val="150000"/>
              </a:lnSpc>
            </a:pPr>
            <a:r>
              <a:rPr lang="en-US" altLang="ko-KR" sz="1800" b="1" i="0" dirty="0" err="1">
                <a:solidFill>
                  <a:srgbClr val="212529"/>
                </a:solidFill>
                <a:effectLst/>
              </a:rPr>
              <a:t>soup.find</a:t>
            </a:r>
            <a:r>
              <a:rPr lang="en-US" altLang="ko-KR" sz="1800" b="1" i="0" dirty="0">
                <a:solidFill>
                  <a:srgbClr val="212529"/>
                </a:solidFill>
                <a:effectLst/>
              </a:rPr>
              <a:t>(</a:t>
            </a:r>
            <a:r>
              <a:rPr lang="ko-KR" altLang="en-US" sz="1800" b="1" i="0" dirty="0" err="1">
                <a:solidFill>
                  <a:srgbClr val="212529"/>
                </a:solidFill>
                <a:effectLst/>
              </a:rPr>
              <a:t>셀렉터</a:t>
            </a:r>
            <a:r>
              <a:rPr lang="en-US" altLang="ko-KR" sz="1800" b="1" i="0" dirty="0">
                <a:solidFill>
                  <a:srgbClr val="212529"/>
                </a:solidFill>
                <a:effectLst/>
              </a:rPr>
              <a:t>) </a:t>
            </a:r>
            <a:r>
              <a:rPr lang="en-US" altLang="ko-KR" sz="1800" b="0" i="0" dirty="0">
                <a:solidFill>
                  <a:srgbClr val="212529"/>
                </a:solidFill>
                <a:effectLst/>
              </a:rPr>
              <a:t>: </a:t>
            </a:r>
            <a:r>
              <a:rPr lang="ko-KR" altLang="en-US" sz="1800" b="0" i="0" dirty="0" err="1">
                <a:solidFill>
                  <a:srgbClr val="212529"/>
                </a:solidFill>
                <a:effectLst/>
              </a:rPr>
              <a:t>셀렉터에</a:t>
            </a: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 해당하는 </a:t>
            </a:r>
            <a:r>
              <a:rPr lang="ko-KR" altLang="en-US" sz="1800" b="0" i="0" dirty="0" err="1">
                <a:solidFill>
                  <a:srgbClr val="212529"/>
                </a:solidFill>
                <a:effectLst/>
              </a:rPr>
              <a:t>최상단</a:t>
            </a: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 태그 하나를 탐색</a:t>
            </a:r>
            <a:endParaRPr lang="en-US" altLang="ko-KR" sz="1800" b="0" i="0" dirty="0">
              <a:solidFill>
                <a:srgbClr val="212529"/>
              </a:solidFill>
              <a:effectLst/>
            </a:endParaRPr>
          </a:p>
          <a:p>
            <a:pPr lvl="2">
              <a:lnSpc>
                <a:spcPct val="150000"/>
              </a:lnSpc>
            </a:pPr>
            <a:r>
              <a:rPr lang="en-US" altLang="ko-KR" sz="1800" b="1" i="0" dirty="0" err="1">
                <a:solidFill>
                  <a:srgbClr val="212529"/>
                </a:solidFill>
                <a:effectLst/>
              </a:rPr>
              <a:t>soup.string</a:t>
            </a:r>
            <a:r>
              <a:rPr lang="en-US" altLang="ko-KR" sz="1800" b="1" i="0" dirty="0">
                <a:solidFill>
                  <a:srgbClr val="212529"/>
                </a:solidFill>
                <a:effectLst/>
              </a:rPr>
              <a:t> </a:t>
            </a:r>
            <a:r>
              <a:rPr lang="en-US" altLang="ko-KR" sz="1800" b="0" i="0" dirty="0">
                <a:solidFill>
                  <a:srgbClr val="212529"/>
                </a:solidFill>
                <a:effectLst/>
              </a:rPr>
              <a:t>: </a:t>
            </a: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선택 된 태그가 가지고 있는 컨텐츠를 </a:t>
            </a:r>
            <a:r>
              <a:rPr lang="en-US" altLang="ko-KR" sz="1800" b="0" i="0" dirty="0">
                <a:solidFill>
                  <a:srgbClr val="212529"/>
                </a:solidFill>
                <a:effectLst/>
              </a:rPr>
              <a:t>string</a:t>
            </a: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으로 반환</a:t>
            </a:r>
            <a:endParaRPr lang="en-US" altLang="ko-KR" sz="1800" b="0" i="0" dirty="0">
              <a:solidFill>
                <a:srgbClr val="212529"/>
              </a:solidFill>
              <a:effectLst/>
            </a:endParaRPr>
          </a:p>
          <a:p>
            <a:pPr lvl="3">
              <a:lnSpc>
                <a:spcPct val="150000"/>
              </a:lnSpc>
            </a:pPr>
            <a:r>
              <a:rPr lang="ko-KR" altLang="en-US" sz="1600" i="0" dirty="0" err="1">
                <a:solidFill>
                  <a:srgbClr val="212529"/>
                </a:solidFill>
                <a:effectLst/>
              </a:rPr>
              <a:t>셀렉터에는</a:t>
            </a:r>
            <a:r>
              <a:rPr lang="ko-KR" altLang="en-US" sz="1600" i="0" dirty="0">
                <a:solidFill>
                  <a:srgbClr val="212529"/>
                </a:solidFill>
                <a:effectLst/>
              </a:rPr>
              <a:t> </a:t>
            </a:r>
            <a:r>
              <a:rPr lang="en-US" altLang="ko-KR" sz="1600" b="1" i="0" dirty="0">
                <a:solidFill>
                  <a:srgbClr val="212529"/>
                </a:solidFill>
                <a:effectLst/>
              </a:rPr>
              <a:t>'</a:t>
            </a:r>
            <a:r>
              <a:rPr lang="ko-KR" altLang="en-US" sz="1600" b="1" i="0" dirty="0" err="1">
                <a:solidFill>
                  <a:srgbClr val="212529"/>
                </a:solidFill>
                <a:effectLst/>
              </a:rPr>
              <a:t>태그명</a:t>
            </a:r>
            <a:r>
              <a:rPr lang="en-US" altLang="ko-KR" sz="1600" b="1" i="0" dirty="0">
                <a:solidFill>
                  <a:srgbClr val="212529"/>
                </a:solidFill>
                <a:effectLst/>
              </a:rPr>
              <a:t>', id="id</a:t>
            </a:r>
            <a:r>
              <a:rPr lang="ko-KR" altLang="en-US" sz="1600" b="1" i="0" dirty="0">
                <a:solidFill>
                  <a:srgbClr val="212529"/>
                </a:solidFill>
                <a:effectLst/>
              </a:rPr>
              <a:t>값</a:t>
            </a:r>
            <a:r>
              <a:rPr lang="en-US" altLang="ko-KR" sz="1600" b="1" i="0" dirty="0">
                <a:solidFill>
                  <a:srgbClr val="212529"/>
                </a:solidFill>
                <a:effectLst/>
              </a:rPr>
              <a:t>", </a:t>
            </a:r>
            <a:r>
              <a:rPr lang="ko-KR" altLang="en-US" sz="1600" i="0" dirty="0">
                <a:solidFill>
                  <a:srgbClr val="212529"/>
                </a:solidFill>
                <a:effectLst/>
              </a:rPr>
              <a:t>등의 형태로 데이터를 특정할 수 있다</a:t>
            </a:r>
            <a:r>
              <a:rPr lang="en-US" altLang="ko-KR" sz="1600" i="0" dirty="0">
                <a:solidFill>
                  <a:srgbClr val="212529"/>
                </a:solidFill>
                <a:effectLst/>
              </a:rPr>
              <a:t>.</a:t>
            </a:r>
          </a:p>
          <a:p>
            <a:pPr lvl="3">
              <a:lnSpc>
                <a:spcPct val="150000"/>
              </a:lnSpc>
            </a:pPr>
            <a:r>
              <a:rPr lang="ko-KR" altLang="en-US" sz="1600" b="0" i="0" dirty="0">
                <a:solidFill>
                  <a:srgbClr val="212529"/>
                </a:solidFill>
                <a:effectLst/>
              </a:rPr>
              <a:t>두 번째 인자로</a:t>
            </a:r>
            <a:r>
              <a:rPr lang="en-US" altLang="ko-KR" sz="1600" b="0" i="0" dirty="0">
                <a:solidFill>
                  <a:srgbClr val="212529"/>
                </a:solidFill>
                <a:effectLst/>
              </a:rPr>
              <a:t>, </a:t>
            </a:r>
            <a:r>
              <a:rPr lang="ko-KR" altLang="en-US" sz="1600" b="0" i="0" dirty="0">
                <a:solidFill>
                  <a:srgbClr val="212529"/>
                </a:solidFill>
                <a:effectLst/>
              </a:rPr>
              <a:t>첫 번째 인자 중에서 태그를 특정할 수 있다</a:t>
            </a:r>
            <a:r>
              <a:rPr lang="en-US" altLang="ko-KR" sz="1600" b="0" i="0" dirty="0">
                <a:solidFill>
                  <a:srgbClr val="212529"/>
                </a:solidFill>
                <a:effectLst/>
              </a:rPr>
              <a:t>. </a:t>
            </a:r>
            <a:r>
              <a:rPr lang="en-US" altLang="ko-KR" sz="1600" b="1" i="0" dirty="0">
                <a:solidFill>
                  <a:srgbClr val="212529"/>
                </a:solidFill>
                <a:effectLst/>
              </a:rPr>
              <a:t>("a", {"</a:t>
            </a:r>
            <a:r>
              <a:rPr lang="ko-KR" altLang="en-US" sz="1600" b="1" i="0" dirty="0">
                <a:solidFill>
                  <a:srgbClr val="212529"/>
                </a:solidFill>
                <a:effectLst/>
              </a:rPr>
              <a:t>속성</a:t>
            </a:r>
            <a:r>
              <a:rPr lang="en-US" altLang="ko-KR" sz="1600" b="1" i="0" dirty="0">
                <a:solidFill>
                  <a:srgbClr val="212529"/>
                </a:solidFill>
                <a:effectLst/>
              </a:rPr>
              <a:t>":"b"}</a:t>
            </a:r>
            <a:r>
              <a:rPr lang="en-US" altLang="ko-KR" sz="1600" b="0" i="0" dirty="0">
                <a:solidFill>
                  <a:srgbClr val="212529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1916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50C57-77C3-4832-92AF-100E5F68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D62F3-78E1-4E13-9034-BA5E4221B5B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196412"/>
            <a:ext cx="10608942" cy="5196000"/>
          </a:xfrm>
        </p:spPr>
        <p:txBody>
          <a:bodyPr/>
          <a:lstStyle/>
          <a:p>
            <a:r>
              <a:rPr lang="en-US" altLang="ko-KR" sz="2400" b="1" i="0" dirty="0">
                <a:solidFill>
                  <a:srgbClr val="333333"/>
                </a:solidFill>
                <a:effectLst/>
              </a:rPr>
              <a:t>.</a:t>
            </a:r>
            <a:r>
              <a:rPr lang="en-US" altLang="ko-KR" sz="2400" b="1" i="0" dirty="0" err="1">
                <a:solidFill>
                  <a:srgbClr val="333333"/>
                </a:solidFill>
                <a:effectLst/>
              </a:rPr>
              <a:t>get_text</a:t>
            </a:r>
            <a:r>
              <a:rPr lang="en-US" altLang="ko-KR" sz="2400" b="1" i="0" dirty="0">
                <a:solidFill>
                  <a:srgbClr val="333333"/>
                </a:solidFill>
                <a:effectLst/>
              </a:rPr>
              <a:t>()</a:t>
            </a:r>
          </a:p>
          <a:p>
            <a:pPr lvl="1"/>
            <a:r>
              <a:rPr lang="en-US" altLang="ko-KR" sz="1800" i="0" dirty="0" err="1">
                <a:solidFill>
                  <a:srgbClr val="333333"/>
                </a:solidFill>
                <a:effectLst/>
              </a:rPr>
              <a:t>get_text</a:t>
            </a:r>
            <a:r>
              <a:rPr lang="ko-KR" altLang="en-US" sz="1800" i="0" dirty="0">
                <a:solidFill>
                  <a:srgbClr val="333333"/>
                </a:solidFill>
                <a:effectLst/>
              </a:rPr>
              <a:t>는 해당 </a:t>
            </a:r>
            <a:r>
              <a:rPr lang="en-US" altLang="ko-KR" sz="1800" i="0" dirty="0">
                <a:solidFill>
                  <a:srgbClr val="333333"/>
                </a:solidFill>
                <a:effectLst/>
              </a:rPr>
              <a:t>element</a:t>
            </a:r>
            <a:r>
              <a:rPr lang="ko-KR" altLang="en-US" sz="1800" i="0" dirty="0">
                <a:solidFill>
                  <a:srgbClr val="333333"/>
                </a:solidFill>
                <a:effectLst/>
              </a:rPr>
              <a:t>에 있는 모든 </a:t>
            </a:r>
            <a:r>
              <a:rPr lang="en-US" altLang="ko-KR" sz="1800" i="0" dirty="0">
                <a:solidFill>
                  <a:srgbClr val="333333"/>
                </a:solidFill>
                <a:effectLst/>
              </a:rPr>
              <a:t>text</a:t>
            </a:r>
            <a:r>
              <a:rPr lang="ko-KR" altLang="en-US" sz="1800" i="0" dirty="0">
                <a:solidFill>
                  <a:srgbClr val="333333"/>
                </a:solidFill>
                <a:effectLst/>
              </a:rPr>
              <a:t>를 추출한다</a:t>
            </a:r>
            <a:r>
              <a:rPr lang="en-US" altLang="ko-KR" sz="1800" i="0" dirty="0">
                <a:solidFill>
                  <a:srgbClr val="333333"/>
                </a:solidFill>
                <a:effectLst/>
              </a:rPr>
              <a:t>.</a:t>
            </a:r>
          </a:p>
          <a:p>
            <a:pPr lvl="1"/>
            <a:r>
              <a:rPr lang="ko-KR" altLang="en-US" sz="1800" i="0" dirty="0">
                <a:solidFill>
                  <a:srgbClr val="333333"/>
                </a:solidFill>
                <a:effectLst/>
              </a:rPr>
              <a:t>모든 </a:t>
            </a:r>
            <a:r>
              <a:rPr lang="en-US" altLang="ko-KR" sz="1800" i="0" dirty="0">
                <a:solidFill>
                  <a:srgbClr val="333333"/>
                </a:solidFill>
                <a:effectLst/>
              </a:rPr>
              <a:t>text</a:t>
            </a:r>
            <a:r>
              <a:rPr lang="ko-KR" altLang="en-US" sz="1800" i="0" dirty="0">
                <a:solidFill>
                  <a:srgbClr val="333333"/>
                </a:solidFill>
                <a:effectLst/>
              </a:rPr>
              <a:t>를 추출해 하나의 </a:t>
            </a:r>
            <a:r>
              <a:rPr lang="en-US" altLang="ko-KR" sz="1800" i="0" dirty="0">
                <a:solidFill>
                  <a:srgbClr val="333333"/>
                </a:solidFill>
                <a:effectLst/>
              </a:rPr>
              <a:t>String</a:t>
            </a:r>
            <a:r>
              <a:rPr lang="ko-KR" altLang="en-US" sz="1800" i="0" dirty="0">
                <a:solidFill>
                  <a:srgbClr val="333333"/>
                </a:solidFill>
                <a:effectLst/>
              </a:rPr>
              <a:t>으로 만든다</a:t>
            </a:r>
            <a:r>
              <a:rPr lang="en-US" altLang="ko-KR" sz="1800" i="0" dirty="0">
                <a:solidFill>
                  <a:srgbClr val="333333"/>
                </a:solidFill>
                <a:effectLst/>
              </a:rPr>
              <a:t>.</a:t>
            </a:r>
          </a:p>
          <a:p>
            <a:pPr lvl="1"/>
            <a:r>
              <a:rPr lang="en-US" altLang="ko-KR" sz="1800" i="0" dirty="0" err="1">
                <a:solidFill>
                  <a:srgbClr val="333333"/>
                </a:solidFill>
                <a:effectLst/>
              </a:rPr>
              <a:t>get_text</a:t>
            </a:r>
            <a:r>
              <a:rPr lang="en-US" altLang="ko-KR" sz="1800" i="0" dirty="0">
                <a:solidFill>
                  <a:srgbClr val="333333"/>
                </a:solidFill>
                <a:effectLst/>
              </a:rPr>
              <a:t>()</a:t>
            </a:r>
            <a:r>
              <a:rPr lang="ko-KR" altLang="en-US" sz="1800" i="0" dirty="0">
                <a:solidFill>
                  <a:srgbClr val="333333"/>
                </a:solidFill>
                <a:effectLst/>
              </a:rPr>
              <a:t>는 하위 태그의 모든 텍스트를 추출한다</a:t>
            </a:r>
            <a:r>
              <a:rPr lang="en-US" altLang="ko-KR" sz="1800" b="1" i="0" dirty="0">
                <a:solidFill>
                  <a:srgbClr val="333333"/>
                </a:solidFill>
                <a:effectLst/>
              </a:rPr>
              <a:t>.</a:t>
            </a:r>
          </a:p>
          <a:p>
            <a:pPr lvl="1"/>
            <a:endParaRPr lang="en-US" altLang="ko-KR" sz="1800" b="1" i="0" dirty="0">
              <a:solidFill>
                <a:srgbClr val="333333"/>
              </a:solidFill>
              <a:effectLst/>
            </a:endParaRPr>
          </a:p>
          <a:p>
            <a:r>
              <a:rPr lang="en-US" altLang="ko-KR" sz="2400" b="1" i="0" dirty="0">
                <a:solidFill>
                  <a:srgbClr val="333333"/>
                </a:solidFill>
                <a:effectLst/>
              </a:rPr>
              <a:t>.string</a:t>
            </a:r>
          </a:p>
          <a:p>
            <a:pPr lvl="1"/>
            <a:r>
              <a:rPr lang="en-US" altLang="ko-KR" sz="1800" i="0" dirty="0">
                <a:solidFill>
                  <a:srgbClr val="333333"/>
                </a:solidFill>
                <a:effectLst/>
              </a:rPr>
              <a:t>string</a:t>
            </a:r>
            <a:r>
              <a:rPr lang="ko-KR" altLang="en-US" sz="1800" i="0" dirty="0">
                <a:solidFill>
                  <a:srgbClr val="333333"/>
                </a:solidFill>
                <a:effectLst/>
              </a:rPr>
              <a:t>은 해당하는 태그에 </a:t>
            </a:r>
            <a:r>
              <a:rPr lang="en-US" altLang="ko-KR" sz="1800" i="0" dirty="0">
                <a:solidFill>
                  <a:srgbClr val="333333"/>
                </a:solidFill>
                <a:effectLst/>
              </a:rPr>
              <a:t>string</a:t>
            </a:r>
            <a:r>
              <a:rPr lang="ko-KR" altLang="en-US" sz="1800" i="0" dirty="0">
                <a:solidFill>
                  <a:srgbClr val="333333"/>
                </a:solidFill>
                <a:effectLst/>
              </a:rPr>
              <a:t>이 있으면 그것만 가져온다</a:t>
            </a:r>
            <a:r>
              <a:rPr lang="en-US" altLang="ko-KR" sz="1800" i="0" dirty="0">
                <a:solidFill>
                  <a:srgbClr val="333333"/>
                </a:solidFill>
                <a:effectLst/>
              </a:rPr>
              <a:t>.</a:t>
            </a:r>
          </a:p>
          <a:p>
            <a:pPr lvl="1"/>
            <a:r>
              <a:rPr lang="ko-KR" altLang="en-US" sz="1800" i="0" dirty="0" err="1">
                <a:solidFill>
                  <a:srgbClr val="333333"/>
                </a:solidFill>
                <a:effectLst/>
              </a:rPr>
              <a:t>줄바꿈</a:t>
            </a:r>
            <a:r>
              <a:rPr lang="en-US" altLang="ko-KR" sz="1800" i="0" dirty="0">
                <a:solidFill>
                  <a:srgbClr val="333333"/>
                </a:solidFill>
                <a:effectLst/>
              </a:rPr>
              <a:t>, </a:t>
            </a:r>
            <a:r>
              <a:rPr lang="ko-KR" altLang="en-US" sz="1800" i="0" dirty="0">
                <a:solidFill>
                  <a:srgbClr val="333333"/>
                </a:solidFill>
                <a:effectLst/>
              </a:rPr>
              <a:t>공백 등은 제거된 </a:t>
            </a:r>
            <a:r>
              <a:rPr lang="en-US" altLang="ko-KR" sz="1800" i="0" dirty="0">
                <a:solidFill>
                  <a:srgbClr val="333333"/>
                </a:solidFill>
                <a:effectLst/>
              </a:rPr>
              <a:t>string</a:t>
            </a:r>
            <a:r>
              <a:rPr lang="ko-KR" altLang="en-US" sz="1800" i="0" dirty="0">
                <a:solidFill>
                  <a:srgbClr val="333333"/>
                </a:solidFill>
                <a:effectLst/>
              </a:rPr>
              <a:t>만 추출한다</a:t>
            </a:r>
            <a:r>
              <a:rPr lang="en-US" altLang="ko-KR" sz="1800" i="0" dirty="0">
                <a:solidFill>
                  <a:srgbClr val="333333"/>
                </a:solidFill>
                <a:effectLst/>
              </a:rPr>
              <a:t>.</a:t>
            </a:r>
          </a:p>
          <a:p>
            <a:pPr lvl="1"/>
            <a:r>
              <a:rPr lang="en-US" altLang="ko-KR" sz="1800" i="0" dirty="0">
                <a:solidFill>
                  <a:srgbClr val="333333"/>
                </a:solidFill>
                <a:effectLst/>
              </a:rPr>
              <a:t>string</a:t>
            </a:r>
            <a:r>
              <a:rPr lang="ko-KR" altLang="en-US" sz="1800" i="0" dirty="0">
                <a:solidFill>
                  <a:srgbClr val="333333"/>
                </a:solidFill>
                <a:effectLst/>
              </a:rPr>
              <a:t>은 정확한 위치에서 가져오고</a:t>
            </a:r>
            <a:r>
              <a:rPr lang="en-US" altLang="ko-KR" sz="1800" i="0" dirty="0">
                <a:solidFill>
                  <a:srgbClr val="333333"/>
                </a:solidFill>
                <a:effectLst/>
              </a:rPr>
              <a:t>, </a:t>
            </a:r>
            <a:r>
              <a:rPr lang="ko-KR" altLang="en-US" sz="1800" i="0" dirty="0">
                <a:solidFill>
                  <a:srgbClr val="333333"/>
                </a:solidFill>
                <a:effectLst/>
              </a:rPr>
              <a:t>만약 자식 태그가 둘 이상이라면 무엇을 가져와야 할지 </a:t>
            </a:r>
            <a:br>
              <a:rPr lang="en-US" altLang="ko-KR" sz="1800" i="0" dirty="0">
                <a:solidFill>
                  <a:srgbClr val="333333"/>
                </a:solidFill>
                <a:effectLst/>
              </a:rPr>
            </a:br>
            <a:r>
              <a:rPr lang="ko-KR" altLang="en-US" sz="1800" i="0" dirty="0">
                <a:solidFill>
                  <a:srgbClr val="333333"/>
                </a:solidFill>
                <a:effectLst/>
              </a:rPr>
              <a:t>모르기에 </a:t>
            </a:r>
            <a:r>
              <a:rPr lang="en-US" altLang="ko-KR" sz="1800" i="0" dirty="0">
                <a:solidFill>
                  <a:srgbClr val="333333"/>
                </a:solidFill>
                <a:effectLst/>
              </a:rPr>
              <a:t>None</a:t>
            </a:r>
            <a:r>
              <a:rPr lang="ko-KR" altLang="en-US" sz="1800" i="0" dirty="0">
                <a:solidFill>
                  <a:srgbClr val="333333"/>
                </a:solidFill>
                <a:effectLst/>
              </a:rPr>
              <a:t>을 반환한다</a:t>
            </a:r>
            <a:r>
              <a:rPr lang="en-US" altLang="ko-KR" sz="1800" i="0" dirty="0">
                <a:solidFill>
                  <a:srgbClr val="333333"/>
                </a:solidFill>
                <a:effectLst/>
              </a:rPr>
              <a:t>. </a:t>
            </a:r>
            <a:r>
              <a:rPr lang="ko-KR" altLang="en-US" sz="1800" i="0" dirty="0">
                <a:solidFill>
                  <a:srgbClr val="333333"/>
                </a:solidFill>
                <a:effectLst/>
              </a:rPr>
              <a:t>하지만 자식태그가 하나이고</a:t>
            </a:r>
            <a:r>
              <a:rPr lang="en-US" altLang="ko-KR" sz="1800" i="0" dirty="0">
                <a:solidFill>
                  <a:srgbClr val="333333"/>
                </a:solidFill>
                <a:effectLst/>
              </a:rPr>
              <a:t>, </a:t>
            </a:r>
            <a:r>
              <a:rPr lang="ko-KR" altLang="en-US" sz="1800" i="0" dirty="0">
                <a:solidFill>
                  <a:srgbClr val="333333"/>
                </a:solidFill>
                <a:effectLst/>
              </a:rPr>
              <a:t>그 자식 태그에 </a:t>
            </a:r>
            <a:r>
              <a:rPr lang="en-US" altLang="ko-KR" sz="1800" i="0" dirty="0">
                <a:solidFill>
                  <a:srgbClr val="333333"/>
                </a:solidFill>
                <a:effectLst/>
              </a:rPr>
              <a:t>.string </a:t>
            </a:r>
            <a:r>
              <a:rPr lang="ko-KR" altLang="en-US" sz="1800" i="0" dirty="0">
                <a:solidFill>
                  <a:srgbClr val="333333"/>
                </a:solidFill>
                <a:effectLst/>
              </a:rPr>
              <a:t>값이 있으면 해당하는 자식의 </a:t>
            </a:r>
            <a:r>
              <a:rPr lang="en-US" altLang="ko-KR" sz="1800" i="0" dirty="0">
                <a:solidFill>
                  <a:srgbClr val="333333"/>
                </a:solidFill>
                <a:effectLst/>
              </a:rPr>
              <a:t>string</a:t>
            </a:r>
            <a:r>
              <a:rPr lang="ko-KR" altLang="en-US" sz="1800" i="0" dirty="0">
                <a:solidFill>
                  <a:srgbClr val="333333"/>
                </a:solidFill>
                <a:effectLst/>
              </a:rPr>
              <a:t>을 추출한다</a:t>
            </a:r>
            <a:r>
              <a:rPr lang="en-US" altLang="ko-KR" sz="1800" i="0" dirty="0">
                <a:solidFill>
                  <a:srgbClr val="333333"/>
                </a:solidFill>
                <a:effectLst/>
              </a:rPr>
              <a:t>.</a:t>
            </a:r>
            <a:endParaRPr lang="en-US" altLang="ko-KR" sz="1400" i="0" dirty="0">
              <a:solidFill>
                <a:srgbClr val="2125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30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50C57-77C3-4832-92AF-100E5F68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E4501A-E45D-E5E7-6CE5-20A0E2447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03" y="1815213"/>
            <a:ext cx="7124700" cy="1771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2A6A57-BA7D-355F-3103-7233E56C55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9" r="20774" b="45279"/>
          <a:stretch/>
        </p:blipFill>
        <p:spPr>
          <a:xfrm>
            <a:off x="668103" y="3586863"/>
            <a:ext cx="7124700" cy="2746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8DD856D-453D-B09C-5E51-904D821A5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03" y="1253238"/>
            <a:ext cx="2447925" cy="561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24388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50C57-77C3-4832-92AF-100E5F68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2A0177-AFFC-28A8-ABB1-23E52B0D4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42" y="1108439"/>
            <a:ext cx="7124700" cy="53625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68805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50C57-77C3-4832-92AF-100E5F68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CF877E-21D2-6B54-4B08-750A17070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" y="1347438"/>
            <a:ext cx="9718291" cy="35852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13789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D8912E-3115-02FB-9C4B-B5883DFDB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/>
              <a:t>웹페이지에서 </a:t>
            </a:r>
            <a:r>
              <a:rPr lang="en-US" altLang="ko-KR" sz="2000" dirty="0"/>
              <a:t>HTML </a:t>
            </a:r>
            <a:r>
              <a:rPr lang="ko-KR" altLang="en-US" sz="2000" dirty="0"/>
              <a:t>소스보기</a:t>
            </a:r>
            <a:endParaRPr lang="en-US" altLang="ko-KR" sz="2000" dirty="0"/>
          </a:p>
          <a:p>
            <a:pPr marL="1096526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1) </a:t>
            </a:r>
            <a:r>
              <a:rPr lang="ko-KR" altLang="en-US" dirty="0"/>
              <a:t>크롬실행 </a:t>
            </a:r>
            <a:endParaRPr lang="en-US" altLang="ko-KR" dirty="0"/>
          </a:p>
          <a:p>
            <a:pPr marL="1096526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2) F12 , </a:t>
            </a:r>
            <a:r>
              <a:rPr lang="en-US" altLang="ko-KR" dirty="0" err="1"/>
              <a:t>right_click</a:t>
            </a:r>
            <a:r>
              <a:rPr lang="en-US" altLang="ko-KR" dirty="0"/>
              <a:t> - </a:t>
            </a:r>
            <a:r>
              <a:rPr lang="ko-KR" altLang="en-US" dirty="0"/>
              <a:t>검사</a:t>
            </a:r>
            <a:r>
              <a:rPr lang="en-US" altLang="ko-KR" dirty="0"/>
              <a:t> ,</a:t>
            </a: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 err="1"/>
              <a:t>도구더보기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개발자도구 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DE88D23-FF16-6C49-787E-C6E18FE5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당근마켓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502B3F-09BC-5E29-71B7-AA8843A3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410" y="3512440"/>
            <a:ext cx="1524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17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F845D-2516-45DB-88FB-9AC69974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가져오기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5A984-65EA-4C22-8A65-516492B7F1BF}"/>
              </a:ext>
            </a:extLst>
          </p:cNvPr>
          <p:cNvSpPr txBox="1"/>
          <p:nvPr/>
        </p:nvSpPr>
        <p:spPr>
          <a:xfrm>
            <a:off x="816863" y="1235808"/>
            <a:ext cx="9966155" cy="25545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requests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웹페이지 요청하고 응답 페이지를 리턴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 =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requests.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('https://www.daangn.com/search/%EC%9A%B8%EC%82%B0’)</a:t>
            </a: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rawhtml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.content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=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.text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header =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.headers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status =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.status_code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1CEFC0-46D8-46F2-84CD-F132938966C3}"/>
              </a:ext>
            </a:extLst>
          </p:cNvPr>
          <p:cNvSpPr/>
          <p:nvPr/>
        </p:nvSpPr>
        <p:spPr>
          <a:xfrm>
            <a:off x="816863" y="4008580"/>
            <a:ext cx="7964827" cy="179565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get(</a:t>
            </a:r>
            <a:r>
              <a:rPr lang="en-US" altLang="ko-KR" sz="2000" b="1" dirty="0" err="1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url</a:t>
            </a:r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r>
              <a:rPr lang="en-US" altLang="ko-KR" sz="2000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해당 </a:t>
            </a:r>
            <a:r>
              <a:rPr lang="en-US" altLang="ko-KR" sz="20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url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의 웹페이지 요청하고 응답 페이지를 리턴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lvl="1"/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.content</a:t>
            </a:r>
            <a:r>
              <a:rPr lang="en-US" altLang="ko-KR" sz="2000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웹페이지를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raw data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형태로 표현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lvl="1"/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.text</a:t>
            </a:r>
            <a:r>
              <a:rPr lang="en-US" altLang="ko-KR" sz="2000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웹페이지를 문자열 형태로 변환하여  표현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lvl="1"/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.headers</a:t>
            </a:r>
            <a:r>
              <a:rPr lang="en-US" altLang="ko-KR" sz="2000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헤더 정보 표시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</a:p>
          <a:p>
            <a:pPr lvl="1"/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  <a:r>
              <a:rPr lang="en-US" altLang="ko-KR" sz="2000" b="1" dirty="0" err="1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status_code</a:t>
            </a:r>
            <a:r>
              <a:rPr lang="en-US" altLang="ko-KR" sz="2000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응답 코드 표시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930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F845D-2516-45DB-88FB-9AC69974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가져오기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E54B39-31C0-434D-506D-121A73E1B26C}"/>
              </a:ext>
            </a:extLst>
          </p:cNvPr>
          <p:cNvGrpSpPr/>
          <p:nvPr/>
        </p:nvGrpSpPr>
        <p:grpSpPr>
          <a:xfrm>
            <a:off x="972138" y="1211246"/>
            <a:ext cx="9410700" cy="5150555"/>
            <a:chOff x="998017" y="1202620"/>
            <a:chExt cx="9410700" cy="515055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2A753D5-7E0A-52B9-6311-DA232842C8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1787"/>
            <a:stretch/>
          </p:blipFill>
          <p:spPr>
            <a:xfrm>
              <a:off x="998018" y="1202620"/>
              <a:ext cx="9410699" cy="3573109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D391247-6AEC-E52C-C412-4C7347200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17" y="3429000"/>
              <a:ext cx="9410700" cy="292417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116520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7B19C-53E4-4F05-832F-020F184B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객체로 변환하기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732B0-3027-40B4-8C73-B70543CC02C2}"/>
              </a:ext>
            </a:extLst>
          </p:cNvPr>
          <p:cNvSpPr txBox="1"/>
          <p:nvPr/>
        </p:nvSpPr>
        <p:spPr>
          <a:xfrm>
            <a:off x="1001903" y="1348369"/>
            <a:ext cx="7059023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soup = </a:t>
            </a:r>
            <a:r>
              <a:rPr lang="en-US" altLang="ko-KR" sz="2400" b="1" dirty="0" err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BeautifulSoup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(html, '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html.parser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9CDFE3-BB48-484D-BEA8-59CA01A08B17}"/>
              </a:ext>
            </a:extLst>
          </p:cNvPr>
          <p:cNvSpPr/>
          <p:nvPr/>
        </p:nvSpPr>
        <p:spPr>
          <a:xfrm>
            <a:off x="1001903" y="2030208"/>
            <a:ext cx="9690079" cy="5999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BeautifulSoup</a:t>
            </a:r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문자열형태의 </a:t>
            </a:r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html </a:t>
            </a:r>
            <a:r>
              <a:rPr lang="ko-KR" altLang="en-US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문서</a:t>
            </a:r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파싱 방법</a:t>
            </a:r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r>
              <a:rPr lang="en-US" altLang="ko-KR" sz="2000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en-US" altLang="ko-KR" sz="20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BeautifulSoup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객체를 반환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B3A5C19-F5F3-2848-95E1-5FB30CAD4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03" y="2850282"/>
            <a:ext cx="4898565" cy="31942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32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99579B-4F59-4260-9F7A-09B2AB85E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Requests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BeautifulSoup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0EC611D-EC5B-42DA-9B6E-49DA5E96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179" y="1633756"/>
            <a:ext cx="10160000" cy="990600"/>
          </a:xfrm>
        </p:spPr>
        <p:txBody>
          <a:bodyPr/>
          <a:lstStyle/>
          <a:p>
            <a:pPr algn="ctr"/>
            <a:r>
              <a:rPr lang="ko-KR" altLang="en-US" sz="4000" dirty="0"/>
              <a:t>웹 </a:t>
            </a:r>
            <a:r>
              <a:rPr lang="ko-KR" altLang="en-US" sz="4000" dirty="0" err="1"/>
              <a:t>크롤링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22175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7B19C-53E4-4F05-832F-020F184B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객체로 변환하기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A9B6D47-4F75-1A7E-9AA3-280EDA405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10" y="1357402"/>
            <a:ext cx="10080229" cy="43964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20149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8CDAB-B894-4531-9DBB-E05CBE93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태그 파싱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6DEDA-7DA7-45CD-A6B2-409E909B0410}"/>
              </a:ext>
            </a:extLst>
          </p:cNvPr>
          <p:cNvSpPr txBox="1"/>
          <p:nvPr/>
        </p:nvSpPr>
        <p:spPr>
          <a:xfrm>
            <a:off x="883976" y="1031483"/>
            <a:ext cx="8171861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200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soup.</a:t>
            </a:r>
            <a:r>
              <a:rPr lang="ko-KR" altLang="en-US" b="1" dirty="0">
                <a:solidFill>
                  <a:srgbClr val="FFFF00"/>
                </a:solidFill>
              </a:rPr>
              <a:t>속성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D25260-58DF-4712-A21E-E048CB158D7D}"/>
              </a:ext>
            </a:extLst>
          </p:cNvPr>
          <p:cNvSpPr/>
          <p:nvPr/>
        </p:nvSpPr>
        <p:spPr>
          <a:xfrm>
            <a:off x="883976" y="3020501"/>
            <a:ext cx="8171861" cy="5999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find_all</a:t>
            </a:r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(“</a:t>
            </a:r>
            <a:r>
              <a:rPr lang="ko-KR" altLang="en-US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속성</a:t>
            </a:r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“)</a:t>
            </a:r>
            <a:r>
              <a:rPr lang="en-US" altLang="ko-KR" sz="2000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원하는 속성과 일치하는 모든 부분을 파싱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ABDCB4-ADAD-F2A2-FEDE-1BEF7A391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76" y="1490154"/>
            <a:ext cx="8171861" cy="13402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CA302B-A726-4CBB-B10D-9306C74BB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76" y="3810471"/>
            <a:ext cx="8171860" cy="2578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6067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8CDAB-B894-4531-9DBB-E05CBE93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태그내의 물품명을 가져와서 리스트로 만들기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5CA2CDA-8761-11C6-164A-DCE28453B5EF}"/>
              </a:ext>
            </a:extLst>
          </p:cNvPr>
          <p:cNvGrpSpPr/>
          <p:nvPr/>
        </p:nvGrpSpPr>
        <p:grpSpPr>
          <a:xfrm>
            <a:off x="816863" y="1450587"/>
            <a:ext cx="8171862" cy="1178101"/>
            <a:chOff x="816863" y="1450587"/>
            <a:chExt cx="8171862" cy="11781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66DEDA-7DA7-45CD-A6B2-409E909B0410}"/>
                </a:ext>
              </a:extLst>
            </p:cNvPr>
            <p:cNvSpPr txBox="1"/>
            <p:nvPr/>
          </p:nvSpPr>
          <p:spPr>
            <a:xfrm>
              <a:off x="816864" y="1450587"/>
              <a:ext cx="8171861" cy="4001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titles = </a:t>
              </a:r>
              <a:r>
                <a:rPr lang="en-US" altLang="ko-KR"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soup</a:t>
              </a:r>
              <a:r>
                <a:rPr lang="en-US" altLang="ko-KR" sz="2000" b="1" dirty="0" err="1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.select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('div &gt; div &gt; article &gt; a &gt; </a:t>
              </a:r>
              <a:r>
                <a:rPr lang="en-US" altLang="ko-KR"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div.card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-photo &gt; </a:t>
              </a:r>
              <a:r>
                <a:rPr lang="en-US" altLang="ko-KR"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')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FD25260-58DF-4712-A21E-E048CB158D7D}"/>
                </a:ext>
              </a:extLst>
            </p:cNvPr>
            <p:cNvSpPr/>
            <p:nvPr/>
          </p:nvSpPr>
          <p:spPr>
            <a:xfrm>
              <a:off x="816863" y="2028788"/>
              <a:ext cx="8171861" cy="59990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000" b="1" dirty="0">
                  <a:solidFill>
                    <a:srgbClr val="FFFF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select(</a:t>
              </a:r>
              <a:r>
                <a:rPr lang="ko-KR" altLang="en-US" sz="2000" b="1" dirty="0">
                  <a:solidFill>
                    <a:srgbClr val="FFFF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조건</a:t>
              </a:r>
              <a:r>
                <a:rPr lang="en-US" altLang="ko-KR" sz="2000" b="1" dirty="0">
                  <a:solidFill>
                    <a:srgbClr val="FFFF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)</a:t>
              </a:r>
              <a:r>
                <a:rPr lang="en-US" altLang="ko-KR" sz="2000" dirty="0">
                  <a:solidFill>
                    <a:srgbClr val="FFFF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: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원하는 조건과 일치하는 부분만 선택해서 가져오기</a:t>
              </a:r>
              <a:endPara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ECE7A7B-A64B-2626-D3F6-7B563AEA6E38}"/>
              </a:ext>
            </a:extLst>
          </p:cNvPr>
          <p:cNvGrpSpPr/>
          <p:nvPr/>
        </p:nvGrpSpPr>
        <p:grpSpPr>
          <a:xfrm>
            <a:off x="816864" y="2992188"/>
            <a:ext cx="5842727" cy="2853071"/>
            <a:chOff x="1023899" y="1209490"/>
            <a:chExt cx="5842727" cy="285307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988261-6B99-229E-4531-B2454067DEF9}"/>
                </a:ext>
              </a:extLst>
            </p:cNvPr>
            <p:cNvSpPr txBox="1"/>
            <p:nvPr/>
          </p:nvSpPr>
          <p:spPr>
            <a:xfrm>
              <a:off x="1023899" y="1209490"/>
              <a:ext cx="5842726" cy="13234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titlelist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list()</a:t>
              </a:r>
            </a:p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for title in titles:</a:t>
              </a:r>
            </a:p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dtitle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title.</a:t>
              </a:r>
              <a:r>
                <a:rPr lang="en-US" altLang="ko-KR" sz="2000" b="1" dirty="0" err="1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('alt')</a:t>
              </a:r>
            </a:p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titlelist.</a:t>
              </a:r>
              <a:r>
                <a:rPr lang="en-US" altLang="ko-KR" sz="2000" b="1" dirty="0" err="1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append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dtitle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4AE0573-23A6-871C-D38C-466C12E0A1B3}"/>
                </a:ext>
              </a:extLst>
            </p:cNvPr>
            <p:cNvSpPr/>
            <p:nvPr/>
          </p:nvSpPr>
          <p:spPr>
            <a:xfrm>
              <a:off x="1023899" y="2693640"/>
              <a:ext cx="5842727" cy="59990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000" b="1" dirty="0">
                  <a:solidFill>
                    <a:srgbClr val="FFFF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get(‘</a:t>
              </a:r>
              <a:r>
                <a:rPr lang="ko-KR" altLang="en-US" sz="2000" b="1" dirty="0">
                  <a:solidFill>
                    <a:srgbClr val="FFFF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속성</a:t>
              </a:r>
              <a:r>
                <a:rPr lang="en-US" altLang="ko-KR" sz="2000" b="1" dirty="0">
                  <a:solidFill>
                    <a:srgbClr val="FFFF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’)</a:t>
              </a:r>
              <a:r>
                <a:rPr lang="en-US" altLang="ko-KR" sz="2000" dirty="0">
                  <a:solidFill>
                    <a:srgbClr val="FFFF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: </a:t>
              </a:r>
              <a:r>
                <a:rPr lang="ko-KR" altLang="en-US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주어진 속성에 해당하는 값을 가져오기</a:t>
              </a:r>
              <a:endPara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C319F98-A426-DE46-A764-857D40045D6D}"/>
                </a:ext>
              </a:extLst>
            </p:cNvPr>
            <p:cNvSpPr/>
            <p:nvPr/>
          </p:nvSpPr>
          <p:spPr>
            <a:xfrm>
              <a:off x="1023899" y="3462661"/>
              <a:ext cx="5842727" cy="59990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000" b="1" dirty="0">
                  <a:solidFill>
                    <a:srgbClr val="FFFF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append()</a:t>
              </a:r>
              <a:r>
                <a:rPr lang="en-US" altLang="ko-KR" sz="2000" dirty="0">
                  <a:solidFill>
                    <a:srgbClr val="FFFF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: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리스트에 추가</a:t>
              </a:r>
              <a:endPara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8607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8CDAB-B894-4531-9DBB-E05CBE93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태그내의 물품명을 가져와서 리스트로 만들기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AC6268-BB0E-483F-881B-16D3993B7D15}"/>
              </a:ext>
            </a:extLst>
          </p:cNvPr>
          <p:cNvSpPr/>
          <p:nvPr/>
        </p:nvSpPr>
        <p:spPr>
          <a:xfrm>
            <a:off x="2528049" y="2357718"/>
            <a:ext cx="322727" cy="22411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AD76620-E651-267D-53D4-445B329B806F}"/>
              </a:ext>
            </a:extLst>
          </p:cNvPr>
          <p:cNvGrpSpPr/>
          <p:nvPr/>
        </p:nvGrpSpPr>
        <p:grpSpPr>
          <a:xfrm>
            <a:off x="1617879" y="1367257"/>
            <a:ext cx="8473161" cy="2594351"/>
            <a:chOff x="1859419" y="1644732"/>
            <a:chExt cx="8473161" cy="259435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1F7D7E9-E083-4831-9D73-112B081A5C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205" b="41843"/>
            <a:stretch/>
          </p:blipFill>
          <p:spPr>
            <a:xfrm>
              <a:off x="1859419" y="1644732"/>
              <a:ext cx="8473161" cy="2594351"/>
            </a:xfrm>
            <a:prstGeom prst="rect">
              <a:avLst/>
            </a:prstGeom>
            <a:ln w="12700" cap="sq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24BC17E-A5E5-4D05-A975-4657AD85DEC4}"/>
                </a:ext>
              </a:extLst>
            </p:cNvPr>
            <p:cNvSpPr/>
            <p:nvPr/>
          </p:nvSpPr>
          <p:spPr>
            <a:xfrm>
              <a:off x="2850776" y="3942677"/>
              <a:ext cx="2412104" cy="29640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BB899FE-2F46-4B84-B82C-8DCF978B9D6E}"/>
                </a:ext>
              </a:extLst>
            </p:cNvPr>
            <p:cNvSpPr/>
            <p:nvPr/>
          </p:nvSpPr>
          <p:spPr>
            <a:xfrm>
              <a:off x="2850776" y="1644732"/>
              <a:ext cx="1050664" cy="26595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34BC24F-34F1-475E-BF71-21E8E04738C9}"/>
                </a:ext>
              </a:extLst>
            </p:cNvPr>
            <p:cNvSpPr/>
            <p:nvPr/>
          </p:nvSpPr>
          <p:spPr>
            <a:xfrm>
              <a:off x="2111489" y="1910682"/>
              <a:ext cx="739287" cy="67115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20D35BB-F752-2A13-06A9-47FD7E384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13006"/>
              </p:ext>
            </p:extLst>
          </p:nvPr>
        </p:nvGraphicFramePr>
        <p:xfrm>
          <a:off x="1617879" y="4229274"/>
          <a:ext cx="6265457" cy="185420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970830">
                  <a:extLst>
                    <a:ext uri="{9D8B030D-6E8A-4147-A177-3AD203B41FA5}">
                      <a16:colId xmlns:a16="http://schemas.microsoft.com/office/drawing/2014/main" val="1698888489"/>
                    </a:ext>
                  </a:extLst>
                </a:gridCol>
                <a:gridCol w="2294627">
                  <a:extLst>
                    <a:ext uri="{9D8B030D-6E8A-4147-A177-3AD203B41FA5}">
                      <a16:colId xmlns:a16="http://schemas.microsoft.com/office/drawing/2014/main" val="1040616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select('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태그명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Ex) select(‘p’)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11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select('.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클래스명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Ex)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select(‘.article-info’)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select('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태그명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클래스명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’)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Ex) select(‘</a:t>
                      </a: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div.article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-info’)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2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select('#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아이디명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Ex) select(‘#result’)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0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select('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상위태그명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하위태그명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하위태그명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Ex) select(‘div &gt; div &gt; p’)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30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973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8CDAB-B894-4531-9DBB-E05CBE93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태그내의 물품명을 가져와서 리스트로 만들기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7858E90-D422-B4AF-4DAA-FB7CE749E222}"/>
              </a:ext>
            </a:extLst>
          </p:cNvPr>
          <p:cNvGrpSpPr/>
          <p:nvPr/>
        </p:nvGrpSpPr>
        <p:grpSpPr>
          <a:xfrm>
            <a:off x="1111024" y="3892343"/>
            <a:ext cx="8473161" cy="2594351"/>
            <a:chOff x="1859419" y="1644732"/>
            <a:chExt cx="8473161" cy="259435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7F303AB-22C0-8918-6B67-8A21884501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205" b="41843"/>
            <a:stretch/>
          </p:blipFill>
          <p:spPr>
            <a:xfrm>
              <a:off x="1859419" y="1644732"/>
              <a:ext cx="8473161" cy="2594351"/>
            </a:xfrm>
            <a:prstGeom prst="rect">
              <a:avLst/>
            </a:prstGeom>
            <a:ln w="12700" cap="sq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79538A-6D92-A81D-4B05-80DFD14CC4F9}"/>
                </a:ext>
              </a:extLst>
            </p:cNvPr>
            <p:cNvSpPr/>
            <p:nvPr/>
          </p:nvSpPr>
          <p:spPr>
            <a:xfrm>
              <a:off x="2986566" y="3232351"/>
              <a:ext cx="890923" cy="29640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952CC2-4E4F-7087-BF74-985EDCB44F47}"/>
              </a:ext>
            </a:extLst>
          </p:cNvPr>
          <p:cNvGrpSpPr/>
          <p:nvPr/>
        </p:nvGrpSpPr>
        <p:grpSpPr>
          <a:xfrm>
            <a:off x="1111024" y="1300439"/>
            <a:ext cx="9212448" cy="3032327"/>
            <a:chOff x="1111024" y="1300439"/>
            <a:chExt cx="9212448" cy="303232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5E823EC-A568-0C41-DE63-59B64B7B5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1024" y="1300439"/>
              <a:ext cx="9031670" cy="23941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DC76A82-FAD5-6A9D-D9C8-AA99E6FCA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08647" y="2170591"/>
              <a:ext cx="4314825" cy="216217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33719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48B23-76DF-410A-B4EC-09E93CB5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정보를 리스트로 만들기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A3CE4DC-DA09-81E6-3050-D50DFECB0A50}"/>
              </a:ext>
            </a:extLst>
          </p:cNvPr>
          <p:cNvGrpSpPr/>
          <p:nvPr/>
        </p:nvGrpSpPr>
        <p:grpSpPr>
          <a:xfrm>
            <a:off x="946291" y="1234608"/>
            <a:ext cx="9491702" cy="2349125"/>
            <a:chOff x="946291" y="1234608"/>
            <a:chExt cx="9491702" cy="234912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A7D045-90CB-48FE-A148-EA68F4B76C89}"/>
                </a:ext>
              </a:extLst>
            </p:cNvPr>
            <p:cNvSpPr txBox="1"/>
            <p:nvPr/>
          </p:nvSpPr>
          <p:spPr>
            <a:xfrm>
              <a:off x="946291" y="1234608"/>
              <a:ext cx="9491702" cy="15696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regions = </a:t>
              </a:r>
              <a:r>
                <a:rPr lang="en-US" altLang="ko-KR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soup.select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('section &gt; div &gt; div &gt; article &gt; a &gt; </a:t>
              </a:r>
              <a:r>
                <a:rPr lang="en-US" altLang="ko-KR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div.article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-info &gt; </a:t>
              </a:r>
              <a:r>
                <a:rPr lang="en-US" altLang="ko-KR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p.article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-region-name')</a:t>
              </a:r>
            </a:p>
            <a:p>
              <a:r>
                <a:rPr lang="en-US" altLang="ko-KR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regionlist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list()</a:t>
              </a:r>
            </a:p>
            <a:p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for region in regions:</a:t>
              </a: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dreg = </a:t>
              </a:r>
              <a:r>
                <a:rPr lang="en-US" altLang="ko-KR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region.</a:t>
              </a:r>
              <a:r>
                <a:rPr lang="en-US" altLang="ko-KR" sz="1600" b="1" dirty="0" err="1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text</a:t>
              </a:r>
              <a:endParaRPr lang="en-US" altLang="ko-KR" sz="16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regionlist.append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(dreg)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B162885-8EE8-4481-B637-57B9ACB3BAB8}"/>
                </a:ext>
              </a:extLst>
            </p:cNvPr>
            <p:cNvSpPr/>
            <p:nvPr/>
          </p:nvSpPr>
          <p:spPr>
            <a:xfrm>
              <a:off x="946291" y="2983833"/>
              <a:ext cx="9491702" cy="59990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000" b="1" dirty="0">
                  <a:solidFill>
                    <a:srgbClr val="FFFF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.text</a:t>
              </a:r>
              <a:r>
                <a:rPr lang="en-US" altLang="ko-KR" sz="2000" dirty="0">
                  <a:solidFill>
                    <a:srgbClr val="FFFF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: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시작태그와 종료태그 사이의 문자열을  가져오기</a:t>
              </a:r>
              <a:endPara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D93CF26-49B5-FBF3-F147-03DE818A4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91" y="3727096"/>
            <a:ext cx="9491702" cy="22684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A757DF-2AD9-171D-3440-0DC14E2DC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37" y="4528646"/>
            <a:ext cx="2143125" cy="1466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651CCB8-B99D-B534-E94C-098B962EF78E}"/>
              </a:ext>
            </a:extLst>
          </p:cNvPr>
          <p:cNvGrpSpPr/>
          <p:nvPr/>
        </p:nvGrpSpPr>
        <p:grpSpPr>
          <a:xfrm>
            <a:off x="7384759" y="4104783"/>
            <a:ext cx="4082992" cy="2314575"/>
            <a:chOff x="7384759" y="4104783"/>
            <a:chExt cx="4082992" cy="23145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6E0A191-9A53-4208-47AD-9930DBA3AF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479" t="-1928" r="22823" b="1928"/>
            <a:stretch/>
          </p:blipFill>
          <p:spPr>
            <a:xfrm>
              <a:off x="7384759" y="4104783"/>
              <a:ext cx="4082992" cy="23145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B4A3E5-A2F5-1D49-44A7-F811583D309F}"/>
                </a:ext>
              </a:extLst>
            </p:cNvPr>
            <p:cNvSpPr/>
            <p:nvPr/>
          </p:nvSpPr>
          <p:spPr>
            <a:xfrm>
              <a:off x="7709741" y="5452845"/>
              <a:ext cx="1904041" cy="18000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CC39B56-26DB-E16C-3643-F180E9FF1A1F}"/>
                </a:ext>
              </a:extLst>
            </p:cNvPr>
            <p:cNvSpPr/>
            <p:nvPr/>
          </p:nvSpPr>
          <p:spPr>
            <a:xfrm>
              <a:off x="7894299" y="5795754"/>
              <a:ext cx="2994611" cy="18000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2718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91C60-62DA-4CAF-824D-065A3F8D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정리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7CB6AF-58D0-4C5E-BED7-E5133F4F9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80" y="1437049"/>
            <a:ext cx="5371133" cy="1012696"/>
          </a:xfrm>
          <a:prstGeom prst="rect">
            <a:avLst/>
          </a:prstGeom>
          <a:ln w="127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D554DF04-6CBB-3742-3D3E-110869C4BB0D}"/>
              </a:ext>
            </a:extLst>
          </p:cNvPr>
          <p:cNvGrpSpPr/>
          <p:nvPr/>
        </p:nvGrpSpPr>
        <p:grpSpPr>
          <a:xfrm>
            <a:off x="966756" y="2917440"/>
            <a:ext cx="6550317" cy="2551401"/>
            <a:chOff x="966756" y="2917440"/>
            <a:chExt cx="6550317" cy="255140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59C95E-08EA-458A-ADF9-4AE162BF3A9D}"/>
                </a:ext>
              </a:extLst>
            </p:cNvPr>
            <p:cNvSpPr txBox="1"/>
            <p:nvPr/>
          </p:nvSpPr>
          <p:spPr>
            <a:xfrm>
              <a:off x="966756" y="2917440"/>
              <a:ext cx="6550316" cy="15696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for region in regions:</a:t>
              </a:r>
            </a:p>
            <a:p>
              <a:r>
                <a:rPr lang="en-US" altLang="ko-KR" sz="2400" dirty="0"/>
                <a:t>    dreg = </a:t>
              </a:r>
              <a:r>
                <a:rPr lang="en-US" altLang="ko-KR" sz="2400" dirty="0" err="1"/>
                <a:t>region.text</a:t>
              </a:r>
              <a:endParaRPr lang="en-US" altLang="ko-KR" sz="2400" dirty="0"/>
            </a:p>
            <a:p>
              <a:r>
                <a:rPr lang="en-US" altLang="ko-KR" sz="2400" dirty="0"/>
                <a:t>    </a:t>
              </a:r>
              <a:r>
                <a:rPr lang="en-US" altLang="ko-KR" sz="2400" b="1" dirty="0"/>
                <a:t>dreg = </a:t>
              </a:r>
              <a:r>
                <a:rPr lang="en-US" altLang="ko-KR" sz="2400" b="1" dirty="0" err="1"/>
                <a:t>dreg.</a:t>
              </a:r>
              <a:r>
                <a:rPr lang="en-US" altLang="ko-KR" sz="2400" b="1" dirty="0" err="1">
                  <a:solidFill>
                    <a:srgbClr val="FFFF00"/>
                  </a:solidFill>
                </a:rPr>
                <a:t>replace</a:t>
              </a:r>
              <a:r>
                <a:rPr lang="en-US" altLang="ko-KR" sz="2400" b="1" dirty="0">
                  <a:solidFill>
                    <a:srgbClr val="FFFF00"/>
                  </a:solidFill>
                </a:rPr>
                <a:t>('\n','')</a:t>
              </a:r>
              <a:r>
                <a:rPr lang="en-US" altLang="ko-KR" sz="2400" b="1" dirty="0"/>
                <a:t>.</a:t>
              </a:r>
              <a:r>
                <a:rPr lang="en-US" altLang="ko-KR" sz="2400" b="1" dirty="0">
                  <a:solidFill>
                    <a:srgbClr val="00B050"/>
                  </a:solidFill>
                </a:rPr>
                <a:t>strip()</a:t>
              </a:r>
              <a:endParaRPr lang="ko-KR" altLang="en-US" sz="2400" b="1" dirty="0">
                <a:solidFill>
                  <a:srgbClr val="00B050"/>
                </a:solidFill>
              </a:endParaRPr>
            </a:p>
            <a:p>
              <a:r>
                <a:rPr lang="en-US" altLang="ko-KR" sz="2400" dirty="0"/>
                <a:t>    </a:t>
              </a:r>
              <a:r>
                <a:rPr lang="en-US" altLang="ko-KR" sz="2400" dirty="0" err="1"/>
                <a:t>regionlist.append</a:t>
              </a:r>
              <a:r>
                <a:rPr lang="en-US" altLang="ko-KR" sz="2400" dirty="0"/>
                <a:t>(dreg)</a:t>
              </a:r>
              <a:endParaRPr lang="ko-KR" altLang="en-US" sz="2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BCBA3B3-A61D-429D-ADAC-A40E2769058D}"/>
                </a:ext>
              </a:extLst>
            </p:cNvPr>
            <p:cNvSpPr/>
            <p:nvPr/>
          </p:nvSpPr>
          <p:spPr>
            <a:xfrm>
              <a:off x="966756" y="4648204"/>
              <a:ext cx="6550317" cy="82063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000" b="1" dirty="0">
                  <a:solidFill>
                    <a:srgbClr val="FFFF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replace(‘\n’, ‘ ’)</a:t>
              </a:r>
              <a:r>
                <a:rPr lang="en-US" altLang="ko-KR" sz="2000" dirty="0">
                  <a:solidFill>
                    <a:srgbClr val="FFFF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: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개행문자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(\n)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를 빈 문자열로 교체</a:t>
              </a:r>
              <a:endPara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r>
                <a:rPr lang="en-US" altLang="ko-KR" sz="2000" b="1" dirty="0">
                  <a:solidFill>
                    <a:srgbClr val="FFFF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000" b="1" dirty="0">
                  <a:solidFill>
                    <a:srgbClr val="00B05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strip()</a:t>
              </a:r>
              <a:r>
                <a:rPr lang="en-US" altLang="ko-KR" sz="2000" dirty="0">
                  <a:solidFill>
                    <a:srgbClr val="00B05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: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공백 제거</a:t>
              </a:r>
              <a:endPara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A5BB99DC-9CA0-4811-97A8-4BA233838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601" y="1389159"/>
            <a:ext cx="3065931" cy="1013090"/>
          </a:xfrm>
          <a:prstGeom prst="rect">
            <a:avLst/>
          </a:prstGeom>
          <a:ln w="127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0450716-64DE-47EC-AA17-06BBF4924FB5}"/>
              </a:ext>
            </a:extLst>
          </p:cNvPr>
          <p:cNvSpPr/>
          <p:nvPr/>
        </p:nvSpPr>
        <p:spPr>
          <a:xfrm>
            <a:off x="6371222" y="1581630"/>
            <a:ext cx="581670" cy="62947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959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F3FDF-5818-4808-A80E-220FD701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가격 정보를 리스트로 만들기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B58E8-1444-4EEE-B65C-ACDBF7A75B57}"/>
              </a:ext>
            </a:extLst>
          </p:cNvPr>
          <p:cNvSpPr txBox="1"/>
          <p:nvPr/>
        </p:nvSpPr>
        <p:spPr>
          <a:xfrm>
            <a:off x="955543" y="1315021"/>
            <a:ext cx="10732521" cy="22467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prices =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soup.select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('section &gt; div &gt; div &gt; article &gt; a &gt;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div.article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-info &gt;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p.article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-price')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pricelist = list()</a:t>
            </a: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price in prices: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dprice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price.text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dprice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dprice.replace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('\n',‘’).strip()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pricelist.append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dprice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46FC851-9FA0-2F2B-FBA3-D636106896E1}"/>
              </a:ext>
            </a:extLst>
          </p:cNvPr>
          <p:cNvGrpSpPr/>
          <p:nvPr/>
        </p:nvGrpSpPr>
        <p:grpSpPr>
          <a:xfrm>
            <a:off x="955543" y="3777526"/>
            <a:ext cx="9401175" cy="2266950"/>
            <a:chOff x="955543" y="3406590"/>
            <a:chExt cx="9401175" cy="22669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D21E8F6-A46F-8B3A-ADFA-8E98ADF95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5543" y="3406590"/>
              <a:ext cx="9401175" cy="226695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226A5E2-8A8D-9D47-A5BF-94E2F50D47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4364"/>
            <a:stretch/>
          </p:blipFill>
          <p:spPr>
            <a:xfrm>
              <a:off x="8740535" y="4121659"/>
              <a:ext cx="1543050" cy="147688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30453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4FF6F-B2C7-4930-8BF1-C238BBE7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물품명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가격 정보를 가진 </a:t>
            </a:r>
            <a:r>
              <a:rPr lang="ko-KR" altLang="en-US" dirty="0" err="1"/>
              <a:t>딕셔너리</a:t>
            </a:r>
            <a:r>
              <a:rPr lang="ko-KR" altLang="en-US" dirty="0"/>
              <a:t>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D33723-977C-446B-B167-FEFDA1EF3895}"/>
              </a:ext>
            </a:extLst>
          </p:cNvPr>
          <p:cNvSpPr txBox="1"/>
          <p:nvPr/>
        </p:nvSpPr>
        <p:spPr>
          <a:xfrm>
            <a:off x="1437996" y="1342586"/>
            <a:ext cx="788715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dicResult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{ '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물품명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: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titlelist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'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: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regionlist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'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: pricelist 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71EDC3-95FB-0480-005A-77D84D799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996" y="1861817"/>
            <a:ext cx="7741515" cy="43233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3852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25D1E-0E94-4882-8C02-9EA3A392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ko-KR" altLang="en-US" dirty="0"/>
              <a:t>으로 변환하기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AA77E-5685-4B9E-80AD-B2B1AAE277F0}"/>
              </a:ext>
            </a:extLst>
          </p:cNvPr>
          <p:cNvSpPr txBox="1"/>
          <p:nvPr/>
        </p:nvSpPr>
        <p:spPr>
          <a:xfrm>
            <a:off x="944902" y="1119354"/>
            <a:ext cx="4403475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dfResult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pd.DataFrame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dicResult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4144BA-2D2D-9512-C08D-14D5613D3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494" y="1119354"/>
            <a:ext cx="5276850" cy="5181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E93096-76AF-26C3-D76C-C7C42C410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973" y="2235680"/>
            <a:ext cx="3394404" cy="406527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979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68188-92FA-4F4C-B4E4-3AEC9DF59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en-US" altLang="ko-KR" dirty="0"/>
              <a:t>(Web Crawling)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FC72C-FBF5-4F8F-AD4C-D3A4017F784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58449" y="1104181"/>
            <a:ext cx="11029615" cy="5541878"/>
          </a:xfrm>
        </p:spPr>
        <p:txBody>
          <a:bodyPr>
            <a:noAutofit/>
          </a:bodyPr>
          <a:lstStyle/>
          <a:p>
            <a:r>
              <a:rPr lang="ko-KR" altLang="en-US" sz="1600" b="1" dirty="0"/>
              <a:t>웹</a:t>
            </a:r>
            <a:r>
              <a:rPr lang="en-US" altLang="ko-KR" sz="1600" b="1" dirty="0"/>
              <a:t> </a:t>
            </a:r>
            <a:r>
              <a:rPr lang="ko-KR" altLang="en-US" sz="1600" b="1" dirty="0" err="1"/>
              <a:t>크롤링</a:t>
            </a:r>
            <a:endParaRPr lang="en-US" altLang="ko-KR" sz="1600" b="1" dirty="0"/>
          </a:p>
          <a:p>
            <a:pPr lvl="1"/>
            <a:r>
              <a:rPr lang="ko-KR" altLang="en-US" sz="1400" dirty="0"/>
              <a:t>수많은 웹사이트들을 체계적으로 돌아다니면서 </a:t>
            </a:r>
            <a:r>
              <a:rPr lang="en-US" altLang="ko-KR" sz="1400" dirty="0"/>
              <a:t>URL, </a:t>
            </a:r>
            <a:r>
              <a:rPr lang="ko-KR" altLang="en-US" sz="1400" dirty="0"/>
              <a:t>키워드 등을 수집하는 것</a:t>
            </a:r>
            <a:endParaRPr lang="ko-KR" altLang="en-US" sz="1600" dirty="0"/>
          </a:p>
          <a:p>
            <a:pPr lvl="2"/>
            <a:r>
              <a:rPr lang="ko-KR" altLang="en-US" sz="1400" dirty="0"/>
              <a:t>보통 검색 엔진이 웹사이트를 인덱싱하기 위해서 사용됨</a:t>
            </a:r>
            <a:endParaRPr lang="en-US" altLang="ko-KR" sz="1400" b="1" dirty="0"/>
          </a:p>
          <a:p>
            <a:pPr lvl="1"/>
            <a:r>
              <a:rPr lang="ko-KR" altLang="en-US" sz="1400" dirty="0"/>
              <a:t>인터넷 상에 있는 수많은 자료들을 가져와서 데이터 분석하기 쉬운 형태로 가공하는 작업</a:t>
            </a:r>
            <a:endParaRPr lang="en-US" altLang="ko-KR" sz="1400" dirty="0"/>
          </a:p>
          <a:p>
            <a:pPr lvl="2"/>
            <a:r>
              <a:rPr lang="en-US" altLang="ko-KR" sz="1400" dirty="0"/>
              <a:t>HTML </a:t>
            </a:r>
            <a:r>
              <a:rPr lang="ko-KR" altLang="en-US" sz="1400" dirty="0"/>
              <a:t>페이지를 가져와서</a:t>
            </a:r>
            <a:r>
              <a:rPr lang="en-US" altLang="ko-KR" sz="1400" dirty="0"/>
              <a:t>,  </a:t>
            </a:r>
            <a:r>
              <a:rPr lang="en-US" altLang="ko-KR" sz="1400" dirty="0">
                <a:solidFill>
                  <a:srgbClr val="00B050"/>
                </a:solidFill>
              </a:rPr>
              <a:t>(requests </a:t>
            </a:r>
            <a:r>
              <a:rPr lang="ko-KR" altLang="en-US" sz="1400" dirty="0">
                <a:solidFill>
                  <a:srgbClr val="00B050"/>
                </a:solidFill>
              </a:rPr>
              <a:t>라이브러리</a:t>
            </a:r>
            <a:r>
              <a:rPr lang="en-US" altLang="ko-KR" sz="1400" dirty="0">
                <a:solidFill>
                  <a:srgbClr val="00B050"/>
                </a:solidFill>
              </a:rPr>
              <a:t>)</a:t>
            </a:r>
          </a:p>
          <a:p>
            <a:pPr lvl="2"/>
            <a:r>
              <a:rPr lang="en-US" altLang="ko-KR" sz="1400" dirty="0"/>
              <a:t>HTML/CSS</a:t>
            </a:r>
            <a:r>
              <a:rPr lang="ko-KR" altLang="en-US" sz="1400" dirty="0"/>
              <a:t>등을 파싱하고</a:t>
            </a:r>
            <a:r>
              <a:rPr lang="en-US" altLang="ko-KR" sz="1400" dirty="0"/>
              <a:t>,  </a:t>
            </a:r>
            <a:r>
              <a:rPr lang="en-US" altLang="ko-KR" sz="1400" dirty="0">
                <a:solidFill>
                  <a:srgbClr val="00B050"/>
                </a:solidFill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</a:rPr>
              <a:t>BeautifulSoup</a:t>
            </a:r>
            <a:r>
              <a:rPr lang="en-US" altLang="ko-KR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>
                <a:solidFill>
                  <a:srgbClr val="00B050"/>
                </a:solidFill>
              </a:rPr>
              <a:t>라이브러리</a:t>
            </a:r>
            <a:r>
              <a:rPr lang="en-US" altLang="ko-KR" sz="1400" dirty="0">
                <a:solidFill>
                  <a:srgbClr val="00B050"/>
                </a:solidFill>
              </a:rPr>
              <a:t>)</a:t>
            </a:r>
          </a:p>
          <a:p>
            <a:pPr lvl="2"/>
            <a:r>
              <a:rPr lang="ko-KR" altLang="en-US" sz="1400" dirty="0"/>
              <a:t>필요한 데이터만 추출</a:t>
            </a:r>
            <a:endParaRPr lang="en-US" altLang="ko-KR" sz="1400" dirty="0"/>
          </a:p>
          <a:p>
            <a:pPr lvl="1"/>
            <a:endParaRPr lang="en-US" altLang="ko-KR" sz="1600" dirty="0"/>
          </a:p>
          <a:p>
            <a:pPr algn="l"/>
            <a:r>
              <a:rPr lang="en-US" altLang="ko-KR" sz="1600" b="1" i="0" dirty="0">
                <a:effectLst/>
              </a:rPr>
              <a:t>Web Crawler</a:t>
            </a:r>
          </a:p>
          <a:p>
            <a:pPr lvl="1"/>
            <a:r>
              <a:rPr lang="ko-KR" altLang="en-US" sz="1400" b="0" i="0" dirty="0">
                <a:effectLst/>
              </a:rPr>
              <a:t>웹 </a:t>
            </a:r>
            <a:r>
              <a:rPr lang="ko-KR" altLang="en-US" sz="1400" b="0" i="0" dirty="0" err="1">
                <a:effectLst/>
              </a:rPr>
              <a:t>크롤러란</a:t>
            </a:r>
            <a:r>
              <a:rPr lang="ko-KR" altLang="en-US" sz="1400" b="0" i="0" dirty="0">
                <a:effectLst/>
              </a:rPr>
              <a:t> 자동화된 방법으로 웹</a:t>
            </a:r>
            <a:r>
              <a:rPr lang="en-US" altLang="ko-KR" sz="1400" b="0" i="0" dirty="0">
                <a:effectLst/>
              </a:rPr>
              <a:t>(Web)</a:t>
            </a:r>
            <a:r>
              <a:rPr lang="ko-KR" altLang="en-US" sz="1400" b="0" i="0" dirty="0">
                <a:effectLst/>
              </a:rPr>
              <a:t>에서 다양한 정보를 수집하는 소프트웨어</a:t>
            </a:r>
            <a:endParaRPr lang="en-US" altLang="ko-KR" sz="1400" b="0" i="0" dirty="0">
              <a:effectLst/>
            </a:endParaRPr>
          </a:p>
          <a:p>
            <a:pPr lvl="1"/>
            <a:r>
              <a:rPr lang="en-US" altLang="ko-KR" sz="1400" b="0" i="0" dirty="0">
                <a:solidFill>
                  <a:srgbClr val="373D3F"/>
                </a:solidFill>
                <a:effectLst/>
              </a:rPr>
              <a:t>URL</a:t>
            </a:r>
            <a:r>
              <a:rPr lang="ko-KR" altLang="en-US" sz="1400" b="0" i="0" dirty="0">
                <a:solidFill>
                  <a:srgbClr val="373D3F"/>
                </a:solidFill>
                <a:effectLst/>
              </a:rPr>
              <a:t>을 수집하고 웹 페이지를 복사하여</a:t>
            </a:r>
            <a:r>
              <a:rPr lang="en-US" altLang="ko-KR" sz="1400" b="0" i="0" dirty="0">
                <a:solidFill>
                  <a:srgbClr val="373D3F"/>
                </a:solidFill>
                <a:effectLst/>
              </a:rPr>
              <a:t>, </a:t>
            </a:r>
            <a:r>
              <a:rPr lang="ko-KR" altLang="en-US" sz="1400" b="0" i="0" dirty="0">
                <a:solidFill>
                  <a:srgbClr val="373D3F"/>
                </a:solidFill>
                <a:effectLst/>
              </a:rPr>
              <a:t>수집한 웹 페이지에 색인</a:t>
            </a:r>
            <a:r>
              <a:rPr lang="en-US" altLang="ko-KR" sz="1400" b="0" i="0" dirty="0">
                <a:solidFill>
                  <a:srgbClr val="373D3F"/>
                </a:solidFill>
                <a:effectLst/>
              </a:rPr>
              <a:t>(index)</a:t>
            </a:r>
            <a:r>
              <a:rPr lang="ko-KR" altLang="en-US" sz="1400" b="0" i="0" dirty="0">
                <a:solidFill>
                  <a:srgbClr val="373D3F"/>
                </a:solidFill>
                <a:effectLst/>
              </a:rPr>
              <a:t>을 부여하는 일을 함</a:t>
            </a:r>
            <a:endParaRPr lang="en-US" altLang="ko-KR" sz="1400" b="0" i="0" dirty="0">
              <a:effectLst/>
            </a:endParaRPr>
          </a:p>
          <a:p>
            <a:pPr lvl="1"/>
            <a:r>
              <a:rPr lang="ko-KR" altLang="en-US" sz="1400" b="0" i="0" dirty="0">
                <a:effectLst/>
              </a:rPr>
              <a:t>원하는 서비스에서 원하는 정보를 편하게 얻어올 수 있다</a:t>
            </a:r>
            <a:endParaRPr lang="en-US" altLang="ko-KR" sz="1400" b="0" i="0" dirty="0">
              <a:effectLst/>
            </a:endParaRPr>
          </a:p>
          <a:p>
            <a:pPr lvl="1"/>
            <a:r>
              <a:rPr lang="ko-KR" altLang="en-US" sz="1400" b="0" i="0" dirty="0">
                <a:effectLst/>
              </a:rPr>
              <a:t>언어를 막론하고 구현할 수 있지만</a:t>
            </a:r>
            <a:r>
              <a:rPr lang="en-US" altLang="ko-KR" sz="1400" b="0" i="0" dirty="0">
                <a:effectLst/>
              </a:rPr>
              <a:t>, </a:t>
            </a:r>
            <a:r>
              <a:rPr lang="ko-KR" altLang="en-US" sz="1400" b="0" i="0" dirty="0">
                <a:effectLst/>
              </a:rPr>
              <a:t>주로 </a:t>
            </a:r>
            <a:r>
              <a:rPr lang="en-US" altLang="ko-KR" sz="1400" b="0" i="0" dirty="0">
                <a:effectLst/>
              </a:rPr>
              <a:t>Python</a:t>
            </a:r>
            <a:r>
              <a:rPr lang="ko-KR" altLang="en-US" sz="1400" b="0" i="0" dirty="0">
                <a:effectLst/>
              </a:rPr>
              <a:t>을 이용</a:t>
            </a:r>
            <a:endParaRPr lang="en-US" altLang="ko-KR" sz="1400" b="0" i="0" dirty="0">
              <a:effectLst/>
            </a:endParaRPr>
          </a:p>
          <a:p>
            <a:pPr lvl="1"/>
            <a:endParaRPr lang="en-US" altLang="ko-KR" sz="1400" dirty="0"/>
          </a:p>
          <a:p>
            <a:pPr algn="l"/>
            <a:r>
              <a:rPr lang="ko-KR" altLang="en-US" sz="1600" b="1" dirty="0"/>
              <a:t>웹 </a:t>
            </a:r>
            <a:r>
              <a:rPr lang="ko-KR" altLang="en-US" sz="1600" b="1" dirty="0" err="1"/>
              <a:t>스크래핑</a:t>
            </a:r>
            <a:r>
              <a:rPr lang="en-US" altLang="ko-KR" sz="1600" b="1" dirty="0"/>
              <a:t>(Web </a:t>
            </a:r>
            <a:r>
              <a:rPr lang="en-US" altLang="ko-KR" sz="1600" b="1" dirty="0" err="1"/>
              <a:t>scrapling</a:t>
            </a:r>
            <a:r>
              <a:rPr lang="en-US" altLang="ko-KR" sz="1600" b="1" dirty="0"/>
              <a:t>)</a:t>
            </a:r>
          </a:p>
          <a:p>
            <a:pPr lvl="1"/>
            <a:r>
              <a:rPr lang="en-US" altLang="ko-KR" sz="1400" b="0" i="0" dirty="0">
                <a:solidFill>
                  <a:srgbClr val="373D3F"/>
                </a:solidFill>
                <a:effectLst/>
              </a:rPr>
              <a:t>'</a:t>
            </a:r>
            <a:r>
              <a:rPr lang="ko-KR" altLang="en-US" sz="1400" b="0" i="0" dirty="0">
                <a:solidFill>
                  <a:srgbClr val="373D3F"/>
                </a:solidFill>
                <a:effectLst/>
              </a:rPr>
              <a:t>우리가 정한 특정 웹 페이지에서 데이터를 추출하는 것</a:t>
            </a:r>
            <a:r>
              <a:rPr lang="en-US" altLang="ko-KR" sz="1400" b="0" i="0" dirty="0">
                <a:solidFill>
                  <a:srgbClr val="373D3F"/>
                </a:solidFill>
                <a:effectLst/>
              </a:rPr>
              <a:t>’</a:t>
            </a:r>
          </a:p>
          <a:p>
            <a:pPr lvl="1"/>
            <a:r>
              <a:rPr lang="ko-KR" altLang="en-US" sz="1400" dirty="0">
                <a:solidFill>
                  <a:srgbClr val="373D3F"/>
                </a:solidFill>
              </a:rPr>
              <a:t>웹사이트에서 필요한 데이터를 긁어오는 것</a:t>
            </a:r>
            <a:endParaRPr lang="en-US" altLang="ko-KR" sz="1400" dirty="0">
              <a:solidFill>
                <a:srgbClr val="373D3F"/>
              </a:solidFill>
            </a:endParaRPr>
          </a:p>
          <a:p>
            <a:pPr lvl="2"/>
            <a:r>
              <a:rPr lang="ko-KR" altLang="en-US" sz="1400" b="0" i="0" dirty="0">
                <a:solidFill>
                  <a:srgbClr val="373D3F"/>
                </a:solidFill>
                <a:effectLst/>
              </a:rPr>
              <a:t>특정 주제의 뉴스만을 가져오거나</a:t>
            </a:r>
            <a:r>
              <a:rPr lang="en-US" altLang="ko-KR" sz="1400" b="0" i="0" dirty="0">
                <a:solidFill>
                  <a:srgbClr val="373D3F"/>
                </a:solidFill>
                <a:effectLst/>
              </a:rPr>
              <a:t>, </a:t>
            </a:r>
            <a:r>
              <a:rPr lang="ko-KR" altLang="en-US" sz="1400" b="0" i="0" dirty="0">
                <a:solidFill>
                  <a:srgbClr val="373D3F"/>
                </a:solidFill>
                <a:effectLst/>
              </a:rPr>
              <a:t>인기 검색어 정보나</a:t>
            </a:r>
            <a:r>
              <a:rPr lang="en-US" altLang="ko-KR" sz="1400" b="0" i="0" dirty="0">
                <a:solidFill>
                  <a:srgbClr val="373D3F"/>
                </a:solidFill>
                <a:effectLst/>
              </a:rPr>
              <a:t> </a:t>
            </a:r>
            <a:r>
              <a:rPr lang="ko-KR" altLang="en-US" sz="1400" b="0" i="0" dirty="0">
                <a:solidFill>
                  <a:srgbClr val="373D3F"/>
                </a:solidFill>
                <a:effectLst/>
              </a:rPr>
              <a:t>어떤 상품의 가격을 모니터링하는 것</a:t>
            </a:r>
            <a:endParaRPr lang="en-US" altLang="ko-KR" sz="1200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4561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25D1E-0E94-4882-8C02-9EA3A392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링크 주소 가져오기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98178E6-D85C-13FE-D43C-AFEF2DCB816E}"/>
              </a:ext>
            </a:extLst>
          </p:cNvPr>
          <p:cNvGrpSpPr/>
          <p:nvPr/>
        </p:nvGrpSpPr>
        <p:grpSpPr>
          <a:xfrm>
            <a:off x="558370" y="1016037"/>
            <a:ext cx="11075260" cy="3407773"/>
            <a:chOff x="493159" y="1114696"/>
            <a:chExt cx="11075260" cy="340777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34DB28D-D6B1-461C-2D0C-6A58DE438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159" y="1114696"/>
              <a:ext cx="11075260" cy="340777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CCF8943-230F-DFEF-F5C8-D8C4BE8DB41A}"/>
                </a:ext>
              </a:extLst>
            </p:cNvPr>
            <p:cNvSpPr/>
            <p:nvPr/>
          </p:nvSpPr>
          <p:spPr>
            <a:xfrm>
              <a:off x="6325299" y="1543574"/>
              <a:ext cx="3045204" cy="243281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0A1FFE-C25E-4AC2-9A1A-9653C3C86096}"/>
                </a:ext>
              </a:extLst>
            </p:cNvPr>
            <p:cNvSpPr/>
            <p:nvPr/>
          </p:nvSpPr>
          <p:spPr>
            <a:xfrm>
              <a:off x="5587068" y="1746395"/>
              <a:ext cx="2634143" cy="787080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4F3E665-B07B-A454-7F66-7D741FB562A9}"/>
                </a:ext>
              </a:extLst>
            </p:cNvPr>
            <p:cNvSpPr/>
            <p:nvPr/>
          </p:nvSpPr>
          <p:spPr>
            <a:xfrm>
              <a:off x="5223287" y="2533475"/>
              <a:ext cx="5556566" cy="1988994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8DCF3CDF-B4E0-4072-A327-2B1161430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70" y="4047314"/>
            <a:ext cx="3941562" cy="25987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9559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25D1E-0E94-4882-8C02-9EA3A392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링크 주소 가져오기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17F022-1DB6-2EC7-A845-9DB7B3D57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84" y="1185862"/>
            <a:ext cx="2543175" cy="42005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DAF6F468-96A5-E2D3-0D8C-CD2EAE359773}"/>
              </a:ext>
            </a:extLst>
          </p:cNvPr>
          <p:cNvGrpSpPr/>
          <p:nvPr/>
        </p:nvGrpSpPr>
        <p:grpSpPr>
          <a:xfrm>
            <a:off x="3392516" y="1185862"/>
            <a:ext cx="5172075" cy="5181600"/>
            <a:chOff x="3149236" y="1223801"/>
            <a:chExt cx="5172075" cy="518160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03A5028-030F-C831-94D6-A2065C7AA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9236" y="1223801"/>
              <a:ext cx="5172075" cy="518160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4143829-F881-2FC6-E027-E3D1CE7E5A44}"/>
                </a:ext>
              </a:extLst>
            </p:cNvPr>
            <p:cNvSpPr/>
            <p:nvPr/>
          </p:nvSpPr>
          <p:spPr>
            <a:xfrm>
              <a:off x="3463978" y="1963085"/>
              <a:ext cx="4287450" cy="12834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8897604-68CC-ADE0-05C3-1A22B87BF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887" y="3814601"/>
            <a:ext cx="5829522" cy="255286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1828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B8AE2-91B9-42DE-D4D6-895619D5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링크 주소 가져오기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1D5F5B-E37D-F68D-3D27-850BBC941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21" y="1063419"/>
            <a:ext cx="4360754" cy="548384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B65C26-82DB-0FCC-42DE-66626E413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15" y="1063419"/>
            <a:ext cx="4501141" cy="54399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92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130CA07-CB77-4959-72D2-50108E04A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EA9AA52-A659-E111-1EBF-2E363694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/>
              <a:t>할리스</a:t>
            </a:r>
            <a:r>
              <a:rPr lang="ko-KR" altLang="en-US" sz="4000" dirty="0"/>
              <a:t> 커피 </a:t>
            </a:r>
            <a:r>
              <a:rPr lang="ko-KR" altLang="en-US" sz="4000" dirty="0" err="1"/>
              <a:t>크롤링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65031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936D4-B4B1-778D-181C-65FA0A81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매장 정보 찾기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9ACAC77-52E9-A1FA-EA44-A5643E8E7D75}"/>
              </a:ext>
            </a:extLst>
          </p:cNvPr>
          <p:cNvGrpSpPr/>
          <p:nvPr/>
        </p:nvGrpSpPr>
        <p:grpSpPr>
          <a:xfrm>
            <a:off x="725284" y="841413"/>
            <a:ext cx="10871200" cy="3495109"/>
            <a:chOff x="725284" y="841413"/>
            <a:chExt cx="10871200" cy="3495109"/>
          </a:xfrm>
        </p:grpSpPr>
        <p:pic>
          <p:nvPicPr>
            <p:cNvPr id="10" name="내용 개체 틀 4">
              <a:extLst>
                <a:ext uri="{FF2B5EF4-FFF2-40B4-BE49-F238E27FC236}">
                  <a16:creationId xmlns:a16="http://schemas.microsoft.com/office/drawing/2014/main" id="{1ED2EA87-A52F-8B11-7E13-11D664C57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725284" y="841413"/>
              <a:ext cx="10871200" cy="3495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C383125-B3F6-9730-DCB3-03E34598B0C0}"/>
                </a:ext>
              </a:extLst>
            </p:cNvPr>
            <p:cNvSpPr/>
            <p:nvPr/>
          </p:nvSpPr>
          <p:spPr>
            <a:xfrm>
              <a:off x="7810150" y="1853966"/>
              <a:ext cx="1409351" cy="889233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76A7ACA-E275-8AAE-981D-E51A81288E87}"/>
              </a:ext>
            </a:extLst>
          </p:cNvPr>
          <p:cNvSpPr txBox="1"/>
          <p:nvPr/>
        </p:nvSpPr>
        <p:spPr>
          <a:xfrm>
            <a:off x="4498336" y="606804"/>
            <a:ext cx="7281308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https://www.hollys.co.kr/store/korea/korStore.do?pageNo=%d&amp;sido=&amp;gugun=&amp;store=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298D0C48-9A44-271A-0B66-57D45C7654D8}"/>
              </a:ext>
            </a:extLst>
          </p:cNvPr>
          <p:cNvCxnSpPr>
            <a:stCxn id="6" idx="0"/>
            <a:endCxn id="7" idx="2"/>
          </p:cNvCxnSpPr>
          <p:nvPr/>
        </p:nvCxnSpPr>
        <p:spPr>
          <a:xfrm rot="16200000" flipV="1">
            <a:off x="7857216" y="1196356"/>
            <a:ext cx="939385" cy="37583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63C426D4-1275-40B7-ACA0-BE342459B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894" y="2980069"/>
            <a:ext cx="4789301" cy="366599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8237E5B-723E-7FE6-561D-41299C0BF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863" y="2298582"/>
            <a:ext cx="4057273" cy="4347477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621377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936D4-B4B1-778D-181C-65FA0A81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매장 정보 확인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4D1C21C5-E2F9-0893-5F3B-42ECFD65E4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0390" y="1224773"/>
            <a:ext cx="3221285" cy="352337"/>
          </a:xfrm>
        </p:spPr>
        <p:txBody>
          <a:bodyPr/>
          <a:lstStyle/>
          <a:p>
            <a:r>
              <a:rPr lang="en-US" altLang="ko-KR" sz="1600" dirty="0"/>
              <a:t>HTML </a:t>
            </a:r>
            <a:r>
              <a:rPr lang="ko-KR" altLang="en-US" sz="1600" dirty="0"/>
              <a:t>코드 확인하기  </a:t>
            </a:r>
            <a:r>
              <a:rPr lang="en-US" altLang="ko-KR" sz="1600" dirty="0"/>
              <a:t>:  F12</a:t>
            </a:r>
            <a:endParaRPr lang="ko-KR" altLang="en-US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446BDE7-9473-3828-7921-7ECDEA97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734" y="335910"/>
            <a:ext cx="5693460" cy="572500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1CE90CA0-8A18-E764-62F2-307766F9268E}"/>
              </a:ext>
            </a:extLst>
          </p:cNvPr>
          <p:cNvGrpSpPr/>
          <p:nvPr/>
        </p:nvGrpSpPr>
        <p:grpSpPr>
          <a:xfrm>
            <a:off x="385895" y="2078211"/>
            <a:ext cx="8726778" cy="2883441"/>
            <a:chOff x="385895" y="2078211"/>
            <a:chExt cx="8726778" cy="288344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DE5F65E-AC24-8C8E-D44F-937A7299C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895" y="2078211"/>
              <a:ext cx="8726778" cy="288344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36FD64B-7904-927C-029B-05FB3BFC159F}"/>
                </a:ext>
              </a:extLst>
            </p:cNvPr>
            <p:cNvSpPr/>
            <p:nvPr/>
          </p:nvSpPr>
          <p:spPr>
            <a:xfrm>
              <a:off x="427839" y="2105637"/>
              <a:ext cx="847288" cy="201335"/>
            </a:xfrm>
            <a:prstGeom prst="rect">
              <a:avLst/>
            </a:prstGeom>
            <a:solidFill>
              <a:srgbClr val="66CCF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B8B3AF2-BCFA-D776-5D54-20A1F31399C9}"/>
                </a:ext>
              </a:extLst>
            </p:cNvPr>
            <p:cNvSpPr/>
            <p:nvPr/>
          </p:nvSpPr>
          <p:spPr>
            <a:xfrm>
              <a:off x="606440" y="2306972"/>
              <a:ext cx="355366" cy="178427"/>
            </a:xfrm>
            <a:prstGeom prst="rect">
              <a:avLst/>
            </a:prstGeom>
            <a:solidFill>
              <a:srgbClr val="66CCF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D747B46-56F1-EBF7-DADE-69D9876EAC8C}"/>
                </a:ext>
              </a:extLst>
            </p:cNvPr>
            <p:cNvSpPr/>
            <p:nvPr/>
          </p:nvSpPr>
          <p:spPr>
            <a:xfrm>
              <a:off x="784123" y="2485398"/>
              <a:ext cx="355366" cy="392025"/>
            </a:xfrm>
            <a:prstGeom prst="rect">
              <a:avLst/>
            </a:prstGeom>
            <a:solidFill>
              <a:srgbClr val="66CCF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2A576FE-8CF8-8A34-D7DF-92C4532D1B90}"/>
                </a:ext>
              </a:extLst>
            </p:cNvPr>
            <p:cNvSpPr/>
            <p:nvPr/>
          </p:nvSpPr>
          <p:spPr>
            <a:xfrm>
              <a:off x="816864" y="3198411"/>
              <a:ext cx="355366" cy="392025"/>
            </a:xfrm>
            <a:prstGeom prst="rect">
              <a:avLst/>
            </a:prstGeom>
            <a:solidFill>
              <a:srgbClr val="66CCF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BE52FA2-1177-BF8E-8C4A-06BA60BC5614}"/>
                </a:ext>
              </a:extLst>
            </p:cNvPr>
            <p:cNvSpPr/>
            <p:nvPr/>
          </p:nvSpPr>
          <p:spPr>
            <a:xfrm>
              <a:off x="816864" y="4018328"/>
              <a:ext cx="355366" cy="176167"/>
            </a:xfrm>
            <a:prstGeom prst="rect">
              <a:avLst/>
            </a:prstGeom>
            <a:solidFill>
              <a:srgbClr val="66CCF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533514A-3CF9-FC01-7A2C-3BC098E09270}"/>
                </a:ext>
              </a:extLst>
            </p:cNvPr>
            <p:cNvSpPr/>
            <p:nvPr/>
          </p:nvSpPr>
          <p:spPr>
            <a:xfrm>
              <a:off x="816864" y="4337107"/>
              <a:ext cx="355366" cy="285279"/>
            </a:xfrm>
            <a:prstGeom prst="rect">
              <a:avLst/>
            </a:prstGeom>
            <a:solidFill>
              <a:srgbClr val="66CCF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6146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936D4-B4B1-778D-181C-65FA0A81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크롤링하기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4D1C21C5-E2F9-0893-5F3B-42ECFD65E4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101" y="1818907"/>
            <a:ext cx="10701687" cy="4286774"/>
          </a:xfrm>
        </p:spPr>
        <p:txBody>
          <a:bodyPr/>
          <a:lstStyle/>
          <a:p>
            <a:r>
              <a:rPr lang="en-US" altLang="ko-KR" sz="1800" dirty="0" err="1"/>
              <a:t>BeautifulSoup</a:t>
            </a:r>
            <a:r>
              <a:rPr lang="en-US" altLang="ko-KR" sz="1800" dirty="0"/>
              <a:t> </a:t>
            </a:r>
            <a:r>
              <a:rPr lang="ko-KR" altLang="en-US" sz="1800" dirty="0"/>
              <a:t>과 </a:t>
            </a:r>
            <a:r>
              <a:rPr lang="en-US" altLang="ko-KR" sz="1800" dirty="0" err="1"/>
              <a:t>urllib.request</a:t>
            </a:r>
            <a:r>
              <a:rPr lang="en-US" altLang="ko-KR" sz="1800" dirty="0"/>
              <a:t> </a:t>
            </a:r>
            <a:r>
              <a:rPr lang="ko-KR" altLang="en-US" sz="1800" dirty="0"/>
              <a:t> </a:t>
            </a:r>
            <a:r>
              <a:rPr lang="en-US" altLang="ko-KR" sz="1800" dirty="0"/>
              <a:t>import</a:t>
            </a:r>
            <a:r>
              <a:rPr lang="ko-KR" altLang="en-US" sz="1800" dirty="0"/>
              <a:t>하기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작업 결과를 저장할 리스트 준비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639BD5-15E1-496A-B738-3A63D57EFED5}"/>
              </a:ext>
            </a:extLst>
          </p:cNvPr>
          <p:cNvSpPr txBox="1"/>
          <p:nvPr/>
        </p:nvSpPr>
        <p:spPr>
          <a:xfrm>
            <a:off x="816862" y="1169558"/>
            <a:ext cx="10248218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Hollys_url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'https://www.hollys.co.kr/store/korea/korStore.do?pageNo=%d&amp;sido=&amp;gugun=&amp;store=' %page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2E20C5-C1B1-6947-42F7-AB9EE7E52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6" t="7829" b="7591"/>
          <a:stretch/>
        </p:blipFill>
        <p:spPr>
          <a:xfrm>
            <a:off x="962637" y="2316329"/>
            <a:ext cx="4066563" cy="142104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EDF3191B-0894-873E-DB20-388AF3316DD6}"/>
              </a:ext>
            </a:extLst>
          </p:cNvPr>
          <p:cNvGrpSpPr/>
          <p:nvPr/>
        </p:nvGrpSpPr>
        <p:grpSpPr>
          <a:xfrm>
            <a:off x="962637" y="4441003"/>
            <a:ext cx="4876101" cy="369332"/>
            <a:chOff x="1021360" y="4141022"/>
            <a:chExt cx="487610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59BA0F-A9D5-CB6E-7A80-A45A8F34338A}"/>
                </a:ext>
              </a:extLst>
            </p:cNvPr>
            <p:cNvSpPr txBox="1"/>
            <p:nvPr/>
          </p:nvSpPr>
          <p:spPr>
            <a:xfrm>
              <a:off x="1021360" y="4141022"/>
              <a:ext cx="487610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result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[]     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 del result[:]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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삭제할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경우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0F8F122-268E-2518-8890-0BF8D2BD81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846" r="37910" b="24372"/>
            <a:stretch/>
          </p:blipFill>
          <p:spPr>
            <a:xfrm>
              <a:off x="1021360" y="4177832"/>
              <a:ext cx="1562449" cy="312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0975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936D4-B4B1-778D-181C-65FA0A81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크롤링하기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4D1C21C5-E2F9-0893-5F3B-42ECFD65E4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191237"/>
            <a:ext cx="10701687" cy="4286774"/>
          </a:xfrm>
        </p:spPr>
        <p:txBody>
          <a:bodyPr/>
          <a:lstStyle/>
          <a:p>
            <a:r>
              <a:rPr lang="ko-KR" altLang="en-US" sz="1800" dirty="0"/>
              <a:t>첫번째 </a:t>
            </a:r>
            <a:r>
              <a:rPr lang="en-US" altLang="ko-KR" sz="1800" dirty="0"/>
              <a:t>page</a:t>
            </a:r>
            <a:r>
              <a:rPr lang="ko-KR" altLang="en-US" sz="1800" dirty="0"/>
              <a:t> 가져오기 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9383CC3-9BEB-4093-D805-B1D3E26A5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08" y="1575912"/>
            <a:ext cx="8756019" cy="166354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0600E8A-0A34-F773-1349-6CCB4041E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08" y="3671164"/>
            <a:ext cx="6496050" cy="25908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9A5AF31-47FE-2191-1A88-168FCC77DCAC}"/>
              </a:ext>
            </a:extLst>
          </p:cNvPr>
          <p:cNvGrpSpPr/>
          <p:nvPr/>
        </p:nvGrpSpPr>
        <p:grpSpPr>
          <a:xfrm>
            <a:off x="4882487" y="3186836"/>
            <a:ext cx="6712608" cy="1944940"/>
            <a:chOff x="385895" y="2078211"/>
            <a:chExt cx="8726778" cy="288344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D76BE82-FBB1-549D-5D35-107A66B30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895" y="2078211"/>
              <a:ext cx="8726778" cy="288344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4E1FBC-E55D-AD1B-485C-2115DBDC53BC}"/>
                </a:ext>
              </a:extLst>
            </p:cNvPr>
            <p:cNvSpPr/>
            <p:nvPr/>
          </p:nvSpPr>
          <p:spPr>
            <a:xfrm>
              <a:off x="427839" y="2105637"/>
              <a:ext cx="847288" cy="201335"/>
            </a:xfrm>
            <a:prstGeom prst="rect">
              <a:avLst/>
            </a:prstGeom>
            <a:solidFill>
              <a:srgbClr val="66CCF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E809B18-C304-0114-EF42-6246D41CFF5A}"/>
                </a:ext>
              </a:extLst>
            </p:cNvPr>
            <p:cNvSpPr/>
            <p:nvPr/>
          </p:nvSpPr>
          <p:spPr>
            <a:xfrm>
              <a:off x="606440" y="2306972"/>
              <a:ext cx="355366" cy="178427"/>
            </a:xfrm>
            <a:prstGeom prst="rect">
              <a:avLst/>
            </a:prstGeom>
            <a:solidFill>
              <a:srgbClr val="66CCF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58F7A7-0617-48D9-AD0E-C89B3C9CFD36}"/>
                </a:ext>
              </a:extLst>
            </p:cNvPr>
            <p:cNvSpPr/>
            <p:nvPr/>
          </p:nvSpPr>
          <p:spPr>
            <a:xfrm>
              <a:off x="784123" y="2485398"/>
              <a:ext cx="355366" cy="392025"/>
            </a:xfrm>
            <a:prstGeom prst="rect">
              <a:avLst/>
            </a:prstGeom>
            <a:solidFill>
              <a:srgbClr val="66CCF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DA0FE9E-87A0-4996-C0C9-B59246EF1E57}"/>
                </a:ext>
              </a:extLst>
            </p:cNvPr>
            <p:cNvSpPr/>
            <p:nvPr/>
          </p:nvSpPr>
          <p:spPr>
            <a:xfrm>
              <a:off x="816864" y="3198411"/>
              <a:ext cx="355366" cy="392025"/>
            </a:xfrm>
            <a:prstGeom prst="rect">
              <a:avLst/>
            </a:prstGeom>
            <a:solidFill>
              <a:srgbClr val="66CCF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96E5D0D-9069-3CD2-3160-BE1BEFBFA7FD}"/>
                </a:ext>
              </a:extLst>
            </p:cNvPr>
            <p:cNvSpPr/>
            <p:nvPr/>
          </p:nvSpPr>
          <p:spPr>
            <a:xfrm>
              <a:off x="816864" y="4018328"/>
              <a:ext cx="355366" cy="176167"/>
            </a:xfrm>
            <a:prstGeom prst="rect">
              <a:avLst/>
            </a:prstGeom>
            <a:solidFill>
              <a:srgbClr val="66CCF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1CDDA10-E161-31F7-34F6-4A5BD669E90F}"/>
                </a:ext>
              </a:extLst>
            </p:cNvPr>
            <p:cNvSpPr/>
            <p:nvPr/>
          </p:nvSpPr>
          <p:spPr>
            <a:xfrm>
              <a:off x="816864" y="4337107"/>
              <a:ext cx="355366" cy="285279"/>
            </a:xfrm>
            <a:prstGeom prst="rect">
              <a:avLst/>
            </a:prstGeom>
            <a:solidFill>
              <a:srgbClr val="66CCF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5111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936D4-B4B1-778D-181C-65FA0A81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크롤링하기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4D1C21C5-E2F9-0893-5F3B-42ECFD65E4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191237"/>
            <a:ext cx="10701687" cy="4286774"/>
          </a:xfrm>
        </p:spPr>
        <p:txBody>
          <a:bodyPr/>
          <a:lstStyle/>
          <a:p>
            <a:r>
              <a:rPr lang="ko-KR" altLang="en-US" sz="1800" dirty="0"/>
              <a:t>첫번째 </a:t>
            </a:r>
            <a:r>
              <a:rPr lang="en-US" altLang="ko-KR" sz="1800" dirty="0"/>
              <a:t>page</a:t>
            </a:r>
            <a:r>
              <a:rPr lang="ko-KR" altLang="en-US" sz="1800" dirty="0"/>
              <a:t> 가져오기 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417CDA7-7960-52BC-4ABC-7758B76AD7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40" b="69042"/>
          <a:stretch/>
        </p:blipFill>
        <p:spPr>
          <a:xfrm>
            <a:off x="714013" y="1659878"/>
            <a:ext cx="6736588" cy="64862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9A5AF31-47FE-2191-1A88-168FCC77DCAC}"/>
              </a:ext>
            </a:extLst>
          </p:cNvPr>
          <p:cNvGrpSpPr/>
          <p:nvPr/>
        </p:nvGrpSpPr>
        <p:grpSpPr>
          <a:xfrm>
            <a:off x="6198851" y="2487342"/>
            <a:ext cx="5663181" cy="1287704"/>
            <a:chOff x="385895" y="2078211"/>
            <a:chExt cx="6474801" cy="11858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D76BE82-FBB1-549D-5D35-107A66B30D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5805" b="58874"/>
            <a:stretch/>
          </p:blipFill>
          <p:spPr>
            <a:xfrm>
              <a:off x="385895" y="2078211"/>
              <a:ext cx="6474801" cy="118585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58F7A7-0617-48D9-AD0E-C89B3C9CFD36}"/>
                </a:ext>
              </a:extLst>
            </p:cNvPr>
            <p:cNvSpPr/>
            <p:nvPr/>
          </p:nvSpPr>
          <p:spPr>
            <a:xfrm>
              <a:off x="784123" y="2443167"/>
              <a:ext cx="2022417" cy="242491"/>
            </a:xfrm>
            <a:prstGeom prst="rect">
              <a:avLst/>
            </a:prstGeom>
            <a:solidFill>
              <a:srgbClr val="66CCF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100F646C-F529-0731-75E3-2D8C1B251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13" y="2487342"/>
            <a:ext cx="5381987" cy="27107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0764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936D4-B4B1-778D-181C-65FA0A81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크롤링하기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4D1C21C5-E2F9-0893-5F3B-42ECFD65E4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49285" y="1230618"/>
            <a:ext cx="10701687" cy="4884956"/>
          </a:xfrm>
        </p:spPr>
        <p:txBody>
          <a:bodyPr/>
          <a:lstStyle/>
          <a:p>
            <a:r>
              <a:rPr lang="en-US" altLang="ko-KR" sz="1800" dirty="0" err="1"/>
              <a:t>BeautifulSoup</a:t>
            </a:r>
            <a:r>
              <a:rPr lang="en-US" altLang="ko-KR" sz="1800" dirty="0"/>
              <a:t> </a:t>
            </a:r>
            <a:r>
              <a:rPr lang="ko-KR" altLang="en-US" sz="1800" dirty="0"/>
              <a:t>객체를 생성하여 </a:t>
            </a:r>
            <a:r>
              <a:rPr lang="ko-KR" altLang="en-US" sz="1800" dirty="0" err="1"/>
              <a:t>파싱하기</a:t>
            </a:r>
            <a:endParaRPr lang="en-US" altLang="ko-KR" sz="1800" dirty="0"/>
          </a:p>
          <a:p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F5F2E3-EDDE-4B8A-39CE-D55C9C1F1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" r="1"/>
          <a:stretch/>
        </p:blipFill>
        <p:spPr>
          <a:xfrm>
            <a:off x="741028" y="1724207"/>
            <a:ext cx="9535152" cy="41190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A2DCF7-FE48-CB6D-84B2-DB4ACC8D0F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4"/>
          <a:stretch/>
        </p:blipFill>
        <p:spPr>
          <a:xfrm>
            <a:off x="5638427" y="2811841"/>
            <a:ext cx="6049638" cy="17685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444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50C57-77C3-4832-92AF-100E5F68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D62F3-78E1-4E13-9034-BA5E4221B5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b="1" dirty="0"/>
              <a:t>requests </a:t>
            </a:r>
            <a:r>
              <a:rPr lang="ko-KR" altLang="en-US" sz="2000" b="1" dirty="0"/>
              <a:t>모듈</a:t>
            </a:r>
            <a:endParaRPr lang="en-US" altLang="ko-KR" sz="2000" b="1" dirty="0"/>
          </a:p>
          <a:p>
            <a:pPr lvl="1"/>
            <a:r>
              <a:rPr lang="en-US" altLang="ko-KR" sz="1800" b="0" i="0" dirty="0">
                <a:solidFill>
                  <a:srgbClr val="343A40"/>
                </a:solidFill>
                <a:effectLst/>
              </a:rPr>
              <a:t>python</a:t>
            </a:r>
            <a:r>
              <a:rPr lang="ko-KR" altLang="en-US" sz="1800" b="0" i="0" dirty="0">
                <a:solidFill>
                  <a:srgbClr val="343A40"/>
                </a:solidFill>
                <a:effectLst/>
              </a:rPr>
              <a:t>사용자들을 위해 만들어진 간단한 </a:t>
            </a:r>
            <a:r>
              <a:rPr lang="en-US" altLang="ko-KR" sz="1800" b="0" i="0" dirty="0">
                <a:solidFill>
                  <a:srgbClr val="343A40"/>
                </a:solidFill>
                <a:effectLst/>
              </a:rPr>
              <a:t>Python</a:t>
            </a:r>
            <a:r>
              <a:rPr lang="ko-KR" altLang="en-US" sz="1800" b="0" i="0" dirty="0">
                <a:solidFill>
                  <a:srgbClr val="343A40"/>
                </a:solidFill>
                <a:effectLst/>
              </a:rPr>
              <a:t>용 </a:t>
            </a:r>
            <a:r>
              <a:rPr lang="en-US" altLang="ko-KR" sz="1800" b="0" i="0" dirty="0">
                <a:solidFill>
                  <a:srgbClr val="343A40"/>
                </a:solidFill>
                <a:effectLst/>
              </a:rPr>
              <a:t>HTTP </a:t>
            </a:r>
            <a:r>
              <a:rPr lang="ko-KR" altLang="en-US" sz="1800" b="0" i="0" dirty="0">
                <a:solidFill>
                  <a:srgbClr val="343A40"/>
                </a:solidFill>
                <a:effectLst/>
              </a:rPr>
              <a:t>라이브러리</a:t>
            </a:r>
            <a:endParaRPr lang="en-US" altLang="ko-KR" sz="1800" b="0" i="0" dirty="0">
              <a:solidFill>
                <a:srgbClr val="343A40"/>
              </a:solidFill>
              <a:effectLst/>
            </a:endParaRPr>
          </a:p>
          <a:p>
            <a:pPr lvl="1"/>
            <a:r>
              <a:rPr lang="en-US" altLang="ko-KR" sz="1800" dirty="0">
                <a:solidFill>
                  <a:srgbClr val="333333"/>
                </a:solidFill>
                <a:latin typeface="Helvetica Neue"/>
              </a:rPr>
              <a:t>html </a:t>
            </a:r>
            <a:r>
              <a:rPr lang="ko-KR" altLang="en-US" sz="1800" dirty="0">
                <a:solidFill>
                  <a:srgbClr val="333333"/>
                </a:solidFill>
                <a:latin typeface="Helvetica Neue"/>
              </a:rPr>
              <a:t>페이지를 가져오는 기능</a:t>
            </a:r>
            <a:endParaRPr lang="en-US" altLang="ko-KR" sz="1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r>
              <a:rPr lang="en-US" altLang="ko-KR" sz="1800" b="0" i="0" dirty="0">
                <a:solidFill>
                  <a:srgbClr val="343A40"/>
                </a:solidFill>
                <a:effectLst/>
              </a:rPr>
              <a:t>HTTP, HTTPS </a:t>
            </a:r>
            <a:r>
              <a:rPr lang="ko-KR" altLang="en-US" sz="1800" b="0" i="0" dirty="0">
                <a:solidFill>
                  <a:srgbClr val="343A40"/>
                </a:solidFill>
                <a:effectLst/>
              </a:rPr>
              <a:t>웹 사이트에 요청하기 위해 자주 사용되는 모듈 중 하나</a:t>
            </a:r>
          </a:p>
          <a:p>
            <a:pPr lvl="1"/>
            <a:r>
              <a:rPr lang="en-US" altLang="ko-KR" sz="1800" b="0" i="0" dirty="0">
                <a:solidFill>
                  <a:srgbClr val="343A40"/>
                </a:solidFill>
                <a:effectLst/>
              </a:rPr>
              <a:t>Crawling </a:t>
            </a:r>
            <a:r>
              <a:rPr lang="ko-KR" altLang="en-US" sz="1800" b="0" i="0" dirty="0">
                <a:solidFill>
                  <a:srgbClr val="343A40"/>
                </a:solidFill>
                <a:effectLst/>
              </a:rPr>
              <a:t>과정에서 </a:t>
            </a:r>
            <a:r>
              <a:rPr lang="en-US" altLang="ko-KR" sz="1800" b="0" i="0" dirty="0">
                <a:solidFill>
                  <a:srgbClr val="343A40"/>
                </a:solidFill>
                <a:effectLst/>
              </a:rPr>
              <a:t>requests</a:t>
            </a:r>
            <a:r>
              <a:rPr lang="ko-KR" altLang="en-US" sz="1800" b="0" i="0" dirty="0">
                <a:solidFill>
                  <a:srgbClr val="343A40"/>
                </a:solidFill>
                <a:effectLst/>
              </a:rPr>
              <a:t>모듈을 이용해 웹 사이트의 소스코드를 가져온 다음 파싱</a:t>
            </a:r>
            <a:endParaRPr lang="en-US" altLang="ko-KR" sz="1800" b="0" i="0" dirty="0">
              <a:solidFill>
                <a:srgbClr val="343A40"/>
              </a:solidFill>
              <a:effectLst/>
            </a:endParaRPr>
          </a:p>
          <a:p>
            <a:pPr lvl="1"/>
            <a:r>
              <a:rPr lang="ko-KR" altLang="en-US" sz="1800" dirty="0">
                <a:solidFill>
                  <a:srgbClr val="333333"/>
                </a:solidFill>
                <a:latin typeface="Helvetica Neue"/>
              </a:rPr>
              <a:t>설치 </a:t>
            </a:r>
            <a:r>
              <a:rPr lang="en-US" altLang="ko-KR" sz="1800" dirty="0">
                <a:solidFill>
                  <a:srgbClr val="333333"/>
                </a:solidFill>
                <a:latin typeface="Helvetica Neue"/>
              </a:rPr>
              <a:t>: pip install requests</a:t>
            </a:r>
          </a:p>
          <a:p>
            <a:pPr lvl="1"/>
            <a:r>
              <a:rPr lang="ko-KR" altLang="en-US" sz="1800" dirty="0" err="1">
                <a:latin typeface="Helvetica Neue"/>
              </a:rPr>
              <a:t>임포트</a:t>
            </a:r>
            <a:r>
              <a:rPr lang="ko-KR" altLang="en-US" sz="1800" dirty="0">
                <a:latin typeface="Helvetica Neue"/>
              </a:rPr>
              <a:t> </a:t>
            </a:r>
            <a:r>
              <a:rPr lang="en-US" altLang="ko-KR" sz="1800" dirty="0">
                <a:latin typeface="Helvetica Neue"/>
              </a:rPr>
              <a:t>: </a:t>
            </a:r>
            <a:r>
              <a:rPr lang="en-US" altLang="ko-KR" sz="1800" b="0" i="0" dirty="0">
                <a:solidFill>
                  <a:srgbClr val="00B050"/>
                </a:solidFill>
                <a:effectLst/>
                <a:latin typeface="Helvetica Neue"/>
              </a:rPr>
              <a:t>import requests</a:t>
            </a:r>
          </a:p>
          <a:p>
            <a:pPr lvl="1"/>
            <a:r>
              <a:rPr lang="en-US" altLang="ko-KR" sz="1800" dirty="0"/>
              <a:t>Requests </a:t>
            </a:r>
            <a:r>
              <a:rPr lang="en-US" altLang="ko-KR" sz="1800" dirty="0">
                <a:latin typeface="Spoqa Han Sans"/>
              </a:rPr>
              <a:t> </a:t>
            </a:r>
            <a:r>
              <a:rPr lang="en-US" altLang="ko-KR" sz="1800" b="0" i="0" u="none" strike="noStrike" dirty="0">
                <a:effectLst/>
                <a:latin typeface="Spoqa Han Sans"/>
              </a:rPr>
              <a:t>Documentation</a:t>
            </a:r>
          </a:p>
          <a:p>
            <a:pPr lvl="1"/>
            <a:endParaRPr lang="en-US" altLang="ko-KR" sz="1800" b="0" i="0" dirty="0">
              <a:effectLst/>
              <a:latin typeface="Spoqa Han Sans"/>
            </a:endParaRPr>
          </a:p>
          <a:p>
            <a:pPr algn="l" fontAlgn="base"/>
            <a:r>
              <a:rPr lang="en-US" altLang="ko-KR" sz="2000" b="1" i="0" dirty="0">
                <a:solidFill>
                  <a:srgbClr val="343A40"/>
                </a:solidFill>
                <a:effectLst/>
              </a:rPr>
              <a:t>HTTP </a:t>
            </a:r>
            <a:r>
              <a:rPr lang="ko-KR" altLang="en-US" sz="2000" b="1" i="0" dirty="0">
                <a:solidFill>
                  <a:srgbClr val="343A40"/>
                </a:solidFill>
                <a:effectLst/>
              </a:rPr>
              <a:t>요청 메서드</a:t>
            </a:r>
            <a:r>
              <a:rPr lang="en-US" altLang="ko-KR" sz="2000" b="1" i="0" dirty="0">
                <a:solidFill>
                  <a:srgbClr val="343A40"/>
                </a:solidFill>
                <a:effectLst/>
              </a:rPr>
              <a:t>(HTTP request method)</a:t>
            </a:r>
          </a:p>
          <a:p>
            <a:pPr lvl="1"/>
            <a:r>
              <a:rPr lang="en-US" altLang="ko-KR" sz="1800" b="0" i="0" dirty="0">
                <a:solidFill>
                  <a:srgbClr val="343A40"/>
                </a:solidFill>
                <a:effectLst/>
              </a:rPr>
              <a:t>http </a:t>
            </a:r>
            <a:r>
              <a:rPr lang="ko-KR" altLang="en-US" sz="1800" b="0" i="0" dirty="0">
                <a:solidFill>
                  <a:srgbClr val="343A40"/>
                </a:solidFill>
                <a:effectLst/>
              </a:rPr>
              <a:t>메서드는 클라이언트가 서버에게 요청하는 목적 및 그 종류를 알리는 수단</a:t>
            </a:r>
            <a:endParaRPr lang="en-US" altLang="ko-KR" sz="1800" b="0" i="0" dirty="0">
              <a:solidFill>
                <a:srgbClr val="343A40"/>
              </a:solidFill>
              <a:effectLst/>
            </a:endParaRPr>
          </a:p>
          <a:p>
            <a:pPr lvl="1"/>
            <a:r>
              <a:rPr lang="ko-KR" altLang="en-US" sz="1800" b="0" i="0" dirty="0">
                <a:solidFill>
                  <a:srgbClr val="343A40"/>
                </a:solidFill>
                <a:effectLst/>
              </a:rPr>
              <a:t>요청 메서드에 따라 요청</a:t>
            </a:r>
            <a:r>
              <a:rPr lang="en-US" altLang="ko-KR" sz="1800" b="0" i="0" dirty="0">
                <a:solidFill>
                  <a:srgbClr val="343A40"/>
                </a:solidFill>
                <a:effectLst/>
              </a:rPr>
              <a:t>/</a:t>
            </a:r>
            <a:r>
              <a:rPr lang="ko-KR" altLang="en-US" sz="1800" b="0" i="0" dirty="0">
                <a:solidFill>
                  <a:srgbClr val="343A40"/>
                </a:solidFill>
                <a:effectLst/>
              </a:rPr>
              <a:t>응답하는 방식 또한 다르며 다양한 메서드가 존재</a:t>
            </a:r>
            <a:endParaRPr lang="en-US" altLang="ko-KR" sz="1800" b="0" i="0" dirty="0">
              <a:solidFill>
                <a:srgbClr val="343A40"/>
              </a:solidFill>
              <a:effectLst/>
            </a:endParaRPr>
          </a:p>
          <a:p>
            <a:pPr lvl="1"/>
            <a:r>
              <a:rPr lang="ko-KR" altLang="en-US" sz="1800" b="0" i="0" dirty="0">
                <a:solidFill>
                  <a:srgbClr val="343A40"/>
                </a:solidFill>
                <a:effectLst/>
              </a:rPr>
              <a:t>대표적 메서드는 </a:t>
            </a:r>
            <a:r>
              <a:rPr lang="en-US" altLang="ko-KR" sz="1800" b="0" i="0" dirty="0">
                <a:solidFill>
                  <a:srgbClr val="343A40"/>
                </a:solidFill>
                <a:effectLst/>
              </a:rPr>
              <a:t>GET, POST </a:t>
            </a:r>
            <a:r>
              <a:rPr lang="ko-KR" altLang="en-US" sz="1800" b="0" i="0" dirty="0">
                <a:solidFill>
                  <a:srgbClr val="343A40"/>
                </a:solidFill>
                <a:effectLst/>
              </a:rPr>
              <a:t>방식</a:t>
            </a:r>
          </a:p>
          <a:p>
            <a:pPr lvl="1"/>
            <a:endParaRPr lang="en-US" altLang="ko-KR" sz="1800" b="0" i="0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0DDEF-C57E-11C7-75C5-15BE1B7E6B10}"/>
              </a:ext>
            </a:extLst>
          </p:cNvPr>
          <p:cNvSpPr txBox="1"/>
          <p:nvPr/>
        </p:nvSpPr>
        <p:spPr>
          <a:xfrm>
            <a:off x="4293067" y="3594574"/>
            <a:ext cx="61365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https://requests.readthedocs.io/en/latest/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5413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936D4-B4B1-778D-181C-65FA0A81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크롤링하기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4D1C21C5-E2F9-0893-5F3B-42ECFD65E4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45156" y="1227294"/>
            <a:ext cx="10701687" cy="4884956"/>
          </a:xfrm>
        </p:spPr>
        <p:txBody>
          <a:bodyPr/>
          <a:lstStyle/>
          <a:p>
            <a:r>
              <a:rPr lang="ko-KR" altLang="en-US" sz="1600" dirty="0" err="1"/>
              <a:t>크롤링</a:t>
            </a:r>
            <a:r>
              <a:rPr lang="ko-KR" altLang="en-US" sz="1600" dirty="0"/>
              <a:t> 내용을 확인</a:t>
            </a:r>
            <a:endParaRPr lang="ko-KR" altLang="en-US" sz="120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4FD952-C5BD-2322-4E4E-369C8C804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85" y="1752862"/>
            <a:ext cx="8709904" cy="33308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7202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936D4-B4B1-778D-181C-65FA0A81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크롤링하기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4D1C21C5-E2F9-0893-5F3B-42ECFD65E4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45156" y="1169396"/>
            <a:ext cx="10701687" cy="4884956"/>
          </a:xfrm>
        </p:spPr>
        <p:txBody>
          <a:bodyPr/>
          <a:lstStyle/>
          <a:p>
            <a:r>
              <a:rPr lang="ko-KR" altLang="en-US" sz="1800" dirty="0" err="1"/>
              <a:t>크롤링</a:t>
            </a:r>
            <a:r>
              <a:rPr lang="ko-KR" altLang="en-US" sz="1800" dirty="0"/>
              <a:t> 내용을 확인</a:t>
            </a:r>
            <a:endParaRPr lang="ko-KR" altLang="en-US" sz="1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3D95AFB-50E8-4683-8372-D49CECAB8874}"/>
              </a:ext>
            </a:extLst>
          </p:cNvPr>
          <p:cNvGrpSpPr/>
          <p:nvPr/>
        </p:nvGrpSpPr>
        <p:grpSpPr>
          <a:xfrm>
            <a:off x="881805" y="1609691"/>
            <a:ext cx="9948382" cy="4772644"/>
            <a:chOff x="881805" y="1609691"/>
            <a:chExt cx="9948382" cy="477264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A1557A1-D8FE-A80D-8CB6-224A35CC5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805" y="1609691"/>
              <a:ext cx="9948382" cy="47726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A92B90-B63F-F66B-47FA-7CB2191D9290}"/>
                </a:ext>
              </a:extLst>
            </p:cNvPr>
            <p:cNvSpPr/>
            <p:nvPr/>
          </p:nvSpPr>
          <p:spPr>
            <a:xfrm>
              <a:off x="3058445" y="1956546"/>
              <a:ext cx="1256875" cy="2742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46F1B29-743B-6A60-44BB-ACAEFFC555B8}"/>
                </a:ext>
              </a:extLst>
            </p:cNvPr>
            <p:cNvSpPr/>
            <p:nvPr/>
          </p:nvSpPr>
          <p:spPr>
            <a:xfrm>
              <a:off x="6957650" y="2172093"/>
              <a:ext cx="525023" cy="2742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E6E789-C6E1-64F8-D6DA-18213DDFB44A}"/>
                </a:ext>
              </a:extLst>
            </p:cNvPr>
            <p:cNvSpPr/>
            <p:nvPr/>
          </p:nvSpPr>
          <p:spPr>
            <a:xfrm>
              <a:off x="6996556" y="2527866"/>
              <a:ext cx="3011510" cy="2742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C5E8DE-8817-6097-744F-811C7CBD41BF}"/>
                </a:ext>
              </a:extLst>
            </p:cNvPr>
            <p:cNvSpPr/>
            <p:nvPr/>
          </p:nvSpPr>
          <p:spPr>
            <a:xfrm>
              <a:off x="2553368" y="3172503"/>
              <a:ext cx="976598" cy="2732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12323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936D4-B4B1-778D-181C-65FA0A81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크롤링하기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4D1C21C5-E2F9-0893-5F3B-42ECFD65E4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45156" y="1169396"/>
            <a:ext cx="10701687" cy="4884956"/>
          </a:xfrm>
        </p:spPr>
        <p:txBody>
          <a:bodyPr/>
          <a:lstStyle/>
          <a:p>
            <a:r>
              <a:rPr lang="ko-KR" altLang="en-US" sz="1800" dirty="0" err="1"/>
              <a:t>크롤링</a:t>
            </a:r>
            <a:r>
              <a:rPr lang="ko-KR" altLang="en-US" sz="1800" dirty="0"/>
              <a:t> 데이터</a:t>
            </a:r>
            <a:r>
              <a:rPr lang="en-US" altLang="ko-KR" sz="1800" dirty="0"/>
              <a:t> </a:t>
            </a:r>
            <a:r>
              <a:rPr lang="ko-KR" altLang="en-US" sz="1800" dirty="0"/>
              <a:t>저장하기</a:t>
            </a:r>
            <a:endParaRPr lang="en-US" altLang="ko-KR" sz="18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41C6092-A631-8866-EDE5-7238B5A0EBBF}"/>
              </a:ext>
            </a:extLst>
          </p:cNvPr>
          <p:cNvGrpSpPr/>
          <p:nvPr/>
        </p:nvGrpSpPr>
        <p:grpSpPr>
          <a:xfrm>
            <a:off x="3768755" y="1063707"/>
            <a:ext cx="7234207" cy="5387427"/>
            <a:chOff x="3592586" y="841413"/>
            <a:chExt cx="7234207" cy="538742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88CBFA8-8BFD-8B8F-D427-C060B0B8FF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187"/>
            <a:stretch/>
          </p:blipFill>
          <p:spPr>
            <a:xfrm>
              <a:off x="3592586" y="841413"/>
              <a:ext cx="7234207" cy="53874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943417-6B03-FB4C-2DA6-7BCA87AAA31B}"/>
                </a:ext>
              </a:extLst>
            </p:cNvPr>
            <p:cNvSpPr/>
            <p:nvPr/>
          </p:nvSpPr>
          <p:spPr>
            <a:xfrm>
              <a:off x="3592586" y="841413"/>
              <a:ext cx="5987642" cy="3710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411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50C57-77C3-4832-92AF-100E5F68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D62F3-78E1-4E13-9034-BA5E4221B5B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112521"/>
            <a:ext cx="10871200" cy="5417115"/>
          </a:xfrm>
        </p:spPr>
        <p:txBody>
          <a:bodyPr/>
          <a:lstStyle/>
          <a:p>
            <a:pPr algn="l" fontAlgn="base">
              <a:lnSpc>
                <a:spcPct val="150000"/>
              </a:lnSpc>
            </a:pPr>
            <a:r>
              <a:rPr lang="en-US" altLang="ko-KR" sz="2000" b="1" i="0" dirty="0">
                <a:effectLst/>
              </a:rPr>
              <a:t>requests GET, POST</a:t>
            </a:r>
            <a:endParaRPr lang="en-US" altLang="ko-KR" sz="2000" b="0" i="0" dirty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b="1" i="0" dirty="0">
                <a:effectLst/>
              </a:rPr>
              <a:t>GET </a:t>
            </a:r>
            <a:r>
              <a:rPr lang="en-US" altLang="ko-KR" sz="1800" b="0" i="0" dirty="0">
                <a:effectLst/>
              </a:rPr>
              <a:t> 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</a:rPr>
              <a:t>클라이언트에서 서버로 어떠한 리소스로부터 정보를 요청하기 위해 사용되는 메서드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lvl="2">
              <a:lnSpc>
                <a:spcPct val="150000"/>
              </a:lnSpc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effectLst/>
              </a:rPr>
              <a:t>데이터를 읽거나(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effectLst/>
              </a:rPr>
              <a:t>Read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effectLst/>
              </a:rPr>
              <a:t>), 검색(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effectLst/>
              </a:rPr>
              <a:t>Retrieve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effectLst/>
              </a:rPr>
              <a:t>)할 때에 사용되는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effectLst/>
              </a:rPr>
              <a:t>method</a:t>
            </a:r>
            <a:endParaRPr kumimoji="0" lang="en-US" altLang="ko-KR" sz="1600" i="0" u="none" strike="noStrike" cap="none" normalizeH="0" baseline="0" dirty="0">
              <a:ln>
                <a:noFill/>
              </a:ln>
              <a:effectLst/>
            </a:endParaRPr>
          </a:p>
          <a:p>
            <a:pPr lvl="2">
              <a:lnSpc>
                <a:spcPct val="150000"/>
              </a:lnSpc>
            </a:pP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effectLst/>
              </a:rPr>
              <a:t>GET은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effectLst/>
              </a:rPr>
              <a:t> 요청을 전송할 때 URL 주소 끝에 파라미터</a:t>
            </a:r>
            <a:r>
              <a:rPr lang="ko-KR" altLang="en-US" sz="1600" dirty="0"/>
              <a:t>가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effectLst/>
              </a:rPr>
              <a:t> 포함되어 전송되며, 이 부분을 쿼리 스트링(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effectLst/>
              </a:rPr>
              <a:t>QueryString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effectLst/>
              </a:rPr>
              <a:t>)이라고 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effectLst/>
              </a:rPr>
              <a:t>함 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effectLst/>
              </a:rPr>
              <a:t>=&gt; </a:t>
            </a:r>
            <a:r>
              <a:rPr lang="en-US" altLang="ko-KR" sz="1400" b="0" i="0" dirty="0">
                <a:effectLst/>
                <a:latin typeface="Noto Sans" panose="020B0502040504020204" pitchFamily="34" charset="0"/>
              </a:rPr>
              <a:t>HTTP </a:t>
            </a:r>
            <a:r>
              <a:rPr lang="ko-KR" altLang="en-US" sz="1400" b="0" i="0" dirty="0">
                <a:effectLst/>
                <a:latin typeface="Noto Sans" panose="020B0502040504020204" pitchFamily="34" charset="0"/>
              </a:rPr>
              <a:t>메시지에 </a:t>
            </a:r>
            <a:r>
              <a:rPr lang="en-US" altLang="ko-KR" sz="1400" b="0" i="0" dirty="0">
                <a:effectLst/>
                <a:latin typeface="Noto Sans" panose="020B0502040504020204" pitchFamily="34" charset="0"/>
              </a:rPr>
              <a:t>body</a:t>
            </a:r>
            <a:r>
              <a:rPr lang="ko-KR" altLang="en-US" sz="1400" b="0" i="0" dirty="0">
                <a:effectLst/>
                <a:latin typeface="Noto Sans" panose="020B0502040504020204" pitchFamily="34" charset="0"/>
              </a:rPr>
              <a:t>가 없다</a:t>
            </a:r>
            <a:r>
              <a:rPr lang="en-US" altLang="ko-KR" sz="1400" b="0" i="0" dirty="0">
                <a:effectLst/>
                <a:latin typeface="Noto Sans" panose="020B0502040504020204" pitchFamily="34" charset="0"/>
              </a:rPr>
              <a:t>.</a:t>
            </a:r>
            <a:endParaRPr kumimoji="0" lang="en-US" altLang="ko-KR" sz="1400" i="0" u="none" strike="noStrike" cap="none" normalizeH="0" baseline="0" dirty="0">
              <a:ln>
                <a:noFill/>
              </a:ln>
              <a:effectLst/>
            </a:endParaRPr>
          </a:p>
          <a:p>
            <a:pPr lvl="3">
              <a:lnSpc>
                <a:spcPct val="150000"/>
              </a:lnSpc>
            </a:pPr>
            <a:r>
              <a:rPr lang="ko-KR" altLang="en-US" sz="1400" b="0" i="0" dirty="0">
                <a:effectLst/>
                <a:latin typeface="Noto Sans Demilight"/>
              </a:rPr>
              <a:t>파라미터에 내용이 노출되기 때문에 민감한 데이터를 다룰 때 </a:t>
            </a:r>
            <a:r>
              <a:rPr lang="en-US" altLang="ko-KR" sz="1400" b="0" i="0" dirty="0">
                <a:effectLst/>
                <a:latin typeface="Noto Sans Demilight"/>
              </a:rPr>
              <a:t>GET </a:t>
            </a:r>
            <a:r>
              <a:rPr lang="ko-KR" altLang="en-US" sz="1400" b="0" i="0" dirty="0">
                <a:effectLst/>
                <a:latin typeface="Noto Sans Demilight"/>
              </a:rPr>
              <a:t>요청을 사용해서는 안 된다</a:t>
            </a:r>
            <a:endParaRPr lang="en-US" altLang="ko-KR" sz="1400" b="0" i="0" dirty="0">
              <a:effectLst/>
              <a:latin typeface="Noto Sans Demilight"/>
            </a:endParaRPr>
          </a:p>
          <a:p>
            <a:pPr lvl="3">
              <a:lnSpc>
                <a:spcPct val="150000"/>
              </a:lnSpc>
            </a:pPr>
            <a:r>
              <a:rPr lang="en-US" altLang="ko-KR" sz="1400" b="0" i="0" dirty="0">
                <a:effectLst/>
                <a:latin typeface="Noto Sans Demilight"/>
              </a:rPr>
              <a:t>GET </a:t>
            </a:r>
            <a:r>
              <a:rPr lang="ko-KR" altLang="en-US" sz="1400" b="0" i="0" dirty="0">
                <a:effectLst/>
                <a:latin typeface="Noto Sans Demilight"/>
              </a:rPr>
              <a:t>요청은 브라우저 기록에 남고</a:t>
            </a:r>
            <a:r>
              <a:rPr lang="en-US" altLang="ko-KR" sz="1400" b="0" i="0" dirty="0">
                <a:effectLst/>
                <a:latin typeface="Noto Sans Demilight"/>
              </a:rPr>
              <a:t>, </a:t>
            </a:r>
            <a:r>
              <a:rPr lang="en-US" altLang="ko-KR" sz="1400" dirty="0">
                <a:latin typeface="Noto Sans Demilight"/>
              </a:rPr>
              <a:t> </a:t>
            </a:r>
            <a:r>
              <a:rPr lang="en-US" altLang="ko-KR" sz="1400" b="0" i="0" dirty="0">
                <a:effectLst/>
                <a:latin typeface="Noto Sans Demilight"/>
              </a:rPr>
              <a:t>GET </a:t>
            </a:r>
            <a:r>
              <a:rPr lang="ko-KR" altLang="en-US" sz="1400" b="0" i="0" dirty="0">
                <a:effectLst/>
                <a:latin typeface="Noto Sans Demilight"/>
              </a:rPr>
              <a:t>요청을 북마크에 추가할 수 있으며</a:t>
            </a:r>
            <a:r>
              <a:rPr lang="en-US" altLang="ko-KR" sz="1400" b="0" i="0" dirty="0">
                <a:effectLst/>
                <a:latin typeface="Noto Sans Demilight"/>
              </a:rPr>
              <a:t>, </a:t>
            </a:r>
            <a:r>
              <a:rPr lang="en-US" altLang="ko-KR" sz="1400" dirty="0">
                <a:latin typeface="Noto Sans Demilight"/>
              </a:rPr>
              <a:t> </a:t>
            </a:r>
            <a:r>
              <a:rPr lang="en-US" altLang="ko-KR" sz="1400" b="0" i="0" dirty="0">
                <a:effectLst/>
                <a:latin typeface="Noto Sans Demilight"/>
              </a:rPr>
              <a:t>GET </a:t>
            </a:r>
            <a:r>
              <a:rPr lang="ko-KR" altLang="en-US" sz="1400" b="0" i="0" dirty="0">
                <a:effectLst/>
                <a:latin typeface="Noto Sans Demilight"/>
              </a:rPr>
              <a:t>요청에는 데이터 길이에 대한 제한이 있다</a:t>
            </a:r>
            <a:r>
              <a:rPr lang="en-US" altLang="ko-KR" sz="1400" b="0" i="0" dirty="0">
                <a:effectLst/>
                <a:latin typeface="Noto Sans Demilight"/>
              </a:rPr>
              <a:t>.  </a:t>
            </a:r>
            <a:r>
              <a:rPr lang="en-US" altLang="ko-KR" sz="1400" dirty="0">
                <a:latin typeface="Noto Sans Demilight"/>
              </a:rPr>
              <a:t> </a:t>
            </a:r>
            <a:r>
              <a:rPr lang="en-US" altLang="ko-KR" sz="1400" b="0" i="0" dirty="0">
                <a:effectLst/>
                <a:latin typeface="Noto Sans Demilight"/>
              </a:rPr>
              <a:t>GET</a:t>
            </a:r>
            <a:r>
              <a:rPr lang="ko-KR" altLang="en-US" sz="1400" b="0" i="0" dirty="0">
                <a:effectLst/>
                <a:latin typeface="Noto Sans Demilight"/>
              </a:rPr>
              <a:t>요청 성공 시</a:t>
            </a:r>
            <a:r>
              <a:rPr lang="en-US" altLang="ko-KR" sz="1400" b="0" i="0" dirty="0">
                <a:effectLst/>
                <a:latin typeface="Noto Sans Demilight"/>
              </a:rPr>
              <a:t>, 200(Ok) HTTP </a:t>
            </a:r>
            <a:r>
              <a:rPr lang="ko-KR" altLang="en-US" sz="1400" b="0" i="0" dirty="0">
                <a:effectLst/>
                <a:latin typeface="Noto Sans Demilight"/>
              </a:rPr>
              <a:t>응답 코드를  반환</a:t>
            </a:r>
            <a:r>
              <a:rPr lang="en-US" altLang="ko-KR" sz="1400" b="0" i="0" dirty="0">
                <a:effectLst/>
                <a:latin typeface="Noto Sans Demilight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i="0" dirty="0">
                <a:effectLst/>
              </a:rPr>
              <a:t>POST 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리소스를 생성/업데이트하기 위해 서버에 데이터를 보내는 데 사용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Demilight"/>
              </a:rPr>
              <a:t>데이터를 HTTP 메시지의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Noto Sans Demilight"/>
              </a:rPr>
              <a:t>Body에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Demilight"/>
              </a:rPr>
              <a:t> 담아서 전송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Noto Sans Demilight"/>
            </a:endParaRPr>
          </a:p>
          <a:p>
            <a:pPr lvl="2">
              <a:lnSpc>
                <a:spcPct val="150000"/>
              </a:lnSpc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Demilight"/>
              </a:rPr>
              <a:t>HTTP 메시지의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Noto Sans Demilight"/>
              </a:rPr>
              <a:t>Body는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Demilight"/>
              </a:rPr>
              <a:t> 길이의 제한 없이 데이터를 전송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Demilight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Demilight"/>
              </a:rPr>
              <a:t>대용량 데이터를 전송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Demilight"/>
              </a:rPr>
              <a:t>)</a:t>
            </a:r>
          </a:p>
          <a:p>
            <a:pPr lvl="3">
              <a:lnSpc>
                <a:spcPct val="150000"/>
              </a:lnSpc>
            </a:pPr>
            <a:r>
              <a:rPr lang="en-US" altLang="ko-KR" sz="1400" b="0" i="0" dirty="0">
                <a:effectLst/>
                <a:latin typeface="Noto Sans Demilight"/>
              </a:rPr>
              <a:t>POST </a:t>
            </a:r>
            <a:r>
              <a:rPr lang="ko-KR" altLang="en-US" sz="1400" b="0" i="0" dirty="0">
                <a:effectLst/>
                <a:latin typeface="Noto Sans Demilight"/>
              </a:rPr>
              <a:t>요청은 브라우저 기록에 남지 않음</a:t>
            </a:r>
            <a:r>
              <a:rPr lang="en-US" altLang="ko-KR" sz="1400" b="0" i="0" dirty="0">
                <a:effectLst/>
                <a:latin typeface="Noto Sans Demilight"/>
              </a:rPr>
              <a:t>. POST </a:t>
            </a:r>
            <a:r>
              <a:rPr lang="ko-KR" altLang="en-US" sz="1400" b="0" i="0" dirty="0">
                <a:effectLst/>
                <a:latin typeface="Noto Sans Demilight"/>
              </a:rPr>
              <a:t>요청을 북마크에 추가할 수 없다</a:t>
            </a:r>
            <a:r>
              <a:rPr lang="en-US" altLang="ko-KR" sz="1400" b="0" i="0" dirty="0">
                <a:effectLst/>
                <a:latin typeface="Noto Sans Demilight"/>
              </a:rPr>
              <a:t>. </a:t>
            </a:r>
            <a:endParaRPr lang="ko-KR" altLang="en-US" sz="1400" b="0" i="0" dirty="0">
              <a:effectLst/>
              <a:latin typeface="Noto Sans KR"/>
            </a:endParaRPr>
          </a:p>
          <a:p>
            <a:pPr lvl="1">
              <a:lnSpc>
                <a:spcPct val="150000"/>
              </a:lnSpc>
            </a:pPr>
            <a:endParaRPr lang="en-US" altLang="ko-KR" sz="1800" b="0" i="0" dirty="0">
              <a:effectLst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21C2327-928B-3838-40B9-F697B5F6310B}"/>
              </a:ext>
            </a:extLst>
          </p:cNvPr>
          <p:cNvGrpSpPr/>
          <p:nvPr/>
        </p:nvGrpSpPr>
        <p:grpSpPr>
          <a:xfrm>
            <a:off x="8086911" y="199671"/>
            <a:ext cx="3404635" cy="1093488"/>
            <a:chOff x="1415219" y="1103286"/>
            <a:chExt cx="4027838" cy="1294316"/>
          </a:xfrm>
        </p:grpSpPr>
        <p:pic>
          <p:nvPicPr>
            <p:cNvPr id="14" name="그래픽 13" descr="텔레비전 윤곽선">
              <a:extLst>
                <a:ext uri="{FF2B5EF4-FFF2-40B4-BE49-F238E27FC236}">
                  <a16:creationId xmlns:a16="http://schemas.microsoft.com/office/drawing/2014/main" id="{68339735-68E8-2F07-9E8E-A7DAF11CC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5219" y="1483202"/>
              <a:ext cx="914400" cy="914400"/>
            </a:xfrm>
            <a:prstGeom prst="rect">
              <a:avLst/>
            </a:prstGeom>
          </p:spPr>
        </p:pic>
        <p:pic>
          <p:nvPicPr>
            <p:cNvPr id="15" name="그래픽 14" descr="데이터베이스 단색으로 채워진">
              <a:extLst>
                <a:ext uri="{FF2B5EF4-FFF2-40B4-BE49-F238E27FC236}">
                  <a16:creationId xmlns:a16="http://schemas.microsoft.com/office/drawing/2014/main" id="{489C18B0-03EA-3622-51D0-007B4381F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28657" y="1483202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297260-A4A1-DC23-6D2A-71B834D170EE}"/>
                </a:ext>
              </a:extLst>
            </p:cNvPr>
            <p:cNvSpPr txBox="1"/>
            <p:nvPr/>
          </p:nvSpPr>
          <p:spPr>
            <a:xfrm>
              <a:off x="2360802" y="1103286"/>
              <a:ext cx="2248250" cy="765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POST</a:t>
              </a:r>
            </a:p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http://test.php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D51B0C04-EF83-3ADF-0F19-E3F3DADF96DD}"/>
                </a:ext>
              </a:extLst>
            </p:cNvPr>
            <p:cNvSpPr/>
            <p:nvPr/>
          </p:nvSpPr>
          <p:spPr>
            <a:xfrm>
              <a:off x="2441196" y="1864659"/>
              <a:ext cx="2164360" cy="193936"/>
            </a:xfrm>
            <a:prstGeom prst="rightArrow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E2F725F-9D2F-DF92-3CFC-6E272F25F7FD}"/>
              </a:ext>
            </a:extLst>
          </p:cNvPr>
          <p:cNvGrpSpPr/>
          <p:nvPr/>
        </p:nvGrpSpPr>
        <p:grpSpPr>
          <a:xfrm>
            <a:off x="4256017" y="211941"/>
            <a:ext cx="3517733" cy="1094934"/>
            <a:chOff x="1277225" y="2751460"/>
            <a:chExt cx="4161638" cy="1296027"/>
          </a:xfrm>
        </p:grpSpPr>
        <p:pic>
          <p:nvPicPr>
            <p:cNvPr id="10" name="그래픽 9" descr="텔레비전 윤곽선">
              <a:extLst>
                <a:ext uri="{FF2B5EF4-FFF2-40B4-BE49-F238E27FC236}">
                  <a16:creationId xmlns:a16="http://schemas.microsoft.com/office/drawing/2014/main" id="{4DD07806-B85D-2CDE-A9FF-8E64362B2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7225" y="3133087"/>
              <a:ext cx="914400" cy="914400"/>
            </a:xfrm>
            <a:prstGeom prst="rect">
              <a:avLst/>
            </a:prstGeom>
          </p:spPr>
        </p:pic>
        <p:pic>
          <p:nvPicPr>
            <p:cNvPr id="11" name="그래픽 10" descr="데이터베이스 단색으로 채워진">
              <a:extLst>
                <a:ext uri="{FF2B5EF4-FFF2-40B4-BE49-F238E27FC236}">
                  <a16:creationId xmlns:a16="http://schemas.microsoft.com/office/drawing/2014/main" id="{D85C1301-8FA4-E2AD-5163-C2003930F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24463" y="3116851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A0A429-BC48-4E83-DBF4-78AC071D5E27}"/>
                </a:ext>
              </a:extLst>
            </p:cNvPr>
            <p:cNvSpPr txBox="1"/>
            <p:nvPr/>
          </p:nvSpPr>
          <p:spPr>
            <a:xfrm>
              <a:off x="1821460" y="2751460"/>
              <a:ext cx="3178727" cy="728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http://test.php?key=value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F42C38BA-AAE5-C660-06AE-E8FB65816FD4}"/>
                </a:ext>
              </a:extLst>
            </p:cNvPr>
            <p:cNvSpPr/>
            <p:nvPr/>
          </p:nvSpPr>
          <p:spPr>
            <a:xfrm>
              <a:off x="2366395" y="3517723"/>
              <a:ext cx="2239161" cy="181822"/>
            </a:xfrm>
            <a:prstGeom prst="rightArrow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918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50C57-77C3-4832-92AF-100E5F68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04414E-68F2-1E57-415F-284FF654F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425" y="1738480"/>
            <a:ext cx="4913298" cy="473782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5CC23B-50F7-0CC4-052C-1B45A8650919}"/>
              </a:ext>
            </a:extLst>
          </p:cNvPr>
          <p:cNvSpPr txBox="1"/>
          <p:nvPr/>
        </p:nvSpPr>
        <p:spPr>
          <a:xfrm>
            <a:off x="243985" y="1168027"/>
            <a:ext cx="7079603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r=</a:t>
            </a:r>
            <a:r>
              <a:rPr lang="en-US" altLang="ko-KR" sz="1600" b="1" dirty="0" err="1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requests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웹페이지 요청하고 응답 페이지를 리턴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.content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raw data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표현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.text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웹페이지를 문자열 형태로 변환하여  표현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.headers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헤더 정보 표시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.status_code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 코드 표시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532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50C57-77C3-4832-92AF-100E5F68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AFA48C-CC1C-9B7B-B6CD-E301D495B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91" y="1095367"/>
            <a:ext cx="11239173" cy="542670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157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50C57-77C3-4832-92AF-100E5F68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D2BABA-9FF1-EF7A-3180-69546A2A5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1" y="1190800"/>
            <a:ext cx="6619875" cy="489585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EF1BF5-0881-06C6-6F1A-1531BE3A2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465" y="1190800"/>
            <a:ext cx="4792910" cy="282572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6932C5-BE06-368A-6B5E-DB3CDD71F774}"/>
              </a:ext>
            </a:extLst>
          </p:cNvPr>
          <p:cNvSpPr txBox="1"/>
          <p:nvPr/>
        </p:nvSpPr>
        <p:spPr>
          <a:xfrm>
            <a:off x="8488740" y="4181248"/>
            <a:ext cx="238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“google.html” </a:t>
            </a:r>
            <a:r>
              <a:rPr lang="ko-KR" altLang="en-US" dirty="0"/>
              <a:t>파일 열기</a:t>
            </a:r>
          </a:p>
        </p:txBody>
      </p:sp>
    </p:spTree>
    <p:extLst>
      <p:ext uri="{BB962C8B-B14F-4D97-AF65-F5344CB8AC3E}">
        <p14:creationId xmlns:p14="http://schemas.microsoft.com/office/powerpoint/2010/main" val="63112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50C57-77C3-4832-92AF-100E5F68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D62F3-78E1-4E13-9034-BA5E4221B5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ko-KR" sz="2000" b="1" i="0" dirty="0" err="1">
                <a:solidFill>
                  <a:srgbClr val="555555"/>
                </a:solidFill>
                <a:effectLst/>
              </a:rPr>
              <a:t>BeautifulSoup</a:t>
            </a:r>
            <a:r>
              <a:rPr lang="ko-KR" altLang="en-US" sz="2000" b="1" i="0" dirty="0">
                <a:solidFill>
                  <a:srgbClr val="555555"/>
                </a:solidFill>
                <a:effectLst/>
              </a:rPr>
              <a:t> </a:t>
            </a:r>
            <a:r>
              <a:rPr lang="en-US" altLang="ko-KR" sz="2000" b="1" i="0" dirty="0">
                <a:solidFill>
                  <a:srgbClr val="555555"/>
                </a:solidFill>
                <a:effectLst/>
              </a:rPr>
              <a:t>&amp;</a:t>
            </a:r>
            <a:r>
              <a:rPr lang="ko-KR" altLang="en-US" sz="2000" b="1" i="0" dirty="0">
                <a:solidFill>
                  <a:srgbClr val="555555"/>
                </a:solidFill>
                <a:effectLst/>
              </a:rPr>
              <a:t> </a:t>
            </a:r>
            <a:r>
              <a:rPr lang="en-US" altLang="ko-KR" sz="2000" b="1" i="0" dirty="0" err="1">
                <a:solidFill>
                  <a:srgbClr val="555555"/>
                </a:solidFill>
                <a:effectLst/>
              </a:rPr>
              <a:t>lxml</a:t>
            </a:r>
            <a:r>
              <a:rPr lang="en-US" altLang="ko-KR" sz="2000" b="1" i="0" dirty="0">
                <a:solidFill>
                  <a:srgbClr val="555555"/>
                </a:solidFill>
                <a:effectLst/>
              </a:rPr>
              <a:t>  : </a:t>
            </a:r>
            <a:r>
              <a:rPr lang="ko-KR" altLang="en-US" sz="2000" b="1" i="0" dirty="0">
                <a:solidFill>
                  <a:srgbClr val="555555"/>
                </a:solidFill>
                <a:effectLst/>
              </a:rPr>
              <a:t>함께</a:t>
            </a:r>
            <a:r>
              <a:rPr lang="en-US" altLang="ko-KR" sz="2000" b="1" i="0" dirty="0">
                <a:solidFill>
                  <a:srgbClr val="555555"/>
                </a:solidFill>
                <a:effectLst/>
              </a:rPr>
              <a:t> </a:t>
            </a:r>
            <a:r>
              <a:rPr lang="ko-KR" altLang="en-US" sz="2000" b="1" i="0" dirty="0">
                <a:solidFill>
                  <a:srgbClr val="555555"/>
                </a:solidFill>
                <a:effectLst/>
              </a:rPr>
              <a:t>사용함</a:t>
            </a:r>
            <a:endParaRPr lang="en-US" altLang="ko-KR" sz="2000" b="1" i="0" dirty="0">
              <a:solidFill>
                <a:srgbClr val="555555"/>
              </a:solidFill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b="1" i="0" dirty="0" err="1">
                <a:solidFill>
                  <a:srgbClr val="555555"/>
                </a:solidFill>
                <a:effectLst/>
              </a:rPr>
              <a:t>BeautifulSoup</a:t>
            </a:r>
            <a:r>
              <a:rPr lang="en-US" altLang="ko-KR" sz="1800" b="0" i="0" dirty="0">
                <a:solidFill>
                  <a:srgbClr val="555555"/>
                </a:solidFill>
                <a:effectLst/>
              </a:rPr>
              <a:t> : </a:t>
            </a:r>
            <a:r>
              <a:rPr lang="ko-KR" altLang="en-US" sz="1800" b="0" i="0" dirty="0">
                <a:solidFill>
                  <a:srgbClr val="555555"/>
                </a:solidFill>
                <a:effectLst/>
              </a:rPr>
              <a:t> </a:t>
            </a:r>
            <a:r>
              <a:rPr lang="ko-KR" altLang="en-US" sz="1800" b="0" i="0" dirty="0" err="1">
                <a:solidFill>
                  <a:srgbClr val="555555"/>
                </a:solidFill>
                <a:effectLst/>
              </a:rPr>
              <a:t>스크래핑을</a:t>
            </a:r>
            <a:r>
              <a:rPr lang="ko-KR" altLang="en-US" sz="1800" b="0" i="0" dirty="0">
                <a:solidFill>
                  <a:srgbClr val="555555"/>
                </a:solidFill>
                <a:effectLst/>
              </a:rPr>
              <a:t> 하기 위해 사용하는 패키지</a:t>
            </a:r>
            <a:r>
              <a:rPr lang="en-US" altLang="ko-KR" sz="1800" b="0" i="0" dirty="0">
                <a:solidFill>
                  <a:srgbClr val="555555"/>
                </a:solidFill>
                <a:effectLst/>
              </a:rPr>
              <a:t> </a:t>
            </a:r>
          </a:p>
          <a:p>
            <a:pPr lvl="2">
              <a:lnSpc>
                <a:spcPct val="150000"/>
              </a:lnSpc>
            </a:pPr>
            <a:r>
              <a:rPr lang="en-US" altLang="ko-KR" sz="1600" b="0" i="0" dirty="0" err="1">
                <a:solidFill>
                  <a:srgbClr val="555555"/>
                </a:solidFill>
                <a:effectLst/>
              </a:rPr>
              <a:t>response.text</a:t>
            </a:r>
            <a:r>
              <a:rPr lang="ko-KR" altLang="en-US" sz="1600" b="0" i="0" dirty="0">
                <a:solidFill>
                  <a:srgbClr val="555555"/>
                </a:solidFill>
                <a:effectLst/>
              </a:rPr>
              <a:t>를 통해 가져온 </a:t>
            </a:r>
            <a:r>
              <a:rPr lang="en-US" altLang="ko-KR" sz="1600" b="0" i="0" dirty="0">
                <a:solidFill>
                  <a:srgbClr val="555555"/>
                </a:solidFill>
                <a:effectLst/>
              </a:rPr>
              <a:t>HTML </a:t>
            </a:r>
            <a:r>
              <a:rPr lang="ko-KR" altLang="en-US" sz="1600" b="0" i="0" dirty="0">
                <a:solidFill>
                  <a:srgbClr val="555555"/>
                </a:solidFill>
                <a:effectLst/>
              </a:rPr>
              <a:t>문서를 탐색해서 원하는 부분을 뽑아내는 역할을 하는 라이브러리</a:t>
            </a:r>
            <a:endParaRPr lang="en-US" altLang="ko-KR" sz="1600" b="0" i="0" dirty="0">
              <a:solidFill>
                <a:srgbClr val="555555"/>
              </a:solidFill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b="1" i="0" dirty="0" err="1">
                <a:solidFill>
                  <a:srgbClr val="555555"/>
                </a:solidFill>
                <a:effectLst/>
              </a:rPr>
              <a:t>Lxml</a:t>
            </a:r>
            <a:r>
              <a:rPr lang="en-US" altLang="ko-KR" sz="1800" b="1" i="0" dirty="0">
                <a:solidFill>
                  <a:srgbClr val="555555"/>
                </a:solidFill>
                <a:effectLst/>
              </a:rPr>
              <a:t> </a:t>
            </a:r>
            <a:r>
              <a:rPr lang="en-US" altLang="ko-KR" sz="1800" b="0" i="0" dirty="0">
                <a:solidFill>
                  <a:srgbClr val="555555"/>
                </a:solidFill>
                <a:effectLst/>
              </a:rPr>
              <a:t>: </a:t>
            </a:r>
            <a:r>
              <a:rPr lang="ko-KR" altLang="en-US" sz="1800" b="0" i="0" dirty="0">
                <a:solidFill>
                  <a:srgbClr val="555555"/>
                </a:solidFill>
                <a:effectLst/>
              </a:rPr>
              <a:t>구문을 분석하기 위한 </a:t>
            </a:r>
            <a:r>
              <a:rPr lang="en-US" altLang="ko-KR" sz="1800" b="0" i="0" dirty="0">
                <a:solidFill>
                  <a:srgbClr val="555555"/>
                </a:solidFill>
                <a:effectLst/>
              </a:rPr>
              <a:t>parser </a:t>
            </a:r>
          </a:p>
          <a:p>
            <a:pPr lvl="2">
              <a:lnSpc>
                <a:spcPct val="150000"/>
              </a:lnSpc>
            </a:pPr>
            <a:r>
              <a:rPr lang="en-US" altLang="ko-KR" sz="1600" b="0" i="0" dirty="0" err="1">
                <a:solidFill>
                  <a:srgbClr val="555555"/>
                </a:solidFill>
                <a:effectLst/>
              </a:rPr>
              <a:t>response.text</a:t>
            </a:r>
            <a:r>
              <a:rPr lang="ko-KR" altLang="en-US" sz="1600" b="0" i="0" dirty="0">
                <a:solidFill>
                  <a:srgbClr val="555555"/>
                </a:solidFill>
                <a:effectLst/>
              </a:rPr>
              <a:t>로 가져온 </a:t>
            </a:r>
            <a:r>
              <a:rPr lang="en-US" altLang="ko-KR" sz="1600" b="0" i="0" dirty="0">
                <a:solidFill>
                  <a:srgbClr val="555555"/>
                </a:solidFill>
                <a:effectLst/>
              </a:rPr>
              <a:t>HTML</a:t>
            </a:r>
            <a:r>
              <a:rPr lang="ko-KR" altLang="en-US" sz="1600" b="0" i="0" dirty="0">
                <a:solidFill>
                  <a:srgbClr val="555555"/>
                </a:solidFill>
                <a:effectLst/>
              </a:rPr>
              <a:t>문서는 </a:t>
            </a:r>
            <a:r>
              <a:rPr lang="en-US" altLang="ko-KR" sz="1600" b="0" i="0" dirty="0" err="1">
                <a:solidFill>
                  <a:srgbClr val="555555"/>
                </a:solidFill>
                <a:effectLst/>
              </a:rPr>
              <a:t>lxml</a:t>
            </a:r>
            <a:r>
              <a:rPr lang="ko-KR" altLang="en-US" sz="1600" b="0" i="0" dirty="0">
                <a:solidFill>
                  <a:srgbClr val="555555"/>
                </a:solidFill>
                <a:effectLst/>
              </a:rPr>
              <a:t>을 통하여 </a:t>
            </a:r>
            <a:r>
              <a:rPr lang="ko-KR" altLang="en-US" sz="1600" b="0" i="0" dirty="0" err="1">
                <a:solidFill>
                  <a:srgbClr val="555555"/>
                </a:solidFill>
                <a:effectLst/>
              </a:rPr>
              <a:t>의미있는</a:t>
            </a:r>
            <a:r>
              <a:rPr lang="ko-KR" altLang="en-US" sz="1600" b="0" i="0" dirty="0">
                <a:solidFill>
                  <a:srgbClr val="555555"/>
                </a:solidFill>
                <a:effectLst/>
              </a:rPr>
              <a:t> </a:t>
            </a:r>
            <a:r>
              <a:rPr lang="en-US" altLang="ko-KR" sz="1600" b="0" i="0" dirty="0">
                <a:solidFill>
                  <a:srgbClr val="555555"/>
                </a:solidFill>
                <a:effectLst/>
              </a:rPr>
              <a:t>HTML</a:t>
            </a:r>
            <a:r>
              <a:rPr lang="ko-KR" altLang="en-US" sz="1600" b="0" i="0" dirty="0">
                <a:solidFill>
                  <a:srgbClr val="555555"/>
                </a:solidFill>
                <a:effectLst/>
              </a:rPr>
              <a:t>문서로 변환</a:t>
            </a:r>
            <a:r>
              <a:rPr lang="ko-KR" altLang="en-US" sz="1600" dirty="0">
                <a:solidFill>
                  <a:srgbClr val="555555"/>
                </a:solidFill>
              </a:rPr>
              <a:t>함</a:t>
            </a:r>
            <a:endParaRPr lang="en-US" altLang="ko-KR" sz="1600" b="0" i="0" dirty="0">
              <a:solidFill>
                <a:srgbClr val="555555"/>
              </a:solidFill>
              <a:effectLst/>
            </a:endParaRPr>
          </a:p>
          <a:p>
            <a:pPr marL="366463" lvl="1" indent="0">
              <a:lnSpc>
                <a:spcPct val="150000"/>
              </a:lnSpc>
              <a:buNone/>
            </a:pPr>
            <a:r>
              <a:rPr lang="en-US" altLang="ko-KR" sz="1800" b="1" i="0" dirty="0">
                <a:solidFill>
                  <a:srgbClr val="555555"/>
                </a:solidFill>
                <a:effectLst/>
              </a:rPr>
              <a:t>▶ </a:t>
            </a:r>
            <a:r>
              <a:rPr lang="en-US" altLang="ko-KR" sz="1800" b="1" i="0" dirty="0" err="1">
                <a:solidFill>
                  <a:srgbClr val="555555"/>
                </a:solidFill>
                <a:effectLst/>
              </a:rPr>
              <a:t>response.text</a:t>
            </a:r>
            <a:r>
              <a:rPr lang="ko-KR" altLang="en-US" sz="1800" b="1" i="0" dirty="0">
                <a:solidFill>
                  <a:srgbClr val="555555"/>
                </a:solidFill>
                <a:effectLst/>
              </a:rPr>
              <a:t>로 가져온 </a:t>
            </a:r>
            <a:r>
              <a:rPr lang="en-US" altLang="ko-KR" sz="1800" b="1" i="0" dirty="0">
                <a:solidFill>
                  <a:srgbClr val="555555"/>
                </a:solidFill>
                <a:effectLst/>
              </a:rPr>
              <a:t>String</a:t>
            </a:r>
            <a:r>
              <a:rPr lang="ko-KR" altLang="en-US" sz="1800" b="1" i="0" dirty="0">
                <a:solidFill>
                  <a:srgbClr val="555555"/>
                </a:solidFill>
                <a:effectLst/>
              </a:rPr>
              <a:t>은 </a:t>
            </a:r>
            <a:r>
              <a:rPr lang="en-US" altLang="ko-KR" sz="1800" b="1" i="0" dirty="0" err="1">
                <a:solidFill>
                  <a:srgbClr val="555555"/>
                </a:solidFill>
                <a:effectLst/>
              </a:rPr>
              <a:t>lxml</a:t>
            </a:r>
            <a:r>
              <a:rPr lang="ko-KR" altLang="en-US" sz="1800" b="1" i="0" dirty="0">
                <a:solidFill>
                  <a:srgbClr val="555555"/>
                </a:solidFill>
                <a:effectLst/>
              </a:rPr>
              <a:t>이라는 모듈의 해석에 의하여 </a:t>
            </a:r>
            <a:r>
              <a:rPr lang="ko-KR" altLang="en-US" sz="1800" b="1" i="0" dirty="0" err="1">
                <a:solidFill>
                  <a:srgbClr val="555555"/>
                </a:solidFill>
                <a:effectLst/>
              </a:rPr>
              <a:t>의미있는</a:t>
            </a:r>
            <a:r>
              <a:rPr lang="ko-KR" altLang="en-US" sz="1800" b="1" i="0" dirty="0">
                <a:solidFill>
                  <a:srgbClr val="555555"/>
                </a:solidFill>
                <a:effectLst/>
              </a:rPr>
              <a:t> </a:t>
            </a:r>
            <a:r>
              <a:rPr lang="en-US" altLang="ko-KR" sz="1800" b="1" i="0" dirty="0">
                <a:solidFill>
                  <a:srgbClr val="555555"/>
                </a:solidFill>
                <a:effectLst/>
              </a:rPr>
              <a:t>HTML </a:t>
            </a:r>
            <a:r>
              <a:rPr lang="ko-KR" altLang="en-US" sz="1800" b="1" i="0" dirty="0">
                <a:solidFill>
                  <a:srgbClr val="555555"/>
                </a:solidFill>
                <a:effectLst/>
              </a:rPr>
              <a:t>문서로 변환되고</a:t>
            </a:r>
            <a:r>
              <a:rPr lang="en-US" altLang="ko-KR" sz="1800" b="1" i="0" dirty="0">
                <a:solidFill>
                  <a:srgbClr val="555555"/>
                </a:solidFill>
                <a:effectLst/>
              </a:rPr>
              <a:t>, </a:t>
            </a:r>
            <a:r>
              <a:rPr lang="ko-KR" altLang="en-US" sz="1800" b="1" i="0" dirty="0">
                <a:solidFill>
                  <a:srgbClr val="555555"/>
                </a:solidFill>
                <a:effectLst/>
              </a:rPr>
              <a:t>이렇게 변환된 </a:t>
            </a:r>
            <a:r>
              <a:rPr lang="en-US" altLang="ko-KR" sz="1800" b="1" i="0" dirty="0">
                <a:solidFill>
                  <a:srgbClr val="555555"/>
                </a:solidFill>
                <a:effectLst/>
              </a:rPr>
              <a:t>HTML</a:t>
            </a:r>
            <a:r>
              <a:rPr lang="ko-KR" altLang="en-US" sz="1800" b="1" i="0" dirty="0">
                <a:solidFill>
                  <a:srgbClr val="555555"/>
                </a:solidFill>
                <a:effectLst/>
              </a:rPr>
              <a:t>문서는 </a:t>
            </a:r>
            <a:r>
              <a:rPr lang="en-US" altLang="ko-KR" sz="1800" b="1" i="0" dirty="0" err="1">
                <a:solidFill>
                  <a:srgbClr val="555555"/>
                </a:solidFill>
                <a:effectLst/>
              </a:rPr>
              <a:t>BeautifulSoup</a:t>
            </a:r>
            <a:r>
              <a:rPr lang="ko-KR" altLang="en-US" sz="1800" b="1" i="0" dirty="0">
                <a:solidFill>
                  <a:srgbClr val="555555"/>
                </a:solidFill>
                <a:effectLst/>
              </a:rPr>
              <a:t>에 의해서 원하는 부분을 탐색할 수 있게 된다</a:t>
            </a:r>
            <a:r>
              <a:rPr lang="en-US" altLang="ko-KR" sz="1800" b="1" i="0" dirty="0">
                <a:solidFill>
                  <a:srgbClr val="555555"/>
                </a:solidFill>
                <a:effectLst/>
              </a:rPr>
              <a:t>.◀</a:t>
            </a:r>
            <a:endParaRPr lang="ko-KR" altLang="en-US" sz="1600" b="0" i="0" dirty="0">
              <a:solidFill>
                <a:srgbClr val="55555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646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테마1" id="{8CFA053D-ABF8-4876-B6B1-9641B14A744D}" vid="{C8814E21-6582-45E8-AACF-7FCDD7CF7E5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가을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2425</TotalTime>
  <Words>1487</Words>
  <Application>Microsoft Office PowerPoint</Application>
  <PresentationFormat>와이드스크린</PresentationFormat>
  <Paragraphs>210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8" baseType="lpstr">
      <vt:lpstr>Helvetica Neue</vt:lpstr>
      <vt:lpstr>KoPub돋움체_Pro Bold</vt:lpstr>
      <vt:lpstr>Noto Sans Demilight</vt:lpstr>
      <vt:lpstr>Noto Sans KR</vt:lpstr>
      <vt:lpstr>Spoqa Han Sans</vt:lpstr>
      <vt:lpstr>나눔고딕</vt:lpstr>
      <vt:lpstr>나눔바른고딕OTF</vt:lpstr>
      <vt:lpstr>맑은 고딕</vt:lpstr>
      <vt:lpstr>맑은 고딕</vt:lpstr>
      <vt:lpstr>Arial</vt:lpstr>
      <vt:lpstr>Calibri</vt:lpstr>
      <vt:lpstr>Noto Sans</vt:lpstr>
      <vt:lpstr>Tw Cen MT</vt:lpstr>
      <vt:lpstr>Wingdings</vt:lpstr>
      <vt:lpstr>Wingdings 2</vt:lpstr>
      <vt:lpstr>테마1</vt:lpstr>
      <vt:lpstr>이현석</vt:lpstr>
      <vt:lpstr>웹 크롤링</vt:lpstr>
      <vt:lpstr>웹 크롤링(Web Crawling)</vt:lpstr>
      <vt:lpstr>requests</vt:lpstr>
      <vt:lpstr>requests</vt:lpstr>
      <vt:lpstr>requests</vt:lpstr>
      <vt:lpstr>requests</vt:lpstr>
      <vt:lpstr>requests</vt:lpstr>
      <vt:lpstr>BeautifulSoup</vt:lpstr>
      <vt:lpstr>BeautifulSoup</vt:lpstr>
      <vt:lpstr>BeautifulSoup</vt:lpstr>
      <vt:lpstr>BeautifulSoup</vt:lpstr>
      <vt:lpstr>BeautifulSoup</vt:lpstr>
      <vt:lpstr>BeautifulSoup</vt:lpstr>
      <vt:lpstr>BeautifulSoup</vt:lpstr>
      <vt:lpstr>당근마켓 크롤링</vt:lpstr>
      <vt:lpstr>Html 가져오기</vt:lpstr>
      <vt:lpstr>Html 가져오기</vt:lpstr>
      <vt:lpstr>BeautifulSoup 객체로 변환하기 </vt:lpstr>
      <vt:lpstr>BeautifulSoup 객체로 변환하기 </vt:lpstr>
      <vt:lpstr>특정 태그 파싱</vt:lpstr>
      <vt:lpstr>특정 태그내의 물품명을 가져와서 리스트로 만들기</vt:lpstr>
      <vt:lpstr>특정 태그내의 물품명을 가져와서 리스트로 만들기</vt:lpstr>
      <vt:lpstr>특정 태그내의 물품명을 가져와서 리스트로 만들기</vt:lpstr>
      <vt:lpstr>지역 정보를 리스트로 만들기</vt:lpstr>
      <vt:lpstr>문자열 정리</vt:lpstr>
      <vt:lpstr>가격 정보를 리스트로 만들기</vt:lpstr>
      <vt:lpstr>물품명, 지역, 가격 정보를 가진 딕셔너리 생성</vt:lpstr>
      <vt:lpstr>DataFrame으로 변환하기</vt:lpstr>
      <vt:lpstr>href 링크 주소 가져오기</vt:lpstr>
      <vt:lpstr>href 링크 주소 가져오기</vt:lpstr>
      <vt:lpstr>href 링크 주소 가져오기</vt:lpstr>
      <vt:lpstr>할리스 커피 크롤링</vt:lpstr>
      <vt:lpstr>매장 정보 찾기</vt:lpstr>
      <vt:lpstr>매장 정보 확인</vt:lpstr>
      <vt:lpstr>크롤링하기</vt:lpstr>
      <vt:lpstr>크롤링하기</vt:lpstr>
      <vt:lpstr>크롤링하기</vt:lpstr>
      <vt:lpstr>크롤링하기</vt:lpstr>
      <vt:lpstr>크롤링하기</vt:lpstr>
      <vt:lpstr>크롤링하기</vt:lpstr>
      <vt:lpstr>크롤링하기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jamesjhk@naver.com</dc:creator>
  <cp:lastModifiedBy>이현석</cp:lastModifiedBy>
  <cp:revision>90</cp:revision>
  <dcterms:created xsi:type="dcterms:W3CDTF">2020-08-03T12:25:18Z</dcterms:created>
  <dcterms:modified xsi:type="dcterms:W3CDTF">2023-11-20T00:59:54Z</dcterms:modified>
</cp:coreProperties>
</file>