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9"/>
  </p:notesMasterIdLst>
  <p:handoutMasterIdLst>
    <p:handoutMasterId r:id="rId30"/>
  </p:handoutMasterIdLst>
  <p:sldIdLst>
    <p:sldId id="257" r:id="rId2"/>
    <p:sldId id="308" r:id="rId3"/>
    <p:sldId id="302" r:id="rId4"/>
    <p:sldId id="309" r:id="rId5"/>
    <p:sldId id="310" r:id="rId6"/>
    <p:sldId id="311" r:id="rId7"/>
    <p:sldId id="312" r:id="rId8"/>
    <p:sldId id="313" r:id="rId9"/>
    <p:sldId id="305" r:id="rId10"/>
    <p:sldId id="306" r:id="rId11"/>
    <p:sldId id="314" r:id="rId12"/>
    <p:sldId id="315" r:id="rId13"/>
    <p:sldId id="303" r:id="rId14"/>
    <p:sldId id="307" r:id="rId15"/>
    <p:sldId id="316" r:id="rId16"/>
    <p:sldId id="317" r:id="rId17"/>
    <p:sldId id="321" r:id="rId18"/>
    <p:sldId id="323" r:id="rId19"/>
    <p:sldId id="324" r:id="rId20"/>
    <p:sldId id="325" r:id="rId21"/>
    <p:sldId id="326" r:id="rId22"/>
    <p:sldId id="327" r:id="rId23"/>
    <p:sldId id="328" r:id="rId24"/>
    <p:sldId id="322" r:id="rId25"/>
    <p:sldId id="319" r:id="rId26"/>
    <p:sldId id="329" r:id="rId27"/>
    <p:sldId id="330" r:id="rId2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jhk@naver.com" initials="j" lastIdx="18" clrIdx="0">
    <p:extLst>
      <p:ext uri="{19B8F6BF-5375-455C-9EA6-DF929625EA0E}">
        <p15:presenceInfo xmlns:p15="http://schemas.microsoft.com/office/powerpoint/2012/main" userId="474704fcae178c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5T21:11:57.568" idx="7">
    <p:pos x="7325" y="48"/>
    <p:text>import matplotlib.pyplot as plt
import numpy as np
x = np.linspace(0, 2, 100)
# Note that even in the OO-style, we use `.pyplot.figure` to create the figure.
fig, ax = plt.subplots()  # Create a figure and an axes.
ax.plot(x, x, label='linear')  # Plot some data on the axes.
ax.plot(x, x**2, label='quadratic')  # Plot more data on the axes...
ax.plot(x, x**3, label='cubic')  # ... and some more.
ax.set_xlabel('x label')  # Add an x-label to the axes.
ax.set_ylabel('y label')  # Add a y-label to the axes.
ax.set_title("Simple Plot")  # Add a title to the axes.
ax.legend()  # Add a legend.
plt.show()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6T00:26:02.598" idx="16">
    <p:pos x="7345" y="49"/>
    <p:text>import numpy as np
import matplotlib.pyplot as plt
r = np.arange(0, 2, 0.01)
theta = 2 * np.pi * r
fig, ax = plt.subplots(subplot_kw={'projection': 'polar'})
ax.plot(theta, r)
ax.set_rmax(2)
ax.set_rticks([0.5, 1, 1.5, 2])  # Less radial ticks
ax.set_rlabel_position(-22.5)  # Move radial labels away from plotted line
ax.grid(True)
ax.set_title("A line plot on a polar axis", va='bottom')
plt.show()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6T00:49:47.166" idx="17">
    <p:pos x="7333" y="42"/>
    <p:text>import numpy as np
import matplotlib.pyplot as plt
x1 = np.linspace(0.0, 5.0)
x2 = np.linspace(0.0, 2.0)
y1 = np.cos(2 * np.pi * x1) * np.exp(-x1)
y2 = np.cos(2 * np.pi * x2)
plt.subplot(2, 1, 1)
plt.plot(x1, y1, 'o-')
plt.title('A tale of 2 subplots')
plt.ylabel('Damped oscillation')
plt.subplot(2, 1, 2)
plt.plot(x2, y2, '.-')
plt.xlabel('time (s)')
plt.ylabel('Undamped')
plt.show()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6T01:00:12.923" idx="18">
    <p:pos x="7351" y="55"/>
    <p:text>import matplotlib.pyplot as plt
import numpy as np
x = np.linspace(0, 2, 100)
plt.subplot(231)
plt.plot(x, x, label='linear')
plt.xlabel('x label')
plt.ylabel('y label')
plt.title("1 Plot")
plt.subplot(233)
plt.plot(x, x**2, label='quadratic')
plt.xlabel('x label')
plt.ylabel('y label')
plt.title("2 Plot")
plt.subplot(235)
plt.plot(x, x**3, label='cubic')
plt.xlabel('x label')
plt.ylabel('y label')
plt.title("3 Plot")
plt.show()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5T21:14:30.176" idx="8">
    <p:pos x="7338" y="42"/>
    <p:text>import matplotlib.pyplot as plt
import numpy as np
x = np.linspace(0, 2, 100)
plt.plot(x, x, label='linear')  # Plot some data on the (implicit) axes.
plt.plot(x, x**2, label='quadratic')  # etc.
plt.plot(x, x**3, label='cubic')
plt.xlabel('x label')
plt.ylabel('y label')
plt.title("Simple Plot")
plt.legend()
plt.show()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5T23:40:38.660" idx="10">
    <p:pos x="7338" y="61"/>
    <p:text>import matplotlib.pyplot as plt
import numpy as np
x = np.linspace(0, 2, 100)
plt.plot(x, x, label='linear')
plt.plot(x, x**2, label='quadratic')
plt.plot(x, x**3, label='cubic')
plt.xlabel('x label')
plt.ylabel('y label')
plt.title("Simple Plot")
plt.legend()
plt.xlim(0.0,3.0)
plt.ylim(0,10)
plt.show()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5T23:40:09.365" idx="9">
    <p:pos x="7376" y="36"/>
    <p:text>import matplotlib.pyplot as plt
import numpy as np
x = np.linspace(0, 2, 100)
plt.plot(x, x, label='linear')
plt.plot(x, x**2, label='quadratic')
plt.plot(x, x**3, label='cubic')
plt.xlabel('x label')
plt.ylabel('y label')
plt.title("Simple Plot")
plt.legend()
plt.axis([0,3,0,10])
plt.show()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6T00:04:01.761" idx="11">
    <p:pos x="7312" y="36"/>
    <p:text>import matplotlib
import matplotlib.pyplot as plt
import numpy as np
# Data for plotting
t = np.arange(0.0, 2.0, 0.01)
s = 1 + np.sin(2 * np.pi * t)
fig, ax = plt.subplots()
ax.plot(t, s)
ax.set(xlabel='time (s)', ylabel='voltage (mV)',
       title='About as simple as it gets, folks')
ax.grid()
fig.savefig("test.png")
plt.show()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6T00:08:02.303" idx="12">
    <p:pos x="7344" y="29"/>
    <p:text>import numpy as np
import matplotlib.cm as cm
import matplotlib.pyplot as plt
import matplotlib.cbook as cbook
from matplotlib.path import Path
from matplotlib.patches import PathPatch
# Fixing random state for reproducibility
np.random.seed(19680801)
delta = 0.025
x = y = np.arange(-3.0, 3.0, delta)
X, Y = np.meshgrid(x, y)
Z1 = np.exp(-X**2 - Y**2)
Z2 = np.exp(-(X - 1)**2 - (Y - 1)**2)
Z = (Z1 - Z2) * 2
fig, ax = plt.subplots()
im = ax.imshow(Z, interpolation='bilinear', cmap=cm.RdYlGn,
               origin='lower', extent=[-3, 3, -3, 3],
               vmax=abs(Z).max(), vmin=-abs(Z).max())
plt.show()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6T00:11:53.614" idx="13">
    <p:pos x="7332" y="36"/>
    <p:text>import matplotlib
import matplotlib.pyplot as plt
from matplotlib.colors import BoundaryNorm
from matplotlib.ticker import MaxNLocator
import numpy as np
np.random.seed(19680801)
Z = np.random.rand(6, 10)
x = np.arange(-0.5, 10, 1)  # len = 11
y = np.arange(4.5, 11, 1)  # len = 7
fig, ax = plt.subplots()
ax.pcolormesh(x, y, Z)
plt.show()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6T00:14:38.943" idx="14">
    <p:pos x="7325" y="36"/>
    <p:text>import matplotlib
import numpy as np
import matplotlib.pyplot as plt
np.random.seed(19680801)
# example data
mu = 100  # mean of distribution
sigma = 15  # standard deviation of distribution
x = mu + sigma * np.random.randn(437)
num_bins = 50
fig, ax = plt.subplots()
# the histogram of the data
n, bins, patches = ax.hist(x, num_bins, density=True)
# add a 'best fit' line
y = ((1 / (np.sqrt(2 * np.pi) * sigma)) *
     np.exp(-0.5 * (1 / sigma * (bins - mu))**2))
ax.plot(bins, y, '--')
ax.set_xlabel('Smarts')
ax.set_ylabel('Probability density')
ax.set_title(r'Histogram of IQ: $\mu=100$, $\sigma=15$')
# Tweak spacing to prevent clipping of ylabel
fig.tight_layout()
plt.show()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6T00:22:33.131" idx="15">
    <p:pos x="7312" y="16"/>
    <p:text>import matplotlib.pyplot as plt
# Pie chart, where the slices will be ordered and plotted counter-clockwise:
labels = 'Frogs', 'Hogs', 'Dogs', 'Logs'
sizes = [15, 30, 45, 10]
explode = (0, 0.1, 0, 0)  # only "explode" the 2nd slice (i.e. 'Hogs')
fig1, ax1 = plt.subplots()
ax1.pie(sizes, explode=explode, labels=labels, autopct='%1.1f%%',
        shadow=True, startangle=90)
ax1.axis('equal')  # Equal aspect ratio ensures that pie is drawn as a circle.
plt.show()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F4492B-423F-4EEF-A598-40EC7DB4C699}" type="datetime1">
              <a:rPr lang="ko-KR" altLang="en-US" smtClean="0"/>
              <a:t>2023-09-25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33CDF2-06C5-455F-97B5-E91C244D1535}" type="datetime1">
              <a:rPr lang="ko-KR" altLang="en-US" smtClean="0"/>
              <a:t>2023-09-25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FAC6400-AC39-45B0-A1DC-1707C08C84E3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CEBAB25-898A-4AFD-A733-03E7ACD1A75F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026FF93-235D-44DE-A233-C8421F3ADC69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7149"/>
          </a:xfrm>
        </p:spPr>
        <p:txBody>
          <a:bodyPr rtlCol="0">
            <a:normAutofit/>
          </a:bodyPr>
          <a:lstStyle>
            <a:lvl1pPr>
              <a:defRPr sz="3200" cap="none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615736"/>
            <a:ext cx="11029615" cy="4705165"/>
          </a:xfrm>
        </p:spPr>
        <p:txBody>
          <a:bodyPr rtlCol="0"/>
          <a:lstStyle>
            <a:lvl1pPr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247DB3C-7898-4D6F-82CA-E95220B2BC89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0F078BB-59EB-4F00-90DB-3978721BD2B8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959204-8E82-44C7-BA50-FF87BAFC55F5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40AAB8-A0D6-4716-AF59-6C0EE8BF0F6C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A4DB4B-FA2B-49E4-AB75-CA7230F01105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7C3CBCC-6071-4201-990A-12BA78A957A5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B125E75-7131-4C5C-84C7-0A5AE88CE216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FB15E30-111A-4C3A-B325-66F440FF0717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A74CEE0-6983-4260-8CC1-DB1C57A00C20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tplotlib.org/api/markers_api.html#module-matplotlib.mark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altLang="ko" cap="none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Matplotlib</a:t>
            </a:r>
            <a:endParaRPr lang="ko" cap="none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8D9E7-54E9-49A6-98D8-37066E90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fmt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6D7AF-F8F8-4AFE-90F3-5F53BCA3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/>
              <a:t>라인 스타일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C18B53-6D4B-43AC-879A-D998F037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87" y="4153313"/>
            <a:ext cx="10003466" cy="2493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77B890-C82D-4916-949D-0E6673734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245" y="1187620"/>
            <a:ext cx="6174151" cy="2639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13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504B1-0674-49F7-9DA5-F96D5874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**</a:t>
            </a:r>
            <a:r>
              <a:rPr lang="en-US" altLang="ko-KR" dirty="0" err="1"/>
              <a:t>kwargs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F07D34-186E-4F8D-9BB3-C6CAAF4C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44D186-DF68-4550-BD2A-41B30B08C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754" y="171167"/>
            <a:ext cx="6820491" cy="6515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333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84CC4-20E7-4BF4-9B0B-B071ED2A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4981D-D39B-423F-909B-27F52B16E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F4EE8B-AB5E-4AE4-9995-387D94AEDA5E}"/>
              </a:ext>
            </a:extLst>
          </p:cNvPr>
          <p:cNvSpPr/>
          <p:nvPr/>
        </p:nvSpPr>
        <p:spPr>
          <a:xfrm>
            <a:off x="451960" y="2043953"/>
            <a:ext cx="11288078" cy="9143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+mj-lt"/>
              </a:rPr>
              <a:t>plot(x, y, </a:t>
            </a:r>
            <a:r>
              <a:rPr lang="en-US" altLang="ko-KR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'go--'</a:t>
            </a:r>
            <a:r>
              <a:rPr lang="en-US" altLang="ko-KR" sz="2400" dirty="0">
                <a:latin typeface="+mj-lt"/>
              </a:rPr>
              <a:t>, linewidth=2, </a:t>
            </a:r>
            <a:r>
              <a:rPr lang="en-US" altLang="ko-KR" sz="2400" dirty="0" err="1">
                <a:latin typeface="+mj-lt"/>
              </a:rPr>
              <a:t>markersize</a:t>
            </a:r>
            <a:r>
              <a:rPr lang="en-US" altLang="ko-KR" sz="2400" dirty="0">
                <a:latin typeface="+mj-lt"/>
              </a:rPr>
              <a:t>=12)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47F4F5-FB6C-489E-84EB-397A9883597E}"/>
              </a:ext>
            </a:extLst>
          </p:cNvPr>
          <p:cNvSpPr/>
          <p:nvPr/>
        </p:nvSpPr>
        <p:spPr>
          <a:xfrm>
            <a:off x="451960" y="4455465"/>
            <a:ext cx="11288078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+mj-lt"/>
              </a:rPr>
              <a:t>plot(x, y, </a:t>
            </a:r>
            <a:r>
              <a:rPr lang="en-US" altLang="ko-KR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color='green', marker='o', </a:t>
            </a:r>
            <a:r>
              <a:rPr lang="en-US" altLang="ko-KR" sz="2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linestyle</a:t>
            </a:r>
            <a:r>
              <a:rPr lang="en-US" altLang="ko-KR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='dashed'</a:t>
            </a:r>
            <a:r>
              <a:rPr lang="en-US" altLang="ko-KR" sz="2400" dirty="0">
                <a:latin typeface="+mj-lt"/>
              </a:rPr>
              <a:t>, linewidth=2, </a:t>
            </a:r>
            <a:r>
              <a:rPr lang="en-US" altLang="ko-KR" sz="2400" dirty="0" err="1">
                <a:latin typeface="+mj-lt"/>
              </a:rPr>
              <a:t>markersize</a:t>
            </a:r>
            <a:r>
              <a:rPr lang="en-US" altLang="ko-KR" sz="2400" dirty="0">
                <a:latin typeface="+mj-lt"/>
              </a:rPr>
              <a:t>=12)</a:t>
            </a:r>
            <a:endParaRPr lang="ko-KR" altLang="en-US" sz="2400" dirty="0">
              <a:latin typeface="+mj-lt"/>
            </a:endParaRPr>
          </a:p>
        </p:txBody>
      </p:sp>
      <p:sp>
        <p:nvSpPr>
          <p:cNvPr id="7" name="같음 기호 6">
            <a:extLst>
              <a:ext uri="{FF2B5EF4-FFF2-40B4-BE49-F238E27FC236}">
                <a16:creationId xmlns:a16="http://schemas.microsoft.com/office/drawing/2014/main" id="{AF3DEA52-9A5A-4294-832F-2E8C4B64978D}"/>
              </a:ext>
            </a:extLst>
          </p:cNvPr>
          <p:cNvSpPr/>
          <p:nvPr/>
        </p:nvSpPr>
        <p:spPr>
          <a:xfrm rot="5400000">
            <a:off x="5414681" y="3334874"/>
            <a:ext cx="950259" cy="744070"/>
          </a:xfrm>
          <a:prstGeom prst="mathEqual">
            <a:avLst>
              <a:gd name="adj1" fmla="val 18701"/>
              <a:gd name="adj2" fmla="val 2380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1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DF272-42E3-4D49-9764-74B43E44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BE3D9-5F61-4A81-BF06-94BB053E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33B123-E0C4-4E2D-8B9F-BC26C4EBD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07" y="1905038"/>
            <a:ext cx="6407027" cy="4126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E5C9D3-A7CE-4403-AB60-E54805BBCF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2" t="4235" r="3055"/>
          <a:stretch/>
        </p:blipFill>
        <p:spPr>
          <a:xfrm>
            <a:off x="6907534" y="1905036"/>
            <a:ext cx="5012678" cy="4126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7C17CD7-FF08-4533-BF24-F704E567EB3E}"/>
              </a:ext>
            </a:extLst>
          </p:cNvPr>
          <p:cNvSpPr/>
          <p:nvPr/>
        </p:nvSpPr>
        <p:spPr>
          <a:xfrm>
            <a:off x="2151529" y="3496235"/>
            <a:ext cx="1592834" cy="3003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D7ACAB-9221-49B0-AFC2-2957AA3CF994}"/>
              </a:ext>
            </a:extLst>
          </p:cNvPr>
          <p:cNvSpPr/>
          <p:nvPr/>
        </p:nvSpPr>
        <p:spPr>
          <a:xfrm>
            <a:off x="2501152" y="3818157"/>
            <a:ext cx="1721224" cy="3003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4B48DA-1010-48A6-BEDE-8AE816C1C4DE}"/>
              </a:ext>
            </a:extLst>
          </p:cNvPr>
          <p:cNvSpPr/>
          <p:nvPr/>
        </p:nvSpPr>
        <p:spPr>
          <a:xfrm>
            <a:off x="2501152" y="4140079"/>
            <a:ext cx="645460" cy="3003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9E156-DE1E-4752-8024-35380375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축 범위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DA8FF-9179-4271-8C37-6A520FB3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/>
              <a:t>기본은 자동 설정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F42C60-E4B2-45F4-BE8D-778938B96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279124"/>
            <a:ext cx="5547729" cy="3907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82B4E7-1B70-45DB-ABB9-51D32AA90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089" y="2279124"/>
            <a:ext cx="4822489" cy="3907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745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15960-2F4F-48C6-9CFD-7C750E04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축 범위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E2E57-38DD-490A-9AA5-056D9B17A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17121"/>
            <a:ext cx="11029615" cy="4705165"/>
          </a:xfrm>
        </p:spPr>
        <p:txBody>
          <a:bodyPr anchor="t"/>
          <a:lstStyle/>
          <a:p>
            <a:r>
              <a:rPr lang="en-US" altLang="ko-KR" dirty="0" err="1"/>
              <a:t>xlim</a:t>
            </a:r>
            <a:r>
              <a:rPr lang="en-US" altLang="ko-KR" dirty="0"/>
              <a:t>( left, right )    </a:t>
            </a:r>
            <a:r>
              <a:rPr lang="en-US" altLang="ko-KR" dirty="0" err="1"/>
              <a:t>ylim</a:t>
            </a:r>
            <a:r>
              <a:rPr lang="en-US" altLang="ko-KR" dirty="0"/>
              <a:t>( bottom, top 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785F9D-A83A-4550-8710-E4FC8556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92" y="2099795"/>
            <a:ext cx="5514807" cy="4547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EB4ED4-8162-4211-813C-6D098590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4" y="2099795"/>
            <a:ext cx="5964746" cy="4561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F5651B7-9EFC-445E-860D-6C3AE13B43AC}"/>
              </a:ext>
            </a:extLst>
          </p:cNvPr>
          <p:cNvSpPr/>
          <p:nvPr/>
        </p:nvSpPr>
        <p:spPr>
          <a:xfrm>
            <a:off x="386080" y="5492379"/>
            <a:ext cx="2499359" cy="7518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3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DC22F-B11D-4BFE-B99B-0E2F164F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축 범위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E8824-B7FC-46F5-B632-C64BAC78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44016"/>
            <a:ext cx="11029615" cy="4705165"/>
          </a:xfrm>
        </p:spPr>
        <p:txBody>
          <a:bodyPr anchor="t"/>
          <a:lstStyle/>
          <a:p>
            <a:r>
              <a:rPr lang="en-US" altLang="ko-KR" dirty="0"/>
              <a:t>axis([</a:t>
            </a:r>
            <a:r>
              <a:rPr lang="en-US" altLang="ko-KR" dirty="0" err="1"/>
              <a:t>xmin</a:t>
            </a:r>
            <a:r>
              <a:rPr lang="en-US" altLang="ko-KR" dirty="0"/>
              <a:t>, </a:t>
            </a:r>
            <a:r>
              <a:rPr lang="en-US" altLang="ko-KR" dirty="0" err="1"/>
              <a:t>xmax</a:t>
            </a:r>
            <a:r>
              <a:rPr lang="en-US" altLang="ko-KR" dirty="0"/>
              <a:t>, </a:t>
            </a:r>
            <a:r>
              <a:rPr lang="en-US" altLang="ko-KR" dirty="0" err="1"/>
              <a:t>ymin</a:t>
            </a:r>
            <a:r>
              <a:rPr lang="en-US" altLang="ko-KR" dirty="0"/>
              <a:t>, </a:t>
            </a:r>
            <a:r>
              <a:rPr lang="en-US" altLang="ko-KR" dirty="0" err="1"/>
              <a:t>ymax</a:t>
            </a:r>
            <a:r>
              <a:rPr lang="en-US" altLang="ko-KR" dirty="0"/>
              <a:t>])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ABFF44-EB7C-4C66-B09D-AA6BE755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49" y="2181080"/>
            <a:ext cx="5556834" cy="4357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4C5DD1-D04A-4D1A-8925-C2B2DEEFC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" y="2181080"/>
            <a:ext cx="5743577" cy="4357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C3343A4-55A1-4BE1-BC0E-D4B42BDB00CB}"/>
              </a:ext>
            </a:extLst>
          </p:cNvPr>
          <p:cNvSpPr/>
          <p:nvPr/>
        </p:nvSpPr>
        <p:spPr>
          <a:xfrm>
            <a:off x="386080" y="5769088"/>
            <a:ext cx="3139440" cy="3860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9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B13D0-DDD5-4C57-933B-662A48D0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Plot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83805-47BC-4B90-9A51-D63C8E5FC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plot</a:t>
            </a:r>
          </a:p>
          <a:p>
            <a:pPr lvl="1"/>
            <a:r>
              <a:rPr lang="en-US" altLang="ko-KR" dirty="0"/>
              <a:t>plot()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9E36A5-6810-4556-9093-78F11019C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60" y="1675836"/>
            <a:ext cx="6380480" cy="4873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069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B13D0-DDD5-4C57-933B-662A48D0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Plot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83805-47BC-4B90-9A51-D63C8E5FC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/>
              <a:t>Images</a:t>
            </a:r>
          </a:p>
          <a:p>
            <a:pPr lvl="1"/>
            <a:r>
              <a:rPr lang="en-US" altLang="ko-KR" dirty="0" err="1"/>
              <a:t>imshow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7A4360-CFDE-481F-928E-482C4FD67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30" y="2102590"/>
            <a:ext cx="4381880" cy="4404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02857E-AE48-43A4-9283-4AE9B3157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306" y="2102590"/>
            <a:ext cx="4381879" cy="4439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681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B13D0-DDD5-4C57-933B-662A48D0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Plot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83805-47BC-4B90-9A51-D63C8E5FC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/>
              <a:t>Contouring and </a:t>
            </a:r>
            <a:r>
              <a:rPr lang="en-US" altLang="ko-KR" dirty="0" err="1"/>
              <a:t>pseudocolor</a:t>
            </a:r>
            <a:endParaRPr lang="en-US" altLang="ko-KR" dirty="0"/>
          </a:p>
          <a:p>
            <a:pPr lvl="1"/>
            <a:r>
              <a:rPr lang="en-US" altLang="ko-KR" dirty="0" err="1"/>
              <a:t>pcolormesh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4FE0BD-6C35-4BFD-B2D4-C3F5F498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625" y="1719001"/>
            <a:ext cx="6003535" cy="4601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782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19ECB-0843-44A1-B8DA-0DEC1E42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5DCE2-9920-4CB5-92DF-BE3F788A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333333"/>
                </a:solidFill>
                <a:effectLst/>
                <a:latin typeface="Roboto"/>
              </a:rPr>
              <a:t>파이썬에서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 데이터를 차트나 플롯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/>
              </a:rPr>
              <a:t>(Plot)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으로 그려주는 라이브러리 패키지 </a:t>
            </a:r>
            <a:endParaRPr lang="en-US" altLang="ko-KR" b="0" i="0" dirty="0">
              <a:solidFill>
                <a:srgbClr val="333333"/>
              </a:solidFill>
              <a:effectLst/>
              <a:latin typeface="Roboto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데이터 시각화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/>
              </a:rPr>
              <a:t>(Data Visualization)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패키지</a:t>
            </a:r>
            <a:endParaRPr lang="en-US" altLang="ko-KR" b="0" i="0" dirty="0">
              <a:solidFill>
                <a:srgbClr val="333333"/>
              </a:solidFill>
              <a:effectLst/>
              <a:latin typeface="Roboto"/>
            </a:endParaRPr>
          </a:p>
          <a:p>
            <a:endParaRPr lang="en-US" altLang="ko-KR" dirty="0">
              <a:solidFill>
                <a:srgbClr val="333333"/>
              </a:solidFill>
              <a:latin typeface="Roboto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Roboto"/>
              </a:rPr>
              <a:t>사용선언</a:t>
            </a:r>
            <a:endParaRPr lang="en-US" altLang="ko-KR" dirty="0">
              <a:solidFill>
                <a:srgbClr val="333333"/>
              </a:solidFill>
              <a:latin typeface="Roboto"/>
            </a:endParaRPr>
          </a:p>
          <a:p>
            <a:pPr lvl="1"/>
            <a:endParaRPr lang="en-US" altLang="ko-KR" dirty="0"/>
          </a:p>
          <a:p>
            <a:pPr marL="324000" lvl="1" indent="0">
              <a:buNone/>
            </a:pPr>
            <a:r>
              <a:rPr lang="en-US" altLang="ko-KR" dirty="0"/>
              <a:t>or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654183-C93E-42A6-A5AB-C2265CAD5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271" y="4635966"/>
            <a:ext cx="450028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+mj-lt"/>
                <a:ea typeface="JetBrains Mono"/>
              </a:rPr>
              <a:t>import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  <a:ea typeface="JetBrains Mono"/>
              </a:rPr>
              <a:t>matplotlib.pyplo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  <a:ea typeface="JetBrains Mono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+mj-lt"/>
                <a:ea typeface="JetBrains Mono"/>
              </a:rPr>
              <a:t>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  <a:ea typeface="JetBrains Mono"/>
              </a:rPr>
              <a:t>plt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F34A2C-2D18-40E5-ADF0-60FCDC73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918" y="5596318"/>
            <a:ext cx="45002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000" dirty="0" err="1">
                <a:solidFill>
                  <a:srgbClr val="0033B3"/>
                </a:solidFill>
                <a:latin typeface="+mj-lt"/>
              </a:rPr>
              <a:t>from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matplotlib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ko-KR" altLang="ko-KR" sz="2000" dirty="0" err="1">
                <a:solidFill>
                  <a:srgbClr val="0033B3"/>
                </a:solidFill>
                <a:latin typeface="+mj-lt"/>
              </a:rPr>
              <a:t>import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pyplot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ko-KR" altLang="ko-KR" sz="2000" dirty="0" err="1">
                <a:solidFill>
                  <a:srgbClr val="0033B3"/>
                </a:solidFill>
                <a:latin typeface="+mj-lt"/>
              </a:rPr>
              <a:t>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plt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3403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B13D0-DDD5-4C57-933B-662A48D0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Plot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83805-47BC-4B90-9A51-D63C8E5FC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/>
              <a:t>Histograms</a:t>
            </a:r>
          </a:p>
          <a:p>
            <a:pPr lvl="1"/>
            <a:r>
              <a:rPr lang="en-US" altLang="ko-KR" dirty="0"/>
              <a:t>hist()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6CFC88-E84E-40D4-82D2-4E0CD45D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682" y="1615736"/>
            <a:ext cx="6751905" cy="4854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374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B13D0-DDD5-4C57-933B-662A48D0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Plot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83805-47BC-4B90-9A51-D63C8E5FC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/>
              <a:t>Pie charts</a:t>
            </a:r>
          </a:p>
          <a:p>
            <a:pPr lvl="1"/>
            <a:r>
              <a:rPr lang="en-US" altLang="ko-KR" dirty="0"/>
              <a:t>pie()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EF6A6C-1607-4756-9502-568F34C3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618" y="1721286"/>
            <a:ext cx="5416763" cy="4599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373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B13D0-DDD5-4C57-933B-662A48D0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Plot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83805-47BC-4B90-9A51-D63C8E5FC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/>
              <a:t>Bar charts</a:t>
            </a:r>
          </a:p>
          <a:p>
            <a:pPr lvl="1"/>
            <a:r>
              <a:rPr lang="en-US" altLang="ko-KR" dirty="0"/>
              <a:t>bar()  </a:t>
            </a:r>
            <a:r>
              <a:rPr lang="en-US" altLang="ko-KR" dirty="0" err="1"/>
              <a:t>barh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DBF057-449F-4C8C-ABB6-D395B8E0F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647" y="1684555"/>
            <a:ext cx="6286704" cy="4567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7000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B13D0-DDD5-4C57-933B-662A48D0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Plot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83805-47BC-4B90-9A51-D63C8E5FC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/>
              <a:t>Polar plots</a:t>
            </a:r>
          </a:p>
          <a:p>
            <a:pPr lvl="1"/>
            <a:r>
              <a:rPr lang="en-US" altLang="ko-KR" dirty="0"/>
              <a:t>polar()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008788-2E65-4D13-890D-02FC00FF9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853" y="1615736"/>
            <a:ext cx="4976291" cy="4907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0200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BA3E-D23C-4D03-8CBF-C52F5BA1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matplotlib.pyplot.subplot</a:t>
            </a:r>
            <a:r>
              <a:rPr lang="en-US" altLang="ko-KR" dirty="0"/>
              <a:t> : </a:t>
            </a:r>
            <a:r>
              <a:rPr lang="ko-KR" altLang="en-US" dirty="0" err="1"/>
              <a:t>여러차트</a:t>
            </a:r>
            <a:r>
              <a:rPr lang="ko-KR" altLang="en-US" dirty="0"/>
              <a:t>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C6C89-4FF1-42A2-A783-2963494C2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nrows</a:t>
            </a:r>
            <a:r>
              <a:rPr lang="en-US" altLang="ko-KR" dirty="0"/>
              <a:t> : </a:t>
            </a:r>
            <a:r>
              <a:rPr lang="ko-KR" altLang="en-US" dirty="0"/>
              <a:t>행의 수</a:t>
            </a:r>
            <a:endParaRPr lang="en-US" altLang="ko-KR" dirty="0"/>
          </a:p>
          <a:p>
            <a:r>
              <a:rPr lang="en-US" altLang="ko-KR" dirty="0" err="1"/>
              <a:t>ncols</a:t>
            </a:r>
            <a:r>
              <a:rPr lang="en-US" altLang="ko-KR" dirty="0"/>
              <a:t> : </a:t>
            </a:r>
            <a:r>
              <a:rPr lang="ko-KR" altLang="en-US" dirty="0"/>
              <a:t>열의 수</a:t>
            </a:r>
            <a:endParaRPr lang="en-US" altLang="ko-KR" dirty="0"/>
          </a:p>
          <a:p>
            <a:r>
              <a:rPr lang="en-US" altLang="ko-KR" dirty="0"/>
              <a:t>index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위치</a:t>
            </a:r>
            <a:r>
              <a:rPr lang="en-US" altLang="ko-KR" dirty="0"/>
              <a:t>(</a:t>
            </a:r>
            <a:r>
              <a:rPr lang="ko-KR" altLang="en-US" dirty="0" err="1"/>
              <a:t>몇번째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4F1C4C-D246-45B1-B127-27AB82D6B632}"/>
              </a:ext>
            </a:extLst>
          </p:cNvPr>
          <p:cNvSpPr/>
          <p:nvPr/>
        </p:nvSpPr>
        <p:spPr>
          <a:xfrm>
            <a:off x="581193" y="1615735"/>
            <a:ext cx="11029614" cy="223490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subplot(</a:t>
            </a:r>
            <a:r>
              <a:rPr lang="en-US" altLang="ko-KR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nrows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, </a:t>
            </a:r>
            <a:r>
              <a:rPr lang="en-US" altLang="ko-KR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ncols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, index, **</a:t>
            </a:r>
            <a:r>
              <a:rPr lang="en-US" altLang="ko-KR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kwargs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)</a:t>
            </a:r>
          </a:p>
          <a:p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subplot(pos, **</a:t>
            </a:r>
            <a:r>
              <a:rPr lang="en-US" altLang="ko-KR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kwargs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)</a:t>
            </a:r>
          </a:p>
          <a:p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subplot(**</a:t>
            </a:r>
            <a:r>
              <a:rPr lang="en-US" altLang="ko-KR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kwargs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)</a:t>
            </a:r>
          </a:p>
          <a:p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subplot(ax)</a:t>
            </a:r>
            <a:endParaRPr lang="ko-KR" alt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0506A7-C3E4-498D-8F91-BDFDBAA0F1ED}"/>
              </a:ext>
            </a:extLst>
          </p:cNvPr>
          <p:cNvSpPr/>
          <p:nvPr/>
        </p:nvSpPr>
        <p:spPr>
          <a:xfrm>
            <a:off x="2106108" y="1798320"/>
            <a:ext cx="3492052" cy="49305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6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BCA2B-E4CE-401A-8BC7-884CCF50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subplot(2, 3, 4) = subplot(234)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AD499B-6C89-4022-945E-A3D8668FB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441045"/>
              </p:ext>
            </p:extLst>
          </p:nvPr>
        </p:nvGraphicFramePr>
        <p:xfrm>
          <a:off x="2921952" y="2682874"/>
          <a:ext cx="7933056" cy="3656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52">
                  <a:extLst>
                    <a:ext uri="{9D8B030D-6E8A-4147-A177-3AD203B41FA5}">
                      <a16:colId xmlns:a16="http://schemas.microsoft.com/office/drawing/2014/main" val="1156570584"/>
                    </a:ext>
                  </a:extLst>
                </a:gridCol>
                <a:gridCol w="2644352">
                  <a:extLst>
                    <a:ext uri="{9D8B030D-6E8A-4147-A177-3AD203B41FA5}">
                      <a16:colId xmlns:a16="http://schemas.microsoft.com/office/drawing/2014/main" val="3552474392"/>
                    </a:ext>
                  </a:extLst>
                </a:gridCol>
                <a:gridCol w="2644352">
                  <a:extLst>
                    <a:ext uri="{9D8B030D-6E8A-4147-A177-3AD203B41FA5}">
                      <a16:colId xmlns:a16="http://schemas.microsoft.com/office/drawing/2014/main" val="3950458388"/>
                    </a:ext>
                  </a:extLst>
                </a:gridCol>
              </a:tblGrid>
              <a:tr h="18284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422340"/>
                  </a:ext>
                </a:extLst>
              </a:tr>
              <a:tr h="182848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792032"/>
                  </a:ext>
                </a:extLst>
              </a:tr>
            </a:tbl>
          </a:graphicData>
        </a:graphic>
      </p:graphicFrame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E55B0ABE-C9C5-4B6B-A1EC-0758792198FA}"/>
              </a:ext>
            </a:extLst>
          </p:cNvPr>
          <p:cNvSpPr/>
          <p:nvPr/>
        </p:nvSpPr>
        <p:spPr>
          <a:xfrm>
            <a:off x="2316480" y="2682874"/>
            <a:ext cx="528320" cy="3656966"/>
          </a:xfrm>
          <a:prstGeom prst="leftBrace">
            <a:avLst>
              <a:gd name="adj1" fmla="val 48718"/>
              <a:gd name="adj2" fmla="val 5055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D63A9E73-A725-4B54-8BAA-7FB85EACE770}"/>
              </a:ext>
            </a:extLst>
          </p:cNvPr>
          <p:cNvSpPr/>
          <p:nvPr/>
        </p:nvSpPr>
        <p:spPr>
          <a:xfrm rot="5400000">
            <a:off x="6624320" y="-1602503"/>
            <a:ext cx="528320" cy="7933056"/>
          </a:xfrm>
          <a:prstGeom prst="leftBrace">
            <a:avLst>
              <a:gd name="adj1" fmla="val 48718"/>
              <a:gd name="adj2" fmla="val 5055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22F12-AD2F-4853-B20B-D15398B693A5}"/>
              </a:ext>
            </a:extLst>
          </p:cNvPr>
          <p:cNvSpPr txBox="1"/>
          <p:nvPr/>
        </p:nvSpPr>
        <p:spPr>
          <a:xfrm>
            <a:off x="863600" y="4218969"/>
            <a:ext cx="151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2</a:t>
            </a:r>
            <a:r>
              <a:rPr lang="ko-KR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rows</a:t>
            </a:r>
            <a:endParaRPr lang="ko-KR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3FFA1-E1A4-45A8-93C2-637139DADE23}"/>
              </a:ext>
            </a:extLst>
          </p:cNvPr>
          <p:cNvSpPr txBox="1"/>
          <p:nvPr/>
        </p:nvSpPr>
        <p:spPr>
          <a:xfrm>
            <a:off x="5727700" y="1515090"/>
            <a:ext cx="232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3</a:t>
            </a:r>
            <a:r>
              <a:rPr lang="ko-KR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columns</a:t>
            </a:r>
            <a:endParaRPr lang="ko-KR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BDA9D-3C3A-4B16-B4D0-87E2AE4FDDC8}"/>
              </a:ext>
            </a:extLst>
          </p:cNvPr>
          <p:cNvSpPr txBox="1"/>
          <p:nvPr/>
        </p:nvSpPr>
        <p:spPr>
          <a:xfrm>
            <a:off x="3065780" y="5091410"/>
            <a:ext cx="232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4</a:t>
            </a:r>
            <a:r>
              <a:rPr lang="ko-KR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indexs</a:t>
            </a:r>
            <a:endParaRPr lang="ko-KR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4D4F1-F43B-4B3D-9B17-EA9030D19AE0}"/>
              </a:ext>
            </a:extLst>
          </p:cNvPr>
          <p:cNvSpPr txBox="1"/>
          <p:nvPr/>
        </p:nvSpPr>
        <p:spPr>
          <a:xfrm>
            <a:off x="3065780" y="3302367"/>
            <a:ext cx="232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1</a:t>
            </a:r>
            <a:r>
              <a:rPr lang="ko-KR" alt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 </a:t>
            </a:r>
            <a:r>
              <a:rPr lang="en-US" altLang="ko-KR" sz="3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indexs</a:t>
            </a:r>
            <a:endParaRPr lang="ko-KR" altLang="en-US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CD09F-A2A1-4808-9A2E-CF83EF540147}"/>
              </a:ext>
            </a:extLst>
          </p:cNvPr>
          <p:cNvSpPr txBox="1"/>
          <p:nvPr/>
        </p:nvSpPr>
        <p:spPr>
          <a:xfrm>
            <a:off x="5727700" y="5091410"/>
            <a:ext cx="232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5</a:t>
            </a:r>
            <a:r>
              <a:rPr lang="ko-KR" alt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 </a:t>
            </a:r>
            <a:r>
              <a:rPr lang="en-US" altLang="ko-KR" sz="3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indexs</a:t>
            </a:r>
            <a:endParaRPr lang="ko-KR" altLang="en-US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EFBF82-F6F0-4F0F-BB87-3CDB41B2C69D}"/>
              </a:ext>
            </a:extLst>
          </p:cNvPr>
          <p:cNvSpPr txBox="1"/>
          <p:nvPr/>
        </p:nvSpPr>
        <p:spPr>
          <a:xfrm>
            <a:off x="5727700" y="3302367"/>
            <a:ext cx="232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2</a:t>
            </a:r>
            <a:r>
              <a:rPr lang="ko-KR" alt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 </a:t>
            </a:r>
            <a:r>
              <a:rPr lang="en-US" altLang="ko-KR" sz="3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indexs</a:t>
            </a:r>
            <a:endParaRPr lang="ko-KR" altLang="en-US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0E27C8-F2FD-4771-BC2F-3FA63503942C}"/>
              </a:ext>
            </a:extLst>
          </p:cNvPr>
          <p:cNvSpPr txBox="1"/>
          <p:nvPr/>
        </p:nvSpPr>
        <p:spPr>
          <a:xfrm>
            <a:off x="8389620" y="5091410"/>
            <a:ext cx="232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6</a:t>
            </a:r>
            <a:r>
              <a:rPr lang="ko-KR" alt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 </a:t>
            </a:r>
            <a:r>
              <a:rPr lang="en-US" altLang="ko-KR" sz="3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indexs</a:t>
            </a:r>
            <a:endParaRPr lang="ko-KR" altLang="en-US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438946-7612-4DBB-B8DF-28F35DB71B9A}"/>
              </a:ext>
            </a:extLst>
          </p:cNvPr>
          <p:cNvSpPr txBox="1"/>
          <p:nvPr/>
        </p:nvSpPr>
        <p:spPr>
          <a:xfrm>
            <a:off x="8389620" y="3302367"/>
            <a:ext cx="232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3</a:t>
            </a:r>
            <a:r>
              <a:rPr lang="ko-KR" alt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 </a:t>
            </a:r>
            <a:r>
              <a:rPr lang="en-US" altLang="ko-KR" sz="3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indexs</a:t>
            </a:r>
            <a:endParaRPr lang="ko-KR" altLang="en-US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634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79E34-08AB-4FE7-8E1B-E495188D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B92A8-3CDD-496F-B71C-6DFAD7DE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68D221-B20C-4A71-AEE6-7C4559DA0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861" y="1721152"/>
            <a:ext cx="5681147" cy="4494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1A8F5F-5BA8-4A82-B59C-179268FA0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92" y="1514136"/>
            <a:ext cx="4793448" cy="5074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879D7B0-6D1F-4A5F-92DB-4C7279E4E51B}"/>
              </a:ext>
            </a:extLst>
          </p:cNvPr>
          <p:cNvSpPr/>
          <p:nvPr/>
        </p:nvSpPr>
        <p:spPr>
          <a:xfrm>
            <a:off x="1079948" y="3322320"/>
            <a:ext cx="1886772" cy="304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81E7AB-0AC9-4F4C-9577-733D5F5B36BA}"/>
              </a:ext>
            </a:extLst>
          </p:cNvPr>
          <p:cNvSpPr/>
          <p:nvPr/>
        </p:nvSpPr>
        <p:spPr>
          <a:xfrm>
            <a:off x="1079948" y="4801290"/>
            <a:ext cx="1886772" cy="304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48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78C97-AA63-477D-AE1E-5A5FA046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6FC06-DCB1-48F6-B042-1FA7C8E95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/>
              <a:t>6</a:t>
            </a:r>
            <a:r>
              <a:rPr lang="ko-KR" altLang="en-US" dirty="0"/>
              <a:t>번 슬라이드 소스를 다음과 같은 결과 화면이 나오도록 </a:t>
            </a:r>
            <a:r>
              <a:rPr lang="ko-KR" altLang="en-US" dirty="0" err="1"/>
              <a:t>수정하시오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BA8972-EFC3-4837-9CF3-7D6EA6BF1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094" y="2471827"/>
            <a:ext cx="5362801" cy="4121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4C505F-AC99-4A7A-AF9B-011782998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04" y="3119497"/>
            <a:ext cx="5998902" cy="2826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643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45C78-2BEA-478E-A331-20105365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5ADA8-06C2-449D-BC4A-01C95652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53FB7C-D579-4113-9C64-A0FCE28BD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11" y="129254"/>
            <a:ext cx="6408975" cy="6599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361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FC844-910C-4E03-8E4D-F6A72456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이용하는 두가지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F1C69-2AED-4067-B6B1-93FB9C899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지향 인터페이스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object-oriented (OO) style</a:t>
            </a:r>
            <a:endParaRPr lang="en-US" altLang="ko-KR" dirty="0"/>
          </a:p>
          <a:p>
            <a:r>
              <a:rPr lang="en-US" altLang="ko-KR" dirty="0" err="1"/>
              <a:t>pyplot</a:t>
            </a:r>
            <a:r>
              <a:rPr lang="ko-KR" altLang="en-US" dirty="0"/>
              <a:t> 인터페이스 </a:t>
            </a:r>
            <a:r>
              <a:rPr lang="en-US" altLang="ko-KR" dirty="0"/>
              <a:t>: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pyplot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-style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89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28D9E-0E0F-46A8-A0E3-1EBC35E7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Object-Oriented Style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B48A6-EFBD-4E9F-8F51-F907F1FC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D1CC9E-1BD5-41C1-A6BD-1D65B3CD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615735"/>
            <a:ext cx="9496258" cy="4706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B47DFD-CD44-4140-8E8F-3BEFEE1D2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1" y="2304535"/>
            <a:ext cx="5132252" cy="4332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70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9CBE5-38FD-422C-B7FB-C4FC949D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pyplot</a:t>
            </a:r>
            <a:r>
              <a:rPr lang="en-US" altLang="ko-KR" dirty="0"/>
              <a:t> Style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F8AA4-FDBF-45D5-9756-2600EE476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7AEA07-DC29-4EC0-95D1-8B0FAAAEE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615736"/>
            <a:ext cx="9986471" cy="47051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6CDC36-C2E3-46B6-978B-69D816552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0" y="2314764"/>
            <a:ext cx="5256079" cy="42652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614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52516-D4D0-47AC-903F-700FC1D2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matplotlib.pyplot.plot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4AF95-B38A-4D74-87BD-EEF9859C5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fmt</a:t>
            </a:r>
            <a:r>
              <a:rPr lang="en-US" altLang="ko-KR" dirty="0"/>
              <a:t>]</a:t>
            </a:r>
          </a:p>
          <a:p>
            <a:pPr lvl="1"/>
            <a:r>
              <a:rPr lang="ko-KR" altLang="en-US" dirty="0"/>
              <a:t>색깔</a:t>
            </a:r>
            <a:r>
              <a:rPr lang="en-US" altLang="ko-KR" dirty="0"/>
              <a:t>, </a:t>
            </a:r>
            <a:r>
              <a:rPr lang="ko-KR" altLang="en-US" dirty="0"/>
              <a:t>마커의 종류</a:t>
            </a:r>
            <a:r>
              <a:rPr lang="en-US" altLang="ko-KR" dirty="0"/>
              <a:t>, </a:t>
            </a:r>
            <a:r>
              <a:rPr lang="ko-KR" altLang="en-US" dirty="0"/>
              <a:t>선의 종류를 문자열 형태로 지정</a:t>
            </a:r>
            <a:endParaRPr lang="en-US" altLang="ko-KR" dirty="0"/>
          </a:p>
          <a:p>
            <a:pPr lvl="1"/>
            <a:r>
              <a:rPr lang="en-US" altLang="ko-KR" dirty="0" err="1"/>
              <a:t>fmt</a:t>
            </a:r>
            <a:r>
              <a:rPr lang="en-US" altLang="ko-KR" dirty="0"/>
              <a:t> = '[marker][line][color]'</a:t>
            </a:r>
          </a:p>
          <a:p>
            <a:r>
              <a:rPr lang="en-US" altLang="ko-KR" dirty="0"/>
              <a:t>**</a:t>
            </a:r>
            <a:r>
              <a:rPr lang="en-US" altLang="ko-KR" dirty="0" err="1"/>
              <a:t>kwargs</a:t>
            </a:r>
            <a:endParaRPr lang="en-US" altLang="ko-KR" dirty="0"/>
          </a:p>
          <a:p>
            <a:pPr lvl="1"/>
            <a:r>
              <a:rPr lang="en-US" altLang="ko-KR" dirty="0"/>
              <a:t>Line</a:t>
            </a:r>
            <a:r>
              <a:rPr lang="ko-KR" altLang="en-US" dirty="0"/>
              <a:t>에 대한 속성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9022B7-4136-410E-9986-34D2E858B9B0}"/>
              </a:ext>
            </a:extLst>
          </p:cNvPr>
          <p:cNvSpPr/>
          <p:nvPr/>
        </p:nvSpPr>
        <p:spPr>
          <a:xfrm>
            <a:off x="581193" y="1615735"/>
            <a:ext cx="11029614" cy="1468123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plot([x], y, [</a:t>
            </a:r>
            <a:r>
              <a:rPr lang="en-US" altLang="ko-KR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fmt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], *, data=None, **</a:t>
            </a:r>
            <a:r>
              <a:rPr lang="en-US" altLang="ko-KR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kwargs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)</a:t>
            </a:r>
          </a:p>
          <a:p>
            <a:endParaRPr lang="en-US" altLang="ko-K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plot([x], y, [</a:t>
            </a:r>
            <a:r>
              <a:rPr lang="en-US" altLang="ko-KR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fmt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], [x2], y2, [fmt2], ..., **</a:t>
            </a:r>
            <a:r>
              <a:rPr lang="en-US" altLang="ko-KR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kwargs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)</a:t>
            </a:r>
            <a:endParaRPr lang="ko-KR" alt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BCB3B4-AD10-45BB-8869-3C380490F00E}"/>
              </a:ext>
            </a:extLst>
          </p:cNvPr>
          <p:cNvSpPr/>
          <p:nvPr/>
        </p:nvSpPr>
        <p:spPr>
          <a:xfrm>
            <a:off x="2492188" y="1828800"/>
            <a:ext cx="887506" cy="49305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3374BA-089A-4780-B0C9-2D9338E178B7}"/>
              </a:ext>
            </a:extLst>
          </p:cNvPr>
          <p:cNvSpPr/>
          <p:nvPr/>
        </p:nvSpPr>
        <p:spPr>
          <a:xfrm>
            <a:off x="2492188" y="2456329"/>
            <a:ext cx="887506" cy="49305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8F80BA-BC5B-41A8-8C99-9A32963628C7}"/>
              </a:ext>
            </a:extLst>
          </p:cNvPr>
          <p:cNvSpPr/>
          <p:nvPr/>
        </p:nvSpPr>
        <p:spPr>
          <a:xfrm>
            <a:off x="5029200" y="2456329"/>
            <a:ext cx="1147482" cy="49305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2121B2-10EA-4AEC-A3A0-1FD81D505A69}"/>
              </a:ext>
            </a:extLst>
          </p:cNvPr>
          <p:cNvSpPr/>
          <p:nvPr/>
        </p:nvSpPr>
        <p:spPr>
          <a:xfrm>
            <a:off x="878541" y="3361765"/>
            <a:ext cx="887506" cy="49305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A76BC5-9712-4CAE-88F2-B2F2CB90EA47}"/>
              </a:ext>
            </a:extLst>
          </p:cNvPr>
          <p:cNvSpPr/>
          <p:nvPr/>
        </p:nvSpPr>
        <p:spPr>
          <a:xfrm>
            <a:off x="6163990" y="1828800"/>
            <a:ext cx="1787703" cy="49305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9BF21A-F6E1-43A9-930F-1C266257498D}"/>
              </a:ext>
            </a:extLst>
          </p:cNvPr>
          <p:cNvSpPr/>
          <p:nvPr/>
        </p:nvSpPr>
        <p:spPr>
          <a:xfrm>
            <a:off x="6854272" y="2456329"/>
            <a:ext cx="1787703" cy="49305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714169-D203-455A-8C13-3EA043965180}"/>
              </a:ext>
            </a:extLst>
          </p:cNvPr>
          <p:cNvSpPr/>
          <p:nvPr/>
        </p:nvSpPr>
        <p:spPr>
          <a:xfrm>
            <a:off x="872195" y="4774271"/>
            <a:ext cx="1467593" cy="49305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8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9657C-24F2-4144-AE3F-292E66E7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fmt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EC1DC-0182-4E2C-A32D-305F734D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/>
              <a:t>컬러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872B9B-1B64-4627-85A0-8AB3B864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92" y="1460467"/>
            <a:ext cx="6457414" cy="5015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70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A1878-8B1A-40F7-B293-94F93DD3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fmt</a:t>
            </a:r>
            <a:r>
              <a:rPr lang="en-US" altLang="ko-KR" dirty="0"/>
              <a:t> : </a:t>
            </a:r>
            <a:r>
              <a:rPr lang="en-US" altLang="ko-KR" sz="2200" dirty="0">
                <a:hlinkClick r:id="rId2"/>
              </a:rPr>
              <a:t>https://matplotlib.org/api/markers_api.html#module-matplotlib.markers</a:t>
            </a:r>
            <a:endParaRPr lang="ko-KR" altLang="en-US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17E30-C2DD-47BE-B53B-F89903BA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/>
              <a:t>마커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22E5CE-55BE-4C59-B1A0-8E644AD662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69" b="16121"/>
          <a:stretch/>
        </p:blipFill>
        <p:spPr>
          <a:xfrm>
            <a:off x="2761129" y="1526089"/>
            <a:ext cx="6669742" cy="5176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2343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366</Words>
  <Application>Microsoft Office PowerPoint</Application>
  <PresentationFormat>와이드스크린</PresentationFormat>
  <Paragraphs>85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helvetica neue</vt:lpstr>
      <vt:lpstr>Malgun Gothic</vt:lpstr>
      <vt:lpstr>Calibri</vt:lpstr>
      <vt:lpstr>Franklin Gothic Book</vt:lpstr>
      <vt:lpstr>Franklin Gothic Demi</vt:lpstr>
      <vt:lpstr>Roboto</vt:lpstr>
      <vt:lpstr>Wingdings 2</vt:lpstr>
      <vt:lpstr>DividendVTI</vt:lpstr>
      <vt:lpstr>Matplotlib</vt:lpstr>
      <vt:lpstr>Matplotlib 패키지</vt:lpstr>
      <vt:lpstr>구성 요소</vt:lpstr>
      <vt:lpstr>Matplotlib를 이용하는 두가지 방법</vt:lpstr>
      <vt:lpstr>Object-Oriented Style</vt:lpstr>
      <vt:lpstr>pyplot Style</vt:lpstr>
      <vt:lpstr>matplotlib.pyplot.plot</vt:lpstr>
      <vt:lpstr>fmt</vt:lpstr>
      <vt:lpstr>fmt : https://matplotlib.org/api/markers_api.html#module-matplotlib.markers</vt:lpstr>
      <vt:lpstr>fmt</vt:lpstr>
      <vt:lpstr>**kwargs</vt:lpstr>
      <vt:lpstr>PowerPoint 프레젠테이션</vt:lpstr>
      <vt:lpstr>PowerPoint 프레젠테이션</vt:lpstr>
      <vt:lpstr>축 범위 설정</vt:lpstr>
      <vt:lpstr>축 범위 설정</vt:lpstr>
      <vt:lpstr>축 범위 설정</vt:lpstr>
      <vt:lpstr>Plot 종류</vt:lpstr>
      <vt:lpstr>Plot 종류</vt:lpstr>
      <vt:lpstr>Plot 종류</vt:lpstr>
      <vt:lpstr>Plot 종류</vt:lpstr>
      <vt:lpstr>Plot 종류</vt:lpstr>
      <vt:lpstr>Plot 종류</vt:lpstr>
      <vt:lpstr>Plot 종류</vt:lpstr>
      <vt:lpstr>matplotlib.pyplot.subplot : 여러차트 그리기</vt:lpstr>
      <vt:lpstr>subplot(2, 3, 4) = subplot(234)</vt:lpstr>
      <vt:lpstr>PowerPoint 프레젠테이션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jamesjhk@naver.com</dc:creator>
  <cp:lastModifiedBy>이현석</cp:lastModifiedBy>
  <cp:revision>59</cp:revision>
  <dcterms:created xsi:type="dcterms:W3CDTF">2020-08-03T05:28:01Z</dcterms:created>
  <dcterms:modified xsi:type="dcterms:W3CDTF">2023-09-25T06:52:50Z</dcterms:modified>
</cp:coreProperties>
</file>