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DBB830E-1CF6-472D-8745-6DD84F18D48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  <p14:sldId id="265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>
        <p:scale>
          <a:sx n="50" d="100"/>
          <a:sy n="50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DOM/docu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637179"/>
          </a:xfrm>
        </p:spPr>
        <p:txBody>
          <a:bodyPr/>
          <a:lstStyle/>
          <a:p>
            <a:r>
              <a:rPr lang="en-US" sz="4800" b="1" dirty="0"/>
              <a:t>DOM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400" dirty="0"/>
              <a:t>«Document Object Model»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4460033"/>
            <a:ext cx="6815669" cy="518366"/>
          </a:xfrm>
        </p:spPr>
        <p:txBody>
          <a:bodyPr/>
          <a:lstStyle/>
          <a:p>
            <a:r>
              <a:rPr lang="ru-RU" dirty="0"/>
              <a:t>основные методы работы с </a:t>
            </a:r>
            <a:r>
              <a:rPr lang="en-US" sz="2400" dirty="0"/>
              <a:t>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66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38250" y="811213"/>
            <a:ext cx="9601200" cy="1303337"/>
          </a:xfrm>
        </p:spPr>
        <p:txBody>
          <a:bodyPr>
            <a:normAutofit/>
          </a:bodyPr>
          <a:lstStyle/>
          <a:p>
            <a:r>
              <a:rPr lang="ru-RU" b="1" dirty="0" smtClean="0"/>
              <a:t>Итого: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700" dirty="0"/>
              <a:t>Есть 6 основных методов поиска элементов в DOM:</a:t>
            </a:r>
            <a:endParaRPr lang="ru-RU" sz="27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76400" y="2266950"/>
            <a:ext cx="8724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4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026" y="944032"/>
            <a:ext cx="9601196" cy="1303867"/>
          </a:xfrm>
        </p:spPr>
        <p:txBody>
          <a:bodyPr>
            <a:normAutofit/>
          </a:bodyPr>
          <a:lstStyle/>
          <a:p>
            <a:r>
              <a:rPr lang="ru-RU" b="1" dirty="0"/>
              <a:t>Свойства узлов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7749" y="2627559"/>
            <a:ext cx="10191751" cy="31776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2046" rIns="0" bIns="2507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Главные свойства DOM-узла: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nodeType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Свойство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nodeType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позволяет узнать тип DOM-узла. Его значение – числовое: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1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для элементов,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3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для текстовых узлов, и т.д. Только для чтения.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nodeName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tagName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Для элементов это свойство возвращает название тега (записывается в верхнем регистре, за исключением XML-режима). Для узлов-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</a:rPr>
              <a:t>неэлементов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nodeName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описывает, что это за узел. Только для чтения.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innerHTML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Внутреннее HTML-содержимое узла-элемента. Можно изменять.</a:t>
            </a:r>
          </a:p>
        </p:txBody>
      </p:sp>
    </p:spTree>
    <p:extLst>
      <p:ext uri="{BB962C8B-B14F-4D97-AF65-F5344CB8AC3E}">
        <p14:creationId xmlns:p14="http://schemas.microsoft.com/office/powerpoint/2010/main" val="316737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047750" y="823913"/>
            <a:ext cx="10382250" cy="5481637"/>
          </a:xfrm>
        </p:spPr>
        <p:txBody>
          <a:bodyPr>
            <a:noAutofit/>
          </a:bodyPr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000" b="1" dirty="0" err="1">
                <a:solidFill>
                  <a:srgbClr val="333333"/>
                </a:solidFill>
                <a:cs typeface="Consolas" panose="020B0609020204030204" pitchFamily="49" charset="0"/>
              </a:rPr>
              <a:t>outerHTML</a:t>
            </a:r>
            <a:endParaRPr lang="ru-RU" altLang="ru-RU" sz="2000" b="1" dirty="0">
              <a:solidFill>
                <a:srgbClr val="333333"/>
              </a:solidFill>
            </a:endParaRPr>
          </a:p>
          <a:p>
            <a:pPr marL="457200" lvl="1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333333"/>
                </a:solidFill>
              </a:rPr>
              <a:t>Полный HTML узла-элемента. Запись в </a:t>
            </a:r>
            <a:r>
              <a:rPr lang="ru-RU" altLang="ru-RU" dirty="0" err="1">
                <a:solidFill>
                  <a:srgbClr val="333333"/>
                </a:solidFill>
                <a:cs typeface="Consolas" panose="020B0609020204030204" pitchFamily="49" charset="0"/>
              </a:rPr>
              <a:t>elem.outerHTML</a:t>
            </a:r>
            <a:r>
              <a:rPr lang="ru-RU" altLang="ru-RU" dirty="0">
                <a:solidFill>
                  <a:srgbClr val="333333"/>
                </a:solidFill>
              </a:rPr>
              <a:t> не меняет </a:t>
            </a:r>
            <a:r>
              <a:rPr lang="ru-RU" altLang="ru-RU" dirty="0" err="1">
                <a:solidFill>
                  <a:srgbClr val="333333"/>
                </a:solidFill>
                <a:cs typeface="Consolas" panose="020B0609020204030204" pitchFamily="49" charset="0"/>
              </a:rPr>
              <a:t>elem</a:t>
            </a:r>
            <a:r>
              <a:rPr lang="ru-RU" altLang="ru-RU" dirty="0">
                <a:solidFill>
                  <a:srgbClr val="333333"/>
                </a:solidFill>
              </a:rPr>
              <a:t>. Вместо этого она заменяет его во внешнем контексте.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000" b="1" dirty="0" smtClean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000" b="1" dirty="0" err="1" smtClean="0">
                <a:solidFill>
                  <a:srgbClr val="333333"/>
                </a:solidFill>
                <a:cs typeface="Consolas" panose="020B0609020204030204" pitchFamily="49" charset="0"/>
              </a:rPr>
              <a:t>nodeValue</a:t>
            </a:r>
            <a:r>
              <a:rPr lang="ru-RU" altLang="ru-RU" sz="2000" b="1" dirty="0" smtClean="0">
                <a:solidFill>
                  <a:srgbClr val="333333"/>
                </a:solidFill>
                <a:cs typeface="Consolas" panose="020B0609020204030204" pitchFamily="49" charset="0"/>
              </a:rPr>
              <a:t>/</a:t>
            </a:r>
            <a:r>
              <a:rPr lang="ru-RU" altLang="ru-RU" sz="2000" b="1" dirty="0" err="1" smtClean="0">
                <a:solidFill>
                  <a:srgbClr val="333333"/>
                </a:solidFill>
                <a:cs typeface="Consolas" panose="020B0609020204030204" pitchFamily="49" charset="0"/>
              </a:rPr>
              <a:t>data</a:t>
            </a:r>
            <a:endParaRPr lang="ru-RU" altLang="ru-RU" sz="2000" b="1" dirty="0">
              <a:solidFill>
                <a:srgbClr val="333333"/>
              </a:solidFill>
            </a:endParaRPr>
          </a:p>
          <a:p>
            <a:pPr marL="457200" lvl="1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333333"/>
                </a:solidFill>
              </a:rPr>
              <a:t>Содержимое узла-</a:t>
            </a:r>
            <a:r>
              <a:rPr lang="ru-RU" altLang="ru-RU" dirty="0" err="1">
                <a:solidFill>
                  <a:srgbClr val="333333"/>
                </a:solidFill>
              </a:rPr>
              <a:t>неэлемента</a:t>
            </a:r>
            <a:r>
              <a:rPr lang="ru-RU" altLang="ru-RU" dirty="0">
                <a:solidFill>
                  <a:srgbClr val="333333"/>
                </a:solidFill>
              </a:rPr>
              <a:t> (текст, комментарий). Эти свойства практически одинаковые, обычно мы используем </a:t>
            </a:r>
            <a:r>
              <a:rPr lang="ru-RU" altLang="ru-RU" dirty="0" err="1">
                <a:solidFill>
                  <a:srgbClr val="333333"/>
                </a:solidFill>
                <a:cs typeface="Consolas" panose="020B0609020204030204" pitchFamily="49" charset="0"/>
              </a:rPr>
              <a:t>data</a:t>
            </a:r>
            <a:r>
              <a:rPr lang="ru-RU" altLang="ru-RU" dirty="0">
                <a:solidFill>
                  <a:srgbClr val="333333"/>
                </a:solidFill>
              </a:rPr>
              <a:t>. Можно изменять.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000" b="1" dirty="0" err="1">
                <a:solidFill>
                  <a:srgbClr val="333333"/>
                </a:solidFill>
                <a:cs typeface="Consolas" panose="020B0609020204030204" pitchFamily="49" charset="0"/>
              </a:rPr>
              <a:t>textContent</a:t>
            </a:r>
            <a:endParaRPr lang="ru-RU" altLang="ru-RU" sz="2000" b="1" dirty="0">
              <a:solidFill>
                <a:srgbClr val="333333"/>
              </a:solidFill>
            </a:endParaRPr>
          </a:p>
          <a:p>
            <a:pPr marL="457200" lvl="1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333333"/>
                </a:solidFill>
              </a:rPr>
              <a:t>Текст внутри элемента: HTML за вычетом всех </a:t>
            </a:r>
            <a:r>
              <a:rPr lang="ru-RU" altLang="ru-RU" dirty="0">
                <a:solidFill>
                  <a:srgbClr val="333333"/>
                </a:solidFill>
                <a:cs typeface="Consolas" panose="020B0609020204030204" pitchFamily="49" charset="0"/>
              </a:rPr>
              <a:t>&lt;тегов&gt;</a:t>
            </a:r>
            <a:r>
              <a:rPr lang="ru-RU" altLang="ru-RU" dirty="0">
                <a:solidFill>
                  <a:srgbClr val="333333"/>
                </a:solidFill>
              </a:rPr>
              <a:t>. Запись в него помещает текст в элемент, при этом все специальные символы и теги интерпретируются как текст. Можно использовать для защиты от вставки произвольного HTML кода.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000" b="1" dirty="0" err="1">
                <a:solidFill>
                  <a:srgbClr val="333333"/>
                </a:solidFill>
                <a:cs typeface="Consolas" panose="020B0609020204030204" pitchFamily="49" charset="0"/>
              </a:rPr>
              <a:t>hidden</a:t>
            </a:r>
            <a:endParaRPr lang="ru-RU" altLang="ru-RU" sz="2000" b="1" dirty="0">
              <a:solidFill>
                <a:srgbClr val="333333"/>
              </a:solidFill>
            </a:endParaRPr>
          </a:p>
          <a:p>
            <a:pPr marL="457200" lvl="1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333333"/>
                </a:solidFill>
              </a:rPr>
              <a:t>Когда значение установлено в </a:t>
            </a:r>
            <a:r>
              <a:rPr lang="ru-RU" altLang="ru-RU" dirty="0" err="1">
                <a:solidFill>
                  <a:srgbClr val="333333"/>
                </a:solidFill>
                <a:cs typeface="Consolas" panose="020B0609020204030204" pitchFamily="49" charset="0"/>
              </a:rPr>
              <a:t>true</a:t>
            </a:r>
            <a:r>
              <a:rPr lang="ru-RU" altLang="ru-RU" dirty="0">
                <a:solidFill>
                  <a:srgbClr val="333333"/>
                </a:solidFill>
              </a:rPr>
              <a:t>, делает то же самое, что и CSS </a:t>
            </a:r>
            <a:r>
              <a:rPr lang="ru-RU" altLang="ru-RU" dirty="0" err="1">
                <a:solidFill>
                  <a:srgbClr val="333333"/>
                </a:solidFill>
                <a:cs typeface="Consolas" panose="020B0609020204030204" pitchFamily="49" charset="0"/>
              </a:rPr>
              <a:t>display:none</a:t>
            </a:r>
            <a:r>
              <a:rPr lang="ru-RU" altLang="ru-RU" dirty="0">
                <a:solidFill>
                  <a:srgbClr val="333333"/>
                </a:solidFill>
              </a:rPr>
              <a:t>.</a:t>
            </a:r>
            <a:endParaRPr lang="ru-RU" alt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Атрибуты и </a:t>
            </a:r>
            <a:r>
              <a:rPr lang="ru-RU" b="1" dirty="0" smtClean="0"/>
              <a:t>свойства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 – это то, что написано в HTML.</a:t>
            </a:r>
          </a:p>
          <a:p>
            <a:r>
              <a:rPr lang="ru-RU" dirty="0"/>
              <a:t>Свойства – это то, что находится в DOM-объектах.</a:t>
            </a:r>
          </a:p>
          <a:p>
            <a:pPr marL="0" indent="0" algn="ctr">
              <a:buNone/>
            </a:pPr>
            <a:r>
              <a:rPr lang="ru-RU" dirty="0" smtClean="0"/>
              <a:t>Небольшое </a:t>
            </a:r>
            <a:r>
              <a:rPr lang="ru-RU" dirty="0"/>
              <a:t>сравнение: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216400"/>
            <a:ext cx="5915024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926630"/>
            <a:ext cx="10687050" cy="5423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25074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Методы для работы с атрибутами: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elem.hasAttribute(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– проверить на наличие.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elem.getAttribute(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– получить значение.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elem.setAttribute(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, value)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– установить значение.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elem.removeAttribute(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– удалить атрибут.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elem.attributes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– это коллекция всех атрибутов.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В большинстве ситуаций предпочтительнее использовать DOM-свойства. Нужно использовать атрибуты только тогда, когда DOM-свойства не подходят, когда нужны именно атрибуты, например: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Нужен нестандартный атрибут. Но если он начинается с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data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-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тогда нужно использовать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dataset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Мы хотим получить именно то значение, которое написано в HTML. Значение DOM-свойства может быть другим, например, свойство 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Consolas" panose="020B0609020204030204" pitchFamily="49" charset="0"/>
              </a:rPr>
              <a:t>href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– всегда полный URL, а нам может понадобиться получить «оригинальное» значение.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9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646230"/>
            <a:ext cx="9601196" cy="1303867"/>
          </a:xfrm>
        </p:spPr>
        <p:txBody>
          <a:bodyPr/>
          <a:lstStyle/>
          <a:p>
            <a:r>
              <a:rPr lang="ru-RU" dirty="0"/>
              <a:t>Содержание: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631577"/>
            <a:ext cx="9601196" cy="331893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z="2000" dirty="0" smtClean="0"/>
              <a:t>Что такое </a:t>
            </a:r>
            <a:r>
              <a:rPr lang="en-US" sz="2000" dirty="0" smtClean="0"/>
              <a:t>DOM</a:t>
            </a:r>
          </a:p>
          <a:p>
            <a:r>
              <a:rPr lang="ru-RU" sz="2000" dirty="0"/>
              <a:t>Как строится </a:t>
            </a:r>
            <a:r>
              <a:rPr lang="en-US" sz="2000" dirty="0"/>
              <a:t>DOM-</a:t>
            </a:r>
            <a:r>
              <a:rPr lang="ru-RU" sz="2000" dirty="0"/>
              <a:t>дерево документа</a:t>
            </a:r>
          </a:p>
          <a:p>
            <a:r>
              <a:rPr lang="ru-RU" sz="2000" dirty="0"/>
              <a:t>Зачем нужно знать, как строится DOM </a:t>
            </a:r>
            <a:r>
              <a:rPr lang="ru-RU" sz="2000" dirty="0" smtClean="0"/>
              <a:t>дерево</a:t>
            </a:r>
            <a:endParaRPr lang="en-US" sz="2000" dirty="0"/>
          </a:p>
          <a:p>
            <a:r>
              <a:rPr lang="ru-RU" sz="2000" dirty="0" smtClean="0"/>
              <a:t>Каким образом доступен </a:t>
            </a:r>
            <a:r>
              <a:rPr lang="en-US" sz="2000" dirty="0" smtClean="0"/>
              <a:t>DOM</a:t>
            </a:r>
            <a:endParaRPr lang="ru-RU" sz="2000" dirty="0" smtClean="0"/>
          </a:p>
          <a:p>
            <a:r>
              <a:rPr lang="ru-RU" sz="2000" dirty="0"/>
              <a:t>Свойства </a:t>
            </a:r>
            <a:r>
              <a:rPr lang="ru-RU" sz="2000" dirty="0" smtClean="0"/>
              <a:t>узлов</a:t>
            </a:r>
          </a:p>
          <a:p>
            <a:r>
              <a:rPr lang="ru-RU" sz="2000" dirty="0"/>
              <a:t>Атрибуты и свойства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8094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453463" cy="157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en-US" dirty="0"/>
              <a:t>DOM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9755" y="2556932"/>
            <a:ext cx="10599576" cy="331893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DOM – это объектная модель документа, которую браузер создаёт в памяти компьютера на основании HTML-кода, полученного им от сервера.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Если сказать </a:t>
            </a:r>
            <a:r>
              <a:rPr lang="ru-RU" dirty="0" smtClean="0"/>
              <a:t>по-простому, то:</a:t>
            </a:r>
          </a:p>
          <a:p>
            <a:pPr marL="0" indent="0" algn="ctr">
              <a:buNone/>
            </a:pPr>
            <a:r>
              <a:rPr lang="ru-RU" b="1" dirty="0" smtClean="0"/>
              <a:t>HTML-код – это текст страницы, а </a:t>
            </a:r>
          </a:p>
          <a:p>
            <a:pPr marL="0" indent="0" algn="ctr">
              <a:buNone/>
            </a:pPr>
            <a:r>
              <a:rPr lang="ru-RU" b="1" dirty="0" smtClean="0"/>
              <a:t>DOM </a:t>
            </a:r>
            <a:r>
              <a:rPr lang="ru-RU" b="1" dirty="0"/>
              <a:t>– это набор связанных объектов,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созданных </a:t>
            </a:r>
            <a:r>
              <a:rPr lang="ru-RU" dirty="0"/>
              <a:t>браузером при </a:t>
            </a:r>
            <a:r>
              <a:rPr lang="ru-RU" dirty="0" err="1" smtClean="0"/>
              <a:t>парсинге</a:t>
            </a:r>
            <a:r>
              <a:rPr lang="en-US" dirty="0" smtClean="0"/>
              <a:t> </a:t>
            </a:r>
            <a:r>
              <a:rPr lang="ru-RU" dirty="0" smtClean="0"/>
              <a:t>(сборе и систематизировании) </a:t>
            </a:r>
            <a:r>
              <a:rPr lang="ru-RU" dirty="0"/>
              <a:t>её текста.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0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Браузер, когда запрашивает страницу и получает в ответе от сервера её исходный HTML-код, должен сначала его разобрать. В процессе анализа и разбора HTML-кода браузер строит на основе него </a:t>
            </a:r>
            <a:r>
              <a:rPr lang="ru-RU" sz="2400" b="1" dirty="0"/>
              <a:t>DOM-дерево</a:t>
            </a:r>
            <a:r>
              <a:rPr lang="ru-RU" sz="2400" dirty="0"/>
              <a:t>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929813"/>
            <a:ext cx="9601196" cy="31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739536"/>
            <a:ext cx="9601196" cy="1611778"/>
          </a:xfrm>
        </p:spPr>
        <p:txBody>
          <a:bodyPr>
            <a:normAutofit/>
          </a:bodyPr>
          <a:lstStyle/>
          <a:p>
            <a:r>
              <a:rPr lang="ru-RU" dirty="0"/>
              <a:t>Как строится </a:t>
            </a:r>
            <a:r>
              <a:rPr lang="en-US" dirty="0"/>
              <a:t>DOM-</a:t>
            </a:r>
            <a:r>
              <a:rPr lang="ru-RU" dirty="0"/>
              <a:t>дерево </a:t>
            </a:r>
            <a:r>
              <a:rPr lang="ru-RU" dirty="0" smtClean="0"/>
              <a:t>документа</a:t>
            </a:r>
            <a:br>
              <a:rPr lang="ru-RU" dirty="0" smtClean="0"/>
            </a:br>
            <a:r>
              <a:rPr lang="en-US" sz="1000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094" y="2556932"/>
            <a:ext cx="10506269" cy="331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Б</a:t>
            </a:r>
            <a:r>
              <a:rPr lang="ru-RU" dirty="0" smtClean="0"/>
              <a:t>раузер </a:t>
            </a:r>
            <a:r>
              <a:rPr lang="ru-RU" dirty="0"/>
              <a:t>строит дерево на основе HTML-элементов и других сущностей исходного кода страницы. При выполнении этого процесса он учитывает вложенность элементов друг в друга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В результате браузер полученное DOM-дерево использует не только в своей работе, но также предоставляет нам API для удобной работы с ним через </a:t>
            </a:r>
            <a:r>
              <a:rPr lang="ru-RU" dirty="0" err="1"/>
              <a:t>JavaScript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62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044" y="814181"/>
            <a:ext cx="10543592" cy="1593117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500" dirty="0" smtClean="0"/>
              <a:t>При </a:t>
            </a:r>
            <a:r>
              <a:rPr lang="ru-RU" sz="2500" dirty="0"/>
              <a:t>строительстве DOM браузер создаёт из HTML-элементов, текста, комментариев и других сущностей этого языка объекты (узлы DOM-дерева).</a:t>
            </a:r>
            <a:br>
              <a:rPr lang="ru-RU" sz="2500" dirty="0"/>
            </a:br>
            <a:r>
              <a:rPr lang="ru-RU" sz="2500" dirty="0"/>
              <a:t>В большинстве случаев веб-разработчиков интересуют только объекты (узлы), </a:t>
            </a:r>
            <a:r>
              <a:rPr lang="ru-RU" sz="2500" dirty="0" smtClean="0"/>
              <a:t>образованные из </a:t>
            </a:r>
            <a:r>
              <a:rPr lang="ru-RU" sz="2500" dirty="0"/>
              <a:t>HTML-элементов.</a:t>
            </a:r>
            <a:br>
              <a:rPr lang="ru-RU" sz="2500" dirty="0"/>
            </a:br>
            <a:endParaRPr lang="ru-RU" sz="25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024" y="2663824"/>
            <a:ext cx="8117633" cy="34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Зачем нужно знать, как строится DOM дерево?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 smtClean="0"/>
              <a:t>Во-первых</a:t>
            </a:r>
            <a:r>
              <a:rPr lang="ru-RU" sz="2800" dirty="0"/>
              <a:t>, это понимание той среды, в которой вы хотите что-то изменять. </a:t>
            </a:r>
            <a:endParaRPr lang="ru-RU" sz="2800" dirty="0" smtClean="0"/>
          </a:p>
          <a:p>
            <a:pPr marL="0" indent="0" algn="just">
              <a:buNone/>
            </a:pP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 smtClean="0"/>
              <a:t>Во-вторых</a:t>
            </a:r>
            <a:r>
              <a:rPr lang="ru-RU" sz="2800" dirty="0"/>
              <a:t>, большинство действий при работе с DOM сводится к поиску (выбору) нужных элементов. Не зная как устроено DOM-дерево и связи между узлами найти какой-то определенный элемент в нём будет достаточно затруднительно.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1120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Каким образом доступен </a:t>
            </a:r>
            <a:r>
              <a:rPr lang="en-US" b="1" dirty="0"/>
              <a:t>DOM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8416" y="2556932"/>
            <a:ext cx="10506269" cy="331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Различные браузеры имеют различную реализацию DOM</a:t>
            </a:r>
            <a:r>
              <a:rPr lang="ru-RU" dirty="0" smtClean="0"/>
              <a:t>, </a:t>
            </a:r>
            <a:r>
              <a:rPr lang="ru-RU" dirty="0"/>
              <a:t>но каждый браузер использует свой DOM, чтобы сделать веб страницы доступными для взаимодействия с языками сценариев</a:t>
            </a:r>
            <a:r>
              <a:rPr lang="ru-RU" dirty="0" smtClean="0"/>
              <a:t>.</a:t>
            </a:r>
          </a:p>
          <a:p>
            <a:pPr marL="0" lvl="0" indent="0" algn="just">
              <a:buNone/>
            </a:pPr>
            <a:r>
              <a:rPr lang="ru-RU" dirty="0"/>
              <a:t>При создании сценария с использованием элемента &lt;</a:t>
            </a:r>
            <a:r>
              <a:rPr lang="ru-RU" dirty="0" err="1"/>
              <a:t>script</a:t>
            </a:r>
            <a:r>
              <a:rPr lang="ru-RU" dirty="0" smtClean="0"/>
              <a:t>&gt;, </a:t>
            </a:r>
            <a:r>
              <a:rPr lang="ru-RU" altLang="ru-RU" dirty="0">
                <a:solidFill>
                  <a:srgbClr val="212121"/>
                </a:solidFill>
                <a:cs typeface="Arial" panose="020B0604020202020204" pitchFamily="34" charset="0"/>
              </a:rPr>
              <a:t>вы можете немедленно приступить к использованию программного интерфейса (API), используя </a:t>
            </a:r>
            <a:r>
              <a:rPr lang="ru-RU" altLang="ru-RU" dirty="0" smtClean="0">
                <a:solidFill>
                  <a:srgbClr val="212121"/>
                </a:solidFill>
                <a:cs typeface="Arial" panose="020B0604020202020204" pitchFamily="34" charset="0"/>
              </a:rPr>
              <a:t>элемент </a:t>
            </a:r>
            <a:r>
              <a:rPr lang="ru-RU" altLang="ru-RU" dirty="0" err="1" smtClean="0">
                <a:solidFill>
                  <a:srgbClr val="00458B"/>
                </a:solidFill>
                <a:cs typeface="Consolas" panose="020B0609020204030204" pitchFamily="49" charset="0"/>
                <a:hlinkClick r:id="rId2"/>
              </a:rPr>
              <a:t>document</a:t>
            </a:r>
            <a:r>
              <a:rPr lang="ru-RU" altLang="ru-RU" dirty="0" smtClean="0">
                <a:solidFill>
                  <a:srgbClr val="00458B"/>
                </a:solidFill>
                <a:cs typeface="Consolas" panose="020B0609020204030204" pitchFamily="49" charset="0"/>
              </a:rPr>
              <a:t>  </a:t>
            </a:r>
            <a:r>
              <a:rPr lang="ru-RU" altLang="ru-RU" dirty="0" smtClean="0">
                <a:solidFill>
                  <a:srgbClr val="212121"/>
                </a:solidFill>
                <a:cs typeface="Arial" panose="020B0604020202020204" pitchFamily="34" charset="0"/>
              </a:rPr>
              <a:t>для </a:t>
            </a:r>
            <a:r>
              <a:rPr lang="ru-RU" altLang="ru-RU" dirty="0">
                <a:solidFill>
                  <a:srgbClr val="212121"/>
                </a:solidFill>
                <a:cs typeface="Arial" panose="020B0604020202020204" pitchFamily="34" charset="0"/>
              </a:rPr>
              <a:t>взаимодействия с самим документом, либо для получения потомков этого </a:t>
            </a:r>
            <a:r>
              <a:rPr lang="ru-RU" altLang="ru-RU" dirty="0" smtClean="0">
                <a:solidFill>
                  <a:srgbClr val="212121"/>
                </a:solidFill>
                <a:cs typeface="Arial" panose="020B0604020202020204" pitchFamily="34" charset="0"/>
              </a:rPr>
              <a:t>документа.</a:t>
            </a:r>
            <a:r>
              <a:rPr lang="ru-RU" altLang="ru-RU" sz="3200" dirty="0" smtClean="0">
                <a:solidFill>
                  <a:schemeClr val="tx1"/>
                </a:solidFill>
              </a:rPr>
              <a:t> </a:t>
            </a:r>
            <a:endParaRPr lang="ru-RU" altLang="ru-RU" sz="3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15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722" y="2538413"/>
            <a:ext cx="4889240" cy="3507435"/>
          </a:xfrm>
          <a:prstGeom prst="rect">
            <a:avLst/>
          </a:prstGeom>
          <a:noFill/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1401" y="830458"/>
            <a:ext cx="10118012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Все операции с DOM начинаются с объекта 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. Это главная «точка входа» в DOM. Из него мы можем получить доступ к любому узлу.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Так выглядят основные ссылки, по которым можно переходить между узлами DOM: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1401" y="2919037"/>
            <a:ext cx="5181599" cy="2746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2507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Эти ссылки похожи на те, что раньше, только в ряде мест стоит слово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children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– коллекция детей, которые являются элементами.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firstElementChild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, 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lastElementChild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– первый и последний дочерний элемент.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previousElementSibling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, 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nextElementSibling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– соседи-элементы.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parentElement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 – родитель-элемент.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7094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997</TotalTime>
  <Words>371</Words>
  <Application>Microsoft Office PowerPoint</Application>
  <PresentationFormat>Широкоэкранный</PresentationFormat>
  <Paragraphs>66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BlinkMacSystemFont</vt:lpstr>
      <vt:lpstr>Consolas</vt:lpstr>
      <vt:lpstr>Garamond</vt:lpstr>
      <vt:lpstr>Натуральные материалы</vt:lpstr>
      <vt:lpstr>DOM «Document Object Model»</vt:lpstr>
      <vt:lpstr>Содержание:</vt:lpstr>
      <vt:lpstr> Что такое DOM </vt:lpstr>
      <vt:lpstr>Браузер, когда запрашивает страницу и получает в ответе от сервера её исходный HTML-код, должен сначала его разобрать. В процессе анализа и разбора HTML-кода браузер строит на основе него DOM-дерево.</vt:lpstr>
      <vt:lpstr>Как строится DOM-дерево документа  </vt:lpstr>
      <vt:lpstr> При строительстве DOM браузер создаёт из HTML-элементов, текста, комментариев и других сущностей этого языка объекты (узлы DOM-дерева). В большинстве случаев веб-разработчиков интересуют только объекты (узлы), образованные из HTML-элементов. </vt:lpstr>
      <vt:lpstr>Зачем нужно знать, как строится DOM дерево?</vt:lpstr>
      <vt:lpstr>Каким образом доступен DOM?</vt:lpstr>
      <vt:lpstr>Все операции с DOM начинаются с объекта document. Это главная «точка входа» в DOM. Из него мы можем получить доступ к любому узлу. Так выглядят основные ссылки, по которым можно переходить между узлами DOM:</vt:lpstr>
      <vt:lpstr>Итого: Есть 6 основных методов поиска элементов в DOM:</vt:lpstr>
      <vt:lpstr>Свойства узлов</vt:lpstr>
      <vt:lpstr>Презентация PowerPoint</vt:lpstr>
      <vt:lpstr>Атрибуты и свойства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«Document Object Model»</dc:title>
  <dc:creator>ПК</dc:creator>
  <cp:lastModifiedBy>ПК</cp:lastModifiedBy>
  <cp:revision>22</cp:revision>
  <dcterms:created xsi:type="dcterms:W3CDTF">2021-03-17T19:37:56Z</dcterms:created>
  <dcterms:modified xsi:type="dcterms:W3CDTF">2021-03-18T13:51:17Z</dcterms:modified>
</cp:coreProperties>
</file>