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68" autoAdjust="0"/>
  </p:normalViewPr>
  <p:slideViewPr>
    <p:cSldViewPr>
      <p:cViewPr varScale="1">
        <p:scale>
          <a:sx n="65" d="100"/>
          <a:sy n="65" d="100"/>
        </p:scale>
        <p:origin x="-152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826AC-F6B0-4E45-86B2-5FD83B9C4EE6}" type="datetimeFigureOut">
              <a:rPr lang="ru-RU" smtClean="0"/>
              <a:t>22.08.2017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C54B2B-D1FD-461A-B90A-8959041990D5}" type="slidenum">
              <a:rPr lang="ru-RU" smtClean="0"/>
              <a:t>‹#›</a:t>
            </a:fld>
            <a:endParaRPr lang="ru-RU"/>
          </a:p>
        </p:txBody>
      </p:sp>
    </p:spTree>
    <p:extLst>
      <p:ext uri="{BB962C8B-B14F-4D97-AF65-F5344CB8AC3E}">
        <p14:creationId xmlns:p14="http://schemas.microsoft.com/office/powerpoint/2010/main" val="232870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are RESTful Services?</a:t>
            </a:r>
            <a:br>
              <a:rPr lang="en-US" sz="1200" b="1" i="0" kern="1200" dirty="0" smtClean="0">
                <a:solidFill>
                  <a:schemeClr val="tx1"/>
                </a:solidFill>
                <a:effectLst/>
                <a:latin typeface="+mn-lt"/>
                <a:ea typeface="+mn-ea"/>
                <a:cs typeface="+mn-cs"/>
              </a:rPr>
            </a:br>
            <a:r>
              <a:rPr lang="en-US" dirty="0" smtClean="0"/>
              <a:t/>
            </a:r>
            <a:br>
              <a:rPr lang="en-US" dirty="0" smtClean="0"/>
            </a:br>
            <a:r>
              <a:rPr lang="en-US" sz="1200" b="0" i="0" kern="1200" dirty="0" smtClean="0">
                <a:solidFill>
                  <a:schemeClr val="tx1"/>
                </a:solidFill>
                <a:effectLst/>
                <a:latin typeface="+mn-lt"/>
                <a:ea typeface="+mn-ea"/>
                <a:cs typeface="+mn-cs"/>
              </a:rPr>
              <a:t>REST stands for Representational State Transfer. It was first introduced in 2001. REST is an architectural pattern for creating an API that uses HTTP as a communication method. The REST architectural pattern specifies a set of constraints that a system should adhere to.</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Now, let’s look at REST Constraints.</a:t>
            </a:r>
            <a:r>
              <a:rPr lang="en-US" dirty="0" smtClean="0"/>
              <a:t/>
            </a:r>
            <a:br>
              <a:rPr lang="en-US" dirty="0" smtClean="0"/>
            </a:br>
            <a:r>
              <a:rPr lang="en-US" dirty="0" smtClean="0"/>
              <a:t>-</a:t>
            </a:r>
            <a:r>
              <a:rPr lang="en-US" sz="1200" b="0" i="1" kern="1200" dirty="0" smtClean="0">
                <a:solidFill>
                  <a:schemeClr val="tx1"/>
                </a:solidFill>
                <a:effectLst/>
                <a:latin typeface="+mn-lt"/>
                <a:ea typeface="+mn-ea"/>
                <a:cs typeface="+mn-cs"/>
              </a:rPr>
              <a:t>Client Server</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This is the first constraint. Client sends a request and a Server sends a response. This separation of concerns supports the independence and evolution of client-side logic and server-side logic.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-Stateless</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communication between client and a server must be stateless. This means we should not be storing anything on the server related to the client. The request from the client should contain all the necessary information for the server to process that request. This, ensures that each request is treated independently by the server.</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-Cacheable</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Some data provided by the server like list of products or list of departments as this data is does not change the fact  that often this constraint says  how long data is good for so that the client does not have to come back to the server for the same data over and over again. Caching avoids unnecessary processing and significantly increases the performance of the system.</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-Uniform Interface</a:t>
            </a:r>
            <a:br>
              <a:rPr lang="en-US" sz="1200" b="0" i="1"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Uniform interface determines the interface between client and the server. To understand uniform interface we first need to understand what a resource is and the HTTP verbs like GET, PUT, POST and DELETE. In the context of REST API, resources typically represent data entities like product, employees etc. which are all </a:t>
            </a:r>
            <a:r>
              <a:rPr lang="en-US" sz="1200" b="0" i="0" kern="1200" dirty="0" err="1" smtClean="0">
                <a:solidFill>
                  <a:schemeClr val="tx1"/>
                </a:solidFill>
                <a:effectLst/>
                <a:latin typeface="+mn-lt"/>
                <a:ea typeface="+mn-ea"/>
                <a:cs typeface="+mn-cs"/>
              </a:rPr>
              <a:t>resource.s</a:t>
            </a:r>
            <a:r>
              <a:rPr lang="en-US" sz="1200" b="0" i="0" kern="1200" dirty="0" smtClean="0">
                <a:solidFill>
                  <a:schemeClr val="tx1"/>
                </a:solidFill>
                <a:effectLst/>
                <a:latin typeface="+mn-lt"/>
                <a:ea typeface="+mn-ea"/>
                <a:cs typeface="+mn-cs"/>
              </a:rPr>
              <a:t> The HTTP verb sends a request to API and tells it what to do with that resource. The resource is identified by a specific URI (Uniform Resource Identifier)</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For example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/Employees the verb is GET here it is going to get list of employees </a:t>
            </a:r>
          </a:p>
          <a:p>
            <a:r>
              <a:rPr lang="en-US" sz="1200" b="0" i="0" kern="1200" dirty="0" smtClean="0">
                <a:solidFill>
                  <a:schemeClr val="tx1"/>
                </a:solidFill>
                <a:effectLst/>
                <a:latin typeface="+mn-lt"/>
                <a:ea typeface="+mn-ea"/>
                <a:cs typeface="+mn-cs"/>
              </a:rPr>
              <a:t>/Employees/1 the verb is GET going to fetch employee where id is 1</a:t>
            </a:r>
          </a:p>
          <a:p>
            <a:r>
              <a:rPr lang="en-US" sz="1200" b="0" i="0" kern="1200" dirty="0" smtClean="0">
                <a:solidFill>
                  <a:schemeClr val="tx1"/>
                </a:solidFill>
                <a:effectLst/>
                <a:latin typeface="+mn-lt"/>
                <a:ea typeface="+mn-ea"/>
                <a:cs typeface="+mn-cs"/>
              </a:rPr>
              <a:t>/Employees if the verb is POST going to create a new employee</a:t>
            </a:r>
          </a:p>
          <a:p>
            <a:r>
              <a:rPr lang="en-US" sz="1200" b="0" i="0" kern="1200" dirty="0" smtClean="0">
                <a:solidFill>
                  <a:schemeClr val="tx1"/>
                </a:solidFill>
                <a:effectLst/>
                <a:latin typeface="+mn-lt"/>
                <a:ea typeface="+mn-ea"/>
                <a:cs typeface="+mn-cs"/>
              </a:rPr>
              <a:t>/Employee/1 if the verb is PUT going to update that employee details where id is 1</a:t>
            </a:r>
          </a:p>
          <a:p>
            <a:r>
              <a:rPr lang="en-US" sz="1200" b="0" i="0" kern="1200" dirty="0" smtClean="0">
                <a:solidFill>
                  <a:schemeClr val="tx1"/>
                </a:solidFill>
                <a:effectLst/>
                <a:latin typeface="+mn-lt"/>
                <a:ea typeface="+mn-ea"/>
                <a:cs typeface="+mn-cs"/>
              </a:rPr>
              <a:t>/Employee/1 if the verb is DELETE going to delete that record where id is 1 .</a:t>
            </a:r>
          </a:p>
          <a:p>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3</a:t>
            </a:fld>
            <a:endParaRPr lang="ru-RU"/>
          </a:p>
        </p:txBody>
      </p:sp>
    </p:spTree>
    <p:extLst>
      <p:ext uri="{BB962C8B-B14F-4D97-AF65-F5344CB8AC3E}">
        <p14:creationId xmlns:p14="http://schemas.microsoft.com/office/powerpoint/2010/main" val="86735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One benefit of SPAs is obvious: Applications are more fluid and responsive, without the jarring effect of reloading and re-rendering the page. Another benefit might be less obvious and it concerns how you architect a Web app. Sending the app data as JSON creates a separation between the presentation (HTML markup) and application logic (AJAX requests plus JSON responses).</a:t>
            </a:r>
          </a:p>
          <a:p>
            <a:endParaRPr lang="en-US" dirty="0" smtClean="0"/>
          </a:p>
          <a:p>
            <a:r>
              <a:rPr lang="en-US" dirty="0" smtClean="0"/>
              <a:t>This separation makes it easier to design and evolve each layer. In a well-architected SPA, you can change the HTML markup without touching the code that implements the application logic (at least, that’s the ideal).</a:t>
            </a:r>
          </a:p>
          <a:p>
            <a:endParaRPr lang="en-US" dirty="0" smtClean="0"/>
          </a:p>
          <a:p>
            <a:r>
              <a:rPr lang="en-US" dirty="0" smtClean="0"/>
              <a:t>In a pure SPA, all UI interaction occurs on the client side, through JavaScript and CSS. After the initial page load, the server acts purely as a service layer. The client just needs to know what HTTP requests to send. It doesn’t care how the server implements things on the back end.</a:t>
            </a:r>
          </a:p>
          <a:p>
            <a:endParaRPr lang="en-US" dirty="0" smtClean="0"/>
          </a:p>
          <a:p>
            <a:r>
              <a:rPr lang="en-US" dirty="0" smtClean="0"/>
              <a:t>With this architecture, the client and the service are independent. You could replace the entire back end that runs the service, and as long as you don’t change the API, you won’t break the client. The reverse is also true—you can replace the entire client app without changing the service layer. For example, you might write a native mobile client that consumes the service.</a:t>
            </a:r>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4</a:t>
            </a:fld>
            <a:endParaRPr lang="ru-RU"/>
          </a:p>
        </p:txBody>
      </p:sp>
    </p:spTree>
    <p:extLst>
      <p:ext uri="{BB962C8B-B14F-4D97-AF65-F5344CB8AC3E}">
        <p14:creationId xmlns:p14="http://schemas.microsoft.com/office/powerpoint/2010/main" val="127417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u="none" strike="noStrike" kern="1200" dirty="0" err="1" smtClean="0">
                <a:solidFill>
                  <a:schemeClr val="tx1"/>
                </a:solidFill>
                <a:effectLst/>
                <a:latin typeface="+mn-lt"/>
                <a:ea typeface="+mn-ea"/>
                <a:cs typeface="+mn-cs"/>
              </a:rPr>
              <a:t>ActionContext</a:t>
            </a:r>
            <a:r>
              <a:rPr lang="en-US" sz="1200" u="none" strike="noStrike" kern="1200" dirty="0" smtClean="0">
                <a:solidFill>
                  <a:schemeClr val="tx1"/>
                </a:solidFill>
                <a:effectLst/>
                <a:latin typeface="+mn-lt"/>
                <a:ea typeface="+mn-ea"/>
                <a:cs typeface="+mn-cs"/>
              </a:rPr>
              <a:t> - </a:t>
            </a:r>
            <a:r>
              <a:rPr lang="ru-RU" sz="1200" kern="1200" dirty="0" smtClean="0">
                <a:solidFill>
                  <a:schemeClr val="tx1"/>
                </a:solidFill>
                <a:effectLst/>
                <a:latin typeface="+mn-lt"/>
                <a:ea typeface="+mn-ea"/>
                <a:cs typeface="+mn-cs"/>
              </a:rPr>
              <a:t>Получает контекст</a:t>
            </a:r>
            <a:r>
              <a:rPr lang="en-US"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действия.</a:t>
            </a:r>
            <a:endParaRPr lang="en-US"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Configuration - </a:t>
            </a:r>
            <a:r>
              <a:rPr lang="ru-RU" sz="1200" kern="1200" dirty="0" smtClean="0">
                <a:solidFill>
                  <a:schemeClr val="tx1"/>
                </a:solidFill>
                <a:effectLst/>
                <a:latin typeface="+mn-lt"/>
                <a:ea typeface="+mn-ea"/>
                <a:cs typeface="+mn-cs"/>
              </a:rPr>
              <a:t>Получает </a:t>
            </a:r>
            <a:r>
              <a:rPr lang="en-US" sz="1200" u="none" strike="noStrike" kern="1200" dirty="0" err="1" smtClean="0">
                <a:solidFill>
                  <a:schemeClr val="tx1"/>
                </a:solidFill>
                <a:effectLst/>
                <a:latin typeface="+mn-lt"/>
                <a:ea typeface="+mn-ea"/>
                <a:cs typeface="+mn-cs"/>
              </a:rPr>
              <a:t>HttpConfiguration</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текущего </a:t>
            </a:r>
            <a:r>
              <a:rPr lang="en-US" sz="1200" kern="1200" dirty="0" smtClean="0">
                <a:solidFill>
                  <a:schemeClr val="tx1"/>
                </a:solidFill>
                <a:effectLst/>
                <a:latin typeface="+mn-lt"/>
                <a:ea typeface="+mn-ea"/>
                <a:cs typeface="+mn-cs"/>
              </a:rPr>
              <a:t>ApiController.</a:t>
            </a:r>
          </a:p>
          <a:p>
            <a:r>
              <a:rPr lang="en-US" sz="1200" u="none" strike="noStrike" kern="1200" dirty="0" err="1" smtClean="0">
                <a:solidFill>
                  <a:schemeClr val="tx1"/>
                </a:solidFill>
                <a:effectLst/>
                <a:latin typeface="+mn-lt"/>
                <a:ea typeface="+mn-ea"/>
                <a:cs typeface="+mn-cs"/>
              </a:rPr>
              <a:t>ControllerContext</a:t>
            </a:r>
            <a:r>
              <a:rPr lang="en-US" sz="1200" u="none" strike="noStrike" kern="1200" dirty="0" smtClean="0">
                <a:solidFill>
                  <a:schemeClr val="tx1"/>
                </a:solidFill>
                <a:effectLst/>
                <a:latin typeface="+mn-lt"/>
                <a:ea typeface="+mn-ea"/>
                <a:cs typeface="+mn-cs"/>
              </a:rPr>
              <a:t> - </a:t>
            </a:r>
            <a:r>
              <a:rPr lang="ru-RU" sz="1200" kern="1200" dirty="0" smtClean="0">
                <a:solidFill>
                  <a:schemeClr val="tx1"/>
                </a:solidFill>
                <a:effectLst/>
                <a:latin typeface="+mn-lt"/>
                <a:ea typeface="+mn-ea"/>
                <a:cs typeface="+mn-cs"/>
              </a:rPr>
              <a:t>Получает </a:t>
            </a:r>
            <a:r>
              <a:rPr lang="en-US" sz="1200" u="none" strike="noStrike" kern="1200" dirty="0" err="1" smtClean="0">
                <a:solidFill>
                  <a:schemeClr val="tx1"/>
                </a:solidFill>
                <a:effectLst/>
                <a:latin typeface="+mn-lt"/>
                <a:ea typeface="+mn-ea"/>
                <a:cs typeface="+mn-cs"/>
              </a:rPr>
              <a:t>HttpConfiguration</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текущего </a:t>
            </a:r>
            <a:r>
              <a:rPr lang="en-US" sz="1200" kern="1200" dirty="0" smtClean="0">
                <a:solidFill>
                  <a:schemeClr val="tx1"/>
                </a:solidFill>
                <a:effectLst/>
                <a:latin typeface="+mn-lt"/>
                <a:ea typeface="+mn-ea"/>
                <a:cs typeface="+mn-cs"/>
              </a:rPr>
              <a:t>ApiController.</a:t>
            </a:r>
          </a:p>
          <a:p>
            <a:r>
              <a:rPr lang="en-US" sz="1200" u="none" strike="noStrike" kern="1200" dirty="0" err="1" smtClean="0">
                <a:solidFill>
                  <a:schemeClr val="tx1"/>
                </a:solidFill>
                <a:effectLst/>
                <a:latin typeface="+mn-lt"/>
                <a:ea typeface="+mn-ea"/>
                <a:cs typeface="+mn-cs"/>
              </a:rPr>
              <a:t>ModelState</a:t>
            </a:r>
            <a:r>
              <a:rPr lang="en-US" sz="1200" u="none" strike="noStrike" kern="1200" dirty="0" smtClean="0">
                <a:solidFill>
                  <a:schemeClr val="tx1"/>
                </a:solidFill>
                <a:effectLst/>
                <a:latin typeface="+mn-lt"/>
                <a:ea typeface="+mn-ea"/>
                <a:cs typeface="+mn-cs"/>
              </a:rPr>
              <a:t> - </a:t>
            </a:r>
            <a:r>
              <a:rPr lang="ru-RU" sz="1200" kern="1200" dirty="0" smtClean="0">
                <a:solidFill>
                  <a:schemeClr val="tx1"/>
                </a:solidFill>
                <a:effectLst/>
                <a:latin typeface="+mn-lt"/>
                <a:ea typeface="+mn-ea"/>
                <a:cs typeface="+mn-cs"/>
              </a:rPr>
              <a:t>Получает состояние модели после привязки модели.</a:t>
            </a:r>
            <a:endParaRPr lang="en-US"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Request - </a:t>
            </a:r>
            <a:r>
              <a:rPr lang="ru-RU" sz="1200" b="0" i="0" kern="1200" dirty="0" smtClean="0">
                <a:solidFill>
                  <a:schemeClr val="tx1"/>
                </a:solidFill>
                <a:effectLst/>
                <a:latin typeface="+mn-lt"/>
                <a:ea typeface="+mn-ea"/>
                <a:cs typeface="+mn-cs"/>
              </a:rPr>
              <a:t>данное свойство хранит объект </a:t>
            </a:r>
            <a:r>
              <a:rPr lang="ru-RU" dirty="0" err="1" smtClean="0"/>
              <a:t>Http.HttpRequestMessage</a:t>
            </a:r>
            <a:r>
              <a:rPr lang="ru-RU" sz="1200" b="0" i="0" kern="1200" dirty="0" smtClean="0">
                <a:solidFill>
                  <a:schemeClr val="tx1"/>
                </a:solidFill>
                <a:effectLst/>
                <a:latin typeface="+mn-lt"/>
                <a:ea typeface="+mn-ea"/>
                <a:cs typeface="+mn-cs"/>
              </a:rPr>
              <a:t>, предоставляющий информацию о запросе</a:t>
            </a:r>
            <a:r>
              <a:rPr lang="en-US" sz="1200" b="0" i="0" kern="1200" dirty="0" smtClean="0">
                <a:solidFill>
                  <a:schemeClr val="tx1"/>
                </a:solidFill>
                <a:effectLst/>
                <a:latin typeface="+mn-lt"/>
                <a:ea typeface="+mn-ea"/>
                <a:cs typeface="+mn-cs"/>
              </a:rPr>
              <a:t>.</a:t>
            </a:r>
          </a:p>
          <a:p>
            <a:r>
              <a:rPr lang="en-US" sz="1200" u="none" strike="noStrike" kern="1200" dirty="0" err="1" smtClean="0">
                <a:solidFill>
                  <a:schemeClr val="tx1"/>
                </a:solidFill>
                <a:effectLst/>
                <a:latin typeface="+mn-lt"/>
                <a:ea typeface="+mn-ea"/>
                <a:cs typeface="+mn-cs"/>
              </a:rPr>
              <a:t>RequestContext</a:t>
            </a:r>
            <a:r>
              <a:rPr lang="en-US" sz="1200" u="none" strike="noStrike" kern="1200" dirty="0" smtClean="0">
                <a:solidFill>
                  <a:schemeClr val="tx1"/>
                </a:solidFill>
                <a:effectLst/>
                <a:latin typeface="+mn-lt"/>
                <a:ea typeface="+mn-ea"/>
                <a:cs typeface="+mn-cs"/>
              </a:rPr>
              <a:t> - </a:t>
            </a:r>
            <a:r>
              <a:rPr lang="ru-RU" sz="1200" b="0" i="0" kern="1200" dirty="0" smtClean="0">
                <a:solidFill>
                  <a:schemeClr val="tx1"/>
                </a:solidFill>
                <a:effectLst/>
                <a:latin typeface="+mn-lt"/>
                <a:ea typeface="+mn-ea"/>
                <a:cs typeface="+mn-cs"/>
              </a:rPr>
              <a:t>представляет объект </a:t>
            </a:r>
            <a:r>
              <a:rPr lang="ru-RU" dirty="0" err="1" smtClean="0"/>
              <a:t>HttpRequestContext</a:t>
            </a:r>
            <a:r>
              <a:rPr lang="ru-RU" sz="1200" b="0" i="0" kern="1200" dirty="0" smtClean="0">
                <a:solidFill>
                  <a:schemeClr val="tx1"/>
                </a:solidFill>
                <a:effectLst/>
                <a:latin typeface="+mn-lt"/>
                <a:ea typeface="+mn-ea"/>
                <a:cs typeface="+mn-cs"/>
              </a:rPr>
              <a:t>, содержащий информацию о текущем запросе, специфичную для </a:t>
            </a:r>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 API</a:t>
            </a:r>
            <a:r>
              <a:rPr lang="en-US" sz="1200" b="0" i="0" kern="1200" dirty="0" smtClean="0">
                <a:solidFill>
                  <a:schemeClr val="tx1"/>
                </a:solidFill>
                <a:effectLst/>
                <a:latin typeface="+mn-lt"/>
                <a:ea typeface="+mn-ea"/>
                <a:cs typeface="+mn-cs"/>
              </a:rPr>
              <a:t>.</a:t>
            </a:r>
          </a:p>
          <a:p>
            <a:r>
              <a:rPr lang="en-US" sz="1200" u="none" strike="noStrike" kern="1200" dirty="0" err="1" smtClean="0">
                <a:solidFill>
                  <a:schemeClr val="tx1"/>
                </a:solidFill>
                <a:effectLst/>
                <a:latin typeface="+mn-lt"/>
                <a:ea typeface="+mn-ea"/>
                <a:cs typeface="+mn-cs"/>
              </a:rPr>
              <a:t>Url</a:t>
            </a:r>
            <a:r>
              <a:rPr lang="en-US" sz="1200" u="none" strike="noStrike" kern="1200" dirty="0" smtClean="0">
                <a:solidFill>
                  <a:schemeClr val="tx1"/>
                </a:solidFill>
                <a:effectLst/>
                <a:latin typeface="+mn-lt"/>
                <a:ea typeface="+mn-ea"/>
                <a:cs typeface="+mn-cs"/>
              </a:rPr>
              <a:t> - </a:t>
            </a:r>
            <a:r>
              <a:rPr lang="ru-RU" sz="1200" kern="1200" dirty="0" smtClean="0">
                <a:solidFill>
                  <a:schemeClr val="tx1"/>
                </a:solidFill>
                <a:effectLst/>
                <a:latin typeface="+mn-lt"/>
                <a:ea typeface="+mn-ea"/>
                <a:cs typeface="+mn-cs"/>
              </a:rPr>
              <a:t>Получает экземпляр </a:t>
            </a:r>
            <a:r>
              <a:rPr lang="en-US" sz="1200" u="none" strike="noStrike" kern="1200" dirty="0" err="1" smtClean="0">
                <a:solidFill>
                  <a:schemeClr val="tx1"/>
                </a:solidFill>
                <a:effectLst/>
                <a:latin typeface="+mn-lt"/>
                <a:ea typeface="+mn-ea"/>
                <a:cs typeface="+mn-cs"/>
              </a:rPr>
              <a:t>UrlHelper</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используемый при создании </a:t>
            </a:r>
            <a:r>
              <a:rPr lang="en-US" sz="1200" kern="1200" dirty="0" smtClean="0">
                <a:solidFill>
                  <a:schemeClr val="tx1"/>
                </a:solidFill>
                <a:effectLst/>
                <a:latin typeface="+mn-lt"/>
                <a:ea typeface="+mn-ea"/>
                <a:cs typeface="+mn-cs"/>
              </a:rPr>
              <a:t>URL-</a:t>
            </a:r>
            <a:r>
              <a:rPr lang="ru-RU" sz="1200" kern="1200" dirty="0" smtClean="0">
                <a:solidFill>
                  <a:schemeClr val="tx1"/>
                </a:solidFill>
                <a:effectLst/>
                <a:latin typeface="+mn-lt"/>
                <a:ea typeface="+mn-ea"/>
                <a:cs typeface="+mn-cs"/>
              </a:rPr>
              <a:t>адресов для других </a:t>
            </a:r>
            <a:r>
              <a:rPr lang="en-US" sz="1200" kern="1200" dirty="0" smtClean="0">
                <a:solidFill>
                  <a:schemeClr val="tx1"/>
                </a:solidFill>
                <a:effectLst/>
                <a:latin typeface="+mn-lt"/>
                <a:ea typeface="+mn-ea"/>
                <a:cs typeface="+mn-cs"/>
              </a:rPr>
              <a:t>API.</a:t>
            </a:r>
          </a:p>
          <a:p>
            <a:r>
              <a:rPr lang="en-US" sz="1200" u="none" strike="noStrike" kern="1200" dirty="0" smtClean="0">
                <a:solidFill>
                  <a:schemeClr val="tx1"/>
                </a:solidFill>
                <a:effectLst/>
                <a:latin typeface="+mn-lt"/>
                <a:ea typeface="+mn-ea"/>
                <a:cs typeface="+mn-cs"/>
              </a:rPr>
              <a:t>User - </a:t>
            </a:r>
            <a:r>
              <a:rPr lang="ru-RU" sz="1200" kern="1200" dirty="0" smtClean="0">
                <a:solidFill>
                  <a:schemeClr val="tx1"/>
                </a:solidFill>
                <a:effectLst/>
                <a:latin typeface="+mn-lt"/>
                <a:ea typeface="+mn-ea"/>
                <a:cs typeface="+mn-cs"/>
              </a:rPr>
              <a:t>Возвращает текущего участника, связанного с этим запросом.</a:t>
            </a:r>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6</a:t>
            </a:fld>
            <a:endParaRPr lang="ru-RU"/>
          </a:p>
        </p:txBody>
      </p:sp>
    </p:spTree>
    <p:extLst>
      <p:ext uri="{BB962C8B-B14F-4D97-AF65-F5344CB8AC3E}">
        <p14:creationId xmlns:p14="http://schemas.microsoft.com/office/powerpoint/2010/main" val="1242865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 API предоставляет встроенную реализацию интерфейса - класс </a:t>
            </a:r>
            <a:r>
              <a:rPr lang="ru-RU" sz="1200" b="1" i="0" kern="1200" dirty="0" err="1" smtClean="0">
                <a:solidFill>
                  <a:schemeClr val="tx1"/>
                </a:solidFill>
                <a:effectLst/>
                <a:latin typeface="+mn-lt"/>
                <a:ea typeface="+mn-ea"/>
                <a:cs typeface="+mn-cs"/>
              </a:rPr>
              <a:t>ApiControllerActionSelector</a:t>
            </a:r>
            <a:r>
              <a:rPr lang="ru-RU" sz="1200" b="0" i="0" kern="1200" dirty="0" smtClean="0">
                <a:solidFill>
                  <a:schemeClr val="tx1"/>
                </a:solidFill>
                <a:effectLst/>
                <a:latin typeface="+mn-lt"/>
                <a:ea typeface="+mn-ea"/>
                <a:cs typeface="+mn-cs"/>
              </a:rPr>
              <a:t>, который по умолчанию собственно и управляет выбором метода контроллера.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Выбор метода для обработки запроса представляет многоэтапный процесс:</a:t>
            </a:r>
          </a:p>
          <a:p>
            <a:r>
              <a:rPr lang="en-US" sz="1200" b="0" i="0" kern="1200" dirty="0" smtClean="0">
                <a:solidFill>
                  <a:schemeClr val="tx1"/>
                </a:solidFill>
                <a:effectLst/>
                <a:latin typeface="+mn-lt"/>
                <a:ea typeface="+mn-ea"/>
                <a:cs typeface="+mn-cs"/>
              </a:rPr>
              <a:t>1) </a:t>
            </a:r>
            <a:r>
              <a:rPr lang="ru-RU" sz="1200" b="0" i="0" kern="1200" dirty="0" smtClean="0">
                <a:solidFill>
                  <a:schemeClr val="tx1"/>
                </a:solidFill>
                <a:effectLst/>
                <a:latin typeface="+mn-lt"/>
                <a:ea typeface="+mn-ea"/>
                <a:cs typeface="+mn-cs"/>
              </a:rPr>
              <a:t>Сначала идет обращение к механизму рефлексии для получения у контроллера всех возможных методов.</a:t>
            </a:r>
          </a:p>
          <a:p>
            <a:r>
              <a:rPr lang="en-US" sz="1200" b="0" i="0" kern="1200" dirty="0" smtClean="0">
                <a:solidFill>
                  <a:schemeClr val="tx1"/>
                </a:solidFill>
                <a:effectLst/>
                <a:latin typeface="+mn-lt"/>
                <a:ea typeface="+mn-ea"/>
                <a:cs typeface="+mn-cs"/>
              </a:rPr>
              <a:t>2) </a:t>
            </a:r>
            <a:r>
              <a:rPr lang="ru-RU" sz="1200" b="0" i="0" kern="1200" dirty="0" smtClean="0">
                <a:solidFill>
                  <a:schemeClr val="tx1"/>
                </a:solidFill>
                <a:effectLst/>
                <a:latin typeface="+mn-lt"/>
                <a:ea typeface="+mn-ea"/>
                <a:cs typeface="+mn-cs"/>
              </a:rPr>
              <a:t>Затем у всех методов-кандидатов просматриваются атрибуты маршрутизации (при их наличии). Если будут найдены методы, в атрибутах которых определены маршруты, соответствующие запросу, то все остальные методы отбрасываются.</a:t>
            </a:r>
          </a:p>
          <a:p>
            <a:r>
              <a:rPr lang="en-US" sz="1200" b="0" i="0" kern="1200" dirty="0" smtClean="0">
                <a:solidFill>
                  <a:schemeClr val="tx1"/>
                </a:solidFill>
                <a:effectLst/>
                <a:latin typeface="+mn-lt"/>
                <a:ea typeface="+mn-ea"/>
                <a:cs typeface="+mn-cs"/>
              </a:rPr>
              <a:t>3) </a:t>
            </a:r>
            <a:r>
              <a:rPr lang="ru-RU" sz="1200" b="0" i="0" kern="1200" dirty="0" smtClean="0">
                <a:solidFill>
                  <a:schemeClr val="tx1"/>
                </a:solidFill>
                <a:effectLst/>
                <a:latin typeface="+mn-lt"/>
                <a:ea typeface="+mn-ea"/>
                <a:cs typeface="+mn-cs"/>
              </a:rPr>
              <a:t>Далее просматриваются данные маршрута на наличие в них значения для сегмента </a:t>
            </a:r>
            <a:r>
              <a:rPr lang="ru-RU" sz="1200" b="0" i="0" kern="1200" dirty="0" err="1" smtClean="0">
                <a:solidFill>
                  <a:schemeClr val="tx1"/>
                </a:solidFill>
                <a:effectLst/>
                <a:latin typeface="+mn-lt"/>
                <a:ea typeface="+mn-ea"/>
                <a:cs typeface="+mn-cs"/>
              </a:rPr>
              <a:t>action</a:t>
            </a:r>
            <a:r>
              <a:rPr lang="ru-RU" sz="1200" b="0" i="0" kern="1200" dirty="0" smtClean="0">
                <a:solidFill>
                  <a:schemeClr val="tx1"/>
                </a:solidFill>
                <a:effectLst/>
                <a:latin typeface="+mn-lt"/>
                <a:ea typeface="+mn-ea"/>
                <a:cs typeface="+mn-cs"/>
              </a:rPr>
              <a:t> (если в маршруте определен такой сегмент). Если такое значение (которое передает имя метода) имеется, выбираются все методы, которые имеют данное имя. Остальные методы отбрасываются.</a:t>
            </a:r>
          </a:p>
          <a:p>
            <a:r>
              <a:rPr lang="en-US" sz="1200" b="0" i="0" kern="1200" dirty="0" smtClean="0">
                <a:solidFill>
                  <a:schemeClr val="tx1"/>
                </a:solidFill>
                <a:effectLst/>
                <a:latin typeface="+mn-lt"/>
                <a:ea typeface="+mn-ea"/>
                <a:cs typeface="+mn-cs"/>
              </a:rPr>
              <a:t>4) </a:t>
            </a:r>
            <a:r>
              <a:rPr lang="ru-RU" sz="1200" b="0" i="0" kern="1200" dirty="0" smtClean="0">
                <a:solidFill>
                  <a:schemeClr val="tx1"/>
                </a:solidFill>
                <a:effectLst/>
                <a:latin typeface="+mn-lt"/>
                <a:ea typeface="+mn-ea"/>
                <a:cs typeface="+mn-cs"/>
              </a:rPr>
              <a:t>На следующем этапе проверяется, соответствуют ли методы соглашениям о наименовании </a:t>
            </a:r>
            <a:r>
              <a:rPr lang="ru-RU" sz="1200" b="0" i="0" kern="1200" dirty="0" err="1" smtClean="0">
                <a:solidFill>
                  <a:schemeClr val="tx1"/>
                </a:solidFill>
                <a:effectLst/>
                <a:latin typeface="+mn-lt"/>
                <a:ea typeface="+mn-ea"/>
                <a:cs typeface="+mn-cs"/>
              </a:rPr>
              <a:t>Web</a:t>
            </a:r>
            <a:r>
              <a:rPr lang="ru-RU" sz="1200" b="0" i="0" kern="1200" dirty="0" smtClean="0">
                <a:solidFill>
                  <a:schemeClr val="tx1"/>
                </a:solidFill>
                <a:effectLst/>
                <a:latin typeface="+mn-lt"/>
                <a:ea typeface="+mn-ea"/>
                <a:cs typeface="+mn-cs"/>
              </a:rPr>
              <a:t> API </a:t>
            </a:r>
            <a:r>
              <a:rPr lang="ru-RU" sz="1200" b="0" i="0" kern="1200" dirty="0" err="1" smtClean="0">
                <a:solidFill>
                  <a:schemeClr val="tx1"/>
                </a:solidFill>
                <a:effectLst/>
                <a:latin typeface="+mn-lt"/>
                <a:ea typeface="+mn-ea"/>
                <a:cs typeface="+mn-cs"/>
              </a:rPr>
              <a:t>RESTful</a:t>
            </a:r>
            <a:r>
              <a:rPr lang="ru-RU" sz="1200" b="0" i="0" kern="1200" dirty="0" smtClean="0">
                <a:solidFill>
                  <a:schemeClr val="tx1"/>
                </a:solidFill>
                <a:effectLst/>
                <a:latin typeface="+mn-lt"/>
                <a:ea typeface="+mn-ea"/>
                <a:cs typeface="+mn-cs"/>
              </a:rPr>
              <a:t>. Например, согласно этим условностям метод, обрабатывающий запрос GET, должно называться или начинаться с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например, "</a:t>
            </a:r>
            <a:r>
              <a:rPr lang="ru-RU" sz="1200" b="0" i="0" kern="1200" dirty="0" err="1" smtClean="0">
                <a:solidFill>
                  <a:schemeClr val="tx1"/>
                </a:solidFill>
                <a:effectLst/>
                <a:latin typeface="+mn-lt"/>
                <a:ea typeface="+mn-ea"/>
                <a:cs typeface="+mn-cs"/>
              </a:rPr>
              <a:t>GetBooks</a:t>
            </a:r>
            <a:r>
              <a:rPr lang="ru-RU" sz="1200" b="0" i="0" kern="1200" dirty="0" smtClean="0">
                <a:solidFill>
                  <a:schemeClr val="tx1"/>
                </a:solidFill>
                <a:effectLst/>
                <a:latin typeface="+mn-lt"/>
                <a:ea typeface="+mn-ea"/>
                <a:cs typeface="+mn-cs"/>
              </a:rPr>
              <a:t>". Все методы, которые не соответствуют типу запроса (GET, POST, PUT) и не следуют условностям об наименовании, отбрасываются</a:t>
            </a:r>
          </a:p>
          <a:p>
            <a:r>
              <a:rPr lang="ru-RU" sz="1200" b="0" i="0" kern="1200" dirty="0" smtClean="0">
                <a:solidFill>
                  <a:schemeClr val="tx1"/>
                </a:solidFill>
                <a:effectLst/>
                <a:latin typeface="+mn-lt"/>
                <a:ea typeface="+mn-ea"/>
                <a:cs typeface="+mn-cs"/>
              </a:rPr>
              <a:t>Если ни один метод не использует соглашения о наименовании, то </a:t>
            </a:r>
            <a:r>
              <a:rPr lang="ru-RU" sz="1200" b="0" i="0" kern="1200" dirty="0" err="1" smtClean="0">
                <a:solidFill>
                  <a:schemeClr val="tx1"/>
                </a:solidFill>
                <a:effectLst/>
                <a:latin typeface="+mn-lt"/>
                <a:ea typeface="+mn-ea"/>
                <a:cs typeface="+mn-cs"/>
              </a:rPr>
              <a:t>ApiControllerActionSelector</a:t>
            </a:r>
            <a:r>
              <a:rPr lang="ru-RU" sz="1200" b="0" i="0" kern="1200" dirty="0" smtClean="0">
                <a:solidFill>
                  <a:schemeClr val="tx1"/>
                </a:solidFill>
                <a:effectLst/>
                <a:latin typeface="+mn-lt"/>
                <a:ea typeface="+mn-ea"/>
                <a:cs typeface="+mn-cs"/>
              </a:rPr>
              <a:t> просматривает наличие у методов атрибутов </a:t>
            </a:r>
            <a:r>
              <a:rPr lang="ru-RU" sz="1200" b="0" i="0" kern="1200" dirty="0" err="1" smtClean="0">
                <a:solidFill>
                  <a:schemeClr val="tx1"/>
                </a:solidFill>
                <a:effectLst/>
                <a:latin typeface="+mn-lt"/>
                <a:ea typeface="+mn-ea"/>
                <a:cs typeface="+mn-cs"/>
              </a:rPr>
              <a:t>HttpGet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HttpPost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HttpDelete</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HttpPut</a:t>
            </a:r>
            <a:r>
              <a:rPr lang="ru-RU" sz="1200" b="0" i="0" kern="1200" dirty="0" smtClean="0">
                <a:solidFill>
                  <a:schemeClr val="tx1"/>
                </a:solidFill>
                <a:effectLst/>
                <a:latin typeface="+mn-lt"/>
                <a:ea typeface="+mn-ea"/>
                <a:cs typeface="+mn-cs"/>
              </a:rPr>
              <a:t>, которые соответствуют типу запроса.</a:t>
            </a:r>
          </a:p>
          <a:p>
            <a:r>
              <a:rPr lang="en-US" sz="1200" b="0" i="0" kern="1200" dirty="0" smtClean="0">
                <a:solidFill>
                  <a:schemeClr val="tx1"/>
                </a:solidFill>
                <a:effectLst/>
                <a:latin typeface="+mn-lt"/>
                <a:ea typeface="+mn-ea"/>
                <a:cs typeface="+mn-cs"/>
              </a:rPr>
              <a:t>5) </a:t>
            </a:r>
            <a:r>
              <a:rPr lang="ru-RU" sz="1200" b="0" i="0" kern="1200" dirty="0" smtClean="0">
                <a:solidFill>
                  <a:schemeClr val="tx1"/>
                </a:solidFill>
                <a:effectLst/>
                <a:latin typeface="+mn-lt"/>
                <a:ea typeface="+mn-ea"/>
                <a:cs typeface="+mn-cs"/>
              </a:rPr>
              <a:t>На финальном этапе отбрасываются все методы, которые не соответствуют маршруту по числу и типу параметров.</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 по идее в конце должен остаться только один метод. Если же не остается ни одного или, наоборот, больше одного, то возникает ошибочная ситуация.</a:t>
            </a:r>
          </a:p>
          <a:p>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7</a:t>
            </a:fld>
            <a:endParaRPr lang="ru-RU"/>
          </a:p>
        </p:txBody>
      </p:sp>
    </p:spTree>
    <p:extLst>
      <p:ext uri="{BB962C8B-B14F-4D97-AF65-F5344CB8AC3E}">
        <p14:creationId xmlns:p14="http://schemas.microsoft.com/office/powerpoint/2010/main" val="2307347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cap="none" dirty="0" smtClean="0">
                <a:latin typeface="Times New Roman" panose="02020603050405020304" pitchFamily="18" charset="0"/>
                <a:cs typeface="Times New Roman" panose="02020603050405020304" pitchFamily="18" charset="0"/>
              </a:rPr>
              <a:t>ArrayModelBinder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используется для привязки к массивам</a:t>
            </a:r>
          </a:p>
          <a:p>
            <a:r>
              <a:rPr lang="en-US" b="1" cap="none" dirty="0" smtClean="0">
                <a:latin typeface="Times New Roman" panose="02020603050405020304" pitchFamily="18" charset="0"/>
                <a:cs typeface="Times New Roman" panose="02020603050405020304" pitchFamily="18" charset="0"/>
              </a:rPr>
              <a:t>CollectionModelBinder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устанавливает привязку для строго типизированных коллекций</a:t>
            </a:r>
          </a:p>
          <a:p>
            <a:r>
              <a:rPr lang="en-US" b="1" cap="none" dirty="0" smtClean="0">
                <a:latin typeface="Times New Roman" panose="02020603050405020304" pitchFamily="18" charset="0"/>
                <a:cs typeface="Times New Roman" panose="02020603050405020304" pitchFamily="18" charset="0"/>
              </a:rPr>
              <a:t>DictionaryModelBinder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устанавливает привязку для строго типизированных объектов </a:t>
            </a:r>
            <a:r>
              <a:rPr lang="en-US" cap="none" dirty="0" smtClean="0">
                <a:latin typeface="Times New Roman" panose="02020603050405020304" pitchFamily="18" charset="0"/>
                <a:cs typeface="Times New Roman" panose="02020603050405020304" pitchFamily="18" charset="0"/>
              </a:rPr>
              <a:t>dictionary</a:t>
            </a:r>
          </a:p>
          <a:p>
            <a:r>
              <a:rPr lang="en-US" b="1" cap="none" dirty="0" smtClean="0">
                <a:latin typeface="Times New Roman" panose="02020603050405020304" pitchFamily="18" charset="0"/>
                <a:cs typeface="Times New Roman" panose="02020603050405020304" pitchFamily="18" charset="0"/>
              </a:rPr>
              <a:t>MutableObjectModelBinder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связывает объекты</a:t>
            </a:r>
          </a:p>
          <a:p>
            <a:r>
              <a:rPr lang="en-US" b="1" cap="none" dirty="0" smtClean="0">
                <a:latin typeface="Times New Roman" panose="02020603050405020304" pitchFamily="18" charset="0"/>
                <a:cs typeface="Times New Roman" panose="02020603050405020304" pitchFamily="18" charset="0"/>
              </a:rPr>
              <a:t>TypeConverterModelBinder</a:t>
            </a:r>
            <a:r>
              <a:rPr lang="en-US" cap="none" dirty="0" smtClean="0">
                <a:latin typeface="Times New Roman" panose="02020603050405020304" pitchFamily="18" charset="0"/>
                <a:cs typeface="Times New Roman" panose="02020603050405020304" pitchFamily="18" charset="0"/>
              </a:rPr>
              <a:t>: </a:t>
            </a:r>
            <a:r>
              <a:rPr lang="ru-RU" cap="none" dirty="0" smtClean="0">
                <a:latin typeface="Times New Roman" panose="02020603050405020304" pitchFamily="18" charset="0"/>
                <a:cs typeface="Times New Roman" panose="02020603050405020304" pitchFamily="18" charset="0"/>
              </a:rPr>
              <a:t>связывает объекты, применяя преобразование типов</a:t>
            </a:r>
          </a:p>
          <a:p>
            <a:endParaRPr lang="ru-RU" dirty="0"/>
          </a:p>
        </p:txBody>
      </p:sp>
      <p:sp>
        <p:nvSpPr>
          <p:cNvPr id="4" name="Номер слайда 3"/>
          <p:cNvSpPr>
            <a:spLocks noGrp="1"/>
          </p:cNvSpPr>
          <p:nvPr>
            <p:ph type="sldNum" sz="quarter" idx="10"/>
          </p:nvPr>
        </p:nvSpPr>
        <p:spPr/>
        <p:txBody>
          <a:bodyPr/>
          <a:lstStyle/>
          <a:p>
            <a:fld id="{3CC54B2B-D1FD-461A-B90A-8959041990D5}" type="slidenum">
              <a:rPr lang="ru-RU" smtClean="0"/>
              <a:t>11</a:t>
            </a:fld>
            <a:endParaRPr lang="ru-RU"/>
          </a:p>
        </p:txBody>
      </p:sp>
    </p:spTree>
    <p:extLst>
      <p:ext uri="{BB962C8B-B14F-4D97-AF65-F5344CB8AC3E}">
        <p14:creationId xmlns:p14="http://schemas.microsoft.com/office/powerpoint/2010/main" val="1558870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7ACA04C-430D-4325-B706-99237F5A7F01}" type="datetimeFigureOut">
              <a:rPr lang="ru-RU" smtClean="0"/>
              <a:t>22.08.2017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75007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22.08.2017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108385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22.08.2017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65522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609600"/>
            <a:ext cx="6977064"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22.08.2017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
        <p:nvSpPr>
          <p:cNvPr id="13" name="TextBox 12"/>
          <p:cNvSpPr txBox="1"/>
          <p:nvPr/>
        </p:nvSpPr>
        <p:spPr>
          <a:xfrm>
            <a:off x="751116" y="75416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18169" y="299357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8407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22.08.2017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598443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7ACA04C-430D-4325-B706-99237F5A7F01}" type="datetimeFigureOut">
              <a:rPr lang="ru-RU" smtClean="0"/>
              <a:t>22.08.2017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1250613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7ACA04C-430D-4325-B706-99237F5A7F01}" type="datetimeFigureOut">
              <a:rPr lang="ru-RU" smtClean="0"/>
              <a:t>22.08.2017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1827434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ACA04C-430D-4325-B706-99237F5A7F01}" type="datetimeFigureOut">
              <a:rPr lang="ru-RU" smtClean="0"/>
              <a:t>22.08.2017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381151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ru-RU" smtClean="0"/>
              <a:t>Образец заголовка</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ACA04C-430D-4325-B706-99237F5A7F01}" type="datetimeFigureOut">
              <a:rPr lang="ru-RU" smtClean="0"/>
              <a:t>22.08.2017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62011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7ACA04C-430D-4325-B706-99237F5A7F01}" type="datetimeFigureOut">
              <a:rPr lang="ru-RU" smtClean="0"/>
              <a:t>22.08.2017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64692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7ACA04C-430D-4325-B706-99237F5A7F01}" type="datetimeFigureOut">
              <a:rPr lang="ru-RU" smtClean="0"/>
              <a:t>22.08.2017</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50466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7ACA04C-430D-4325-B706-99237F5A7F01}" type="datetimeFigureOut">
              <a:rPr lang="ru-RU" smtClean="0"/>
              <a:t>22.08.2017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16027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Content Placeholder 3"/>
          <p:cNvSpPr>
            <a:spLocks noGrp="1"/>
          </p:cNvSpPr>
          <p:nvPr>
            <p:ph sz="quarter" idx="13"/>
          </p:nvPr>
        </p:nvSpPr>
        <p:spPr>
          <a:xfrm>
            <a:off x="685331" y="3051013"/>
            <a:ext cx="3829520"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3" name="Content Placeholder 5"/>
          <p:cNvSpPr>
            <a:spLocks noGrp="1"/>
          </p:cNvSpPr>
          <p:nvPr>
            <p:ph sz="quarter" idx="14"/>
          </p:nvPr>
        </p:nvSpPr>
        <p:spPr>
          <a:xfrm>
            <a:off x="4629150" y="3051013"/>
            <a:ext cx="3829051"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7ACA04C-430D-4325-B706-99237F5A7F01}" type="datetimeFigureOut">
              <a:rPr lang="ru-RU" smtClean="0"/>
              <a:t>22.08.2017</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27114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7ACA04C-430D-4325-B706-99237F5A7F01}" type="datetimeFigureOut">
              <a:rPr lang="ru-RU" smtClean="0"/>
              <a:t>22.08.2017</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3531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37ACA04C-430D-4325-B706-99237F5A7F01}" type="datetimeFigureOut">
              <a:rPr lang="ru-RU" smtClean="0"/>
              <a:t>22.08.2017</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242716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ru-RU" smtClean="0"/>
              <a:t>Образец заголовка</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22.08.2017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368011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4451227" cy="2023254"/>
          </a:xfrm>
        </p:spPr>
        <p:txBody>
          <a:bodyPr anchor="b"/>
          <a:lstStyle>
            <a:lvl1pPr algn="ct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68602" y="609601"/>
            <a:ext cx="2441519"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346" y="2632853"/>
            <a:ext cx="4451212"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ACA04C-430D-4325-B706-99237F5A7F01}" type="datetimeFigureOut">
              <a:rPr lang="ru-RU" smtClean="0"/>
              <a:t>22.08.2017</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A60F151-22C0-4F1F-8967-8990D3818144}" type="slidenum">
              <a:rPr lang="ru-RU" smtClean="0"/>
              <a:t>‹#›</a:t>
            </a:fld>
            <a:endParaRPr lang="ru-RU"/>
          </a:p>
        </p:txBody>
      </p:sp>
    </p:spTree>
    <p:extLst>
      <p:ext uri="{BB962C8B-B14F-4D97-AF65-F5344CB8AC3E}">
        <p14:creationId xmlns:p14="http://schemas.microsoft.com/office/powerpoint/2010/main" val="262656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37ACA04C-430D-4325-B706-99237F5A7F01}" type="datetimeFigureOut">
              <a:rPr lang="ru-RU" smtClean="0"/>
              <a:t>22.08.2017</a:t>
            </a:fld>
            <a:endParaRPr lang="ru-RU"/>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7A60F151-22C0-4F1F-8967-8990D3818144}" type="slidenum">
              <a:rPr lang="ru-RU" smtClean="0"/>
              <a:t>‹#›</a:t>
            </a:fld>
            <a:endParaRPr lang="ru-RU"/>
          </a:p>
        </p:txBody>
      </p:sp>
    </p:spTree>
    <p:extLst>
      <p:ext uri="{BB962C8B-B14F-4D97-AF65-F5344CB8AC3E}">
        <p14:creationId xmlns:p14="http://schemas.microsoft.com/office/powerpoint/2010/main" val="8504590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E:\.NET%20Lab\Topics\aspnet-web-api-poste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03648" y="2852936"/>
            <a:ext cx="6517482" cy="1374523"/>
          </a:xfrm>
          <a:effectLst>
            <a:outerShdw blurRad="50800" dist="38100" dir="2700000" algn="tl" rotWithShape="0">
              <a:prstClr val="black">
                <a:alpha val="40000"/>
              </a:prstClr>
            </a:outerShdw>
          </a:effectLst>
        </p:spPr>
        <p:txBody>
          <a:bodyPr>
            <a:noAutofit/>
          </a:bodyPr>
          <a:lstStyle/>
          <a:p>
            <a:r>
              <a:rPr lang="en-US" sz="5400" dirty="0" smtClean="0">
                <a:latin typeface="Times New Roman" panose="02020603050405020304" pitchFamily="18" charset="0"/>
                <a:cs typeface="Times New Roman" panose="02020603050405020304" pitchFamily="18" charset="0"/>
              </a:rPr>
              <a:t/>
            </a:r>
            <a:br>
              <a:rPr lang="en-US" sz="5400" dirty="0" smtClean="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Introduction to</a:t>
            </a:r>
            <a:r>
              <a:rPr lang="en-US" sz="5400" dirty="0">
                <a:latin typeface="Times New Roman" panose="02020603050405020304" pitchFamily="18" charset="0"/>
                <a:cs typeface="Times New Roman" panose="02020603050405020304" pitchFamily="18" charset="0"/>
              </a:rPr>
              <a:t/>
            </a:r>
            <a:br>
              <a:rPr lang="en-US" sz="5400" dirty="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ASP NET WEB API</a:t>
            </a:r>
            <a:endParaRPr lang="ru-RU" sz="5400"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476672"/>
            <a:ext cx="4331559" cy="1656184"/>
          </a:xfrm>
          <a:prstGeom prst="rect">
            <a:avLst/>
          </a:prstGeom>
          <a:solidFill>
            <a:schemeClr val="bg2">
              <a:lumMod val="75000"/>
            </a:schemeClr>
          </a:solidFill>
          <a:ln>
            <a:noFill/>
          </a:ln>
        </p:spPr>
      </p:pic>
    </p:spTree>
    <p:extLst>
      <p:ext uri="{BB962C8B-B14F-4D97-AF65-F5344CB8AC3E}">
        <p14:creationId xmlns:p14="http://schemas.microsoft.com/office/powerpoint/2010/main" val="570251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866265"/>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routing</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5330" y="1988841"/>
            <a:ext cx="7772870" cy="3802360"/>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When the web API framework receives an HTTP request, it tries to match the URI against one of the route templates in the routing table. If no route matches, the client receives a 404 error.</a:t>
            </a:r>
          </a:p>
          <a:p>
            <a:pPr marL="0" indent="0">
              <a:buNone/>
            </a:pPr>
            <a:r>
              <a:rPr lang="en-US" cap="none" dirty="0" smtClean="0">
                <a:latin typeface="Times New Roman" panose="02020603050405020304" pitchFamily="18" charset="0"/>
                <a:cs typeface="Times New Roman" panose="02020603050405020304" pitchFamily="18" charset="0"/>
              </a:rPr>
              <a:t>Once a matching route is found, web API selects the controller and the action.</a:t>
            </a:r>
            <a:endParaRPr lang="ru-RU"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166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866265"/>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Model binding</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5330" y="1772817"/>
            <a:ext cx="7772870" cy="4018384"/>
          </a:xfrm>
        </p:spPr>
        <p:txBody>
          <a:bodyPr>
            <a:normAutofit/>
          </a:bodyPr>
          <a:lstStyle/>
          <a:p>
            <a:pPr marL="0" indent="0">
              <a:buNone/>
            </a:pPr>
            <a:r>
              <a:rPr lang="en-US" cap="none" dirty="0" smtClean="0">
                <a:latin typeface="Times New Roman" panose="02020603050405020304" pitchFamily="18" charset="0"/>
                <a:cs typeface="Times New Roman" panose="02020603050405020304" pitchFamily="18" charset="0"/>
              </a:rPr>
              <a:t>Model binding is used for parameters which are not primitive types.</a:t>
            </a:r>
          </a:p>
          <a:p>
            <a:pPr marL="0" indent="0">
              <a:buNone/>
            </a:pPr>
            <a:r>
              <a:rPr lang="en-US" cap="none" dirty="0" smtClean="0">
                <a:latin typeface="Times New Roman" panose="02020603050405020304" pitchFamily="18" charset="0"/>
                <a:cs typeface="Times New Roman" panose="02020603050405020304" pitchFamily="18" charset="0"/>
              </a:rPr>
              <a:t>Web API has 5 main model binding:</a:t>
            </a:r>
          </a:p>
          <a:p>
            <a:r>
              <a:rPr lang="en-US" cap="none" dirty="0" smtClean="0">
                <a:latin typeface="Times New Roman" panose="02020603050405020304" pitchFamily="18" charset="0"/>
                <a:cs typeface="Times New Roman" panose="02020603050405020304" pitchFamily="18" charset="0"/>
              </a:rPr>
              <a:t>ArrayModelBinder</a:t>
            </a:r>
          </a:p>
          <a:p>
            <a:r>
              <a:rPr lang="en-US" cap="none" dirty="0" smtClean="0">
                <a:latin typeface="Times New Roman" panose="02020603050405020304" pitchFamily="18" charset="0"/>
                <a:cs typeface="Times New Roman" panose="02020603050405020304" pitchFamily="18" charset="0"/>
              </a:rPr>
              <a:t>CollectionModelBinder</a:t>
            </a:r>
          </a:p>
          <a:p>
            <a:r>
              <a:rPr lang="en-US" cap="none" dirty="0" smtClean="0">
                <a:latin typeface="Times New Roman" panose="02020603050405020304" pitchFamily="18" charset="0"/>
                <a:cs typeface="Times New Roman" panose="02020603050405020304" pitchFamily="18" charset="0"/>
              </a:rPr>
              <a:t>DictionaryModelBinder</a:t>
            </a:r>
            <a:endParaRPr lang="en-US" cap="none" dirty="0">
              <a:latin typeface="Times New Roman" panose="02020603050405020304" pitchFamily="18" charset="0"/>
              <a:cs typeface="Times New Roman" panose="02020603050405020304" pitchFamily="18" charset="0"/>
            </a:endParaRPr>
          </a:p>
          <a:p>
            <a:r>
              <a:rPr lang="en-US" cap="none" dirty="0" smtClean="0">
                <a:latin typeface="Times New Roman" panose="02020603050405020304" pitchFamily="18" charset="0"/>
                <a:cs typeface="Times New Roman" panose="02020603050405020304" pitchFamily="18" charset="0"/>
              </a:rPr>
              <a:t>MutableObjectModelBinder</a:t>
            </a:r>
            <a:endParaRPr lang="ru-RU" cap="none" dirty="0" smtClean="0">
              <a:latin typeface="Times New Roman" panose="02020603050405020304" pitchFamily="18" charset="0"/>
              <a:cs typeface="Times New Roman" panose="02020603050405020304" pitchFamily="18" charset="0"/>
            </a:endParaRPr>
          </a:p>
          <a:p>
            <a:r>
              <a:rPr lang="en-US" cap="none" dirty="0" smtClean="0">
                <a:latin typeface="Times New Roman" panose="02020603050405020304" pitchFamily="18" charset="0"/>
                <a:cs typeface="Times New Roman" panose="02020603050405020304" pitchFamily="18" charset="0"/>
              </a:rPr>
              <a:t>TypeConverterModelBinder</a:t>
            </a:r>
            <a:endParaRPr lang="ru-RU"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124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1370322"/>
          </a:xfrm>
          <a:effectLst>
            <a:outerShdw blurRad="50800" dist="38100" dir="2700000" algn="tl" rotWithShape="0">
              <a:prstClr val="black">
                <a:alpha val="40000"/>
              </a:prstClr>
            </a:outerShdw>
          </a:effectLst>
        </p:spPr>
        <p:txBody>
          <a:bodyPr/>
          <a:lstStyle/>
          <a:p>
            <a:r>
              <a:rPr lang="en-US" dirty="0" smtClean="0"/>
              <a:t>pipeline</a:t>
            </a:r>
            <a:endParaRPr lang="ru-RU" dirty="0"/>
          </a:p>
        </p:txBody>
      </p:sp>
      <p:sp>
        <p:nvSpPr>
          <p:cNvPr id="3" name="Объект 2"/>
          <p:cNvSpPr>
            <a:spLocks noGrp="1"/>
          </p:cNvSpPr>
          <p:nvPr>
            <p:ph sz="quarter" idx="13"/>
          </p:nvPr>
        </p:nvSpPr>
        <p:spPr/>
        <p:txBody>
          <a:bodyPr/>
          <a:lstStyle/>
          <a:p>
            <a:pPr marL="0" indent="0">
              <a:buNone/>
            </a:pPr>
            <a:r>
              <a:rPr lang="en-US" dirty="0" smtClean="0">
                <a:hlinkClick r:id="rId2" action="ppaction://hlinkfile"/>
              </a:rPr>
              <a:t>link</a:t>
            </a:r>
            <a:endParaRPr lang="ru-RU" dirty="0"/>
          </a:p>
        </p:txBody>
      </p:sp>
    </p:spTree>
    <p:extLst>
      <p:ext uri="{BB962C8B-B14F-4D97-AF65-F5344CB8AC3E}">
        <p14:creationId xmlns:p14="http://schemas.microsoft.com/office/powerpoint/2010/main" val="3274629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3" name="Объект 2"/>
          <p:cNvSpPr>
            <a:spLocks noGrp="1"/>
          </p:cNvSpPr>
          <p:nvPr>
            <p:ph sz="quarter" idx="4294967295"/>
          </p:nvPr>
        </p:nvSpPr>
        <p:spPr>
          <a:xfrm>
            <a:off x="685800" y="1383506"/>
            <a:ext cx="7772400" cy="1829470"/>
          </a:xfrm>
        </p:spPr>
        <p:txBody>
          <a:bodyPr/>
          <a:lstStyle/>
          <a:p>
            <a:pPr marL="0" indent="0">
              <a:buNone/>
            </a:pPr>
            <a:r>
              <a:rPr lang="en-US" dirty="0">
                <a:latin typeface="Times New Roman" panose="02020603050405020304" pitchFamily="18" charset="0"/>
                <a:cs typeface="Times New Roman" panose="02020603050405020304" pitchFamily="18" charset="0"/>
              </a:rPr>
              <a:t>ASP.NET </a:t>
            </a:r>
            <a:r>
              <a:rPr lang="en-US" dirty="0" smtClean="0">
                <a:latin typeface="Times New Roman" panose="02020603050405020304" pitchFamily="18" charset="0"/>
                <a:cs typeface="Times New Roman" panose="02020603050405020304" pitchFamily="18" charset="0"/>
              </a:rPr>
              <a:t>W</a:t>
            </a:r>
            <a:r>
              <a:rPr lang="en-US" cap="none" dirty="0" smtClean="0">
                <a:latin typeface="Times New Roman" panose="02020603050405020304" pitchFamily="18" charset="0"/>
                <a:cs typeface="Times New Roman" panose="02020603050405020304" pitchFamily="18" charset="0"/>
              </a:rPr>
              <a:t>eb</a:t>
            </a:r>
            <a:r>
              <a:rPr lang="en-US"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API is a framework for building web apis on top of .net framework</a:t>
            </a:r>
            <a:r>
              <a:rPr lang="en-US"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a:t>
            </a:r>
            <a:r>
              <a:rPr lang="en-US" cap="none" dirty="0" smtClean="0">
                <a:latin typeface="Times New Roman" panose="02020603050405020304" pitchFamily="18" charset="0"/>
                <a:cs typeface="Times New Roman" panose="02020603050405020304" pitchFamily="18" charset="0"/>
              </a:rPr>
              <a:t>eb</a:t>
            </a:r>
            <a:r>
              <a:rPr lang="en-US" dirty="0" smtClean="0">
                <a:latin typeface="Times New Roman" panose="02020603050405020304" pitchFamily="18" charset="0"/>
                <a:cs typeface="Times New Roman" panose="02020603050405020304" pitchFamily="18" charset="0"/>
              </a:rPr>
              <a:t> API </a:t>
            </a:r>
            <a:r>
              <a:rPr lang="en-US" cap="none" dirty="0" smtClean="0">
                <a:latin typeface="Times New Roman" panose="02020603050405020304" pitchFamily="18" charset="0"/>
                <a:cs typeface="Times New Roman" panose="02020603050405020304" pitchFamily="18" charset="0"/>
              </a:rPr>
              <a:t>can interact with various applications (web, mobile, desktop).</a:t>
            </a:r>
          </a:p>
          <a:p>
            <a:pPr marL="0" indent="0">
              <a:buNone/>
            </a:pPr>
            <a:r>
              <a:rPr lang="en-US" cap="none" dirty="0" smtClean="0">
                <a:latin typeface="Times New Roman" panose="02020603050405020304" pitchFamily="18" charset="0"/>
                <a:cs typeface="Times New Roman" panose="02020603050405020304" pitchFamily="18" charset="0"/>
              </a:rPr>
              <a:t>.NET’s Web API is an easy way to implement a restful web service.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ru-RU" b="1"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2976"/>
            <a:ext cx="9144000" cy="3645024"/>
          </a:xfrm>
          <a:prstGeom prst="rect">
            <a:avLst/>
          </a:prstGeom>
          <a:blipFill>
            <a:blip r:embed="rId4"/>
            <a:tile tx="0" ty="0" sx="100000" sy="100000" flip="none" algn="tl"/>
          </a:blip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
        <p:nvSpPr>
          <p:cNvPr id="2" name="Заголовок 1"/>
          <p:cNvSpPr>
            <a:spLocks noGrp="1"/>
          </p:cNvSpPr>
          <p:nvPr>
            <p:ph type="title" idx="4294967295"/>
          </p:nvPr>
        </p:nvSpPr>
        <p:spPr>
          <a:xfrm>
            <a:off x="685007" y="260648"/>
            <a:ext cx="7773987" cy="1381125"/>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What is asp net w</a:t>
            </a:r>
            <a:r>
              <a:rPr lang="en-US" cap="none" dirty="0" smtClean="0">
                <a:latin typeface="Times New Roman" panose="02020603050405020304" pitchFamily="18" charset="0"/>
                <a:cs typeface="Times New Roman" panose="02020603050405020304" pitchFamily="18" charset="0"/>
              </a:rPr>
              <a:t>eb</a:t>
            </a:r>
            <a:r>
              <a:rPr lang="en-US" dirty="0" smtClean="0">
                <a:latin typeface="Times New Roman" panose="02020603050405020304" pitchFamily="18" charset="0"/>
                <a:cs typeface="Times New Roman" panose="02020603050405020304" pitchFamily="18" charset="0"/>
              </a:rPr>
              <a:t> api?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199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576" y="548680"/>
            <a:ext cx="7773338" cy="1152127"/>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rest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5330" y="1484785"/>
            <a:ext cx="7772870" cy="4306416"/>
          </a:xfrm>
        </p:spPr>
        <p:txBody>
          <a:bodyPr>
            <a:normAutofit/>
          </a:bodyPr>
          <a:lstStyle/>
          <a:p>
            <a:pPr marL="0" indent="0">
              <a:buNone/>
            </a:pPr>
            <a:r>
              <a:rPr lang="en-US" cap="none" dirty="0" smtClean="0">
                <a:latin typeface="Times New Roman" panose="02020603050405020304" pitchFamily="18" charset="0"/>
                <a:cs typeface="Times New Roman" panose="02020603050405020304" pitchFamily="18" charset="0"/>
              </a:rPr>
              <a:t>REST (</a:t>
            </a:r>
            <a:r>
              <a:rPr lang="en-US" cap="none" dirty="0">
                <a:latin typeface="Times New Roman" panose="02020603050405020304" pitchFamily="18" charset="0"/>
                <a:cs typeface="Times New Roman" panose="02020603050405020304" pitchFamily="18" charset="0"/>
              </a:rPr>
              <a:t>R</a:t>
            </a:r>
            <a:r>
              <a:rPr lang="en-US" cap="none" dirty="0" smtClean="0">
                <a:latin typeface="Times New Roman" panose="02020603050405020304" pitchFamily="18" charset="0"/>
                <a:cs typeface="Times New Roman" panose="02020603050405020304" pitchFamily="18" charset="0"/>
              </a:rPr>
              <a:t>epresentational </a:t>
            </a:r>
            <a:r>
              <a:rPr lang="en-US" cap="none" dirty="0">
                <a:latin typeface="Times New Roman" panose="02020603050405020304" pitchFamily="18" charset="0"/>
                <a:cs typeface="Times New Roman" panose="02020603050405020304" pitchFamily="18" charset="0"/>
              </a:rPr>
              <a:t>S</a:t>
            </a:r>
            <a:r>
              <a:rPr lang="en-US" cap="none" dirty="0" smtClean="0">
                <a:latin typeface="Times New Roman" panose="02020603050405020304" pitchFamily="18" charset="0"/>
                <a:cs typeface="Times New Roman" panose="02020603050405020304" pitchFamily="18" charset="0"/>
              </a:rPr>
              <a:t>tate Transfer) is an architectural pattern which is based on HTTP and uses HTTP requests, responses, verbs and status codes to communicate.</a:t>
            </a:r>
          </a:p>
          <a:p>
            <a:pPr marL="0" indent="0">
              <a:buNone/>
            </a:pPr>
            <a:r>
              <a:rPr lang="en-US" cap="none" dirty="0" smtClean="0">
                <a:latin typeface="Times New Roman" panose="02020603050405020304" pitchFamily="18" charset="0"/>
                <a:cs typeface="Times New Roman" panose="02020603050405020304" pitchFamily="18" charset="0"/>
              </a:rPr>
              <a:t>Principles:</a:t>
            </a:r>
            <a:endParaRPr lang="ru-RU" cap="none" dirty="0" smtClean="0">
              <a:latin typeface="Times New Roman" panose="02020603050405020304" pitchFamily="18" charset="0"/>
              <a:cs typeface="Times New Roman" panose="02020603050405020304" pitchFamily="18" charset="0"/>
            </a:endParaRPr>
          </a:p>
          <a:p>
            <a:r>
              <a:rPr lang="en-US" cap="none" dirty="0" smtClean="0">
                <a:latin typeface="Times New Roman" panose="02020603050405020304" pitchFamily="18" charset="0"/>
                <a:cs typeface="Times New Roman" panose="02020603050405020304" pitchFamily="18" charset="0"/>
              </a:rPr>
              <a:t>Client server</a:t>
            </a:r>
          </a:p>
          <a:p>
            <a:r>
              <a:rPr lang="en-US" cap="none" dirty="0" smtClean="0">
                <a:latin typeface="Times New Roman" panose="02020603050405020304" pitchFamily="18" charset="0"/>
                <a:cs typeface="Times New Roman" panose="02020603050405020304" pitchFamily="18" charset="0"/>
              </a:rPr>
              <a:t>Stateless</a:t>
            </a:r>
          </a:p>
          <a:p>
            <a:r>
              <a:rPr lang="en-US" cap="none" dirty="0" smtClean="0">
                <a:latin typeface="Times New Roman" panose="02020603050405020304" pitchFamily="18" charset="0"/>
                <a:cs typeface="Times New Roman" panose="02020603050405020304" pitchFamily="18" charset="0"/>
              </a:rPr>
              <a:t>Cacheable</a:t>
            </a:r>
          </a:p>
          <a:p>
            <a:r>
              <a:rPr lang="en-US" cap="none" dirty="0" smtClean="0">
                <a:latin typeface="Times New Roman" panose="02020603050405020304" pitchFamily="18" charset="0"/>
                <a:cs typeface="Times New Roman" panose="02020603050405020304" pitchFamily="18" charset="0"/>
              </a:rPr>
              <a:t>Uniform interface</a:t>
            </a:r>
          </a:p>
          <a:p>
            <a:pPr marL="0" indent="0">
              <a:buNone/>
            </a:pPr>
            <a:endParaRPr lang="ru-RU"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059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4" y="0"/>
            <a:ext cx="9144000" cy="6881415"/>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 y="1377248"/>
            <a:ext cx="4949776" cy="5480752"/>
          </a:xfrm>
          <a:prstGeom prst="rect">
            <a:avLst/>
          </a:prstGeom>
        </p:spPr>
      </p:pic>
      <p:sp>
        <p:nvSpPr>
          <p:cNvPr id="2" name="Заголовок 1"/>
          <p:cNvSpPr>
            <a:spLocks noGrp="1"/>
          </p:cNvSpPr>
          <p:nvPr>
            <p:ph type="title"/>
          </p:nvPr>
        </p:nvSpPr>
        <p:spPr>
          <a:xfrm>
            <a:off x="685332" y="188641"/>
            <a:ext cx="7773338" cy="1188608"/>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SPA vs MPA</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5076057" y="1382896"/>
            <a:ext cx="4067944" cy="5475104"/>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In a traditional web app, every time the app calls the server, the server renders a new HTML page. This triggers a page refresh in the browser.</a:t>
            </a: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a:p>
            <a:pPr marL="0" indent="0">
              <a:buNone/>
            </a:pPr>
            <a:r>
              <a:rPr lang="en-US" cap="none" dirty="0" smtClean="0">
                <a:latin typeface="Times New Roman" panose="02020603050405020304" pitchFamily="18" charset="0"/>
                <a:cs typeface="Times New Roman" panose="02020603050405020304" pitchFamily="18" charset="0"/>
              </a:rPr>
              <a:t>In SPA, after the first page loads, all interaction with the server happens through ajax calls. These AJAX calls return data—not markup—usually in JSON format. The app uses the JSON data to update the page dynamically, without reloading the page.</a:t>
            </a:r>
          </a:p>
        </p:txBody>
      </p:sp>
    </p:spTree>
    <p:extLst>
      <p:ext uri="{BB962C8B-B14F-4D97-AF65-F5344CB8AC3E}">
        <p14:creationId xmlns:p14="http://schemas.microsoft.com/office/powerpoint/2010/main" val="3292720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9139942" cy="6858001"/>
          </a:xfrm>
        </p:spPr>
      </p:pic>
      <p:sp>
        <p:nvSpPr>
          <p:cNvPr id="2" name="Заголовок 1"/>
          <p:cNvSpPr>
            <a:spLocks noGrp="1"/>
          </p:cNvSpPr>
          <p:nvPr>
            <p:ph type="title"/>
          </p:nvPr>
        </p:nvSpPr>
        <p:spPr>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Spa  architecture</a:t>
            </a:r>
            <a:endParaRPr lang="ru-RU"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20888"/>
            <a:ext cx="9144000" cy="4459409"/>
          </a:xfrm>
          <a:prstGeom prst="rect">
            <a:avLst/>
          </a:prstGeom>
        </p:spPr>
      </p:pic>
    </p:spTree>
    <p:extLst>
      <p:ext uri="{BB962C8B-B14F-4D97-AF65-F5344CB8AC3E}">
        <p14:creationId xmlns:p14="http://schemas.microsoft.com/office/powerpoint/2010/main" val="2005754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0325" y="620688"/>
            <a:ext cx="7773338" cy="648072"/>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Controllers</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5330" y="1412777"/>
            <a:ext cx="7772870" cy="4378424"/>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All controllers inherit ApiController that inherits</a:t>
            </a:r>
            <a:r>
              <a:rPr lang="ru-RU" cap="none"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the interface I</a:t>
            </a:r>
            <a:r>
              <a:rPr lang="en-US" cap="none" dirty="0">
                <a:latin typeface="Times New Roman" panose="02020603050405020304" pitchFamily="18" charset="0"/>
                <a:cs typeface="Times New Roman" panose="02020603050405020304" pitchFamily="18" charset="0"/>
              </a:rPr>
              <a:t>H</a:t>
            </a:r>
            <a:r>
              <a:rPr lang="en-US" cap="none" dirty="0" smtClean="0">
                <a:latin typeface="Times New Roman" panose="02020603050405020304" pitchFamily="18" charset="0"/>
                <a:cs typeface="Times New Roman" panose="02020603050405020304" pitchFamily="18" charset="0"/>
              </a:rPr>
              <a:t>ttpController</a:t>
            </a:r>
            <a:endParaRPr lang="ru-RU" cap="none"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049" y="2195438"/>
            <a:ext cx="7910411" cy="974378"/>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048" y="3386135"/>
            <a:ext cx="6264221" cy="3471865"/>
          </a:xfrm>
          <a:prstGeom prst="rect">
            <a:avLst/>
          </a:prstGeom>
        </p:spPr>
      </p:pic>
    </p:spTree>
    <p:extLst>
      <p:ext uri="{BB962C8B-B14F-4D97-AF65-F5344CB8AC3E}">
        <p14:creationId xmlns:p14="http://schemas.microsoft.com/office/powerpoint/2010/main" val="2349718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7584" y="188640"/>
            <a:ext cx="7773338" cy="792089"/>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method</a:t>
            </a:r>
            <a:r>
              <a:rPr lang="en-US" dirty="0">
                <a:latin typeface="Times New Roman" panose="02020603050405020304" pitchFamily="18" charset="0"/>
                <a:cs typeface="Times New Roman" panose="02020603050405020304" pitchFamily="18" charset="0"/>
              </a:rPr>
              <a:t>s</a:t>
            </a:r>
            <a:endParaRPr lang="ru-RU" dirty="0"/>
          </a:p>
        </p:txBody>
      </p:sp>
      <p:sp>
        <p:nvSpPr>
          <p:cNvPr id="3" name="Объект 2"/>
          <p:cNvSpPr>
            <a:spLocks noGrp="1"/>
          </p:cNvSpPr>
          <p:nvPr>
            <p:ph sz="quarter" idx="13"/>
          </p:nvPr>
        </p:nvSpPr>
        <p:spPr>
          <a:xfrm>
            <a:off x="685330" y="980728"/>
            <a:ext cx="7772870" cy="4810473"/>
          </a:xfrm>
        </p:spPr>
        <p:txBody>
          <a:bodyPr>
            <a:normAutofit lnSpcReduction="10000"/>
          </a:bodyPr>
          <a:lstStyle/>
          <a:p>
            <a:pPr marL="0" indent="0">
              <a:buNone/>
            </a:pPr>
            <a:r>
              <a:rPr lang="en-US" cap="none" dirty="0" smtClean="0">
                <a:latin typeface="Times New Roman" panose="02020603050405020304" pitchFamily="18" charset="0"/>
                <a:cs typeface="Times New Roman" panose="02020603050405020304" pitchFamily="18" charset="0"/>
              </a:rPr>
              <a:t>Selection</a:t>
            </a:r>
            <a:r>
              <a:rPr lang="en-US" cap="none" dirty="0" smtClean="0"/>
              <a:t>:</a:t>
            </a:r>
          </a:p>
          <a:p>
            <a:pPr marL="0" indent="0">
              <a:buNone/>
            </a:pPr>
            <a:r>
              <a:rPr lang="en-US" cap="none" dirty="0" smtClean="0">
                <a:latin typeface="Times New Roman" panose="02020603050405020304" pitchFamily="18" charset="0"/>
                <a:cs typeface="Times New Roman" panose="02020603050405020304" pitchFamily="18" charset="0"/>
              </a:rPr>
              <a:t>After getting request controller delegates</a:t>
            </a:r>
            <a:r>
              <a:rPr lang="ru-RU" cap="none"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responsibility</a:t>
            </a:r>
            <a:r>
              <a:rPr lang="ru-RU" cap="none" dirty="0" smtClean="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to </a:t>
            </a:r>
            <a:r>
              <a:rPr lang="en-US" i="1" cap="none" dirty="0" smtClean="0">
                <a:latin typeface="Times New Roman" panose="02020603050405020304" pitchFamily="18" charset="0"/>
                <a:cs typeface="Times New Roman" panose="02020603050405020304" pitchFamily="18" charset="0"/>
              </a:rPr>
              <a:t>object</a:t>
            </a:r>
            <a:r>
              <a:rPr lang="en-US" cap="none" dirty="0" smtClean="0">
                <a:latin typeface="Times New Roman" panose="02020603050405020304" pitchFamily="18" charset="0"/>
                <a:cs typeface="Times New Roman" panose="02020603050405020304" pitchFamily="18" charset="0"/>
              </a:rPr>
              <a:t> which implement the interface IHttpActionSelector for choosing the necessary method (</a:t>
            </a:r>
            <a:r>
              <a:rPr lang="en-US" cap="none" dirty="0">
                <a:latin typeface="Times New Roman" panose="02020603050405020304" pitchFamily="18" charset="0"/>
                <a:cs typeface="Times New Roman" panose="02020603050405020304" pitchFamily="18" charset="0"/>
              </a:rPr>
              <a:t>b</a:t>
            </a:r>
            <a:r>
              <a:rPr lang="en-US" cap="none" dirty="0" smtClean="0">
                <a:latin typeface="Times New Roman" panose="02020603050405020304" pitchFamily="18" charset="0"/>
                <a:cs typeface="Times New Roman" panose="02020603050405020304" pitchFamily="18" charset="0"/>
              </a:rPr>
              <a:t>y default it </a:t>
            </a:r>
            <a:r>
              <a:rPr lang="en-US" cap="none" dirty="0">
                <a:latin typeface="Times New Roman" panose="02020603050405020304" pitchFamily="18" charset="0"/>
                <a:cs typeface="Times New Roman" panose="02020603050405020304" pitchFamily="18" charset="0"/>
              </a:rPr>
              <a:t>is </a:t>
            </a:r>
            <a:r>
              <a:rPr lang="en-US" i="1" cap="none" dirty="0" smtClean="0">
                <a:latin typeface="Times New Roman" panose="02020603050405020304" pitchFamily="18" charset="0"/>
                <a:cs typeface="Times New Roman" panose="02020603050405020304" pitchFamily="18" charset="0"/>
              </a:rPr>
              <a:t>ApiControllerActionSelector</a:t>
            </a:r>
            <a:r>
              <a:rPr lang="en-US" cap="none" dirty="0">
                <a:latin typeface="Times New Roman" panose="02020603050405020304" pitchFamily="18" charset="0"/>
                <a:cs typeface="Times New Roman" panose="02020603050405020304" pitchFamily="18" charset="0"/>
              </a:rPr>
              <a:t>). </a:t>
            </a: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smtClean="0">
              <a:latin typeface="Times New Roman" panose="02020603050405020304" pitchFamily="18"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a:p>
            <a:pPr marL="0" indent="0">
              <a:buNone/>
            </a:pPr>
            <a:r>
              <a:rPr lang="en-US" cap="none" dirty="0" smtClean="0">
                <a:latin typeface="Times New Roman" panose="02020603050405020304" pitchFamily="18" charset="0"/>
                <a:cs typeface="Times New Roman" panose="02020603050405020304" pitchFamily="18" charset="0"/>
              </a:rPr>
              <a:t>Calling:</a:t>
            </a:r>
          </a:p>
          <a:p>
            <a:pPr marL="0" indent="0">
              <a:buNone/>
            </a:pPr>
            <a:r>
              <a:rPr lang="en-US" cap="none" dirty="0" smtClean="0">
                <a:latin typeface="Times New Roman" panose="02020603050405020304" pitchFamily="18" charset="0"/>
                <a:cs typeface="Times New Roman" panose="02020603050405020304" pitchFamily="18" charset="0"/>
              </a:rPr>
              <a:t>After getting method the </a:t>
            </a:r>
            <a:r>
              <a:rPr lang="en-US" i="1" cap="none" dirty="0" smtClean="0">
                <a:latin typeface="Times New Roman" panose="02020603050405020304" pitchFamily="18" charset="0"/>
                <a:cs typeface="Times New Roman" panose="02020603050405020304" pitchFamily="18" charset="0"/>
              </a:rPr>
              <a:t>object</a:t>
            </a:r>
            <a:r>
              <a:rPr lang="en-US" cap="none" dirty="0" smtClean="0">
                <a:latin typeface="Times New Roman" panose="02020603050405020304" pitchFamily="18" charset="0"/>
                <a:cs typeface="Times New Roman" panose="02020603050405020304" pitchFamily="18" charset="0"/>
              </a:rPr>
              <a:t> which implement the interface IHttpActionInvoker calls method of controller (by default it is </a:t>
            </a:r>
            <a:r>
              <a:rPr lang="en-US" i="1" cap="none" dirty="0" smtClean="0">
                <a:latin typeface="Times New Roman" panose="02020603050405020304" pitchFamily="18" charset="0"/>
                <a:cs typeface="Times New Roman" panose="02020603050405020304" pitchFamily="18" charset="0"/>
              </a:rPr>
              <a:t>ApiControllerActionInvoker</a:t>
            </a:r>
            <a:r>
              <a:rPr lang="en-US" cap="none" dirty="0" smtClean="0">
                <a:latin typeface="Times New Roman" panose="02020603050405020304" pitchFamily="18" charset="0"/>
                <a:cs typeface="Times New Roman" panose="02020603050405020304" pitchFamily="18" charset="0"/>
              </a:rPr>
              <a:t>). </a:t>
            </a:r>
          </a:p>
          <a:p>
            <a:pPr marL="0" indent="0">
              <a:buNone/>
            </a:pPr>
            <a:endParaRPr lang="ru-RU" cap="none"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564904"/>
            <a:ext cx="7711864" cy="1368152"/>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5595912"/>
            <a:ext cx="7680351" cy="1001440"/>
          </a:xfrm>
          <a:prstGeom prst="rect">
            <a:avLst/>
          </a:prstGeom>
        </p:spPr>
      </p:pic>
    </p:spTree>
    <p:extLst>
      <p:ext uri="{BB962C8B-B14F-4D97-AF65-F5344CB8AC3E}">
        <p14:creationId xmlns:p14="http://schemas.microsoft.com/office/powerpoint/2010/main" val="172509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794257"/>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Methods</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sz="quarter" idx="13"/>
            <p:extLst>
              <p:ext uri="{D42A27DB-BD31-4B8C-83A1-F6EECF244321}">
                <p14:modId xmlns:p14="http://schemas.microsoft.com/office/powerpoint/2010/main" val="1163616105"/>
              </p:ext>
            </p:extLst>
          </p:nvPr>
        </p:nvGraphicFramePr>
        <p:xfrm>
          <a:off x="323528" y="1628800"/>
          <a:ext cx="8496944" cy="4083416"/>
        </p:xfrm>
        <a:graphic>
          <a:graphicData uri="http://schemas.openxmlformats.org/drawingml/2006/table">
            <a:tbl>
              <a:tblPr/>
              <a:tblGrid>
                <a:gridCol w="4248472"/>
                <a:gridCol w="4248472"/>
              </a:tblGrid>
              <a:tr h="693409">
                <a:tc>
                  <a:txBody>
                    <a:bodyPr/>
                    <a:lstStyle/>
                    <a:p>
                      <a:pPr algn="ctr" fontAlgn="b"/>
                      <a:r>
                        <a:rPr lang="en-US" sz="2000" b="1" dirty="0">
                          <a:effectLst/>
                          <a:latin typeface="Times New Roman" panose="02020603050405020304" pitchFamily="18" charset="0"/>
                          <a:cs typeface="Times New Roman" panose="02020603050405020304" pitchFamily="18" charset="0"/>
                        </a:rPr>
                        <a:t>Return type</a:t>
                      </a:r>
                    </a:p>
                  </a:txBody>
                  <a:tcPr marL="117671" marR="117671" marT="88254" marB="8825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2000" b="1" dirty="0">
                          <a:effectLst/>
                          <a:latin typeface="Times New Roman" panose="02020603050405020304" pitchFamily="18" charset="0"/>
                          <a:cs typeface="Times New Roman" panose="02020603050405020304" pitchFamily="18" charset="0"/>
                        </a:rPr>
                        <a:t>How Web API creates the response</a:t>
                      </a:r>
                    </a:p>
                  </a:txBody>
                  <a:tcPr marL="117671" marR="117671" marT="88254" marB="8825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465808">
                <a:tc>
                  <a:txBody>
                    <a:bodyPr/>
                    <a:lstStyle/>
                    <a:p>
                      <a:pPr algn="ctr" fontAlgn="t"/>
                      <a:r>
                        <a:rPr lang="en-US" sz="2000" b="0" dirty="0">
                          <a:effectLst/>
                          <a:latin typeface="Times New Roman" panose="02020603050405020304" pitchFamily="18" charset="0"/>
                          <a:cs typeface="Times New Roman" panose="02020603050405020304" pitchFamily="18" charset="0"/>
                        </a:rPr>
                        <a:t>void</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2000" b="0" dirty="0">
                          <a:effectLst/>
                          <a:latin typeface="Times New Roman" panose="02020603050405020304" pitchFamily="18" charset="0"/>
                          <a:cs typeface="Times New Roman" panose="02020603050405020304" pitchFamily="18" charset="0"/>
                        </a:rPr>
                        <a:t>Return empty 204 (No Content)</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693409">
                <a:tc>
                  <a:txBody>
                    <a:bodyPr/>
                    <a:lstStyle/>
                    <a:p>
                      <a:pPr algn="ctr" fontAlgn="t"/>
                      <a:r>
                        <a:rPr lang="en-US" sz="2000" b="0" dirty="0">
                          <a:effectLst/>
                          <a:latin typeface="Times New Roman" panose="02020603050405020304" pitchFamily="18" charset="0"/>
                          <a:cs typeface="Times New Roman" panose="02020603050405020304" pitchFamily="18" charset="0"/>
                        </a:rPr>
                        <a:t>HttpResponseMessage</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2000" b="0" dirty="0">
                          <a:effectLst/>
                          <a:latin typeface="Times New Roman" panose="02020603050405020304" pitchFamily="18" charset="0"/>
                          <a:cs typeface="Times New Roman" panose="02020603050405020304" pitchFamily="18" charset="0"/>
                        </a:rPr>
                        <a:t>Convert directly to an HTTP response message.</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1183924">
                <a:tc>
                  <a:txBody>
                    <a:bodyPr/>
                    <a:lstStyle/>
                    <a:p>
                      <a:pPr algn="ctr" fontAlgn="t"/>
                      <a:r>
                        <a:rPr lang="en-US" sz="2000" b="0" dirty="0">
                          <a:effectLst/>
                          <a:latin typeface="Times New Roman" panose="02020603050405020304" pitchFamily="18" charset="0"/>
                          <a:cs typeface="Times New Roman" panose="02020603050405020304" pitchFamily="18" charset="0"/>
                        </a:rPr>
                        <a:t>IHttpActionResult</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2000" b="0" dirty="0">
                          <a:effectLst/>
                          <a:latin typeface="Times New Roman" panose="02020603050405020304" pitchFamily="18" charset="0"/>
                          <a:cs typeface="Times New Roman" panose="02020603050405020304" pitchFamily="18" charset="0"/>
                        </a:rPr>
                        <a:t>Call ExecuteAsync to </a:t>
                      </a:r>
                      <a:r>
                        <a:rPr lang="en-US" sz="2000" b="0" dirty="0" smtClean="0">
                          <a:effectLst/>
                          <a:latin typeface="Times New Roman" panose="02020603050405020304" pitchFamily="18" charset="0"/>
                          <a:cs typeface="Times New Roman" panose="02020603050405020304" pitchFamily="18" charset="0"/>
                        </a:rPr>
                        <a:t>create</a:t>
                      </a:r>
                      <a:r>
                        <a:rPr lang="en-US" sz="2000" b="0" baseline="0" dirty="0" smtClean="0">
                          <a:effectLst/>
                          <a:latin typeface="Times New Roman" panose="02020603050405020304" pitchFamily="18" charset="0"/>
                          <a:cs typeface="Times New Roman" panose="02020603050405020304" pitchFamily="18" charset="0"/>
                        </a:rPr>
                        <a:t> </a:t>
                      </a:r>
                      <a:r>
                        <a:rPr lang="en-US" sz="2000" b="0" dirty="0" smtClean="0">
                          <a:effectLst/>
                          <a:latin typeface="Times New Roman" panose="02020603050405020304" pitchFamily="18" charset="0"/>
                          <a:cs typeface="Times New Roman" panose="02020603050405020304" pitchFamily="18" charset="0"/>
                        </a:rPr>
                        <a:t>an</a:t>
                      </a:r>
                      <a:r>
                        <a:rPr lang="en-US" sz="2000" b="0" dirty="0">
                          <a:effectLst/>
                          <a:latin typeface="Times New Roman" panose="02020603050405020304" pitchFamily="18" charset="0"/>
                          <a:cs typeface="Times New Roman" panose="02020603050405020304" pitchFamily="18" charset="0"/>
                        </a:rPr>
                        <a:t> HttpResponseMessage, then convert to an HTTP response message.</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938667">
                <a:tc>
                  <a:txBody>
                    <a:bodyPr/>
                    <a:lstStyle/>
                    <a:p>
                      <a:pPr algn="ctr" fontAlgn="t"/>
                      <a:r>
                        <a:rPr lang="en-US" sz="2000" b="0" dirty="0">
                          <a:effectLst/>
                          <a:latin typeface="Times New Roman" panose="02020603050405020304" pitchFamily="18" charset="0"/>
                          <a:cs typeface="Times New Roman" panose="02020603050405020304" pitchFamily="18" charset="0"/>
                        </a:rPr>
                        <a:t>Other type</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2000" b="0" dirty="0">
                          <a:effectLst/>
                          <a:latin typeface="Times New Roman" panose="02020603050405020304" pitchFamily="18" charset="0"/>
                          <a:cs typeface="Times New Roman" panose="02020603050405020304" pitchFamily="18" charset="0"/>
                        </a:rPr>
                        <a:t>Write the serialized return value into the response body; return 200 (OK).</a:t>
                      </a:r>
                    </a:p>
                  </a:txBody>
                  <a:tcPr marL="117671" marR="117671" marT="88254" marB="8825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4751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618519"/>
            <a:ext cx="7773338" cy="722249"/>
          </a:xfrm>
          <a:effectLst>
            <a:outerShdw blurRad="50800" dist="38100" dir="2700000" algn="tl" rotWithShape="0">
              <a:prstClr val="black">
                <a:alpha val="40000"/>
              </a:prstClr>
            </a:outerShdw>
          </a:effectLst>
        </p:spPr>
        <p:txBody>
          <a:bodyPr/>
          <a:lstStyle/>
          <a:p>
            <a:r>
              <a:rPr lang="en-US" dirty="0" smtClean="0">
                <a:latin typeface="Times New Roman" panose="02020603050405020304" pitchFamily="18" charset="0"/>
                <a:cs typeface="Times New Roman" panose="02020603050405020304" pitchFamily="18" charset="0"/>
              </a:rPr>
              <a:t>Routing</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quarter" idx="13"/>
          </p:nvPr>
        </p:nvSpPr>
        <p:spPr>
          <a:xfrm>
            <a:off x="683568" y="1340769"/>
            <a:ext cx="7772870" cy="648071"/>
          </a:xfrm>
        </p:spPr>
        <p:txBody>
          <a:bodyPr/>
          <a:lstStyle/>
          <a:p>
            <a:pPr marL="0" indent="0">
              <a:buNone/>
            </a:pPr>
            <a:r>
              <a:rPr lang="en-US" cap="none" dirty="0" smtClean="0">
                <a:latin typeface="Times New Roman" panose="02020603050405020304" pitchFamily="18" charset="0"/>
                <a:cs typeface="Times New Roman" panose="02020603050405020304" pitchFamily="18" charset="0"/>
              </a:rPr>
              <a:t>Registration of routes is in a file </a:t>
            </a:r>
            <a:r>
              <a:rPr lang="en-US" cap="none" dirty="0" err="1" smtClean="0">
                <a:latin typeface="Times New Roman" panose="02020603050405020304" pitchFamily="18" charset="0"/>
                <a:cs typeface="Times New Roman" panose="02020603050405020304" pitchFamily="18" charset="0"/>
              </a:rPr>
              <a:t>WebApiConfig.cs</a:t>
            </a:r>
            <a:r>
              <a:rPr lang="en-US" cap="none" dirty="0" smtClean="0">
                <a:latin typeface="Times New Roman" panose="02020603050405020304" pitchFamily="18" charset="0"/>
                <a:cs typeface="Times New Roman" panose="02020603050405020304" pitchFamily="18" charset="0"/>
              </a:rPr>
              <a:t>:</a:t>
            </a:r>
            <a:endParaRPr lang="ru-RU" cap="none"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132856"/>
            <a:ext cx="7488832" cy="3930121"/>
          </a:xfrm>
          <a:prstGeom prst="rect">
            <a:avLst/>
          </a:prstGeom>
        </p:spPr>
      </p:pic>
    </p:spTree>
    <p:extLst>
      <p:ext uri="{BB962C8B-B14F-4D97-AF65-F5344CB8AC3E}">
        <p14:creationId xmlns:p14="http://schemas.microsoft.com/office/powerpoint/2010/main" val="3488587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Капля">
  <a:themeElements>
    <a:clrScheme name="Капля">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Капл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пл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tf00001031</Template>
  <TotalTime>536</TotalTime>
  <Words>675</Words>
  <Application>Microsoft Office PowerPoint</Application>
  <PresentationFormat>Экран (4:3)</PresentationFormat>
  <Paragraphs>101</Paragraphs>
  <Slides>12</Slides>
  <Notes>5</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Капля</vt:lpstr>
      <vt:lpstr> Introduction to ASP NET WEB API</vt:lpstr>
      <vt:lpstr>What is asp net web api?</vt:lpstr>
      <vt:lpstr>rest</vt:lpstr>
      <vt:lpstr>SPA vs MPA</vt:lpstr>
      <vt:lpstr>Spa  architecture</vt:lpstr>
      <vt:lpstr>Controllers</vt:lpstr>
      <vt:lpstr>methods</vt:lpstr>
      <vt:lpstr>Methods</vt:lpstr>
      <vt:lpstr>Routing</vt:lpstr>
      <vt:lpstr>routing</vt:lpstr>
      <vt:lpstr>Model binding</vt:lpstr>
      <vt:lpstr>pipeline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 NET WEB API</dc:title>
  <dc:creator>Сергей Слиж</dc:creator>
  <cp:lastModifiedBy>Сергей Слиж</cp:lastModifiedBy>
  <cp:revision>36</cp:revision>
  <dcterms:created xsi:type="dcterms:W3CDTF">2017-08-22T09:53:31Z</dcterms:created>
  <dcterms:modified xsi:type="dcterms:W3CDTF">2017-08-22T18:49:53Z</dcterms:modified>
</cp:coreProperties>
</file>