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0" r:id="rId3"/>
    <p:sldId id="262" r:id="rId4"/>
    <p:sldId id="256" r:id="rId5"/>
    <p:sldId id="257" r:id="rId6"/>
    <p:sldId id="258" r:id="rId7"/>
    <p:sldId id="263" r:id="rId8"/>
    <p:sldId id="288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8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0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5B8A-DC87-44ED-84D9-44AFDB150BB2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64E6-33A8-4F8E-8613-BAFAC8C13F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3888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3600" dirty="0" err="1" smtClean="0">
                <a:latin typeface="Arial Black" pitchFamily="34" charset="0"/>
              </a:rPr>
              <a:t>CyclicBarrier</a:t>
            </a:r>
            <a:r>
              <a:rPr lang="en-AU" sz="3600" dirty="0" smtClean="0">
                <a:latin typeface="Arial Black" pitchFamily="34" charset="0"/>
              </a:rPr>
              <a:t> </a:t>
            </a:r>
            <a:r>
              <a:rPr lang="ru-RU" sz="3600" dirty="0" smtClean="0">
                <a:latin typeface="Arial Black" pitchFamily="34" charset="0"/>
              </a:rPr>
              <a:t/>
            </a:r>
            <a:br>
              <a:rPr lang="ru-RU" sz="3600" dirty="0" smtClean="0">
                <a:latin typeface="Arial Black" pitchFamily="34" charset="0"/>
              </a:rPr>
            </a:br>
            <a:r>
              <a:rPr lang="en-AU" sz="3600" dirty="0" err="1" smtClean="0">
                <a:latin typeface="Arial Black" pitchFamily="34" charset="0"/>
              </a:rPr>
              <a:t>CountDownLatch</a:t>
            </a:r>
            <a:r>
              <a:rPr lang="en-AU" sz="3600" dirty="0" smtClean="0">
                <a:latin typeface="Arial Black" pitchFamily="34" charset="0"/>
              </a:rPr>
              <a:t> </a:t>
            </a:r>
            <a:r>
              <a:rPr lang="ru-RU" sz="3600" dirty="0" smtClean="0">
                <a:latin typeface="Arial Black" pitchFamily="34" charset="0"/>
              </a:rPr>
              <a:t/>
            </a:r>
            <a:br>
              <a:rPr lang="ru-RU" sz="3600" dirty="0" smtClean="0">
                <a:latin typeface="Arial Black" pitchFamily="34" charset="0"/>
              </a:rPr>
            </a:br>
            <a:r>
              <a:rPr lang="en-AU" sz="3600" dirty="0" smtClean="0">
                <a:latin typeface="Arial Black" pitchFamily="34" charset="0"/>
              </a:rPr>
              <a:t>Semaphore </a:t>
            </a:r>
            <a:r>
              <a:rPr lang="ru-RU" sz="3600" dirty="0" smtClean="0">
                <a:latin typeface="Arial Black" pitchFamily="34" charset="0"/>
              </a:rPr>
              <a:t/>
            </a:r>
            <a:br>
              <a:rPr lang="ru-RU" sz="3600" dirty="0" smtClean="0">
                <a:latin typeface="Arial Black" pitchFamily="34" charset="0"/>
              </a:rPr>
            </a:br>
            <a:r>
              <a:rPr lang="en-AU" sz="3600" dirty="0" smtClean="0">
                <a:latin typeface="Arial Black" pitchFamily="34" charset="0"/>
              </a:rPr>
              <a:t>Phaser</a:t>
            </a:r>
            <a:endParaRPr lang="ru-RU" sz="3600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229200"/>
            <a:ext cx="6400800" cy="864096"/>
          </a:xfrm>
        </p:spPr>
        <p:txBody>
          <a:bodyPr/>
          <a:lstStyle/>
          <a:p>
            <a:r>
              <a:rPr lang="ru-RU" dirty="0" err="1" smtClean="0"/>
              <a:t>Бобрович</a:t>
            </a:r>
            <a:r>
              <a:rPr lang="ru-RU" dirty="0" smtClean="0"/>
              <a:t> Сергей Александрович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836712"/>
            <a:ext cx="2448272" cy="5544616"/>
          </a:xfrm>
        </p:spPr>
        <p:txBody>
          <a:bodyPr>
            <a:normAutofit/>
          </a:bodyPr>
          <a:lstStyle/>
          <a:p>
            <a:r>
              <a:rPr lang="ru-RU" sz="1100" dirty="0" smtClean="0"/>
              <a:t>Лошадка + 4 готова к забегу</a:t>
            </a:r>
            <a:br>
              <a:rPr lang="ru-RU" sz="1100" dirty="0" smtClean="0"/>
            </a:br>
            <a:r>
              <a:rPr lang="ru-RU" sz="1100" dirty="0" smtClean="0"/>
              <a:t>Лошадка + 1 готова к забегу</a:t>
            </a:r>
            <a:br>
              <a:rPr lang="ru-RU" sz="1100" dirty="0" smtClean="0"/>
            </a:br>
            <a:r>
              <a:rPr lang="ru-RU" sz="1100" dirty="0" smtClean="0"/>
              <a:t>Лошадка + 5 готова к забегу</a:t>
            </a:r>
            <a:br>
              <a:rPr lang="ru-RU" sz="1100" dirty="0" smtClean="0"/>
            </a:br>
            <a:r>
              <a:rPr lang="ru-RU" sz="1100" dirty="0" smtClean="0"/>
              <a:t>Лошадка + 3 готова к забегу</a:t>
            </a:r>
            <a:br>
              <a:rPr lang="ru-RU" sz="1100" dirty="0" smtClean="0"/>
            </a:br>
            <a:r>
              <a:rPr lang="ru-RU" sz="1100" dirty="0" smtClean="0"/>
              <a:t>Лошадка + 2 готова к забегу</a:t>
            </a: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100" dirty="0" smtClean="0"/>
              <a:t>До старта: 4</a:t>
            </a:r>
            <a:br>
              <a:rPr lang="ru-RU" sz="1100" dirty="0" smtClean="0"/>
            </a:br>
            <a:r>
              <a:rPr lang="ru-RU" sz="1100" dirty="0" smtClean="0"/>
              <a:t>До старта: 3</a:t>
            </a:r>
            <a:br>
              <a:rPr lang="ru-RU" sz="1100" dirty="0" smtClean="0"/>
            </a:br>
            <a:r>
              <a:rPr lang="ru-RU" sz="1100" dirty="0" smtClean="0"/>
              <a:t>До старта: 2</a:t>
            </a:r>
            <a:br>
              <a:rPr lang="ru-RU" sz="1100" dirty="0" smtClean="0"/>
            </a:br>
            <a:r>
              <a:rPr lang="ru-RU" sz="1100" dirty="0" smtClean="0"/>
              <a:t>До старта: 1</a:t>
            </a:r>
            <a:br>
              <a:rPr lang="ru-RU" sz="1100" dirty="0" smtClean="0"/>
            </a:br>
            <a:r>
              <a:rPr lang="ru-RU" sz="1100" dirty="0" smtClean="0"/>
              <a:t>До старта: 0</a:t>
            </a: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100" dirty="0" smtClean="0"/>
              <a:t>Лошадка + 1 побежала....</a:t>
            </a:r>
            <a:br>
              <a:rPr lang="ru-RU" sz="1100" dirty="0" smtClean="0"/>
            </a:br>
            <a:r>
              <a:rPr lang="ru-RU" sz="1100" dirty="0" smtClean="0"/>
              <a:t>Лошадка + 3 побежала....</a:t>
            </a:r>
            <a:br>
              <a:rPr lang="ru-RU" sz="1100" dirty="0" smtClean="0"/>
            </a:br>
            <a:r>
              <a:rPr lang="ru-RU" sz="1100" dirty="0" smtClean="0"/>
              <a:t>Лошадка + 5 побежала....</a:t>
            </a:r>
            <a:br>
              <a:rPr lang="ru-RU" sz="1100" dirty="0" smtClean="0"/>
            </a:br>
            <a:r>
              <a:rPr lang="ru-RU" sz="1100" dirty="0" smtClean="0"/>
              <a:t>Лошадка + 2 побежала....</a:t>
            </a:r>
            <a:br>
              <a:rPr lang="ru-RU" sz="1100" dirty="0" smtClean="0"/>
            </a:br>
            <a:r>
              <a:rPr lang="ru-RU" sz="1100" dirty="0" smtClean="0"/>
              <a:t>Лошадка + 4 побежала....</a:t>
            </a: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en-AU" sz="1100" dirty="0" smtClean="0"/>
              <a:t/>
            </a:r>
            <a:br>
              <a:rPr lang="en-AU" sz="11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100" dirty="0" smtClean="0"/>
              <a:t>Лошадка + 5 пересекла финиш!</a:t>
            </a:r>
            <a:br>
              <a:rPr lang="ru-RU" sz="1100" dirty="0" smtClean="0"/>
            </a:br>
            <a:r>
              <a:rPr lang="ru-RU" sz="1100" dirty="0" smtClean="0"/>
              <a:t>Лошадка + 1 пересекла финиш!</a:t>
            </a:r>
            <a:br>
              <a:rPr lang="ru-RU" sz="1100" dirty="0" smtClean="0"/>
            </a:br>
            <a:r>
              <a:rPr lang="ru-RU" sz="1100" dirty="0" smtClean="0"/>
              <a:t>Лошадка + 3 пересекла финиш!</a:t>
            </a:r>
            <a:br>
              <a:rPr lang="ru-RU" sz="1100" dirty="0" smtClean="0"/>
            </a:br>
            <a:r>
              <a:rPr lang="ru-RU" sz="1100" dirty="0" smtClean="0"/>
              <a:t>Лошадка + 2 пересекла финиш!</a:t>
            </a:r>
            <a:br>
              <a:rPr lang="ru-RU" sz="1100" dirty="0" smtClean="0"/>
            </a:br>
            <a:r>
              <a:rPr lang="ru-RU" sz="1100" dirty="0" smtClean="0"/>
              <a:t>Лошадка + 4 пересекла финиш!</a:t>
            </a:r>
            <a:endParaRPr lang="ru-RU" sz="10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11560" y="332656"/>
            <a:ext cx="7556376" cy="432048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Вывод в консоль: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75856" y="2132856"/>
            <a:ext cx="2592288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Потоки ждут, пока защёлка не достигнет 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56" y="836712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Потоки стартовали, сделали какую-то часть работы и остановились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75856" y="3429000"/>
            <a:ext cx="25922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 потоки продолжили выполнение работы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75856" y="4725144"/>
            <a:ext cx="259228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Потоки завершили свою работу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836712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 метода </a:t>
            </a:r>
            <a:r>
              <a:rPr lang="en-AU" dirty="0" smtClean="0"/>
              <a:t>start()</a:t>
            </a:r>
          </a:p>
          <a:p>
            <a:pPr algn="ctr"/>
            <a:r>
              <a:rPr lang="ru-RU" dirty="0" smtClean="0"/>
              <a:t>по вызов метода </a:t>
            </a:r>
            <a:r>
              <a:rPr lang="en-AU" dirty="0" smtClean="0"/>
              <a:t>await()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28184" y="2132856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Последовательно вызывается метод </a:t>
            </a:r>
            <a:r>
              <a:rPr lang="en-AU" dirty="0" err="1" smtClean="0"/>
              <a:t>countDown</a:t>
            </a:r>
            <a:r>
              <a:rPr lang="en-AU" dirty="0" smtClean="0"/>
              <a:t>() </a:t>
            </a:r>
            <a:r>
              <a:rPr lang="ru-RU" dirty="0" smtClean="0"/>
              <a:t>у объекта </a:t>
            </a:r>
            <a:r>
              <a:rPr lang="en-AU" dirty="0" err="1" smtClean="0"/>
              <a:t>CountDownLatch</a:t>
            </a:r>
            <a:endParaRPr lang="en-AU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6228184" y="3429000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продолжил выполнение метода </a:t>
            </a:r>
            <a:r>
              <a:rPr lang="en-AU" dirty="0" smtClean="0"/>
              <a:t>run()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28184" y="4725144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завершил выполнение метода </a:t>
            </a:r>
            <a:r>
              <a:rPr lang="en-AU" dirty="0" smtClean="0"/>
              <a:t>run()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2448271"/>
          </a:xfrm>
        </p:spPr>
        <p:txBody>
          <a:bodyPr>
            <a:normAutofit fontScale="90000"/>
          </a:bodyPr>
          <a:lstStyle/>
          <a:p>
            <a:pPr marL="538163" indent="-538163" algn="l"/>
            <a:r>
              <a:rPr lang="ru-RU" sz="2700" b="1" dirty="0" smtClean="0">
                <a:solidFill>
                  <a:schemeClr val="accent1">
                    <a:lumMod val="50000"/>
                  </a:schemeClr>
                </a:solidFill>
              </a:rPr>
              <a:t>Плюсы: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Является эффективным и простым в употреблении средством синхронизации, которое окажется полезным в тех случаях, когда поток исполнения должен находиться в состоянии ожидания до тех пор, пока не произойдет одно или несколько событий.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2852936"/>
            <a:ext cx="7632848" cy="28083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2800" b="1" dirty="0" smtClean="0">
                <a:solidFill>
                  <a:srgbClr val="002060"/>
                </a:solidFill>
              </a:rPr>
              <a:t>Минусы: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Как </a:t>
            </a:r>
            <a:r>
              <a:rPr lang="ru-RU" dirty="0">
                <a:solidFill>
                  <a:schemeClr val="tx1"/>
                </a:solidFill>
              </a:rPr>
              <a:t>только счетчик становится равным нулю, все ожидающие потоки в </a:t>
            </a:r>
            <a:r>
              <a:rPr lang="ru-RU" dirty="0" err="1">
                <a:solidFill>
                  <a:schemeClr val="tx1"/>
                </a:solidFill>
              </a:rPr>
              <a:t>await</a:t>
            </a:r>
            <a:r>
              <a:rPr lang="ru-RU" dirty="0">
                <a:solidFill>
                  <a:schemeClr val="tx1"/>
                </a:solidFill>
              </a:rPr>
              <a:t> продолжат свою работу, а все последующие вызовы </a:t>
            </a:r>
            <a:r>
              <a:rPr lang="ru-RU" dirty="0" err="1">
                <a:solidFill>
                  <a:schemeClr val="tx1"/>
                </a:solidFill>
              </a:rPr>
              <a:t>await</a:t>
            </a:r>
            <a:r>
              <a:rPr lang="ru-RU" dirty="0">
                <a:solidFill>
                  <a:schemeClr val="tx1"/>
                </a:solidFill>
              </a:rPr>
              <a:t> будут проходить без ожиданий. 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l"/>
            <a:endParaRPr lang="ru-RU" dirty="0" smtClean="0">
              <a:solidFill>
                <a:schemeClr val="tx1"/>
              </a:solidFill>
            </a:endParaRPr>
          </a:p>
          <a:p>
            <a:pPr lvl="1" algn="l"/>
            <a:r>
              <a:rPr lang="ru-RU" dirty="0" smtClean="0">
                <a:solidFill>
                  <a:schemeClr val="tx1"/>
                </a:solidFill>
              </a:rPr>
              <a:t>Счетчик </a:t>
            </a:r>
            <a:r>
              <a:rPr lang="ru-RU" dirty="0" err="1" smtClean="0">
                <a:solidFill>
                  <a:schemeClr val="tx1"/>
                </a:solidFill>
              </a:rPr>
              <a:t>count</a:t>
            </a:r>
            <a:r>
              <a:rPr lang="ru-RU" dirty="0" smtClean="0">
                <a:solidFill>
                  <a:schemeClr val="tx1"/>
                </a:solidFill>
              </a:rPr>
              <a:t> одноразовый </a:t>
            </a:r>
            <a:r>
              <a:rPr lang="ru-RU" dirty="0">
                <a:solidFill>
                  <a:schemeClr val="tx1"/>
                </a:solidFill>
              </a:rPr>
              <a:t>и не может быть сброшен в первоначальное состояние.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class </a:t>
            </a:r>
            <a:r>
              <a:rPr lang="en-AU" b="1" dirty="0" err="1"/>
              <a:t>CyclicBarrier</a:t>
            </a:r>
            <a:r>
              <a:rPr lang="en-AU" b="1" dirty="0"/>
              <a:t> 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67544" y="1340768"/>
            <a:ext cx="8147248" cy="48574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П</a:t>
            </a:r>
            <a:r>
              <a:rPr lang="ru-RU" sz="2400" dirty="0" smtClean="0"/>
              <a:t>озволяет </a:t>
            </a:r>
            <a:r>
              <a:rPr lang="ru-RU" sz="2400" dirty="0"/>
              <a:t>определить объект синхронизации, который приостанавливается до тех пор, пока определенное количество потоков исполнения не достигнет некоторой барьерной </a:t>
            </a:r>
            <a:r>
              <a:rPr lang="ru-RU" sz="2400" dirty="0" smtClean="0"/>
              <a:t>точки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b="1" dirty="0" err="1" smtClean="0"/>
              <a:t>CyclicBarrier</a:t>
            </a:r>
            <a:r>
              <a:rPr lang="en-AU" b="1" dirty="0" smtClean="0"/>
              <a:t>(</a:t>
            </a:r>
            <a:r>
              <a:rPr lang="en-AU" b="1" dirty="0" err="1" smtClean="0"/>
              <a:t>int</a:t>
            </a:r>
            <a:r>
              <a:rPr lang="en-AU" b="1" dirty="0" smtClean="0"/>
              <a:t> </a:t>
            </a:r>
            <a:r>
              <a:rPr lang="ru-RU" b="1" dirty="0" err="1" smtClean="0"/>
              <a:t>количество_потоков</a:t>
            </a:r>
            <a:r>
              <a:rPr lang="ru-RU" b="1" dirty="0" smtClean="0"/>
              <a:t>)</a:t>
            </a:r>
          </a:p>
          <a:p>
            <a:endParaRPr lang="ru-RU" b="1" dirty="0" smtClean="0"/>
          </a:p>
          <a:p>
            <a:r>
              <a:rPr lang="en-AU" b="1" dirty="0" err="1" smtClean="0"/>
              <a:t>CyclicBarrier</a:t>
            </a:r>
            <a:r>
              <a:rPr lang="en-AU" b="1" dirty="0" smtClean="0"/>
              <a:t>(</a:t>
            </a:r>
            <a:r>
              <a:rPr lang="en-AU" b="1" dirty="0" err="1" smtClean="0"/>
              <a:t>int</a:t>
            </a:r>
            <a:r>
              <a:rPr lang="en-AU" b="1" dirty="0" smtClean="0"/>
              <a:t> </a:t>
            </a:r>
            <a:r>
              <a:rPr lang="ru-RU" b="1" dirty="0" err="1" smtClean="0"/>
              <a:t>количество_потоков</a:t>
            </a:r>
            <a:r>
              <a:rPr lang="ru-RU" b="1" dirty="0" smtClean="0"/>
              <a:t>, </a:t>
            </a:r>
            <a:r>
              <a:rPr lang="en-AU" b="1" dirty="0" err="1" smtClean="0"/>
              <a:t>Runnable</a:t>
            </a:r>
            <a:r>
              <a:rPr lang="en-AU" b="1" dirty="0" smtClean="0"/>
              <a:t> </a:t>
            </a:r>
            <a:r>
              <a:rPr lang="ru-RU" b="1" dirty="0" smtClean="0"/>
              <a:t>действие)</a:t>
            </a:r>
          </a:p>
          <a:p>
            <a:endParaRPr lang="ru-RU" b="1" dirty="0"/>
          </a:p>
          <a:p>
            <a:pPr lvl="1"/>
            <a:r>
              <a:rPr lang="ru-RU" dirty="0"/>
              <a:t>где параметр </a:t>
            </a:r>
            <a:r>
              <a:rPr lang="ru-RU" b="1" dirty="0" err="1"/>
              <a:t>количество_потоков</a:t>
            </a:r>
            <a:r>
              <a:rPr lang="ru-RU" dirty="0"/>
              <a:t> определяет число потоков, которые должны достигнуть некоторого барьера до того, как их исполнение будет продолжено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r>
              <a:rPr lang="ru-RU" b="1" dirty="0"/>
              <a:t>действие</a:t>
            </a:r>
            <a:r>
              <a:rPr lang="ru-RU" dirty="0"/>
              <a:t> определяет поток, который будет исполняться по достижении барьера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AU" b="1" dirty="0" err="1" smtClean="0"/>
              <a:t>int</a:t>
            </a:r>
            <a:r>
              <a:rPr lang="en-AU" b="1" dirty="0" smtClean="0"/>
              <a:t> await() </a:t>
            </a:r>
          </a:p>
          <a:p>
            <a:pPr lvl="1" algn="just"/>
            <a:r>
              <a:rPr lang="ru-RU" dirty="0" smtClean="0"/>
              <a:t>ожидание длится до тех пор, пока каждый поток исполнения </a:t>
            </a:r>
            <a:r>
              <a:rPr lang="ru-RU" b="1" dirty="0" smtClean="0"/>
              <a:t>не достигнет барьерной точки</a:t>
            </a:r>
            <a:r>
              <a:rPr lang="ru-RU" dirty="0" smtClean="0"/>
              <a:t>.</a:t>
            </a:r>
            <a:endParaRPr lang="en-AU" b="1" dirty="0" smtClean="0"/>
          </a:p>
          <a:p>
            <a:pPr lvl="1" algn="just"/>
            <a:endParaRPr lang="en-AU" b="1" dirty="0" smtClean="0"/>
          </a:p>
          <a:p>
            <a:pPr algn="just"/>
            <a:r>
              <a:rPr lang="en-AU" b="1" dirty="0" err="1" smtClean="0"/>
              <a:t>int</a:t>
            </a:r>
            <a:r>
              <a:rPr lang="en-AU" b="1" dirty="0" smtClean="0"/>
              <a:t> await(long </a:t>
            </a:r>
            <a:r>
              <a:rPr lang="ru-RU" b="1" dirty="0" smtClean="0"/>
              <a:t>ожидание, </a:t>
            </a:r>
            <a:r>
              <a:rPr lang="en-AU" b="1" dirty="0" err="1" smtClean="0"/>
              <a:t>TimeUnit</a:t>
            </a:r>
            <a:r>
              <a:rPr lang="en-AU" b="1" dirty="0" smtClean="0"/>
              <a:t> </a:t>
            </a:r>
            <a:r>
              <a:rPr lang="ru-RU" b="1" dirty="0" err="1" smtClean="0"/>
              <a:t>единица_времени</a:t>
            </a:r>
            <a:r>
              <a:rPr lang="ru-RU" b="1" dirty="0" smtClean="0"/>
              <a:t>)</a:t>
            </a:r>
            <a:endParaRPr lang="en-AU" b="1" dirty="0" smtClean="0"/>
          </a:p>
          <a:p>
            <a:pPr lvl="1" algn="just"/>
            <a:r>
              <a:rPr lang="ru-RU" dirty="0" smtClean="0"/>
              <a:t>ожидание длится только в течение определенного периода времени, определяемого параметром ожидание. Время ожидания указывается в единицах, обозначаемых параметром </a:t>
            </a:r>
            <a:r>
              <a:rPr lang="ru-RU" b="1" dirty="0" err="1" smtClean="0"/>
              <a:t>единица_времени</a:t>
            </a:r>
            <a:r>
              <a:rPr lang="ru-RU" dirty="0" smtClean="0"/>
              <a:t>.</a:t>
            </a:r>
          </a:p>
          <a:p>
            <a:pPr lvl="1" algn="just"/>
            <a:endParaRPr lang="ru-RU" dirty="0" smtClean="0"/>
          </a:p>
          <a:p>
            <a:pPr algn="just"/>
            <a:r>
              <a:rPr lang="ru-RU" dirty="0" smtClean="0"/>
              <a:t>Оба метода возвращают порядок потоков у барьерной точки, где первый поток равен количеству ожидаемых потоков минус 1, а последний 0</a:t>
            </a:r>
          </a:p>
          <a:p>
            <a:pPr lvl="1" algn="just"/>
            <a:endParaRPr 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AU" b="1" dirty="0" err="1" smtClean="0"/>
              <a:t>boolean</a:t>
            </a:r>
            <a:r>
              <a:rPr lang="en-AU" b="1" dirty="0" smtClean="0"/>
              <a:t> </a:t>
            </a:r>
            <a:r>
              <a:rPr lang="en-AU" b="1" dirty="0" err="1" smtClean="0"/>
              <a:t>isBroken</a:t>
            </a:r>
            <a:r>
              <a:rPr lang="en-AU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Проверяет разрушен ли барьер</a:t>
            </a:r>
          </a:p>
          <a:p>
            <a:r>
              <a:rPr lang="en-AU" b="1" dirty="0" smtClean="0"/>
              <a:t>void reset()</a:t>
            </a:r>
            <a:endParaRPr lang="ru-RU" b="1" dirty="0" smtClean="0"/>
          </a:p>
          <a:p>
            <a:pPr lvl="1"/>
            <a:r>
              <a:rPr lang="ru-RU" dirty="0" smtClean="0"/>
              <a:t>Перезагружает барьер</a:t>
            </a:r>
          </a:p>
          <a:p>
            <a:r>
              <a:rPr lang="en-AU" b="1" dirty="0" err="1" smtClean="0"/>
              <a:t>int</a:t>
            </a:r>
            <a:r>
              <a:rPr lang="en-AU" b="1" dirty="0" smtClean="0"/>
              <a:t> </a:t>
            </a:r>
            <a:r>
              <a:rPr lang="en-AU" b="1" dirty="0" err="1" smtClean="0"/>
              <a:t>getParties</a:t>
            </a:r>
            <a:r>
              <a:rPr lang="en-AU" b="1" dirty="0" smtClean="0"/>
              <a:t>()</a:t>
            </a:r>
          </a:p>
          <a:p>
            <a:pPr lvl="1"/>
            <a:r>
              <a:rPr lang="ru-RU" dirty="0" smtClean="0"/>
              <a:t>Возвращает количество потоков нужных для прохождения данного барьера</a:t>
            </a:r>
          </a:p>
          <a:p>
            <a:r>
              <a:rPr lang="en-AU" b="1" dirty="0" err="1" smtClean="0"/>
              <a:t>int</a:t>
            </a:r>
            <a:r>
              <a:rPr lang="ru-RU" b="1" dirty="0" smtClean="0"/>
              <a:t> </a:t>
            </a:r>
            <a:r>
              <a:rPr lang="en-AU" b="1" dirty="0" err="1" smtClean="0"/>
              <a:t>getNumberWaiting</a:t>
            </a:r>
            <a:r>
              <a:rPr lang="en-AU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Возвращает количество потоков в ожидании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вправо 3"/>
          <p:cNvSpPr/>
          <p:nvPr/>
        </p:nvSpPr>
        <p:spPr>
          <a:xfrm>
            <a:off x="1619672" y="1268760"/>
            <a:ext cx="864096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67544" y="1988840"/>
            <a:ext cx="864096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611560" y="4077072"/>
            <a:ext cx="864096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187624" y="2708920"/>
            <a:ext cx="864096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79512" y="3429000"/>
            <a:ext cx="864096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923928" y="548680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CyclicBarrier</a:t>
            </a:r>
            <a:endParaRPr lang="en-A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1052736"/>
            <a:ext cx="1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772816"/>
            <a:ext cx="1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2492896"/>
            <a:ext cx="1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3212976"/>
            <a:ext cx="1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861048"/>
            <a:ext cx="1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2699792" y="1268760"/>
            <a:ext cx="79208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2699792" y="1988840"/>
            <a:ext cx="79208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2699792" y="4149080"/>
            <a:ext cx="792088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699792" y="2708920"/>
            <a:ext cx="7920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2699792" y="3429000"/>
            <a:ext cx="792088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915816" y="1124744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915816" y="177281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249289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321297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915816" y="393305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7" name="Минус 26"/>
          <p:cNvSpPr/>
          <p:nvPr/>
        </p:nvSpPr>
        <p:spPr>
          <a:xfrm rot="5400000">
            <a:off x="1043608" y="2708920"/>
            <a:ext cx="5544616" cy="79208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4067944" y="1268760"/>
            <a:ext cx="79208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4067944" y="1988840"/>
            <a:ext cx="79208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>
            <a:off x="4067944" y="4149080"/>
            <a:ext cx="792088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4067944" y="2708920"/>
            <a:ext cx="7920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4067944" y="3429000"/>
            <a:ext cx="792088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283968" y="177281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283968" y="249289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283968" y="321297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283968" y="393305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283968" y="10527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8" name="Стрелка вправо 37"/>
          <p:cNvSpPr/>
          <p:nvPr/>
        </p:nvSpPr>
        <p:spPr>
          <a:xfrm>
            <a:off x="5148064" y="1268760"/>
            <a:ext cx="79208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5508104" y="2060848"/>
            <a:ext cx="79208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>
            <a:off x="5580112" y="4149080"/>
            <a:ext cx="792088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>
            <a:off x="5940152" y="2780928"/>
            <a:ext cx="7920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5148064" y="3501008"/>
            <a:ext cx="792088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5292080" y="1052736"/>
            <a:ext cx="2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652120" y="1844824"/>
            <a:ext cx="2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084168" y="2564904"/>
            <a:ext cx="2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364088" y="3284984"/>
            <a:ext cx="2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796136" y="3933056"/>
            <a:ext cx="21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Минус 47"/>
          <p:cNvSpPr/>
          <p:nvPr/>
        </p:nvSpPr>
        <p:spPr>
          <a:xfrm rot="5400000">
            <a:off x="4355976" y="2708920"/>
            <a:ext cx="5544616" cy="79208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7380312" y="1268760"/>
            <a:ext cx="792088" cy="57606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50" name="Стрелка вправо 49"/>
          <p:cNvSpPr/>
          <p:nvPr/>
        </p:nvSpPr>
        <p:spPr>
          <a:xfrm>
            <a:off x="7380312" y="1988840"/>
            <a:ext cx="79208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право 50"/>
          <p:cNvSpPr/>
          <p:nvPr/>
        </p:nvSpPr>
        <p:spPr>
          <a:xfrm>
            <a:off x="7380312" y="4149080"/>
            <a:ext cx="792088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>
            <a:off x="7380312" y="2708920"/>
            <a:ext cx="792088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>
          <a:xfrm>
            <a:off x="7380312" y="3429000"/>
            <a:ext cx="792088" cy="5760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596336" y="1124744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596336" y="177281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596336" y="249289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7596336" y="321297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596336" y="3933056"/>
            <a:ext cx="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54854" t="22936" r="2755" b="29226"/>
          <a:stretch>
            <a:fillRect/>
          </a:stretch>
        </p:blipFill>
        <p:spPr bwMode="auto">
          <a:xfrm>
            <a:off x="467544" y="1052736"/>
            <a:ext cx="828092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344" t="74478" r="80972" b="10933"/>
          <a:stretch>
            <a:fillRect/>
          </a:stretch>
        </p:blipFill>
        <p:spPr bwMode="auto">
          <a:xfrm>
            <a:off x="611561" y="1700809"/>
            <a:ext cx="3960439" cy="22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11560" y="62068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Вывод в консоль:</a:t>
            </a:r>
            <a:endParaRPr lang="ru-RU" sz="3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880319"/>
          </a:xfrm>
        </p:spPr>
        <p:txBody>
          <a:bodyPr>
            <a:normAutofit/>
          </a:bodyPr>
          <a:lstStyle/>
          <a:p>
            <a:pPr marL="268288" indent="-268288" algn="l"/>
            <a:r>
              <a:rPr lang="ru-RU" sz="27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700" dirty="0" smtClean="0">
                <a:solidFill>
                  <a:schemeClr val="accent1">
                    <a:lumMod val="50000"/>
                  </a:schemeClr>
                </a:solidFill>
              </a:rPr>
              <a:t>Преимущество:</a:t>
            </a:r>
            <a:r>
              <a:rPr lang="en-AU" sz="27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AU" sz="27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000" dirty="0" smtClean="0"/>
              <a:t>Чтобы сбросить барьер, нужно вызвать </a:t>
            </a:r>
            <a:r>
              <a:rPr lang="ru-RU" sz="2000" b="1" dirty="0" err="1" smtClean="0"/>
              <a:t>berrier.reset</a:t>
            </a:r>
            <a:r>
              <a:rPr lang="ru-RU" sz="2000" b="1" dirty="0" smtClean="0"/>
              <a:t>()</a:t>
            </a:r>
            <a:r>
              <a:rPr lang="ru-RU" sz="2000" dirty="0" smtClean="0"/>
              <a:t>, чего не хватало в </a:t>
            </a:r>
            <a:r>
              <a:rPr lang="ru-RU" sz="2000" dirty="0" err="1" smtClean="0"/>
              <a:t>CountDownLatch</a:t>
            </a:r>
            <a:r>
              <a:rPr lang="ru-RU" sz="2000" dirty="0" smtClean="0"/>
              <a:t>. </a:t>
            </a:r>
            <a:br>
              <a:rPr lang="ru-RU" sz="20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143000"/>
          </a:xfrm>
        </p:spPr>
        <p:txBody>
          <a:bodyPr/>
          <a:lstStyle/>
          <a:p>
            <a:r>
              <a:rPr lang="en-AU" dirty="0"/>
              <a:t>package </a:t>
            </a:r>
            <a:r>
              <a:rPr lang="en-AU" dirty="0" err="1"/>
              <a:t>java.util.concurrent</a:t>
            </a:r>
            <a:r>
              <a:rPr lang="en-AU" dirty="0" smtClean="0"/>
              <a:t>;</a:t>
            </a:r>
            <a:endParaRPr lang="ru-RU" dirty="0"/>
          </a:p>
        </p:txBody>
      </p:sp>
      <p:pic>
        <p:nvPicPr>
          <p:cNvPr id="7" name="Содержимое 6" descr="ff8e9d719402e1b164febae3fd8c0ff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76872"/>
            <a:ext cx="9144000" cy="3888432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class Semaphore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используются для ограничения количества потоков при работе с аппаратными ресурсами или файловой системой. </a:t>
            </a:r>
            <a:endParaRPr lang="en-AU" dirty="0" smtClean="0"/>
          </a:p>
          <a:p>
            <a:pPr algn="just"/>
            <a:endParaRPr lang="en-AU" dirty="0" smtClean="0"/>
          </a:p>
          <a:p>
            <a:pPr algn="just"/>
            <a:r>
              <a:rPr lang="ru-RU" dirty="0" smtClean="0"/>
              <a:t>Доступ к общему ресурсу управляется с помощью </a:t>
            </a:r>
            <a:r>
              <a:rPr lang="ru-RU" b="1" dirty="0" smtClean="0"/>
              <a:t>счетчика</a:t>
            </a:r>
            <a:r>
              <a:rPr lang="ru-RU" dirty="0" smtClean="0"/>
              <a:t>. </a:t>
            </a:r>
            <a:endParaRPr lang="en-AU" dirty="0" smtClean="0"/>
          </a:p>
          <a:p>
            <a:pPr algn="just"/>
            <a:endParaRPr lang="en-AU" dirty="0" smtClean="0"/>
          </a:p>
          <a:p>
            <a:pPr algn="just"/>
            <a:r>
              <a:rPr lang="ru-RU" dirty="0" smtClean="0"/>
              <a:t>Если </a:t>
            </a:r>
            <a:r>
              <a:rPr lang="ru-RU" b="1" dirty="0" smtClean="0"/>
              <a:t>счетчик</a:t>
            </a:r>
            <a:r>
              <a:rPr lang="ru-RU" dirty="0" smtClean="0"/>
              <a:t> больше нуля, то доступ разрешается, а значение счетчика уменьшается. </a:t>
            </a:r>
            <a:endParaRPr lang="en-AU" dirty="0" smtClean="0"/>
          </a:p>
          <a:p>
            <a:pPr algn="just"/>
            <a:endParaRPr lang="en-AU" dirty="0" smtClean="0"/>
          </a:p>
          <a:p>
            <a:pPr algn="just"/>
            <a:r>
              <a:rPr lang="ru-RU" dirty="0" smtClean="0"/>
              <a:t>Если </a:t>
            </a:r>
            <a:r>
              <a:rPr lang="ru-RU" b="1" dirty="0" smtClean="0"/>
              <a:t>счетчик</a:t>
            </a:r>
            <a:r>
              <a:rPr lang="ru-RU" dirty="0" smtClean="0"/>
              <a:t> равен нулю, то текущий поток блокируется, пока другой поток не освободит ресурс. </a:t>
            </a:r>
            <a:endParaRPr lang="en-AU" dirty="0" smtClean="0"/>
          </a:p>
          <a:p>
            <a:pPr algn="just"/>
            <a:endParaRPr lang="en-AU" dirty="0" smtClean="0"/>
          </a:p>
          <a:p>
            <a:pPr algn="just"/>
            <a:r>
              <a:rPr lang="ru-RU" dirty="0" smtClean="0"/>
              <a:t>Количество разрешений и «честность» освобождения потоков задается через конструктор.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 smtClean="0"/>
              <a:t>public Semaphore(</a:t>
            </a:r>
            <a:r>
              <a:rPr lang="en-AU" b="1" dirty="0" err="1" smtClean="0"/>
              <a:t>int</a:t>
            </a:r>
            <a:r>
              <a:rPr lang="en-AU" b="1" dirty="0" smtClean="0"/>
              <a:t> permits) </a:t>
            </a:r>
            <a:endParaRPr lang="en-AU" sz="2200" b="1" dirty="0" smtClean="0"/>
          </a:p>
          <a:p>
            <a:pPr lvl="1" algn="just"/>
            <a:r>
              <a:rPr lang="ru-RU" dirty="0" err="1" smtClean="0"/>
              <a:t>permits</a:t>
            </a:r>
            <a:r>
              <a:rPr lang="ru-RU" dirty="0" smtClean="0"/>
              <a:t> указывает на количество допустимых разрешений для доступа к ресурсу.</a:t>
            </a:r>
          </a:p>
          <a:p>
            <a:pPr lvl="1" algn="just"/>
            <a:r>
              <a:rPr lang="ru-RU" dirty="0" smtClean="0"/>
              <a:t>главное условие — на "счету" семафора должен быть положительное количество </a:t>
            </a:r>
            <a:r>
              <a:rPr lang="ru-RU" dirty="0" err="1" smtClean="0"/>
              <a:t>permit'ов</a:t>
            </a:r>
            <a:r>
              <a:rPr lang="ru-RU" dirty="0" smtClean="0"/>
              <a:t>. Поэтому, инициировать его можно и с минусом. 	</a:t>
            </a:r>
            <a:endParaRPr lang="en-AU" sz="2600" dirty="0" smtClean="0"/>
          </a:p>
          <a:p>
            <a:endParaRPr lang="en-AU" sz="2600" dirty="0" smtClean="0"/>
          </a:p>
          <a:p>
            <a:r>
              <a:rPr lang="en-US" sz="2800" b="1" dirty="0" smtClean="0"/>
              <a:t>public Semaphore(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permits, </a:t>
            </a:r>
            <a:r>
              <a:rPr lang="en-US" sz="2800" b="1" dirty="0" err="1" smtClean="0"/>
              <a:t>boolean</a:t>
            </a:r>
            <a:r>
              <a:rPr lang="en-US" sz="2800" b="1" dirty="0" smtClean="0"/>
              <a:t> fair)</a:t>
            </a:r>
          </a:p>
          <a:p>
            <a:pPr lvl="1" algn="just"/>
            <a:r>
              <a:rPr lang="ru-RU" sz="2400" dirty="0" smtClean="0"/>
              <a:t>Параметр </a:t>
            </a:r>
            <a:r>
              <a:rPr lang="ru-RU" sz="2400" dirty="0" err="1" smtClean="0"/>
              <a:t>fair</a:t>
            </a:r>
            <a:r>
              <a:rPr lang="ru-RU" sz="2400" dirty="0" smtClean="0"/>
              <a:t> конструкторе позволяет установить очередность получения доступа. </a:t>
            </a:r>
            <a:endParaRPr lang="en-AU" sz="2400" dirty="0" smtClean="0"/>
          </a:p>
          <a:p>
            <a:pPr lvl="2" algn="just"/>
            <a:r>
              <a:rPr lang="ru-RU" sz="2000" dirty="0" smtClean="0"/>
              <a:t>Если он равен </a:t>
            </a:r>
            <a:r>
              <a:rPr lang="ru-RU" sz="2000" dirty="0" err="1" smtClean="0"/>
              <a:t>true</a:t>
            </a:r>
            <a:r>
              <a:rPr lang="ru-RU" sz="2000" dirty="0" smtClean="0"/>
              <a:t>, то разрешения будут предоставляться ожидающим потокам в том порядке, в каком они запрашивали доступ. </a:t>
            </a:r>
            <a:endParaRPr lang="en-AU" sz="2000" dirty="0" smtClean="0"/>
          </a:p>
          <a:p>
            <a:pPr lvl="2" algn="just"/>
            <a:r>
              <a:rPr lang="ru-RU" sz="2000" dirty="0" smtClean="0"/>
              <a:t>Если же он равен </a:t>
            </a:r>
            <a:r>
              <a:rPr lang="ru-RU" sz="2000" dirty="0" err="1" smtClean="0"/>
              <a:t>false</a:t>
            </a:r>
            <a:r>
              <a:rPr lang="ru-RU" sz="2000" dirty="0" smtClean="0"/>
              <a:t>, то разрешения будут предоставляться в неопределенном порядке.</a:t>
            </a:r>
            <a:endParaRPr lang="en-US" sz="2000" b="1" dirty="0" smtClean="0"/>
          </a:p>
          <a:p>
            <a:pPr>
              <a:buNone/>
            </a:pPr>
            <a:endParaRPr lang="ru-RU" sz="2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 smtClean="0"/>
              <a:t>	После вызова этих методов пока поток не получит разрешение, он блокируется.</a:t>
            </a:r>
          </a:p>
          <a:p>
            <a:pPr algn="just">
              <a:buNone/>
            </a:pPr>
            <a:endParaRPr lang="ru-RU" b="1" dirty="0" smtClean="0"/>
          </a:p>
          <a:p>
            <a:pPr algn="just"/>
            <a:r>
              <a:rPr lang="en-AU" b="1" dirty="0" smtClean="0"/>
              <a:t>public void acquire() </a:t>
            </a:r>
          </a:p>
          <a:p>
            <a:pPr lvl="1" algn="just"/>
            <a:r>
              <a:rPr lang="ru-RU" dirty="0" smtClean="0"/>
              <a:t>Получить одно разрешение</a:t>
            </a:r>
            <a:endParaRPr lang="en-AU" dirty="0" smtClean="0"/>
          </a:p>
          <a:p>
            <a:pPr algn="just"/>
            <a:r>
              <a:rPr lang="en-AU" b="1" dirty="0" smtClean="0"/>
              <a:t>void acquire(</a:t>
            </a:r>
            <a:r>
              <a:rPr lang="en-AU" b="1" dirty="0" err="1" smtClean="0"/>
              <a:t>int</a:t>
            </a:r>
            <a:r>
              <a:rPr lang="en-AU" b="1" dirty="0" smtClean="0"/>
              <a:t> permits) </a:t>
            </a:r>
            <a:endParaRPr lang="ru-RU" b="1" dirty="0" smtClean="0"/>
          </a:p>
          <a:p>
            <a:pPr lvl="1" algn="just"/>
            <a:r>
              <a:rPr lang="ru-RU" dirty="0" smtClean="0"/>
              <a:t>Получить несколько разрешений</a:t>
            </a:r>
          </a:p>
          <a:p>
            <a:pPr lvl="1" algn="just"/>
            <a:endParaRPr lang="ru-RU" b="1" dirty="0" smtClean="0"/>
          </a:p>
          <a:p>
            <a:pPr algn="just">
              <a:buNone/>
            </a:pPr>
            <a:r>
              <a:rPr lang="ru-RU" dirty="0" smtClean="0"/>
              <a:t>	После окончания работы с ресурсом полученное ранее разрешение надо освободить с помощью методов:</a:t>
            </a:r>
          </a:p>
          <a:p>
            <a:pPr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 </a:t>
            </a:r>
            <a:r>
              <a:rPr lang="en-US" b="1" dirty="0" smtClean="0"/>
              <a:t>void release()</a:t>
            </a:r>
            <a:endParaRPr lang="ru-RU" b="1" dirty="0" smtClean="0"/>
          </a:p>
          <a:p>
            <a:pPr lvl="1" algn="just"/>
            <a:r>
              <a:rPr lang="ru-RU" dirty="0" smtClean="0"/>
              <a:t>Отдать одно разрешение</a:t>
            </a:r>
            <a:endParaRPr lang="en-US" dirty="0" smtClean="0"/>
          </a:p>
          <a:p>
            <a:pPr algn="just"/>
            <a:r>
              <a:rPr lang="en-US" b="1" dirty="0" smtClean="0"/>
              <a:t>void release(</a:t>
            </a:r>
            <a:r>
              <a:rPr lang="en-US" b="1" dirty="0" err="1" smtClean="0"/>
              <a:t>int</a:t>
            </a:r>
            <a:r>
              <a:rPr lang="en-US" b="1" dirty="0" smtClean="0"/>
              <a:t> permits)</a:t>
            </a:r>
            <a:endParaRPr lang="ru-RU" b="1" dirty="0" smtClean="0"/>
          </a:p>
          <a:p>
            <a:pPr lvl="1" algn="just"/>
            <a:r>
              <a:rPr lang="ru-RU" dirty="0" smtClean="0"/>
              <a:t>Отдать несколько разрешений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AU" b="1" dirty="0" err="1" smtClean="0"/>
              <a:t>int</a:t>
            </a:r>
            <a:r>
              <a:rPr lang="en-AU" b="1" dirty="0" smtClean="0"/>
              <a:t> </a:t>
            </a:r>
            <a:r>
              <a:rPr lang="en-AU" b="1" dirty="0" err="1" smtClean="0"/>
              <a:t>availablePermits</a:t>
            </a:r>
            <a:r>
              <a:rPr lang="en-AU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Возвращает количество доступных разрешений в семафоре</a:t>
            </a:r>
            <a:endParaRPr lang="ru-RU" dirty="0"/>
          </a:p>
          <a:p>
            <a:pPr lvl="1"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628800"/>
            <a:ext cx="136815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187624" y="1916832"/>
            <a:ext cx="1008112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1187624" y="2636912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1187624" y="3356992"/>
            <a:ext cx="1008112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1187624" y="4077072"/>
            <a:ext cx="1008112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3707904" y="1988840"/>
            <a:ext cx="1008112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7956376" y="1988840"/>
            <a:ext cx="1008112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2411760" y="21328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трелка вправо 32"/>
          <p:cNvSpPr/>
          <p:nvPr/>
        </p:nvSpPr>
        <p:spPr>
          <a:xfrm>
            <a:off x="5652120" y="1988840"/>
            <a:ext cx="1008112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5652120" y="2708920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>
            <a:off x="7668344" y="2708920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5652120" y="3429000"/>
            <a:ext cx="1008112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7308304" y="3429000"/>
            <a:ext cx="1008112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>
            <a:off x="5652120" y="4149080"/>
            <a:ext cx="1008112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>
            <a:off x="6948264" y="4149080"/>
            <a:ext cx="1008112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5076056" y="2204864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2411760" y="28529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5076056" y="292494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2411760" y="35730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5076056" y="364502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2411760" y="429309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5076056" y="43651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170080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acquire()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700808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release()</a:t>
            </a:r>
            <a:endParaRPr lang="ru-RU" dirty="0"/>
          </a:p>
        </p:txBody>
      </p:sp>
      <p:sp>
        <p:nvSpPr>
          <p:cNvPr id="64" name="Стрелка вправо 63"/>
          <p:cNvSpPr/>
          <p:nvPr/>
        </p:nvSpPr>
        <p:spPr>
          <a:xfrm>
            <a:off x="3707904" y="2636912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>
            <a:off x="3707904" y="3356992"/>
            <a:ext cx="1008112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>
            <a:off x="3707904" y="4077072"/>
            <a:ext cx="1008112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635896" y="1052736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Semaphore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33" t="8019" r="61882" b="7341"/>
          <a:stretch>
            <a:fillRect/>
          </a:stretch>
        </p:blipFill>
        <p:spPr bwMode="auto">
          <a:xfrm>
            <a:off x="107504" y="908720"/>
            <a:ext cx="457155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36207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Вывод в консоль:</a:t>
            </a:r>
            <a:endParaRPr lang="ru-RU" sz="2800" dirty="0"/>
          </a:p>
        </p:txBody>
      </p:sp>
      <p:sp>
        <p:nvSpPr>
          <p:cNvPr id="19" name="Текст 18"/>
          <p:cNvSpPr>
            <a:spLocks noGrp="1"/>
          </p:cNvSpPr>
          <p:nvPr>
            <p:ph type="body" idx="1"/>
          </p:nvPr>
        </p:nvSpPr>
        <p:spPr>
          <a:xfrm>
            <a:off x="683568" y="1052736"/>
            <a:ext cx="7772400" cy="4896544"/>
          </a:xfrm>
        </p:spPr>
        <p:txBody>
          <a:bodyPr>
            <a:normAutofit fontScale="70000" lnSpcReduction="20000"/>
          </a:bodyPr>
          <a:lstStyle/>
          <a:p>
            <a:r>
              <a:rPr lang="en-AU" dirty="0" err="1" smtClean="0"/>
              <a:t>CountThread</a:t>
            </a:r>
            <a:r>
              <a:rPr lang="en-AU" dirty="0" smtClean="0"/>
              <a:t> 2 </a:t>
            </a:r>
            <a:r>
              <a:rPr lang="ru-RU" dirty="0" smtClean="0"/>
              <a:t>ожидает разрешение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3 </a:t>
            </a:r>
            <a:r>
              <a:rPr lang="ru-RU" dirty="0" smtClean="0"/>
              <a:t>ожидает разрешение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1 </a:t>
            </a:r>
            <a:r>
              <a:rPr lang="ru-RU" dirty="0" smtClean="0"/>
              <a:t>ожидает разрешение</a:t>
            </a:r>
          </a:p>
          <a:p>
            <a:endParaRPr lang="ru-RU" dirty="0" smtClean="0"/>
          </a:p>
          <a:p>
            <a:r>
              <a:rPr lang="en-AU" dirty="0" err="1" smtClean="0"/>
              <a:t>CountThread</a:t>
            </a:r>
            <a:r>
              <a:rPr lang="en-AU" dirty="0" smtClean="0"/>
              <a:t> 2: 1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2: 2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2: 3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2: 4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2 </a:t>
            </a:r>
            <a:r>
              <a:rPr lang="ru-RU" dirty="0" smtClean="0"/>
              <a:t>освобождает разрешение</a:t>
            </a:r>
          </a:p>
          <a:p>
            <a:endParaRPr lang="ru-RU" dirty="0" smtClean="0"/>
          </a:p>
          <a:p>
            <a:r>
              <a:rPr lang="en-AU" dirty="0" err="1" smtClean="0"/>
              <a:t>CountThread</a:t>
            </a:r>
            <a:r>
              <a:rPr lang="en-AU" dirty="0" smtClean="0"/>
              <a:t> 3: 1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3: 2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3: 3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3: 4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3 </a:t>
            </a:r>
            <a:r>
              <a:rPr lang="ru-RU" dirty="0" smtClean="0"/>
              <a:t>освобождает разрешение</a:t>
            </a:r>
          </a:p>
          <a:p>
            <a:endParaRPr lang="ru-RU" dirty="0" smtClean="0"/>
          </a:p>
          <a:p>
            <a:r>
              <a:rPr lang="en-AU" dirty="0" err="1" smtClean="0"/>
              <a:t>CountThread</a:t>
            </a:r>
            <a:r>
              <a:rPr lang="en-AU" dirty="0" smtClean="0"/>
              <a:t> 1: 1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1: 2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1: 3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1: 4</a:t>
            </a:r>
          </a:p>
          <a:p>
            <a:r>
              <a:rPr lang="en-AU" dirty="0" err="1" smtClean="0"/>
              <a:t>CountThread</a:t>
            </a:r>
            <a:r>
              <a:rPr lang="en-AU" dirty="0" smtClean="0"/>
              <a:t> 1 </a:t>
            </a:r>
            <a:r>
              <a:rPr lang="ru-RU" dirty="0" smtClean="0"/>
              <a:t>освобождает разрешение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632848" cy="2808312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solidFill>
                  <a:srgbClr val="002060"/>
                </a:solidFill>
              </a:rPr>
              <a:t>Недостаток:</a:t>
            </a:r>
            <a:endParaRPr lang="ru-RU" sz="2800" dirty="0" smtClean="0">
              <a:solidFill>
                <a:srgbClr val="002060"/>
              </a:solidFill>
            </a:endParaRP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Узким местом при использовании семафоров является задание количества разрешений, т.к. зачастую это число приходится подбирать в зависимости от мощности «железа».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class Phaser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Улучшенная реализация барьера для синхронизации потоков, которая совмещает в себе функционал </a:t>
            </a:r>
            <a:r>
              <a:rPr lang="ru-RU" dirty="0" err="1" smtClean="0"/>
              <a:t>CyclicBarrier</a:t>
            </a:r>
            <a:r>
              <a:rPr lang="ru-RU" dirty="0" smtClean="0"/>
              <a:t> и </a:t>
            </a:r>
            <a:r>
              <a:rPr lang="ru-RU" dirty="0" err="1" smtClean="0"/>
              <a:t>CountDownLatch</a:t>
            </a:r>
            <a:r>
              <a:rPr lang="ru-RU" dirty="0" smtClean="0"/>
              <a:t>, вбирая в себя самое лучшее из них.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Так, количество потоков жестко не задано и может динамически меняться.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Класс может повторно </a:t>
            </a:r>
            <a:r>
              <a:rPr lang="ru-RU" dirty="0" err="1" smtClean="0"/>
              <a:t>переиспользоваться</a:t>
            </a:r>
            <a:r>
              <a:rPr lang="ru-RU" dirty="0" smtClean="0"/>
              <a:t> и сообщать о готовности потока без его блокировки.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AU" sz="2400" b="1" dirty="0" smtClean="0"/>
              <a:t>public Phaser()</a:t>
            </a:r>
          </a:p>
          <a:p>
            <a:pPr lvl="1"/>
            <a:r>
              <a:rPr lang="ru-RU" sz="1800" dirty="0" smtClean="0"/>
              <a:t>создает объект </a:t>
            </a:r>
            <a:r>
              <a:rPr lang="ru-RU" sz="1800" dirty="0" err="1" smtClean="0"/>
              <a:t>Phaser</a:t>
            </a:r>
            <a:r>
              <a:rPr lang="ru-RU" sz="1800" dirty="0" smtClean="0"/>
              <a:t> без потоков.</a:t>
            </a:r>
          </a:p>
          <a:p>
            <a:pPr lvl="1"/>
            <a:endParaRPr lang="en-AU" sz="1800" b="1" dirty="0" smtClean="0"/>
          </a:p>
          <a:p>
            <a:r>
              <a:rPr lang="en-AU" sz="2400" b="1" dirty="0" smtClean="0"/>
              <a:t>public Phaser(</a:t>
            </a:r>
            <a:r>
              <a:rPr lang="en-AU" sz="2400" b="1" dirty="0" err="1" smtClean="0"/>
              <a:t>int</a:t>
            </a:r>
            <a:r>
              <a:rPr lang="en-AU" sz="2400" b="1" dirty="0" smtClean="0"/>
              <a:t> parties)</a:t>
            </a:r>
          </a:p>
          <a:p>
            <a:pPr lvl="1"/>
            <a:r>
              <a:rPr lang="ru-RU" sz="2000" dirty="0" smtClean="0"/>
              <a:t>регистрирует передаваемое в конструктор количество потоков.</a:t>
            </a:r>
          </a:p>
          <a:p>
            <a:pPr lvl="1"/>
            <a:endParaRPr lang="en-AU" sz="2000" b="1" dirty="0" smtClean="0"/>
          </a:p>
          <a:p>
            <a:r>
              <a:rPr lang="en-AU" sz="2400" b="1" dirty="0" smtClean="0"/>
              <a:t>public Phaser(Phaser parent)</a:t>
            </a:r>
            <a:endParaRPr lang="ru-RU" sz="2400" b="1" dirty="0" smtClean="0"/>
          </a:p>
          <a:p>
            <a:r>
              <a:rPr lang="en-AU" sz="2400" b="1" dirty="0" smtClean="0"/>
              <a:t>public Phaser(Phaser parent, </a:t>
            </a:r>
            <a:r>
              <a:rPr lang="en-AU" sz="2400" b="1" dirty="0" err="1" smtClean="0"/>
              <a:t>int</a:t>
            </a:r>
            <a:r>
              <a:rPr lang="en-AU" sz="2400" b="1" dirty="0" smtClean="0"/>
              <a:t> parties)</a:t>
            </a:r>
          </a:p>
          <a:p>
            <a:pPr lvl="1"/>
            <a:r>
              <a:rPr lang="ru-RU" dirty="0" smtClean="0"/>
              <a:t>устанавливают родительский объект </a:t>
            </a:r>
            <a:r>
              <a:rPr lang="ru-RU" dirty="0" err="1" smtClean="0"/>
              <a:t>Phaser</a:t>
            </a:r>
            <a:r>
              <a:rPr lang="ru-RU" dirty="0" smtClean="0"/>
              <a:t>.</a:t>
            </a:r>
            <a:br>
              <a:rPr lang="ru-RU" dirty="0" smtClean="0"/>
            </a:br>
            <a:endParaRPr lang="en-AU" sz="2000" b="1" dirty="0" smtClean="0"/>
          </a:p>
          <a:p>
            <a:endParaRPr lang="en-AU" sz="2400" b="1" dirty="0" smtClean="0"/>
          </a:p>
          <a:p>
            <a:pPr lvl="1"/>
            <a:endParaRPr lang="en-AU" sz="2000" b="1" dirty="0" smtClean="0"/>
          </a:p>
          <a:p>
            <a:pPr lvl="1"/>
            <a:endParaRPr lang="en-AU" sz="2000" b="1" dirty="0" smtClean="0"/>
          </a:p>
          <a:p>
            <a:endParaRPr lang="ru-RU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136904" cy="460851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/>
              <a:t>Это вспомогательные утилиты для </a:t>
            </a:r>
            <a:r>
              <a:rPr lang="ru-RU" sz="3600" dirty="0" smtClean="0"/>
              <a:t>синхронизации потоков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Представляют собой мощное оружие в «параллельных» вычислениях</a:t>
            </a:r>
            <a:r>
              <a:rPr lang="ru-RU" sz="3600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187624" y="548680"/>
            <a:ext cx="6400800" cy="1752600"/>
          </a:xfrm>
        </p:spPr>
        <p:txBody>
          <a:bodyPr/>
          <a:lstStyle/>
          <a:p>
            <a:r>
              <a:rPr lang="ru-RU" sz="4400" b="1" dirty="0" err="1" smtClean="0">
                <a:solidFill>
                  <a:schemeClr val="tx1"/>
                </a:solidFill>
              </a:rPr>
              <a:t>Synchronizers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()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регистрирует поток, который выполняет фазы, и возвращает номер текущей фазы - обычно фаза 0</a:t>
            </a:r>
          </a:p>
          <a:p>
            <a:pPr lvl="1"/>
            <a:endParaRPr lang="ru-RU" dirty="0" smtClean="0"/>
          </a:p>
          <a:p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arrive</a:t>
            </a:r>
            <a:r>
              <a:rPr lang="ru-RU" b="1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сообщает, что поток завершил фазу, и возвращает номер текущей фазы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b="1" dirty="0" smtClean="0"/>
          </a:p>
          <a:p>
            <a:endParaRPr lang="ru-RU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arriveAndAwaitAdvance</a:t>
            </a:r>
            <a:r>
              <a:rPr lang="ru-RU" b="1" dirty="0" smtClean="0"/>
              <a:t>()</a:t>
            </a:r>
          </a:p>
          <a:p>
            <a:pPr lvl="1"/>
            <a:r>
              <a:rPr lang="ru-RU" dirty="0" smtClean="0"/>
              <a:t>аналогичен методу </a:t>
            </a:r>
            <a:r>
              <a:rPr lang="ru-RU" dirty="0" err="1" smtClean="0"/>
              <a:t>arrive</a:t>
            </a:r>
            <a:r>
              <a:rPr lang="ru-RU" dirty="0" smtClean="0"/>
              <a:t>, только при этом заставляет </a:t>
            </a:r>
            <a:r>
              <a:rPr lang="ru-RU" dirty="0" err="1" smtClean="0"/>
              <a:t>phaser</a:t>
            </a:r>
            <a:r>
              <a:rPr lang="ru-RU" dirty="0" smtClean="0"/>
              <a:t> ожидать завершения фазы всеми остальными участниками</a:t>
            </a:r>
          </a:p>
          <a:p>
            <a:pPr lvl="1"/>
            <a:endParaRPr lang="ru-RU" dirty="0" smtClean="0"/>
          </a:p>
          <a:p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arriveAndDeregister</a:t>
            </a:r>
            <a:r>
              <a:rPr lang="ru-RU" b="1" dirty="0" smtClean="0"/>
              <a:t>()</a:t>
            </a:r>
          </a:p>
          <a:p>
            <a:pPr lvl="1"/>
            <a:r>
              <a:rPr lang="ru-RU" dirty="0" smtClean="0"/>
              <a:t>сообщает о завершении всех фаз участником и снимает его с регистрации. Возвращает номер текущей фазы или отрицательное число, если синхронизатор </a:t>
            </a:r>
            <a:r>
              <a:rPr lang="ru-RU" dirty="0" err="1" smtClean="0"/>
              <a:t>Phaser</a:t>
            </a:r>
            <a:r>
              <a:rPr lang="ru-RU" dirty="0" smtClean="0"/>
              <a:t> завершил свою работу</a:t>
            </a:r>
          </a:p>
          <a:p>
            <a:pPr lvl="1"/>
            <a:endParaRPr lang="ru-RU" dirty="0" smtClean="0"/>
          </a:p>
          <a:p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getPhase</a:t>
            </a:r>
            <a:r>
              <a:rPr lang="ru-RU" b="1" dirty="0" smtClean="0"/>
              <a:t>()</a:t>
            </a:r>
          </a:p>
          <a:p>
            <a:pPr lvl="1"/>
            <a:r>
              <a:rPr lang="ru-RU" dirty="0" smtClean="0"/>
              <a:t>возвращает номер текущей фазы</a:t>
            </a:r>
            <a:endParaRPr lang="ru-RU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Пример: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6545" t="15834" r="42713" b="35167"/>
          <a:stretch>
            <a:fillRect/>
          </a:stretch>
        </p:blipFill>
        <p:spPr bwMode="auto">
          <a:xfrm>
            <a:off x="251520" y="980728"/>
            <a:ext cx="425670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7362" t="34733" r="41138" b="11367"/>
          <a:stretch>
            <a:fillRect/>
          </a:stretch>
        </p:blipFill>
        <p:spPr bwMode="auto">
          <a:xfrm>
            <a:off x="4499992" y="980728"/>
            <a:ext cx="4536504" cy="436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/>
          <p:cNvSpPr>
            <a:spLocks noGrp="1"/>
          </p:cNvSpPr>
          <p:nvPr>
            <p:ph type="body" idx="1"/>
          </p:nvPr>
        </p:nvSpPr>
        <p:spPr>
          <a:xfrm>
            <a:off x="683568" y="548680"/>
            <a:ext cx="7772400" cy="56408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Вывод в консоль: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1484784"/>
            <a:ext cx="34101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PhaseThread</a:t>
            </a:r>
            <a:r>
              <a:rPr lang="en-AU" dirty="0" smtClean="0"/>
              <a:t> 1 </a:t>
            </a:r>
            <a:r>
              <a:rPr lang="ru-RU" dirty="0" smtClean="0"/>
              <a:t>выполняет фазу 0 </a:t>
            </a:r>
          </a:p>
          <a:p>
            <a:r>
              <a:rPr lang="en-AU" dirty="0" err="1" smtClean="0"/>
              <a:t>PhaseThread</a:t>
            </a:r>
            <a:r>
              <a:rPr lang="en-AU" dirty="0" smtClean="0"/>
              <a:t> 2 </a:t>
            </a:r>
            <a:r>
              <a:rPr lang="ru-RU" dirty="0" smtClean="0"/>
              <a:t>выполняет фазу 0 </a:t>
            </a:r>
          </a:p>
          <a:p>
            <a:r>
              <a:rPr lang="ru-RU" dirty="0" smtClean="0"/>
              <a:t>Фаза 0 завершена </a:t>
            </a:r>
          </a:p>
          <a:p>
            <a:r>
              <a:rPr lang="en-AU" dirty="0" err="1" smtClean="0"/>
              <a:t>PhaseThread</a:t>
            </a:r>
            <a:r>
              <a:rPr lang="en-AU" dirty="0" smtClean="0"/>
              <a:t> 2 </a:t>
            </a:r>
            <a:r>
              <a:rPr lang="ru-RU" dirty="0" smtClean="0"/>
              <a:t>выполняет фазу 1 </a:t>
            </a:r>
          </a:p>
          <a:p>
            <a:r>
              <a:rPr lang="en-AU" dirty="0" err="1" smtClean="0"/>
              <a:t>PhaseThread</a:t>
            </a:r>
            <a:r>
              <a:rPr lang="en-AU" dirty="0" smtClean="0"/>
              <a:t> 1 </a:t>
            </a:r>
            <a:r>
              <a:rPr lang="ru-RU" dirty="0" smtClean="0"/>
              <a:t>выполняет фазу 1 </a:t>
            </a:r>
          </a:p>
          <a:p>
            <a:r>
              <a:rPr lang="ru-RU" dirty="0" smtClean="0"/>
              <a:t>Фаза 1 завершена </a:t>
            </a:r>
          </a:p>
          <a:p>
            <a:r>
              <a:rPr lang="en-AU" dirty="0" err="1" smtClean="0"/>
              <a:t>PhaseThread</a:t>
            </a:r>
            <a:r>
              <a:rPr lang="en-AU" dirty="0" smtClean="0"/>
              <a:t> 2 </a:t>
            </a:r>
            <a:r>
              <a:rPr lang="ru-RU" dirty="0" smtClean="0"/>
              <a:t>выполняет фазу 2 </a:t>
            </a:r>
          </a:p>
          <a:p>
            <a:r>
              <a:rPr lang="en-AU" dirty="0" err="1" smtClean="0"/>
              <a:t>PhaseThread</a:t>
            </a:r>
            <a:r>
              <a:rPr lang="en-AU" dirty="0" smtClean="0"/>
              <a:t> 1 </a:t>
            </a:r>
            <a:r>
              <a:rPr lang="ru-RU" dirty="0" smtClean="0"/>
              <a:t>выполняет фазу 2</a:t>
            </a:r>
          </a:p>
          <a:p>
            <a:r>
              <a:rPr lang="ru-RU" dirty="0" smtClean="0"/>
              <a:t> Фаза 2 завершена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3024336"/>
          </a:xfrm>
        </p:spPr>
        <p:txBody>
          <a:bodyPr>
            <a:normAutofit fontScale="90000"/>
          </a:bodyPr>
          <a:lstStyle/>
          <a:p>
            <a:pPr marL="538163" indent="-538163" algn="l"/>
            <a:r>
              <a:rPr lang="ru-RU" sz="3100" dirty="0" smtClean="0">
                <a:solidFill>
                  <a:schemeClr val="tx2">
                    <a:lumMod val="75000"/>
                  </a:schemeClr>
                </a:solidFill>
              </a:rPr>
              <a:t>Преимущество:</a:t>
            </a:r>
            <a:r>
              <a:rPr lang="ru-RU" sz="31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err="1" smtClean="0"/>
              <a:t>Даг</a:t>
            </a:r>
            <a:r>
              <a:rPr lang="ru-RU" sz="2400" dirty="0" smtClean="0"/>
              <a:t> Ли использовал остроумную идею: хранить все состояние </a:t>
            </a:r>
            <a:r>
              <a:rPr lang="ru-RU" sz="2400" dirty="0" err="1" smtClean="0"/>
              <a:t>этапщика</a:t>
            </a:r>
            <a:r>
              <a:rPr lang="ru-RU" sz="2400" dirty="0" smtClean="0"/>
              <a:t> в одном </a:t>
            </a:r>
            <a:r>
              <a:rPr lang="ru-RU" sz="2400" dirty="0" err="1" smtClean="0"/>
              <a:t>лонге</a:t>
            </a:r>
            <a:r>
              <a:rPr lang="ru-RU" sz="2400" dirty="0" smtClean="0"/>
              <a:t>, и изменять через атомарные </a:t>
            </a:r>
            <a:r>
              <a:rPr lang="ru-RU" sz="2400" dirty="0" err="1" smtClean="0"/>
              <a:t>compare-and-set</a:t>
            </a:r>
            <a:r>
              <a:rPr lang="ru-RU" sz="2400" dirty="0" smtClean="0"/>
              <a:t> операции.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Благодаря этому в реализации почти не используются обычные блокировки.</a:t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habr.com</a:t>
            </a:r>
            <a:endParaRPr lang="ru-RU" dirty="0" smtClean="0"/>
          </a:p>
          <a:p>
            <a:r>
              <a:rPr lang="en-AU" dirty="0" smtClean="0"/>
              <a:t>metanit.com/java</a:t>
            </a:r>
            <a:endParaRPr lang="ru-RU" dirty="0" smtClean="0"/>
          </a:p>
          <a:p>
            <a:r>
              <a:rPr lang="en-AU" dirty="0" smtClean="0"/>
              <a:t>javarush.ru</a:t>
            </a:r>
          </a:p>
          <a:p>
            <a:r>
              <a:rPr lang="en-AU" dirty="0" smtClean="0"/>
              <a:t>docs.oracle.com</a:t>
            </a:r>
          </a:p>
          <a:p>
            <a:r>
              <a:rPr lang="en-AU" dirty="0" smtClean="0"/>
              <a:t>google.com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class </a:t>
            </a:r>
            <a:r>
              <a:rPr lang="en-AU" b="1" dirty="0" err="1" smtClean="0"/>
              <a:t>CountDownLatch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Реализует </a:t>
            </a:r>
            <a:r>
              <a:rPr lang="ru-RU" b="1" dirty="0" smtClean="0"/>
              <a:t>самоблокировку</a:t>
            </a:r>
            <a:r>
              <a:rPr lang="ru-RU" dirty="0" smtClean="0"/>
              <a:t> </a:t>
            </a:r>
            <a:r>
              <a:rPr lang="ru-RU" dirty="0"/>
              <a:t>с обратным отсчетом.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Объект </a:t>
            </a:r>
            <a:r>
              <a:rPr lang="ru-RU" dirty="0"/>
              <a:t>этого класса изначально создается с количеством событий, которые должны произойти до того момента, как будет снята самоблокировка.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Всякий </a:t>
            </a:r>
            <a:r>
              <a:rPr lang="ru-RU" dirty="0"/>
              <a:t>раз, когда происходит событие, значение счетчика уменьшается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Как </a:t>
            </a:r>
            <a:r>
              <a:rPr lang="ru-RU" dirty="0"/>
              <a:t>только значение счетчика достигнет нуля, </a:t>
            </a:r>
            <a:r>
              <a:rPr lang="ru-RU" b="1" dirty="0"/>
              <a:t>самоблокировка будет снята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public </a:t>
            </a:r>
            <a:r>
              <a:rPr lang="en-AU" b="1" dirty="0" err="1"/>
              <a:t>CountDownLatch</a:t>
            </a:r>
            <a:r>
              <a:rPr lang="en-AU" b="1" dirty="0" smtClean="0"/>
              <a:t>(</a:t>
            </a:r>
            <a:r>
              <a:rPr lang="en-AU" b="1" dirty="0" err="1"/>
              <a:t>int</a:t>
            </a:r>
            <a:r>
              <a:rPr lang="en-AU" b="1" dirty="0"/>
              <a:t> </a:t>
            </a:r>
            <a:r>
              <a:rPr lang="en-AU" b="1" dirty="0" smtClean="0"/>
              <a:t>count)</a:t>
            </a:r>
            <a:endParaRPr lang="ru-RU" b="1" dirty="0" smtClean="0"/>
          </a:p>
          <a:p>
            <a:pPr lvl="1"/>
            <a:r>
              <a:rPr lang="ru-RU" sz="2200" dirty="0" smtClean="0"/>
              <a:t>принимает значение типа </a:t>
            </a:r>
            <a:r>
              <a:rPr lang="en-AU" sz="2200" b="1" dirty="0" err="1" smtClean="0"/>
              <a:t>int</a:t>
            </a:r>
            <a:r>
              <a:rPr lang="ru-RU" sz="2200" dirty="0" smtClean="0"/>
              <a:t> и</a:t>
            </a:r>
            <a:r>
              <a:rPr lang="en-AU" sz="2200" dirty="0" smtClean="0"/>
              <a:t> </a:t>
            </a:r>
            <a:r>
              <a:rPr lang="ru-RU" sz="2200" dirty="0" smtClean="0"/>
              <a:t>инициализирует </a:t>
            </a:r>
            <a:r>
              <a:rPr lang="ru-RU" sz="2200" b="1" dirty="0" smtClean="0"/>
              <a:t>счетчик </a:t>
            </a:r>
            <a:r>
              <a:rPr lang="ru-RU" sz="2200" dirty="0" smtClean="0"/>
              <a:t>на данное значение</a:t>
            </a:r>
          </a:p>
          <a:p>
            <a:pPr lvl="1"/>
            <a:r>
              <a:rPr lang="en-AU" sz="2200" b="1" dirty="0" smtClean="0"/>
              <a:t>t</a:t>
            </a:r>
            <a:r>
              <a:rPr lang="en-US" sz="2200" b="1" dirty="0" err="1" smtClean="0"/>
              <a:t>hrows</a:t>
            </a:r>
            <a:r>
              <a:rPr lang="ru-RU" sz="2200" b="1" dirty="0" smtClean="0"/>
              <a:t> </a:t>
            </a:r>
            <a:r>
              <a:rPr lang="en-US" sz="2200" b="1" dirty="0" err="1" smtClean="0"/>
              <a:t>IllegalArgumentException</a:t>
            </a:r>
            <a:r>
              <a:rPr lang="en-US" sz="2200" dirty="0" smtClean="0"/>
              <a:t> – </a:t>
            </a:r>
            <a:r>
              <a:rPr lang="ru-RU" sz="2200" dirty="0" smtClean="0"/>
              <a:t>если </a:t>
            </a:r>
            <a:r>
              <a:rPr lang="en-AU" sz="2200" dirty="0" smtClean="0"/>
              <a:t>count </a:t>
            </a:r>
            <a:r>
              <a:rPr lang="ru-RU" sz="2200" dirty="0" smtClean="0"/>
              <a:t>отрицательное число</a:t>
            </a:r>
            <a:endParaRPr lang="ru-RU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 smtClean="0"/>
              <a:t>void await()</a:t>
            </a:r>
            <a:r>
              <a:rPr lang="ru-RU" dirty="0" smtClean="0"/>
              <a:t>  </a:t>
            </a:r>
            <a:endParaRPr lang="en-AU" dirty="0" smtClean="0"/>
          </a:p>
          <a:p>
            <a:pPr lvl="1" algn="just"/>
            <a:r>
              <a:rPr lang="ru-RU" dirty="0"/>
              <a:t>ожидание длится до тех пор, пока отсчет, связанный с </a:t>
            </a:r>
            <a:r>
              <a:rPr lang="ru-RU" dirty="0" smtClean="0"/>
              <a:t>вызывающим </a:t>
            </a:r>
            <a:r>
              <a:rPr lang="ru-RU" dirty="0"/>
              <a:t>объектом типа </a:t>
            </a:r>
            <a:r>
              <a:rPr lang="ru-RU" b="1" dirty="0" err="1"/>
              <a:t>CountDownLatch</a:t>
            </a:r>
            <a:r>
              <a:rPr lang="ru-RU" dirty="0"/>
              <a:t>, не достигнет нуля</a:t>
            </a:r>
            <a:r>
              <a:rPr lang="ru-RU" dirty="0" smtClean="0"/>
              <a:t>.</a:t>
            </a:r>
          </a:p>
          <a:p>
            <a:pPr lvl="1" algn="just"/>
            <a:r>
              <a:rPr lang="en-AU" b="1" dirty="0" smtClean="0"/>
              <a:t>throws </a:t>
            </a:r>
            <a:r>
              <a:rPr lang="en-AU" b="1" dirty="0" err="1" smtClean="0"/>
              <a:t>InterruptedException</a:t>
            </a:r>
            <a:r>
              <a:rPr lang="ru-RU" b="1" dirty="0" smtClean="0"/>
              <a:t> </a:t>
            </a:r>
            <a:r>
              <a:rPr lang="ru-RU" dirty="0" smtClean="0"/>
              <a:t>если поток прерван пока ждёт</a:t>
            </a:r>
          </a:p>
          <a:p>
            <a:pPr lvl="1"/>
            <a:endParaRPr lang="en-AU" dirty="0" smtClean="0"/>
          </a:p>
          <a:p>
            <a:r>
              <a:rPr lang="en-AU" b="1" dirty="0" err="1" smtClean="0"/>
              <a:t>boolean</a:t>
            </a:r>
            <a:r>
              <a:rPr lang="en-AU" b="1" dirty="0" smtClean="0"/>
              <a:t> await(long </a:t>
            </a:r>
            <a:r>
              <a:rPr lang="ru-RU" b="1" dirty="0" smtClean="0"/>
              <a:t>ожидание</a:t>
            </a:r>
            <a:r>
              <a:rPr lang="en-AU" b="1" dirty="0" smtClean="0"/>
              <a:t>, </a:t>
            </a:r>
            <a:r>
              <a:rPr lang="en-AU" b="1" dirty="0" err="1" smtClean="0"/>
              <a:t>TimeUnit</a:t>
            </a:r>
            <a:r>
              <a:rPr lang="en-AU" b="1" dirty="0" smtClean="0"/>
              <a:t> </a:t>
            </a:r>
            <a:r>
              <a:rPr lang="ru-RU" b="1" dirty="0" err="1" smtClean="0"/>
              <a:t>единица_времени</a:t>
            </a:r>
            <a:r>
              <a:rPr lang="en-AU" b="1" dirty="0" smtClean="0"/>
              <a:t>) </a:t>
            </a:r>
            <a:endParaRPr lang="ru-RU" b="1" dirty="0" smtClean="0"/>
          </a:p>
          <a:p>
            <a:pPr lvl="1" algn="just"/>
            <a:r>
              <a:rPr lang="ru-RU" dirty="0"/>
              <a:t>ожидание длится только в течение определенного периода времени, </a:t>
            </a:r>
            <a:r>
              <a:rPr lang="ru-RU" dirty="0" smtClean="0"/>
              <a:t>определяемого </a:t>
            </a:r>
            <a:r>
              <a:rPr lang="ru-RU" dirty="0"/>
              <a:t>параметром ожидание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/>
              <a:t>возвращает </a:t>
            </a:r>
            <a:r>
              <a:rPr lang="ru-RU" dirty="0" smtClean="0"/>
              <a:t>логическое </a:t>
            </a:r>
            <a:r>
              <a:rPr lang="ru-RU" dirty="0"/>
              <a:t>значение </a:t>
            </a:r>
            <a:r>
              <a:rPr lang="ru-RU" b="1" dirty="0" err="1"/>
              <a:t>false</a:t>
            </a:r>
            <a:r>
              <a:rPr lang="ru-RU" dirty="0"/>
              <a:t>, если достигнут предел времени ожидания, или </a:t>
            </a:r>
            <a:r>
              <a:rPr lang="ru-RU" dirty="0" smtClean="0"/>
              <a:t>логическое </a:t>
            </a:r>
            <a:r>
              <a:rPr lang="ru-RU" dirty="0"/>
              <a:t>значение </a:t>
            </a:r>
            <a:r>
              <a:rPr lang="ru-RU" b="1" dirty="0" err="1"/>
              <a:t>true</a:t>
            </a:r>
            <a:r>
              <a:rPr lang="ru-RU" dirty="0"/>
              <a:t>, если обратный отсчет достигает нуля</a:t>
            </a:r>
            <a:r>
              <a:rPr lang="ru-RU" dirty="0" smtClean="0"/>
              <a:t>.</a:t>
            </a:r>
          </a:p>
          <a:p>
            <a:pPr lvl="1" algn="just"/>
            <a:r>
              <a:rPr lang="en-AU" b="1" dirty="0" smtClean="0"/>
              <a:t>throws </a:t>
            </a:r>
            <a:r>
              <a:rPr lang="en-AU" b="1" dirty="0" err="1" smtClean="0"/>
              <a:t>InterruptedException</a:t>
            </a:r>
            <a:r>
              <a:rPr lang="ru-RU" b="1" dirty="0" smtClean="0"/>
              <a:t> </a:t>
            </a:r>
            <a:r>
              <a:rPr lang="ru-RU" dirty="0" smtClean="0"/>
              <a:t>если поток прерван пока ждёт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b="1" dirty="0" smtClean="0"/>
          </a:p>
          <a:p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Основные методы класса: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AU" b="1" dirty="0" smtClean="0"/>
              <a:t>void </a:t>
            </a:r>
            <a:r>
              <a:rPr lang="en-AU" b="1" dirty="0" err="1" smtClean="0"/>
              <a:t>countDown</a:t>
            </a:r>
            <a:r>
              <a:rPr lang="en-AU" b="1" dirty="0" smtClean="0"/>
              <a:t>() </a:t>
            </a:r>
            <a:endParaRPr lang="ru-RU" b="1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сякий раз, когда вызывается метод </a:t>
            </a:r>
            <a:r>
              <a:rPr lang="ru-RU" b="1" dirty="0" err="1" smtClean="0"/>
              <a:t>countDown</a:t>
            </a:r>
            <a:r>
              <a:rPr lang="ru-RU" b="1" dirty="0" smtClean="0"/>
              <a:t>()</a:t>
            </a:r>
            <a:r>
              <a:rPr lang="ru-RU" dirty="0" smtClean="0"/>
              <a:t>, отсчет, связанный с вызывающим объектом, уменьшается на единицу. </a:t>
            </a:r>
          </a:p>
          <a:p>
            <a:r>
              <a:rPr lang="en-AU" b="1" dirty="0"/>
              <a:t>long </a:t>
            </a:r>
            <a:r>
              <a:rPr lang="en-AU" b="1" dirty="0" err="1"/>
              <a:t>getCount</a:t>
            </a:r>
            <a:r>
              <a:rPr lang="en-AU" b="1" dirty="0" smtClean="0"/>
              <a:t>() </a:t>
            </a:r>
            <a:endParaRPr lang="ru-RU" b="1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озвращает текущее значение событий</a:t>
            </a:r>
          </a:p>
          <a:p>
            <a:pPr lvl="1"/>
            <a:endParaRPr lang="ru-RU" dirty="0"/>
          </a:p>
          <a:p>
            <a:pPr lvl="1"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вправо 3"/>
          <p:cNvSpPr/>
          <p:nvPr/>
        </p:nvSpPr>
        <p:spPr>
          <a:xfrm>
            <a:off x="2915816" y="1268760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763688" y="1988840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907704" y="4077072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2483768" y="2708920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475656" y="3429000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инус 9"/>
          <p:cNvSpPr/>
          <p:nvPr/>
        </p:nvSpPr>
        <p:spPr>
          <a:xfrm rot="5400000">
            <a:off x="2375756" y="2528900"/>
            <a:ext cx="4680520" cy="115212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51920" y="836712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CountDownLatch</a:t>
            </a:r>
            <a:endParaRPr lang="en-AU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836712"/>
            <a:ext cx="92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потоки: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05172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134076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5004048" y="206084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5004048" y="422108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5004048" y="278092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04048" y="3501008"/>
            <a:ext cx="14401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508104" y="11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50810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508104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50810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26738" t="15443" r="42284" b="22785"/>
          <a:stretch>
            <a:fillRect/>
          </a:stretch>
        </p:blipFill>
        <p:spPr bwMode="auto">
          <a:xfrm>
            <a:off x="5076056" y="1340768"/>
            <a:ext cx="378769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27994" t="32568" r="37772" b="24301"/>
          <a:stretch>
            <a:fillRect/>
          </a:stretch>
        </p:blipFill>
        <p:spPr bwMode="auto">
          <a:xfrm>
            <a:off x="107504" y="1484784"/>
            <a:ext cx="49787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795</Words>
  <Application>Microsoft Office PowerPoint</Application>
  <PresentationFormat>Экран (4:3)</PresentationFormat>
  <Paragraphs>233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CyclicBarrier  CountDownLatch  Semaphore  Phaser</vt:lpstr>
      <vt:lpstr>package java.util.concurrent;</vt:lpstr>
      <vt:lpstr>  Это вспомогательные утилиты для синхронизации потоков.  Представляют собой мощное оружие в «параллельных» вычислениях.  </vt:lpstr>
      <vt:lpstr>class CountDownLatch</vt:lpstr>
      <vt:lpstr>Конструктор</vt:lpstr>
      <vt:lpstr>Основные методы класса:</vt:lpstr>
      <vt:lpstr>Основные методы класса:</vt:lpstr>
      <vt:lpstr>Слайд 8</vt:lpstr>
      <vt:lpstr>Пример:</vt:lpstr>
      <vt:lpstr>Лошадка + 4 готова к забегу Лошадка + 1 готова к забегу Лошадка + 5 готова к забегу Лошадка + 3 готова к забегу Лошадка + 2 готова к забегу    До старта: 4 До старта: 3 До старта: 2 До старта: 1 До старта: 0    Лошадка + 1 побежала.... Лошадка + 3 побежала.... Лошадка + 5 побежала.... Лошадка + 2 побежала.... Лошадка + 4 побежала....    Лошадка + 5 пересекла финиш! Лошадка + 1 пересекла финиш! Лошадка + 3 пересекла финиш! Лошадка + 2 пересекла финиш! Лошадка + 4 пересекла финиш!</vt:lpstr>
      <vt:lpstr>Плюсы: Является эффективным и простым в употреблении средством синхронизации, которое окажется полезным в тех случаях, когда поток исполнения должен находиться в состоянии ожидания до тех пор, пока не произойдет одно или несколько событий.  </vt:lpstr>
      <vt:lpstr>class CyclicBarrier </vt:lpstr>
      <vt:lpstr>Конструктор</vt:lpstr>
      <vt:lpstr>Основные методы класса:</vt:lpstr>
      <vt:lpstr>Основные методы класса:</vt:lpstr>
      <vt:lpstr>Слайд 16</vt:lpstr>
      <vt:lpstr>Пример:</vt:lpstr>
      <vt:lpstr>Слайд 18</vt:lpstr>
      <vt:lpstr> Преимущество:  Чтобы сбросить барьер, нужно вызвать berrier.reset(), чего не хватало в CountDownLatch.   </vt:lpstr>
      <vt:lpstr>class Semaphore</vt:lpstr>
      <vt:lpstr>Конструктор</vt:lpstr>
      <vt:lpstr>Основные методы класса:</vt:lpstr>
      <vt:lpstr>Основные методы класса:</vt:lpstr>
      <vt:lpstr>Слайд 24</vt:lpstr>
      <vt:lpstr>Пример:</vt:lpstr>
      <vt:lpstr>Вывод в консоль:</vt:lpstr>
      <vt:lpstr>Слайд 27</vt:lpstr>
      <vt:lpstr>class Phaser</vt:lpstr>
      <vt:lpstr>Конструктор</vt:lpstr>
      <vt:lpstr>Основные методы класса:</vt:lpstr>
      <vt:lpstr>Основные методы класса:</vt:lpstr>
      <vt:lpstr>Пример:</vt:lpstr>
      <vt:lpstr>Слайд 33</vt:lpstr>
      <vt:lpstr>Преимущество:  Даг Ли использовал остроумную идею: хранить все состояние этапщика в одном лонге, и изменять через атомарные compare-and-set операции.  Благодаря этому в реализации почти не используются обычные блокировки. </vt:lpstr>
      <vt:lpstr>Литература: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Siarhey</dc:creator>
  <cp:lastModifiedBy>Siarhey</cp:lastModifiedBy>
  <cp:revision>37</cp:revision>
  <dcterms:created xsi:type="dcterms:W3CDTF">2022-01-30T20:42:26Z</dcterms:created>
  <dcterms:modified xsi:type="dcterms:W3CDTF">2022-01-31T18:35:27Z</dcterms:modified>
</cp:coreProperties>
</file>