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B866F9-4A22-434D-8BC0-EE1C2E995DEC}">
  <a:tblStyle styleId="{EFB866F9-4A22-434D-8BC0-EE1C2E995D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aleway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4.xml"/><Relationship Id="rId33" Type="http://schemas.openxmlformats.org/officeDocument/2006/relationships/font" Target="fonts/Lato-regular.fntdata"/><Relationship Id="rId10" Type="http://schemas.openxmlformats.org/officeDocument/2006/relationships/slide" Target="slides/slide3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6.xml"/><Relationship Id="rId35" Type="http://schemas.openxmlformats.org/officeDocument/2006/relationships/font" Target="fonts/Lato-italic.fntdata"/><Relationship Id="rId12" Type="http://schemas.openxmlformats.org/officeDocument/2006/relationships/slide" Target="slides/slide5.xml"/><Relationship Id="rId34" Type="http://schemas.openxmlformats.org/officeDocument/2006/relationships/font" Target="fonts/Lato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Lat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2418772e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2418772e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a5c15f392_3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da5c15f392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ff7f3b2f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ff7f3b2f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03f80253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c03f80253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ff72ef5d3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ff72ef5d3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a5c15f392_3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2da5c15f392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ff72ef5d36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ff72ef5d36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da5c15f392_3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2da5c15f392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da5c15f392_3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2da5c15f392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ff76706a3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ff76706a3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2418772e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2418772e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c03f8025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c03f8025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2418772e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2418772e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49f54249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49f54249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4a69884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4a69884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4a698840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4a698840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a5c15f392_1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da5c15f392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a5c15f392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da5c15f39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f76706a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f76706a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www.advancedwireless.org/new-york-city/" TargetMode="External"/><Relationship Id="rId3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www.advancedwireless.org/new-york-city/" TargetMode="External"/><Relationship Id="rId3" Type="http://schemas.openxmlformats.org/officeDocument/2006/relationships/image" Target="../media/image1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advancedwireless.org/new-york-city/" TargetMode="External"/><Relationship Id="rId3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advancedwireless.org/new-york-city/" TargetMode="External"/><Relationship Id="rId3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2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625" y="3172900"/>
            <a:ext cx="7688100" cy="1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3" name="Google Shape;5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11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2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729625" y="3172900"/>
            <a:ext cx="7688100" cy="1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37775"/>
            <a:ext cx="85206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858400"/>
            <a:ext cx="8520600" cy="4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727800" y="10297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Two-color:small siz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381000" y="438150"/>
            <a:ext cx="3886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381000" y="1200150"/>
            <a:ext cx="38862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876800" y="438150"/>
            <a:ext cx="3810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" name="Google Shape;81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4801584"/>
            <a:ext cx="1400810" cy="25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228600" y="438150"/>
            <a:ext cx="8610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228600" y="1123950"/>
            <a:ext cx="4275025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643604" y="1123950"/>
            <a:ext cx="4195596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Two-color:size 18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/>
          <p:nvPr>
            <p:ph type="title"/>
          </p:nvPr>
        </p:nvSpPr>
        <p:spPr>
          <a:xfrm>
            <a:off x="381000" y="438150"/>
            <a:ext cx="3886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381000" y="1200150"/>
            <a:ext cx="38862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4876800" y="438150"/>
            <a:ext cx="3810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800"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4801584"/>
            <a:ext cx="1400810" cy="25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729450" y="108525"/>
            <a:ext cx="76887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729450" y="803450"/>
            <a:ext cx="7688700" cy="4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137775"/>
            <a:ext cx="85206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858400"/>
            <a:ext cx="8520600" cy="4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8" name="Google Shape;108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23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Two-color:small siz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81000" y="438150"/>
            <a:ext cx="3886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381000" y="1200150"/>
            <a:ext cx="38862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876800" y="438150"/>
            <a:ext cx="3810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4801584"/>
            <a:ext cx="1400810" cy="25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228600" y="438150"/>
            <a:ext cx="8610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228600" y="1123950"/>
            <a:ext cx="4275025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643604" y="1123950"/>
            <a:ext cx="4195596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Two-color:size 18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381000" y="438150"/>
            <a:ext cx="3886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" type="subTitle"/>
          </p:nvPr>
        </p:nvSpPr>
        <p:spPr>
          <a:xfrm>
            <a:off x="381000" y="1200150"/>
            <a:ext cx="38862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876800" y="438150"/>
            <a:ext cx="3810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800"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4801584"/>
            <a:ext cx="1400810" cy="25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729450" y="108525"/>
            <a:ext cx="76887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729450" y="803450"/>
            <a:ext cx="7688700" cy="4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727800" y="10297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37775"/>
            <a:ext cx="85206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858400"/>
            <a:ext cx="8520600" cy="4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000"/>
              <a:buFont typeface="Calibri"/>
              <a:buChar char="●"/>
              <a:defRPr i="0" sz="2000" u="none" cap="none" strike="noStrike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Calibri"/>
              <a:buChar char="○"/>
              <a:defRPr i="0" sz="1800" u="none" cap="none" strike="noStrike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Calibri"/>
              <a:buChar char="■"/>
              <a:defRPr i="0" u="none" cap="none" strike="noStrike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Calibri"/>
              <a:buChar char="●"/>
              <a:defRPr i="0" u="none" cap="none" strike="noStrike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Calibri"/>
              <a:buChar char="○"/>
              <a:defRPr i="0" u="none" cap="none" strike="noStrike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Calibri"/>
              <a:buChar char="■"/>
              <a:defRPr i="0" u="none" cap="none" strike="noStrike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Calibri"/>
              <a:buChar char="●"/>
              <a:defRPr i="0" u="none" cap="none" strike="noStrike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Calibri"/>
              <a:buChar char="○"/>
              <a:defRPr i="0" u="none" cap="none" strike="noStrike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C4587"/>
              </a:buClr>
              <a:buSzPts val="1100"/>
              <a:buFont typeface="Calibri"/>
              <a:buChar char="■"/>
              <a:defRPr i="0" sz="1100" u="none" cap="none" strike="noStrike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311700" y="137775"/>
            <a:ext cx="85206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311700" y="858400"/>
            <a:ext cx="8520600" cy="4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000"/>
              <a:buFont typeface="Calibri"/>
              <a:buChar char="●"/>
              <a:defRPr b="0" i="0" sz="2000" u="none" cap="none" strike="noStrike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Calibri"/>
              <a:buChar char="○"/>
              <a:defRPr b="0" i="0" sz="1800" u="none" cap="none" strike="noStrike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Calibri"/>
              <a:buChar char="■"/>
              <a:defRPr b="0" i="0" sz="1400" u="none" cap="none" strike="noStrike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Calibri"/>
              <a:buChar char="●"/>
              <a:defRPr b="0" i="0" sz="1400" u="none" cap="none" strike="noStrike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Calibri"/>
              <a:buChar char="○"/>
              <a:defRPr b="0" i="0" sz="1400" u="none" cap="none" strike="noStrike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Calibri"/>
              <a:buChar char="■"/>
              <a:defRPr b="0" i="0" sz="1400" u="none" cap="none" strike="noStrike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Calibri"/>
              <a:buChar char="●"/>
              <a:defRPr b="0" i="0" sz="1400" u="none" cap="none" strike="noStrike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Calibri"/>
              <a:buChar char="○"/>
              <a:defRPr b="0" i="0" sz="1400" u="none" cap="none" strike="noStrike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C4587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robots.ox.ac.uk/~vgg/data/vggsound/" TargetMode="External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xuaGR6026fZ6x62syDIvybcAPXRAmeTt/view" TargetMode="External"/><Relationship Id="rId4" Type="http://schemas.openxmlformats.org/officeDocument/2006/relationships/image" Target="../media/image6.png"/><Relationship Id="rId11" Type="http://schemas.openxmlformats.org/officeDocument/2006/relationships/hyperlink" Target="http://drive.google.com/file/d/1VIjnOlFI8YtYiIMAFWUAq3fbQWZBLzMS/view" TargetMode="External"/><Relationship Id="rId10" Type="http://schemas.openxmlformats.org/officeDocument/2006/relationships/hyperlink" Target="http://drive.google.com/file/d/1XlNu-3E671yLO0MNPXnJU7lwls5lYhXo/view" TargetMode="External"/><Relationship Id="rId9" Type="http://schemas.openxmlformats.org/officeDocument/2006/relationships/hyperlink" Target="http://drive.google.com/file/d/1nOLvNBATK3gdldA6tb5O0EuEqffBjENz/view" TargetMode="External"/><Relationship Id="rId5" Type="http://schemas.openxmlformats.org/officeDocument/2006/relationships/hyperlink" Target="http://drive.google.com/file/d/1qgwAotcxbAFqTBs5FRniDZo82MGky7GT/view" TargetMode="External"/><Relationship Id="rId6" Type="http://schemas.openxmlformats.org/officeDocument/2006/relationships/hyperlink" Target="http://drive.google.com/file/d/1X8cNa0rqPmmrkrM8Y0gT2I0o0nBF6Kxo/view" TargetMode="External"/><Relationship Id="rId7" Type="http://schemas.openxmlformats.org/officeDocument/2006/relationships/image" Target="../media/image22.png"/><Relationship Id="rId8" Type="http://schemas.openxmlformats.org/officeDocument/2006/relationships/hyperlink" Target="http://drive.google.com/file/d/1LsMhR_aOkSlWsERVenxdvasg9G_vMz7b/view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hyperlink" Target="http://drive.google.com/file/d/19k8lxKwgJZDO5FZQqpQFyLzOJgi-TIRl/view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://drive.google.com/file/d/1OvO2LebHzfGaG3-PAA4IqLkM6UlRIZDF/view" TargetMode="External"/><Relationship Id="rId7" Type="http://schemas.openxmlformats.org/officeDocument/2006/relationships/hyperlink" Target="http://drive.google.com/file/d/1x4DpZoHQRP_LDkdh8FGNqrxNXagpZAkG/view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rxiv.org/pdf/2402.03710.pdf" TargetMode="External"/><Relationship Id="rId4" Type="http://schemas.openxmlformats.org/officeDocument/2006/relationships/hyperlink" Target="https://github.com/eecse6692/e6692-2024spring-finalproject-lcee" TargetMode="External"/><Relationship Id="rId5" Type="http://schemas.openxmlformats.org/officeDocument/2006/relationships/hyperlink" Target="https://listenchatedit.github.io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ctrTitle"/>
          </p:nvPr>
        </p:nvSpPr>
        <p:spPr>
          <a:xfrm>
            <a:off x="729625" y="238025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800">
                <a:solidFill>
                  <a:srgbClr val="1155CC"/>
                </a:solidFill>
              </a:rPr>
              <a:t>Listen, Chat, and Edit on Edge</a:t>
            </a:r>
            <a:endParaRPr sz="1800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400">
                <a:solidFill>
                  <a:srgbClr val="1155CC"/>
                </a:solidFill>
              </a:rPr>
              <a:t>Final Project Presentation</a:t>
            </a:r>
            <a:br>
              <a:rPr lang="en-US" sz="2400">
                <a:solidFill>
                  <a:srgbClr val="FF6839"/>
                </a:solidFill>
              </a:rPr>
            </a:br>
            <a:endParaRPr sz="2400">
              <a:solidFill>
                <a:srgbClr val="FF683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2400">
              <a:solidFill>
                <a:srgbClr val="1155CC"/>
              </a:solidFill>
            </a:endParaRPr>
          </a:p>
        </p:txBody>
      </p:sp>
      <p:sp>
        <p:nvSpPr>
          <p:cNvPr id="120" name="Google Shape;120;p25"/>
          <p:cNvSpPr txBox="1"/>
          <p:nvPr>
            <p:ph idx="1" type="subTitle"/>
          </p:nvPr>
        </p:nvSpPr>
        <p:spPr>
          <a:xfrm>
            <a:off x="727950" y="2178025"/>
            <a:ext cx="7688100" cy="1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1155CC"/>
                </a:solidFill>
              </a:rPr>
              <a:t>LCEE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1155CC"/>
                </a:solidFill>
              </a:rPr>
              <a:t>Siavash Shams (ss6928)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1155CC"/>
                </a:solidFill>
              </a:rPr>
              <a:t>Pranav Kumar Kota (pkk2125)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>
                <a:solidFill>
                  <a:srgbClr val="1155CC"/>
                </a:solidFill>
              </a:rPr>
              <a:t>EECS E6692 Deep Learning on the Edge, 2022 Spring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121" name="Google Shape;1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375" y="398925"/>
            <a:ext cx="2650450" cy="26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137775"/>
            <a:ext cx="85206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Approach:-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858400"/>
            <a:ext cx="8520600" cy="41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Deploy the Fine-tuned LLM on </a:t>
            </a:r>
            <a:r>
              <a:rPr lang="en-US"/>
              <a:t>cloud.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Setup a connection between jetson and the cloud and send the prompt to cloud and get the embeddings.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Use the obtained embeddings as input to the sound editor module to do the sound editing on jetson.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NVIDIA® Jetson Nano 4GB Development Kit - OKdo"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00" y="3519875"/>
            <a:ext cx="3255899" cy="17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8850" y="2394375"/>
            <a:ext cx="1461275" cy="136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4"/>
          <p:cNvSpPr txBox="1"/>
          <p:nvPr/>
        </p:nvSpPr>
        <p:spPr>
          <a:xfrm>
            <a:off x="4572000" y="2661050"/>
            <a:ext cx="12633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LLM</a:t>
            </a:r>
            <a:endParaRPr sz="20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4"/>
          <p:cNvSpPr txBox="1"/>
          <p:nvPr/>
        </p:nvSpPr>
        <p:spPr>
          <a:xfrm>
            <a:off x="1550600" y="2990463"/>
            <a:ext cx="23151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Prompt: extract the female voice</a:t>
            </a:r>
            <a:endParaRPr sz="12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34"/>
          <p:cNvCxnSpPr/>
          <p:nvPr/>
        </p:nvCxnSpPr>
        <p:spPr>
          <a:xfrm flipH="1" rot="10800000">
            <a:off x="2428100" y="3125012"/>
            <a:ext cx="1643400" cy="8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8" name="Google Shape;19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1100" y="3792925"/>
            <a:ext cx="1770850" cy="428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34"/>
          <p:cNvCxnSpPr/>
          <p:nvPr/>
        </p:nvCxnSpPr>
        <p:spPr>
          <a:xfrm flipH="1">
            <a:off x="2773400" y="3316050"/>
            <a:ext cx="1652400" cy="9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34"/>
          <p:cNvSpPr txBox="1"/>
          <p:nvPr/>
        </p:nvSpPr>
        <p:spPr>
          <a:xfrm>
            <a:off x="237025" y="3423625"/>
            <a:ext cx="17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68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4"/>
          <p:cNvSpPr/>
          <p:nvPr/>
        </p:nvSpPr>
        <p:spPr>
          <a:xfrm>
            <a:off x="594925" y="3754763"/>
            <a:ext cx="9987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6839"/>
                </a:solidFill>
                <a:latin typeface="Calibri"/>
                <a:ea typeface="Calibri"/>
                <a:cs typeface="Calibri"/>
                <a:sym typeface="Calibri"/>
              </a:rPr>
              <a:t>Separation module</a:t>
            </a:r>
            <a:endParaRPr sz="1200">
              <a:solidFill>
                <a:srgbClr val="FF68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6600" y="4343698"/>
            <a:ext cx="689025" cy="2300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34"/>
          <p:cNvCxnSpPr>
            <a:stCxn id="202" idx="0"/>
            <a:endCxn id="201" idx="2"/>
          </p:cNvCxnSpPr>
          <p:nvPr/>
        </p:nvCxnSpPr>
        <p:spPr>
          <a:xfrm rot="10800000">
            <a:off x="1094413" y="4124098"/>
            <a:ext cx="266700" cy="2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/>
        </p:nvSpPr>
        <p:spPr>
          <a:xfrm>
            <a:off x="227100" y="2919250"/>
            <a:ext cx="17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68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5"/>
          <p:cNvSpPr/>
          <p:nvPr/>
        </p:nvSpPr>
        <p:spPr>
          <a:xfrm>
            <a:off x="6974500" y="200925"/>
            <a:ext cx="1764000" cy="1162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LLM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5"/>
          <p:cNvSpPr/>
          <p:nvPr/>
        </p:nvSpPr>
        <p:spPr>
          <a:xfrm>
            <a:off x="968575" y="2715700"/>
            <a:ext cx="1714500" cy="1243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Jetson Nano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35"/>
          <p:cNvPicPr preferRelativeResize="0"/>
          <p:nvPr/>
        </p:nvPicPr>
        <p:blipFill rotWithShape="1">
          <a:blip r:embed="rId3">
            <a:alphaModFix/>
          </a:blip>
          <a:srcRect b="19642" l="20409" r="24681" t="19202"/>
          <a:stretch/>
        </p:blipFill>
        <p:spPr>
          <a:xfrm>
            <a:off x="1188350" y="2894525"/>
            <a:ext cx="1182801" cy="8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5"/>
          <p:cNvSpPr/>
          <p:nvPr/>
        </p:nvSpPr>
        <p:spPr>
          <a:xfrm>
            <a:off x="3996725" y="1230325"/>
            <a:ext cx="1938300" cy="1896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Block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35"/>
          <p:cNvCxnSpPr>
            <a:endCxn id="212" idx="1"/>
          </p:cNvCxnSpPr>
          <p:nvPr/>
        </p:nvCxnSpPr>
        <p:spPr>
          <a:xfrm flipH="1" rot="10800000">
            <a:off x="1825682" y="1508032"/>
            <a:ext cx="2454900" cy="1207800"/>
          </a:xfrm>
          <a:prstGeom prst="curvedConnector4">
            <a:avLst>
              <a:gd fmla="val 44219" name="adj1"/>
              <a:gd fmla="val 14270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35"/>
          <p:cNvCxnSpPr>
            <a:stCxn id="212" idx="7"/>
            <a:endCxn id="209" idx="1"/>
          </p:cNvCxnSpPr>
          <p:nvPr/>
        </p:nvCxnSpPr>
        <p:spPr>
          <a:xfrm rot="-5400000">
            <a:off x="5949818" y="483382"/>
            <a:ext cx="726000" cy="1323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35"/>
          <p:cNvCxnSpPr>
            <a:stCxn id="209" idx="2"/>
            <a:endCxn id="212" idx="5"/>
          </p:cNvCxnSpPr>
          <p:nvPr/>
        </p:nvCxnSpPr>
        <p:spPr>
          <a:xfrm rot="5400000">
            <a:off x="6011050" y="1003575"/>
            <a:ext cx="1485600" cy="2205300"/>
          </a:xfrm>
          <a:prstGeom prst="curvedConnector3">
            <a:avLst>
              <a:gd fmla="val 1347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35"/>
          <p:cNvCxnSpPr>
            <a:stCxn id="212" idx="4"/>
          </p:cNvCxnSpPr>
          <p:nvPr/>
        </p:nvCxnSpPr>
        <p:spPr>
          <a:xfrm rot="5400000">
            <a:off x="3595325" y="2290975"/>
            <a:ext cx="534900" cy="2206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35"/>
          <p:cNvSpPr/>
          <p:nvPr/>
        </p:nvSpPr>
        <p:spPr>
          <a:xfrm rot="-3355438">
            <a:off x="2711525" y="1814743"/>
            <a:ext cx="358206" cy="7388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5"/>
          <p:cNvSpPr/>
          <p:nvPr/>
        </p:nvSpPr>
        <p:spPr>
          <a:xfrm rot="7720488">
            <a:off x="7210294" y="2789670"/>
            <a:ext cx="358138" cy="740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5"/>
          <p:cNvSpPr/>
          <p:nvPr/>
        </p:nvSpPr>
        <p:spPr>
          <a:xfrm rot="9929894">
            <a:off x="3746951" y="3458907"/>
            <a:ext cx="358213" cy="739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5"/>
          <p:cNvSpPr/>
          <p:nvPr/>
        </p:nvSpPr>
        <p:spPr>
          <a:xfrm rot="-1923985">
            <a:off x="5792501" y="1024295"/>
            <a:ext cx="358258" cy="7358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5"/>
          <p:cNvSpPr/>
          <p:nvPr/>
        </p:nvSpPr>
        <p:spPr>
          <a:xfrm>
            <a:off x="3877525" y="3865175"/>
            <a:ext cx="948000" cy="67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Pub/Sub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5"/>
          <p:cNvSpPr/>
          <p:nvPr/>
        </p:nvSpPr>
        <p:spPr>
          <a:xfrm>
            <a:off x="6142925" y="3774425"/>
            <a:ext cx="948000" cy="67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SSH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5"/>
          <p:cNvSpPr/>
          <p:nvPr/>
        </p:nvSpPr>
        <p:spPr>
          <a:xfrm rot="-8768121">
            <a:off x="4930236" y="3262369"/>
            <a:ext cx="983072" cy="931651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625" y="3621075"/>
            <a:ext cx="2643000" cy="13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4800" y="3737594"/>
            <a:ext cx="1335300" cy="74776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5"/>
          <p:cNvSpPr txBox="1"/>
          <p:nvPr>
            <p:ph type="title"/>
          </p:nvPr>
        </p:nvSpPr>
        <p:spPr>
          <a:xfrm>
            <a:off x="91225" y="61850"/>
            <a:ext cx="85206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Connecting the Jetson Nano to the Cloud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988" y="972550"/>
            <a:ext cx="6470024" cy="362715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6"/>
          <p:cNvSpPr txBox="1"/>
          <p:nvPr/>
        </p:nvSpPr>
        <p:spPr>
          <a:xfrm>
            <a:off x="1774200" y="126025"/>
            <a:ext cx="45963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Pub/Sub</a:t>
            </a:r>
            <a:endParaRPr sz="20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137775"/>
            <a:ext cx="85206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858400"/>
            <a:ext cx="8520600" cy="41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Name: VGGSound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Link: </a:t>
            </a:r>
            <a:r>
              <a:rPr lang="en-US" sz="1900" u="sng">
                <a:solidFill>
                  <a:schemeClr val="hlink"/>
                </a:solidFill>
                <a:hlinkClick r:id="rId3"/>
              </a:rPr>
              <a:t>https://www.robots.ox.ac.uk/~vgg/data/vggsound/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Size: ~320Gb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Short Description: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Where will data reside?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How will it be used: We will create audio mixtures required for training the model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Did we download? No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Potential Issues: -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39" name="Google Shape;239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2626" y="2016925"/>
            <a:ext cx="3583700" cy="27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title"/>
          </p:nvPr>
        </p:nvSpPr>
        <p:spPr>
          <a:xfrm>
            <a:off x="311700" y="137775"/>
            <a:ext cx="85206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few demonstrations</a:t>
            </a:r>
            <a:endParaRPr/>
          </a:p>
        </p:txBody>
      </p:sp>
      <p:sp>
        <p:nvSpPr>
          <p:cNvPr id="246" name="Google Shape;246;p38"/>
          <p:cNvSpPr txBox="1"/>
          <p:nvPr>
            <p:ph idx="1" type="body"/>
          </p:nvPr>
        </p:nvSpPr>
        <p:spPr>
          <a:xfrm>
            <a:off x="1612425" y="1434563"/>
            <a:ext cx="30498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accent5"/>
                </a:solidFill>
              </a:rPr>
              <a:t>Remove the female talker and amplify the male talker's voice</a:t>
            </a:r>
            <a:endParaRPr sz="1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5"/>
              </a:solidFill>
            </a:endParaRPr>
          </a:p>
        </p:txBody>
      </p:sp>
      <p:pic>
        <p:nvPicPr>
          <p:cNvPr id="247" name="Google Shape;247;p38" title="mix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100" y="17241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8" title="edited_mix.wa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600" y="14928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8" title="edited_mix_2.wav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600" y="22342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8"/>
          <p:cNvSpPr txBox="1"/>
          <p:nvPr/>
        </p:nvSpPr>
        <p:spPr>
          <a:xfrm>
            <a:off x="1637325" y="2236650"/>
            <a:ext cx="30000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Remove all people talking.</a:t>
            </a:r>
            <a:endParaRPr sz="11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00450" y="1338925"/>
            <a:ext cx="2201951" cy="321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594875" y="888575"/>
            <a:ext cx="30498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</a:rPr>
              <a:t>Input mixture</a:t>
            </a:r>
            <a:endParaRPr b="1" sz="1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2334150" y="888575"/>
            <a:ext cx="30498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</a:rPr>
              <a:t>Input prompt</a:t>
            </a:r>
            <a:endParaRPr b="1" sz="1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5"/>
              </a:solidFill>
            </a:endParaRPr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7343750" y="888575"/>
            <a:ext cx="30498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Output </a:t>
            </a:r>
            <a:r>
              <a:rPr b="1" lang="en-US" sz="1400"/>
              <a:t>mixture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255" name="Google Shape;255;p38" title="mix4.wav">
            <a:hlinkClick r:id="rId8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100" y="31743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8" title="edited_mix4.wav">
            <a:hlinkClick r:id="rId9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600" y="3248825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38"/>
          <p:cNvCxnSpPr>
            <a:endCxn id="251" idx="1"/>
          </p:cNvCxnSpPr>
          <p:nvPr/>
        </p:nvCxnSpPr>
        <p:spPr>
          <a:xfrm flipH="1" rot="10800000">
            <a:off x="831750" y="2945000"/>
            <a:ext cx="39687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38"/>
          <p:cNvCxnSpPr/>
          <p:nvPr/>
        </p:nvCxnSpPr>
        <p:spPr>
          <a:xfrm>
            <a:off x="7002388" y="2786575"/>
            <a:ext cx="20721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38"/>
          <p:cNvSpPr txBox="1"/>
          <p:nvPr/>
        </p:nvSpPr>
        <p:spPr>
          <a:xfrm>
            <a:off x="1637325" y="316962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Enhance this recording by removing all the noises.</a:t>
            </a:r>
            <a:endParaRPr sz="11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38" title="mix5.wav">
            <a:hlinkClick r:id="rId10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100" y="40938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8" title="edited_mix5.wav">
            <a:hlinkClick r:id="rId11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600" y="4093875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p38"/>
          <p:cNvCxnSpPr/>
          <p:nvPr/>
        </p:nvCxnSpPr>
        <p:spPr>
          <a:xfrm flipH="1" rot="10800000">
            <a:off x="831750" y="3954800"/>
            <a:ext cx="39687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8"/>
          <p:cNvCxnSpPr/>
          <p:nvPr/>
        </p:nvCxnSpPr>
        <p:spPr>
          <a:xfrm>
            <a:off x="7002388" y="3892300"/>
            <a:ext cx="20721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38"/>
          <p:cNvSpPr txBox="1"/>
          <p:nvPr/>
        </p:nvSpPr>
        <p:spPr>
          <a:xfrm>
            <a:off x="1637325" y="405052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Exclude the speaker with a high-frequency voice and average vitality, conveying a neutral tone.</a:t>
            </a:r>
            <a:endParaRPr sz="11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311700" y="137775"/>
            <a:ext cx="85206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What’s happening to the mixture</a:t>
            </a:r>
            <a:endParaRPr/>
          </a:p>
        </p:txBody>
      </p:sp>
      <p:pic>
        <p:nvPicPr>
          <p:cNvPr id="270" name="Google Shape;27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750" y="3422721"/>
            <a:ext cx="476250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70" y="1368602"/>
            <a:ext cx="9069659" cy="112760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9"/>
          <p:cNvSpPr txBox="1"/>
          <p:nvPr/>
        </p:nvSpPr>
        <p:spPr>
          <a:xfrm>
            <a:off x="462750" y="2963712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Prompt</a:t>
            </a:r>
            <a:endParaRPr/>
          </a:p>
        </p:txBody>
      </p:sp>
      <p:sp>
        <p:nvSpPr>
          <p:cNvPr id="273" name="Google Shape;273;p39"/>
          <p:cNvSpPr txBox="1"/>
          <p:nvPr/>
        </p:nvSpPr>
        <p:spPr>
          <a:xfrm>
            <a:off x="2286000" y="2963712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Edited Mixture</a:t>
            </a:r>
            <a:endParaRPr/>
          </a:p>
        </p:txBody>
      </p:sp>
      <p:sp>
        <p:nvSpPr>
          <p:cNvPr id="274" name="Google Shape;274;p39"/>
          <p:cNvSpPr txBox="1"/>
          <p:nvPr/>
        </p:nvSpPr>
        <p:spPr>
          <a:xfrm>
            <a:off x="3841200" y="2963712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Mixture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0" y="1017675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Unprocessed Mixture</a:t>
            </a:r>
            <a:endParaRPr/>
          </a:p>
        </p:txBody>
      </p:sp>
      <p:sp>
        <p:nvSpPr>
          <p:cNvPr id="276" name="Google Shape;276;p39"/>
          <p:cNvSpPr txBox="1"/>
          <p:nvPr/>
        </p:nvSpPr>
        <p:spPr>
          <a:xfrm>
            <a:off x="2048400" y="1036849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female speaker</a:t>
            </a:r>
            <a:endParaRPr/>
          </a:p>
        </p:txBody>
      </p:sp>
      <p:sp>
        <p:nvSpPr>
          <p:cNvPr id="277" name="Google Shape;277;p39"/>
          <p:cNvSpPr txBox="1"/>
          <p:nvPr/>
        </p:nvSpPr>
        <p:spPr>
          <a:xfrm>
            <a:off x="3985200" y="982898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male speaker</a:t>
            </a:r>
            <a:endParaRPr/>
          </a:p>
        </p:txBody>
      </p:sp>
      <p:sp>
        <p:nvSpPr>
          <p:cNvPr id="278" name="Google Shape;278;p39"/>
          <p:cNvSpPr txBox="1"/>
          <p:nvPr/>
        </p:nvSpPr>
        <p:spPr>
          <a:xfrm>
            <a:off x="6033600" y="1034849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helicopter</a:t>
            </a:r>
            <a:endParaRPr/>
          </a:p>
        </p:txBody>
      </p:sp>
      <p:sp>
        <p:nvSpPr>
          <p:cNvPr id="279" name="Google Shape;279;p39"/>
          <p:cNvSpPr txBox="1"/>
          <p:nvPr/>
        </p:nvSpPr>
        <p:spPr>
          <a:xfrm>
            <a:off x="7642500" y="1008873"/>
            <a:ext cx="5302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turkey gobbling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311700" y="137775"/>
            <a:ext cx="85206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Does it always work?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450" y="1338925"/>
            <a:ext cx="2201951" cy="321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 txBox="1"/>
          <p:nvPr>
            <p:ph idx="1" type="body"/>
          </p:nvPr>
        </p:nvSpPr>
        <p:spPr>
          <a:xfrm>
            <a:off x="594875" y="888575"/>
            <a:ext cx="30498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</a:rPr>
              <a:t>Input mixture</a:t>
            </a:r>
            <a:endParaRPr b="1" sz="1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87" name="Google Shape;287;p40"/>
          <p:cNvSpPr txBox="1"/>
          <p:nvPr>
            <p:ph idx="1" type="body"/>
          </p:nvPr>
        </p:nvSpPr>
        <p:spPr>
          <a:xfrm>
            <a:off x="2334150" y="888575"/>
            <a:ext cx="30498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</a:rPr>
              <a:t>Input prompt</a:t>
            </a:r>
            <a:endParaRPr b="1" sz="1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5"/>
              </a:solidFill>
            </a:endParaRPr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7343750" y="888575"/>
            <a:ext cx="30498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Output mixture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289" name="Google Shape;289;p40" title="mix2.wa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100" y="1801513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/>
          <p:nvPr/>
        </p:nvSpPr>
        <p:spPr>
          <a:xfrm>
            <a:off x="1850913" y="185851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Please remove all non-human sounds.</a:t>
            </a:r>
            <a:endParaRPr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40" title="edited_mix2.wav">
            <a:hlinkClick r:id="rId6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3363" y="16316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0" title="corrected_edited_2.wav">
            <a:hlinkClick r:id="rId7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3350" y="334185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0"/>
          <p:cNvSpPr txBox="1"/>
          <p:nvPr/>
        </p:nvSpPr>
        <p:spPr>
          <a:xfrm>
            <a:off x="7596375" y="33703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5"/>
                </a:solidFill>
              </a:rPr>
              <a:t>paper results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94" name="Google Shape;294;p40"/>
          <p:cNvSpPr txBox="1"/>
          <p:nvPr/>
        </p:nvSpPr>
        <p:spPr>
          <a:xfrm>
            <a:off x="7643938" y="1660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5"/>
                </a:solidFill>
              </a:rPr>
              <a:t>ours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type="title"/>
          </p:nvPr>
        </p:nvSpPr>
        <p:spPr>
          <a:xfrm>
            <a:off x="311700" y="137775"/>
            <a:ext cx="85206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Profiling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00" name="Google Shape;30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2766" y="1027973"/>
            <a:ext cx="5565409" cy="3087549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 txBox="1"/>
          <p:nvPr>
            <p:ph type="title"/>
          </p:nvPr>
        </p:nvSpPr>
        <p:spPr>
          <a:xfrm>
            <a:off x="311700" y="137775"/>
            <a:ext cx="85206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Profiling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306" name="Google Shape;306;p42"/>
          <p:cNvGraphicFramePr/>
          <p:nvPr/>
        </p:nvGraphicFramePr>
        <p:xfrm>
          <a:off x="853025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{EFB866F9-4A22-434D-8BC0-EE1C2E995DEC}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070C0"/>
                          </a:solidFill>
                        </a:rPr>
                        <a:t>Module</a:t>
                      </a:r>
                      <a:endParaRPr b="1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070C0"/>
                          </a:solidFill>
                        </a:rPr>
                        <a:t>Submodules</a:t>
                      </a:r>
                      <a:endParaRPr b="1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070C0"/>
                          </a:solidFill>
                        </a:rPr>
                        <a:t>Processing Time (s)</a:t>
                      </a:r>
                      <a:endParaRPr b="1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Sound Editing Module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Encoder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MaskNet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Decoder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0.042 </a:t>
                      </a:r>
                      <a:r>
                        <a:rPr lang="en-US" sz="1200">
                          <a:solidFill>
                            <a:srgbClr val="202122"/>
                          </a:solidFill>
                          <a:highlight>
                            <a:srgbClr val="FDFDFD"/>
                          </a:highlight>
                        </a:rPr>
                        <a:t>±</a:t>
                      </a:r>
                      <a:r>
                        <a:rPr lang="en-US"/>
                        <a:t> </a:t>
                      </a:r>
                      <a:r>
                        <a:rPr lang="en-US"/>
                        <a:t>0.024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4.520 </a:t>
                      </a:r>
                      <a:r>
                        <a:rPr lang="en-US" sz="1200">
                          <a:solidFill>
                            <a:srgbClr val="202122"/>
                          </a:solidFill>
                          <a:highlight>
                            <a:srgbClr val="FDFDFD"/>
                          </a:highlight>
                        </a:rPr>
                        <a:t>±</a:t>
                      </a:r>
                      <a:r>
                        <a:rPr lang="en-US" sz="1050">
                          <a:solidFill>
                            <a:srgbClr val="202122"/>
                          </a:solidFill>
                          <a:highlight>
                            <a:srgbClr val="FDFDFD"/>
                          </a:highlight>
                        </a:rPr>
                        <a:t> </a:t>
                      </a:r>
                      <a:r>
                        <a:rPr lang="en-US"/>
                        <a:t>0.551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0.011 </a:t>
                      </a:r>
                      <a:r>
                        <a:rPr lang="en-US" sz="1200">
                          <a:solidFill>
                            <a:srgbClr val="202122"/>
                          </a:solidFill>
                          <a:highlight>
                            <a:srgbClr val="FDFDFD"/>
                          </a:highlight>
                        </a:rPr>
                        <a:t>±</a:t>
                      </a:r>
                      <a:r>
                        <a:rPr lang="en-US"/>
                        <a:t> 0.016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LLM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LLAMA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3.26 </a:t>
                      </a:r>
                      <a:r>
                        <a:rPr lang="en-US" sz="1200">
                          <a:solidFill>
                            <a:srgbClr val="202122"/>
                          </a:solidFill>
                          <a:highlight>
                            <a:srgbClr val="FDFDFD"/>
                          </a:highlight>
                        </a:rPr>
                        <a:t>±</a:t>
                      </a:r>
                      <a:r>
                        <a:rPr lang="en-US"/>
                        <a:t> </a:t>
                      </a:r>
                      <a:r>
                        <a:rPr lang="en-US"/>
                        <a:t>0.149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311700" y="137775"/>
            <a:ext cx="85206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Challenges	</a:t>
            </a:r>
            <a:endParaRPr/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311700" y="858400"/>
            <a:ext cx="8520600" cy="41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 development environment on the Nano - compatible with the sound mixture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Ensuring model fits on the device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LLM too large to handle; Deployed on cloud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Communication through Pub/Sub service </a:t>
            </a:r>
            <a:r>
              <a:rPr lang="en-US"/>
              <a:t>erroneous due to mismatch.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311700" y="137775"/>
            <a:ext cx="85206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 of the Presentation</a:t>
            </a:r>
            <a:endParaRPr/>
          </a:p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311700" y="858400"/>
            <a:ext cx="8520600" cy="41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Sound Editing Module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LLM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Connecting Jetson Nano to the Cloud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happening to the mixture?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Does it always work?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Profiling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>
            <p:ph type="title"/>
          </p:nvPr>
        </p:nvSpPr>
        <p:spPr>
          <a:xfrm>
            <a:off x="311700" y="137775"/>
            <a:ext cx="85206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References and Links</a:t>
            </a:r>
            <a:endParaRPr/>
          </a:p>
        </p:txBody>
      </p:sp>
      <p:sp>
        <p:nvSpPr>
          <p:cNvPr id="318" name="Google Shape;318;p44"/>
          <p:cNvSpPr txBox="1"/>
          <p:nvPr>
            <p:ph idx="1" type="body"/>
          </p:nvPr>
        </p:nvSpPr>
        <p:spPr>
          <a:xfrm>
            <a:off x="311700" y="858400"/>
            <a:ext cx="8520600" cy="41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Papers: </a:t>
            </a:r>
            <a:r>
              <a:rPr lang="en-US" sz="1900" u="sng">
                <a:solidFill>
                  <a:schemeClr val="hlink"/>
                </a:solidFill>
                <a:hlinkClick r:id="rId3"/>
              </a:rPr>
              <a:t>https://arxiv.org/pdf/2402.03710.pdf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Github: </a:t>
            </a:r>
            <a:r>
              <a:rPr lang="en-US" sz="1900" u="sng">
                <a:solidFill>
                  <a:schemeClr val="hlink"/>
                </a:solidFill>
                <a:hlinkClick r:id="rId4"/>
              </a:rPr>
              <a:t>https://github.com/eecse6692/e6692-2024spring-finalproject-lcee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Paper Demo: </a:t>
            </a:r>
            <a:r>
              <a:rPr lang="en-US" sz="1900" u="sng">
                <a:solidFill>
                  <a:schemeClr val="hlink"/>
                </a:solidFill>
                <a:hlinkClick r:id="rId5"/>
              </a:rPr>
              <a:t>https://listenchatedit.github.io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19" name="Google Shape;319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727800" y="23041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Thanks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311700" y="137775"/>
            <a:ext cx="85206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311700" y="816500"/>
            <a:ext cx="3554100" cy="37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●"/>
            </a:pPr>
            <a:r>
              <a:rPr b="1" lang="en-US" sz="1400">
                <a:solidFill>
                  <a:schemeClr val="accent5"/>
                </a:solidFill>
              </a:rPr>
              <a:t>Introduction to LCE</a:t>
            </a:r>
            <a:r>
              <a:rPr lang="en-US" sz="1400">
                <a:solidFill>
                  <a:schemeClr val="accent5"/>
                </a:solidFill>
              </a:rPr>
              <a:t>: A groundbreaking multimodal sound mixture editor leveraging user-provided text instructions for sound editing.</a:t>
            </a:r>
            <a:endParaRPr sz="1400"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●"/>
            </a:pPr>
            <a:r>
              <a:rPr b="1" lang="en-US" sz="1400">
                <a:solidFill>
                  <a:schemeClr val="accent5"/>
                </a:solidFill>
              </a:rPr>
              <a:t>Problem Addressed</a:t>
            </a:r>
            <a:r>
              <a:rPr lang="en-US" sz="1400">
                <a:solidFill>
                  <a:schemeClr val="accent5"/>
                </a:solidFill>
              </a:rPr>
              <a:t>: Tackles the "cocktail party problem" </a:t>
            </a:r>
            <a:endParaRPr sz="1400"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●"/>
            </a:pPr>
            <a:r>
              <a:rPr b="1" lang="en-US" sz="1400">
                <a:solidFill>
                  <a:schemeClr val="accent5"/>
                </a:solidFill>
              </a:rPr>
              <a:t>Innovative Approach</a:t>
            </a:r>
            <a:r>
              <a:rPr lang="en-US" sz="1400">
                <a:solidFill>
                  <a:schemeClr val="accent5"/>
                </a:solidFill>
              </a:rPr>
              <a:t>: Utilizes a user-friendly chat interface for specifying sound editing tasks in natural language</a:t>
            </a:r>
            <a:endParaRPr sz="1400">
              <a:solidFill>
                <a:schemeClr val="accent5"/>
              </a:solidFill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050" y="945000"/>
            <a:ext cx="5190174" cy="35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311700" y="137775"/>
            <a:ext cx="85206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311700" y="816500"/>
            <a:ext cx="82587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Char char="●"/>
            </a:pPr>
            <a:r>
              <a:rPr b="1" lang="en-US" sz="1500">
                <a:solidFill>
                  <a:schemeClr val="accent5"/>
                </a:solidFill>
              </a:rPr>
              <a:t>Editing Objective</a:t>
            </a:r>
            <a:r>
              <a:rPr lang="en-US" sz="1500">
                <a:solidFill>
                  <a:schemeClr val="accent5"/>
                </a:solidFill>
              </a:rPr>
              <a:t>: The aim is to edit the original sound mixture into a new one, where each source may be scaled differently according to user instructions. </a:t>
            </a:r>
            <a:endParaRPr sz="1500">
              <a:solidFill>
                <a:schemeClr val="accent5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Char char="●"/>
            </a:pPr>
            <a:r>
              <a:rPr b="1" lang="en-US" sz="1500">
                <a:solidFill>
                  <a:schemeClr val="accent5"/>
                </a:solidFill>
              </a:rPr>
              <a:t>Action Space</a:t>
            </a:r>
            <a:r>
              <a:rPr lang="en-US" sz="1500">
                <a:solidFill>
                  <a:schemeClr val="accent5"/>
                </a:solidFill>
              </a:rPr>
              <a:t>: Defines the set of possible editing actions - removing, keeping, increasing volume, or decreasing volume, with corresponding scaling factors.</a:t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accent5"/>
              </a:solidFill>
            </a:endParaRPr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75" y="2807000"/>
            <a:ext cx="8197050" cy="11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137775"/>
            <a:ext cx="85206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311700" y="649475"/>
            <a:ext cx="8520600" cy="41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Sound Mixture Editing: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Given a sound mixture x, it can be represented as the linear combination of each of its sources: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Sound </a:t>
            </a:r>
            <a:r>
              <a:rPr lang="en-US"/>
              <a:t>descriptors</a:t>
            </a:r>
            <a:r>
              <a:rPr lang="en-US"/>
              <a:t>: one or more of gender, pitch, tempo, energy, emotion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goal of sound mixing is to produce a new sound y mixture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696" y="1516446"/>
            <a:ext cx="1416700" cy="9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6275" y="3641354"/>
            <a:ext cx="1781556" cy="8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137775"/>
            <a:ext cx="85206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722950"/>
            <a:ext cx="85206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/>
              <a:t>scaling</a:t>
            </a:r>
            <a:r>
              <a:rPr lang="en-US"/>
              <a:t> factors are determined by the user’s desired action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Action space : {removing, keeping, increasing, decreasing}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accurately describes the sound mixture editing instruction, but </a:t>
            </a:r>
            <a:r>
              <a:rPr lang="en-US"/>
              <a:t>inconvenient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Deploy an LLM to interpret </a:t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 rotWithShape="1">
          <a:blip r:embed="rId3">
            <a:alphaModFix/>
          </a:blip>
          <a:srcRect b="0" l="0" r="0" t="11260"/>
          <a:stretch/>
        </p:blipFill>
        <p:spPr>
          <a:xfrm>
            <a:off x="2785225" y="1687975"/>
            <a:ext cx="3306725" cy="3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137775"/>
            <a:ext cx="85206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Description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247100"/>
            <a:ext cx="8258700" cy="3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1500">
              <a:solidFill>
                <a:schemeClr val="accent5"/>
              </a:solidFill>
            </a:endParaRPr>
          </a:p>
        </p:txBody>
      </p:sp>
      <p:pic>
        <p:nvPicPr>
          <p:cNvPr id="163" name="Google Shape;16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026" y="1141050"/>
            <a:ext cx="7297925" cy="34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/>
          <p:nvPr/>
        </p:nvSpPr>
        <p:spPr>
          <a:xfrm>
            <a:off x="3018150" y="712800"/>
            <a:ext cx="3398400" cy="1972800"/>
          </a:xfrm>
          <a:prstGeom prst="rect">
            <a:avLst/>
          </a:prstGeom>
          <a:noFill/>
          <a:ln cap="flat" cmpd="sng" w="2540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1"/>
          <p:cNvSpPr txBox="1"/>
          <p:nvPr/>
        </p:nvSpPr>
        <p:spPr>
          <a:xfrm>
            <a:off x="5212800" y="247100"/>
            <a:ext cx="17908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Sound editing module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37775"/>
            <a:ext cx="85206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Sound Editing Module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247100"/>
            <a:ext cx="8258700" cy="3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1500">
              <a:solidFill>
                <a:schemeClr val="accent5"/>
              </a:solidFill>
            </a:endParaRPr>
          </a:p>
        </p:txBody>
      </p:sp>
      <p:pic>
        <p:nvPicPr>
          <p:cNvPr id="172" name="Google Shape;17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9800" y="652203"/>
            <a:ext cx="6568800" cy="247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1900" y="3350375"/>
            <a:ext cx="6141600" cy="138987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2"/>
          <p:cNvSpPr txBox="1"/>
          <p:nvPr/>
        </p:nvSpPr>
        <p:spPr>
          <a:xfrm>
            <a:off x="468000" y="1635174"/>
            <a:ext cx="17556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Conv-TasNet (ours)</a:t>
            </a:r>
            <a:endParaRPr/>
          </a:p>
        </p:txBody>
      </p:sp>
      <p:sp>
        <p:nvSpPr>
          <p:cNvPr id="175" name="Google Shape;175;p32"/>
          <p:cNvSpPr txBox="1"/>
          <p:nvPr/>
        </p:nvSpPr>
        <p:spPr>
          <a:xfrm>
            <a:off x="691200" y="3929375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Sepformer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2"/>
          <p:cNvSpPr txBox="1"/>
          <p:nvPr/>
        </p:nvSpPr>
        <p:spPr>
          <a:xfrm>
            <a:off x="2559750" y="2984903"/>
            <a:ext cx="72396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Luo, Yi, and Nima Mesgarani. "Conv-tasnet: Surpassing ideal time–frequency magnitude masking for speech separation."</a:t>
            </a:r>
            <a:endParaRPr/>
          </a:p>
        </p:txBody>
      </p:sp>
      <p:sp>
        <p:nvSpPr>
          <p:cNvPr id="177" name="Google Shape;177;p32"/>
          <p:cNvSpPr txBox="1"/>
          <p:nvPr/>
        </p:nvSpPr>
        <p:spPr>
          <a:xfrm>
            <a:off x="2969700" y="4783149"/>
            <a:ext cx="60189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Luo, Jian, et al. "Tiny-sepformer: A tiny time-domain transformer network for speech separation."</a:t>
            </a:r>
            <a:endParaRPr/>
          </a:p>
        </p:txBody>
      </p:sp>
      <p:sp>
        <p:nvSpPr>
          <p:cNvPr id="178" name="Google Shape;178;p32"/>
          <p:cNvSpPr/>
          <p:nvPr/>
        </p:nvSpPr>
        <p:spPr>
          <a:xfrm>
            <a:off x="4442400" y="878400"/>
            <a:ext cx="604800" cy="1821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4461287" y="823385"/>
            <a:ext cx="71686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Masknet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137775"/>
            <a:ext cx="85206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LLM</a:t>
            </a:r>
            <a:endParaRPr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450" y="1178970"/>
            <a:ext cx="4444400" cy="27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6419" y="137775"/>
            <a:ext cx="4856051" cy="13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