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61F6BA-6CF2-4F30-AAE3-27537F46DA70}"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371295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61F6BA-6CF2-4F30-AAE3-27537F46DA70}"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106285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61F6BA-6CF2-4F30-AAE3-27537F46DA70}"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365130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61F6BA-6CF2-4F30-AAE3-27537F46DA70}"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9688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1F6BA-6CF2-4F30-AAE3-27537F46DA70}"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31844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61F6BA-6CF2-4F30-AAE3-27537F46DA70}"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33901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61F6BA-6CF2-4F30-AAE3-27537F46DA70}"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55681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61F6BA-6CF2-4F30-AAE3-27537F46DA70}"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19894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1F6BA-6CF2-4F30-AAE3-27537F46DA70}"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340664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1F6BA-6CF2-4F30-AAE3-27537F46DA70}"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404653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1F6BA-6CF2-4F30-AAE3-27537F46DA70}"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1D909-57EE-4EFA-917A-BC0A0F3B1A44}" type="slidenum">
              <a:rPr lang="en-IN" smtClean="0"/>
              <a:t>‹#›</a:t>
            </a:fld>
            <a:endParaRPr lang="en-IN"/>
          </a:p>
        </p:txBody>
      </p:sp>
    </p:spTree>
    <p:extLst>
      <p:ext uri="{BB962C8B-B14F-4D97-AF65-F5344CB8AC3E}">
        <p14:creationId xmlns:p14="http://schemas.microsoft.com/office/powerpoint/2010/main" val="226746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1F6BA-6CF2-4F30-AAE3-27537F46DA70}" type="datetimeFigureOut">
              <a:rPr lang="en-IN" smtClean="0"/>
              <a:t>09-06-2021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1D909-57EE-4EFA-917A-BC0A0F3B1A44}" type="slidenum">
              <a:rPr lang="en-IN" smtClean="0"/>
              <a:t>‹#›</a:t>
            </a:fld>
            <a:endParaRPr lang="en-IN"/>
          </a:p>
        </p:txBody>
      </p:sp>
    </p:spTree>
    <p:extLst>
      <p:ext uri="{BB962C8B-B14F-4D97-AF65-F5344CB8AC3E}">
        <p14:creationId xmlns:p14="http://schemas.microsoft.com/office/powerpoint/2010/main" val="761881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elprocus.com/different-types-of-arduino-board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IN" sz="1200" dirty="0"/>
          </a:p>
        </p:txBody>
      </p:sp>
      <p:sp>
        <p:nvSpPr>
          <p:cNvPr id="5" name="Content Placeholder 4"/>
          <p:cNvSpPr>
            <a:spLocks noGrp="1"/>
          </p:cNvSpPr>
          <p:nvPr>
            <p:ph idx="1"/>
          </p:nvPr>
        </p:nvSpPr>
        <p:spPr>
          <a:xfrm>
            <a:off x="107504" y="1556792"/>
            <a:ext cx="8856984" cy="5301208"/>
          </a:xfrm>
        </p:spPr>
        <p:txBody>
          <a:bodyPr>
            <a:normAutofit fontScale="92500" lnSpcReduction="10000"/>
          </a:bodyPr>
          <a:lstStyle/>
          <a:p>
            <a:pPr>
              <a:buFont typeface="Wingdings" pitchFamily="2" charset="2"/>
              <a:buChar char="v"/>
            </a:pPr>
            <a:r>
              <a:rPr lang="en-IN" sz="2600" b="1" i="1" u="sng" dirty="0" smtClean="0"/>
              <a:t>INTRODUCTION </a:t>
            </a:r>
            <a:r>
              <a:rPr lang="en-IN" sz="3000" b="1" i="1" u="sng" dirty="0" smtClean="0"/>
              <a:t>:-</a:t>
            </a:r>
          </a:p>
          <a:p>
            <a:pPr marL="0" indent="0">
              <a:buNone/>
            </a:pPr>
            <a:r>
              <a:rPr lang="en-US" sz="1700" dirty="0" smtClean="0"/>
              <a:t>The </a:t>
            </a:r>
            <a:r>
              <a:rPr lang="en-US" sz="1700" dirty="0"/>
              <a:t>main aim of this project was to provide water </a:t>
            </a:r>
            <a:r>
              <a:rPr lang="en-US" sz="1700" dirty="0" smtClean="0"/>
              <a:t>to </a:t>
            </a:r>
            <a:r>
              <a:rPr lang="en-US" sz="1700" dirty="0"/>
              <a:t>the plants or gardening automatically </a:t>
            </a:r>
            <a:r>
              <a:rPr lang="en-US" sz="1700" dirty="0" smtClean="0"/>
              <a:t>using </a:t>
            </a:r>
            <a:r>
              <a:rPr lang="en-IN" sz="1700" dirty="0" smtClean="0"/>
              <a:t>microcontroller </a:t>
            </a:r>
            <a:r>
              <a:rPr lang="en-IN" sz="1700" dirty="0"/>
              <a:t>(</a:t>
            </a:r>
            <a:r>
              <a:rPr lang="en-IN" sz="1700" dirty="0" err="1"/>
              <a:t>Arduino</a:t>
            </a:r>
            <a:r>
              <a:rPr lang="en-IN" sz="1700" dirty="0"/>
              <a:t> Uno). We can </a:t>
            </a:r>
            <a:r>
              <a:rPr lang="en-IN" sz="1700" dirty="0" smtClean="0"/>
              <a:t>automatically </a:t>
            </a:r>
            <a:r>
              <a:rPr lang="en-US" sz="1700" dirty="0"/>
              <a:t>watering the plants when we are going on vacation </a:t>
            </a:r>
            <a:r>
              <a:rPr lang="en-US" sz="1700" dirty="0" smtClean="0"/>
              <a:t>or don’t </a:t>
            </a:r>
            <a:r>
              <a:rPr lang="en-US" sz="1700" dirty="0"/>
              <a:t>we have to bother my neighbors, Sometimes </a:t>
            </a:r>
            <a:r>
              <a:rPr lang="en-US" sz="1700" dirty="0" smtClean="0"/>
              <a:t>the neighbors </a:t>
            </a:r>
            <a:r>
              <a:rPr lang="en-US" sz="1700" dirty="0"/>
              <a:t>do too much of watering and the plants </a:t>
            </a:r>
            <a:r>
              <a:rPr lang="en-US" sz="1700" dirty="0" smtClean="0"/>
              <a:t>end up </a:t>
            </a:r>
            <a:r>
              <a:rPr lang="en-US" sz="1700" dirty="0"/>
              <a:t>dying anyway. There are timer based </a:t>
            </a:r>
            <a:r>
              <a:rPr lang="en-US" sz="1700" dirty="0" smtClean="0"/>
              <a:t>devices available </a:t>
            </a:r>
            <a:r>
              <a:rPr lang="en-US" sz="1700" dirty="0"/>
              <a:t>in India which waters the soil on set </a:t>
            </a:r>
            <a:r>
              <a:rPr lang="en-US" sz="1700" dirty="0" smtClean="0"/>
              <a:t>interval. They </a:t>
            </a:r>
            <a:r>
              <a:rPr lang="en-US" sz="1700" dirty="0"/>
              <a:t>do not sense the soil moisture and the </a:t>
            </a:r>
            <a:r>
              <a:rPr lang="en-US" sz="1700" dirty="0" smtClean="0"/>
              <a:t>ambient temperature </a:t>
            </a:r>
            <a:r>
              <a:rPr lang="en-US" sz="1700" dirty="0"/>
              <a:t>to know if the soil actually </a:t>
            </a:r>
            <a:r>
              <a:rPr lang="en-US" sz="1700" dirty="0" smtClean="0"/>
              <a:t>needs watering </a:t>
            </a:r>
            <a:r>
              <a:rPr lang="en-US" sz="1700" dirty="0"/>
              <a:t>or not. Assimilation is that the </a:t>
            </a:r>
            <a:r>
              <a:rPr lang="en-US" sz="1700" dirty="0" smtClean="0"/>
              <a:t>artificial application </a:t>
            </a:r>
            <a:r>
              <a:rPr lang="en-US" sz="1700" dirty="0"/>
              <a:t>of water to the land or soil It is used </a:t>
            </a:r>
            <a:r>
              <a:rPr lang="en-US" sz="1700" dirty="0" smtClean="0"/>
              <a:t>to assist </a:t>
            </a:r>
            <a:r>
              <a:rPr lang="en-US" sz="1700" dirty="0"/>
              <a:t>in the growing of agricultural crops </a:t>
            </a:r>
            <a:r>
              <a:rPr lang="en-US" sz="1700" dirty="0" smtClean="0"/>
              <a:t>,maintenance </a:t>
            </a:r>
            <a:r>
              <a:rPr lang="en-US" sz="1700" dirty="0"/>
              <a:t>of landscapes, and re vegetation </a:t>
            </a:r>
            <a:r>
              <a:rPr lang="en-US" sz="1700" dirty="0" smtClean="0"/>
              <a:t>of disturbed </a:t>
            </a:r>
            <a:r>
              <a:rPr lang="en-US" sz="1700" dirty="0"/>
              <a:t>soils in dry areas and during periods </a:t>
            </a:r>
            <a:r>
              <a:rPr lang="en-US" sz="1700" dirty="0" smtClean="0"/>
              <a:t>of inadequate </a:t>
            </a:r>
            <a:r>
              <a:rPr lang="en-US" sz="1700" dirty="0"/>
              <a:t>rainfall. When a zone comes on, the </a:t>
            </a:r>
            <a:r>
              <a:rPr lang="en-US" sz="1700" dirty="0" smtClean="0"/>
              <a:t>water flows </a:t>
            </a:r>
            <a:r>
              <a:rPr lang="en-US" sz="1700" dirty="0"/>
              <a:t>through the lateral lines and ultimately </a:t>
            </a:r>
            <a:r>
              <a:rPr lang="en-US" sz="1700" dirty="0" smtClean="0"/>
              <a:t>finally ends </a:t>
            </a:r>
            <a:r>
              <a:rPr lang="en-US" sz="1700" dirty="0"/>
              <a:t>up at the irrigation electrode (drip) or </a:t>
            </a:r>
            <a:r>
              <a:rPr lang="en-US" sz="1700" dirty="0" smtClean="0"/>
              <a:t>mechanical device </a:t>
            </a:r>
            <a:r>
              <a:rPr lang="en-US" sz="1700" dirty="0"/>
              <a:t>heads. Several sprinklers have pipe thread </a:t>
            </a:r>
            <a:r>
              <a:rPr lang="en-US" sz="1700" dirty="0" smtClean="0"/>
              <a:t>inlets on </a:t>
            </a:r>
            <a:r>
              <a:rPr lang="en-US" sz="1700" dirty="0"/>
              <a:t>the lowest of them that permits a fitting and also </a:t>
            </a:r>
            <a:r>
              <a:rPr lang="en-US" sz="1700" dirty="0" smtClean="0"/>
              <a:t>the pipe </a:t>
            </a:r>
            <a:r>
              <a:rPr lang="en-US" sz="1700" dirty="0"/>
              <a:t>to be connected to them. The sprinklers are </a:t>
            </a:r>
            <a:r>
              <a:rPr lang="en-US" sz="1700" dirty="0" smtClean="0"/>
              <a:t>usually used </a:t>
            </a:r>
            <a:r>
              <a:rPr lang="en-US" sz="1700" dirty="0"/>
              <a:t>in the top of the head flush with the </a:t>
            </a:r>
            <a:r>
              <a:rPr lang="en-US" sz="1700" dirty="0" smtClean="0"/>
              <a:t>ground surface </a:t>
            </a:r>
            <a:r>
              <a:rPr lang="en-US" sz="1700" dirty="0"/>
              <a:t>. As the method of dripping will reduce </a:t>
            </a:r>
            <a:r>
              <a:rPr lang="en-US" sz="1700" dirty="0" smtClean="0"/>
              <a:t>huge water </a:t>
            </a:r>
            <a:r>
              <a:rPr lang="en-US" sz="1700" dirty="0"/>
              <a:t>losses it became a popular method by </a:t>
            </a:r>
            <a:r>
              <a:rPr lang="en-US" sz="1700" dirty="0" smtClean="0"/>
              <a:t>reducing the </a:t>
            </a:r>
            <a:r>
              <a:rPr lang="en-US" sz="1700" dirty="0"/>
              <a:t>labor cost and increasing the yields. When </a:t>
            </a:r>
            <a:r>
              <a:rPr lang="en-US" sz="1700" dirty="0" smtClean="0"/>
              <a:t>the components </a:t>
            </a:r>
            <a:r>
              <a:rPr lang="en-US" sz="1700" dirty="0"/>
              <a:t>are activated, all the components will </a:t>
            </a:r>
            <a:r>
              <a:rPr lang="en-US" sz="1700" dirty="0" smtClean="0"/>
              <a:t>read and </a:t>
            </a:r>
            <a:r>
              <a:rPr lang="en-US" sz="1700" dirty="0"/>
              <a:t>gives the output signal to the controller, and </a:t>
            </a:r>
            <a:r>
              <a:rPr lang="en-US" sz="1700" dirty="0" smtClean="0"/>
              <a:t>the </a:t>
            </a:r>
            <a:r>
              <a:rPr lang="en-US" sz="1700" dirty="0"/>
              <a:t>information will be displayed to the user (farmer). </a:t>
            </a:r>
            <a:r>
              <a:rPr lang="en-US" sz="1700" dirty="0" smtClean="0"/>
              <a:t>The </a:t>
            </a:r>
            <a:r>
              <a:rPr lang="en-US" sz="1700" dirty="0"/>
              <a:t>sensor readings are analog in nature so the ADC pin </a:t>
            </a:r>
            <a:r>
              <a:rPr lang="en-US" sz="1700" dirty="0" smtClean="0"/>
              <a:t>in the </a:t>
            </a:r>
            <a:r>
              <a:rPr lang="en-US" sz="1700" dirty="0"/>
              <a:t>controller will convert the analog signals </a:t>
            </a:r>
            <a:r>
              <a:rPr lang="en-US" sz="1700" dirty="0" smtClean="0"/>
              <a:t>into digital </a:t>
            </a:r>
            <a:r>
              <a:rPr lang="en-US" sz="1700" dirty="0"/>
              <a:t>format . Then the controller will </a:t>
            </a:r>
            <a:r>
              <a:rPr lang="en-US" sz="1700" dirty="0" smtClean="0"/>
              <a:t>access information </a:t>
            </a:r>
            <a:r>
              <a:rPr lang="en-US" sz="1700" dirty="0"/>
              <a:t>and when the motors are turned On/Off </a:t>
            </a:r>
            <a:r>
              <a:rPr lang="en-US" sz="1700" dirty="0" smtClean="0"/>
              <a:t>it will </a:t>
            </a:r>
            <a:r>
              <a:rPr lang="en-US" sz="1700" dirty="0"/>
              <a:t>be displayed on the LCD Panel, and serial </a:t>
            </a:r>
            <a:r>
              <a:rPr lang="en-US" sz="1700" dirty="0" smtClean="0"/>
              <a:t>monitor windows </a:t>
            </a:r>
            <a:r>
              <a:rPr lang="en-US" sz="1700" dirty="0"/>
              <a:t>. There are many systems are available </a:t>
            </a:r>
            <a:r>
              <a:rPr lang="en-US" sz="1700" dirty="0" smtClean="0"/>
              <a:t>to </a:t>
            </a:r>
            <a:r>
              <a:rPr lang="en-US" sz="1700" dirty="0"/>
              <a:t>water savings in various crops, from basic ones to </a:t>
            </a:r>
            <a:r>
              <a:rPr lang="en-US" sz="1700" dirty="0" smtClean="0"/>
              <a:t>more </a:t>
            </a:r>
            <a:r>
              <a:rPr lang="en-US" sz="1700" dirty="0"/>
              <a:t>technologically advanced ones. For instance, in </a:t>
            </a:r>
            <a:r>
              <a:rPr lang="en-US" sz="1700" dirty="0" smtClean="0"/>
              <a:t>one </a:t>
            </a:r>
            <a:r>
              <a:rPr lang="en-US" sz="1700" dirty="0"/>
              <a:t>system plant watering status was monitored </a:t>
            </a:r>
            <a:r>
              <a:rPr lang="en-US" sz="1700" dirty="0" smtClean="0"/>
              <a:t>and </a:t>
            </a:r>
            <a:r>
              <a:rPr lang="en-US" sz="1700" dirty="0"/>
              <a:t>irrigation scheduled based on temperature presents </a:t>
            </a:r>
            <a:r>
              <a:rPr lang="en-US" sz="1700" dirty="0" smtClean="0"/>
              <a:t>in soil content of the plant.</a:t>
            </a:r>
            <a:endParaRPr lang="en-US" sz="1700" dirty="0"/>
          </a:p>
          <a:p>
            <a:endParaRPr lang="en-US" sz="1200" dirty="0"/>
          </a:p>
          <a:p>
            <a:endParaRPr lang="en-US" sz="1200" dirty="0"/>
          </a:p>
          <a:p>
            <a:endParaRPr lang="en-US" sz="1200" dirty="0"/>
          </a:p>
          <a:p>
            <a:pPr marL="0" indent="0">
              <a:buNone/>
            </a:pPr>
            <a:endParaRPr lang="en-IN" sz="1200" dirty="0"/>
          </a:p>
          <a:p>
            <a:pPr marL="0" indent="0">
              <a:buNone/>
            </a:pPr>
            <a:endParaRPr lang="en-US" sz="1200" dirty="0"/>
          </a:p>
          <a:p>
            <a:endParaRPr lang="en-IN" sz="1200"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2656"/>
            <a:ext cx="54784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02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454"/>
            <a:ext cx="9144000" cy="8094524"/>
          </a:xfrm>
          <a:prstGeom prst="rect">
            <a:avLst/>
          </a:prstGeom>
        </p:spPr>
        <p:txBody>
          <a:bodyPr wrap="square">
            <a:spAutoFit/>
          </a:bodyPr>
          <a:lstStyle/>
          <a:p>
            <a:pPr marL="285750" indent="-285750">
              <a:buFont typeface="Wingdings" pitchFamily="2" charset="2"/>
              <a:buChar char="v"/>
            </a:pPr>
            <a:r>
              <a:rPr lang="en-IN" sz="2800" b="1" i="1" dirty="0"/>
              <a:t>Soil moisture </a:t>
            </a:r>
            <a:r>
              <a:rPr lang="en-IN" sz="2800" b="1" i="1" dirty="0" smtClean="0"/>
              <a:t>sensor:-</a:t>
            </a:r>
          </a:p>
          <a:p>
            <a:r>
              <a:rPr lang="en-US" b="1" dirty="0" smtClean="0"/>
              <a:t>Soil </a:t>
            </a:r>
            <a:r>
              <a:rPr lang="en-US" b="1" dirty="0"/>
              <a:t>moisture sensors</a:t>
            </a:r>
            <a:r>
              <a:rPr lang="en-US" dirty="0"/>
              <a:t> measure the volumetric water </a:t>
            </a:r>
            <a:r>
              <a:rPr lang="en-US" dirty="0" smtClean="0"/>
              <a:t>content</a:t>
            </a:r>
            <a:r>
              <a:rPr lang="en-US" dirty="0"/>
              <a:t> </a:t>
            </a:r>
            <a:r>
              <a:rPr lang="en-US" dirty="0" smtClean="0"/>
              <a:t>in</a:t>
            </a:r>
            <a:r>
              <a:rPr lang="en-US" dirty="0"/>
              <a:t> </a:t>
            </a:r>
            <a:r>
              <a:rPr lang="en-US" dirty="0" smtClean="0"/>
              <a:t>soil. Since the </a:t>
            </a:r>
            <a:r>
              <a:rPr lang="en-US" dirty="0"/>
              <a:t>direct gravimetric measurement of free soil moisture requires removing, drying, and weighing of a sample, soil moisture sensors measure the volumetric water content indirectly by using some other property of the soil, such as electrical resistance, dielectric constant, or interaction with neutrons, as a proxy for the moisture content.</a:t>
            </a:r>
          </a:p>
          <a:p>
            <a:r>
              <a:rPr lang="en-US" dirty="0"/>
              <a:t>The relation between the measured property and soil moisture must be calibrated and may vary depending on environmental factors such as soil type, temperature, or e</a:t>
            </a:r>
            <a:r>
              <a:rPr lang="en-US" dirty="0" smtClean="0"/>
              <a:t>lectric conductivity </a:t>
            </a:r>
            <a:r>
              <a:rPr lang="en-US" dirty="0"/>
              <a:t>Reflected microwave radiation is affected by the soil moisture and is used for </a:t>
            </a:r>
            <a:r>
              <a:rPr lang="en-US" dirty="0" smtClean="0"/>
              <a:t>remote sensing in</a:t>
            </a:r>
            <a:r>
              <a:rPr lang="en-US" dirty="0"/>
              <a:t> hydrology and agriculture. Portable probe instruments can be used by farmers or gardeners.</a:t>
            </a:r>
          </a:p>
          <a:p>
            <a:r>
              <a:rPr lang="en-US" dirty="0"/>
              <a:t>Soil moisture sensors typically refer to sensors that estimate volumetric water content. Another class of sensors measure another property of moisture in soils called water potential; these sensors are usually referred to as soil water potential sensors and include </a:t>
            </a:r>
            <a:r>
              <a:rPr lang="en-US" dirty="0" err="1" smtClean="0"/>
              <a:t>tensiometers</a:t>
            </a:r>
            <a:r>
              <a:rPr lang="en-US" dirty="0" smtClean="0"/>
              <a:t> and </a:t>
            </a:r>
            <a:r>
              <a:rPr lang="en-US" dirty="0"/>
              <a:t>gypsum blocks</a:t>
            </a:r>
            <a:r>
              <a:rPr lang="en-US" dirty="0" smtClean="0"/>
              <a:t>.</a:t>
            </a:r>
          </a:p>
          <a:p>
            <a:pPr marL="285750" indent="-285750">
              <a:buFont typeface="Wingdings" pitchFamily="2" charset="2"/>
              <a:buChar char="§"/>
            </a:pPr>
            <a:r>
              <a:rPr lang="en-IN" sz="2000" b="1" i="1" dirty="0" smtClean="0"/>
              <a:t>Application Of Soil Moisture Sensor:-</a:t>
            </a:r>
          </a:p>
          <a:p>
            <a:r>
              <a:rPr lang="en-US" b="1" dirty="0" smtClean="0"/>
              <a:t>1.Agriculture</a:t>
            </a:r>
            <a:r>
              <a:rPr lang="en-US" sz="2000" dirty="0" smtClean="0"/>
              <a:t>:</a:t>
            </a:r>
            <a:r>
              <a:rPr lang="en-US" sz="2000" b="1" dirty="0"/>
              <a:t>-</a:t>
            </a:r>
            <a:r>
              <a:rPr lang="en-US" dirty="0" smtClean="0"/>
              <a:t>Measuring </a:t>
            </a:r>
            <a:r>
              <a:rPr lang="en-US" dirty="0"/>
              <a:t>soil moisture is important for </a:t>
            </a:r>
            <a:r>
              <a:rPr lang="en-US" dirty="0" smtClean="0"/>
              <a:t>agricultural applications </a:t>
            </a:r>
            <a:r>
              <a:rPr lang="en-US" dirty="0"/>
              <a:t>to help farmers manage their irrigation systems more efficiently. Knowing the exact soil moisture conditions on their fields, not only are farmers able to generally use less water to grow a crop, they are also able to increase yields and the quality of the crop by improved management of soil moisture during critical plant growth stages</a:t>
            </a:r>
            <a:r>
              <a:rPr lang="en-US" dirty="0" smtClean="0"/>
              <a:t>.</a:t>
            </a:r>
            <a:endParaRPr lang="en-US" dirty="0"/>
          </a:p>
          <a:p>
            <a:r>
              <a:rPr lang="en-US" b="1" dirty="0" smtClean="0"/>
              <a:t>2.Research</a:t>
            </a:r>
            <a:r>
              <a:rPr lang="en-US" sz="2000" dirty="0" smtClean="0"/>
              <a:t>:-</a:t>
            </a:r>
            <a:r>
              <a:rPr lang="en-US" dirty="0" smtClean="0"/>
              <a:t>Soil </a:t>
            </a:r>
            <a:r>
              <a:rPr lang="en-US" dirty="0"/>
              <a:t>moisture sensors are used in numerous research applications, e.g. in agricultural science and horticulture including irrigation planning, climate research, or environmental science including solute transport studies and as auxiliary sensors for </a:t>
            </a:r>
            <a:r>
              <a:rPr lang="en-US" dirty="0" smtClean="0"/>
              <a:t>soil respiration</a:t>
            </a:r>
            <a:r>
              <a:rPr lang="en-US" dirty="0"/>
              <a:t> </a:t>
            </a:r>
            <a:r>
              <a:rPr lang="en-US" dirty="0" smtClean="0"/>
              <a:t>measurements</a:t>
            </a:r>
            <a:r>
              <a:rPr lang="en-US" dirty="0"/>
              <a:t>.</a:t>
            </a:r>
          </a:p>
          <a:p>
            <a:pPr marL="285750" indent="-285750">
              <a:buFont typeface="Wingdings" pitchFamily="2" charset="2"/>
              <a:buChar char="§"/>
            </a:pPr>
            <a:endParaRPr lang="en-IN" b="1" i="1" dirty="0"/>
          </a:p>
          <a:p>
            <a:endParaRPr lang="en-US" dirty="0"/>
          </a:p>
          <a:p>
            <a:pPr marL="285750" indent="-285750">
              <a:buFont typeface="Wingdings" pitchFamily="2" charset="2"/>
              <a:buChar char="v"/>
            </a:pPr>
            <a:endParaRPr lang="en-IN" b="1" i="1" dirty="0"/>
          </a:p>
        </p:txBody>
      </p:sp>
    </p:spTree>
    <p:extLst>
      <p:ext uri="{BB962C8B-B14F-4D97-AF65-F5344CB8AC3E}">
        <p14:creationId xmlns:p14="http://schemas.microsoft.com/office/powerpoint/2010/main" val="32803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08" y="44624"/>
            <a:ext cx="9121492" cy="3724096"/>
          </a:xfrm>
          <a:prstGeom prst="rect">
            <a:avLst/>
          </a:prstGeom>
        </p:spPr>
        <p:txBody>
          <a:bodyPr wrap="square">
            <a:spAutoFit/>
          </a:bodyPr>
          <a:lstStyle/>
          <a:p>
            <a:r>
              <a:rPr lang="en-US" b="1" dirty="0" smtClean="0"/>
              <a:t>3.Landscape irrigation</a:t>
            </a:r>
            <a:r>
              <a:rPr lang="en-US" sz="2000" dirty="0" smtClean="0"/>
              <a:t>:-</a:t>
            </a:r>
            <a:r>
              <a:rPr lang="en-US" dirty="0" smtClean="0"/>
              <a:t>In</a:t>
            </a:r>
            <a:r>
              <a:rPr lang="en-US" dirty="0"/>
              <a:t> urban and suburban areas, landscapes and residential lawns are using soil moisture sensors to interface with an irrigation controller. Connecting a soil moisture sensor to a simple irrigation clock will convert it into a "smart" irrigation controller that prevents irrigation cycles when the soil is already wet, e.g. following a recent rainfall </a:t>
            </a:r>
            <a:r>
              <a:rPr lang="en-US" dirty="0" smtClean="0"/>
              <a:t>event. Golf </a:t>
            </a:r>
            <a:r>
              <a:rPr lang="en-US" dirty="0"/>
              <a:t>courses are using soil moisture sensors to increase the efficiency of their irrigation systems to prevent over-watering and leaching of fertilizers and other chemicals into the ground</a:t>
            </a:r>
            <a:r>
              <a:rPr lang="en-US" dirty="0" smtClean="0"/>
              <a:t>.</a:t>
            </a:r>
          </a:p>
          <a:p>
            <a:r>
              <a:rPr lang="en-US" b="1" dirty="0" smtClean="0"/>
              <a:t>4.Simple </a:t>
            </a:r>
            <a:r>
              <a:rPr lang="en-US" b="1" dirty="0"/>
              <a:t>sensors for </a:t>
            </a:r>
            <a:r>
              <a:rPr lang="en-US" b="1" dirty="0" smtClean="0"/>
              <a:t>gardeners</a:t>
            </a:r>
            <a:r>
              <a:rPr lang="en-US" dirty="0" smtClean="0"/>
              <a:t>:-Relatively </a:t>
            </a:r>
            <a:r>
              <a:rPr lang="en-US" dirty="0"/>
              <a:t>cheap and simple devices that do not require a power source are available for checking whether plants have sufficient moisture to thrive. After inserting a probe into the soil for approximately 60 seconds, a meter indicates if the soil is too dry, moist or wet for plants</a:t>
            </a:r>
            <a:r>
              <a:rPr lang="en-US" dirty="0" smtClean="0"/>
              <a:t>.</a:t>
            </a:r>
            <a:endParaRPr lang="en-US" baseline="30000" dirty="0"/>
          </a:p>
          <a:p>
            <a:r>
              <a:rPr lang="en-US" dirty="0" smtClean="0"/>
              <a:t>                                                   </a:t>
            </a:r>
          </a:p>
          <a:p>
            <a:r>
              <a:rPr lang="en-US" dirty="0"/>
              <a:t> </a:t>
            </a:r>
            <a:r>
              <a:rPr lang="en-US" dirty="0" smtClean="0"/>
              <a:t>                                                </a:t>
            </a:r>
            <a:r>
              <a:rPr lang="en-US" sz="2000" b="1" dirty="0" smtClean="0"/>
              <a:t>Soil moisture sensor</a:t>
            </a:r>
            <a:endParaRPr lang="en-US" sz="2000" b="1"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545944"/>
            <a:ext cx="274590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5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454"/>
            <a:ext cx="9144000" cy="923330"/>
          </a:xfrm>
          <a:prstGeom prst="rect">
            <a:avLst/>
          </a:prstGeom>
        </p:spPr>
        <p:txBody>
          <a:bodyPr wrap="square">
            <a:spAutoFit/>
          </a:bodyPr>
          <a:lstStyle/>
          <a:p>
            <a:pPr marL="285750" indent="-285750">
              <a:buFont typeface="Wingdings" pitchFamily="2" charset="2"/>
              <a:buChar char="v"/>
            </a:pPr>
            <a:r>
              <a:rPr lang="en-IN" dirty="0" smtClean="0"/>
              <a:t>5V RELAY:-</a:t>
            </a:r>
          </a:p>
          <a:p>
            <a:pPr marL="285750" indent="-285750">
              <a:buFont typeface="Arial" pitchFamily="34" charset="0"/>
              <a:buChar char="•"/>
            </a:pPr>
            <a:r>
              <a:rPr lang="en-IN" b="1" dirty="0" smtClean="0"/>
              <a:t> Relay </a:t>
            </a:r>
            <a:r>
              <a:rPr lang="en-IN" b="1" dirty="0"/>
              <a:t>Pin </a:t>
            </a:r>
            <a:r>
              <a:rPr lang="en-IN" b="1" dirty="0" smtClean="0"/>
              <a:t>Configuration:</a:t>
            </a:r>
            <a:endParaRPr lang="en-IN"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971517785"/>
              </p:ext>
            </p:extLst>
          </p:nvPr>
        </p:nvGraphicFramePr>
        <p:xfrm>
          <a:off x="179512" y="952396"/>
          <a:ext cx="6048672" cy="3265716"/>
        </p:xfrm>
        <a:graphic>
          <a:graphicData uri="http://schemas.openxmlformats.org/drawingml/2006/table">
            <a:tbl>
              <a:tblPr/>
              <a:tblGrid>
                <a:gridCol w="804616"/>
                <a:gridCol w="804616"/>
                <a:gridCol w="4439440"/>
              </a:tblGrid>
              <a:tr h="593670">
                <a:tc>
                  <a:txBody>
                    <a:bodyPr/>
                    <a:lstStyle/>
                    <a:p>
                      <a:pPr fontAlgn="t"/>
                      <a:r>
                        <a:rPr lang="en-IN" sz="1400" b="1" dirty="0">
                          <a:effectLst/>
                        </a:rPr>
                        <a:t>Pin Number</a:t>
                      </a:r>
                      <a:endParaRPr lang="en-IN" sz="1400" dirty="0">
                        <a:effectLst/>
                      </a:endParaRP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b="1" dirty="0">
                          <a:effectLst/>
                        </a:rPr>
                        <a:t>Pin Name</a:t>
                      </a:r>
                      <a:endParaRPr lang="en-IN" sz="1400" dirty="0">
                        <a:effectLst/>
                      </a:endParaRP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400" b="1" dirty="0">
                          <a:effectLst/>
                        </a:rPr>
                        <a:t>Description</a:t>
                      </a:r>
                      <a:endParaRPr lang="en-IN" sz="1400" dirty="0">
                        <a:effectLst/>
                      </a:endParaRP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r h="489811">
                <a:tc>
                  <a:txBody>
                    <a:bodyPr/>
                    <a:lstStyle/>
                    <a:p>
                      <a:pPr fontAlgn="t"/>
                      <a:r>
                        <a:rPr lang="en-IN" sz="1200" dirty="0">
                          <a:effectLst/>
                        </a:rPr>
                        <a:t>1</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Coil End 1</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dirty="0">
                          <a:effectLst/>
                        </a:rPr>
                        <a:t>Used to trigger(On/Off) the Relay, Normally one end is connected to 5V and the other end to ground</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r h="408468">
                <a:tc>
                  <a:txBody>
                    <a:bodyPr/>
                    <a:lstStyle/>
                    <a:p>
                      <a:pPr fontAlgn="t"/>
                      <a:r>
                        <a:rPr lang="en-IN" sz="1200" dirty="0">
                          <a:effectLst/>
                        </a:rPr>
                        <a:t>2</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Coil End 2</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dirty="0">
                          <a:effectLst/>
                        </a:rPr>
                        <a:t>Used to trigger(On/Off) the Relay, Normally one end is connected to 5V and the other end to ground</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r h="668291">
                <a:tc>
                  <a:txBody>
                    <a:bodyPr/>
                    <a:lstStyle/>
                    <a:p>
                      <a:pPr fontAlgn="t"/>
                      <a:r>
                        <a:rPr lang="en-IN" sz="1200" dirty="0">
                          <a:effectLst/>
                        </a:rPr>
                        <a:t>3</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Common (COM)</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dirty="0">
                          <a:effectLst/>
                        </a:rPr>
                        <a:t>Common is connected to one End of the Load that is to be controlled</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r h="700014">
                <a:tc>
                  <a:txBody>
                    <a:bodyPr/>
                    <a:lstStyle/>
                    <a:p>
                      <a:pPr fontAlgn="t"/>
                      <a:r>
                        <a:rPr lang="en-IN" sz="1200" dirty="0">
                          <a:effectLst/>
                        </a:rPr>
                        <a:t>4</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Normally Close (NC)</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dirty="0">
                          <a:effectLst/>
                        </a:rPr>
                        <a:t>The other end of the load is either connected to NO or NC. If connected to NC the load remains connected before trigger</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r h="0">
                <a:tc>
                  <a:txBody>
                    <a:bodyPr/>
                    <a:lstStyle/>
                    <a:p>
                      <a:pPr fontAlgn="t"/>
                      <a:r>
                        <a:rPr lang="en-IN" sz="1200" dirty="0">
                          <a:effectLst/>
                        </a:rPr>
                        <a:t>5</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Normally Open (NO)</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dirty="0">
                          <a:effectLst/>
                        </a:rPr>
                        <a:t>The other end of the load is either connected to NO or NC. If connected to NO the load remains disconnected before trigger</a:t>
                      </a:r>
                    </a:p>
                  </a:txBody>
                  <a:tcPr marL="39701" marR="39701" marT="19851" marB="19851">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r>
            </a:tbl>
          </a:graphicData>
        </a:graphic>
      </p:graphicFrame>
      <p:sp>
        <p:nvSpPr>
          <p:cNvPr id="4" name="Rectangle 3"/>
          <p:cNvSpPr/>
          <p:nvPr/>
        </p:nvSpPr>
        <p:spPr>
          <a:xfrm>
            <a:off x="107504" y="4272677"/>
            <a:ext cx="7272808" cy="2585323"/>
          </a:xfrm>
          <a:prstGeom prst="rect">
            <a:avLst/>
          </a:prstGeom>
        </p:spPr>
        <p:txBody>
          <a:bodyPr wrap="square">
            <a:spAutoFit/>
          </a:bodyPr>
          <a:lstStyle/>
          <a:p>
            <a:pPr marL="285750" indent="-285750">
              <a:buFont typeface="Arial" pitchFamily="34" charset="0"/>
              <a:buChar char="•"/>
            </a:pPr>
            <a:r>
              <a:rPr lang="en-US" b="1" dirty="0" smtClean="0"/>
              <a:t>Features </a:t>
            </a:r>
            <a:r>
              <a:rPr lang="en-US" b="1" dirty="0"/>
              <a:t>of 5-Pin 5V </a:t>
            </a:r>
            <a:r>
              <a:rPr lang="en-US" b="1" dirty="0" smtClean="0"/>
              <a:t>Relay:-</a:t>
            </a:r>
          </a:p>
          <a:p>
            <a:pPr marL="400050" indent="-400050">
              <a:buFont typeface="+mj-lt"/>
              <a:buAutoNum type="romanLcPeriod"/>
            </a:pPr>
            <a:r>
              <a:rPr lang="en-IN" dirty="0" smtClean="0"/>
              <a:t>Trigger </a:t>
            </a:r>
            <a:r>
              <a:rPr lang="en-IN" dirty="0"/>
              <a:t>Voltage (Voltage across coil) : 5V DC</a:t>
            </a:r>
          </a:p>
          <a:p>
            <a:pPr marL="400050" indent="-400050">
              <a:buFont typeface="+mj-lt"/>
              <a:buAutoNum type="romanLcPeriod"/>
            </a:pPr>
            <a:r>
              <a:rPr lang="en-IN" dirty="0"/>
              <a:t>Trigger Current (Nominal current) : 70mA</a:t>
            </a:r>
          </a:p>
          <a:p>
            <a:pPr marL="400050" indent="-400050">
              <a:buFont typeface="+mj-lt"/>
              <a:buAutoNum type="romanLcPeriod"/>
            </a:pPr>
            <a:r>
              <a:rPr lang="en-IN" dirty="0"/>
              <a:t>Maximum AC load current: 10A @ 250/125V AC</a:t>
            </a:r>
          </a:p>
          <a:p>
            <a:pPr marL="400050" indent="-400050">
              <a:buFont typeface="+mj-lt"/>
              <a:buAutoNum type="romanLcPeriod"/>
            </a:pPr>
            <a:r>
              <a:rPr lang="en-IN" dirty="0"/>
              <a:t>Maximum DC load current: 10A @ 30/28V DC</a:t>
            </a:r>
          </a:p>
          <a:p>
            <a:pPr marL="400050" indent="-400050">
              <a:buFont typeface="+mj-lt"/>
              <a:buAutoNum type="romanLcPeriod"/>
            </a:pPr>
            <a:r>
              <a:rPr lang="en-IN" dirty="0"/>
              <a:t>Compact 5-pin configuration with plastic moulding</a:t>
            </a:r>
          </a:p>
          <a:p>
            <a:pPr marL="400050" indent="-400050">
              <a:buFont typeface="+mj-lt"/>
              <a:buAutoNum type="romanLcPeriod"/>
            </a:pPr>
            <a:r>
              <a:rPr lang="en-IN" dirty="0"/>
              <a:t>Operating time: 10msec Release time: 5msec</a:t>
            </a:r>
          </a:p>
          <a:p>
            <a:pPr marL="400050" indent="-400050">
              <a:buFont typeface="+mj-lt"/>
              <a:buAutoNum type="romanLcPeriod"/>
            </a:pPr>
            <a:r>
              <a:rPr lang="en-IN" dirty="0"/>
              <a:t>Maximum switching: 300 operating/minute (mechanically)</a:t>
            </a:r>
          </a:p>
          <a:p>
            <a:pPr marL="285750" indent="-285750">
              <a:buFont typeface="Arial" pitchFamily="34" charset="0"/>
              <a:buChar char="•"/>
            </a:pPr>
            <a:endParaRPr lang="en-US" dirty="0"/>
          </a:p>
        </p:txBody>
      </p:sp>
      <p:pic>
        <p:nvPicPr>
          <p:cNvPr id="4098" name="Picture 2" descr="5V single channel relay module pinout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7950" y="475118"/>
            <a:ext cx="2675450" cy="158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36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339"/>
            <a:ext cx="2592288" cy="202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16632"/>
            <a:ext cx="4286188" cy="18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6276" y="2132856"/>
            <a:ext cx="2064027" cy="338554"/>
          </a:xfrm>
          <a:prstGeom prst="rect">
            <a:avLst/>
          </a:prstGeom>
        </p:spPr>
        <p:txBody>
          <a:bodyPr wrap="none">
            <a:spAutoFit/>
          </a:bodyPr>
          <a:lstStyle/>
          <a:p>
            <a:r>
              <a:rPr lang="en-IN" sz="1600" dirty="0"/>
              <a:t>5V 5-Pin Relay Module</a:t>
            </a:r>
          </a:p>
        </p:txBody>
      </p:sp>
      <p:sp>
        <p:nvSpPr>
          <p:cNvPr id="3" name="Rectangle 2"/>
          <p:cNvSpPr/>
          <p:nvPr/>
        </p:nvSpPr>
        <p:spPr>
          <a:xfrm>
            <a:off x="4860032" y="2059062"/>
            <a:ext cx="1945982" cy="338554"/>
          </a:xfrm>
          <a:prstGeom prst="rect">
            <a:avLst/>
          </a:prstGeom>
        </p:spPr>
        <p:txBody>
          <a:bodyPr wrap="none">
            <a:spAutoFit/>
          </a:bodyPr>
          <a:lstStyle/>
          <a:p>
            <a:r>
              <a:rPr lang="en-IN" sz="1600" dirty="0"/>
              <a:t>5V Relay Pin Diagram</a:t>
            </a:r>
          </a:p>
        </p:txBody>
      </p:sp>
      <p:sp>
        <p:nvSpPr>
          <p:cNvPr id="4" name="Rectangle 3"/>
          <p:cNvSpPr/>
          <p:nvPr/>
        </p:nvSpPr>
        <p:spPr>
          <a:xfrm>
            <a:off x="107504" y="2636912"/>
            <a:ext cx="9036496" cy="4616648"/>
          </a:xfrm>
          <a:prstGeom prst="rect">
            <a:avLst/>
          </a:prstGeom>
        </p:spPr>
        <p:txBody>
          <a:bodyPr wrap="square">
            <a:spAutoFit/>
          </a:bodyPr>
          <a:lstStyle/>
          <a:p>
            <a:pPr marL="285750" indent="-285750">
              <a:buFont typeface="Arial" pitchFamily="34" charset="0"/>
              <a:buChar char="•"/>
            </a:pPr>
            <a:r>
              <a:rPr lang="en-IN" b="1" dirty="0"/>
              <a:t>use a </a:t>
            </a:r>
            <a:r>
              <a:rPr lang="en-IN" b="1" dirty="0" smtClean="0"/>
              <a:t>Relay:- </a:t>
            </a:r>
            <a:r>
              <a:rPr lang="en-US" sz="1600" dirty="0" smtClean="0"/>
              <a:t>Relays </a:t>
            </a:r>
            <a:r>
              <a:rPr lang="en-US" sz="1600" dirty="0"/>
              <a:t>are most commonly used switching device in electronics. Let us learn how to </a:t>
            </a:r>
            <a:r>
              <a:rPr lang="en-US" sz="1600" dirty="0" smtClean="0"/>
              <a:t>use one </a:t>
            </a:r>
            <a:r>
              <a:rPr lang="en-US" sz="1600" dirty="0"/>
              <a:t>in our circuits based on the requirement of our </a:t>
            </a:r>
            <a:r>
              <a:rPr lang="en-US" sz="1600" dirty="0" err="1" smtClean="0"/>
              <a:t>project.Before</a:t>
            </a:r>
            <a:r>
              <a:rPr lang="en-US" sz="1600" dirty="0" smtClean="0"/>
              <a:t> </a:t>
            </a:r>
            <a:r>
              <a:rPr lang="en-US" sz="1600" dirty="0"/>
              <a:t>we proceed with the circuit to drive the relay we have to consider two important parameter of the relay. Once is the </a:t>
            </a:r>
            <a:r>
              <a:rPr lang="en-US" sz="1600" b="1" dirty="0"/>
              <a:t>Trigger Voltage</a:t>
            </a:r>
            <a:r>
              <a:rPr lang="en-US" sz="1600" dirty="0"/>
              <a:t>, this is the voltage required to turn on the relay that is to change the contact from Common-&gt;NC to Common-&gt;NO. Our relay here has 5V trigger voltage, but you can also find relays of values 3V, 6V and even 12V so select one based on the available voltage in your project. The other parameter is your </a:t>
            </a:r>
            <a:r>
              <a:rPr lang="en-US" sz="1600" b="1" dirty="0"/>
              <a:t>Load Voltage &amp; Current</a:t>
            </a:r>
            <a:r>
              <a:rPr lang="en-US" sz="1600" dirty="0"/>
              <a:t>, this is the amount of voltage or current that the NC,NO or Common terminal of the relay could withstand, in our case for DC it is maximum of 30V and 10A. Make sure the load you are using falls into this range. </a:t>
            </a:r>
            <a:endParaRPr lang="en-US" sz="1600" dirty="0" smtClean="0"/>
          </a:p>
          <a:p>
            <a:r>
              <a:rPr lang="en-US" sz="1600" dirty="0" smtClean="0"/>
              <a:t>The </a:t>
            </a:r>
            <a:r>
              <a:rPr lang="en-US" sz="1600" dirty="0"/>
              <a:t>above circuit shows a bare-minimum concept for a relay to operate. Since the relay has 5V trigger voltage we have used a +5V DC supply to one end of the coil and the other end to ground through a switch. This </a:t>
            </a:r>
            <a:r>
              <a:rPr lang="en-US" sz="1600" b="1" dirty="0"/>
              <a:t>switch </a:t>
            </a:r>
            <a:r>
              <a:rPr lang="en-US" sz="1600" dirty="0"/>
              <a:t>can be anything from a small transistor to a microcontroller or a microprocessor which can perform switching operating. You can also notice a diode connected across the coil of the relay, this diode is called the </a:t>
            </a:r>
            <a:r>
              <a:rPr lang="en-US" sz="1600" b="1" dirty="0"/>
              <a:t>Fly back</a:t>
            </a:r>
            <a:r>
              <a:rPr lang="en-US" sz="1600" dirty="0"/>
              <a:t> </a:t>
            </a:r>
            <a:r>
              <a:rPr lang="en-US" sz="1600" b="1" dirty="0"/>
              <a:t>Diode</a:t>
            </a:r>
            <a:r>
              <a:rPr lang="en-US" sz="1600" dirty="0"/>
              <a:t>. The purpose of the diode is to protect the switch from high voltage spike that can produced by the relay coil. As shown one end of the load can be connected to the Common pin and the other end is either connected to NO or NC. If connected to NO the load remains disconnected before trigger and if connected to NC the load remains connected before trigger</a:t>
            </a:r>
            <a:r>
              <a:rPr lang="en-US" dirty="0"/>
              <a:t>.</a:t>
            </a:r>
          </a:p>
          <a:p>
            <a:endParaRPr lang="en-IN" dirty="0"/>
          </a:p>
        </p:txBody>
      </p:sp>
    </p:spTree>
    <p:extLst>
      <p:ext uri="{BB962C8B-B14F-4D97-AF65-F5344CB8AC3E}">
        <p14:creationId xmlns:p14="http://schemas.microsoft.com/office/powerpoint/2010/main" val="90977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lay Working - How to Use 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19" y="116631"/>
            <a:ext cx="3794209" cy="16653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360" y="1752947"/>
            <a:ext cx="9130640" cy="2339102"/>
          </a:xfrm>
          <a:prstGeom prst="rect">
            <a:avLst/>
          </a:prstGeom>
        </p:spPr>
        <p:txBody>
          <a:bodyPr wrap="square">
            <a:spAutoFit/>
          </a:bodyPr>
          <a:lstStyle/>
          <a:p>
            <a:pPr marL="285750" indent="-285750">
              <a:buFont typeface="Arial" pitchFamily="34" charset="0"/>
              <a:buChar char="•"/>
            </a:pPr>
            <a:r>
              <a:rPr lang="en-US" sz="2000" b="1" i="1" dirty="0"/>
              <a:t>Applications of </a:t>
            </a:r>
            <a:r>
              <a:rPr lang="en-US" sz="2000" b="1" i="1" dirty="0" smtClean="0"/>
              <a:t>Relay:-</a:t>
            </a:r>
            <a:endParaRPr lang="en-US" sz="2000" i="1" dirty="0"/>
          </a:p>
          <a:p>
            <a:pPr marL="400050" indent="-400050">
              <a:buFont typeface="+mj-lt"/>
              <a:buAutoNum type="romanLcPeriod"/>
            </a:pPr>
            <a:r>
              <a:rPr lang="en-US" dirty="0" smtClean="0"/>
              <a:t>Commonly</a:t>
            </a:r>
            <a:r>
              <a:rPr lang="en-US" dirty="0"/>
              <a:t> used in switching circuits.</a:t>
            </a:r>
          </a:p>
          <a:p>
            <a:pPr marL="400050" indent="-400050">
              <a:buFont typeface="+mj-lt"/>
              <a:buAutoNum type="romanLcPeriod"/>
            </a:pPr>
            <a:r>
              <a:rPr lang="en-US" dirty="0"/>
              <a:t>For Home Automation projects to switch AC loads</a:t>
            </a:r>
          </a:p>
          <a:p>
            <a:pPr marL="400050" indent="-400050">
              <a:buFont typeface="+mj-lt"/>
              <a:buAutoNum type="romanLcPeriod"/>
            </a:pPr>
            <a:r>
              <a:rPr lang="en-US" dirty="0"/>
              <a:t>To Control (On/Off) Heavy loads at a pre-determined time/condition</a:t>
            </a:r>
          </a:p>
          <a:p>
            <a:pPr marL="400050" indent="-400050">
              <a:buFont typeface="+mj-lt"/>
              <a:buAutoNum type="romanLcPeriod"/>
            </a:pPr>
            <a:r>
              <a:rPr lang="en-US" dirty="0"/>
              <a:t>Used in safety circuits to disconnect the load from supply in event of failure</a:t>
            </a:r>
          </a:p>
          <a:p>
            <a:pPr marL="400050" indent="-400050">
              <a:buFont typeface="+mj-lt"/>
              <a:buAutoNum type="romanLcPeriod"/>
            </a:pPr>
            <a:r>
              <a:rPr lang="en-US" dirty="0"/>
              <a:t>Used in Automobiles electronics for controlling indicators glass motors etc</a:t>
            </a:r>
            <a:r>
              <a:rPr lang="en-US" dirty="0" smtClean="0"/>
              <a:t>.</a:t>
            </a:r>
          </a:p>
          <a:p>
            <a:pPr marL="285750" indent="-285750">
              <a:buFont typeface="Arial" pitchFamily="34" charset="0"/>
              <a:buChar char="•"/>
            </a:pPr>
            <a:r>
              <a:rPr lang="en-US" b="1" dirty="0" smtClean="0"/>
              <a:t>2D </a:t>
            </a:r>
            <a:r>
              <a:rPr lang="en-US" b="1" dirty="0"/>
              <a:t>model of the </a:t>
            </a:r>
            <a:r>
              <a:rPr lang="en-US" b="1" dirty="0" smtClean="0"/>
              <a:t>Relay:-</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933056"/>
            <a:ext cx="2312039" cy="205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descr="Relay Dimen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325" y="3861048"/>
            <a:ext cx="2520280" cy="213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72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840"/>
            <a:ext cx="9053736" cy="5724644"/>
          </a:xfrm>
          <a:prstGeom prst="rect">
            <a:avLst/>
          </a:prstGeom>
        </p:spPr>
        <p:txBody>
          <a:bodyPr wrap="square">
            <a:spAutoFit/>
          </a:bodyPr>
          <a:lstStyle/>
          <a:p>
            <a:pPr marL="342900" indent="-342900">
              <a:buFont typeface="Wingdings" pitchFamily="2" charset="2"/>
              <a:buChar char="v"/>
            </a:pPr>
            <a:r>
              <a:rPr lang="en-US" sz="2400" b="1" i="1" dirty="0" smtClean="0"/>
              <a:t>9v Battery:-</a:t>
            </a:r>
          </a:p>
          <a:p>
            <a:r>
              <a:rPr lang="en-US" dirty="0" smtClean="0"/>
              <a:t>The</a:t>
            </a:r>
            <a:r>
              <a:rPr lang="en-US" dirty="0"/>
              <a:t> </a:t>
            </a:r>
            <a:r>
              <a:rPr lang="en-US" b="1" dirty="0"/>
              <a:t>nine-volt battery</a:t>
            </a:r>
            <a:r>
              <a:rPr lang="en-US" dirty="0"/>
              <a:t>, or </a:t>
            </a:r>
            <a:r>
              <a:rPr lang="en-US" b="1" dirty="0"/>
              <a:t>9-volt battery</a:t>
            </a:r>
            <a:r>
              <a:rPr lang="en-US" dirty="0"/>
              <a:t>, is a common size of battery that was introduced for the early transistor radios. It has a rectangular prism shape with rounded edges and a polarized snap connector at the top. This type is commonly used in smoke detectors, gas detectors, clocks, walkie-talkies, electric guitars and effects </a:t>
            </a:r>
            <a:r>
              <a:rPr lang="en-US" dirty="0" smtClean="0"/>
              <a:t>units.</a:t>
            </a:r>
            <a:endParaRPr lang="en-US" dirty="0"/>
          </a:p>
          <a:p>
            <a:r>
              <a:rPr lang="en-US" dirty="0"/>
              <a:t>The nine-volt battery format is commonly available in primary carbon-zinc and alkaline chemistry, in primary lithium iron disulfide, and in rechargeable form in nickel-cadmium, nickel-metal hydride and lithium-ion. Mercury-oxide batteries of this format, once common, have not been manufactured in many years due to their mercury content. Designations for this format include </a:t>
            </a:r>
            <a:r>
              <a:rPr lang="en-US" i="1" dirty="0"/>
              <a:t>NEDA 1604</a:t>
            </a:r>
            <a:r>
              <a:rPr lang="en-US" dirty="0"/>
              <a:t> and </a:t>
            </a:r>
            <a:r>
              <a:rPr lang="en-US" i="1" dirty="0"/>
              <a:t>IEC 6F22</a:t>
            </a:r>
            <a:r>
              <a:rPr lang="en-US" dirty="0"/>
              <a:t> (for zinc-carbon) or </a:t>
            </a:r>
            <a:r>
              <a:rPr lang="en-US" i="1" dirty="0"/>
              <a:t>MN1604 6LR61</a:t>
            </a:r>
            <a:r>
              <a:rPr lang="en-US" dirty="0"/>
              <a:t> (for alkaline). The size, regardless of chemistry, is commonly designated </a:t>
            </a:r>
            <a:r>
              <a:rPr lang="en-US" b="1" dirty="0"/>
              <a:t>PP3</a:t>
            </a:r>
            <a:r>
              <a:rPr lang="en-US" dirty="0"/>
              <a:t>—a designation originally reserved solely for carbon-zinc, or in some countries, </a:t>
            </a:r>
            <a:r>
              <a:rPr lang="en-US" i="1" dirty="0"/>
              <a:t>E</a:t>
            </a:r>
            <a:r>
              <a:rPr lang="en-US" dirty="0"/>
              <a:t> or </a:t>
            </a:r>
            <a:r>
              <a:rPr lang="en-US" i="1" dirty="0"/>
              <a:t>E-block</a:t>
            </a:r>
            <a:r>
              <a:rPr lang="en-US" dirty="0" smtClean="0"/>
              <a:t>.</a:t>
            </a:r>
            <a:endParaRPr lang="en-US" dirty="0"/>
          </a:p>
          <a:p>
            <a:r>
              <a:rPr lang="en-US" dirty="0"/>
              <a:t>Most nine-volt alkaline batteries are constructed of six individual 1.5 V LR61 cells enclosed in a </a:t>
            </a:r>
            <a:r>
              <a:rPr lang="en-US" dirty="0" err="1" smtClean="0"/>
              <a:t>wrapper.These</a:t>
            </a:r>
            <a:r>
              <a:rPr lang="en-US" dirty="0" smtClean="0"/>
              <a:t> </a:t>
            </a:r>
            <a:r>
              <a:rPr lang="en-US" dirty="0"/>
              <a:t>cells are slightly smaller than LR8D425 AAAA cells and can be used in their place for some devices, even though they are 3.5 mm shorter. Carbon-zinc types are made with six flat cells in a stack, enclosed in a moisture-resistant wrapper to prevent drying. Primary lithium types are made with three cells in series</a:t>
            </a:r>
            <a:r>
              <a:rPr lang="en-US" dirty="0" smtClean="0"/>
              <a:t>.</a:t>
            </a:r>
            <a:endParaRPr lang="en-US" dirty="0"/>
          </a:p>
          <a:p>
            <a:r>
              <a:rPr lang="en-US" dirty="0"/>
              <a:t>9-volt batteries accounted for 4% of alkaline primary battery sales in the United States in </a:t>
            </a:r>
            <a:r>
              <a:rPr lang="en-US" dirty="0" smtClean="0"/>
              <a:t>2007, and </a:t>
            </a:r>
            <a:r>
              <a:rPr lang="en-US" dirty="0"/>
              <a:t>2% of primary battery sales and 2% of secondary battery (rechargeable) sales in Switzerland in 2008</a:t>
            </a:r>
            <a:r>
              <a:rPr lang="en-US" dirty="0" smtClean="0"/>
              <a:t>.</a:t>
            </a:r>
            <a:endParaRPr lang="en-US" dirty="0"/>
          </a:p>
        </p:txBody>
      </p:sp>
    </p:spTree>
    <p:extLst>
      <p:ext uri="{BB962C8B-B14F-4D97-AF65-F5344CB8AC3E}">
        <p14:creationId xmlns:p14="http://schemas.microsoft.com/office/powerpoint/2010/main" val="1741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 y="19870"/>
            <a:ext cx="9142911" cy="3508653"/>
          </a:xfrm>
          <a:prstGeom prst="rect">
            <a:avLst/>
          </a:prstGeom>
        </p:spPr>
        <p:txBody>
          <a:bodyPr wrap="square">
            <a:spAutoFit/>
          </a:bodyPr>
          <a:lstStyle/>
          <a:p>
            <a:pPr marL="342900" indent="-342900">
              <a:buFont typeface="Arial" pitchFamily="34" charset="0"/>
              <a:buChar char="•"/>
            </a:pPr>
            <a:r>
              <a:rPr lang="en-IN" sz="2400" b="1" i="1" dirty="0" smtClean="0"/>
              <a:t>Connectors Of 9V </a:t>
            </a:r>
            <a:r>
              <a:rPr lang="en-IN" sz="2400" b="1" i="1" dirty="0"/>
              <a:t>V</a:t>
            </a:r>
            <a:r>
              <a:rPr lang="en-IN" sz="2400" b="1" i="1" dirty="0" smtClean="0"/>
              <a:t>olts Battery:-</a:t>
            </a:r>
            <a:r>
              <a:rPr lang="en-US" dirty="0"/>
              <a:t>The battery has both terminals in a snap connector on one end. The smaller circular (male) terminal is positive, and the larger hexagonal or octagonal (female) terminal is the negative contact. The connectors on the battery are the same as on the load device; the smaller one connects to the larger one and vice </a:t>
            </a:r>
            <a:r>
              <a:rPr lang="en-US" dirty="0"/>
              <a:t> </a:t>
            </a:r>
            <a:r>
              <a:rPr lang="en-US" dirty="0" smtClean="0"/>
              <a:t>versa. The </a:t>
            </a:r>
            <a:r>
              <a:rPr lang="en-US" dirty="0"/>
              <a:t>same snap-style connector is used on other battery types in the Power </a:t>
            </a:r>
            <a:r>
              <a:rPr lang="en-US" dirty="0" smtClean="0"/>
              <a:t>Pack(PP</a:t>
            </a:r>
            <a:r>
              <a:rPr lang="en-US" dirty="0"/>
              <a:t>) series. Battery polarization is normally obvious, since mechanical connection is usually only possible in one configuration.</a:t>
            </a:r>
          </a:p>
          <a:p>
            <a:r>
              <a:rPr lang="en-US" dirty="0"/>
              <a:t>A problem with this style of connector is that it is very easy to connect two batteries together in a short circuit, which quickly discharges both batteries, generating heat and possibly a </a:t>
            </a:r>
            <a:r>
              <a:rPr lang="en-US" dirty="0" smtClean="0"/>
              <a:t>fire .Because  </a:t>
            </a:r>
            <a:r>
              <a:rPr lang="en-US" dirty="0"/>
              <a:t>of this hazard, nine-volt batteries should be kept in the original packaging until they are going to be used</a:t>
            </a:r>
            <a:r>
              <a:rPr lang="en-US" dirty="0" smtClean="0"/>
              <a:t>.</a:t>
            </a:r>
            <a:endParaRPr lang="en-US" dirty="0"/>
          </a:p>
          <a:p>
            <a:endParaRPr lang="en-IN" dirty="0"/>
          </a:p>
        </p:txBody>
      </p:sp>
      <p:pic>
        <p:nvPicPr>
          <p:cNvPr id="2050" name="Picture 2" descr="https://upload.wikimedia.org/wikipedia/commons/thumb/d/d8/9_volt_Battery_Snap.jpg/220px-9_volt_Battery_Sn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356992"/>
            <a:ext cx="2095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59632" y="4744214"/>
            <a:ext cx="1728192" cy="276999"/>
          </a:xfrm>
          <a:prstGeom prst="rect">
            <a:avLst/>
          </a:prstGeom>
        </p:spPr>
        <p:txBody>
          <a:bodyPr wrap="square">
            <a:spAutoFit/>
          </a:bodyPr>
          <a:lstStyle/>
          <a:p>
            <a:r>
              <a:rPr lang="en-IN" sz="1200" dirty="0"/>
              <a:t>Nine-volt battery snap</a:t>
            </a:r>
            <a:endParaRPr lang="en-IN"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2954442798"/>
              </p:ext>
            </p:extLst>
          </p:nvPr>
        </p:nvGraphicFramePr>
        <p:xfrm>
          <a:off x="4525157" y="3140968"/>
          <a:ext cx="2296245" cy="2296245"/>
        </p:xfrm>
        <a:graphic>
          <a:graphicData uri="http://schemas.openxmlformats.org/presentationml/2006/ole">
            <mc:AlternateContent xmlns:mc="http://schemas.openxmlformats.org/markup-compatibility/2006">
              <mc:Choice xmlns:v="urn:schemas-microsoft-com:vml" Requires="v">
                <p:oleObj spid="_x0000_s2055" name="Picture" r:id="rId4" imgW="3808080" imgH="3808080" progId="StaticMetafile">
                  <p:embed/>
                </p:oleObj>
              </mc:Choice>
              <mc:Fallback>
                <p:oleObj name="Picture" r:id="rId4" imgW="3808080" imgH="3808080" progId="StaticMetafile">
                  <p:embed/>
                  <p:pic>
                    <p:nvPicPr>
                      <p:cNvPr id="0" name=""/>
                      <p:cNvPicPr/>
                      <p:nvPr/>
                    </p:nvPicPr>
                    <p:blipFill>
                      <a:blip r:embed="rId5"/>
                      <a:stretch>
                        <a:fillRect/>
                      </a:stretch>
                    </p:blipFill>
                    <p:spPr>
                      <a:xfrm>
                        <a:off x="4525157" y="3140968"/>
                        <a:ext cx="2296245" cy="2296245"/>
                      </a:xfrm>
                      <a:prstGeom prst="rect">
                        <a:avLst/>
                      </a:prstGeom>
                    </p:spPr>
                  </p:pic>
                </p:oleObj>
              </mc:Fallback>
            </mc:AlternateContent>
          </a:graphicData>
        </a:graphic>
      </p:graphicFrame>
      <p:sp>
        <p:nvSpPr>
          <p:cNvPr id="7" name="Rectangle 6"/>
          <p:cNvSpPr/>
          <p:nvPr/>
        </p:nvSpPr>
        <p:spPr>
          <a:xfrm>
            <a:off x="5078786" y="5229199"/>
            <a:ext cx="1179618" cy="307777"/>
          </a:xfrm>
          <a:prstGeom prst="rect">
            <a:avLst/>
          </a:prstGeom>
        </p:spPr>
        <p:txBody>
          <a:bodyPr wrap="none">
            <a:spAutoFit/>
          </a:bodyPr>
          <a:lstStyle/>
          <a:p>
            <a:r>
              <a:rPr lang="en-IN" sz="1400" dirty="0"/>
              <a:t>9-volt battery</a:t>
            </a:r>
            <a:endParaRPr lang="en-IN" sz="1400" dirty="0"/>
          </a:p>
        </p:txBody>
      </p:sp>
    </p:spTree>
    <p:extLst>
      <p:ext uri="{BB962C8B-B14F-4D97-AF65-F5344CB8AC3E}">
        <p14:creationId xmlns:p14="http://schemas.microsoft.com/office/powerpoint/2010/main" val="419918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16" y="21074"/>
            <a:ext cx="9118084" cy="5909310"/>
          </a:xfrm>
          <a:prstGeom prst="rect">
            <a:avLst/>
          </a:prstGeom>
        </p:spPr>
        <p:txBody>
          <a:bodyPr wrap="square">
            <a:spAutoFit/>
          </a:bodyPr>
          <a:lstStyle/>
          <a:p>
            <a:pPr marL="285750" indent="-285750">
              <a:buFont typeface="Wingdings" pitchFamily="2" charset="2"/>
              <a:buChar char="v"/>
            </a:pPr>
            <a:r>
              <a:rPr lang="en-IN" b="1" i="1" dirty="0"/>
              <a:t>Mini Water Pump </a:t>
            </a:r>
            <a:r>
              <a:rPr lang="en-IN" b="1" i="1" dirty="0" smtClean="0"/>
              <a:t>3-6V:-</a:t>
            </a:r>
            <a:r>
              <a:rPr lang="en-IN" b="1" dirty="0" smtClean="0"/>
              <a:t>T</a:t>
            </a:r>
            <a:r>
              <a:rPr lang="en-US" dirty="0" smtClean="0"/>
              <a:t>his </a:t>
            </a:r>
            <a:r>
              <a:rPr lang="en-US" dirty="0"/>
              <a:t>is a low cost mini submersible type water pump that works on 3-6V DC. It is extremely simple and easy to use. Just immerse the pump in water, connect a suitable pipe to the outlet and power the motor with 3-6V to start pumping water. Great for building science projects, fire-extinguishers, fire fighting robots, fountains, waterfalls, plant watering systems etc.</a:t>
            </a:r>
            <a:r>
              <a:rPr lang="en-US" dirty="0"/>
              <a:t/>
            </a:r>
            <a:br>
              <a:rPr lang="en-US" dirty="0"/>
            </a:br>
            <a:r>
              <a:rPr lang="en-US" dirty="0"/>
              <a:t/>
            </a:r>
            <a:br>
              <a:rPr lang="en-US" dirty="0"/>
            </a:br>
            <a:r>
              <a:rPr lang="en-US" dirty="0"/>
              <a:t>This motor is small, compact and light. It can be controlled from a micro controller/</a:t>
            </a:r>
            <a:r>
              <a:rPr lang="en-US" dirty="0" err="1"/>
              <a:t>Arduino</a:t>
            </a:r>
            <a:r>
              <a:rPr lang="en-US" dirty="0"/>
              <a:t> using our DC Motor Drivers or one of our Relay Boards. You may use our 5V SMPS Power Supply Adapter to run this pump. You may also use our 6V Solar Panel to run the pump with appropriate a 6V voltage regulator.</a:t>
            </a:r>
            <a:r>
              <a:rPr lang="en-IN" b="1" dirty="0"/>
              <a:t> </a:t>
            </a:r>
            <a:endParaRPr lang="en-IN" b="1" dirty="0" smtClean="0"/>
          </a:p>
          <a:p>
            <a:pPr marL="285750" indent="-285750">
              <a:buFont typeface="Wingdings" pitchFamily="2" charset="2"/>
              <a:buChar char="v"/>
            </a:pPr>
            <a:r>
              <a:rPr lang="en-IN" b="1" i="1" dirty="0" smtClean="0"/>
              <a:t>Features Of Mini Water Pump:-</a:t>
            </a:r>
          </a:p>
          <a:p>
            <a:pPr marL="400050" indent="-400050">
              <a:buFont typeface="+mj-lt"/>
              <a:buAutoNum type="romanLcPeriod"/>
            </a:pPr>
            <a:r>
              <a:rPr lang="en-IN" dirty="0" smtClean="0"/>
              <a:t>Operating </a:t>
            </a:r>
            <a:r>
              <a:rPr lang="en-IN" dirty="0"/>
              <a:t>DC Voltage: 2.5-6V</a:t>
            </a:r>
          </a:p>
          <a:p>
            <a:pPr marL="400050" indent="-400050">
              <a:buFont typeface="+mj-lt"/>
              <a:buAutoNum type="romanLcPeriod"/>
            </a:pPr>
            <a:r>
              <a:rPr lang="en-IN" dirty="0"/>
              <a:t>Maximum Water lift height: 40-110cm / 15.75"-43.4"</a:t>
            </a:r>
          </a:p>
          <a:p>
            <a:pPr marL="400050" indent="-400050">
              <a:buFont typeface="+mj-lt"/>
              <a:buAutoNum type="romanLcPeriod"/>
            </a:pPr>
            <a:r>
              <a:rPr lang="en-IN" dirty="0"/>
              <a:t>Flow rate: 80-120L/H</a:t>
            </a:r>
          </a:p>
          <a:p>
            <a:pPr marL="400050" indent="-400050">
              <a:buFont typeface="+mj-lt"/>
              <a:buAutoNum type="romanLcPeriod"/>
            </a:pPr>
            <a:r>
              <a:rPr lang="en-IN" dirty="0"/>
              <a:t>Outer Diameter of Water Outlet: 7.5mm / 0.3"</a:t>
            </a:r>
          </a:p>
          <a:p>
            <a:pPr marL="400050" indent="-400050">
              <a:buFont typeface="+mj-lt"/>
              <a:buAutoNum type="romanLcPeriod"/>
            </a:pPr>
            <a:r>
              <a:rPr lang="en-IN" dirty="0"/>
              <a:t>Inside Diameter of Water Outlet: 5mm / 0.2"</a:t>
            </a:r>
          </a:p>
          <a:p>
            <a:pPr marL="400050" indent="-400050">
              <a:buFont typeface="+mj-lt"/>
              <a:buAutoNum type="romanLcPeriod"/>
            </a:pPr>
            <a:r>
              <a:rPr lang="en-IN" dirty="0"/>
              <a:t>Pump Diameter: Approx. 24mm / 0.95"</a:t>
            </a:r>
          </a:p>
          <a:p>
            <a:pPr marL="400050" indent="-400050">
              <a:buFont typeface="+mj-lt"/>
              <a:buAutoNum type="romanLcPeriod"/>
            </a:pPr>
            <a:r>
              <a:rPr lang="en-IN" dirty="0"/>
              <a:t>Pump Length: Approx. 45mm / 1.8"</a:t>
            </a:r>
          </a:p>
          <a:p>
            <a:pPr marL="400050" indent="-400050">
              <a:buFont typeface="+mj-lt"/>
              <a:buAutoNum type="romanLcPeriod"/>
            </a:pPr>
            <a:r>
              <a:rPr lang="en-IN" dirty="0"/>
              <a:t>Pump Height: Approx. 30mm / 1.2"</a:t>
            </a:r>
          </a:p>
          <a:p>
            <a:pPr marL="400050" indent="-400050">
              <a:buFont typeface="+mj-lt"/>
              <a:buAutoNum type="romanLcPeriod"/>
            </a:pPr>
            <a:r>
              <a:rPr lang="en-IN" dirty="0"/>
              <a:t>Wire Length: ~</a:t>
            </a:r>
            <a:r>
              <a:rPr lang="en-IN" dirty="0" smtClean="0"/>
              <a:t>13mm cm</a:t>
            </a:r>
            <a:endParaRPr lang="en-IN" dirty="0"/>
          </a:p>
          <a:p>
            <a:pPr marL="285750" indent="-285750">
              <a:buFont typeface="Wingdings" pitchFamily="2" charset="2"/>
              <a:buChar char="v"/>
            </a:pPr>
            <a:endParaRPr lang="en-IN" b="1" dirty="0"/>
          </a:p>
        </p:txBody>
      </p:sp>
    </p:spTree>
    <p:extLst>
      <p:ext uri="{BB962C8B-B14F-4D97-AF65-F5344CB8AC3E}">
        <p14:creationId xmlns:p14="http://schemas.microsoft.com/office/powerpoint/2010/main" val="423968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031325"/>
          </a:xfrm>
          <a:prstGeom prst="rect">
            <a:avLst/>
          </a:prstGeom>
        </p:spPr>
        <p:txBody>
          <a:bodyPr wrap="square">
            <a:spAutoFit/>
          </a:bodyPr>
          <a:lstStyle/>
          <a:p>
            <a:pPr marL="285750" indent="-285750">
              <a:buFont typeface="Wingdings" pitchFamily="2" charset="2"/>
              <a:buChar char="v"/>
            </a:pPr>
            <a:r>
              <a:rPr lang="en-IN" b="1" dirty="0" smtClean="0"/>
              <a:t>Applications:-</a:t>
            </a:r>
            <a:r>
              <a:rPr lang="en-IN" dirty="0"/>
              <a:t>Great for building science projects, fire-extinguishers, fire fighting robots, fountains, waterfalls, plant watering systems etc.</a:t>
            </a:r>
          </a:p>
          <a:p>
            <a:r>
              <a:rPr lang="en-IN" dirty="0"/>
              <a:t>Controlled fountain water flow</a:t>
            </a:r>
          </a:p>
          <a:p>
            <a:r>
              <a:rPr lang="en-IN" dirty="0"/>
              <a:t>Controlled Garden watering systems</a:t>
            </a:r>
          </a:p>
          <a:p>
            <a:r>
              <a:rPr lang="en-IN" dirty="0"/>
              <a:t>Hydroponic Systems</a:t>
            </a:r>
          </a:p>
          <a:p>
            <a:r>
              <a:rPr lang="en-IN" dirty="0"/>
              <a:t>Fresh water intake or exhaust systems for fish </a:t>
            </a:r>
            <a:r>
              <a:rPr lang="en-IN" dirty="0" err="1" smtClean="0"/>
              <a:t>aquqrium</a:t>
            </a:r>
            <a:endParaRPr lang="en-IN" dirty="0"/>
          </a:p>
          <a:p>
            <a:pPr marL="285750" indent="-285750">
              <a:buFont typeface="Wingdings" pitchFamily="2" charset="2"/>
              <a:buChar char="v"/>
            </a:pP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08138"/>
            <a:ext cx="227764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2996952"/>
            <a:ext cx="1644168" cy="276999"/>
          </a:xfrm>
          <a:prstGeom prst="rect">
            <a:avLst/>
          </a:prstGeom>
        </p:spPr>
        <p:txBody>
          <a:bodyPr wrap="none">
            <a:spAutoFit/>
          </a:bodyPr>
          <a:lstStyle/>
          <a:p>
            <a:r>
              <a:rPr lang="en-IN" sz="1200" b="1" dirty="0"/>
              <a:t>Mini Water Pump </a:t>
            </a:r>
            <a:r>
              <a:rPr lang="en-IN" sz="1200" b="1" dirty="0" smtClean="0"/>
              <a:t>3-6V</a:t>
            </a:r>
            <a:endParaRPr lang="en-IN" sz="1200" dirty="0"/>
          </a:p>
        </p:txBody>
      </p:sp>
      <p:pic>
        <p:nvPicPr>
          <p:cNvPr id="3076" name="Picture 4" descr="https://harshsharmatechnicals.com/wp-content/uploads/2019/04/WhatsApp-Image-2019-04-02-at-08.34.52-e155417443214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93004"/>
            <a:ext cx="5400018" cy="3048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3323672"/>
            <a:ext cx="8748464" cy="369332"/>
          </a:xfrm>
          <a:prstGeom prst="rect">
            <a:avLst/>
          </a:prstGeom>
        </p:spPr>
        <p:txBody>
          <a:bodyPr wrap="square">
            <a:spAutoFit/>
          </a:bodyPr>
          <a:lstStyle/>
          <a:p>
            <a:r>
              <a:rPr lang="en-IN" b="1" dirty="0" smtClean="0"/>
              <a:t>CIRCUIR DIAGRAM:-</a:t>
            </a:r>
            <a:endParaRPr lang="en-IN" dirty="0"/>
          </a:p>
        </p:txBody>
      </p:sp>
    </p:spTree>
    <p:extLst>
      <p:ext uri="{BB962C8B-B14F-4D97-AF65-F5344CB8AC3E}">
        <p14:creationId xmlns:p14="http://schemas.microsoft.com/office/powerpoint/2010/main" val="31789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0" y="0"/>
            <a:ext cx="9128740" cy="7294305"/>
          </a:xfrm>
          <a:prstGeom prst="rect">
            <a:avLst/>
          </a:prstGeom>
        </p:spPr>
        <p:txBody>
          <a:bodyPr wrap="square">
            <a:spAutoFit/>
          </a:bodyPr>
          <a:lstStyle/>
          <a:p>
            <a:pPr marL="285750" indent="-285750">
              <a:buFont typeface="Wingdings" pitchFamily="2" charset="2"/>
              <a:buChar char="v"/>
            </a:pPr>
            <a:r>
              <a:rPr lang="en-US" b="1" i="1" dirty="0"/>
              <a:t>Advantages of Automatic Irrigation </a:t>
            </a:r>
            <a:r>
              <a:rPr lang="en-US" b="1" i="1" dirty="0" smtClean="0"/>
              <a:t>Systems:-</a:t>
            </a:r>
            <a:r>
              <a:rPr lang="en-US" i="1" dirty="0"/>
              <a:t> </a:t>
            </a:r>
            <a:r>
              <a:rPr lang="en-US" dirty="0"/>
              <a:t>One of the most obvious advantages is the time savings afforded by an automatic sprinkler or drip irrigation system. Once installed, many systems can be set to a timer to water at specific time intervals and on certain days of the week. This means there’s no need to worry about forgetting to water the lawn and coming back from vacation to find crisp, yellow grass.</a:t>
            </a:r>
          </a:p>
          <a:p>
            <a:r>
              <a:rPr lang="en-US" dirty="0"/>
              <a:t>Another advantage is that irrigation systems, particularly the drip type, can be positioned so that water is more effectively targeted where it is needed. Nozzles can be adjusted, and underground drip tubes will deliver water right to the roots, rather than spraying walkways and driveways</a:t>
            </a:r>
            <a:r>
              <a:rPr lang="en-US" dirty="0" smtClean="0"/>
              <a:t>.</a:t>
            </a:r>
          </a:p>
          <a:p>
            <a:pPr marL="285750" indent="-285750">
              <a:buFont typeface="Wingdings" pitchFamily="2" charset="2"/>
              <a:buChar char="v"/>
            </a:pPr>
            <a:r>
              <a:rPr lang="en-US" b="1" i="1" dirty="0"/>
              <a:t>Disadvantages of Automatic Irrigation </a:t>
            </a:r>
            <a:r>
              <a:rPr lang="en-US" b="1" i="1" dirty="0" smtClean="0"/>
              <a:t>Systems:-</a:t>
            </a:r>
            <a:r>
              <a:rPr lang="en-US" i="1" dirty="0"/>
              <a:t> </a:t>
            </a:r>
            <a:r>
              <a:rPr lang="en-US" dirty="0"/>
              <a:t>The primary disadvantage associated with a sprinkler system is the expense. These systems can be quite costly depending on the size of the property. Furthermore, portions of the lawn will have to be dug up to install pipework and attach it to the plumbing system of the home. This can equate to days or weeks without use of the yard. Afterward, the landscaping will have to be repaired.</a:t>
            </a:r>
          </a:p>
          <a:p>
            <a:r>
              <a:rPr lang="en-US" dirty="0"/>
              <a:t>It is best to install an irrigation system before installing sod or extensive landscaping because some of it will have to be torn up. Homeowners who already have pristine yards may be turned off by this reality.</a:t>
            </a:r>
          </a:p>
          <a:p>
            <a:r>
              <a:rPr lang="en-US" dirty="0"/>
              <a:t>Even the most efficient sprinkler systems can have their pitfalls. Wind can wreak havoc on sprinklers, directing water in the wrong direction. Underground pests may damage water-delivery systems, resulting in water pooling or broken parts. The repairs to fix an irrigation system can be much more costly than replacing a damaged garden hose.</a:t>
            </a:r>
          </a:p>
          <a:p>
            <a:r>
              <a:rPr lang="en-US" dirty="0"/>
              <a:t>Irrigation systems have their advantages and disadvantages, and homeowners should weigh their options before installing a new system.</a:t>
            </a:r>
          </a:p>
          <a:p>
            <a:endParaRPr lang="en-US" dirty="0" smtClean="0"/>
          </a:p>
          <a:p>
            <a:endParaRPr lang="en-US" dirty="0"/>
          </a:p>
          <a:p>
            <a:pPr marL="285750" indent="-285750">
              <a:buFont typeface="Wingdings" pitchFamily="2" charset="2"/>
              <a:buChar char="v"/>
            </a:pPr>
            <a:endParaRPr lang="en-IN" dirty="0"/>
          </a:p>
        </p:txBody>
      </p:sp>
    </p:spTree>
    <p:extLst>
      <p:ext uri="{BB962C8B-B14F-4D97-AF65-F5344CB8AC3E}">
        <p14:creationId xmlns:p14="http://schemas.microsoft.com/office/powerpoint/2010/main" val="239013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19" y="40306"/>
            <a:ext cx="8892481" cy="5416868"/>
          </a:xfrm>
          <a:prstGeom prst="rect">
            <a:avLst/>
          </a:prstGeom>
        </p:spPr>
        <p:txBody>
          <a:bodyPr wrap="square">
            <a:spAutoFit/>
          </a:bodyPr>
          <a:lstStyle/>
          <a:p>
            <a:pPr marL="457200" indent="-457200">
              <a:buFont typeface="Wingdings" pitchFamily="2" charset="2"/>
              <a:buChar char="v"/>
            </a:pPr>
            <a:r>
              <a:rPr lang="en-IN" sz="2800" b="1" i="1" u="sng" dirty="0" smtClean="0"/>
              <a:t>WORKING</a:t>
            </a:r>
            <a:r>
              <a:rPr lang="en-IN" b="1" u="sng" dirty="0"/>
              <a:t> </a:t>
            </a:r>
            <a:r>
              <a:rPr lang="en-IN" sz="2800" b="1" i="1" u="sng" dirty="0" smtClean="0"/>
              <a:t>:-</a:t>
            </a:r>
          </a:p>
          <a:p>
            <a:r>
              <a:rPr lang="en-US" sz="2000" dirty="0" smtClean="0"/>
              <a:t>An </a:t>
            </a:r>
            <a:r>
              <a:rPr lang="en-US" sz="2000" dirty="0"/>
              <a:t>automatic plant watering system using </a:t>
            </a:r>
            <a:r>
              <a:rPr lang="en-US" sz="2000" dirty="0" err="1" smtClean="0"/>
              <a:t>Arduino</a:t>
            </a:r>
            <a:r>
              <a:rPr lang="en-US" sz="2000" dirty="0" smtClean="0"/>
              <a:t> microcontroller </a:t>
            </a:r>
            <a:r>
              <a:rPr lang="en-US" sz="2000" dirty="0"/>
              <a:t>UNO R3 is programmed such that </a:t>
            </a:r>
            <a:r>
              <a:rPr lang="en-US" sz="2000" dirty="0" smtClean="0"/>
              <a:t>it gives </a:t>
            </a:r>
            <a:r>
              <a:rPr lang="en-US" sz="2000" dirty="0"/>
              <a:t>the interrupt signals to the motor via the </a:t>
            </a:r>
            <a:r>
              <a:rPr lang="en-US" sz="2000" dirty="0" smtClean="0"/>
              <a:t>motor driver </a:t>
            </a:r>
            <a:r>
              <a:rPr lang="en-US" sz="2000" dirty="0"/>
              <a:t>module. Soil sensor is connected to the A0 pin </a:t>
            </a:r>
            <a:r>
              <a:rPr lang="en-US" sz="2000" dirty="0" smtClean="0"/>
              <a:t>to the </a:t>
            </a:r>
            <a:r>
              <a:rPr lang="en-US" sz="2000" dirty="0" err="1"/>
              <a:t>Arduino</a:t>
            </a:r>
            <a:r>
              <a:rPr lang="en-US" sz="2000" dirty="0"/>
              <a:t> </a:t>
            </a:r>
            <a:r>
              <a:rPr lang="en-US" sz="2000" dirty="0" smtClean="0"/>
              <a:t>board which </a:t>
            </a:r>
            <a:r>
              <a:rPr lang="en-US" sz="2000" dirty="0"/>
              <a:t>senses the moisture </a:t>
            </a:r>
            <a:r>
              <a:rPr lang="en-US" sz="2000" dirty="0" smtClean="0"/>
              <a:t>content present </a:t>
            </a:r>
            <a:r>
              <a:rPr lang="en-US" sz="2000" dirty="0"/>
              <a:t>in the soil. Whenever the soil moisture </a:t>
            </a:r>
            <a:r>
              <a:rPr lang="en-US" sz="2000" dirty="0" smtClean="0"/>
              <a:t>content values </a:t>
            </a:r>
            <a:r>
              <a:rPr lang="en-US" sz="2000" dirty="0"/>
              <a:t>goes down, the sensor senses the </a:t>
            </a:r>
            <a:r>
              <a:rPr lang="en-US" sz="2000" dirty="0" smtClean="0"/>
              <a:t>humidity change</a:t>
            </a:r>
            <a:r>
              <a:rPr lang="en-US" sz="2000" dirty="0"/>
              <a:t>, giving signal to the microcontroller so that </a:t>
            </a:r>
            <a:r>
              <a:rPr lang="en-US" sz="2000" dirty="0" smtClean="0"/>
              <a:t>the pump </a:t>
            </a:r>
            <a:r>
              <a:rPr lang="en-US" sz="2000" dirty="0"/>
              <a:t>(motor) can be activated. This concept can </a:t>
            </a:r>
            <a:r>
              <a:rPr lang="en-US" sz="2000" dirty="0" smtClean="0"/>
              <a:t>be used for automatic plant watering system.</a:t>
            </a:r>
            <a:r>
              <a:rPr lang="en-US" sz="2000" dirty="0"/>
              <a:t> </a:t>
            </a:r>
            <a:r>
              <a:rPr lang="en-US" sz="2000" dirty="0" smtClean="0"/>
              <a:t>Irrigation </a:t>
            </a:r>
            <a:r>
              <a:rPr lang="en-US" sz="2000" dirty="0"/>
              <a:t>is defined as artificial application of water to land or soil. Irrigation process can be used for the cultivation of agricultural crops during the span of inadequate rainfall and for maintaining landscapes. An automatic irrigation system does the operation of a system without requiring manual involvement of persons</a:t>
            </a:r>
            <a:r>
              <a:rPr lang="en-US" sz="2000" dirty="0" smtClean="0"/>
              <a:t>.</a:t>
            </a:r>
            <a:r>
              <a:rPr lang="en-US" sz="2000" dirty="0"/>
              <a:t> An automatic irrigation system does the work quite efficiently and with a positive impact on the place where it is installed. Once it is installed in the agricultural field, the water distribution to crops and nurseries becomes easy and doesn’t require any human support to perform the operations permanently. </a:t>
            </a:r>
            <a:endParaRPr lang="en-US" sz="2000" dirty="0" smtClean="0"/>
          </a:p>
          <a:p>
            <a:endParaRPr lang="en-US" dirty="0"/>
          </a:p>
        </p:txBody>
      </p:sp>
    </p:spTree>
    <p:extLst>
      <p:ext uri="{BB962C8B-B14F-4D97-AF65-F5344CB8AC3E}">
        <p14:creationId xmlns:p14="http://schemas.microsoft.com/office/powerpoint/2010/main" val="12359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8694"/>
            <a:ext cx="8928992" cy="369332"/>
          </a:xfrm>
          <a:prstGeom prst="rect">
            <a:avLst/>
          </a:prstGeom>
        </p:spPr>
        <p:txBody>
          <a:bodyPr wrap="square">
            <a:spAutoFit/>
          </a:bodyPr>
          <a:lstStyle/>
          <a:p>
            <a:r>
              <a:rPr lang="en-US"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9001000" cy="65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0"/>
            <a:ext cx="1878143" cy="369332"/>
          </a:xfrm>
          <a:prstGeom prst="rect">
            <a:avLst/>
          </a:prstGeom>
        </p:spPr>
        <p:txBody>
          <a:bodyPr wrap="none">
            <a:spAutoFit/>
          </a:bodyPr>
          <a:lstStyle/>
          <a:p>
            <a:pPr marL="285750" indent="-285750">
              <a:buFont typeface="Wingdings" pitchFamily="2" charset="2"/>
              <a:buChar char="v"/>
            </a:pPr>
            <a:r>
              <a:rPr lang="en-IN" b="1" u="sng" dirty="0" smtClean="0"/>
              <a:t>CONCLUSION:-</a:t>
            </a:r>
            <a:endParaRPr lang="en-IN" dirty="0"/>
          </a:p>
        </p:txBody>
      </p:sp>
    </p:spTree>
    <p:extLst>
      <p:ext uri="{BB962C8B-B14F-4D97-AF65-F5344CB8AC3E}">
        <p14:creationId xmlns:p14="http://schemas.microsoft.com/office/powerpoint/2010/main" val="112587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5393015" cy="4770537"/>
          </a:xfrm>
          <a:prstGeom prst="rect">
            <a:avLst/>
          </a:prstGeom>
        </p:spPr>
        <p:txBody>
          <a:bodyPr wrap="none">
            <a:spAutoFit/>
          </a:bodyPr>
          <a:lstStyle/>
          <a:p>
            <a:pPr marL="285750" indent="-285750">
              <a:buFont typeface="Wingdings" pitchFamily="2" charset="2"/>
              <a:buChar char="v"/>
            </a:pPr>
            <a:r>
              <a:rPr lang="en-IN" sz="2800" b="1" dirty="0" smtClean="0"/>
              <a:t>COMPONENTS USED:-</a:t>
            </a:r>
          </a:p>
          <a:p>
            <a:endParaRPr lang="en-IN" sz="2800" dirty="0"/>
          </a:p>
          <a:p>
            <a:pPr marL="342900" indent="-342900">
              <a:buFont typeface="Arial" pitchFamily="34" charset="0"/>
              <a:buChar char="•"/>
            </a:pPr>
            <a:r>
              <a:rPr lang="en-IN" sz="2000" u="sng" dirty="0" err="1" smtClean="0"/>
              <a:t>Arduino</a:t>
            </a:r>
            <a:r>
              <a:rPr lang="en-IN" sz="2000" u="sng" dirty="0" smtClean="0"/>
              <a:t> </a:t>
            </a:r>
            <a:r>
              <a:rPr lang="en-IN" sz="2000" u="sng" dirty="0"/>
              <a:t>UNO </a:t>
            </a:r>
            <a:r>
              <a:rPr lang="en-IN" sz="2000" u="sng" dirty="0" smtClean="0"/>
              <a:t>R3</a:t>
            </a:r>
          </a:p>
          <a:p>
            <a:pPr marL="342900" indent="-342900">
              <a:buFont typeface="Arial" pitchFamily="34" charset="0"/>
              <a:buChar char="•"/>
            </a:pPr>
            <a:endParaRPr lang="en-IN" sz="2000" u="sng" dirty="0" smtClean="0"/>
          </a:p>
          <a:p>
            <a:pPr marL="342900" indent="-342900">
              <a:buFont typeface="Arial" pitchFamily="34" charset="0"/>
              <a:buChar char="•"/>
            </a:pPr>
            <a:r>
              <a:rPr lang="en-IN" sz="2000" u="sng" dirty="0" smtClean="0"/>
              <a:t>Soil </a:t>
            </a:r>
            <a:r>
              <a:rPr lang="en-IN" sz="2000" u="sng" dirty="0"/>
              <a:t>Moisture </a:t>
            </a:r>
            <a:r>
              <a:rPr lang="en-IN" sz="2000" u="sng" dirty="0" smtClean="0"/>
              <a:t>Sensor</a:t>
            </a:r>
          </a:p>
          <a:p>
            <a:endParaRPr lang="en-IN" sz="2000" u="sng" dirty="0" smtClean="0"/>
          </a:p>
          <a:p>
            <a:pPr marL="342900" indent="-342900">
              <a:buFont typeface="Arial" pitchFamily="34" charset="0"/>
              <a:buChar char="•"/>
            </a:pPr>
            <a:r>
              <a:rPr lang="en-IN" sz="2000" u="sng" dirty="0" smtClean="0"/>
              <a:t>5V Relay</a:t>
            </a:r>
          </a:p>
          <a:p>
            <a:pPr marL="342900" indent="-342900">
              <a:buFont typeface="Arial" pitchFamily="34" charset="0"/>
              <a:buChar char="•"/>
            </a:pPr>
            <a:endParaRPr lang="en-IN" sz="2000" u="sng" dirty="0"/>
          </a:p>
          <a:p>
            <a:pPr marL="342900" indent="-342900">
              <a:buFont typeface="Arial" pitchFamily="34" charset="0"/>
              <a:buChar char="•"/>
            </a:pPr>
            <a:r>
              <a:rPr lang="en-IN" sz="2000" u="sng" dirty="0"/>
              <a:t>9V </a:t>
            </a:r>
            <a:r>
              <a:rPr lang="en-IN" sz="2000" u="sng" dirty="0" smtClean="0"/>
              <a:t>Battery</a:t>
            </a:r>
          </a:p>
          <a:p>
            <a:pPr marL="342900" indent="-342900">
              <a:buFont typeface="Arial" pitchFamily="34" charset="0"/>
              <a:buChar char="•"/>
            </a:pPr>
            <a:endParaRPr lang="en-IN" sz="2000" u="sng" dirty="0"/>
          </a:p>
          <a:p>
            <a:pPr marL="342900" indent="-342900">
              <a:buFont typeface="Arial" pitchFamily="34" charset="0"/>
              <a:buChar char="•"/>
            </a:pPr>
            <a:r>
              <a:rPr lang="en-IN" sz="2000" u="sng" dirty="0"/>
              <a:t>Water Pump(3V-6v) </a:t>
            </a:r>
            <a:endParaRPr lang="en-IN" sz="2000" u="sng" dirty="0" smtClean="0"/>
          </a:p>
          <a:p>
            <a:pPr marL="342900" indent="-342900">
              <a:buFont typeface="Arial" pitchFamily="34" charset="0"/>
              <a:buChar char="•"/>
            </a:pPr>
            <a:endParaRPr lang="en-IN" sz="2000" u="sng" dirty="0"/>
          </a:p>
          <a:p>
            <a:pPr marL="342900" indent="-342900">
              <a:buFont typeface="Arial" pitchFamily="34" charset="0"/>
              <a:buChar char="•"/>
            </a:pPr>
            <a:r>
              <a:rPr lang="en-US" sz="2000" u="sng" dirty="0"/>
              <a:t>Jumper Wires(Male To Male) (Male To Female)</a:t>
            </a:r>
          </a:p>
          <a:p>
            <a:endParaRPr lang="en-IN" sz="2800" b="1" u="sng" dirty="0"/>
          </a:p>
        </p:txBody>
      </p:sp>
    </p:spTree>
    <p:extLst>
      <p:ext uri="{BB962C8B-B14F-4D97-AF65-F5344CB8AC3E}">
        <p14:creationId xmlns:p14="http://schemas.microsoft.com/office/powerpoint/2010/main" val="2237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pPr marL="457200" indent="-457200">
              <a:buFont typeface="Wingdings" pitchFamily="2" charset="2"/>
              <a:buChar char="v"/>
            </a:pPr>
            <a:r>
              <a:rPr lang="en-IN" sz="2800" b="1" dirty="0"/>
              <a:t>ARDUINO </a:t>
            </a:r>
            <a:r>
              <a:rPr lang="en-IN" sz="2800" b="1" dirty="0" smtClean="0"/>
              <a:t>UNO:- </a:t>
            </a:r>
          </a:p>
          <a:p>
            <a:r>
              <a:rPr lang="en-US" sz="2800" dirty="0" err="1" smtClean="0"/>
              <a:t>Arduino</a:t>
            </a:r>
            <a:r>
              <a:rPr lang="en-US" sz="2800" dirty="0" smtClean="0"/>
              <a:t> </a:t>
            </a:r>
            <a:r>
              <a:rPr lang="en-US" sz="2800" dirty="0"/>
              <a:t>Uno R3 is one kind of ATmega328P based microcontroller board. It includes the whole thing required to hold up the microcontroller; just attach it to a PC with the help of a USB cable, and give the supply using AC-DC adapter or a battery to get started. The term Uno means “one” in the language of “Italian” and was selected for marking the release of </a:t>
            </a:r>
            <a:r>
              <a:rPr lang="en-US" sz="2800" dirty="0" err="1"/>
              <a:t>Arduino’s</a:t>
            </a:r>
            <a:r>
              <a:rPr lang="en-US" sz="2800" dirty="0"/>
              <a:t> IDE 1.0 software. The R3 </a:t>
            </a:r>
            <a:r>
              <a:rPr lang="en-US" sz="2800" dirty="0" err="1"/>
              <a:t>Arduino</a:t>
            </a:r>
            <a:r>
              <a:rPr lang="en-US" sz="2800" dirty="0"/>
              <a:t> Uno is the 3rd as well as most recent modification of the </a:t>
            </a:r>
            <a:r>
              <a:rPr lang="en-US" sz="2800" dirty="0" err="1"/>
              <a:t>Arduino</a:t>
            </a:r>
            <a:r>
              <a:rPr lang="en-US" sz="2800" dirty="0"/>
              <a:t> Uno. </a:t>
            </a:r>
            <a:r>
              <a:rPr lang="en-US" sz="2800" dirty="0" err="1"/>
              <a:t>Arduino</a:t>
            </a:r>
            <a:r>
              <a:rPr lang="en-US" sz="2800" dirty="0"/>
              <a:t> board and IDE software are the reference versions of </a:t>
            </a:r>
            <a:r>
              <a:rPr lang="en-US" sz="2800" dirty="0" err="1"/>
              <a:t>Arduino</a:t>
            </a:r>
            <a:r>
              <a:rPr lang="en-US" sz="2800" dirty="0"/>
              <a:t> and currently progressed to new releases. The Uno-board is the primary in a sequence of USB-</a:t>
            </a:r>
            <a:r>
              <a:rPr lang="en-US" sz="2800" b="1" dirty="0" err="1">
                <a:hlinkClick r:id="rId2"/>
              </a:rPr>
              <a:t>Arduino</a:t>
            </a:r>
            <a:r>
              <a:rPr lang="en-US" sz="2800" b="1" dirty="0">
                <a:hlinkClick r:id="rId2"/>
              </a:rPr>
              <a:t> boards</a:t>
            </a:r>
            <a:r>
              <a:rPr lang="en-US" sz="2800" dirty="0"/>
              <a:t>, &amp; the reference model designed for the </a:t>
            </a:r>
            <a:r>
              <a:rPr lang="en-US" sz="2800" dirty="0" err="1"/>
              <a:t>Arduino</a:t>
            </a:r>
            <a:r>
              <a:rPr lang="en-US" sz="2800" dirty="0"/>
              <a:t> platform</a:t>
            </a:r>
            <a:r>
              <a:rPr lang="en-US" sz="2800" dirty="0" smtClean="0"/>
              <a:t>.</a:t>
            </a:r>
          </a:p>
          <a:p>
            <a:endParaRPr lang="en-IN" sz="2800" b="1" dirty="0" smtClean="0"/>
          </a:p>
          <a:p>
            <a:endParaRPr lang="en-IN" sz="2800" b="1" dirty="0"/>
          </a:p>
          <a:p>
            <a:endParaRPr lang="en-IN" sz="2800" b="1" dirty="0" smtClean="0"/>
          </a:p>
        </p:txBody>
      </p:sp>
    </p:spTree>
    <p:extLst>
      <p:ext uri="{BB962C8B-B14F-4D97-AF65-F5344CB8AC3E}">
        <p14:creationId xmlns:p14="http://schemas.microsoft.com/office/powerpoint/2010/main" val="251922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460432" cy="5509200"/>
          </a:xfrm>
          <a:prstGeom prst="rect">
            <a:avLst/>
          </a:prstGeom>
        </p:spPr>
        <p:txBody>
          <a:bodyPr wrap="square">
            <a:spAutoFit/>
          </a:bodyPr>
          <a:lstStyle/>
          <a:p>
            <a:pPr marL="457200" indent="-457200" fontAlgn="base">
              <a:buFont typeface="Wingdings" pitchFamily="2" charset="2"/>
              <a:buChar char="v"/>
            </a:pPr>
            <a:r>
              <a:rPr lang="en-IN" sz="2800" b="1" i="1" dirty="0" err="1"/>
              <a:t>Arduino</a:t>
            </a:r>
            <a:r>
              <a:rPr lang="en-IN" sz="2800" b="1" i="1" dirty="0"/>
              <a:t> Uno R3 </a:t>
            </a:r>
            <a:r>
              <a:rPr lang="en-IN" sz="2800" b="1" i="1" dirty="0" smtClean="0"/>
              <a:t>Specifications:-</a:t>
            </a:r>
            <a:endParaRPr lang="en-US" sz="2800" b="1" i="1" dirty="0" smtClean="0"/>
          </a:p>
          <a:p>
            <a:pPr fontAlgn="base"/>
            <a:r>
              <a:rPr lang="en-US" dirty="0" smtClean="0"/>
              <a:t>The</a:t>
            </a:r>
            <a:r>
              <a:rPr lang="en-US" dirty="0"/>
              <a:t> </a:t>
            </a:r>
            <a:r>
              <a:rPr lang="en-US" b="1" dirty="0" err="1"/>
              <a:t>Arduino</a:t>
            </a:r>
            <a:r>
              <a:rPr lang="en-US" b="1" dirty="0"/>
              <a:t> Uno R3 board</a:t>
            </a:r>
            <a:r>
              <a:rPr lang="en-US" dirty="0"/>
              <a:t> includes the following specifications</a:t>
            </a:r>
            <a:r>
              <a:rPr lang="en-US" dirty="0" smtClean="0"/>
              <a:t>.</a:t>
            </a:r>
          </a:p>
          <a:p>
            <a:pPr fontAlgn="base"/>
            <a:endParaRPr lang="en-US" dirty="0"/>
          </a:p>
          <a:p>
            <a:pPr marL="400050" indent="-400050" fontAlgn="base">
              <a:buFont typeface="+mj-lt"/>
              <a:buAutoNum type="romanLcPeriod"/>
            </a:pPr>
            <a:r>
              <a:rPr lang="en-US" dirty="0"/>
              <a:t>It is an ATmega328P based Microcontroller</a:t>
            </a:r>
          </a:p>
          <a:p>
            <a:pPr marL="400050" indent="-400050" fontAlgn="base">
              <a:buFont typeface="+mj-lt"/>
              <a:buAutoNum type="romanLcPeriod"/>
            </a:pPr>
            <a:r>
              <a:rPr lang="en-US" dirty="0"/>
              <a:t>The Operating Voltage of the </a:t>
            </a:r>
            <a:r>
              <a:rPr lang="en-US" dirty="0" err="1"/>
              <a:t>Arduino</a:t>
            </a:r>
            <a:r>
              <a:rPr lang="en-US" dirty="0"/>
              <a:t> is 5V</a:t>
            </a:r>
          </a:p>
          <a:p>
            <a:pPr marL="400050" indent="-400050" fontAlgn="base">
              <a:buFont typeface="+mj-lt"/>
              <a:buAutoNum type="romanLcPeriod"/>
            </a:pPr>
            <a:r>
              <a:rPr lang="en-US" dirty="0"/>
              <a:t>The recommended input voltage ranges from 7V to 12V</a:t>
            </a:r>
          </a:p>
          <a:p>
            <a:pPr marL="400050" indent="-400050" fontAlgn="base">
              <a:buFont typeface="+mj-lt"/>
              <a:buAutoNum type="romanLcPeriod"/>
            </a:pPr>
            <a:r>
              <a:rPr lang="en-US" dirty="0"/>
              <a:t>The i/p voltage (limit) is 6V to 20V</a:t>
            </a:r>
          </a:p>
          <a:p>
            <a:pPr marL="400050" indent="-400050" fontAlgn="base">
              <a:buFont typeface="+mj-lt"/>
              <a:buAutoNum type="romanLcPeriod"/>
            </a:pPr>
            <a:r>
              <a:rPr lang="en-US" dirty="0"/>
              <a:t>Digital input and output pins-14</a:t>
            </a:r>
          </a:p>
          <a:p>
            <a:pPr marL="400050" indent="-400050" fontAlgn="base">
              <a:buFont typeface="+mj-lt"/>
              <a:buAutoNum type="romanLcPeriod"/>
            </a:pPr>
            <a:r>
              <a:rPr lang="en-US" dirty="0"/>
              <a:t>Digital input &amp; output pins (PWM)-6</a:t>
            </a:r>
          </a:p>
          <a:p>
            <a:pPr marL="400050" indent="-400050" fontAlgn="base">
              <a:buFont typeface="+mj-lt"/>
              <a:buAutoNum type="romanLcPeriod"/>
            </a:pPr>
            <a:r>
              <a:rPr lang="en-US" dirty="0"/>
              <a:t>Analog i/p pins are 6</a:t>
            </a:r>
          </a:p>
          <a:p>
            <a:pPr marL="400050" indent="-400050" fontAlgn="base">
              <a:buFont typeface="+mj-lt"/>
              <a:buAutoNum type="romanLcPeriod"/>
            </a:pPr>
            <a:r>
              <a:rPr lang="en-US" dirty="0"/>
              <a:t>DC Current for each I/O Pin is 20 mA</a:t>
            </a:r>
          </a:p>
          <a:p>
            <a:pPr marL="400050" indent="-400050" fontAlgn="base">
              <a:buFont typeface="+mj-lt"/>
              <a:buAutoNum type="romanLcPeriod"/>
            </a:pPr>
            <a:r>
              <a:rPr lang="en-US" dirty="0"/>
              <a:t>DC Current used for 3.3V Pin is 50 mA</a:t>
            </a:r>
          </a:p>
          <a:p>
            <a:pPr marL="400050" indent="-400050" fontAlgn="base">
              <a:buFont typeface="+mj-lt"/>
              <a:buAutoNum type="romanLcPeriod"/>
            </a:pPr>
            <a:r>
              <a:rPr lang="en-US" dirty="0"/>
              <a:t>Flash Memory -32 KB, and 0.5 KB memory is used by the boot loader</a:t>
            </a:r>
          </a:p>
          <a:p>
            <a:pPr marL="400050" indent="-400050" fontAlgn="base">
              <a:buFont typeface="+mj-lt"/>
              <a:buAutoNum type="romanLcPeriod"/>
            </a:pPr>
            <a:r>
              <a:rPr lang="en-US" dirty="0"/>
              <a:t>SRAM is 2 KB</a:t>
            </a:r>
          </a:p>
          <a:p>
            <a:pPr marL="400050" indent="-400050" fontAlgn="base">
              <a:buFont typeface="+mj-lt"/>
              <a:buAutoNum type="romanLcPeriod"/>
            </a:pPr>
            <a:r>
              <a:rPr lang="en-US" dirty="0"/>
              <a:t>EEPROM is 1 KB</a:t>
            </a:r>
          </a:p>
          <a:p>
            <a:pPr marL="400050" indent="-400050" fontAlgn="base">
              <a:buFont typeface="+mj-lt"/>
              <a:buAutoNum type="romanLcPeriod"/>
            </a:pPr>
            <a:r>
              <a:rPr lang="en-US" dirty="0"/>
              <a:t>The speed of the CLK is 16 MHz</a:t>
            </a:r>
          </a:p>
          <a:p>
            <a:pPr marL="400050" indent="-400050" fontAlgn="base">
              <a:buFont typeface="+mj-lt"/>
              <a:buAutoNum type="romanLcPeriod"/>
            </a:pPr>
            <a:r>
              <a:rPr lang="en-US" dirty="0"/>
              <a:t>In Built LED</a:t>
            </a:r>
          </a:p>
          <a:p>
            <a:pPr marL="400050" indent="-400050" fontAlgn="base">
              <a:buFont typeface="+mj-lt"/>
              <a:buAutoNum type="romanLcPeriod"/>
            </a:pPr>
            <a:r>
              <a:rPr lang="en-US" dirty="0"/>
              <a:t>Length and width of the </a:t>
            </a:r>
            <a:r>
              <a:rPr lang="en-US" dirty="0" err="1"/>
              <a:t>Arduino</a:t>
            </a:r>
            <a:r>
              <a:rPr lang="en-US" dirty="0"/>
              <a:t> are 68.6 mm X 53.4 mm</a:t>
            </a:r>
          </a:p>
          <a:p>
            <a:pPr marL="400050" indent="-400050" fontAlgn="base">
              <a:buFont typeface="+mj-lt"/>
              <a:buAutoNum type="romanLcPeriod"/>
            </a:pPr>
            <a:r>
              <a:rPr lang="en-US" dirty="0"/>
              <a:t>The weight of the </a:t>
            </a:r>
            <a:r>
              <a:rPr lang="en-US" dirty="0" err="1"/>
              <a:t>Arduino</a:t>
            </a:r>
            <a:r>
              <a:rPr lang="en-US" dirty="0"/>
              <a:t> board is 25 g</a:t>
            </a:r>
          </a:p>
        </p:txBody>
      </p:sp>
    </p:spTree>
    <p:extLst>
      <p:ext uri="{BB962C8B-B14F-4D97-AF65-F5344CB8AC3E}">
        <p14:creationId xmlns:p14="http://schemas.microsoft.com/office/powerpoint/2010/main" val="155697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0616"/>
            <a:ext cx="8820472" cy="3016210"/>
          </a:xfrm>
          <a:prstGeom prst="rect">
            <a:avLst/>
          </a:prstGeom>
        </p:spPr>
        <p:txBody>
          <a:bodyPr wrap="square">
            <a:spAutoFit/>
          </a:bodyPr>
          <a:lstStyle/>
          <a:p>
            <a:pPr marL="285750" indent="-285750" fontAlgn="base">
              <a:buFont typeface="Wingdings" pitchFamily="2" charset="2"/>
              <a:buChar char="v"/>
            </a:pPr>
            <a:r>
              <a:rPr lang="en-IN" sz="2800" b="1" i="1" dirty="0" err="1"/>
              <a:t>Arduino</a:t>
            </a:r>
            <a:r>
              <a:rPr lang="en-IN" sz="2800" b="1" i="1" dirty="0"/>
              <a:t> Uno R3 Pin </a:t>
            </a:r>
            <a:r>
              <a:rPr lang="en-IN" sz="2800" b="1" i="1" dirty="0" smtClean="0"/>
              <a:t>Diagram:-</a:t>
            </a:r>
          </a:p>
          <a:p>
            <a:pPr fontAlgn="base"/>
            <a:r>
              <a:rPr lang="en-IN" dirty="0" smtClean="0"/>
              <a:t>The</a:t>
            </a:r>
            <a:r>
              <a:rPr lang="en-IN" b="1" dirty="0"/>
              <a:t> </a:t>
            </a:r>
            <a:r>
              <a:rPr lang="en-IN" b="1" dirty="0" err="1"/>
              <a:t>Arduino</a:t>
            </a:r>
            <a:r>
              <a:rPr lang="en-IN" b="1" dirty="0"/>
              <a:t> Uno R3 pin diagram</a:t>
            </a:r>
            <a:r>
              <a:rPr lang="en-IN" dirty="0"/>
              <a:t> is shown below. It comprises 14-digit I/O pins. From these pins, 6-pins can be utilized like PWM outputs. This board includes 14 digital input/output pins, </a:t>
            </a:r>
            <a:r>
              <a:rPr lang="en-IN" dirty="0" err="1"/>
              <a:t>Analog</a:t>
            </a:r>
            <a:r>
              <a:rPr lang="en-IN" dirty="0"/>
              <a:t> inputs-6, a USB connection, quartz crystal-16 MHz, a power jack, a USB </a:t>
            </a:r>
            <a:r>
              <a:rPr lang="en-IN" dirty="0" smtClean="0"/>
              <a:t>connection, </a:t>
            </a:r>
            <a:r>
              <a:rPr lang="en-IN" dirty="0"/>
              <a:t>resonator-16Mhz, a power jack, an ICSP header an RST button</a:t>
            </a:r>
            <a:r>
              <a:rPr lang="en-IN" dirty="0" smtClean="0"/>
              <a:t>.</a:t>
            </a:r>
            <a:r>
              <a:rPr lang="en-IN" i="1" dirty="0"/>
              <a:t> </a:t>
            </a:r>
            <a:endParaRPr lang="en-IN" i="1" dirty="0" smtClean="0"/>
          </a:p>
          <a:p>
            <a:pPr fontAlgn="base"/>
            <a:r>
              <a:rPr lang="en-IN" i="1" dirty="0" smtClean="0"/>
              <a:t>   </a:t>
            </a:r>
          </a:p>
          <a:p>
            <a:pPr fontAlgn="base"/>
            <a:endParaRPr lang="en-IN" i="1" dirty="0"/>
          </a:p>
          <a:p>
            <a:pPr fontAlgn="base"/>
            <a:r>
              <a:rPr lang="en-IN" i="1" dirty="0" smtClean="0"/>
              <a:t>                                          </a:t>
            </a:r>
          </a:p>
          <a:p>
            <a:pPr fontAlgn="base"/>
            <a:r>
              <a:rPr lang="en-IN" b="1" i="1" dirty="0">
                <a:solidFill>
                  <a:srgbClr val="FF0000"/>
                </a:solidFill>
              </a:rPr>
              <a:t> </a:t>
            </a:r>
            <a:r>
              <a:rPr lang="en-IN" b="1" i="1" dirty="0" smtClean="0">
                <a:solidFill>
                  <a:srgbClr val="FF0000"/>
                </a:solidFill>
              </a:rPr>
              <a:t>   </a:t>
            </a:r>
            <a:r>
              <a:rPr lang="en-IN" b="1" i="1" dirty="0" err="1" smtClean="0">
                <a:solidFill>
                  <a:srgbClr val="FF0000"/>
                </a:solidFill>
              </a:rPr>
              <a:t>Arduino</a:t>
            </a:r>
            <a:r>
              <a:rPr lang="en-IN" b="1" i="1" dirty="0" smtClean="0">
                <a:solidFill>
                  <a:srgbClr val="FF0000"/>
                </a:solidFill>
              </a:rPr>
              <a:t> </a:t>
            </a:r>
            <a:r>
              <a:rPr lang="en-IN" b="1" i="1" dirty="0">
                <a:solidFill>
                  <a:srgbClr val="FF0000"/>
                </a:solidFill>
              </a:rPr>
              <a:t>Uno Pin </a:t>
            </a:r>
            <a:r>
              <a:rPr lang="en-IN" b="1" i="1" dirty="0" smtClean="0">
                <a:solidFill>
                  <a:srgbClr val="FF0000"/>
                </a:solidFill>
              </a:rPr>
              <a:t>Diagram                                                 </a:t>
            </a:r>
            <a:r>
              <a:rPr lang="en-IN" b="1" i="1" dirty="0" err="1" smtClean="0">
                <a:solidFill>
                  <a:srgbClr val="FF0000"/>
                </a:solidFill>
              </a:rPr>
              <a:t>Arduino</a:t>
            </a:r>
            <a:r>
              <a:rPr lang="en-IN" b="1" i="1" dirty="0" smtClean="0">
                <a:solidFill>
                  <a:srgbClr val="FF0000"/>
                </a:solidFill>
              </a:rPr>
              <a:t> Uno Board</a:t>
            </a:r>
            <a:endParaRPr lang="en-IN" b="1" dirty="0" smtClean="0">
              <a:solidFill>
                <a:srgbClr val="FF0000"/>
              </a:solidFill>
            </a:endParaRPr>
          </a:p>
          <a:p>
            <a:pPr fontAlgn="base"/>
            <a:endParaRPr lang="en-IN"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08920"/>
            <a:ext cx="3528392"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3594632483"/>
              </p:ext>
            </p:extLst>
          </p:nvPr>
        </p:nvGraphicFramePr>
        <p:xfrm>
          <a:off x="4263882" y="2708920"/>
          <a:ext cx="4628598" cy="3090152"/>
        </p:xfrm>
        <a:graphic>
          <a:graphicData uri="http://schemas.openxmlformats.org/presentationml/2006/ole">
            <mc:AlternateContent xmlns:mc="http://schemas.openxmlformats.org/markup-compatibility/2006">
              <mc:Choice xmlns:v="urn:schemas-microsoft-com:vml" Requires="v">
                <p:oleObj spid="_x0000_s1030" name="Picture" r:id="rId4" imgW="6094080" imgH="4068720" progId="StaticMetafile">
                  <p:embed/>
                </p:oleObj>
              </mc:Choice>
              <mc:Fallback>
                <p:oleObj name="Picture" r:id="rId4" imgW="6094080" imgH="4068720" progId="StaticMetafile">
                  <p:embed/>
                  <p:pic>
                    <p:nvPicPr>
                      <p:cNvPr id="0" name=""/>
                      <p:cNvPicPr/>
                      <p:nvPr/>
                    </p:nvPicPr>
                    <p:blipFill>
                      <a:blip r:embed="rId5"/>
                      <a:stretch>
                        <a:fillRect/>
                      </a:stretch>
                    </p:blipFill>
                    <p:spPr>
                      <a:xfrm>
                        <a:off x="4263882" y="2708920"/>
                        <a:ext cx="4628598" cy="3090152"/>
                      </a:xfrm>
                      <a:prstGeom prst="rect">
                        <a:avLst/>
                      </a:prstGeom>
                    </p:spPr>
                  </p:pic>
                </p:oleObj>
              </mc:Fallback>
            </mc:AlternateContent>
          </a:graphicData>
        </a:graphic>
      </p:graphicFrame>
    </p:spTree>
    <p:extLst>
      <p:ext uri="{BB962C8B-B14F-4D97-AF65-F5344CB8AC3E}">
        <p14:creationId xmlns:p14="http://schemas.microsoft.com/office/powerpoint/2010/main" val="262854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0"/>
            <a:ext cx="8892480" cy="7325082"/>
          </a:xfrm>
          <a:prstGeom prst="rect">
            <a:avLst/>
          </a:prstGeom>
        </p:spPr>
        <p:txBody>
          <a:bodyPr wrap="square">
            <a:spAutoFit/>
          </a:bodyPr>
          <a:lstStyle/>
          <a:p>
            <a:pPr marL="285750" indent="-285750" fontAlgn="base">
              <a:buFont typeface="Arial" pitchFamily="34" charset="0"/>
              <a:buChar char="•"/>
            </a:pPr>
            <a:r>
              <a:rPr lang="en-US" b="1" i="1" dirty="0"/>
              <a:t>Power </a:t>
            </a:r>
            <a:r>
              <a:rPr lang="en-US" b="1" i="1" dirty="0" smtClean="0"/>
              <a:t>Supply:-</a:t>
            </a:r>
            <a:r>
              <a:rPr lang="en-US" dirty="0" smtClean="0"/>
              <a:t>The</a:t>
            </a:r>
            <a:r>
              <a:rPr lang="en-US" dirty="0"/>
              <a:t> power supply of the </a:t>
            </a:r>
            <a:r>
              <a:rPr lang="en-US" dirty="0" err="1"/>
              <a:t>Arduino</a:t>
            </a:r>
            <a:r>
              <a:rPr lang="en-US" dirty="0"/>
              <a:t> can be done with the help of an exterior power supply otherwise USB connection. The exterior power supply (6 to 20 volts) mainly includes a battery or an AC to DC adapter. The connection of an adapter can be done by plugging a center-positive plug (2.1mm) into the power jack on the board. The battery terminals can be placed in the pins of Vin as well as GND. The power pins of an </a:t>
            </a:r>
            <a:r>
              <a:rPr lang="en-US" b="1" dirty="0" err="1" smtClean="0"/>
              <a:t>Arduino</a:t>
            </a:r>
            <a:r>
              <a:rPr lang="en-US" b="1" dirty="0"/>
              <a:t> </a:t>
            </a:r>
            <a:r>
              <a:rPr lang="en-US" b="1" dirty="0" smtClean="0"/>
              <a:t>board</a:t>
            </a:r>
            <a:r>
              <a:rPr lang="en-US" dirty="0"/>
              <a:t> include the following</a:t>
            </a:r>
            <a:r>
              <a:rPr lang="en-US" dirty="0" smtClean="0"/>
              <a:t>.</a:t>
            </a:r>
          </a:p>
          <a:p>
            <a:pPr marL="285750" indent="-285750" fontAlgn="base">
              <a:buFont typeface="Arial" pitchFamily="34" charset="0"/>
              <a:buChar char="•"/>
            </a:pPr>
            <a:r>
              <a:rPr lang="en-US" b="1" i="1" dirty="0" smtClean="0"/>
              <a:t>Vin:</a:t>
            </a:r>
            <a:r>
              <a:rPr lang="en-US" b="1" i="1" dirty="0"/>
              <a:t>-</a:t>
            </a:r>
            <a:r>
              <a:rPr lang="en-US" dirty="0" smtClean="0"/>
              <a:t>The </a:t>
            </a:r>
            <a:r>
              <a:rPr lang="en-US" dirty="0"/>
              <a:t>input voltage or Vin to the </a:t>
            </a:r>
            <a:r>
              <a:rPr lang="en-US" dirty="0" smtClean="0"/>
              <a:t> </a:t>
            </a:r>
            <a:r>
              <a:rPr lang="en-US" dirty="0" err="1" smtClean="0"/>
              <a:t>Arduino</a:t>
            </a:r>
            <a:r>
              <a:rPr lang="en-US" dirty="0" smtClean="0"/>
              <a:t> </a:t>
            </a:r>
            <a:r>
              <a:rPr lang="en-US" dirty="0"/>
              <a:t>while it is using an exterior power supply opposite to volts from the connection of USB or else </a:t>
            </a:r>
            <a:r>
              <a:rPr lang="en-US" b="1" dirty="0"/>
              <a:t>RPS (regulated power supply)</a:t>
            </a:r>
            <a:r>
              <a:rPr lang="en-US" dirty="0"/>
              <a:t>. By using this pin, one can supply the voltage.</a:t>
            </a:r>
          </a:p>
          <a:p>
            <a:pPr marL="285750" indent="-285750" fontAlgn="base">
              <a:buFont typeface="Arial" pitchFamily="34" charset="0"/>
              <a:buChar char="•"/>
            </a:pPr>
            <a:r>
              <a:rPr lang="en-US" b="1" i="1" dirty="0" smtClean="0"/>
              <a:t>5Volts:</a:t>
            </a:r>
            <a:r>
              <a:rPr lang="en-US" i="1" dirty="0"/>
              <a:t>-</a:t>
            </a:r>
            <a:r>
              <a:rPr lang="en-US" dirty="0" smtClean="0"/>
              <a:t>The </a:t>
            </a:r>
            <a:r>
              <a:rPr lang="en-US" dirty="0"/>
              <a:t>RPS can be used to give the power supply to the microcontroller as well as components which are used on the </a:t>
            </a:r>
            <a:r>
              <a:rPr lang="en-US" dirty="0" err="1" smtClean="0"/>
              <a:t>Arduino</a:t>
            </a:r>
            <a:r>
              <a:rPr lang="en-US" dirty="0" smtClean="0"/>
              <a:t> </a:t>
            </a:r>
            <a:r>
              <a:rPr lang="en-US" dirty="0"/>
              <a:t>board. This can approach from the input voltage through a regulator.</a:t>
            </a:r>
          </a:p>
          <a:p>
            <a:pPr marL="285750" indent="-285750" fontAlgn="base">
              <a:buFont typeface="Arial" pitchFamily="34" charset="0"/>
              <a:buChar char="•"/>
            </a:pPr>
            <a:r>
              <a:rPr lang="en-US" b="1" i="1" dirty="0" smtClean="0"/>
              <a:t>3V3:</a:t>
            </a:r>
            <a:r>
              <a:rPr lang="en-US" i="1" dirty="0"/>
              <a:t>-</a:t>
            </a:r>
            <a:r>
              <a:rPr lang="en-US" dirty="0" smtClean="0"/>
              <a:t>A </a:t>
            </a:r>
            <a:r>
              <a:rPr lang="en-US" dirty="0"/>
              <a:t>3.3 supply voltage can be generated with the onboard regulator, and the highest draw current will be 50 mA.</a:t>
            </a:r>
          </a:p>
          <a:p>
            <a:pPr marL="285750" indent="-285750" fontAlgn="base">
              <a:buFont typeface="Arial" pitchFamily="34" charset="0"/>
              <a:buChar char="•"/>
            </a:pPr>
            <a:r>
              <a:rPr lang="en-US" b="1" i="1" dirty="0" smtClean="0"/>
              <a:t>GND:</a:t>
            </a:r>
            <a:r>
              <a:rPr lang="en-US" i="1" dirty="0"/>
              <a:t>-</a:t>
            </a:r>
            <a:r>
              <a:rPr lang="en-US" dirty="0" smtClean="0"/>
              <a:t>GND </a:t>
            </a:r>
            <a:r>
              <a:rPr lang="en-US" dirty="0"/>
              <a:t>(ground) pins</a:t>
            </a:r>
          </a:p>
          <a:p>
            <a:pPr marL="285750" indent="-285750" fontAlgn="base">
              <a:buFont typeface="Arial" pitchFamily="34" charset="0"/>
              <a:buChar char="•"/>
            </a:pPr>
            <a:r>
              <a:rPr lang="en-US" b="1" i="1" dirty="0" smtClean="0"/>
              <a:t>Memory</a:t>
            </a:r>
            <a:r>
              <a:rPr lang="en-US" sz="2000" i="1" dirty="0" smtClean="0"/>
              <a:t>:-</a:t>
            </a:r>
            <a:r>
              <a:rPr lang="en-US" dirty="0" smtClean="0"/>
              <a:t>The </a:t>
            </a:r>
            <a:r>
              <a:rPr lang="en-US" dirty="0"/>
              <a:t>memory of an ATmega328 microcontroller includes 32 KB and 0.5 KB memory is utilized for the Boot loader), and also it includes SRAM-2 KB as well as EEPROM-1KB</a:t>
            </a:r>
            <a:r>
              <a:rPr lang="en-US" dirty="0" smtClean="0"/>
              <a:t>.</a:t>
            </a:r>
          </a:p>
          <a:p>
            <a:pPr marL="285750" indent="-285750" fontAlgn="base">
              <a:buFont typeface="Arial" pitchFamily="34" charset="0"/>
              <a:buChar char="•"/>
            </a:pPr>
            <a:r>
              <a:rPr lang="en-US" b="1" i="1" dirty="0"/>
              <a:t>Input and </a:t>
            </a:r>
            <a:r>
              <a:rPr lang="en-US" b="1" i="1" dirty="0" smtClean="0"/>
              <a:t>Output:-</a:t>
            </a:r>
            <a:r>
              <a:rPr lang="en-US" dirty="0" smtClean="0"/>
              <a:t>We </a:t>
            </a:r>
            <a:r>
              <a:rPr lang="en-US" dirty="0"/>
              <a:t>know that an arguing Uno R3 includes 14-digital pins which can be used as an input otherwise output by using the functions like pin Mode (), digital Read(), and digital Write(). These pins can operate with 5V, and every digital pin can give or receive 20mA, &amp; includes a 20k to 50k ohm pull up resistor. The maximum current on any pin is 40mA which cannot surpass for avoiding the microcontroller from the damage. Additionally, some of the pins of an </a:t>
            </a:r>
            <a:r>
              <a:rPr lang="en-US" dirty="0" err="1" smtClean="0"/>
              <a:t>Arduino</a:t>
            </a:r>
            <a:r>
              <a:rPr lang="en-US" dirty="0" smtClean="0"/>
              <a:t> </a:t>
            </a:r>
            <a:r>
              <a:rPr lang="en-US" dirty="0"/>
              <a:t>include specific functions.</a:t>
            </a:r>
          </a:p>
          <a:p>
            <a:pPr fontAlgn="base"/>
            <a:endParaRPr lang="en-US" dirty="0"/>
          </a:p>
          <a:p>
            <a:pPr fontAlgn="base"/>
            <a:endParaRPr lang="en-US" dirty="0"/>
          </a:p>
        </p:txBody>
      </p:sp>
    </p:spTree>
    <p:extLst>
      <p:ext uri="{BB962C8B-B14F-4D97-AF65-F5344CB8AC3E}">
        <p14:creationId xmlns:p14="http://schemas.microsoft.com/office/powerpoint/2010/main" val="187289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9144000" cy="7294305"/>
          </a:xfrm>
          <a:prstGeom prst="rect">
            <a:avLst/>
          </a:prstGeom>
        </p:spPr>
        <p:txBody>
          <a:bodyPr wrap="square">
            <a:spAutoFit/>
          </a:bodyPr>
          <a:lstStyle/>
          <a:p>
            <a:pPr marL="285750" indent="-285750" fontAlgn="base">
              <a:buFont typeface="Arial" pitchFamily="34" charset="0"/>
              <a:buChar char="•"/>
            </a:pPr>
            <a:r>
              <a:rPr lang="en-US" b="1" i="1" dirty="0"/>
              <a:t>Serial </a:t>
            </a:r>
            <a:r>
              <a:rPr lang="en-US" b="1" i="1" dirty="0" smtClean="0"/>
              <a:t>Pins:-</a:t>
            </a:r>
            <a:r>
              <a:rPr lang="en-US" dirty="0" smtClean="0"/>
              <a:t>The </a:t>
            </a:r>
            <a:r>
              <a:rPr lang="en-US" dirty="0"/>
              <a:t>serial pins of an </a:t>
            </a:r>
            <a:r>
              <a:rPr lang="en-US" dirty="0" err="1"/>
              <a:t>Arduino</a:t>
            </a:r>
            <a:r>
              <a:rPr lang="en-US" dirty="0"/>
              <a:t> board are TX (1) and RX (0) pins and these pins can be used to transfer the TTL serial data. The connection of these pins can be done with the equivalent pins of the ATmega8 U2 USB to TTL chip.</a:t>
            </a:r>
          </a:p>
          <a:p>
            <a:pPr marL="285750" indent="-285750" fontAlgn="base">
              <a:buFont typeface="Arial" pitchFamily="34" charset="0"/>
              <a:buChar char="•"/>
            </a:pPr>
            <a:r>
              <a:rPr lang="en-US" b="1" i="1" dirty="0"/>
              <a:t>External Interrupt </a:t>
            </a:r>
            <a:r>
              <a:rPr lang="en-US" b="1" i="1" dirty="0" smtClean="0"/>
              <a:t>Pins:-</a:t>
            </a:r>
            <a:r>
              <a:rPr lang="en-US" dirty="0" smtClean="0"/>
              <a:t>The </a:t>
            </a:r>
            <a:r>
              <a:rPr lang="en-US" dirty="0"/>
              <a:t>external interrupt pins of the board are 2 &amp; 3, and these pins can be arranged to activate an interrupt on a rising otherwise falling edge, a low-value otherwise a modify in value</a:t>
            </a:r>
          </a:p>
          <a:p>
            <a:pPr marL="285750" indent="-285750" fontAlgn="base">
              <a:buFont typeface="Arial" pitchFamily="34" charset="0"/>
              <a:buChar char="•"/>
            </a:pPr>
            <a:r>
              <a:rPr lang="en-US" b="1" i="1" dirty="0"/>
              <a:t>PWM </a:t>
            </a:r>
            <a:r>
              <a:rPr lang="en-US" b="1" i="1" dirty="0" smtClean="0"/>
              <a:t>Pins:-</a:t>
            </a:r>
            <a:r>
              <a:rPr lang="en-US" dirty="0" smtClean="0"/>
              <a:t>The </a:t>
            </a:r>
            <a:r>
              <a:rPr lang="en-US" dirty="0"/>
              <a:t>PWM pins of an </a:t>
            </a:r>
            <a:r>
              <a:rPr lang="en-US" dirty="0" err="1"/>
              <a:t>Arduino</a:t>
            </a:r>
            <a:r>
              <a:rPr lang="en-US" dirty="0"/>
              <a:t> are 3, 5, 6, 9, 10, &amp; 11, and gives an output of an 8-bit PWM with the function analog Write ().</a:t>
            </a:r>
          </a:p>
          <a:p>
            <a:pPr marL="285750" indent="-285750" fontAlgn="base">
              <a:buFont typeface="Arial" pitchFamily="34" charset="0"/>
              <a:buChar char="•"/>
            </a:pPr>
            <a:r>
              <a:rPr lang="en-US" b="1" i="1" dirty="0"/>
              <a:t>SPI (Serial Peripheral Interface) </a:t>
            </a:r>
            <a:r>
              <a:rPr lang="en-US" b="1" i="1" dirty="0" smtClean="0"/>
              <a:t>Pins</a:t>
            </a:r>
            <a:r>
              <a:rPr lang="en-US" b="1" dirty="0" smtClean="0"/>
              <a:t>:-</a:t>
            </a:r>
            <a:r>
              <a:rPr lang="en-US" dirty="0" smtClean="0"/>
              <a:t>The </a:t>
            </a:r>
            <a:r>
              <a:rPr lang="en-US" dirty="0"/>
              <a:t>SPI pins are 10, 11, 12, 13 namely SS, MOSI, MISO, SCK, and these will maintain the </a:t>
            </a:r>
            <a:r>
              <a:rPr lang="en-US" b="1" dirty="0"/>
              <a:t>SPI communication</a:t>
            </a:r>
            <a:r>
              <a:rPr lang="en-US" dirty="0"/>
              <a:t> with the help of the SPI library.</a:t>
            </a:r>
          </a:p>
          <a:p>
            <a:pPr marL="285750" indent="-285750" fontAlgn="base">
              <a:buFont typeface="Arial" pitchFamily="34" charset="0"/>
              <a:buChar char="•"/>
            </a:pPr>
            <a:r>
              <a:rPr lang="en-US" b="1" i="1" dirty="0"/>
              <a:t>LED </a:t>
            </a:r>
            <a:r>
              <a:rPr lang="en-US" b="1" i="1" dirty="0" smtClean="0"/>
              <a:t>Pin:-</a:t>
            </a:r>
            <a:r>
              <a:rPr lang="en-US" dirty="0" smtClean="0"/>
              <a:t>An </a:t>
            </a:r>
            <a:r>
              <a:rPr lang="en-US" dirty="0"/>
              <a:t>arguing board is inbuilt with a LED using digital pin-13. Whenever the digital pin is high, the LED will glow otherwise it will not glow</a:t>
            </a:r>
            <a:r>
              <a:rPr lang="en-US" dirty="0" smtClean="0"/>
              <a:t>.</a:t>
            </a:r>
          </a:p>
          <a:p>
            <a:pPr marL="285750" indent="-285750" fontAlgn="base">
              <a:buFont typeface="Arial" pitchFamily="34" charset="0"/>
              <a:buChar char="•"/>
            </a:pPr>
            <a:r>
              <a:rPr lang="en-US" b="1" i="1" dirty="0"/>
              <a:t>TWI (2-Wire Interface) </a:t>
            </a:r>
            <a:r>
              <a:rPr lang="en-US" b="1" i="1" dirty="0" smtClean="0"/>
              <a:t>Pins:-</a:t>
            </a:r>
            <a:r>
              <a:rPr lang="en-US" dirty="0" smtClean="0"/>
              <a:t>The </a:t>
            </a:r>
            <a:r>
              <a:rPr lang="en-US" dirty="0"/>
              <a:t>TWI pins are SDA or A4, &amp; SCL or A5, which can support the communication of TWI with the help of Wire library.</a:t>
            </a:r>
          </a:p>
          <a:p>
            <a:pPr marL="285750" indent="-285750" fontAlgn="base">
              <a:buFont typeface="Arial" pitchFamily="34" charset="0"/>
              <a:buChar char="•"/>
            </a:pPr>
            <a:r>
              <a:rPr lang="en-US" b="1" i="1" dirty="0"/>
              <a:t>AREF (Analog Reference) </a:t>
            </a:r>
            <a:r>
              <a:rPr lang="en-US" b="1" i="1" dirty="0" smtClean="0"/>
              <a:t>Pin:-</a:t>
            </a:r>
            <a:r>
              <a:rPr lang="en-US" dirty="0" smtClean="0"/>
              <a:t>An </a:t>
            </a:r>
            <a:r>
              <a:rPr lang="en-US" dirty="0"/>
              <a:t>analog reference pin is the reference voltage to the inputs of an analog i/</a:t>
            </a:r>
            <a:r>
              <a:rPr lang="en-US" dirty="0" err="1"/>
              <a:t>ps</a:t>
            </a:r>
            <a:r>
              <a:rPr lang="en-US" dirty="0"/>
              <a:t> using the function like analog Reference().</a:t>
            </a:r>
          </a:p>
          <a:p>
            <a:pPr marL="285750" indent="-285750" fontAlgn="base">
              <a:buFont typeface="Arial" pitchFamily="34" charset="0"/>
              <a:buChar char="•"/>
            </a:pPr>
            <a:r>
              <a:rPr lang="en-US" b="1" i="1" dirty="0"/>
              <a:t>Reset (RST) </a:t>
            </a:r>
            <a:r>
              <a:rPr lang="en-US" b="1" i="1" dirty="0" smtClean="0"/>
              <a:t>Pin:</a:t>
            </a:r>
            <a:r>
              <a:rPr lang="en-US" b="1" i="1" dirty="0"/>
              <a:t>-</a:t>
            </a:r>
            <a:r>
              <a:rPr lang="en-US" dirty="0" smtClean="0"/>
              <a:t>This </a:t>
            </a:r>
            <a:r>
              <a:rPr lang="en-US" dirty="0"/>
              <a:t>pin brings a low line for resetting the microcontroller, and it is very useful for using an RST button toward shields which can block the one over the </a:t>
            </a:r>
            <a:r>
              <a:rPr lang="en-US" dirty="0" err="1"/>
              <a:t>Arduino</a:t>
            </a:r>
            <a:r>
              <a:rPr lang="en-US" dirty="0"/>
              <a:t> R3 board.</a:t>
            </a:r>
          </a:p>
          <a:p>
            <a:pPr marL="285750" indent="-285750" fontAlgn="base">
              <a:buFont typeface="Arial" pitchFamily="34" charset="0"/>
              <a:buChar char="•"/>
            </a:pPr>
            <a:r>
              <a:rPr lang="en-US" b="1" i="1" dirty="0" smtClean="0"/>
              <a:t>Communication:-</a:t>
            </a:r>
            <a:r>
              <a:rPr lang="en-US" dirty="0" smtClean="0"/>
              <a:t>The </a:t>
            </a:r>
            <a:r>
              <a:rPr lang="en-US" dirty="0"/>
              <a:t>communication protocols of an </a:t>
            </a:r>
            <a:r>
              <a:rPr lang="en-US" dirty="0" err="1"/>
              <a:t>Arduino</a:t>
            </a:r>
            <a:r>
              <a:rPr lang="en-US" dirty="0"/>
              <a:t> Uno include SPI, I2C, and </a:t>
            </a:r>
            <a:r>
              <a:rPr lang="en-US" b="1" dirty="0"/>
              <a:t>UART serial </a:t>
            </a:r>
            <a:r>
              <a:rPr lang="en-US" b="1" dirty="0" smtClean="0"/>
              <a:t>communication</a:t>
            </a:r>
            <a:r>
              <a:rPr lang="en-US" dirty="0" smtClean="0"/>
              <a:t>.</a:t>
            </a:r>
          </a:p>
          <a:p>
            <a:pPr marL="285750" indent="-285750" fontAlgn="base">
              <a:buFont typeface="Arial" pitchFamily="34" charset="0"/>
              <a:buChar char="•"/>
            </a:pPr>
            <a:r>
              <a:rPr lang="en-US" b="1" i="1" dirty="0" smtClean="0"/>
              <a:t>UART:-</a:t>
            </a:r>
            <a:r>
              <a:rPr lang="en-US" dirty="0" smtClean="0"/>
              <a:t>An </a:t>
            </a:r>
            <a:r>
              <a:rPr lang="en-US" dirty="0" err="1"/>
              <a:t>Arduino</a:t>
            </a:r>
            <a:r>
              <a:rPr lang="en-US" dirty="0"/>
              <a:t> Uno uses the two functions like the transmitter digital pin1 and the receiver digital pin0. These pins are mainly used in UART </a:t>
            </a:r>
            <a:r>
              <a:rPr lang="en-US" dirty="0" smtClean="0"/>
              <a:t>TTL</a:t>
            </a:r>
            <a:r>
              <a:rPr lang="en-US" dirty="0"/>
              <a:t> </a:t>
            </a:r>
            <a:r>
              <a:rPr lang="en-US" dirty="0" smtClean="0"/>
              <a:t>serial </a:t>
            </a:r>
            <a:r>
              <a:rPr lang="en-US" dirty="0"/>
              <a:t>communication</a:t>
            </a:r>
            <a:r>
              <a:rPr lang="en-US" dirty="0" smtClean="0"/>
              <a:t>.</a:t>
            </a:r>
          </a:p>
          <a:p>
            <a:pPr fontAlgn="base"/>
            <a:endParaRPr lang="en-US" dirty="0"/>
          </a:p>
          <a:p>
            <a:pPr fontAlgn="base"/>
            <a:endParaRPr lang="en-US" dirty="0"/>
          </a:p>
          <a:p>
            <a:pPr fontAlgn="base"/>
            <a:endParaRPr lang="en-US" dirty="0"/>
          </a:p>
        </p:txBody>
      </p:sp>
    </p:spTree>
    <p:extLst>
      <p:ext uri="{BB962C8B-B14F-4D97-AF65-F5344CB8AC3E}">
        <p14:creationId xmlns:p14="http://schemas.microsoft.com/office/powerpoint/2010/main" val="83916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9073008" cy="5909310"/>
          </a:xfrm>
          <a:prstGeom prst="rect">
            <a:avLst/>
          </a:prstGeom>
        </p:spPr>
        <p:txBody>
          <a:bodyPr wrap="square">
            <a:spAutoFit/>
          </a:bodyPr>
          <a:lstStyle/>
          <a:p>
            <a:pPr marL="285750" indent="-285750" fontAlgn="base">
              <a:buFont typeface="Arial" pitchFamily="34" charset="0"/>
              <a:buChar char="•"/>
            </a:pPr>
            <a:r>
              <a:rPr lang="en-US" b="1" i="1" dirty="0" smtClean="0"/>
              <a:t>I2C</a:t>
            </a:r>
            <a:r>
              <a:rPr lang="en-US" i="1" dirty="0" smtClean="0"/>
              <a:t>:-</a:t>
            </a:r>
            <a:r>
              <a:rPr lang="en-US" dirty="0" smtClean="0"/>
              <a:t>An </a:t>
            </a:r>
            <a:r>
              <a:rPr lang="en-US" dirty="0" err="1"/>
              <a:t>Arduino</a:t>
            </a:r>
            <a:r>
              <a:rPr lang="en-US" dirty="0"/>
              <a:t> UNO board employs SDA pin otherwise A4 pin &amp; A5 pin otherwise SCL pin is used for I2C </a:t>
            </a:r>
            <a:r>
              <a:rPr lang="en-US" dirty="0" smtClean="0"/>
              <a:t>communication</a:t>
            </a:r>
            <a:r>
              <a:rPr lang="en-US" dirty="0"/>
              <a:t> </a:t>
            </a:r>
            <a:r>
              <a:rPr lang="en-US" dirty="0" smtClean="0"/>
              <a:t>with </a:t>
            </a:r>
            <a:r>
              <a:rPr lang="en-US" dirty="0"/>
              <a:t>wire library. In this, both the SCL and SDA are CLK signal and data signal</a:t>
            </a:r>
            <a:r>
              <a:rPr lang="en-US" dirty="0" smtClean="0"/>
              <a:t>.</a:t>
            </a:r>
          </a:p>
          <a:p>
            <a:pPr marL="285750" indent="-285750" fontAlgn="base">
              <a:buFont typeface="Arial" pitchFamily="34" charset="0"/>
              <a:buChar char="•"/>
            </a:pPr>
            <a:r>
              <a:rPr lang="en-US" b="1" i="1" dirty="0"/>
              <a:t>SPI </a:t>
            </a:r>
            <a:r>
              <a:rPr lang="en-US" b="1" i="1" dirty="0" smtClean="0"/>
              <a:t>Pins:</a:t>
            </a:r>
            <a:r>
              <a:rPr lang="en-US" i="1" dirty="0"/>
              <a:t>-</a:t>
            </a:r>
            <a:r>
              <a:rPr lang="en-US" dirty="0" smtClean="0"/>
              <a:t>The </a:t>
            </a:r>
            <a:r>
              <a:rPr lang="en-US" dirty="0"/>
              <a:t>SPI communication includes MOSI, MISO, and SCK.</a:t>
            </a:r>
          </a:p>
          <a:p>
            <a:pPr marL="285750" indent="-285750" fontAlgn="base">
              <a:buFont typeface="Arial" pitchFamily="34" charset="0"/>
              <a:buChar char="•"/>
            </a:pPr>
            <a:r>
              <a:rPr lang="en-US" b="1" i="1" dirty="0"/>
              <a:t>MOSI (Pin11</a:t>
            </a:r>
            <a:r>
              <a:rPr lang="en-US" b="1" i="1" dirty="0" smtClean="0"/>
              <a:t>):-</a:t>
            </a:r>
            <a:r>
              <a:rPr lang="en-US" dirty="0" smtClean="0"/>
              <a:t>This </a:t>
            </a:r>
            <a:r>
              <a:rPr lang="en-US" dirty="0"/>
              <a:t>is the master out slave in the pin, used to transmit the data to the devices</a:t>
            </a:r>
          </a:p>
          <a:p>
            <a:pPr marL="285750" indent="-285750" fontAlgn="base">
              <a:buFont typeface="Arial" pitchFamily="34" charset="0"/>
              <a:buChar char="•"/>
            </a:pPr>
            <a:r>
              <a:rPr lang="en-US" b="1" i="1" dirty="0"/>
              <a:t>MISO (Pin12</a:t>
            </a:r>
            <a:r>
              <a:rPr lang="en-US" b="1" i="1" dirty="0" smtClean="0"/>
              <a:t>):-</a:t>
            </a:r>
            <a:r>
              <a:rPr lang="en-US" dirty="0" smtClean="0"/>
              <a:t>This </a:t>
            </a:r>
            <a:r>
              <a:rPr lang="en-US" dirty="0"/>
              <a:t>pin is a serial CLK, and the CLK pulse will synchronize the transmission of which is produced by the master.</a:t>
            </a:r>
          </a:p>
          <a:p>
            <a:pPr marL="285750" indent="-285750" fontAlgn="base">
              <a:buFont typeface="Arial" pitchFamily="34" charset="0"/>
              <a:buChar char="•"/>
            </a:pPr>
            <a:r>
              <a:rPr lang="en-US" b="1" i="1" dirty="0"/>
              <a:t>SCK (Pin13</a:t>
            </a:r>
            <a:r>
              <a:rPr lang="en-US" b="1" i="1" dirty="0" smtClean="0"/>
              <a:t>):-</a:t>
            </a:r>
            <a:r>
              <a:rPr lang="en-US" dirty="0" smtClean="0"/>
              <a:t>The </a:t>
            </a:r>
            <a:r>
              <a:rPr lang="en-US" dirty="0"/>
              <a:t>CLK pulse synchronizes data transmission that is generated by the master. Equivalent pins with the SPI library is employed for the communication of SPI. ICSP (in-circuit serial programming) headers can be utilized for programming </a:t>
            </a:r>
            <a:r>
              <a:rPr lang="en-US" b="1" dirty="0" err="1" smtClean="0"/>
              <a:t>Atmega</a:t>
            </a:r>
            <a:r>
              <a:rPr lang="en-US" b="1" dirty="0" smtClean="0"/>
              <a:t> microcontroller</a:t>
            </a:r>
            <a:r>
              <a:rPr lang="en-US" dirty="0"/>
              <a:t> </a:t>
            </a:r>
            <a:r>
              <a:rPr lang="en-US" dirty="0" smtClean="0"/>
              <a:t>directly </a:t>
            </a:r>
            <a:r>
              <a:rPr lang="en-US" dirty="0"/>
              <a:t>with the boot loader</a:t>
            </a:r>
            <a:r>
              <a:rPr lang="en-US" dirty="0" smtClean="0"/>
              <a:t>.</a:t>
            </a:r>
          </a:p>
          <a:p>
            <a:pPr marL="285750" indent="-285750" fontAlgn="base">
              <a:buFont typeface="Wingdings" pitchFamily="2" charset="2"/>
              <a:buChar char="v"/>
            </a:pPr>
            <a:r>
              <a:rPr lang="en-US" b="1" dirty="0" err="1"/>
              <a:t>Arduino</a:t>
            </a:r>
            <a:r>
              <a:rPr lang="en-US" b="1" dirty="0"/>
              <a:t> Uno R3 </a:t>
            </a:r>
            <a:r>
              <a:rPr lang="en-US" b="1" dirty="0" smtClean="0"/>
              <a:t>Programming:-</a:t>
            </a:r>
          </a:p>
          <a:p>
            <a:pPr marL="400050" indent="-400050" fontAlgn="base">
              <a:buFont typeface="+mj-lt"/>
              <a:buAutoNum type="romanLcPeriod"/>
            </a:pPr>
            <a:r>
              <a:rPr lang="en-US" dirty="0" smtClean="0"/>
              <a:t>The </a:t>
            </a:r>
            <a:r>
              <a:rPr lang="en-US" dirty="0"/>
              <a:t>programming of an </a:t>
            </a:r>
            <a:r>
              <a:rPr lang="en-US" dirty="0" err="1"/>
              <a:t>Arduino</a:t>
            </a:r>
            <a:r>
              <a:rPr lang="en-US" dirty="0"/>
              <a:t> Uno R3 can be done using IDE software. The microcontroller on the board will come with pre-burned by a boot </a:t>
            </a:r>
            <a:r>
              <a:rPr lang="en-US" dirty="0" smtClean="0"/>
              <a:t>loader that </a:t>
            </a:r>
            <a:r>
              <a:rPr lang="en-US" dirty="0"/>
              <a:t>permits to upload fresh code without using an exterior hardware programmer.</a:t>
            </a:r>
          </a:p>
          <a:p>
            <a:pPr marL="400050" indent="-400050" fontAlgn="base">
              <a:buFont typeface="+mj-lt"/>
              <a:buAutoNum type="romanLcPeriod"/>
            </a:pPr>
            <a:r>
              <a:rPr lang="en-US" dirty="0"/>
              <a:t>The communication of this can be done using a protocol like STK500.</a:t>
            </a:r>
          </a:p>
          <a:p>
            <a:pPr marL="400050" indent="-400050" fontAlgn="base">
              <a:buFont typeface="+mj-lt"/>
              <a:buAutoNum type="romanLcPeriod"/>
            </a:pPr>
            <a:r>
              <a:rPr lang="en-US" dirty="0"/>
              <a:t>We can also upload the program in the microcontroller by avoiding the boot loader using the header like the In-Circuit Serial Programming.</a:t>
            </a:r>
          </a:p>
          <a:p>
            <a:pPr marL="285750" indent="-285750" fontAlgn="base">
              <a:buFont typeface="Arial" pitchFamily="34" charset="0"/>
              <a:buChar char="•"/>
            </a:pPr>
            <a:endParaRPr lang="en-US" dirty="0"/>
          </a:p>
          <a:p>
            <a:pPr marL="285750" indent="-285750" fontAlgn="base">
              <a:buFont typeface="Arial" pitchFamily="34" charset="0"/>
              <a:buChar char="•"/>
            </a:pPr>
            <a:endParaRPr lang="en-US" dirty="0"/>
          </a:p>
        </p:txBody>
      </p:sp>
    </p:spTree>
    <p:extLst>
      <p:ext uri="{BB962C8B-B14F-4D97-AF65-F5344CB8AC3E}">
        <p14:creationId xmlns:p14="http://schemas.microsoft.com/office/powerpoint/2010/main" val="3676886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1692</Words>
  <Application>Microsoft Office PowerPoint</Application>
  <PresentationFormat>On-screen Show (4:3)</PresentationFormat>
  <Paragraphs>163</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Picture</vt:lpstr>
      <vt:lpstr>Picture (Metafile)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sanghapriyo banerjee</dc:creator>
  <cp:lastModifiedBy>sanghapriyo banerjee</cp:lastModifiedBy>
  <cp:revision>26</cp:revision>
  <dcterms:created xsi:type="dcterms:W3CDTF">2021-06-08T10:33:03Z</dcterms:created>
  <dcterms:modified xsi:type="dcterms:W3CDTF">2021-06-09T07:04:37Z</dcterms:modified>
</cp:coreProperties>
</file>