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03" r:id="rId3"/>
    <p:sldId id="350" r:id="rId4"/>
    <p:sldId id="331" r:id="rId5"/>
    <p:sldId id="351" r:id="rId6"/>
    <p:sldId id="352" r:id="rId7"/>
    <p:sldId id="257" r:id="rId8"/>
    <p:sldId id="332" r:id="rId9"/>
    <p:sldId id="333" r:id="rId10"/>
    <p:sldId id="354" r:id="rId11"/>
    <p:sldId id="355" r:id="rId12"/>
    <p:sldId id="365" r:id="rId13"/>
    <p:sldId id="366" r:id="rId14"/>
    <p:sldId id="367" r:id="rId15"/>
    <p:sldId id="368" r:id="rId16"/>
    <p:sldId id="364" r:id="rId17"/>
    <p:sldId id="369" r:id="rId18"/>
    <p:sldId id="335" r:id="rId19"/>
    <p:sldId id="370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71" r:id="rId29"/>
    <p:sldId id="372" r:id="rId30"/>
    <p:sldId id="339" r:id="rId31"/>
    <p:sldId id="341" r:id="rId32"/>
    <p:sldId id="342" r:id="rId33"/>
    <p:sldId id="266" r:id="rId34"/>
  </p:sldIdLst>
  <p:sldSz cx="9906000" cy="6858000" type="A4"/>
  <p:notesSz cx="6807200" cy="9939338"/>
  <p:embeddedFontLst>
    <p:embeddedFont>
      <p:font typeface="나눔고딕 Bold" panose="020B0600000101010101" charset="-127"/>
      <p:bold r:id="rId36"/>
    </p:embeddedFont>
    <p:embeddedFont>
      <p:font typeface="나눔바른고딕" panose="020B0603020101020101" pitchFamily="50" charset="-127"/>
      <p:regular r:id="rId37"/>
      <p:bold r:id="rId38"/>
    </p:embeddedFont>
    <p:embeddedFont>
      <p:font typeface="나눔바른고딕 Light" panose="020B0603020101020101" pitchFamily="50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pos="3120">
          <p15:clr>
            <a:srgbClr val="A4A3A4"/>
          </p15:clr>
        </p15:guide>
        <p15:guide id="7" pos="217">
          <p15:clr>
            <a:srgbClr val="A4A3A4"/>
          </p15:clr>
        </p15:guide>
        <p15:guide id="8" pos="6068">
          <p15:clr>
            <a:srgbClr val="A4A3A4"/>
          </p15:clr>
        </p15:guide>
        <p15:guide id="9" pos="126">
          <p15:clr>
            <a:srgbClr val="A4A3A4"/>
          </p15:clr>
        </p15:guide>
        <p15:guide id="10" pos="3029">
          <p15:clr>
            <a:srgbClr val="A4A3A4"/>
          </p15:clr>
        </p15:guide>
        <p15:guide id="11" pos="3211">
          <p15:clr>
            <a:srgbClr val="A4A3A4"/>
          </p15:clr>
        </p15:guide>
        <p15:guide id="12" pos="60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FFFFCC"/>
    <a:srgbClr val="0000FF"/>
    <a:srgbClr val="E287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928" autoAdjust="0"/>
  </p:normalViewPr>
  <p:slideViewPr>
    <p:cSldViewPr>
      <p:cViewPr varScale="1">
        <p:scale>
          <a:sx n="108" d="100"/>
          <a:sy n="108" d="100"/>
        </p:scale>
        <p:origin x="1608" y="102"/>
      </p:cViewPr>
      <p:guideLst>
        <p:guide orient="horz" pos="164"/>
        <p:guide orient="horz" pos="119"/>
        <p:guide orient="horz" pos="4065"/>
        <p:guide orient="horz" pos="2160"/>
        <p:guide orient="horz" pos="2296"/>
        <p:guide pos="3120"/>
        <p:guide pos="217"/>
        <p:guide pos="6068"/>
        <p:guide pos="126"/>
        <p:guide pos="3029"/>
        <p:guide pos="3211"/>
        <p:guide pos="60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D19BD65-8259-44B3-A69B-9C8B99C856D1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C501F0BF-A1E4-4CC4-8880-38A6075C7C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3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16" y="6460654"/>
            <a:ext cx="734592" cy="2880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43160" y="6510536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Agile Project </a:t>
            </a:r>
            <a:r>
              <a:rPr lang="ko-KR" altLang="en-US" sz="800" spc="-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  <a:r>
              <a:rPr lang="en-US" altLang="ko-KR" sz="800" spc="-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800" spc="-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ko-KR" altLang="en-US" sz="800" spc="-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01779" y="1101403"/>
            <a:ext cx="9213167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4190672" y="6381328"/>
            <a:ext cx="112236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F614ADE3-5DF1-49E3-95FE-AED3C2ED5E3B}" type="slidenum">
              <a:rPr lang="en-US" altLang="ko-KR" sz="1200" b="1" smtClea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ctr">
                <a:defRPr/>
              </a:pPr>
              <a:t>‹#›</a:t>
            </a:fld>
            <a:r>
              <a:rPr lang="en-US" altLang="ko-KR" sz="1200" b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/32</a:t>
            </a:r>
            <a:endParaRPr lang="en-US" altLang="ko-KR" sz="1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Picture 2" descr="CAU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34" y="6451685"/>
            <a:ext cx="516731" cy="2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이등변 삼각형 12"/>
          <p:cNvSpPr/>
          <p:nvPr userDrawn="1"/>
        </p:nvSpPr>
        <p:spPr>
          <a:xfrm rot="10800000">
            <a:off x="272480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3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4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8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6ACDDF2-6991-4A58-9654-7B0E250C29DF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oogle.co.kr/url?sa=i&amp;rct=j&amp;q=&amp;esrc=s&amp;source=images&amp;cd=&amp;cad=rja&amp;uact=8&amp;ved=&amp;url=http://top10binarybckiu.ga/download-demo-170530.html&amp;psig=AOvVaw17HV9vNNpheOwpGeTlkzyl&amp;ust=153603909591629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6644" y="198884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4000" spc="-100" dirty="0">
                <a:gradFill>
                  <a:gsLst>
                    <a:gs pos="0">
                      <a:srgbClr val="C5003D"/>
                    </a:gs>
                    <a:gs pos="100000">
                      <a:srgbClr val="C5003D"/>
                    </a:gs>
                  </a:gsLst>
                  <a:lin ang="27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Agile Project </a:t>
            </a:r>
            <a:r>
              <a:rPr lang="ko-KR" altLang="en-US" sz="4000" spc="-100" dirty="0">
                <a:gradFill>
                  <a:gsLst>
                    <a:gs pos="0">
                      <a:srgbClr val="C5003D"/>
                    </a:gs>
                    <a:gs pos="100000">
                      <a:srgbClr val="C5003D"/>
                    </a:gs>
                  </a:gsLst>
                  <a:lin ang="27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계획</a:t>
            </a:r>
            <a:r>
              <a:rPr lang="en-US" altLang="ko-KR" sz="4000" spc="-100" dirty="0">
                <a:gradFill>
                  <a:gsLst>
                    <a:gs pos="0">
                      <a:srgbClr val="C5003D"/>
                    </a:gs>
                    <a:gs pos="100000">
                      <a:srgbClr val="C5003D"/>
                    </a:gs>
                  </a:gsLst>
                  <a:lin ang="27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4000" spc="-100" dirty="0">
                <a:gradFill>
                  <a:gsLst>
                    <a:gs pos="0">
                      <a:srgbClr val="C5003D"/>
                    </a:gs>
                    <a:gs pos="100000">
                      <a:srgbClr val="C5003D"/>
                    </a:gs>
                  </a:gsLst>
                  <a:lin ang="27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4000" spc="-100" dirty="0">
              <a:gradFill>
                <a:gsLst>
                  <a:gs pos="0">
                    <a:srgbClr val="C5003D"/>
                  </a:gs>
                  <a:gs pos="100000">
                    <a:srgbClr val="C5003D"/>
                  </a:gs>
                </a:gsLst>
                <a:lin ang="2700000" scaled="1"/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0"/>
            <a:r>
              <a:rPr lang="en-US" altLang="ko-KR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한자교육프로그램 </a:t>
            </a:r>
            <a:r>
              <a:rPr lang="en-US" altLang="ko-KR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한자</a:t>
            </a:r>
            <a:r>
              <a:rPr lang="en-US" altLang="ko-KR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365)</a:t>
            </a:r>
            <a:endParaRPr lang="ko-KR" altLang="ko-KR" sz="4000" spc="-1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9184" y="4015807"/>
            <a:ext cx="2880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spc="-1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팀명</a:t>
            </a: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</a:t>
            </a:r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365</a:t>
            </a:r>
            <a:endParaRPr lang="ko-KR" altLang="ko-KR" sz="1600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6068801"/>
            <a:ext cx="918240" cy="3600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34916" y="4015807"/>
            <a:ext cx="3240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2018.10.16</a:t>
            </a:r>
            <a:endParaRPr lang="ko-KR" altLang="ko-KR" sz="1600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9184" y="4336837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</a:t>
            </a:r>
            <a:endParaRPr lang="ko-KR" altLang="ko-KR" sz="1600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6335" y="4675391"/>
            <a:ext cx="1903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김수진 </a:t>
            </a:r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20160342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u="sng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조건상 </a:t>
            </a:r>
            <a:r>
              <a:rPr lang="en-US" altLang="ko-KR" sz="1600" u="sng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20135286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최승진 </a:t>
            </a:r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20132406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김현빈</a:t>
            </a: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20132862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김성연</a:t>
            </a:r>
            <a:r>
              <a:rPr lang="ko-KR" altLang="en-US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20162379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ko-KR" altLang="ko-KR" sz="1600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42" y="404664"/>
            <a:ext cx="6286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5" y="764704"/>
            <a:ext cx="1404000" cy="45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7064" y="864215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소프트웨어공학부</a:t>
            </a:r>
            <a:endParaRPr lang="ko-KR" altLang="ko-KR" sz="2000" spc="-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476" y="162880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산업체핸즈온프로젝트</a:t>
            </a:r>
            <a:endParaRPr lang="ko-KR" altLang="en-US" sz="2000" spc="-1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52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업무흐름도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F7749C7-A427-455E-BB5B-4496A49EE2A2}"/>
              </a:ext>
            </a:extLst>
          </p:cNvPr>
          <p:cNvGrpSpPr/>
          <p:nvPr/>
        </p:nvGrpSpPr>
        <p:grpSpPr>
          <a:xfrm>
            <a:off x="1208585" y="1916832"/>
            <a:ext cx="7199906" cy="3848560"/>
            <a:chOff x="263525" y="542925"/>
            <a:chExt cx="9378950" cy="5013322"/>
          </a:xfrm>
        </p:grpSpPr>
        <p:sp>
          <p:nvSpPr>
            <p:cNvPr id="52" name="AutoShape 58">
              <a:extLst>
                <a:ext uri="{FF2B5EF4-FFF2-40B4-BE49-F238E27FC236}">
                  <a16:creationId xmlns:a16="http://schemas.microsoft.com/office/drawing/2014/main" id="{2DD81346-2A22-44CD-AF9F-349124CF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" y="1790700"/>
              <a:ext cx="720725" cy="1674813"/>
            </a:xfrm>
            <a:prstGeom prst="roundRect">
              <a:avLst>
                <a:gd name="adj" fmla="val 59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시스템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6162D0F9-3227-49CB-A5E8-D5FD4416B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0624" y="3798888"/>
              <a:ext cx="3221223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AutoShape 58">
              <a:extLst>
                <a:ext uri="{FF2B5EF4-FFF2-40B4-BE49-F238E27FC236}">
                  <a16:creationId xmlns:a16="http://schemas.microsoft.com/office/drawing/2014/main" id="{D4537CBC-6552-4BFA-8DE4-610F071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" y="3948113"/>
              <a:ext cx="720725" cy="1608134"/>
            </a:xfrm>
            <a:prstGeom prst="roundRect">
              <a:avLst>
                <a:gd name="adj" fmla="val 59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사용자</a:t>
              </a:r>
            </a:p>
          </p:txBody>
        </p:sp>
        <p:sp>
          <p:nvSpPr>
            <p:cNvPr id="55" name="AutoShape 57">
              <a:extLst>
                <a:ext uri="{FF2B5EF4-FFF2-40B4-BE49-F238E27FC236}">
                  <a16:creationId xmlns:a16="http://schemas.microsoft.com/office/drawing/2014/main" id="{943F85AE-ADC0-44F0-A7AC-518F6726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49" y="542925"/>
              <a:ext cx="3129543" cy="361950"/>
            </a:xfrm>
            <a:prstGeom prst="roundRect">
              <a:avLst>
                <a:gd name="adj" fmla="val 657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b="1" dirty="0" err="1">
                  <a:latin typeface="맑은 고딕" panose="020B0503020000020004" pitchFamily="50" charset="-127"/>
                </a:rPr>
                <a:t>한자단어장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  <p:sp>
          <p:nvSpPr>
            <p:cNvPr id="56" name="AutoShape 57">
              <a:extLst>
                <a:ext uri="{FF2B5EF4-FFF2-40B4-BE49-F238E27FC236}">
                  <a16:creationId xmlns:a16="http://schemas.microsoft.com/office/drawing/2014/main" id="{532CFAC6-8AD7-4DE7-A6EB-536C042A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920" y="542925"/>
              <a:ext cx="3787555" cy="361950"/>
            </a:xfrm>
            <a:prstGeom prst="roundRect">
              <a:avLst>
                <a:gd name="adj" fmla="val 657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사용자관리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66DF4AE-163E-4093-A168-3BE677423876}"/>
                </a:ext>
              </a:extLst>
            </p:cNvPr>
            <p:cNvSpPr/>
            <p:nvPr/>
          </p:nvSpPr>
          <p:spPr>
            <a:xfrm>
              <a:off x="1435100" y="1339850"/>
              <a:ext cx="541338" cy="22383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C6C273EC-DC89-4290-9705-56BCBFE4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25" y="1809750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맑은 고딕" panose="020B0503020000020004" pitchFamily="50" charset="-127"/>
                </a:rPr>
                <a:t>한자어수집</a:t>
              </a:r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CB7F0515-9E6D-4F83-8BE5-8DC2E788E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911" y="1815364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맑은 고딕" panose="020B0503020000020004" pitchFamily="50" charset="-127"/>
                </a:rPr>
                <a:t>한자어저장</a:t>
              </a:r>
            </a:p>
          </p:txBody>
        </p:sp>
        <p:sp>
          <p:nvSpPr>
            <p:cNvPr id="60" name="AutoShape 31">
              <a:extLst>
                <a:ext uri="{FF2B5EF4-FFF2-40B4-BE49-F238E27FC236}">
                  <a16:creationId xmlns:a16="http://schemas.microsoft.com/office/drawing/2014/main" id="{D496297A-EF24-46F6-9500-3E62FC33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686" y="2478940"/>
              <a:ext cx="863600" cy="431800"/>
            </a:xfrm>
            <a:prstGeom prst="can">
              <a:avLst>
                <a:gd name="adj" fmla="val 4263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r>
                <a:rPr lang="ko-KR" altLang="en-US" dirty="0">
                  <a:latin typeface="바탕체" panose="02030609000101010101" pitchFamily="17" charset="-127"/>
                </a:rPr>
                <a:t>한자어 </a:t>
              </a:r>
              <a:r>
                <a:rPr lang="en-US" altLang="ko-KR" dirty="0">
                  <a:latin typeface="바탕체" panose="02030609000101010101" pitchFamily="17" charset="-127"/>
                </a:rPr>
                <a:t>DB</a:t>
              </a:r>
              <a:endParaRPr lang="ko-KR" altLang="en-US" dirty="0">
                <a:latin typeface="바탕체" panose="02030609000101010101" pitchFamily="17" charset="-127"/>
              </a:endParaRPr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9B6FC15B-3F6C-4174-AE2D-06716B44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736" y="3948113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맑은 고딕" panose="020B0503020000020004" pitchFamily="50" charset="-127"/>
                </a:rPr>
                <a:t>한자어조회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4E3D1AE-7192-41E9-9A83-6F142281EA6A}"/>
                </a:ext>
              </a:extLst>
            </p:cNvPr>
            <p:cNvCxnSpPr>
              <a:stCxn id="57" idx="4"/>
              <a:endCxn id="58" idx="0"/>
            </p:cNvCxnSpPr>
            <p:nvPr/>
          </p:nvCxnSpPr>
          <p:spPr bwMode="auto">
            <a:xfrm flipH="1">
              <a:off x="1704975" y="1563688"/>
              <a:ext cx="794" cy="246062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8908D6D-1CAE-4659-8413-5E6201850392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 bwMode="auto">
            <a:xfrm>
              <a:off x="2244725" y="2011363"/>
              <a:ext cx="676186" cy="5614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C1DEBA0-5DDB-4019-85F1-3FBC6C955A6F}"/>
                </a:ext>
              </a:extLst>
            </p:cNvPr>
            <p:cNvCxnSpPr>
              <a:stCxn id="59" idx="2"/>
              <a:endCxn id="60" idx="1"/>
            </p:cNvCxnSpPr>
            <p:nvPr/>
          </p:nvCxnSpPr>
          <p:spPr bwMode="auto">
            <a:xfrm flipH="1">
              <a:off x="3457486" y="2218589"/>
              <a:ext cx="3175" cy="260351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BF518163-B302-40CB-8937-3ABE5DE7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200" y="3948113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맑은 고딕" panose="020B0503020000020004" pitchFamily="50" charset="-127"/>
                </a:rPr>
                <a:t>사용자등록</a:t>
              </a:r>
              <a:endParaRPr lang="en-US" altLang="ko-KR" dirty="0">
                <a:latin typeface="맑은 고딕" panose="020B0503020000020004" pitchFamily="50" charset="-127"/>
              </a:endParaRPr>
            </a:p>
          </p:txBody>
        </p:sp>
        <p:sp>
          <p:nvSpPr>
            <p:cNvPr id="66" name="AutoShape 31">
              <a:extLst>
                <a:ext uri="{FF2B5EF4-FFF2-40B4-BE49-F238E27FC236}">
                  <a16:creationId xmlns:a16="http://schemas.microsoft.com/office/drawing/2014/main" id="{B1A9A1DE-C06C-4D50-9CAE-05527E50B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897" y="2481940"/>
              <a:ext cx="863600" cy="431800"/>
            </a:xfrm>
            <a:prstGeom prst="can">
              <a:avLst>
                <a:gd name="adj" fmla="val 4263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r>
                <a:rPr lang="ko-KR" altLang="en-US" dirty="0">
                  <a:latin typeface="바탕체" panose="02030609000101010101" pitchFamily="17" charset="-127"/>
                </a:rPr>
                <a:t>사용자 </a:t>
              </a:r>
              <a:r>
                <a:rPr lang="en-US" altLang="ko-KR" dirty="0">
                  <a:latin typeface="바탕체" panose="02030609000101010101" pitchFamily="17" charset="-127"/>
                </a:rPr>
                <a:t>DB</a:t>
              </a:r>
              <a:endParaRPr lang="ko-KR" altLang="en-US" dirty="0">
                <a:latin typeface="바탕체" panose="02030609000101010101" pitchFamily="17" charset="-127"/>
              </a:endParaRPr>
            </a:p>
          </p:txBody>
        </p: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15DA25AC-20EF-47EC-A713-78155604B776}"/>
                </a:ext>
              </a:extLst>
            </p:cNvPr>
            <p:cNvCxnSpPr>
              <a:cxnSpLocks/>
              <a:stCxn id="65" idx="3"/>
            </p:cNvCxnSpPr>
            <p:nvPr/>
          </p:nvCxnSpPr>
          <p:spPr bwMode="auto">
            <a:xfrm flipV="1">
              <a:off x="7009700" y="2909887"/>
              <a:ext cx="539749" cy="1239839"/>
            </a:xfrm>
            <a:prstGeom prst="bentConnector2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EE2B0AC-1FDC-4872-8B1A-660A2DF58081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 bwMode="auto">
            <a:xfrm>
              <a:off x="3457486" y="2910740"/>
              <a:ext cx="0" cy="1037373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AutoShape 58">
              <a:extLst>
                <a:ext uri="{FF2B5EF4-FFF2-40B4-BE49-F238E27FC236}">
                  <a16:creationId xmlns:a16="http://schemas.microsoft.com/office/drawing/2014/main" id="{E2497044-F72E-45ED-99A6-B42E8099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624" y="1790700"/>
              <a:ext cx="720725" cy="1674813"/>
            </a:xfrm>
            <a:prstGeom prst="roundRect">
              <a:avLst>
                <a:gd name="adj" fmla="val 59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시스템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70" name="AutoShape 58">
              <a:extLst>
                <a:ext uri="{FF2B5EF4-FFF2-40B4-BE49-F238E27FC236}">
                  <a16:creationId xmlns:a16="http://schemas.microsoft.com/office/drawing/2014/main" id="{C0770825-FB84-4809-94DF-B0E4E6AB1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624" y="3948113"/>
              <a:ext cx="720725" cy="1608134"/>
            </a:xfrm>
            <a:prstGeom prst="roundRect">
              <a:avLst>
                <a:gd name="adj" fmla="val 59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b="1" dirty="0">
                  <a:latin typeface="맑은 고딕" panose="020B0503020000020004" pitchFamily="50" charset="-127"/>
                </a:rPr>
                <a:t>사용자</a:t>
              </a:r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381D6E38-97A3-41A9-A438-4AD70FC19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54919" y="3798888"/>
              <a:ext cx="37875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2CF65FF-6912-45F9-8E05-6B49FCFCA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8547" y="3948113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맑은 고딕" panose="020B0503020000020004" pitchFamily="50" charset="-127"/>
                </a:rPr>
                <a:t>사용자정보조회</a:t>
              </a:r>
              <a:endParaRPr lang="en-US" altLang="ko-KR" dirty="0">
                <a:latin typeface="맑은 고딕" panose="020B0503020000020004" pitchFamily="50" charset="-127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8E731479-C403-4239-A45A-84EB394B9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8547" y="4629154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맑은 고딕" panose="020B0503020000020004" pitchFamily="50" charset="-127"/>
                </a:rPr>
                <a:t>사용자정보변경</a:t>
              </a:r>
              <a:endParaRPr lang="en-US" altLang="ko-KR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6F9DBE25-5A7A-436B-A9C7-3362925C86C9}"/>
                </a:ext>
              </a:extLst>
            </p:cNvPr>
            <p:cNvCxnSpPr>
              <a:cxnSpLocks/>
              <a:endCxn id="72" idx="1"/>
            </p:cNvCxnSpPr>
            <p:nvPr/>
          </p:nvCxnSpPr>
          <p:spPr bwMode="auto">
            <a:xfrm rot="16200000" flipH="1">
              <a:off x="7516384" y="3357562"/>
              <a:ext cx="1239839" cy="344487"/>
            </a:xfrm>
            <a:prstGeom prst="bentConnector2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D7A94E7-5AD7-413C-8743-51C7D1EB5CD8}"/>
              </a:ext>
            </a:extLst>
          </p:cNvPr>
          <p:cNvSpPr txBox="1"/>
          <p:nvPr/>
        </p:nvSpPr>
        <p:spPr>
          <a:xfrm>
            <a:off x="186754" y="1185449"/>
            <a:ext cx="216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ii) </a:t>
            </a:r>
            <a:r>
              <a:rPr lang="ko-KR" altLang="en-US" sz="20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한자 단어장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7C16D-AA55-439D-B459-AE1137F16281}"/>
              </a:ext>
            </a:extLst>
          </p:cNvPr>
          <p:cNvSpPr txBox="1"/>
          <p:nvPr/>
        </p:nvSpPr>
        <p:spPr>
          <a:xfrm>
            <a:off x="4847400" y="1185449"/>
            <a:ext cx="216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iii) </a:t>
            </a:r>
            <a:r>
              <a:rPr lang="ko-KR" altLang="en-US" sz="20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10738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208584" y="1268760"/>
            <a:ext cx="7472089" cy="4890616"/>
            <a:chOff x="273050" y="188913"/>
            <a:chExt cx="9451975" cy="618648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7595BFD-D6F1-4684-860B-FFB0D7DB6388}"/>
                </a:ext>
              </a:extLst>
            </p:cNvPr>
            <p:cNvCxnSpPr/>
            <p:nvPr/>
          </p:nvCxnSpPr>
          <p:spPr>
            <a:xfrm>
              <a:off x="301625" y="1101725"/>
              <a:ext cx="9213850" cy="0"/>
            </a:xfrm>
            <a:prstGeom prst="line">
              <a:avLst/>
            </a:prstGeom>
            <a:ln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F50993E3-5902-4A56-86F3-1585E651DF3D}"/>
                </a:ext>
              </a:extLst>
            </p:cNvPr>
            <p:cNvSpPr/>
            <p:nvPr/>
          </p:nvSpPr>
          <p:spPr>
            <a:xfrm rot="10800000">
              <a:off x="273050" y="188913"/>
              <a:ext cx="215900" cy="215900"/>
            </a:xfrm>
            <a:prstGeom prst="triangle">
              <a:avLst>
                <a:gd name="adj" fmla="val 100000"/>
              </a:avLst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3"/>
            <p:cNvSpPr txBox="1">
              <a:spLocks noChangeArrowheads="1"/>
            </p:cNvSpPr>
            <p:nvPr/>
          </p:nvSpPr>
          <p:spPr bwMode="auto">
            <a:xfrm>
              <a:off x="381000" y="314325"/>
              <a:ext cx="8432801" cy="817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사용자관리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_02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5"/>
            <p:cNvSpPr txBox="1">
              <a:spLocks noChangeArrowheads="1"/>
            </p:cNvSpPr>
            <p:nvPr/>
          </p:nvSpPr>
          <p:spPr bwMode="auto">
            <a:xfrm>
              <a:off x="7658101" y="1552574"/>
              <a:ext cx="2066924" cy="109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회원가입하거나 변경할 때의 화면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개인정보를 적고 가입을 누르면 사용자 정보가 등록된다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직사각형 6"/>
            <p:cNvSpPr>
              <a:spLocks noChangeArrowheads="1"/>
            </p:cNvSpPr>
            <p:nvPr/>
          </p:nvSpPr>
          <p:spPr bwMode="auto">
            <a:xfrm>
              <a:off x="301625" y="1323975"/>
              <a:ext cx="6816725" cy="505142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직사각형 7"/>
            <p:cNvSpPr>
              <a:spLocks noChangeArrowheads="1"/>
            </p:cNvSpPr>
            <p:nvPr/>
          </p:nvSpPr>
          <p:spPr bwMode="auto">
            <a:xfrm>
              <a:off x="2278063" y="1504950"/>
              <a:ext cx="2505075" cy="306388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18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</a:t>
              </a:r>
            </a:p>
          </p:txBody>
        </p:sp>
        <p:sp>
          <p:nvSpPr>
            <p:cNvPr id="72" name="직사각형 22"/>
            <p:cNvSpPr>
              <a:spLocks noChangeArrowheads="1"/>
            </p:cNvSpPr>
            <p:nvPr/>
          </p:nvSpPr>
          <p:spPr bwMode="auto">
            <a:xfrm>
              <a:off x="1611313" y="3355975"/>
              <a:ext cx="873125" cy="17938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홍길동</a:t>
              </a:r>
            </a:p>
          </p:txBody>
        </p:sp>
        <p:sp>
          <p:nvSpPr>
            <p:cNvPr id="73" name="직사각형 23"/>
            <p:cNvSpPr>
              <a:spLocks noChangeArrowheads="1"/>
            </p:cNvSpPr>
            <p:nvPr/>
          </p:nvSpPr>
          <p:spPr bwMode="auto">
            <a:xfrm>
              <a:off x="1606550" y="2282825"/>
              <a:ext cx="871538" cy="18891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admin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24"/>
            <p:cNvSpPr>
              <a:spLocks noChangeArrowheads="1"/>
            </p:cNvSpPr>
            <p:nvPr/>
          </p:nvSpPr>
          <p:spPr bwMode="auto">
            <a:xfrm>
              <a:off x="1611313" y="3983038"/>
              <a:ext cx="873125" cy="14922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Box 25"/>
            <p:cNvSpPr txBox="1">
              <a:spLocks noChangeArrowheads="1"/>
            </p:cNvSpPr>
            <p:nvPr/>
          </p:nvSpPr>
          <p:spPr bwMode="auto">
            <a:xfrm>
              <a:off x="1394948" y="1977522"/>
              <a:ext cx="1259873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554162" y="2560086"/>
              <a:ext cx="1015555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비밀번호</a:t>
              </a:r>
            </a:p>
          </p:txBody>
        </p:sp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1600199" y="3092450"/>
              <a:ext cx="1059885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닉네임</a:t>
              </a:r>
            </a:p>
          </p:txBody>
        </p:sp>
        <p:sp>
          <p:nvSpPr>
            <p:cNvPr id="78" name="TextBox 29"/>
            <p:cNvSpPr txBox="1">
              <a:spLocks noChangeArrowheads="1"/>
            </p:cNvSpPr>
            <p:nvPr/>
          </p:nvSpPr>
          <p:spPr bwMode="auto">
            <a:xfrm>
              <a:off x="1679575" y="3635376"/>
              <a:ext cx="620714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나이</a:t>
              </a:r>
            </a:p>
          </p:txBody>
        </p:sp>
        <p:sp>
          <p:nvSpPr>
            <p:cNvPr id="79" name="직사각형 34"/>
            <p:cNvSpPr>
              <a:spLocks noChangeArrowheads="1"/>
            </p:cNvSpPr>
            <p:nvPr/>
          </p:nvSpPr>
          <p:spPr bwMode="auto">
            <a:xfrm>
              <a:off x="5854700" y="5756275"/>
              <a:ext cx="719138" cy="374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</a:t>
              </a:r>
            </a:p>
          </p:txBody>
        </p:sp>
        <p:sp>
          <p:nvSpPr>
            <p:cNvPr id="80" name="직사각형 40"/>
            <p:cNvSpPr>
              <a:spLocks noChangeArrowheads="1"/>
            </p:cNvSpPr>
            <p:nvPr/>
          </p:nvSpPr>
          <p:spPr bwMode="auto">
            <a:xfrm>
              <a:off x="1611313" y="2840038"/>
              <a:ext cx="873125" cy="15081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1q2w3e4r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직사각형 32"/>
            <p:cNvSpPr>
              <a:spLocks noChangeArrowheads="1"/>
            </p:cNvSpPr>
            <p:nvPr/>
          </p:nvSpPr>
          <p:spPr bwMode="auto">
            <a:xfrm>
              <a:off x="1606550" y="4651375"/>
              <a:ext cx="871538" cy="15081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1663698" y="4302127"/>
              <a:ext cx="1086753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E-mail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1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34"/>
          <p:cNvGrpSpPr/>
          <p:nvPr/>
        </p:nvGrpSpPr>
        <p:grpSpPr>
          <a:xfrm>
            <a:off x="1208584" y="1268760"/>
            <a:ext cx="7472089" cy="4890616"/>
            <a:chOff x="273050" y="188913"/>
            <a:chExt cx="9451975" cy="618648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7595BFD-D6F1-4684-860B-FFB0D7DB6388}"/>
                </a:ext>
              </a:extLst>
            </p:cNvPr>
            <p:cNvCxnSpPr/>
            <p:nvPr/>
          </p:nvCxnSpPr>
          <p:spPr>
            <a:xfrm>
              <a:off x="301625" y="1101725"/>
              <a:ext cx="9213850" cy="0"/>
            </a:xfrm>
            <a:prstGeom prst="line">
              <a:avLst/>
            </a:prstGeom>
            <a:ln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F50993E3-5902-4A56-86F3-1585E651DF3D}"/>
                </a:ext>
              </a:extLst>
            </p:cNvPr>
            <p:cNvSpPr/>
            <p:nvPr/>
          </p:nvSpPr>
          <p:spPr>
            <a:xfrm rot="10800000">
              <a:off x="273050" y="188913"/>
              <a:ext cx="215900" cy="215900"/>
            </a:xfrm>
            <a:prstGeom prst="triangle">
              <a:avLst>
                <a:gd name="adj" fmla="val 100000"/>
              </a:avLst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3"/>
            <p:cNvSpPr txBox="1">
              <a:spLocks noChangeArrowheads="1"/>
            </p:cNvSpPr>
            <p:nvPr/>
          </p:nvSpPr>
          <p:spPr bwMode="auto">
            <a:xfrm>
              <a:off x="381000" y="314325"/>
              <a:ext cx="8432801" cy="817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sz="3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5"/>
            <p:cNvSpPr txBox="1">
              <a:spLocks noChangeArrowheads="1"/>
            </p:cNvSpPr>
            <p:nvPr/>
          </p:nvSpPr>
          <p:spPr bwMode="auto">
            <a:xfrm>
              <a:off x="7658101" y="1552574"/>
              <a:ext cx="2066924" cy="109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회원가입하거나 변경할 때의 화면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개인정보를 적고 가입을 누르면 사용자 정보가 등록된다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직사각형 6"/>
            <p:cNvSpPr>
              <a:spLocks noChangeArrowheads="1"/>
            </p:cNvSpPr>
            <p:nvPr/>
          </p:nvSpPr>
          <p:spPr bwMode="auto">
            <a:xfrm>
              <a:off x="301625" y="1323975"/>
              <a:ext cx="6816725" cy="505142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직사각형 7"/>
            <p:cNvSpPr>
              <a:spLocks noChangeArrowheads="1"/>
            </p:cNvSpPr>
            <p:nvPr/>
          </p:nvSpPr>
          <p:spPr bwMode="auto">
            <a:xfrm>
              <a:off x="2278063" y="1504950"/>
              <a:ext cx="2505075" cy="306388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1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내정보보기</a:t>
              </a:r>
              <a:endPara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직사각형 22"/>
            <p:cNvSpPr>
              <a:spLocks noChangeArrowheads="1"/>
            </p:cNvSpPr>
            <p:nvPr/>
          </p:nvSpPr>
          <p:spPr bwMode="auto">
            <a:xfrm>
              <a:off x="1611313" y="3355975"/>
              <a:ext cx="873125" cy="17938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홍길동</a:t>
              </a:r>
            </a:p>
          </p:txBody>
        </p:sp>
        <p:sp>
          <p:nvSpPr>
            <p:cNvPr id="73" name="직사각형 23"/>
            <p:cNvSpPr>
              <a:spLocks noChangeArrowheads="1"/>
            </p:cNvSpPr>
            <p:nvPr/>
          </p:nvSpPr>
          <p:spPr bwMode="auto">
            <a:xfrm>
              <a:off x="1606550" y="2282825"/>
              <a:ext cx="871538" cy="18891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admin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24"/>
            <p:cNvSpPr>
              <a:spLocks noChangeArrowheads="1"/>
            </p:cNvSpPr>
            <p:nvPr/>
          </p:nvSpPr>
          <p:spPr bwMode="auto">
            <a:xfrm>
              <a:off x="1611313" y="3983038"/>
              <a:ext cx="873125" cy="14922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Box 25"/>
            <p:cNvSpPr txBox="1">
              <a:spLocks noChangeArrowheads="1"/>
            </p:cNvSpPr>
            <p:nvPr/>
          </p:nvSpPr>
          <p:spPr bwMode="auto">
            <a:xfrm>
              <a:off x="1394948" y="1977522"/>
              <a:ext cx="1259873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554162" y="2560086"/>
              <a:ext cx="1015555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비밀번호</a:t>
              </a:r>
            </a:p>
          </p:txBody>
        </p:sp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1600199" y="3092450"/>
              <a:ext cx="1059885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닉네임</a:t>
              </a:r>
            </a:p>
          </p:txBody>
        </p:sp>
        <p:sp>
          <p:nvSpPr>
            <p:cNvPr id="78" name="TextBox 29"/>
            <p:cNvSpPr txBox="1">
              <a:spLocks noChangeArrowheads="1"/>
            </p:cNvSpPr>
            <p:nvPr/>
          </p:nvSpPr>
          <p:spPr bwMode="auto">
            <a:xfrm>
              <a:off x="1679575" y="3635376"/>
              <a:ext cx="620714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나이</a:t>
              </a:r>
            </a:p>
          </p:txBody>
        </p:sp>
        <p:sp>
          <p:nvSpPr>
            <p:cNvPr id="79" name="직사각형 34"/>
            <p:cNvSpPr>
              <a:spLocks noChangeArrowheads="1"/>
            </p:cNvSpPr>
            <p:nvPr/>
          </p:nvSpPr>
          <p:spPr bwMode="auto">
            <a:xfrm>
              <a:off x="5854700" y="5756275"/>
              <a:ext cx="719138" cy="374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</a:t>
              </a:r>
            </a:p>
          </p:txBody>
        </p:sp>
        <p:sp>
          <p:nvSpPr>
            <p:cNvPr id="80" name="직사각형 40"/>
            <p:cNvSpPr>
              <a:spLocks noChangeArrowheads="1"/>
            </p:cNvSpPr>
            <p:nvPr/>
          </p:nvSpPr>
          <p:spPr bwMode="auto">
            <a:xfrm>
              <a:off x="1611313" y="2840038"/>
              <a:ext cx="873125" cy="15081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1q2w3e4r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직사각형 32"/>
            <p:cNvSpPr>
              <a:spLocks noChangeArrowheads="1"/>
            </p:cNvSpPr>
            <p:nvPr/>
          </p:nvSpPr>
          <p:spPr bwMode="auto">
            <a:xfrm>
              <a:off x="1606550" y="4651375"/>
              <a:ext cx="871538" cy="15081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1663698" y="4302127"/>
              <a:ext cx="1086753" cy="31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E-mail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12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6823778-219A-4FA4-AF3B-1E30511B7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4756" y="3254854"/>
          <a:ext cx="4915566" cy="1817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8522">
                  <a:extLst>
                    <a:ext uri="{9D8B030D-6E8A-4147-A177-3AD203B41FA5}">
                      <a16:colId xmlns:a16="http://schemas.microsoft.com/office/drawing/2014/main" val="1579236921"/>
                    </a:ext>
                  </a:extLst>
                </a:gridCol>
                <a:gridCol w="1638522">
                  <a:extLst>
                    <a:ext uri="{9D8B030D-6E8A-4147-A177-3AD203B41FA5}">
                      <a16:colId xmlns:a16="http://schemas.microsoft.com/office/drawing/2014/main" val="1838356025"/>
                    </a:ext>
                  </a:extLst>
                </a:gridCol>
                <a:gridCol w="1638522">
                  <a:extLst>
                    <a:ext uri="{9D8B030D-6E8A-4147-A177-3AD203B41FA5}">
                      <a16:colId xmlns:a16="http://schemas.microsoft.com/office/drawing/2014/main" val="1773217458"/>
                    </a:ext>
                  </a:extLst>
                </a:gridCol>
              </a:tblGrid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문제유형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풀이 시행 횟수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/>
                        <a:t>오답률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extLst>
                  <a:ext uri="{0D108BD9-81ED-4DB2-BD59-A6C34878D82A}">
                    <a16:rowId xmlns:a16="http://schemas.microsoft.com/office/drawing/2014/main" val="819933526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주관식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120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10%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extLst>
                  <a:ext uri="{0D108BD9-81ED-4DB2-BD59-A6C34878D82A}">
                    <a16:rowId xmlns:a16="http://schemas.microsoft.com/office/drawing/2014/main" val="2650943935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객관식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100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10%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extLst>
                  <a:ext uri="{0D108BD9-81ED-4DB2-BD59-A6C34878D82A}">
                    <a16:rowId xmlns:a16="http://schemas.microsoft.com/office/drawing/2014/main" val="2621699345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획수문제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20%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extLst>
                  <a:ext uri="{0D108BD9-81ED-4DB2-BD59-A6C34878D82A}">
                    <a16:rowId xmlns:a16="http://schemas.microsoft.com/office/drawing/2014/main" val="3590902620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훈 맞추기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100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30%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extLst>
                  <a:ext uri="{0D108BD9-81ED-4DB2-BD59-A6C34878D82A}">
                    <a16:rowId xmlns:a16="http://schemas.microsoft.com/office/drawing/2014/main" val="4014437021"/>
                  </a:ext>
                </a:extLst>
              </a:tr>
              <a:tr h="265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음 맞추기</a:t>
                      </a:r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50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2%</a:t>
                      </a:r>
                      <a:endParaRPr lang="ko-KR" altLang="en-US" sz="1300" dirty="0"/>
                    </a:p>
                  </a:txBody>
                  <a:tcPr marL="71746" marR="71746" marT="35865" marB="35865"/>
                </a:tc>
                <a:extLst>
                  <a:ext uri="{0D108BD9-81ED-4DB2-BD59-A6C34878D82A}">
                    <a16:rowId xmlns:a16="http://schemas.microsoft.com/office/drawing/2014/main" val="3545501711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1148468" y="1142984"/>
            <a:ext cx="7590746" cy="4968279"/>
            <a:chOff x="273050" y="188913"/>
            <a:chExt cx="9451975" cy="6186487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7595BFD-D6F1-4684-860B-FFB0D7DB6388}"/>
                </a:ext>
              </a:extLst>
            </p:cNvPr>
            <p:cNvCxnSpPr/>
            <p:nvPr/>
          </p:nvCxnSpPr>
          <p:spPr>
            <a:xfrm>
              <a:off x="301625" y="1101725"/>
              <a:ext cx="9213850" cy="0"/>
            </a:xfrm>
            <a:prstGeom prst="line">
              <a:avLst/>
            </a:prstGeom>
            <a:ln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F50993E3-5902-4A56-86F3-1585E651DF3D}"/>
                </a:ext>
              </a:extLst>
            </p:cNvPr>
            <p:cNvSpPr/>
            <p:nvPr/>
          </p:nvSpPr>
          <p:spPr>
            <a:xfrm rot="10800000">
              <a:off x="273050" y="188913"/>
              <a:ext cx="215900" cy="215900"/>
            </a:xfrm>
            <a:prstGeom prst="triangle">
              <a:avLst>
                <a:gd name="adj" fmla="val 100000"/>
              </a:avLst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3"/>
            <p:cNvSpPr txBox="1">
              <a:spLocks noChangeArrowheads="1"/>
            </p:cNvSpPr>
            <p:nvPr/>
          </p:nvSpPr>
          <p:spPr bwMode="auto">
            <a:xfrm>
              <a:off x="381000" y="314326"/>
              <a:ext cx="8432800" cy="804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sz="3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마이페이지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_03_01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TextBox 5"/>
            <p:cNvSpPr txBox="1">
              <a:spLocks noChangeArrowheads="1"/>
            </p:cNvSpPr>
            <p:nvPr/>
          </p:nvSpPr>
          <p:spPr bwMode="auto">
            <a:xfrm>
              <a:off x="7658100" y="1552575"/>
              <a:ext cx="2066925" cy="2031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오답률을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확인할 때의 화면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문제의 유형별로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틀린문제를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확인할 수 있다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보기를 선택 시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체크한 문제유형만을 골라서 문제풀이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_03 (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문제내역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이동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직사각형 6"/>
            <p:cNvSpPr>
              <a:spLocks noChangeArrowheads="1"/>
            </p:cNvSpPr>
            <p:nvPr/>
          </p:nvSpPr>
          <p:spPr bwMode="auto">
            <a:xfrm>
              <a:off x="301625" y="1323975"/>
              <a:ext cx="6816725" cy="505142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직사각형 7"/>
            <p:cNvSpPr>
              <a:spLocks noChangeArrowheads="1"/>
            </p:cNvSpPr>
            <p:nvPr/>
          </p:nvSpPr>
          <p:spPr bwMode="auto">
            <a:xfrm>
              <a:off x="2278063" y="1504950"/>
              <a:ext cx="2505075" cy="306388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18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오답률 확인</a:t>
              </a:r>
            </a:p>
          </p:txBody>
        </p:sp>
        <p:sp>
          <p:nvSpPr>
            <p:cNvPr id="73" name="직사각형 23"/>
            <p:cNvSpPr>
              <a:spLocks noChangeArrowheads="1"/>
            </p:cNvSpPr>
            <p:nvPr/>
          </p:nvSpPr>
          <p:spPr bwMode="auto">
            <a:xfrm>
              <a:off x="714375" y="2338388"/>
              <a:ext cx="871538" cy="188912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admin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TextBox 25"/>
            <p:cNvSpPr txBox="1">
              <a:spLocks noChangeArrowheads="1"/>
            </p:cNvSpPr>
            <p:nvPr/>
          </p:nvSpPr>
          <p:spPr bwMode="auto">
            <a:xfrm>
              <a:off x="494907" y="2068513"/>
              <a:ext cx="1149718" cy="306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직사각형 34"/>
            <p:cNvSpPr>
              <a:spLocks noChangeArrowheads="1"/>
            </p:cNvSpPr>
            <p:nvPr/>
          </p:nvSpPr>
          <p:spPr bwMode="auto">
            <a:xfrm>
              <a:off x="5497514" y="5534025"/>
              <a:ext cx="1198562" cy="374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보기</a:t>
              </a:r>
            </a:p>
          </p:txBody>
        </p:sp>
        <p:sp>
          <p:nvSpPr>
            <p:cNvPr id="76" name="직사각형 11"/>
            <p:cNvSpPr>
              <a:spLocks noChangeArrowheads="1"/>
            </p:cNvSpPr>
            <p:nvPr/>
          </p:nvSpPr>
          <p:spPr bwMode="auto">
            <a:xfrm>
              <a:off x="382587" y="3547536"/>
              <a:ext cx="134937" cy="120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직사각형 15"/>
            <p:cNvSpPr>
              <a:spLocks noChangeArrowheads="1"/>
            </p:cNvSpPr>
            <p:nvPr/>
          </p:nvSpPr>
          <p:spPr bwMode="auto">
            <a:xfrm>
              <a:off x="384175" y="3904725"/>
              <a:ext cx="134938" cy="120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직사각형 16"/>
            <p:cNvSpPr>
              <a:spLocks noChangeArrowheads="1"/>
            </p:cNvSpPr>
            <p:nvPr/>
          </p:nvSpPr>
          <p:spPr bwMode="auto">
            <a:xfrm>
              <a:off x="382587" y="4236511"/>
              <a:ext cx="134937" cy="120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직사각형 18"/>
            <p:cNvSpPr>
              <a:spLocks noChangeArrowheads="1"/>
            </p:cNvSpPr>
            <p:nvPr/>
          </p:nvSpPr>
          <p:spPr bwMode="auto">
            <a:xfrm>
              <a:off x="382587" y="4560361"/>
              <a:ext cx="134937" cy="119063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19"/>
            <p:cNvSpPr>
              <a:spLocks noChangeArrowheads="1"/>
            </p:cNvSpPr>
            <p:nvPr/>
          </p:nvSpPr>
          <p:spPr bwMode="auto">
            <a:xfrm>
              <a:off x="382587" y="4930249"/>
              <a:ext cx="134937" cy="120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34"/>
            <p:cNvSpPr>
              <a:spLocks noChangeArrowheads="1"/>
            </p:cNvSpPr>
            <p:nvPr/>
          </p:nvSpPr>
          <p:spPr bwMode="auto">
            <a:xfrm>
              <a:off x="3942990" y="5534025"/>
              <a:ext cx="1465425" cy="37465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모의고사 별로 보기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1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38224" y="1214422"/>
            <a:ext cx="7416254" cy="5084506"/>
            <a:chOff x="273050" y="188913"/>
            <a:chExt cx="9451975" cy="648017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7595BFD-D6F1-4684-860B-FFB0D7DB6388}"/>
                </a:ext>
              </a:extLst>
            </p:cNvPr>
            <p:cNvCxnSpPr/>
            <p:nvPr/>
          </p:nvCxnSpPr>
          <p:spPr>
            <a:xfrm>
              <a:off x="301625" y="1101725"/>
              <a:ext cx="9213850" cy="0"/>
            </a:xfrm>
            <a:prstGeom prst="line">
              <a:avLst/>
            </a:prstGeom>
            <a:ln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50993E3-5902-4A56-86F3-1585E651DF3D}"/>
                </a:ext>
              </a:extLst>
            </p:cNvPr>
            <p:cNvSpPr/>
            <p:nvPr/>
          </p:nvSpPr>
          <p:spPr>
            <a:xfrm rot="10800000">
              <a:off x="273050" y="188913"/>
              <a:ext cx="215900" cy="215900"/>
            </a:xfrm>
            <a:prstGeom prst="triangle">
              <a:avLst>
                <a:gd name="adj" fmla="val 100000"/>
              </a:avLst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3"/>
            <p:cNvSpPr txBox="1">
              <a:spLocks noChangeArrowheads="1"/>
            </p:cNvSpPr>
            <p:nvPr/>
          </p:nvSpPr>
          <p:spPr bwMode="auto">
            <a:xfrm>
              <a:off x="381000" y="314325"/>
              <a:ext cx="8432800" cy="82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문제풀이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_01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7658100" y="1552575"/>
              <a:ext cx="2066925" cy="266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문제를 풀 때의 화면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해당 문제 이름과 남은 시간이 표시된다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체크박스로 선택 가능하다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문제번호와 총 문제 수가 표시된다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6"/>
            <p:cNvSpPr>
              <a:spLocks noChangeArrowheads="1"/>
            </p:cNvSpPr>
            <p:nvPr/>
          </p:nvSpPr>
          <p:spPr bwMode="auto">
            <a:xfrm>
              <a:off x="301625" y="1323975"/>
              <a:ext cx="7237413" cy="53451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3"/>
            <p:cNvSpPr>
              <a:spLocks noChangeArrowheads="1"/>
            </p:cNvSpPr>
            <p:nvPr/>
          </p:nvSpPr>
          <p:spPr bwMode="auto">
            <a:xfrm>
              <a:off x="887413" y="2930525"/>
              <a:ext cx="5662612" cy="9826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>
                <a:buFontTx/>
                <a:buAutoNum type="alphaUcPeriod"/>
              </a:pP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자강두천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eaLnBrk="1" hangingPunct="1">
                <a:buFontTx/>
                <a:buAutoNum type="alphaUcPeriod"/>
              </a:pP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진퇴양난</a:t>
              </a:r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831850" y="2627313"/>
              <a:ext cx="20764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latinLnBrk="1"/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중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~~~~~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34"/>
            <p:cNvSpPr>
              <a:spLocks noChangeArrowheads="1"/>
            </p:cNvSpPr>
            <p:nvPr/>
          </p:nvSpPr>
          <p:spPr bwMode="auto">
            <a:xfrm>
              <a:off x="998538" y="5240338"/>
              <a:ext cx="717550" cy="373062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확정</a:t>
              </a:r>
            </a:p>
          </p:txBody>
        </p:sp>
        <p:sp>
          <p:nvSpPr>
            <p:cNvPr id="31" name="TextBox 44"/>
            <p:cNvSpPr txBox="1">
              <a:spLocks noChangeArrowheads="1"/>
            </p:cNvSpPr>
            <p:nvPr/>
          </p:nvSpPr>
          <p:spPr bwMode="auto">
            <a:xfrm>
              <a:off x="863600" y="4229100"/>
              <a:ext cx="746125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보기</a:t>
              </a:r>
            </a:p>
          </p:txBody>
        </p:sp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625474" y="4530725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Clr>
                  <a:srgbClr val="00B0F0"/>
                </a:buClr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1793875" y="4530725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Clr>
                  <a:schemeClr val="tx1"/>
                </a:buClr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47"/>
            <p:cNvSpPr txBox="1">
              <a:spLocks noChangeArrowheads="1"/>
            </p:cNvSpPr>
            <p:nvPr/>
          </p:nvSpPr>
          <p:spPr bwMode="auto">
            <a:xfrm>
              <a:off x="3090863" y="4530725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48"/>
            <p:cNvSpPr txBox="1">
              <a:spLocks noChangeArrowheads="1"/>
            </p:cNvSpPr>
            <p:nvPr/>
          </p:nvSpPr>
          <p:spPr bwMode="auto">
            <a:xfrm>
              <a:off x="4322763" y="4525963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49"/>
            <p:cNvSpPr txBox="1">
              <a:spLocks noChangeArrowheads="1"/>
            </p:cNvSpPr>
            <p:nvPr/>
          </p:nvSpPr>
          <p:spPr bwMode="auto">
            <a:xfrm>
              <a:off x="5708651" y="4525963"/>
              <a:ext cx="1049338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50"/>
            <p:cNvSpPr txBox="1">
              <a:spLocks noChangeArrowheads="1"/>
            </p:cNvSpPr>
            <p:nvPr/>
          </p:nvSpPr>
          <p:spPr bwMode="auto">
            <a:xfrm>
              <a:off x="4953000" y="1458912"/>
              <a:ext cx="1203325" cy="50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남은 시간 </a:t>
              </a:r>
              <a:endPara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10:00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Box 51"/>
            <p:cNvSpPr txBox="1">
              <a:spLocks noChangeArrowheads="1"/>
            </p:cNvSpPr>
            <p:nvPr/>
          </p:nvSpPr>
          <p:spPr bwMode="auto">
            <a:xfrm>
              <a:off x="948157" y="1577143"/>
              <a:ext cx="1204912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12/30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81B13D4-FE6D-4670-B765-761ABC10F871}"/>
                </a:ext>
              </a:extLst>
            </p:cNvPr>
            <p:cNvSpPr/>
            <p:nvPr/>
          </p:nvSpPr>
          <p:spPr bwMode="auto">
            <a:xfrm>
              <a:off x="381000" y="1535113"/>
              <a:ext cx="296863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86C278-70C2-464E-B87A-623939834091}"/>
                </a:ext>
              </a:extLst>
            </p:cNvPr>
            <p:cNvSpPr/>
            <p:nvPr/>
          </p:nvSpPr>
          <p:spPr bwMode="auto">
            <a:xfrm>
              <a:off x="576263" y="4525963"/>
              <a:ext cx="296862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58376D3-DAB3-4347-B001-6E1A57D22882}"/>
                </a:ext>
              </a:extLst>
            </p:cNvPr>
            <p:cNvSpPr/>
            <p:nvPr/>
          </p:nvSpPr>
          <p:spPr bwMode="auto">
            <a:xfrm>
              <a:off x="6161088" y="6294438"/>
              <a:ext cx="296862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8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52600" y="1268760"/>
            <a:ext cx="7200800" cy="4936793"/>
            <a:chOff x="273050" y="188913"/>
            <a:chExt cx="9451975" cy="648017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7595BFD-D6F1-4684-860B-FFB0D7DB6388}"/>
                </a:ext>
              </a:extLst>
            </p:cNvPr>
            <p:cNvCxnSpPr/>
            <p:nvPr/>
          </p:nvCxnSpPr>
          <p:spPr>
            <a:xfrm>
              <a:off x="301625" y="1101725"/>
              <a:ext cx="9213850" cy="0"/>
            </a:xfrm>
            <a:prstGeom prst="line">
              <a:avLst/>
            </a:prstGeom>
            <a:ln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50993E3-5902-4A56-86F3-1585E651DF3D}"/>
                </a:ext>
              </a:extLst>
            </p:cNvPr>
            <p:cNvSpPr/>
            <p:nvPr/>
          </p:nvSpPr>
          <p:spPr>
            <a:xfrm rot="10800000">
              <a:off x="273050" y="188913"/>
              <a:ext cx="215900" cy="215900"/>
            </a:xfrm>
            <a:prstGeom prst="triangle">
              <a:avLst>
                <a:gd name="adj" fmla="val 100000"/>
              </a:avLst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3"/>
            <p:cNvSpPr txBox="1">
              <a:spLocks noChangeArrowheads="1"/>
            </p:cNvSpPr>
            <p:nvPr/>
          </p:nvSpPr>
          <p:spPr bwMode="auto">
            <a:xfrm>
              <a:off x="381001" y="314325"/>
              <a:ext cx="8432800" cy="848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sz="3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문제풀이</a:t>
              </a:r>
              <a:r>
                <a:rPr lang="en-US" altLang="ko-KR" sz="3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_02</a:t>
              </a:r>
              <a:endPara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7658100" y="1552575"/>
              <a:ext cx="2066925" cy="234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푼 이후의 결과화면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내역을 보여준다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내역 화면으로 넘어간다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화면을 나간다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6"/>
            <p:cNvSpPr>
              <a:spLocks noChangeArrowheads="1"/>
            </p:cNvSpPr>
            <p:nvPr/>
          </p:nvSpPr>
          <p:spPr bwMode="auto">
            <a:xfrm>
              <a:off x="301625" y="1323975"/>
              <a:ext cx="7237413" cy="53451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7"/>
            <p:cNvSpPr>
              <a:spLocks noChangeArrowheads="1"/>
            </p:cNvSpPr>
            <p:nvPr/>
          </p:nvSpPr>
          <p:spPr bwMode="auto">
            <a:xfrm>
              <a:off x="2676525" y="1547813"/>
              <a:ext cx="2505075" cy="30480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1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2516188" y="2427288"/>
              <a:ext cx="2825750" cy="375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소요시간</a:t>
              </a:r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10:00</a:t>
              </a:r>
            </a:p>
            <a:p>
              <a:pPr algn="ctr" latinLnBrk="1"/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ko-KR" altLang="en-US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개수</a:t>
              </a:r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</a:p>
            <a:p>
              <a:pPr algn="ctr" latinLnBrk="1"/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ko-KR" altLang="en-US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맞은 개수</a:t>
              </a:r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</a:t>
              </a:r>
            </a:p>
            <a:p>
              <a:pPr algn="ctr" latinLnBrk="1"/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ko-KR" altLang="en-US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틀린 개수</a:t>
              </a:r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</a:t>
              </a:r>
            </a:p>
            <a:p>
              <a:pPr algn="ctr" latinLnBrk="1"/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ko-KR" altLang="en-US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정답률</a:t>
              </a:r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1"/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50%</a:t>
              </a:r>
            </a:p>
            <a:p>
              <a:pPr algn="ctr" latinLnBrk="1"/>
              <a:endPara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81B13D4-FE6D-4670-B765-761ABC10F871}"/>
                </a:ext>
              </a:extLst>
            </p:cNvPr>
            <p:cNvSpPr/>
            <p:nvPr/>
          </p:nvSpPr>
          <p:spPr bwMode="auto">
            <a:xfrm>
              <a:off x="2516188" y="2498725"/>
              <a:ext cx="296862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직사각형 22"/>
            <p:cNvSpPr>
              <a:spLocks noChangeArrowheads="1"/>
            </p:cNvSpPr>
            <p:nvPr/>
          </p:nvSpPr>
          <p:spPr bwMode="auto">
            <a:xfrm>
              <a:off x="4597400" y="6088063"/>
              <a:ext cx="2503488" cy="30480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18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나가기</a:t>
              </a:r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984250" y="6088063"/>
              <a:ext cx="2505075" cy="30480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18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내역 조회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84647FD-10B9-49BF-B538-9EA4ADC4756C}"/>
                </a:ext>
              </a:extLst>
            </p:cNvPr>
            <p:cNvSpPr/>
            <p:nvPr/>
          </p:nvSpPr>
          <p:spPr bwMode="auto">
            <a:xfrm>
              <a:off x="668338" y="5759450"/>
              <a:ext cx="298450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5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20"/>
          <p:cNvGrpSpPr/>
          <p:nvPr/>
        </p:nvGrpSpPr>
        <p:grpSpPr>
          <a:xfrm>
            <a:off x="1208584" y="1196752"/>
            <a:ext cx="7416254" cy="5084506"/>
            <a:chOff x="273050" y="188913"/>
            <a:chExt cx="9451975" cy="648017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7595BFD-D6F1-4684-860B-FFB0D7DB6388}"/>
                </a:ext>
              </a:extLst>
            </p:cNvPr>
            <p:cNvCxnSpPr/>
            <p:nvPr/>
          </p:nvCxnSpPr>
          <p:spPr>
            <a:xfrm>
              <a:off x="301625" y="1101725"/>
              <a:ext cx="9213850" cy="0"/>
            </a:xfrm>
            <a:prstGeom prst="line">
              <a:avLst/>
            </a:prstGeom>
            <a:ln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F50993E3-5902-4A56-86F3-1585E651DF3D}"/>
                </a:ext>
              </a:extLst>
            </p:cNvPr>
            <p:cNvSpPr/>
            <p:nvPr/>
          </p:nvSpPr>
          <p:spPr>
            <a:xfrm rot="10800000">
              <a:off x="273050" y="188913"/>
              <a:ext cx="215900" cy="215900"/>
            </a:xfrm>
            <a:prstGeom prst="triangle">
              <a:avLst>
                <a:gd name="adj" fmla="val 100000"/>
              </a:avLst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3"/>
            <p:cNvSpPr txBox="1">
              <a:spLocks noChangeArrowheads="1"/>
            </p:cNvSpPr>
            <p:nvPr/>
          </p:nvSpPr>
          <p:spPr bwMode="auto">
            <a:xfrm>
              <a:off x="381000" y="314325"/>
              <a:ext cx="8432800" cy="82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문제조회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_01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7658100" y="1552575"/>
              <a:ext cx="2066925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보기 수정 불가</a:t>
              </a:r>
            </a:p>
          </p:txBody>
        </p:sp>
        <p:sp>
          <p:nvSpPr>
            <p:cNvPr id="26" name="직사각형 6"/>
            <p:cNvSpPr>
              <a:spLocks noChangeArrowheads="1"/>
            </p:cNvSpPr>
            <p:nvPr/>
          </p:nvSpPr>
          <p:spPr bwMode="auto">
            <a:xfrm>
              <a:off x="301625" y="1323975"/>
              <a:ext cx="7237413" cy="53451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3"/>
            <p:cNvSpPr>
              <a:spLocks noChangeArrowheads="1"/>
            </p:cNvSpPr>
            <p:nvPr/>
          </p:nvSpPr>
          <p:spPr bwMode="auto">
            <a:xfrm>
              <a:off x="887413" y="2930525"/>
              <a:ext cx="5662612" cy="98266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2286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eaLnBrk="1" hangingPunct="1">
                <a:buFontTx/>
                <a:buAutoNum type="alphaUcPeriod"/>
              </a:pP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자강두천</a:t>
              </a:r>
              <a:endPara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eaLnBrk="1" hangingPunct="1">
                <a:buFontTx/>
                <a:buAutoNum type="alphaUcPeriod"/>
              </a:pP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진퇴양난</a:t>
              </a:r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831850" y="2627313"/>
              <a:ext cx="20764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latinLnBrk="1"/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중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~~~~~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44"/>
            <p:cNvSpPr txBox="1">
              <a:spLocks noChangeArrowheads="1"/>
            </p:cNvSpPr>
            <p:nvPr/>
          </p:nvSpPr>
          <p:spPr bwMode="auto">
            <a:xfrm>
              <a:off x="863600" y="4229100"/>
              <a:ext cx="746125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보기</a:t>
              </a:r>
            </a:p>
          </p:txBody>
        </p:sp>
        <p:sp>
          <p:nvSpPr>
            <p:cNvPr id="32" name="TextBox 45"/>
            <p:cNvSpPr txBox="1">
              <a:spLocks noChangeArrowheads="1"/>
            </p:cNvSpPr>
            <p:nvPr/>
          </p:nvSpPr>
          <p:spPr bwMode="auto">
            <a:xfrm>
              <a:off x="625474" y="4530725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Clr>
                  <a:srgbClr val="00B0F0"/>
                </a:buClr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1793875" y="4530725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Clr>
                  <a:schemeClr val="tx1"/>
                </a:buClr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47"/>
            <p:cNvSpPr txBox="1">
              <a:spLocks noChangeArrowheads="1"/>
            </p:cNvSpPr>
            <p:nvPr/>
          </p:nvSpPr>
          <p:spPr bwMode="auto">
            <a:xfrm>
              <a:off x="3090863" y="4530725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48"/>
            <p:cNvSpPr txBox="1">
              <a:spLocks noChangeArrowheads="1"/>
            </p:cNvSpPr>
            <p:nvPr/>
          </p:nvSpPr>
          <p:spPr bwMode="auto">
            <a:xfrm>
              <a:off x="4322763" y="4525963"/>
              <a:ext cx="1047750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49"/>
            <p:cNvSpPr txBox="1">
              <a:spLocks noChangeArrowheads="1"/>
            </p:cNvSpPr>
            <p:nvPr/>
          </p:nvSpPr>
          <p:spPr bwMode="auto">
            <a:xfrm>
              <a:off x="5708651" y="4525963"/>
              <a:ext cx="1049338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 indent="-1714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>
                <a:buFont typeface="Wingdings" panose="05000000000000000000" pitchFamily="2" charset="2"/>
                <a:buChar char="l"/>
              </a:pP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Box 51"/>
            <p:cNvSpPr txBox="1">
              <a:spLocks noChangeArrowheads="1"/>
            </p:cNvSpPr>
            <p:nvPr/>
          </p:nvSpPr>
          <p:spPr bwMode="auto">
            <a:xfrm>
              <a:off x="6154738" y="6296026"/>
              <a:ext cx="1204912" cy="313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latinLnBrk="1"/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12/30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81B13D4-FE6D-4670-B765-761ABC10F871}"/>
                </a:ext>
              </a:extLst>
            </p:cNvPr>
            <p:cNvSpPr/>
            <p:nvPr/>
          </p:nvSpPr>
          <p:spPr bwMode="auto">
            <a:xfrm>
              <a:off x="381000" y="1535113"/>
              <a:ext cx="296863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86C278-70C2-464E-B87A-623939834091}"/>
                </a:ext>
              </a:extLst>
            </p:cNvPr>
            <p:cNvSpPr/>
            <p:nvPr/>
          </p:nvSpPr>
          <p:spPr bwMode="auto">
            <a:xfrm>
              <a:off x="576263" y="4525963"/>
              <a:ext cx="296862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58376D3-DAB3-4347-B001-6E1A57D22882}"/>
                </a:ext>
              </a:extLst>
            </p:cNvPr>
            <p:cNvSpPr/>
            <p:nvPr/>
          </p:nvSpPr>
          <p:spPr bwMode="auto">
            <a:xfrm>
              <a:off x="6161088" y="6294438"/>
              <a:ext cx="296862" cy="2921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2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r>
              <a:rPr lang="en-US" altLang="ko-KR" sz="2400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(7/7)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1553F6A-3A2E-41B1-903B-1FD34F9590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9331" y="3634334"/>
          <a:ext cx="5046743" cy="12948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546">
                  <a:extLst>
                    <a:ext uri="{9D8B030D-6E8A-4147-A177-3AD203B41FA5}">
                      <a16:colId xmlns:a16="http://schemas.microsoft.com/office/drawing/2014/main" val="1838356025"/>
                    </a:ext>
                  </a:extLst>
                </a:gridCol>
                <a:gridCol w="1047506">
                  <a:extLst>
                    <a:ext uri="{9D8B030D-6E8A-4147-A177-3AD203B41FA5}">
                      <a16:colId xmlns:a16="http://schemas.microsoft.com/office/drawing/2014/main" val="2464779358"/>
                    </a:ext>
                  </a:extLst>
                </a:gridCol>
                <a:gridCol w="631584">
                  <a:extLst>
                    <a:ext uri="{9D8B030D-6E8A-4147-A177-3AD203B41FA5}">
                      <a16:colId xmlns:a16="http://schemas.microsoft.com/office/drawing/2014/main" val="1773217458"/>
                    </a:ext>
                  </a:extLst>
                </a:gridCol>
                <a:gridCol w="839546">
                  <a:extLst>
                    <a:ext uri="{9D8B030D-6E8A-4147-A177-3AD203B41FA5}">
                      <a16:colId xmlns:a16="http://schemas.microsoft.com/office/drawing/2014/main" val="1017551666"/>
                    </a:ext>
                  </a:extLst>
                </a:gridCol>
                <a:gridCol w="839546">
                  <a:extLst>
                    <a:ext uri="{9D8B030D-6E8A-4147-A177-3AD203B41FA5}">
                      <a16:colId xmlns:a16="http://schemas.microsoft.com/office/drawing/2014/main" val="3858866064"/>
                    </a:ext>
                  </a:extLst>
                </a:gridCol>
                <a:gridCol w="849015">
                  <a:extLst>
                    <a:ext uri="{9D8B030D-6E8A-4147-A177-3AD203B41FA5}">
                      <a16:colId xmlns:a16="http://schemas.microsoft.com/office/drawing/2014/main" val="2713160766"/>
                    </a:ext>
                  </a:extLst>
                </a:gridCol>
              </a:tblGrid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문제유형</a:t>
                      </a:r>
                    </a:p>
                  </a:txBody>
                  <a:tcPr marL="71284" marR="71284" marT="35632" marB="3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</a:t>
                      </a:r>
                    </a:p>
                  </a:txBody>
                  <a:tcPr marL="71284" marR="71284" marT="35632" marB="3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71284" marR="71284" marT="35632" marB="3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</a:t>
                      </a:r>
                    </a:p>
                  </a:txBody>
                  <a:tcPr marL="71284" marR="71284" marT="35632" marB="3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오답률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284" marR="71284" marT="35632" marB="3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푼 날짜</a:t>
                      </a:r>
                    </a:p>
                  </a:txBody>
                  <a:tcPr marL="71284" marR="71284" marT="35632" marB="35632"/>
                </a:tc>
                <a:extLst>
                  <a:ext uri="{0D108BD9-81ED-4DB2-BD59-A6C34878D82A}">
                    <a16:rowId xmlns:a16="http://schemas.microsoft.com/office/drawing/2014/main" val="819933526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객관식</a:t>
                      </a:r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다음 </a:t>
                      </a:r>
                      <a:r>
                        <a:rPr lang="ko-KR" altLang="en-US" sz="800" dirty="0" err="1"/>
                        <a:t>보기중</a:t>
                      </a:r>
                      <a:r>
                        <a:rPr lang="en-US" altLang="ko-KR" sz="800" dirty="0"/>
                        <a:t>..</a:t>
                      </a:r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 ~ 2. ~</a:t>
                      </a:r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30%</a:t>
                      </a:r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20180101</a:t>
                      </a:r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43935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99345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02620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71284" marR="71284" marT="35632" marB="35632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37021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595BFD-D6F1-4684-860B-FFB0D7DB6388}"/>
              </a:ext>
            </a:extLst>
          </p:cNvPr>
          <p:cNvCxnSpPr/>
          <p:nvPr/>
        </p:nvCxnSpPr>
        <p:spPr>
          <a:xfrm>
            <a:off x="1375143" y="1844873"/>
            <a:ext cx="7268927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50993E3-5902-4A56-86F3-1585E651DF3D}"/>
              </a:ext>
            </a:extLst>
          </p:cNvPr>
          <p:cNvSpPr/>
          <p:nvPr/>
        </p:nvSpPr>
        <p:spPr>
          <a:xfrm rot="10800000">
            <a:off x="1352600" y="1124744"/>
            <a:ext cx="170326" cy="170326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1437763" y="1223683"/>
            <a:ext cx="6652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문제풀이</a:t>
            </a:r>
            <a:r>
              <a:rPr lang="en-US" altLang="ko-KR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_03</a:t>
            </a:r>
            <a:endParaRPr lang="ko-KR" altLang="en-US" sz="3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178763" y="2200555"/>
            <a:ext cx="163062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푼 문제 내역을 보여주는 화면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해당하는 정보를 통해 조회가능하다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문제의 목록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틀린 횟수가 일정 이상이면 색이 달라진다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화면을 나간다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12"/>
          <p:cNvSpPr>
            <a:spLocks noChangeArrowheads="1"/>
          </p:cNvSpPr>
          <p:nvPr/>
        </p:nvSpPr>
        <p:spPr bwMode="auto">
          <a:xfrm>
            <a:off x="1375143" y="2020209"/>
            <a:ext cx="5709690" cy="421683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13"/>
          <p:cNvSpPr>
            <a:spLocks noChangeArrowheads="1"/>
          </p:cNvSpPr>
          <p:nvPr/>
        </p:nvSpPr>
        <p:spPr bwMode="auto">
          <a:xfrm>
            <a:off x="2293152" y="2200555"/>
            <a:ext cx="3462884" cy="294314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내역</a:t>
            </a:r>
          </a:p>
        </p:txBody>
      </p:sp>
      <p:sp>
        <p:nvSpPr>
          <p:cNvPr id="29" name="직사각형 20"/>
          <p:cNvSpPr>
            <a:spLocks noChangeArrowheads="1"/>
          </p:cNvSpPr>
          <p:nvPr/>
        </p:nvSpPr>
        <p:spPr bwMode="auto">
          <a:xfrm>
            <a:off x="1891132" y="2960762"/>
            <a:ext cx="687568" cy="1189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2958176" y="2960762"/>
            <a:ext cx="687568" cy="1189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23"/>
          <p:cNvSpPr>
            <a:spLocks noChangeArrowheads="1"/>
          </p:cNvSpPr>
          <p:nvPr/>
        </p:nvSpPr>
        <p:spPr bwMode="auto">
          <a:xfrm>
            <a:off x="4025221" y="2960762"/>
            <a:ext cx="687568" cy="1189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27"/>
          <p:cNvSpPr>
            <a:spLocks noChangeArrowheads="1"/>
          </p:cNvSpPr>
          <p:nvPr/>
        </p:nvSpPr>
        <p:spPr bwMode="auto">
          <a:xfrm>
            <a:off x="5030898" y="2960762"/>
            <a:ext cx="688820" cy="11897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eaLnBrk="1" hangingPunct="1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1916180" y="2752863"/>
            <a:ext cx="599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latinLnBrk="1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문제유형</a:t>
            </a:r>
          </a:p>
        </p:txBody>
      </p:sp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3005767" y="2775407"/>
            <a:ext cx="588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latinLnBrk="1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틀린 횟수</a:t>
            </a:r>
          </a:p>
        </p:txBody>
      </p:sp>
      <p:sp>
        <p:nvSpPr>
          <p:cNvPr id="38" name="TextBox 31"/>
          <p:cNvSpPr txBox="1">
            <a:spLocks noChangeArrowheads="1"/>
          </p:cNvSpPr>
          <p:nvPr/>
        </p:nvSpPr>
        <p:spPr bwMode="auto">
          <a:xfrm>
            <a:off x="4067802" y="2777911"/>
            <a:ext cx="588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맞춘 횟수</a:t>
            </a:r>
          </a:p>
        </p:txBody>
      </p:sp>
      <p:sp>
        <p:nvSpPr>
          <p:cNvPr id="39" name="TextBox 32"/>
          <p:cNvSpPr txBox="1">
            <a:spLocks noChangeArrowheads="1"/>
          </p:cNvSpPr>
          <p:nvPr/>
        </p:nvSpPr>
        <p:spPr bwMode="auto">
          <a:xfrm>
            <a:off x="4973288" y="2770397"/>
            <a:ext cx="767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푼 날짜</a:t>
            </a:r>
          </a:p>
        </p:txBody>
      </p:sp>
      <p:sp>
        <p:nvSpPr>
          <p:cNvPr id="40" name="직사각형 35"/>
          <p:cNvSpPr>
            <a:spLocks noChangeArrowheads="1"/>
          </p:cNvSpPr>
          <p:nvPr/>
        </p:nvSpPr>
        <p:spPr bwMode="auto">
          <a:xfrm>
            <a:off x="6025303" y="3217503"/>
            <a:ext cx="343157" cy="222927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</a:p>
        </p:txBody>
      </p:sp>
      <p:sp>
        <p:nvSpPr>
          <p:cNvPr id="41" name="직사각형 36"/>
          <p:cNvSpPr>
            <a:spLocks noChangeArrowheads="1"/>
          </p:cNvSpPr>
          <p:nvPr/>
        </p:nvSpPr>
        <p:spPr bwMode="auto">
          <a:xfrm>
            <a:off x="6699094" y="3933876"/>
            <a:ext cx="288052" cy="22418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 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398C2D-8BC5-4B15-B76C-CEBF8594817C}"/>
              </a:ext>
            </a:extLst>
          </p:cNvPr>
          <p:cNvSpPr/>
          <p:nvPr/>
        </p:nvSpPr>
        <p:spPr bwMode="auto">
          <a:xfrm>
            <a:off x="1460306" y="2894384"/>
            <a:ext cx="234199" cy="23044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C5EC53B-4CEF-4C59-9647-47FFF87224D3}"/>
              </a:ext>
            </a:extLst>
          </p:cNvPr>
          <p:cNvSpPr/>
          <p:nvPr/>
        </p:nvSpPr>
        <p:spPr bwMode="auto">
          <a:xfrm>
            <a:off x="1442773" y="3504303"/>
            <a:ext cx="234199" cy="23044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AF7B29E-1478-4D15-8121-98D794878140}"/>
              </a:ext>
            </a:extLst>
          </p:cNvPr>
          <p:cNvSpPr/>
          <p:nvPr/>
        </p:nvSpPr>
        <p:spPr bwMode="auto">
          <a:xfrm>
            <a:off x="6031565" y="5721050"/>
            <a:ext cx="234199" cy="230442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1"/>
          <p:cNvSpPr>
            <a:spLocks noChangeArrowheads="1"/>
          </p:cNvSpPr>
          <p:nvPr/>
        </p:nvSpPr>
        <p:spPr bwMode="auto">
          <a:xfrm>
            <a:off x="6699094" y="4228190"/>
            <a:ext cx="288052" cy="222927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 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</a:p>
        </p:txBody>
      </p:sp>
      <p:sp>
        <p:nvSpPr>
          <p:cNvPr id="46" name="직사각형 42"/>
          <p:cNvSpPr>
            <a:spLocks noChangeArrowheads="1"/>
          </p:cNvSpPr>
          <p:nvPr/>
        </p:nvSpPr>
        <p:spPr bwMode="auto">
          <a:xfrm>
            <a:off x="6699094" y="4497456"/>
            <a:ext cx="288052" cy="222927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 </a:t>
            </a:r>
            <a:endParaRPr lang="en-US" altLang="ko-KR" sz="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</a:p>
        </p:txBody>
      </p:sp>
      <p:sp>
        <p:nvSpPr>
          <p:cNvPr id="47" name="직사각형 43"/>
          <p:cNvSpPr>
            <a:spLocks noChangeArrowheads="1"/>
          </p:cNvSpPr>
          <p:nvPr/>
        </p:nvSpPr>
        <p:spPr bwMode="auto">
          <a:xfrm>
            <a:off x="6699094" y="4759208"/>
            <a:ext cx="288052" cy="222927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 </a:t>
            </a:r>
            <a:endParaRPr lang="en-US" altLang="ko-KR" sz="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</a:p>
        </p:txBody>
      </p:sp>
      <p:sp>
        <p:nvSpPr>
          <p:cNvPr id="48" name="직사각형 44"/>
          <p:cNvSpPr>
            <a:spLocks noChangeArrowheads="1"/>
          </p:cNvSpPr>
          <p:nvPr/>
        </p:nvSpPr>
        <p:spPr bwMode="auto">
          <a:xfrm>
            <a:off x="6444857" y="5721050"/>
            <a:ext cx="343157" cy="222927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ctr" eaLnBrk="1" hangingPunct="1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106167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ERD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880" y="188640"/>
            <a:ext cx="272863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제출납기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2018.11.13(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18:00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18F268-FF6A-483B-9053-DDEA09F7C2D7}"/>
              </a:ext>
            </a:extLst>
          </p:cNvPr>
          <p:cNvGrpSpPr/>
          <p:nvPr/>
        </p:nvGrpSpPr>
        <p:grpSpPr>
          <a:xfrm>
            <a:off x="3152800" y="2348880"/>
            <a:ext cx="1224136" cy="1656184"/>
            <a:chOff x="1064568" y="1628800"/>
            <a:chExt cx="1224136" cy="1656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677D9-0C58-45BA-BA1C-58FF73CF0638}"/>
                </a:ext>
              </a:extLst>
            </p:cNvPr>
            <p:cNvSpPr/>
            <p:nvPr/>
          </p:nvSpPr>
          <p:spPr>
            <a:xfrm>
              <a:off x="1064568" y="1628800"/>
              <a:ext cx="1224136" cy="3600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261A79-DCAE-41CB-9B2B-E1C12369D33D}"/>
                </a:ext>
              </a:extLst>
            </p:cNvPr>
            <p:cNvSpPr/>
            <p:nvPr/>
          </p:nvSpPr>
          <p:spPr>
            <a:xfrm>
              <a:off x="1064568" y="1988839"/>
              <a:ext cx="1224136" cy="129614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대분류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소분류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문제내용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답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급수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오답률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5DCACC-64DC-4E5A-9287-41A8C6EB51A1}"/>
              </a:ext>
            </a:extLst>
          </p:cNvPr>
          <p:cNvGrpSpPr/>
          <p:nvPr/>
        </p:nvGrpSpPr>
        <p:grpSpPr>
          <a:xfrm>
            <a:off x="5529064" y="2420888"/>
            <a:ext cx="1224136" cy="1512168"/>
            <a:chOff x="1064568" y="1628800"/>
            <a:chExt cx="1224136" cy="151216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3EA690-5D1B-418D-A476-F11507E6257B}"/>
                </a:ext>
              </a:extLst>
            </p:cNvPr>
            <p:cNvSpPr/>
            <p:nvPr/>
          </p:nvSpPr>
          <p:spPr>
            <a:xfrm>
              <a:off x="1064568" y="1628800"/>
              <a:ext cx="1224136" cy="3600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풀이내역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206E2E-D957-4D44-9472-5221B9FE6153}"/>
                </a:ext>
              </a:extLst>
            </p:cNvPr>
            <p:cNvSpPr/>
            <p:nvPr/>
          </p:nvSpPr>
          <p:spPr>
            <a:xfrm>
              <a:off x="1064568" y="1988840"/>
              <a:ext cx="1224136" cy="11521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</a:t>
              </a:r>
              <a:r>
                <a:rPr lang="en-US" altLang="ko-KR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</a:p>
            <a:p>
              <a:pPr algn="ctr"/>
              <a:r>
                <a:rPr lang="ko-KR" altLang="en-US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  <a:r>
                <a:rPr lang="en-US" altLang="ko-KR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풀이 횟수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틀린 횟수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오답률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마지막풀이시간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061D7B-95C9-4BB3-9683-191F891881B9}"/>
              </a:ext>
            </a:extLst>
          </p:cNvPr>
          <p:cNvGrpSpPr/>
          <p:nvPr/>
        </p:nvGrpSpPr>
        <p:grpSpPr>
          <a:xfrm>
            <a:off x="776536" y="2672424"/>
            <a:ext cx="1224136" cy="1008112"/>
            <a:chOff x="1064568" y="1628800"/>
            <a:chExt cx="1224136" cy="100811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F65978-C171-4737-A803-FB9A513DEA4A}"/>
                </a:ext>
              </a:extLst>
            </p:cNvPr>
            <p:cNvSpPr/>
            <p:nvPr/>
          </p:nvSpPr>
          <p:spPr>
            <a:xfrm>
              <a:off x="1064568" y="1628800"/>
              <a:ext cx="1224136" cy="3600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문제유형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31D3BF-8BDF-4811-8CB5-3DF5D6E5DF24}"/>
                </a:ext>
              </a:extLst>
            </p:cNvPr>
            <p:cNvSpPr/>
            <p:nvPr/>
          </p:nvSpPr>
          <p:spPr>
            <a:xfrm>
              <a:off x="1064568" y="1988840"/>
              <a:ext cx="1224136" cy="64807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대분류</a:t>
              </a:r>
              <a:endParaRPr lang="en-US" altLang="ko-KR" sz="12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소분류</a:t>
              </a:r>
              <a:endParaRPr lang="en-US" altLang="ko-KR" sz="12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문제내용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11D331-CC9C-438D-B9E6-CC543F827A77}"/>
              </a:ext>
            </a:extLst>
          </p:cNvPr>
          <p:cNvGrpSpPr/>
          <p:nvPr/>
        </p:nvGrpSpPr>
        <p:grpSpPr>
          <a:xfrm>
            <a:off x="7905328" y="2492896"/>
            <a:ext cx="1224136" cy="1368152"/>
            <a:chOff x="1064568" y="1628800"/>
            <a:chExt cx="1224136" cy="136815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0336FC-9CFC-4F12-A62B-0025355E002F}"/>
                </a:ext>
              </a:extLst>
            </p:cNvPr>
            <p:cNvSpPr/>
            <p:nvPr/>
          </p:nvSpPr>
          <p:spPr>
            <a:xfrm>
              <a:off x="1064568" y="1628800"/>
              <a:ext cx="1224136" cy="3600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E79938-0715-422C-9ACC-CE9E42805F5C}"/>
                </a:ext>
              </a:extLst>
            </p:cNvPr>
            <p:cNvSpPr/>
            <p:nvPr/>
          </p:nvSpPr>
          <p:spPr>
            <a:xfrm>
              <a:off x="1064568" y="1988840"/>
              <a:ext cx="1224136" cy="10081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이름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나이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비밀번호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F07E5-066D-47BF-9D54-E4077F6DFFD1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2000672" y="3356500"/>
            <a:ext cx="1152128" cy="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1F0D09-2329-4270-842B-43FF5A0E69B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376936" y="3356992"/>
            <a:ext cx="11521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BD5645F-E1D6-458D-B812-98C5EAA8AC56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6753200" y="3356992"/>
            <a:ext cx="11521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7BCA00-F7F4-4726-8A0F-2B760706D5AE}"/>
              </a:ext>
            </a:extLst>
          </p:cNvPr>
          <p:cNvCxnSpPr>
            <a:cxnSpLocks/>
          </p:cNvCxnSpPr>
          <p:nvPr/>
        </p:nvCxnSpPr>
        <p:spPr>
          <a:xfrm>
            <a:off x="2218510" y="3248980"/>
            <a:ext cx="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EEB1ED-3DD7-4583-90BD-863199E93910}"/>
              </a:ext>
            </a:extLst>
          </p:cNvPr>
          <p:cNvCxnSpPr>
            <a:cxnSpLocks/>
          </p:cNvCxnSpPr>
          <p:nvPr/>
        </p:nvCxnSpPr>
        <p:spPr>
          <a:xfrm>
            <a:off x="2936776" y="3248980"/>
            <a:ext cx="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5D140D-17DE-4C88-9E26-01E3033972EB}"/>
              </a:ext>
            </a:extLst>
          </p:cNvPr>
          <p:cNvCxnSpPr>
            <a:cxnSpLocks/>
          </p:cNvCxnSpPr>
          <p:nvPr/>
        </p:nvCxnSpPr>
        <p:spPr>
          <a:xfrm>
            <a:off x="4592960" y="3248980"/>
            <a:ext cx="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FD42E74-5FB5-4DDF-ACF2-6A847A152A9D}"/>
              </a:ext>
            </a:extLst>
          </p:cNvPr>
          <p:cNvCxnSpPr>
            <a:cxnSpLocks/>
          </p:cNvCxnSpPr>
          <p:nvPr/>
        </p:nvCxnSpPr>
        <p:spPr>
          <a:xfrm>
            <a:off x="5313040" y="3248980"/>
            <a:ext cx="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CE9E2B-E368-44C6-87F0-56175F1A54F1}"/>
              </a:ext>
            </a:extLst>
          </p:cNvPr>
          <p:cNvCxnSpPr>
            <a:cxnSpLocks/>
          </p:cNvCxnSpPr>
          <p:nvPr/>
        </p:nvCxnSpPr>
        <p:spPr>
          <a:xfrm>
            <a:off x="6969224" y="3248980"/>
            <a:ext cx="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872DA19-A97E-4878-9716-E2EDE3DDEC8D}"/>
              </a:ext>
            </a:extLst>
          </p:cNvPr>
          <p:cNvCxnSpPr>
            <a:cxnSpLocks/>
          </p:cNvCxnSpPr>
          <p:nvPr/>
        </p:nvCxnSpPr>
        <p:spPr>
          <a:xfrm>
            <a:off x="7689304" y="3248980"/>
            <a:ext cx="0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DBA3AB0-4A02-4953-A502-C4506278E94C}"/>
              </a:ext>
            </a:extLst>
          </p:cNvPr>
          <p:cNvCxnSpPr>
            <a:cxnSpLocks/>
          </p:cNvCxnSpPr>
          <p:nvPr/>
        </p:nvCxnSpPr>
        <p:spPr>
          <a:xfrm rot="3600000">
            <a:off x="2997596" y="3242692"/>
            <a:ext cx="0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6FF8FCB-68B6-470E-81B6-9C263541D204}"/>
              </a:ext>
            </a:extLst>
          </p:cNvPr>
          <p:cNvCxnSpPr>
            <a:cxnSpLocks/>
          </p:cNvCxnSpPr>
          <p:nvPr/>
        </p:nvCxnSpPr>
        <p:spPr>
          <a:xfrm rot="18000000" flipV="1">
            <a:off x="3000952" y="3317290"/>
            <a:ext cx="0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D674C2D-31C0-4435-9A76-8E839D0CFB7F}"/>
              </a:ext>
            </a:extLst>
          </p:cNvPr>
          <p:cNvCxnSpPr>
            <a:cxnSpLocks/>
          </p:cNvCxnSpPr>
          <p:nvPr/>
        </p:nvCxnSpPr>
        <p:spPr>
          <a:xfrm rot="3600000">
            <a:off x="5373860" y="3242692"/>
            <a:ext cx="0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0DAD397-61A5-4AE3-A80C-F497E5029D72}"/>
              </a:ext>
            </a:extLst>
          </p:cNvPr>
          <p:cNvCxnSpPr>
            <a:cxnSpLocks/>
          </p:cNvCxnSpPr>
          <p:nvPr/>
        </p:nvCxnSpPr>
        <p:spPr>
          <a:xfrm rot="18000000" flipV="1">
            <a:off x="5377216" y="3317290"/>
            <a:ext cx="0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0602252-E1AA-4D63-8D24-3DAB59F944FA}"/>
              </a:ext>
            </a:extLst>
          </p:cNvPr>
          <p:cNvCxnSpPr>
            <a:cxnSpLocks/>
          </p:cNvCxnSpPr>
          <p:nvPr/>
        </p:nvCxnSpPr>
        <p:spPr>
          <a:xfrm rot="18000000" flipH="1">
            <a:off x="6903232" y="3241088"/>
            <a:ext cx="0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019477D-BB09-4B75-B0E3-C13D0A1A7A4B}"/>
              </a:ext>
            </a:extLst>
          </p:cNvPr>
          <p:cNvCxnSpPr>
            <a:cxnSpLocks/>
          </p:cNvCxnSpPr>
          <p:nvPr/>
        </p:nvCxnSpPr>
        <p:spPr>
          <a:xfrm rot="3600000" flipH="1" flipV="1">
            <a:off x="6906588" y="3315686"/>
            <a:ext cx="0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8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177448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문제수집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수작업으로 문제를 만들거나 가져오고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학습을 위한 문제를 얻기 위해서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097015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문제검증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문제가 잘못된 게 없는지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분류에 맞는지 등을 검사하고 싶다</a:t>
                      </a: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좀 더 좋은 모의고사를 만들기 위해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2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2520" y="620688"/>
            <a:ext cx="787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48081" y="1162958"/>
            <a:ext cx="681452" cy="0"/>
          </a:xfrm>
          <a:prstGeom prst="line">
            <a:avLst/>
          </a:prstGeom>
          <a:ln w="57150" cap="rnd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8843" y="1182009"/>
            <a:ext cx="7880581" cy="49398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 및 역할 소개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배경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업무기능분해도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업무흐름도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화면정의서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ERD</a:t>
            </a: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Story</a:t>
            </a: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Agile Release, Sprint &amp; Resource Plan</a:t>
            </a: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Agile Practices</a:t>
            </a: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 소개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Demo</a:t>
            </a:r>
          </a:p>
          <a:p>
            <a:pPr marL="266700" indent="-266700">
              <a:lnSpc>
                <a:spcPct val="250000"/>
              </a:lnSpc>
              <a:buFont typeface="+mj-lt"/>
              <a:buAutoNum type="romanUcPeriod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Lesson &amp; Learned</a:t>
            </a:r>
          </a:p>
        </p:txBody>
      </p:sp>
    </p:spTree>
    <p:extLst>
      <p:ext uri="{BB962C8B-B14F-4D97-AF65-F5344CB8AC3E}">
        <p14:creationId xmlns:p14="http://schemas.microsoft.com/office/powerpoint/2010/main" val="87617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문제저장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수작업으로 가져온 문제들을 시스템에 저장하고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전산시스템으로 문제를 관리하기 위해서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097015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#4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문제조회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시스템에 저장 된 문제를 조회하고 싶다</a:t>
                      </a: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등록된 문제들을 확인하기 위해서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2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#5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문제변경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시스템에 등록된 문제의 정보를 변경하고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등록된 문제들을 관리하기 위해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097015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#6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출제문제선별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문제들을 선별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정리하여 모의고사를 만들고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내가 원하는 대로의 모의고사를 만들기 위해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38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#7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사용자등록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r>
                        <a:rPr lang="en-US" altLang="ko-KR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사용자의 정보를 등록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저장하고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사용자가 이 어플리케이션을 이용하도록 하기 위해서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77569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#8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사용자조회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사용자의 정보를 조회하고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전산시스템에 저장된 사용자의 정보를 조회하기 위해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03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#9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사용자변경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r>
                        <a:rPr lang="en-US" altLang="ko-KR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사용자의 정보를 변경하고 싶다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시스템에 등록된 사용자 정보를 변경하기 위해서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6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#10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문제풀이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문제를 푼다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문제를 맞추기 위해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77569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#11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rgbClr val="0000FF"/>
                          </a:solidFill>
                        </a:rPr>
                        <a:t>오답률반영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맞힌 문제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틀린 문제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통해 </a:t>
                      </a:r>
                      <a:r>
                        <a:rPr lang="ko-KR" altLang="en-US" sz="1000" dirty="0" err="1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오답률을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구해서 사용자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반영한다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사용자가</a:t>
                      </a:r>
                      <a:r>
                        <a:rPr lang="ko-KR" altLang="en-US" sz="1000" baseline="0" dirty="0">
                          <a:solidFill>
                            <a:srgbClr val="0000FF"/>
                          </a:solidFill>
                        </a:rPr>
                        <a:t> 틀린 문제의 통계를 내기 위해</a:t>
                      </a:r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43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#12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맞힌 문제등록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문제풀이의 결과가 정답일 경우</a:t>
                      </a:r>
                      <a:r>
                        <a:rPr lang="en-US" altLang="ko-KR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맞힌 문제</a:t>
                      </a:r>
                      <a:r>
                        <a:rPr lang="en-US" altLang="ko-KR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저장한다</a:t>
                      </a:r>
                      <a:r>
                        <a:rPr lang="en-US" altLang="ko-KR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내가 맞힌 문제만을 저장한다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77569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#13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맞힌 문제조회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내가 맞힌 문제만을 조회한다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지금까지 맞힌 문제를 보기 위해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5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User Story (1/N)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16496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#14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틀린 문제등록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문제풀이의 결과가 정답이 아닐 경우</a:t>
                      </a:r>
                      <a:r>
                        <a:rPr lang="en-US" altLang="ko-KR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틀린 문제</a:t>
                      </a:r>
                      <a:r>
                        <a:rPr lang="en-US" altLang="ko-KR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저장한다</a:t>
                      </a:r>
                      <a:r>
                        <a:rPr lang="en-US" altLang="ko-KR" sz="1000" baseline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내가 틀린 문제만을 저장한다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177569" y="1652171"/>
          <a:ext cx="4248473" cy="408108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6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#15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Story Title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rgbClr val="0000FF"/>
                          </a:solidFill>
                        </a:rPr>
                        <a:t>틀린 문제조회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6">
                <a:tc gridSpan="8">
                  <a:txBody>
                    <a:bodyPr/>
                    <a:lstStyle/>
                    <a:p>
                      <a:pPr latinLnBrk="1"/>
                      <a:endParaRPr lang="ko-KR" altLang="en-US" sz="3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User Story : 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As a :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&lt;role&gt;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latinLnBrk="1"/>
                      <a:endParaRPr lang="ko-KR" altLang="en-US" sz="1000" i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 Want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goal&gt;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Importance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내가 틀린 문제만을 조회한다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i="1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2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So that :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&lt;some reason&gt;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Estimate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234"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FF"/>
                          </a:solidFill>
                        </a:rPr>
                        <a:t>지금까지 틀린 문제를 보기 위해</a:t>
                      </a:r>
                      <a:r>
                        <a:rPr lang="en-US" altLang="ko-KR" sz="1000" dirty="0">
                          <a:solidFill>
                            <a:srgbClr val="0000FF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997"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Acceptance Criteria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10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23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And I know I am done when :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□C □R □U</a:t>
                      </a:r>
                    </a:p>
                    <a:p>
                      <a:pPr algn="l" latinLnBrk="1"/>
                      <a:r>
                        <a:rPr lang="en-US" altLang="ko-KR" sz="1000" i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□D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□ 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955">
                <a:tc gridSpan="5"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0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469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92549" y="1484784"/>
          <a:ext cx="8514952" cy="44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`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Planning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Sprint#0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Sprint#1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Sprint#2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Sprint#3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기간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11.17 ~ 11.23</a:t>
                      </a:r>
                      <a:endParaRPr lang="ko-KR" altLang="en-US" sz="11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65311" marR="65311" marT="32653" marB="32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11.24 ~ 11.30</a:t>
                      </a:r>
                      <a:endParaRPr lang="ko-KR" altLang="en-US" sz="11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65311" marR="65311" marT="32653" marB="32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12.1 ~ 12.8</a:t>
                      </a:r>
                      <a:endParaRPr lang="ko-KR" altLang="en-US" sz="11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65311" marR="65311" marT="32653" marB="32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12.9 ~ 12.10</a:t>
                      </a:r>
                      <a:endParaRPr lang="ko-KR" altLang="en-US" sz="11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65311" marR="65311" marT="32653" marB="32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72"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(Re)Planning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11.22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11.27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12.4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Goal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b="1" dirty="0"/>
                        <a:t>Feature</a:t>
                      </a:r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계획수립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문제수집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문제검증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문제 등록</a:t>
                      </a:r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조회 변경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한자단어장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사용자 등록 조회 변경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풀이내역 반영</a:t>
                      </a:r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조회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출제문제선별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출제문제선별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Sprint Review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(18:00~19:00)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11.27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(18:00~19:20)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12.4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(15:00 ~ 16:00)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Sprint Retrospective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(19:00~20:00)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11.27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(19:20~20:30)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12.4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(16:00 ~ 17:40)</a:t>
                      </a:r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312">
                <a:tc>
                  <a:txBody>
                    <a:bodyPr/>
                    <a:lstStyle/>
                    <a:p>
                      <a:pPr marL="0" marR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Risk/Issue</a:t>
                      </a:r>
                      <a:endParaRPr lang="ko-KR" altLang="en-US" sz="11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DB</a:t>
                      </a: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와 연동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선별 알고리즘 적용</a:t>
                      </a:r>
                      <a:endParaRPr lang="en-US" altLang="ko-KR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Sprint#3</a:t>
                      </a:r>
                      <a:r>
                        <a:rPr lang="ko-KR" altLang="en-US" sz="1000" dirty="0">
                          <a:latin typeface="나눔고딕 Bold" panose="020D0304000000000000" pitchFamily="50" charset="-127"/>
                          <a:ea typeface="나눔고딕 Bold" panose="020D0304000000000000" pitchFamily="50" charset="-127"/>
                        </a:rPr>
                        <a:t>에 최종 수정 예정</a:t>
                      </a: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 Bold" panose="020D0304000000000000" pitchFamily="50" charset="-127"/>
                        <a:ea typeface="나눔고딕 Bold" panose="020D0304000000000000" pitchFamily="50" charset="-127"/>
                      </a:endParaRPr>
                    </a:p>
                  </a:txBody>
                  <a:tcPr marL="84401" marR="8440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B272551-3D36-45FA-A96B-5747A44A05E4}"/>
              </a:ext>
            </a:extLst>
          </p:cNvPr>
          <p:cNvSpPr/>
          <p:nvPr/>
        </p:nvSpPr>
        <p:spPr>
          <a:xfrm>
            <a:off x="186754" y="601638"/>
            <a:ext cx="6638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43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8.Agile Release, Sprint &amp; Resource Plan</a:t>
            </a:r>
            <a:endParaRPr lang="ko-KR" altLang="en-US" sz="2400" spc="-143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371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Agile Practices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520" y="144077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Scrum Meeting &amp; Sprint Review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DBE6D-6836-4808-87E8-FA6865600600}"/>
              </a:ext>
            </a:extLst>
          </p:cNvPr>
          <p:cNvSpPr txBox="1"/>
          <p:nvPr/>
        </p:nvSpPr>
        <p:spPr>
          <a:xfrm>
            <a:off x="632520" y="2060848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페어 프로그래밍을 활용했기 때문에 충분한 의사소통의 시간을 가질 수 있었고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시간을 활용해서 스크럼 미팅을 진행하였다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미팅을 통해 프로젝트의 방향성을 확실하게 정할 수 있었다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Sprint#1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Review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매 스프린트마다 리뷰를 진행하는 방식이 쉽게 오류를 잡아내고 기능 개발에 도움이 된다는 걸 알 수 있었다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96079-8E18-4ED9-9987-FEEFAE61E5E3}"/>
              </a:ext>
            </a:extLst>
          </p:cNvPr>
          <p:cNvSpPr txBox="1"/>
          <p:nvPr/>
        </p:nvSpPr>
        <p:spPr>
          <a:xfrm>
            <a:off x="3512840" y="42210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119748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9. Agile Practices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1456440"/>
            <a:ext cx="2396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 Bold" panose="020B0600000101010101" charset="-127"/>
                <a:ea typeface="나눔고딕 Bold" panose="020B0600000101010101" charset="-127"/>
              </a:rPr>
              <a:t>Pair Programming</a:t>
            </a:r>
            <a:endParaRPr lang="ko-KR" altLang="en-US" sz="2000" b="1" dirty="0">
              <a:latin typeface="나눔고딕 Bold" panose="020B0600000101010101" charset="-127"/>
              <a:ea typeface="나눔고딕 Bold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DBE6D-6836-4808-87E8-FA6865600600}"/>
              </a:ext>
            </a:extLst>
          </p:cNvPr>
          <p:cNvSpPr txBox="1"/>
          <p:nvPr/>
        </p:nvSpPr>
        <p:spPr>
          <a:xfrm>
            <a:off x="632520" y="2204798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 Bold" panose="020B0600000101010101" charset="-127"/>
                <a:ea typeface="나눔고딕 Bold" panose="020B0600000101010101" charset="-127"/>
              </a:rPr>
              <a:t>페어 프로그래밍을 선택한 이유 </a:t>
            </a:r>
            <a:r>
              <a:rPr lang="en-US" altLang="ko-KR" sz="2000" b="1" dirty="0">
                <a:latin typeface="나눔고딕 Bold" panose="020B0600000101010101" charset="-127"/>
                <a:ea typeface="나눔고딕 Bold" panose="020B0600000101010101" charset="-127"/>
              </a:rPr>
              <a:t>: </a:t>
            </a:r>
          </a:p>
          <a:p>
            <a:endParaRPr lang="en-US" altLang="ko-KR" sz="1600" b="1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r>
              <a:rPr lang="ko-KR" altLang="en-US" sz="1600" dirty="0">
                <a:latin typeface="나눔고딕 Bold" panose="020B0600000101010101" charset="-127"/>
                <a:ea typeface="나눔고딕 Bold" panose="020B0600000101010101" charset="-127"/>
              </a:rPr>
              <a:t>개발 기간이 짧아서 효율적인 코딩이 필요</a:t>
            </a:r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r>
              <a:rPr lang="ko-KR" altLang="en-US" sz="1600" dirty="0">
                <a:latin typeface="나눔고딕 Bold" panose="020B0600000101010101" charset="-127"/>
                <a:ea typeface="나눔고딕 Bold" panose="020B0600000101010101" charset="-127"/>
              </a:rPr>
              <a:t>페어 프로그래밍을 통해 코딩과 리뷰를 동시에 진행 가능</a:t>
            </a:r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r>
              <a:rPr lang="ko-KR" altLang="en-US" sz="1600" dirty="0">
                <a:latin typeface="나눔고딕 Bold" panose="020B0600000101010101" charset="-127"/>
                <a:ea typeface="나눔고딕 Bold" panose="020B0600000101010101" charset="-127"/>
              </a:rPr>
              <a:t>코딩 도중에도 다양한 의사소통을 통해서 품질 향상</a:t>
            </a:r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endParaRPr lang="en-US" altLang="ko-KR" sz="1600" dirty="0">
              <a:latin typeface="나눔고딕 Bold" panose="020B0600000101010101" charset="-127"/>
              <a:ea typeface="나눔고딕 Bold" panose="020B0600000101010101" charset="-127"/>
            </a:endParaRPr>
          </a:p>
          <a:p>
            <a:r>
              <a:rPr lang="ko-KR" altLang="en-US" sz="1600" dirty="0">
                <a:latin typeface="나눔고딕 Bold" panose="020B0600000101010101" charset="-127"/>
                <a:ea typeface="나눔고딕 Bold" panose="020B0600000101010101" charset="-127"/>
              </a:rPr>
              <a:t>역할을 바꿔 하다 보니 </a:t>
            </a:r>
            <a:r>
              <a:rPr lang="ko-KR" altLang="en-US" sz="1600" dirty="0" err="1">
                <a:latin typeface="나눔고딕 Bold" panose="020B0600000101010101" charset="-127"/>
                <a:ea typeface="나눔고딕 Bold" panose="020B0600000101010101" charset="-127"/>
              </a:rPr>
              <a:t>클린코드의</a:t>
            </a:r>
            <a:r>
              <a:rPr lang="ko-KR" altLang="en-US" sz="1600" dirty="0">
                <a:latin typeface="나눔고딕 Bold" panose="020B0600000101010101" charset="-127"/>
                <a:ea typeface="나눔고딕 Bold" panose="020B0600000101010101" charset="-127"/>
              </a:rPr>
              <a:t> 중요성을 깨달음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1556792"/>
            <a:ext cx="3312368" cy="44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및 역할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2880" y="188640"/>
            <a:ext cx="272863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제출납기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2018.10.16(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18:00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9549C7-F520-4827-8ABA-88B7D51D6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2" y="2699608"/>
            <a:ext cx="1940076" cy="18346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1C9475-90F6-43C1-91AD-02B5B055B48E}"/>
              </a:ext>
            </a:extLst>
          </p:cNvPr>
          <p:cNvSpPr txBox="1"/>
          <p:nvPr/>
        </p:nvSpPr>
        <p:spPr>
          <a:xfrm>
            <a:off x="3728864" y="177281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조건상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Manager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881E6-0B6A-42FD-9B9F-BFAA4D7544B1}"/>
              </a:ext>
            </a:extLst>
          </p:cNvPr>
          <p:cNvSpPr txBox="1"/>
          <p:nvPr/>
        </p:nvSpPr>
        <p:spPr>
          <a:xfrm>
            <a:off x="2031136" y="3105623"/>
            <a:ext cx="165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김현빈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21361-07F4-43B2-BF68-83A0B386808A}"/>
              </a:ext>
            </a:extLst>
          </p:cNvPr>
          <p:cNvSpPr txBox="1"/>
          <p:nvPr/>
        </p:nvSpPr>
        <p:spPr>
          <a:xfrm>
            <a:off x="3440832" y="489505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최승진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모델러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DF456-3AB9-4865-A58A-1D465EADAADD}"/>
              </a:ext>
            </a:extLst>
          </p:cNvPr>
          <p:cNvSpPr txBox="1"/>
          <p:nvPr/>
        </p:nvSpPr>
        <p:spPr>
          <a:xfrm>
            <a:off x="6441987" y="310562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김수진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C4530-9BB5-40D6-A027-0386F2E4521E}"/>
              </a:ext>
            </a:extLst>
          </p:cNvPr>
          <p:cNvSpPr txBox="1"/>
          <p:nvPr/>
        </p:nvSpPr>
        <p:spPr>
          <a:xfrm>
            <a:off x="5529064" y="489505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QA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5D086-F33F-4AD9-8C0F-669AB2B74833}"/>
              </a:ext>
            </a:extLst>
          </p:cNvPr>
          <p:cNvSpPr txBox="1"/>
          <p:nvPr/>
        </p:nvSpPr>
        <p:spPr>
          <a:xfrm>
            <a:off x="4376936" y="347293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365</a:t>
            </a:r>
          </a:p>
        </p:txBody>
      </p:sp>
    </p:spTree>
    <p:extLst>
      <p:ext uri="{BB962C8B-B14F-4D97-AF65-F5344CB8AC3E}">
        <p14:creationId xmlns:p14="http://schemas.microsoft.com/office/powerpoint/2010/main" val="3924040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 소개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1988840"/>
            <a:ext cx="267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– Language ,,,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 – Tomcat ,,,</a:t>
            </a: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– Oracle ,,,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96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DEMO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DEMO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1988840"/>
            <a:ext cx="5760640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2880" y="188640"/>
            <a:ext cx="2728632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제출납기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2018.12.10(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18:00</a:t>
            </a:r>
          </a:p>
          <a:p>
            <a:pPr algn="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 및 최종보고서 제출</a:t>
            </a:r>
          </a:p>
        </p:txBody>
      </p:sp>
    </p:spTree>
    <p:extLst>
      <p:ext uri="{BB962C8B-B14F-4D97-AF65-F5344CB8AC3E}">
        <p14:creationId xmlns:p14="http://schemas.microsoft.com/office/powerpoint/2010/main" val="178682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en-US" altLang="ko-KR" sz="24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Lesson&amp;Learned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배우고 </a:t>
            </a:r>
            <a:r>
              <a:rPr lang="ko-KR" altLang="en-US" sz="2400" spc="-15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70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308" y="2701136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0" y="3563491"/>
            <a:ext cx="1469184" cy="57606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512840" y="3429000"/>
            <a:ext cx="28993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8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08E5D-20AC-4487-B9EC-0C165311BD11}"/>
              </a:ext>
            </a:extLst>
          </p:cNvPr>
          <p:cNvSpPr txBox="1"/>
          <p:nvPr/>
        </p:nvSpPr>
        <p:spPr>
          <a:xfrm>
            <a:off x="776536" y="14847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256E0-98AF-42BE-AA2A-CEE7F6CAFB36}"/>
              </a:ext>
            </a:extLst>
          </p:cNvPr>
          <p:cNvSpPr txBox="1"/>
          <p:nvPr/>
        </p:nvSpPr>
        <p:spPr>
          <a:xfrm>
            <a:off x="1883538" y="1530950"/>
            <a:ext cx="724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한자 교육 애플리케이션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800FA-6A2D-487F-8F83-50B38CA16E89}"/>
              </a:ext>
            </a:extLst>
          </p:cNvPr>
          <p:cNvSpPr txBox="1"/>
          <p:nvPr/>
        </p:nvSpPr>
        <p:spPr>
          <a:xfrm>
            <a:off x="776536" y="2137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07DBB-1DCF-4CE5-A35B-FC12D3ACA402}"/>
              </a:ext>
            </a:extLst>
          </p:cNvPr>
          <p:cNvSpPr txBox="1"/>
          <p:nvPr/>
        </p:nvSpPr>
        <p:spPr>
          <a:xfrm>
            <a:off x="776536" y="521872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20~30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75.8%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언어를 학습하고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기업에서 한자 능력을 중요한 역량으로 보고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한자능력자격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가산점 제공</a:t>
            </a:r>
            <a:endParaRPr lang="en-US" altLang="ko-KR" u="sng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대들이 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취업</a:t>
            </a:r>
            <a:r>
              <a:rPr lang="en-US" altLang="ko-KR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이직</a:t>
            </a:r>
            <a:r>
              <a:rPr lang="en-US" altLang="ko-KR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위해 외국어를 공부함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6D444-6465-4249-A4DB-F7A69FA7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6" y="2151484"/>
            <a:ext cx="6000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08E5D-20AC-4487-B9EC-0C165311BD11}"/>
              </a:ext>
            </a:extLst>
          </p:cNvPr>
          <p:cNvSpPr txBox="1"/>
          <p:nvPr/>
        </p:nvSpPr>
        <p:spPr>
          <a:xfrm>
            <a:off x="776536" y="14847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256E0-98AF-42BE-AA2A-CEE7F6CAFB36}"/>
              </a:ext>
            </a:extLst>
          </p:cNvPr>
          <p:cNvSpPr txBox="1"/>
          <p:nvPr/>
        </p:nvSpPr>
        <p:spPr>
          <a:xfrm>
            <a:off x="1883538" y="1530950"/>
            <a:ext cx="724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한자 교육 애플리케이션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800FA-6A2D-487F-8F83-50B38CA16E89}"/>
              </a:ext>
            </a:extLst>
          </p:cNvPr>
          <p:cNvSpPr txBox="1"/>
          <p:nvPr/>
        </p:nvSpPr>
        <p:spPr>
          <a:xfrm>
            <a:off x="776536" y="2137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07DBB-1DCF-4CE5-A35B-FC12D3ACA402}"/>
              </a:ext>
            </a:extLst>
          </p:cNvPr>
          <p:cNvSpPr txBox="1"/>
          <p:nvPr/>
        </p:nvSpPr>
        <p:spPr>
          <a:xfrm>
            <a:off x="776536" y="521872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어학 교육에 대해서 꾸준히 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비용을 지출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수입이 없는 대학생과 취업준비생에게는 </a:t>
            </a:r>
            <a:r>
              <a:rPr lang="ko-KR" altLang="en-US" u="sng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9B1723-2988-4B73-9DDD-2572CF936161}"/>
              </a:ext>
            </a:extLst>
          </p:cNvPr>
          <p:cNvGrpSpPr/>
          <p:nvPr/>
        </p:nvGrpSpPr>
        <p:grpSpPr>
          <a:xfrm>
            <a:off x="1883538" y="2145041"/>
            <a:ext cx="6000750" cy="2828925"/>
            <a:chOff x="1952625" y="2014537"/>
            <a:chExt cx="6000750" cy="28289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2893CF-DD16-4A81-9741-A8638F43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625" y="2014537"/>
              <a:ext cx="6000750" cy="28289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FA76A0-1649-4B18-ACAB-66A8176DA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51" t="6054" r="56684" b="86534"/>
            <a:stretch/>
          </p:blipFill>
          <p:spPr>
            <a:xfrm>
              <a:off x="3262908" y="2197243"/>
              <a:ext cx="321940" cy="217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4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08E5D-20AC-4487-B9EC-0C165311BD11}"/>
              </a:ext>
            </a:extLst>
          </p:cNvPr>
          <p:cNvSpPr txBox="1"/>
          <p:nvPr/>
        </p:nvSpPr>
        <p:spPr>
          <a:xfrm>
            <a:off x="776536" y="148478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256E0-98AF-42BE-AA2A-CEE7F6CAFB36}"/>
              </a:ext>
            </a:extLst>
          </p:cNvPr>
          <p:cNvSpPr txBox="1"/>
          <p:nvPr/>
        </p:nvSpPr>
        <p:spPr>
          <a:xfrm>
            <a:off x="1883538" y="1530950"/>
            <a:ext cx="724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한자 교육 애플리케이션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800FA-6A2D-487F-8F83-50B38CA16E89}"/>
              </a:ext>
            </a:extLst>
          </p:cNvPr>
          <p:cNvSpPr txBox="1"/>
          <p:nvPr/>
        </p:nvSpPr>
        <p:spPr>
          <a:xfrm>
            <a:off x="776536" y="213709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897CB-28CD-40CE-915A-9B810E82C94B}"/>
              </a:ext>
            </a:extLst>
          </p:cNvPr>
          <p:cNvSpPr/>
          <p:nvPr/>
        </p:nvSpPr>
        <p:spPr>
          <a:xfrm>
            <a:off x="1883539" y="2137097"/>
            <a:ext cx="724592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 대학생 및 취업준비생들이 한자 자격증 취득을 목적으로 학습지나 학원의 도움을 받으나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목적을 달성하는 데에 한계가 있음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학습에 대한 시간과 공간의 제약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바쁜 현대인들은 시간과 공간의 제약으로 인해 학습에 있어 부담을 느낌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언제 어디서든 사용할 수 있는 모바일 애플리케이션</a:t>
            </a:r>
            <a:endParaRPr lang="en-US" altLang="ko-KR" sz="1600" dirty="0">
              <a:ln w="0"/>
              <a:solidFill>
                <a:srgbClr val="C5003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체계적이지 못한 학습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어학교육 프로그램은 개개인의 사용자에게 알맞은 프로그램을 제시하는 것이 아니라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단순히 단어를 외우게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한다거나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모의고사를 치루도록 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6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알고리즘을 통해 사용자 맞춤형 문제만을 선별하여 학습효과 최대화</a:t>
            </a:r>
            <a:endParaRPr lang="en-US" altLang="ko-KR" sz="1600" dirty="0">
              <a:ln w="0"/>
              <a:solidFill>
                <a:srgbClr val="C5003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66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97464" y="692696"/>
            <a:ext cx="4464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Product Vision Board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71783"/>
              </p:ext>
            </p:extLst>
          </p:nvPr>
        </p:nvGraphicFramePr>
        <p:xfrm>
          <a:off x="560512" y="1412776"/>
          <a:ext cx="8640960" cy="4769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Vision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C5003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언제</a:t>
                      </a: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C5003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어디서든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할 수 있는 </a:t>
                      </a:r>
                      <a:r>
                        <a:rPr lang="ko-KR" altLang="en-US" sz="1400" dirty="0">
                          <a:solidFill>
                            <a:srgbClr val="C5003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한자 공부</a:t>
                      </a:r>
                      <a:endParaRPr lang="en-US" altLang="ko-KR" sz="1400" dirty="0">
                        <a:solidFill>
                          <a:srgbClr val="C5003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Target</a:t>
                      </a:r>
                      <a:r>
                        <a:rPr lang="en-US" altLang="ko-KR" sz="14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Group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Needs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Product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Business Goals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62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2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대학생 및 취업준비생</a:t>
                      </a:r>
                      <a:endParaRPr lang="en-US" altLang="ko-KR" sz="12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바쁜 일상으로 학원을 등록하기에는 시간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공간적 제약을 느낌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수입이 없어 한자를 학습하는 데 경제적 부담이 됨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핸드폰을 항상 가지고 다니기 때문에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모바일 애플리케이션 사용에 있어 시간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공간에 대한 제약이 매우 낮음 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한자 교육을 제공하는 시스템으로는 학원과 교재가 있지만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 수는 매우 적은 상황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혼자서 공부하면서도 체계적인 학습을 진행할 수 있는 시스템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학원이나 교재 없이 쉽고 간편하게 학습을 진행할 수 있는 애플리케이션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자투리 시간에 간편하게 할 수 있는 학습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한자자격시험을 위한 모의고사 기능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급수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개인의 실력에 따라 맞춤형으로 문제가 제공되는 문제 추천 시스템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한자어를 학습할 수 있는 플래시카드 기능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효과적인 학습을 위한 통계 및 분석 기능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혼자서 학습할 때 생길 수 있는 스케쥴 관리 문제를 보완한 관리체계 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단순 한문학습에서 일반화된 학습으로 범위를 넓힐 수 있고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모바일 미디어에 대한 활용 또한 증가시킬 것으로 기대됨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학원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교재에 비해 낮은 비용으로 효율적인 한자 학습 증진</a:t>
                      </a:r>
                    </a:p>
                  </a:txBody>
                  <a:tcPr marL="72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0" y="1434921"/>
            <a:ext cx="428388" cy="40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6" y="1912905"/>
            <a:ext cx="415601" cy="44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88" y="1872308"/>
            <a:ext cx="451285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96" y="1884953"/>
            <a:ext cx="4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68" y="1872308"/>
            <a:ext cx="451286" cy="46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업무기능분해도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4E9C75-9AD7-40F2-A7ED-8D69500C9009}"/>
              </a:ext>
            </a:extLst>
          </p:cNvPr>
          <p:cNvGraphicFramePr>
            <a:graphicFrameLocks noGrp="1"/>
          </p:cNvGraphicFramePr>
          <p:nvPr/>
        </p:nvGraphicFramePr>
        <p:xfrm>
          <a:off x="810655" y="1600198"/>
          <a:ext cx="8284689" cy="4525968"/>
        </p:xfrm>
        <a:graphic>
          <a:graphicData uri="http://schemas.openxmlformats.org/drawingml/2006/table">
            <a:tbl>
              <a:tblPr/>
              <a:tblGrid>
                <a:gridCol w="710630">
                  <a:extLst>
                    <a:ext uri="{9D8B030D-6E8A-4147-A177-3AD203B41FA5}">
                      <a16:colId xmlns:a16="http://schemas.microsoft.com/office/drawing/2014/main" val="1180021246"/>
                    </a:ext>
                  </a:extLst>
                </a:gridCol>
                <a:gridCol w="872546">
                  <a:extLst>
                    <a:ext uri="{9D8B030D-6E8A-4147-A177-3AD203B41FA5}">
                      <a16:colId xmlns:a16="http://schemas.microsoft.com/office/drawing/2014/main" val="2663157057"/>
                    </a:ext>
                  </a:extLst>
                </a:gridCol>
                <a:gridCol w="710630">
                  <a:extLst>
                    <a:ext uri="{9D8B030D-6E8A-4147-A177-3AD203B41FA5}">
                      <a16:colId xmlns:a16="http://schemas.microsoft.com/office/drawing/2014/main" val="895559426"/>
                    </a:ext>
                  </a:extLst>
                </a:gridCol>
                <a:gridCol w="875544">
                  <a:extLst>
                    <a:ext uri="{9D8B030D-6E8A-4147-A177-3AD203B41FA5}">
                      <a16:colId xmlns:a16="http://schemas.microsoft.com/office/drawing/2014/main" val="3462657614"/>
                    </a:ext>
                  </a:extLst>
                </a:gridCol>
                <a:gridCol w="1655139">
                  <a:extLst>
                    <a:ext uri="{9D8B030D-6E8A-4147-A177-3AD203B41FA5}">
                      <a16:colId xmlns:a16="http://schemas.microsoft.com/office/drawing/2014/main" val="1831942222"/>
                    </a:ext>
                  </a:extLst>
                </a:gridCol>
                <a:gridCol w="962499">
                  <a:extLst>
                    <a:ext uri="{9D8B030D-6E8A-4147-A177-3AD203B41FA5}">
                      <a16:colId xmlns:a16="http://schemas.microsoft.com/office/drawing/2014/main" val="851829026"/>
                    </a:ext>
                  </a:extLst>
                </a:gridCol>
                <a:gridCol w="746612">
                  <a:extLst>
                    <a:ext uri="{9D8B030D-6E8A-4147-A177-3AD203B41FA5}">
                      <a16:colId xmlns:a16="http://schemas.microsoft.com/office/drawing/2014/main" val="4284014964"/>
                    </a:ext>
                  </a:extLst>
                </a:gridCol>
                <a:gridCol w="1751089">
                  <a:extLst>
                    <a:ext uri="{9D8B030D-6E8A-4147-A177-3AD203B41FA5}">
                      <a16:colId xmlns:a16="http://schemas.microsoft.com/office/drawing/2014/main" val="3627508521"/>
                    </a:ext>
                  </a:extLst>
                </a:gridCol>
              </a:tblGrid>
              <a:tr h="2413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 Level 0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 Level 1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 Level 2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 Level 3(Elementary Process)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47128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프로세스</a:t>
                      </a:r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업무영역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프로세스</a:t>
                      </a:r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업무영역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프로세스</a:t>
                      </a:r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프로세스명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프로세스</a:t>
                      </a:r>
                      <a:r>
                        <a:rPr 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프로세스명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44274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CH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한자교육시스템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SQ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문제풀이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문제관리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문제수집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55056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문제검증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009444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문제저장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25967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문제조회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1351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문제변경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25432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문제풀이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출제문제선별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04007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문제풀이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23540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문제내역관리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풀이내역 저장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70391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풀이내역 조회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96738"/>
                  </a:ext>
                </a:extLst>
              </a:tr>
              <a:tr h="22512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풀이내역 변경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20421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 err="1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한자단어장</a:t>
                      </a:r>
                      <a:endParaRPr lang="ko-KR" altLang="en-US" sz="900" b="0" i="0" u="none" strike="noStrike" dirty="0">
                        <a:effectLst/>
                        <a:latin typeface="나눔스퀘어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한자관리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한자어수집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27899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한자어저장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16939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한자어조회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44341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한자어변경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73796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사용자관리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사용자정보관리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사용자 등록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15676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사용자 조회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13521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나눔스퀘어" panose="020B0600000101010101" pitchFamily="50" charset="-127"/>
                          <a:ea typeface="돋움" panose="020B0600000101010101" pitchFamily="50" charset="-127"/>
                        </a:rPr>
                        <a:t>사용자 변경</a:t>
                      </a:r>
                    </a:p>
                  </a:txBody>
                  <a:tcPr marL="9005" marR="9005" marT="90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9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7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6754" y="601638"/>
            <a:ext cx="462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업무흐름도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B8789B0-0469-493D-BD1A-1D33AA914B11}"/>
              </a:ext>
            </a:extLst>
          </p:cNvPr>
          <p:cNvGrpSpPr/>
          <p:nvPr/>
        </p:nvGrpSpPr>
        <p:grpSpPr>
          <a:xfrm>
            <a:off x="1059643" y="1916832"/>
            <a:ext cx="7497790" cy="4007786"/>
            <a:chOff x="263525" y="542925"/>
            <a:chExt cx="9378950" cy="5013322"/>
          </a:xfrm>
        </p:grpSpPr>
        <p:sp>
          <p:nvSpPr>
            <p:cNvPr id="31" name="AutoShape 58">
              <a:extLst>
                <a:ext uri="{FF2B5EF4-FFF2-40B4-BE49-F238E27FC236}">
                  <a16:creationId xmlns:a16="http://schemas.microsoft.com/office/drawing/2014/main" id="{54D684AE-588F-4B5B-8052-143A54F7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" y="1790700"/>
              <a:ext cx="720725" cy="1674813"/>
            </a:xfrm>
            <a:prstGeom prst="roundRect">
              <a:avLst>
                <a:gd name="adj" fmla="val 59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b="1" dirty="0">
                  <a:latin typeface="맑은 고딕" panose="020B0503020000020004" pitchFamily="50" charset="-127"/>
                </a:rPr>
                <a:t>시스템</a:t>
              </a:r>
              <a:endParaRPr lang="en-US" altLang="ko-KR" sz="900" b="1" dirty="0">
                <a:latin typeface="맑은 고딕" panose="020B0503020000020004" pitchFamily="50" charset="-127"/>
              </a:endParaRPr>
            </a:p>
            <a:p>
              <a:pPr algn="ctr" eaLnBrk="1" hangingPunct="1"/>
              <a:r>
                <a:rPr lang="ko-KR" altLang="en-US" sz="900" b="1" dirty="0">
                  <a:latin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DB4F915D-1C96-4EA0-BA17-2C66963DA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6053" y="3703766"/>
              <a:ext cx="8351838" cy="3175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3" name="AutoShape 58">
              <a:extLst>
                <a:ext uri="{FF2B5EF4-FFF2-40B4-BE49-F238E27FC236}">
                  <a16:creationId xmlns:a16="http://schemas.microsoft.com/office/drawing/2014/main" id="{3F52B146-D266-4262-90A5-D90FFE3B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" y="3948113"/>
              <a:ext cx="720725" cy="1608134"/>
            </a:xfrm>
            <a:prstGeom prst="roundRect">
              <a:avLst>
                <a:gd name="adj" fmla="val 59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b="1" dirty="0">
                  <a:latin typeface="맑은 고딕" panose="020B0503020000020004" pitchFamily="50" charset="-127"/>
                </a:rPr>
                <a:t>사용자</a:t>
              </a:r>
            </a:p>
          </p:txBody>
        </p:sp>
        <p:sp>
          <p:nvSpPr>
            <p:cNvPr id="35" name="AutoShape 57">
              <a:extLst>
                <a:ext uri="{FF2B5EF4-FFF2-40B4-BE49-F238E27FC236}">
                  <a16:creationId xmlns:a16="http://schemas.microsoft.com/office/drawing/2014/main" id="{F254B70A-3A9B-46F0-BADD-84BA0C983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542925"/>
              <a:ext cx="2711450" cy="361950"/>
            </a:xfrm>
            <a:prstGeom prst="roundRect">
              <a:avLst>
                <a:gd name="adj" fmla="val 657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b="1" dirty="0">
                  <a:latin typeface="맑은 고딕" panose="020B0503020000020004" pitchFamily="50" charset="-127"/>
                </a:rPr>
                <a:t>문제관리</a:t>
              </a:r>
            </a:p>
          </p:txBody>
        </p:sp>
        <p:sp>
          <p:nvSpPr>
            <p:cNvPr id="36" name="AutoShape 57">
              <a:extLst>
                <a:ext uri="{FF2B5EF4-FFF2-40B4-BE49-F238E27FC236}">
                  <a16:creationId xmlns:a16="http://schemas.microsoft.com/office/drawing/2014/main" id="{AC14ADE0-EC7D-48FE-9304-64683741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542925"/>
              <a:ext cx="2768600" cy="361950"/>
            </a:xfrm>
            <a:prstGeom prst="roundRect">
              <a:avLst>
                <a:gd name="adj" fmla="val 657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b="1" dirty="0">
                  <a:latin typeface="맑은 고딕" panose="020B0503020000020004" pitchFamily="50" charset="-127"/>
                </a:rPr>
                <a:t>문제풀이</a:t>
              </a:r>
            </a:p>
          </p:txBody>
        </p:sp>
        <p:sp>
          <p:nvSpPr>
            <p:cNvPr id="37" name="AutoShape 57">
              <a:extLst>
                <a:ext uri="{FF2B5EF4-FFF2-40B4-BE49-F238E27FC236}">
                  <a16:creationId xmlns:a16="http://schemas.microsoft.com/office/drawing/2014/main" id="{807D62D1-9941-484C-A173-21695E3D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542925"/>
              <a:ext cx="2765425" cy="361950"/>
            </a:xfrm>
            <a:prstGeom prst="roundRect">
              <a:avLst>
                <a:gd name="adj" fmla="val 657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b="1" dirty="0">
                  <a:latin typeface="맑은 고딕" panose="020B0503020000020004" pitchFamily="50" charset="-127"/>
                </a:rPr>
                <a:t>문제내역관리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4257C8-A7F5-4E45-9798-1561FAD6477A}"/>
                </a:ext>
              </a:extLst>
            </p:cNvPr>
            <p:cNvSpPr/>
            <p:nvPr/>
          </p:nvSpPr>
          <p:spPr>
            <a:xfrm>
              <a:off x="1435100" y="1339850"/>
              <a:ext cx="541338" cy="22383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C90BF22-A233-4098-AC8E-6CF2FB6EB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225" y="1809750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dirty="0">
                  <a:latin typeface="맑은 고딕" panose="020B0503020000020004" pitchFamily="50" charset="-127"/>
                </a:rPr>
                <a:t>문제수집</a:t>
              </a: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9CB6E4B4-B60F-4A7C-AE35-AA9AD73F7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034" y="1815364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dirty="0">
                  <a:latin typeface="맑은 고딕" panose="020B0503020000020004" pitchFamily="50" charset="-127"/>
                </a:rPr>
                <a:t>문제검증</a:t>
              </a:r>
            </a:p>
          </p:txBody>
        </p:sp>
        <p:sp>
          <p:nvSpPr>
            <p:cNvPr id="41" name="AutoShape 31">
              <a:extLst>
                <a:ext uri="{FF2B5EF4-FFF2-40B4-BE49-F238E27FC236}">
                  <a16:creationId xmlns:a16="http://schemas.microsoft.com/office/drawing/2014/main" id="{11240A21-EA8F-43D1-8161-2144AF5A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809" y="2478940"/>
              <a:ext cx="863600" cy="431800"/>
            </a:xfrm>
            <a:prstGeom prst="can">
              <a:avLst>
                <a:gd name="adj" fmla="val 4263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r>
                <a:rPr lang="ko-KR" altLang="en-US" sz="900" dirty="0">
                  <a:latin typeface="바탕체" panose="02030609000101010101" pitchFamily="17" charset="-127"/>
                </a:rPr>
                <a:t>문제 </a:t>
              </a:r>
              <a:r>
                <a:rPr lang="en-US" altLang="ko-KR" sz="900" dirty="0">
                  <a:latin typeface="바탕체" panose="02030609000101010101" pitchFamily="17" charset="-127"/>
                </a:rPr>
                <a:t>DB</a:t>
              </a:r>
              <a:endParaRPr lang="ko-KR" altLang="en-US" sz="900" dirty="0">
                <a:latin typeface="바탕체" panose="02030609000101010101" pitchFamily="17" charset="-127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72EA6244-8651-4EC8-A99F-97BDD552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668" y="1815364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dirty="0">
                  <a:latin typeface="맑은 고딕" panose="020B0503020000020004" pitchFamily="50" charset="-127"/>
                </a:rPr>
                <a:t>출제문제선별</a:t>
              </a: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76E6B43E-7211-49EB-B411-BC46B7805328}"/>
                </a:ext>
              </a:extLst>
            </p:cNvPr>
            <p:cNvCxnSpPr>
              <a:stCxn id="41" idx="4"/>
              <a:endCxn id="42" idx="1"/>
            </p:cNvCxnSpPr>
            <p:nvPr/>
          </p:nvCxnSpPr>
          <p:spPr bwMode="auto">
            <a:xfrm flipV="1">
              <a:off x="3562409" y="2016977"/>
              <a:ext cx="457259" cy="677863"/>
            </a:xfrm>
            <a:prstGeom prst="bentConnector3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8811FEA-4C7E-408A-9E2B-9C55C0037E0C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 bwMode="auto">
            <a:xfrm flipH="1">
              <a:off x="1704975" y="1563688"/>
              <a:ext cx="794" cy="246062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821339A-3A15-4B25-BB68-D5A7BD9D9E12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 bwMode="auto">
            <a:xfrm>
              <a:off x="2244725" y="2011363"/>
              <a:ext cx="349309" cy="5614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6B71C68-9E95-408E-AB87-A77BC638BB2F}"/>
                </a:ext>
              </a:extLst>
            </p:cNvPr>
            <p:cNvCxnSpPr>
              <a:stCxn id="40" idx="2"/>
              <a:endCxn id="41" idx="1"/>
            </p:cNvCxnSpPr>
            <p:nvPr/>
          </p:nvCxnSpPr>
          <p:spPr bwMode="auto">
            <a:xfrm flipH="1">
              <a:off x="3130609" y="2218589"/>
              <a:ext cx="3175" cy="260351"/>
            </a:xfrm>
            <a:prstGeom prst="straightConnector1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735323F3-7347-40E9-BC68-2973BF89D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302" y="3948113"/>
              <a:ext cx="1079500" cy="4032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 eaLnBrk="1" hangingPunct="1"/>
              <a:r>
                <a:rPr lang="ko-KR" altLang="en-US" sz="900" dirty="0">
                  <a:latin typeface="맑은 고딕" panose="020B0503020000020004" pitchFamily="50" charset="-127"/>
                </a:rPr>
                <a:t>문제풀이</a:t>
              </a: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1D21E875-F940-41E4-9F60-AD9B9C788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962" y="2481940"/>
              <a:ext cx="863600" cy="431800"/>
            </a:xfrm>
            <a:prstGeom prst="can">
              <a:avLst>
                <a:gd name="adj" fmla="val 4263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바탕체" panose="02030609000101010101" pitchFamily="17" charset="-127"/>
                </a:defRPr>
              </a:lvl9pPr>
            </a:lstStyle>
            <a:p>
              <a:pPr algn="ctr"/>
              <a:r>
                <a:rPr lang="ko-KR" altLang="en-US" sz="900" dirty="0">
                  <a:latin typeface="바탕체" panose="02030609000101010101" pitchFamily="17" charset="-127"/>
                </a:rPr>
                <a:t>풀이내역 </a:t>
              </a:r>
              <a:r>
                <a:rPr lang="en-US" altLang="ko-KR" sz="900" dirty="0">
                  <a:latin typeface="바탕체" panose="02030609000101010101" pitchFamily="17" charset="-127"/>
                </a:rPr>
                <a:t>DB</a:t>
              </a:r>
              <a:endParaRPr lang="ko-KR" altLang="en-US" sz="900" dirty="0">
                <a:latin typeface="바탕체" panose="02030609000101010101" pitchFamily="17" charset="-127"/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46659C46-2B5B-43A9-B2D1-DC0AF7F39B68}"/>
                </a:ext>
              </a:extLst>
            </p:cNvPr>
            <p:cNvCxnSpPr>
              <a:stCxn id="47" idx="3"/>
              <a:endCxn id="48" idx="3"/>
            </p:cNvCxnSpPr>
            <p:nvPr/>
          </p:nvCxnSpPr>
          <p:spPr bwMode="auto">
            <a:xfrm flipV="1">
              <a:off x="6524802" y="2913740"/>
              <a:ext cx="1734960" cy="1235986"/>
            </a:xfrm>
            <a:prstGeom prst="bentConnector2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5844DCA9-38E2-45D9-B6D5-73FA5F461201}"/>
                </a:ext>
              </a:extLst>
            </p:cNvPr>
            <p:cNvCxnSpPr>
              <a:stCxn id="42" idx="3"/>
              <a:endCxn id="47" idx="0"/>
            </p:cNvCxnSpPr>
            <p:nvPr/>
          </p:nvCxnSpPr>
          <p:spPr bwMode="auto">
            <a:xfrm>
              <a:off x="5099168" y="2016977"/>
              <a:ext cx="885884" cy="1931136"/>
            </a:xfrm>
            <a:prstGeom prst="bentConnector2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DE7BF43-E568-4038-A40C-59D1F089F9D3}"/>
              </a:ext>
            </a:extLst>
          </p:cNvPr>
          <p:cNvSpPr txBox="1"/>
          <p:nvPr/>
        </p:nvSpPr>
        <p:spPr>
          <a:xfrm>
            <a:off x="186754" y="1185449"/>
            <a:ext cx="216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20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000" dirty="0">
                <a:ln w="0"/>
                <a:solidFill>
                  <a:srgbClr val="C500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22399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7655</TotalTime>
  <Words>2297</Words>
  <Application>Microsoft Office PowerPoint</Application>
  <PresentationFormat>A4 용지(210x297mm)</PresentationFormat>
  <Paragraphs>951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바탕체</vt:lpstr>
      <vt:lpstr>나눔바른고딕 Light</vt:lpstr>
      <vt:lpstr>나눔바른고딕</vt:lpstr>
      <vt:lpstr>나눔스퀘어 Bold</vt:lpstr>
      <vt:lpstr>맑은 고딕</vt:lpstr>
      <vt:lpstr>나눔고딕 Bold</vt:lpstr>
      <vt:lpstr>나눔스퀘어</vt:lpstr>
      <vt:lpstr>나눔스퀘어 ExtraBold</vt:lpstr>
      <vt:lpstr>Wingdings</vt:lpstr>
      <vt:lpstr>LG스마트체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경기원</dc:creator>
  <cp:lastModifiedBy>Melon</cp:lastModifiedBy>
  <cp:revision>924</cp:revision>
  <cp:lastPrinted>2018-10-04T06:20:17Z</cp:lastPrinted>
  <dcterms:created xsi:type="dcterms:W3CDTF">2017-04-17T00:33:54Z</dcterms:created>
  <dcterms:modified xsi:type="dcterms:W3CDTF">2018-12-04T13:05:23Z</dcterms:modified>
</cp:coreProperties>
</file>