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3" r:id="rId1"/>
  </p:sldMasterIdLst>
  <p:notesMasterIdLst>
    <p:notesMasterId r:id="rId21"/>
  </p:notesMasterIdLst>
  <p:sldIdLst>
    <p:sldId id="279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2" r:id="rId10"/>
    <p:sldId id="268" r:id="rId11"/>
    <p:sldId id="269" r:id="rId12"/>
    <p:sldId id="270" r:id="rId13"/>
    <p:sldId id="275" r:id="rId14"/>
    <p:sldId id="263" r:id="rId15"/>
    <p:sldId id="274" r:id="rId16"/>
    <p:sldId id="276" r:id="rId17"/>
    <p:sldId id="264" r:id="rId18"/>
    <p:sldId id="280" r:id="rId19"/>
    <p:sldId id="267" r:id="rId2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6CC25B-0F4F-497D-90B0-1B524A161B99}">
          <p14:sldIdLst>
            <p14:sldId id="279"/>
            <p14:sldId id="257"/>
            <p14:sldId id="258"/>
            <p14:sldId id="265"/>
            <p14:sldId id="266"/>
            <p14:sldId id="259"/>
            <p14:sldId id="260"/>
            <p14:sldId id="261"/>
            <p14:sldId id="262"/>
            <p14:sldId id="268"/>
            <p14:sldId id="269"/>
            <p14:sldId id="270"/>
            <p14:sldId id="275"/>
            <p14:sldId id="263"/>
            <p14:sldId id="274"/>
            <p14:sldId id="276"/>
            <p14:sldId id="264"/>
            <p14:sldId id="280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5250" autoAdjust="0"/>
  </p:normalViewPr>
  <p:slideViewPr>
    <p:cSldViewPr>
      <p:cViewPr varScale="1">
        <p:scale>
          <a:sx n="42" d="100"/>
          <a:sy n="42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2.png"/><Relationship Id="rId7" Type="http://schemas.openxmlformats.org/officeDocument/2006/relationships/image" Target="../media/image14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2.png"/><Relationship Id="rId7" Type="http://schemas.openxmlformats.org/officeDocument/2006/relationships/image" Target="../media/image14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2.png"/><Relationship Id="rId7" Type="http://schemas.openxmlformats.org/officeDocument/2006/relationships/image" Target="../media/image14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2.png"/><Relationship Id="rId7" Type="http://schemas.openxmlformats.org/officeDocument/2006/relationships/image" Target="../media/image14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E82F01-1492-4F58-B312-F21473403FD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78C749-8104-44A8-977D-C30D62FF70E6}">
      <dgm:prSet/>
      <dgm:spPr/>
      <dgm:t>
        <a:bodyPr/>
        <a:lstStyle/>
        <a:p>
          <a:r>
            <a:rPr lang="en-GB" b="1"/>
            <a:t>Objective</a:t>
          </a:r>
          <a:endParaRPr lang="en-US"/>
        </a:p>
      </dgm:t>
    </dgm:pt>
    <dgm:pt modelId="{226C5680-2C72-4E0D-A0A6-E29215D67AEC}" type="parTrans" cxnId="{978F6057-7E45-4EEB-8A7A-AFE470FE0404}">
      <dgm:prSet/>
      <dgm:spPr/>
      <dgm:t>
        <a:bodyPr/>
        <a:lstStyle/>
        <a:p>
          <a:endParaRPr lang="en-US"/>
        </a:p>
      </dgm:t>
    </dgm:pt>
    <dgm:pt modelId="{700679B6-8B0C-455D-9F1C-C71B3061477C}" type="sibTrans" cxnId="{978F6057-7E45-4EEB-8A7A-AFE470FE0404}">
      <dgm:prSet/>
      <dgm:spPr/>
      <dgm:t>
        <a:bodyPr/>
        <a:lstStyle/>
        <a:p>
          <a:endParaRPr lang="en-US"/>
        </a:p>
      </dgm:t>
    </dgm:pt>
    <dgm:pt modelId="{98C851AF-6862-48D1-BBB2-2B9A9D834BC2}">
      <dgm:prSet/>
      <dgm:spPr/>
      <dgm:t>
        <a:bodyPr/>
        <a:lstStyle/>
        <a:p>
          <a:r>
            <a:rPr lang="en-IN" b="1"/>
            <a:t>Methodology</a:t>
          </a:r>
          <a:endParaRPr lang="en-US"/>
        </a:p>
      </dgm:t>
    </dgm:pt>
    <dgm:pt modelId="{E7A18AE9-6315-4ED0-A55B-0523219F2C62}" type="parTrans" cxnId="{37684359-EE93-49F4-831E-B796ADB9F119}">
      <dgm:prSet/>
      <dgm:spPr/>
      <dgm:t>
        <a:bodyPr/>
        <a:lstStyle/>
        <a:p>
          <a:endParaRPr lang="en-US"/>
        </a:p>
      </dgm:t>
    </dgm:pt>
    <dgm:pt modelId="{D03E1A54-93F3-4BF6-9C51-E230E83C093E}" type="sibTrans" cxnId="{37684359-EE93-49F4-831E-B796ADB9F119}">
      <dgm:prSet/>
      <dgm:spPr/>
      <dgm:t>
        <a:bodyPr/>
        <a:lstStyle/>
        <a:p>
          <a:endParaRPr lang="en-US"/>
        </a:p>
      </dgm:t>
    </dgm:pt>
    <dgm:pt modelId="{6BEA0B9C-2F59-4679-80D8-EAF18995B66A}">
      <dgm:prSet/>
      <dgm:spPr/>
      <dgm:t>
        <a:bodyPr/>
        <a:lstStyle/>
        <a:p>
          <a:r>
            <a:rPr lang="en-GB" b="1"/>
            <a:t>Insights and Visualization</a:t>
          </a:r>
          <a:endParaRPr lang="en-US"/>
        </a:p>
      </dgm:t>
    </dgm:pt>
    <dgm:pt modelId="{FAB08FB2-A1C5-4C73-A049-4A6FE111D6A1}" type="parTrans" cxnId="{93464AF1-B53E-434C-A4B8-D04F4ACDFBDE}">
      <dgm:prSet/>
      <dgm:spPr/>
      <dgm:t>
        <a:bodyPr/>
        <a:lstStyle/>
        <a:p>
          <a:endParaRPr lang="en-US"/>
        </a:p>
      </dgm:t>
    </dgm:pt>
    <dgm:pt modelId="{22542A49-B21D-451D-B897-00C322EE75C5}" type="sibTrans" cxnId="{93464AF1-B53E-434C-A4B8-D04F4ACDFBDE}">
      <dgm:prSet/>
      <dgm:spPr/>
      <dgm:t>
        <a:bodyPr/>
        <a:lstStyle/>
        <a:p>
          <a:endParaRPr lang="en-US"/>
        </a:p>
      </dgm:t>
    </dgm:pt>
    <dgm:pt modelId="{3D248412-01DA-4853-97FE-1E9FE4219975}">
      <dgm:prSet/>
      <dgm:spPr/>
      <dgm:t>
        <a:bodyPr/>
        <a:lstStyle/>
        <a:p>
          <a:r>
            <a:rPr lang="en-GB" b="1"/>
            <a:t>Portfolio Analysis</a:t>
          </a:r>
          <a:endParaRPr lang="en-US"/>
        </a:p>
      </dgm:t>
    </dgm:pt>
    <dgm:pt modelId="{73DDB775-DCAA-4EFA-915C-09CEBED819E0}" type="parTrans" cxnId="{3202AB68-23DB-4D11-AFB0-E6D2B208BC1C}">
      <dgm:prSet/>
      <dgm:spPr/>
      <dgm:t>
        <a:bodyPr/>
        <a:lstStyle/>
        <a:p>
          <a:endParaRPr lang="en-US"/>
        </a:p>
      </dgm:t>
    </dgm:pt>
    <dgm:pt modelId="{6EC3E8DA-92C6-4B2B-8256-C5BB4D241F07}" type="sibTrans" cxnId="{3202AB68-23DB-4D11-AFB0-E6D2B208BC1C}">
      <dgm:prSet/>
      <dgm:spPr/>
      <dgm:t>
        <a:bodyPr/>
        <a:lstStyle/>
        <a:p>
          <a:endParaRPr lang="en-US"/>
        </a:p>
      </dgm:t>
    </dgm:pt>
    <dgm:pt modelId="{9B089A59-687B-4240-A955-D865FDC97481}" type="pres">
      <dgm:prSet presAssocID="{C4E82F01-1492-4F58-B312-F21473403FDF}" presName="root" presStyleCnt="0">
        <dgm:presLayoutVars>
          <dgm:dir/>
          <dgm:resizeHandles val="exact"/>
        </dgm:presLayoutVars>
      </dgm:prSet>
      <dgm:spPr/>
    </dgm:pt>
    <dgm:pt modelId="{0B65C208-66AB-46D2-9326-9176B8CE6EC7}" type="pres">
      <dgm:prSet presAssocID="{BB78C749-8104-44A8-977D-C30D62FF70E6}" presName="compNode" presStyleCnt="0"/>
      <dgm:spPr/>
    </dgm:pt>
    <dgm:pt modelId="{C49D402F-7C65-4EA7-8E26-288BD8895F7F}" type="pres">
      <dgm:prSet presAssocID="{BB78C749-8104-44A8-977D-C30D62FF70E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8393A94E-7025-4A72-A0B4-22A949D8C617}" type="pres">
      <dgm:prSet presAssocID="{BB78C749-8104-44A8-977D-C30D62FF70E6}" presName="spaceRect" presStyleCnt="0"/>
      <dgm:spPr/>
    </dgm:pt>
    <dgm:pt modelId="{5E0CA2F8-EC8D-4A29-A69B-8445A5C43936}" type="pres">
      <dgm:prSet presAssocID="{BB78C749-8104-44A8-977D-C30D62FF70E6}" presName="textRect" presStyleLbl="revTx" presStyleIdx="0" presStyleCnt="4">
        <dgm:presLayoutVars>
          <dgm:chMax val="1"/>
          <dgm:chPref val="1"/>
        </dgm:presLayoutVars>
      </dgm:prSet>
      <dgm:spPr/>
    </dgm:pt>
    <dgm:pt modelId="{6874FA6E-A31F-429E-8DFC-1502DD6B68B9}" type="pres">
      <dgm:prSet presAssocID="{700679B6-8B0C-455D-9F1C-C71B3061477C}" presName="sibTrans" presStyleCnt="0"/>
      <dgm:spPr/>
    </dgm:pt>
    <dgm:pt modelId="{736249AB-D89B-4814-B69A-0F6A43DAB666}" type="pres">
      <dgm:prSet presAssocID="{98C851AF-6862-48D1-BBB2-2B9A9D834BC2}" presName="compNode" presStyleCnt="0"/>
      <dgm:spPr/>
    </dgm:pt>
    <dgm:pt modelId="{439AE2DA-D9AF-4133-A5A2-3E688693B260}" type="pres">
      <dgm:prSet presAssocID="{98C851AF-6862-48D1-BBB2-2B9A9D834B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07AA106-972D-47BD-9E3F-41D12E10554A}" type="pres">
      <dgm:prSet presAssocID="{98C851AF-6862-48D1-BBB2-2B9A9D834BC2}" presName="spaceRect" presStyleCnt="0"/>
      <dgm:spPr/>
    </dgm:pt>
    <dgm:pt modelId="{78579EF9-87F1-4E4D-BB05-17C757AA045C}" type="pres">
      <dgm:prSet presAssocID="{98C851AF-6862-48D1-BBB2-2B9A9D834BC2}" presName="textRect" presStyleLbl="revTx" presStyleIdx="1" presStyleCnt="4">
        <dgm:presLayoutVars>
          <dgm:chMax val="1"/>
          <dgm:chPref val="1"/>
        </dgm:presLayoutVars>
      </dgm:prSet>
      <dgm:spPr/>
    </dgm:pt>
    <dgm:pt modelId="{0113C3F9-8BE5-4119-AD17-A6F6444C0971}" type="pres">
      <dgm:prSet presAssocID="{D03E1A54-93F3-4BF6-9C51-E230E83C093E}" presName="sibTrans" presStyleCnt="0"/>
      <dgm:spPr/>
    </dgm:pt>
    <dgm:pt modelId="{8A3D6BBA-CC59-49D1-B088-8A231F562346}" type="pres">
      <dgm:prSet presAssocID="{6BEA0B9C-2F59-4679-80D8-EAF18995B66A}" presName="compNode" presStyleCnt="0"/>
      <dgm:spPr/>
    </dgm:pt>
    <dgm:pt modelId="{2BD4B31D-42A7-47FA-8913-06ACC6E71089}" type="pres">
      <dgm:prSet presAssocID="{6BEA0B9C-2F59-4679-80D8-EAF18995B66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2C3F9F8-141B-4B12-BC76-4D4F60B761CC}" type="pres">
      <dgm:prSet presAssocID="{6BEA0B9C-2F59-4679-80D8-EAF18995B66A}" presName="spaceRect" presStyleCnt="0"/>
      <dgm:spPr/>
    </dgm:pt>
    <dgm:pt modelId="{1CF89275-42E9-49F6-97F9-BBAF7C228898}" type="pres">
      <dgm:prSet presAssocID="{6BEA0B9C-2F59-4679-80D8-EAF18995B66A}" presName="textRect" presStyleLbl="revTx" presStyleIdx="2" presStyleCnt="4">
        <dgm:presLayoutVars>
          <dgm:chMax val="1"/>
          <dgm:chPref val="1"/>
        </dgm:presLayoutVars>
      </dgm:prSet>
      <dgm:spPr/>
    </dgm:pt>
    <dgm:pt modelId="{D3FBC24B-03B3-4DB2-9DD5-D2B0C4E8DCF2}" type="pres">
      <dgm:prSet presAssocID="{22542A49-B21D-451D-B897-00C322EE75C5}" presName="sibTrans" presStyleCnt="0"/>
      <dgm:spPr/>
    </dgm:pt>
    <dgm:pt modelId="{F12A91A5-7526-4484-BE4F-6F311B3C4E3B}" type="pres">
      <dgm:prSet presAssocID="{3D248412-01DA-4853-97FE-1E9FE4219975}" presName="compNode" presStyleCnt="0"/>
      <dgm:spPr/>
    </dgm:pt>
    <dgm:pt modelId="{D267531A-1A8F-4F50-8CCF-34B341EED564}" type="pres">
      <dgm:prSet presAssocID="{3D248412-01DA-4853-97FE-1E9FE421997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D6F6836-F7B1-4CFB-9CF6-1BFBC6A31842}" type="pres">
      <dgm:prSet presAssocID="{3D248412-01DA-4853-97FE-1E9FE4219975}" presName="spaceRect" presStyleCnt="0"/>
      <dgm:spPr/>
    </dgm:pt>
    <dgm:pt modelId="{4814DA11-5D2A-4277-A526-DD6C915B1459}" type="pres">
      <dgm:prSet presAssocID="{3D248412-01DA-4853-97FE-1E9FE421997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27E4000-3109-4417-96A1-99427C709711}" type="presOf" srcId="{3D248412-01DA-4853-97FE-1E9FE4219975}" destId="{4814DA11-5D2A-4277-A526-DD6C915B1459}" srcOrd="0" destOrd="0" presId="urn:microsoft.com/office/officeart/2018/2/layout/IconLabelList"/>
    <dgm:cxn modelId="{D26A6700-887E-4644-ACC8-3184BCDAD2E2}" type="presOf" srcId="{BB78C749-8104-44A8-977D-C30D62FF70E6}" destId="{5E0CA2F8-EC8D-4A29-A69B-8445A5C43936}" srcOrd="0" destOrd="0" presId="urn:microsoft.com/office/officeart/2018/2/layout/IconLabelList"/>
    <dgm:cxn modelId="{7DC26E0C-3719-4F4A-934B-C9FE26197076}" type="presOf" srcId="{6BEA0B9C-2F59-4679-80D8-EAF18995B66A}" destId="{1CF89275-42E9-49F6-97F9-BBAF7C228898}" srcOrd="0" destOrd="0" presId="urn:microsoft.com/office/officeart/2018/2/layout/IconLabelList"/>
    <dgm:cxn modelId="{8164FC25-7E00-476A-8152-B17BC8AED861}" type="presOf" srcId="{C4E82F01-1492-4F58-B312-F21473403FDF}" destId="{9B089A59-687B-4240-A955-D865FDC97481}" srcOrd="0" destOrd="0" presId="urn:microsoft.com/office/officeart/2018/2/layout/IconLabelList"/>
    <dgm:cxn modelId="{3202AB68-23DB-4D11-AFB0-E6D2B208BC1C}" srcId="{C4E82F01-1492-4F58-B312-F21473403FDF}" destId="{3D248412-01DA-4853-97FE-1E9FE4219975}" srcOrd="3" destOrd="0" parTransId="{73DDB775-DCAA-4EFA-915C-09CEBED819E0}" sibTransId="{6EC3E8DA-92C6-4B2B-8256-C5BB4D241F07}"/>
    <dgm:cxn modelId="{978F6057-7E45-4EEB-8A7A-AFE470FE0404}" srcId="{C4E82F01-1492-4F58-B312-F21473403FDF}" destId="{BB78C749-8104-44A8-977D-C30D62FF70E6}" srcOrd="0" destOrd="0" parTransId="{226C5680-2C72-4E0D-A0A6-E29215D67AEC}" sibTransId="{700679B6-8B0C-455D-9F1C-C71B3061477C}"/>
    <dgm:cxn modelId="{37684359-EE93-49F4-831E-B796ADB9F119}" srcId="{C4E82F01-1492-4F58-B312-F21473403FDF}" destId="{98C851AF-6862-48D1-BBB2-2B9A9D834BC2}" srcOrd="1" destOrd="0" parTransId="{E7A18AE9-6315-4ED0-A55B-0523219F2C62}" sibTransId="{D03E1A54-93F3-4BF6-9C51-E230E83C093E}"/>
    <dgm:cxn modelId="{F42200CE-8148-4561-9231-B0D2EC6BB9C7}" type="presOf" srcId="{98C851AF-6862-48D1-BBB2-2B9A9D834BC2}" destId="{78579EF9-87F1-4E4D-BB05-17C757AA045C}" srcOrd="0" destOrd="0" presId="urn:microsoft.com/office/officeart/2018/2/layout/IconLabelList"/>
    <dgm:cxn modelId="{93464AF1-B53E-434C-A4B8-D04F4ACDFBDE}" srcId="{C4E82F01-1492-4F58-B312-F21473403FDF}" destId="{6BEA0B9C-2F59-4679-80D8-EAF18995B66A}" srcOrd="2" destOrd="0" parTransId="{FAB08FB2-A1C5-4C73-A049-4A6FE111D6A1}" sibTransId="{22542A49-B21D-451D-B897-00C322EE75C5}"/>
    <dgm:cxn modelId="{EEAAF504-304E-48E8-A12E-0D7A1F0F452D}" type="presParOf" srcId="{9B089A59-687B-4240-A955-D865FDC97481}" destId="{0B65C208-66AB-46D2-9326-9176B8CE6EC7}" srcOrd="0" destOrd="0" presId="urn:microsoft.com/office/officeart/2018/2/layout/IconLabelList"/>
    <dgm:cxn modelId="{251FDEFB-4B7C-47B6-99D1-E1180019CDCA}" type="presParOf" srcId="{0B65C208-66AB-46D2-9326-9176B8CE6EC7}" destId="{C49D402F-7C65-4EA7-8E26-288BD8895F7F}" srcOrd="0" destOrd="0" presId="urn:microsoft.com/office/officeart/2018/2/layout/IconLabelList"/>
    <dgm:cxn modelId="{78E62445-DF68-4DAA-ADB8-382EABBB518C}" type="presParOf" srcId="{0B65C208-66AB-46D2-9326-9176B8CE6EC7}" destId="{8393A94E-7025-4A72-A0B4-22A949D8C617}" srcOrd="1" destOrd="0" presId="urn:microsoft.com/office/officeart/2018/2/layout/IconLabelList"/>
    <dgm:cxn modelId="{8446B18A-E23C-4498-ACAC-54B10A3B64D4}" type="presParOf" srcId="{0B65C208-66AB-46D2-9326-9176B8CE6EC7}" destId="{5E0CA2F8-EC8D-4A29-A69B-8445A5C43936}" srcOrd="2" destOrd="0" presId="urn:microsoft.com/office/officeart/2018/2/layout/IconLabelList"/>
    <dgm:cxn modelId="{BBB26580-CF20-4DEB-9C60-9861A4D1221A}" type="presParOf" srcId="{9B089A59-687B-4240-A955-D865FDC97481}" destId="{6874FA6E-A31F-429E-8DFC-1502DD6B68B9}" srcOrd="1" destOrd="0" presId="urn:microsoft.com/office/officeart/2018/2/layout/IconLabelList"/>
    <dgm:cxn modelId="{F909DA3B-C6C1-46C4-A821-3E446E7BE28A}" type="presParOf" srcId="{9B089A59-687B-4240-A955-D865FDC97481}" destId="{736249AB-D89B-4814-B69A-0F6A43DAB666}" srcOrd="2" destOrd="0" presId="urn:microsoft.com/office/officeart/2018/2/layout/IconLabelList"/>
    <dgm:cxn modelId="{EA726C27-08F9-43DB-8DD8-0EA004E112E6}" type="presParOf" srcId="{736249AB-D89B-4814-B69A-0F6A43DAB666}" destId="{439AE2DA-D9AF-4133-A5A2-3E688693B260}" srcOrd="0" destOrd="0" presId="urn:microsoft.com/office/officeart/2018/2/layout/IconLabelList"/>
    <dgm:cxn modelId="{5F995AF3-9C1A-44D8-8C74-049D4070402D}" type="presParOf" srcId="{736249AB-D89B-4814-B69A-0F6A43DAB666}" destId="{007AA106-972D-47BD-9E3F-41D12E10554A}" srcOrd="1" destOrd="0" presId="urn:microsoft.com/office/officeart/2018/2/layout/IconLabelList"/>
    <dgm:cxn modelId="{98FAA0DB-5AE5-4195-A4A1-5C88804D9AA8}" type="presParOf" srcId="{736249AB-D89B-4814-B69A-0F6A43DAB666}" destId="{78579EF9-87F1-4E4D-BB05-17C757AA045C}" srcOrd="2" destOrd="0" presId="urn:microsoft.com/office/officeart/2018/2/layout/IconLabelList"/>
    <dgm:cxn modelId="{107FDBE5-DB53-498D-8527-E65DAC2B0A5A}" type="presParOf" srcId="{9B089A59-687B-4240-A955-D865FDC97481}" destId="{0113C3F9-8BE5-4119-AD17-A6F6444C0971}" srcOrd="3" destOrd="0" presId="urn:microsoft.com/office/officeart/2018/2/layout/IconLabelList"/>
    <dgm:cxn modelId="{D5A6B2AF-2EB4-4A59-8FD6-EEB39CD05736}" type="presParOf" srcId="{9B089A59-687B-4240-A955-D865FDC97481}" destId="{8A3D6BBA-CC59-49D1-B088-8A231F562346}" srcOrd="4" destOrd="0" presId="urn:microsoft.com/office/officeart/2018/2/layout/IconLabelList"/>
    <dgm:cxn modelId="{0FB9AF8B-FAB5-419B-9668-6CB31B031B0A}" type="presParOf" srcId="{8A3D6BBA-CC59-49D1-B088-8A231F562346}" destId="{2BD4B31D-42A7-47FA-8913-06ACC6E71089}" srcOrd="0" destOrd="0" presId="urn:microsoft.com/office/officeart/2018/2/layout/IconLabelList"/>
    <dgm:cxn modelId="{3F104BD5-8239-4D39-B8B4-78ED0E86E178}" type="presParOf" srcId="{8A3D6BBA-CC59-49D1-B088-8A231F562346}" destId="{22C3F9F8-141B-4B12-BC76-4D4F60B761CC}" srcOrd="1" destOrd="0" presId="urn:microsoft.com/office/officeart/2018/2/layout/IconLabelList"/>
    <dgm:cxn modelId="{7825E66B-A342-4C8B-AF0C-B369640E3543}" type="presParOf" srcId="{8A3D6BBA-CC59-49D1-B088-8A231F562346}" destId="{1CF89275-42E9-49F6-97F9-BBAF7C228898}" srcOrd="2" destOrd="0" presId="urn:microsoft.com/office/officeart/2018/2/layout/IconLabelList"/>
    <dgm:cxn modelId="{7DAE1909-9C53-4A80-A0A4-4B1E36F398FA}" type="presParOf" srcId="{9B089A59-687B-4240-A955-D865FDC97481}" destId="{D3FBC24B-03B3-4DB2-9DD5-D2B0C4E8DCF2}" srcOrd="5" destOrd="0" presId="urn:microsoft.com/office/officeart/2018/2/layout/IconLabelList"/>
    <dgm:cxn modelId="{3EFEC3D4-D07E-4F18-BFF7-B465217552D4}" type="presParOf" srcId="{9B089A59-687B-4240-A955-D865FDC97481}" destId="{F12A91A5-7526-4484-BE4F-6F311B3C4E3B}" srcOrd="6" destOrd="0" presId="urn:microsoft.com/office/officeart/2018/2/layout/IconLabelList"/>
    <dgm:cxn modelId="{A0BCB55E-08E2-4B05-A569-A607098DD039}" type="presParOf" srcId="{F12A91A5-7526-4484-BE4F-6F311B3C4E3B}" destId="{D267531A-1A8F-4F50-8CCF-34B341EED564}" srcOrd="0" destOrd="0" presId="urn:microsoft.com/office/officeart/2018/2/layout/IconLabelList"/>
    <dgm:cxn modelId="{FABE8AD4-5776-4C85-9B0C-DC691BFE28EA}" type="presParOf" srcId="{F12A91A5-7526-4484-BE4F-6F311B3C4E3B}" destId="{AD6F6836-F7B1-4CFB-9CF6-1BFBC6A31842}" srcOrd="1" destOrd="0" presId="urn:microsoft.com/office/officeart/2018/2/layout/IconLabelList"/>
    <dgm:cxn modelId="{34E15AD9-8E4D-45CC-9FBE-ECD2C8B7811E}" type="presParOf" srcId="{F12A91A5-7526-4484-BE4F-6F311B3C4E3B}" destId="{4814DA11-5D2A-4277-A526-DD6C915B145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A4291-4FC2-4834-9548-CFA1768E146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07FBE3-55E6-44D6-9C7A-64718F92E53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 total of 24 stocks are available, categorized into four sectors, with six stocks from each sector.</a:t>
          </a:r>
        </a:p>
      </dgm:t>
    </dgm:pt>
    <dgm:pt modelId="{967E9A58-0FB4-4954-92DE-0A38DA701600}" type="parTrans" cxnId="{AE4C9EE1-A792-4DFC-BD69-90E4D1E5AC3F}">
      <dgm:prSet/>
      <dgm:spPr/>
      <dgm:t>
        <a:bodyPr/>
        <a:lstStyle/>
        <a:p>
          <a:endParaRPr lang="en-US"/>
        </a:p>
      </dgm:t>
    </dgm:pt>
    <dgm:pt modelId="{DD4874A3-5502-44CE-9764-4ED98EFFA776}" type="sibTrans" cxnId="{AE4C9EE1-A792-4DFC-BD69-90E4D1E5AC3F}">
      <dgm:prSet/>
      <dgm:spPr/>
      <dgm:t>
        <a:bodyPr/>
        <a:lstStyle/>
        <a:p>
          <a:endParaRPr lang="en-US"/>
        </a:p>
      </dgm:t>
    </dgm:pt>
    <dgm:pt modelId="{094E9C8A-B049-4A03-AFD7-87C4EAFABE7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Benchmark Index: The S&amp;P 500, which represents the top 500 stocks in the U.S. stock market, is used for comparison to assess stock performance.</a:t>
          </a:r>
        </a:p>
      </dgm:t>
    </dgm:pt>
    <dgm:pt modelId="{E308EA08-8D86-4D81-8E6B-24CCFD61CA8F}" type="parTrans" cxnId="{7941EC02-24ED-47C5-AE22-18DE305E373D}">
      <dgm:prSet/>
      <dgm:spPr/>
      <dgm:t>
        <a:bodyPr/>
        <a:lstStyle/>
        <a:p>
          <a:endParaRPr lang="en-US"/>
        </a:p>
      </dgm:t>
    </dgm:pt>
    <dgm:pt modelId="{72908460-1C96-43F9-8914-54FC6F03D43D}" type="sibTrans" cxnId="{7941EC02-24ED-47C5-AE22-18DE305E373D}">
      <dgm:prSet/>
      <dgm:spPr/>
      <dgm:t>
        <a:bodyPr/>
        <a:lstStyle/>
        <a:p>
          <a:endParaRPr lang="en-US"/>
        </a:p>
      </dgm:t>
    </dgm:pt>
    <dgm:pt modelId="{B69A6857-E68B-4D13-AED9-E6C651A368F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Here is the list of stocks along with their abbreviation, industry, and company name.</a:t>
          </a:r>
        </a:p>
      </dgm:t>
    </dgm:pt>
    <dgm:pt modelId="{B30E7BE6-9D2D-41CB-B02D-6F64F9219E4D}" type="parTrans" cxnId="{10AA7586-13F4-4D23-84FF-EADF73149634}">
      <dgm:prSet/>
      <dgm:spPr/>
      <dgm:t>
        <a:bodyPr/>
        <a:lstStyle/>
        <a:p>
          <a:endParaRPr lang="en-US"/>
        </a:p>
      </dgm:t>
    </dgm:pt>
    <dgm:pt modelId="{0E0DDE7E-F79E-4AFE-B505-C43261FA5256}" type="sibTrans" cxnId="{10AA7586-13F4-4D23-84FF-EADF73149634}">
      <dgm:prSet/>
      <dgm:spPr/>
      <dgm:t>
        <a:bodyPr/>
        <a:lstStyle/>
        <a:p>
          <a:endParaRPr lang="en-US"/>
        </a:p>
      </dgm:t>
    </dgm:pt>
    <dgm:pt modelId="{BF626EBF-9E61-4973-951A-D042F9D7EE9D}" type="pres">
      <dgm:prSet presAssocID="{89FA4291-4FC2-4834-9548-CFA1768E1463}" presName="root" presStyleCnt="0">
        <dgm:presLayoutVars>
          <dgm:dir/>
          <dgm:resizeHandles val="exact"/>
        </dgm:presLayoutVars>
      </dgm:prSet>
      <dgm:spPr/>
    </dgm:pt>
    <dgm:pt modelId="{FDCDBC0B-9D17-4B30-9BBA-924239ABA2A1}" type="pres">
      <dgm:prSet presAssocID="{AB07FBE3-55E6-44D6-9C7A-64718F92E534}" presName="compNode" presStyleCnt="0"/>
      <dgm:spPr/>
    </dgm:pt>
    <dgm:pt modelId="{F25FD2DB-3A94-42B4-A947-867B8459DB85}" type="pres">
      <dgm:prSet presAssocID="{AB07FBE3-55E6-44D6-9C7A-64718F92E534}" presName="bgRect" presStyleLbl="bgShp" presStyleIdx="0" presStyleCnt="3"/>
      <dgm:spPr/>
    </dgm:pt>
    <dgm:pt modelId="{FD40764E-2883-4029-8160-49E9229D4996}" type="pres">
      <dgm:prSet presAssocID="{AB07FBE3-55E6-44D6-9C7A-64718F92E5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4EE1EAF0-9DB1-4159-9842-0D4FBAF43780}" type="pres">
      <dgm:prSet presAssocID="{AB07FBE3-55E6-44D6-9C7A-64718F92E534}" presName="spaceRect" presStyleCnt="0"/>
      <dgm:spPr/>
    </dgm:pt>
    <dgm:pt modelId="{A9DFA56E-A5E4-4E7B-91A7-2BDF78BAC5F4}" type="pres">
      <dgm:prSet presAssocID="{AB07FBE3-55E6-44D6-9C7A-64718F92E534}" presName="parTx" presStyleLbl="revTx" presStyleIdx="0" presStyleCnt="3">
        <dgm:presLayoutVars>
          <dgm:chMax val="0"/>
          <dgm:chPref val="0"/>
        </dgm:presLayoutVars>
      </dgm:prSet>
      <dgm:spPr/>
    </dgm:pt>
    <dgm:pt modelId="{43878C1D-370E-4858-913A-30AD886AA6EB}" type="pres">
      <dgm:prSet presAssocID="{DD4874A3-5502-44CE-9764-4ED98EFFA776}" presName="sibTrans" presStyleCnt="0"/>
      <dgm:spPr/>
    </dgm:pt>
    <dgm:pt modelId="{8692E9D7-E2B3-488F-ABDA-16F85803FDD2}" type="pres">
      <dgm:prSet presAssocID="{094E9C8A-B049-4A03-AFD7-87C4EAFABE73}" presName="compNode" presStyleCnt="0"/>
      <dgm:spPr/>
    </dgm:pt>
    <dgm:pt modelId="{17DF2F92-A54E-465B-BE63-CA2D8CE40236}" type="pres">
      <dgm:prSet presAssocID="{094E9C8A-B049-4A03-AFD7-87C4EAFABE73}" presName="bgRect" presStyleLbl="bgShp" presStyleIdx="1" presStyleCnt="3"/>
      <dgm:spPr/>
    </dgm:pt>
    <dgm:pt modelId="{5C2863F3-4D75-4338-8F25-289FDBB6FC7F}" type="pres">
      <dgm:prSet presAssocID="{094E9C8A-B049-4A03-AFD7-87C4EAFABE7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4FD5DE0C-C4B2-42B9-B2B0-2E31AE1851C5}" type="pres">
      <dgm:prSet presAssocID="{094E9C8A-B049-4A03-AFD7-87C4EAFABE73}" presName="spaceRect" presStyleCnt="0"/>
      <dgm:spPr/>
    </dgm:pt>
    <dgm:pt modelId="{59C7994D-F9F4-4F0E-9EBA-58CD15455354}" type="pres">
      <dgm:prSet presAssocID="{094E9C8A-B049-4A03-AFD7-87C4EAFABE73}" presName="parTx" presStyleLbl="revTx" presStyleIdx="1" presStyleCnt="3">
        <dgm:presLayoutVars>
          <dgm:chMax val="0"/>
          <dgm:chPref val="0"/>
        </dgm:presLayoutVars>
      </dgm:prSet>
      <dgm:spPr/>
    </dgm:pt>
    <dgm:pt modelId="{4A2B788D-DC36-4D1C-9429-790748E32EE9}" type="pres">
      <dgm:prSet presAssocID="{72908460-1C96-43F9-8914-54FC6F03D43D}" presName="sibTrans" presStyleCnt="0"/>
      <dgm:spPr/>
    </dgm:pt>
    <dgm:pt modelId="{1BABA758-BFD6-4B2A-A5D2-8E77351A9129}" type="pres">
      <dgm:prSet presAssocID="{B69A6857-E68B-4D13-AED9-E6C651A368F3}" presName="compNode" presStyleCnt="0"/>
      <dgm:spPr/>
    </dgm:pt>
    <dgm:pt modelId="{FDBE0861-D638-4F8E-8F12-100FC4A32511}" type="pres">
      <dgm:prSet presAssocID="{B69A6857-E68B-4D13-AED9-E6C651A368F3}" presName="bgRect" presStyleLbl="bgShp" presStyleIdx="2" presStyleCnt="3"/>
      <dgm:spPr/>
    </dgm:pt>
    <dgm:pt modelId="{F784E71E-0BE1-4A47-9999-C6376BF210ED}" type="pres">
      <dgm:prSet presAssocID="{B69A6857-E68B-4D13-AED9-E6C651A368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392CC1FD-31F7-4533-8DC9-74E02A7D337E}" type="pres">
      <dgm:prSet presAssocID="{B69A6857-E68B-4D13-AED9-E6C651A368F3}" presName="spaceRect" presStyleCnt="0"/>
      <dgm:spPr/>
    </dgm:pt>
    <dgm:pt modelId="{332E626F-92FD-4CC9-A7C2-AB5F8527D11C}" type="pres">
      <dgm:prSet presAssocID="{B69A6857-E68B-4D13-AED9-E6C651A368F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941EC02-24ED-47C5-AE22-18DE305E373D}" srcId="{89FA4291-4FC2-4834-9548-CFA1768E1463}" destId="{094E9C8A-B049-4A03-AFD7-87C4EAFABE73}" srcOrd="1" destOrd="0" parTransId="{E308EA08-8D86-4D81-8E6B-24CCFD61CA8F}" sibTransId="{72908460-1C96-43F9-8914-54FC6F03D43D}"/>
    <dgm:cxn modelId="{E25E8D16-4E7E-4DCC-AEB0-FD97BABFACCD}" type="presOf" srcId="{094E9C8A-B049-4A03-AFD7-87C4EAFABE73}" destId="{59C7994D-F9F4-4F0E-9EBA-58CD15455354}" srcOrd="0" destOrd="0" presId="urn:microsoft.com/office/officeart/2018/2/layout/IconVerticalSolidList"/>
    <dgm:cxn modelId="{10AA7586-13F4-4D23-84FF-EADF73149634}" srcId="{89FA4291-4FC2-4834-9548-CFA1768E1463}" destId="{B69A6857-E68B-4D13-AED9-E6C651A368F3}" srcOrd="2" destOrd="0" parTransId="{B30E7BE6-9D2D-41CB-B02D-6F64F9219E4D}" sibTransId="{0E0DDE7E-F79E-4AFE-B505-C43261FA5256}"/>
    <dgm:cxn modelId="{C8A8D889-774A-45B3-8BEB-A5E850B63ECB}" type="presOf" srcId="{B69A6857-E68B-4D13-AED9-E6C651A368F3}" destId="{332E626F-92FD-4CC9-A7C2-AB5F8527D11C}" srcOrd="0" destOrd="0" presId="urn:microsoft.com/office/officeart/2018/2/layout/IconVerticalSolidList"/>
    <dgm:cxn modelId="{BA89FD8B-ADC4-4395-8752-68AF2B9B00A6}" type="presOf" srcId="{AB07FBE3-55E6-44D6-9C7A-64718F92E534}" destId="{A9DFA56E-A5E4-4E7B-91A7-2BDF78BAC5F4}" srcOrd="0" destOrd="0" presId="urn:microsoft.com/office/officeart/2018/2/layout/IconVerticalSolidList"/>
    <dgm:cxn modelId="{229FE099-AAA6-4A7F-A57E-8A82E38AB392}" type="presOf" srcId="{89FA4291-4FC2-4834-9548-CFA1768E1463}" destId="{BF626EBF-9E61-4973-951A-D042F9D7EE9D}" srcOrd="0" destOrd="0" presId="urn:microsoft.com/office/officeart/2018/2/layout/IconVerticalSolidList"/>
    <dgm:cxn modelId="{AE4C9EE1-A792-4DFC-BD69-90E4D1E5AC3F}" srcId="{89FA4291-4FC2-4834-9548-CFA1768E1463}" destId="{AB07FBE3-55E6-44D6-9C7A-64718F92E534}" srcOrd="0" destOrd="0" parTransId="{967E9A58-0FB4-4954-92DE-0A38DA701600}" sibTransId="{DD4874A3-5502-44CE-9764-4ED98EFFA776}"/>
    <dgm:cxn modelId="{DD550A73-F41F-42E2-A582-62D4FE45318D}" type="presParOf" srcId="{BF626EBF-9E61-4973-951A-D042F9D7EE9D}" destId="{FDCDBC0B-9D17-4B30-9BBA-924239ABA2A1}" srcOrd="0" destOrd="0" presId="urn:microsoft.com/office/officeart/2018/2/layout/IconVerticalSolidList"/>
    <dgm:cxn modelId="{1B81728C-B8EB-4A6D-B1A5-C921815D0F45}" type="presParOf" srcId="{FDCDBC0B-9D17-4B30-9BBA-924239ABA2A1}" destId="{F25FD2DB-3A94-42B4-A947-867B8459DB85}" srcOrd="0" destOrd="0" presId="urn:microsoft.com/office/officeart/2018/2/layout/IconVerticalSolidList"/>
    <dgm:cxn modelId="{823ED15C-F89F-4C7E-B15A-57A0BDE2778E}" type="presParOf" srcId="{FDCDBC0B-9D17-4B30-9BBA-924239ABA2A1}" destId="{FD40764E-2883-4029-8160-49E9229D4996}" srcOrd="1" destOrd="0" presId="urn:microsoft.com/office/officeart/2018/2/layout/IconVerticalSolidList"/>
    <dgm:cxn modelId="{20D3C8DF-31E1-4419-9101-96C08B5C4546}" type="presParOf" srcId="{FDCDBC0B-9D17-4B30-9BBA-924239ABA2A1}" destId="{4EE1EAF0-9DB1-4159-9842-0D4FBAF43780}" srcOrd="2" destOrd="0" presId="urn:microsoft.com/office/officeart/2018/2/layout/IconVerticalSolidList"/>
    <dgm:cxn modelId="{9D83B00F-F64C-4B66-98FF-7F3418864EC1}" type="presParOf" srcId="{FDCDBC0B-9D17-4B30-9BBA-924239ABA2A1}" destId="{A9DFA56E-A5E4-4E7B-91A7-2BDF78BAC5F4}" srcOrd="3" destOrd="0" presId="urn:microsoft.com/office/officeart/2018/2/layout/IconVerticalSolidList"/>
    <dgm:cxn modelId="{915E28B3-320D-45F2-A252-71DE9DB09F7D}" type="presParOf" srcId="{BF626EBF-9E61-4973-951A-D042F9D7EE9D}" destId="{43878C1D-370E-4858-913A-30AD886AA6EB}" srcOrd="1" destOrd="0" presId="urn:microsoft.com/office/officeart/2018/2/layout/IconVerticalSolidList"/>
    <dgm:cxn modelId="{ED3741B6-E80A-4904-B8A1-BDE4A755B883}" type="presParOf" srcId="{BF626EBF-9E61-4973-951A-D042F9D7EE9D}" destId="{8692E9D7-E2B3-488F-ABDA-16F85803FDD2}" srcOrd="2" destOrd="0" presId="urn:microsoft.com/office/officeart/2018/2/layout/IconVerticalSolidList"/>
    <dgm:cxn modelId="{FD423FEA-9E93-4348-84D5-66B5377F39B4}" type="presParOf" srcId="{8692E9D7-E2B3-488F-ABDA-16F85803FDD2}" destId="{17DF2F92-A54E-465B-BE63-CA2D8CE40236}" srcOrd="0" destOrd="0" presId="urn:microsoft.com/office/officeart/2018/2/layout/IconVerticalSolidList"/>
    <dgm:cxn modelId="{AF0D803C-67BF-4C3A-9202-0B2A2A641E9D}" type="presParOf" srcId="{8692E9D7-E2B3-488F-ABDA-16F85803FDD2}" destId="{5C2863F3-4D75-4338-8F25-289FDBB6FC7F}" srcOrd="1" destOrd="0" presId="urn:microsoft.com/office/officeart/2018/2/layout/IconVerticalSolidList"/>
    <dgm:cxn modelId="{DA904B03-E410-427B-B9F9-864889A98A32}" type="presParOf" srcId="{8692E9D7-E2B3-488F-ABDA-16F85803FDD2}" destId="{4FD5DE0C-C4B2-42B9-B2B0-2E31AE1851C5}" srcOrd="2" destOrd="0" presId="urn:microsoft.com/office/officeart/2018/2/layout/IconVerticalSolidList"/>
    <dgm:cxn modelId="{1778F40D-41F0-45F3-BE34-6E238419E6C7}" type="presParOf" srcId="{8692E9D7-E2B3-488F-ABDA-16F85803FDD2}" destId="{59C7994D-F9F4-4F0E-9EBA-58CD15455354}" srcOrd="3" destOrd="0" presId="urn:microsoft.com/office/officeart/2018/2/layout/IconVerticalSolidList"/>
    <dgm:cxn modelId="{1F65D59D-36B9-4C03-9623-31962BF3E09D}" type="presParOf" srcId="{BF626EBF-9E61-4973-951A-D042F9D7EE9D}" destId="{4A2B788D-DC36-4D1C-9429-790748E32EE9}" srcOrd="3" destOrd="0" presId="urn:microsoft.com/office/officeart/2018/2/layout/IconVerticalSolidList"/>
    <dgm:cxn modelId="{F0173CC4-3950-43AE-8F2D-588F9FFCD4F5}" type="presParOf" srcId="{BF626EBF-9E61-4973-951A-D042F9D7EE9D}" destId="{1BABA758-BFD6-4B2A-A5D2-8E77351A9129}" srcOrd="4" destOrd="0" presId="urn:microsoft.com/office/officeart/2018/2/layout/IconVerticalSolidList"/>
    <dgm:cxn modelId="{0A7933AF-7326-4238-91DD-88BCE55FBE54}" type="presParOf" srcId="{1BABA758-BFD6-4B2A-A5D2-8E77351A9129}" destId="{FDBE0861-D638-4F8E-8F12-100FC4A32511}" srcOrd="0" destOrd="0" presId="urn:microsoft.com/office/officeart/2018/2/layout/IconVerticalSolidList"/>
    <dgm:cxn modelId="{8FDB9266-7C62-4F7C-B9F9-8413A3C8FB76}" type="presParOf" srcId="{1BABA758-BFD6-4B2A-A5D2-8E77351A9129}" destId="{F784E71E-0BE1-4A47-9999-C6376BF210ED}" srcOrd="1" destOrd="0" presId="urn:microsoft.com/office/officeart/2018/2/layout/IconVerticalSolidList"/>
    <dgm:cxn modelId="{58587F8F-8F2E-4E15-AF76-DFD91F9B7DA9}" type="presParOf" srcId="{1BABA758-BFD6-4B2A-A5D2-8E77351A9129}" destId="{392CC1FD-31F7-4533-8DC9-74E02A7D337E}" srcOrd="2" destOrd="0" presId="urn:microsoft.com/office/officeart/2018/2/layout/IconVerticalSolidList"/>
    <dgm:cxn modelId="{00D49F10-92AB-4A20-BA6D-1D32D921BA07}" type="presParOf" srcId="{1BABA758-BFD6-4B2A-A5D2-8E77351A9129}" destId="{332E626F-92FD-4CC9-A7C2-AB5F8527D11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5A5D72-63BF-4AB0-B405-028386CAC3F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7C459A-77AB-438F-A810-36004C82B92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Risk Appetite: Mr. Patrick </a:t>
          </a:r>
          <a:r>
            <a:rPr lang="en-US" sz="2000" b="1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Jyengar</a:t>
          </a:r>
          <a:r>
            <a: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seeks low-risk investments with stable returns to triple his investment in five years.</a:t>
          </a:r>
          <a:endParaRPr lang="en-US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E349DA1-EE1B-4FC4-9658-6C1D3B038361}" type="parTrans" cxnId="{695205BE-949B-4E32-8986-8BEF9CB75B3D}">
      <dgm:prSet/>
      <dgm:spPr/>
      <dgm:t>
        <a:bodyPr/>
        <a:lstStyle/>
        <a:p>
          <a:endParaRPr lang="en-US"/>
        </a:p>
      </dgm:t>
    </dgm:pt>
    <dgm:pt modelId="{FD2726DD-BAFB-4310-8C0D-B5B002B8A75E}" type="sibTrans" cxnId="{695205BE-949B-4E32-8986-8BEF9CB75B3D}">
      <dgm:prSet/>
      <dgm:spPr/>
      <dgm:t>
        <a:bodyPr/>
        <a:lstStyle/>
        <a:p>
          <a:endParaRPr lang="en-US"/>
        </a:p>
      </dgm:t>
    </dgm:pt>
    <dgm:pt modelId="{3B5A80D1-7681-45D8-8E91-DAE7E5E43F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Stock Selection: Johnson &amp; Johnson, Roche Holding, and Google align with his risk profile, but their combined returns fall short of his target.</a:t>
          </a:r>
          <a:endParaRPr lang="en-US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5964C42-7FDB-4C60-B981-63CA88B9DEB7}" type="parTrans" cxnId="{C44E26B6-36EA-473F-9F2A-84BE0F4D0922}">
      <dgm:prSet/>
      <dgm:spPr/>
      <dgm:t>
        <a:bodyPr/>
        <a:lstStyle/>
        <a:p>
          <a:endParaRPr lang="en-US"/>
        </a:p>
      </dgm:t>
    </dgm:pt>
    <dgm:pt modelId="{59900B50-C3AB-4AEB-A8A1-18EE0558E349}" type="sibTrans" cxnId="{C44E26B6-36EA-473F-9F2A-84BE0F4D0922}">
      <dgm:prSet/>
      <dgm:spPr/>
      <dgm:t>
        <a:bodyPr/>
        <a:lstStyle/>
        <a:p>
          <a:endParaRPr lang="en-US"/>
        </a:p>
      </dgm:t>
    </dgm:pt>
    <dgm:pt modelId="{4DF14863-7781-4A6C-BA40-83FAF5D4A9F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Portfolio Adjustment: Allocating a portion of his investment to Microsoft enhances returns while maintaining a balanced risk approach.</a:t>
          </a:r>
          <a:endParaRPr lang="en-US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6938091-947D-4FA8-8A8B-689BEEBA11C6}" type="parTrans" cxnId="{C259B170-D178-43DD-A10A-E960A55A1774}">
      <dgm:prSet/>
      <dgm:spPr/>
      <dgm:t>
        <a:bodyPr/>
        <a:lstStyle/>
        <a:p>
          <a:endParaRPr lang="en-US"/>
        </a:p>
      </dgm:t>
    </dgm:pt>
    <dgm:pt modelId="{85E9E863-0A4B-4FC2-9E6D-BA0798F0BBAF}" type="sibTrans" cxnId="{C259B170-D178-43DD-A10A-E960A55A1774}">
      <dgm:prSet/>
      <dgm:spPr/>
      <dgm:t>
        <a:bodyPr/>
        <a:lstStyle/>
        <a:p>
          <a:endParaRPr lang="en-US"/>
        </a:p>
      </dgm:t>
    </dgm:pt>
    <dgm:pt modelId="{1D2000B0-C038-47AD-B724-F452341ECAB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Projected Returns: A $500K investment is expected to grow to $1.15M in five years, generating a gain of over $600K.</a:t>
          </a:r>
          <a:endParaRPr lang="en-US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1F3C36C-3D63-4180-B280-9DF9D9D309A5}" type="parTrans" cxnId="{91F0F397-661B-41E2-8F8B-DC2F6F939B61}">
      <dgm:prSet/>
      <dgm:spPr/>
      <dgm:t>
        <a:bodyPr/>
        <a:lstStyle/>
        <a:p>
          <a:endParaRPr lang="en-US"/>
        </a:p>
      </dgm:t>
    </dgm:pt>
    <dgm:pt modelId="{5997F0AF-CCAE-4C22-B645-74336DA634C3}" type="sibTrans" cxnId="{91F0F397-661B-41E2-8F8B-DC2F6F939B61}">
      <dgm:prSet/>
      <dgm:spPr/>
      <dgm:t>
        <a:bodyPr/>
        <a:lstStyle/>
        <a:p>
          <a:endParaRPr lang="en-US"/>
        </a:p>
      </dgm:t>
    </dgm:pt>
    <dgm:pt modelId="{776ABC0D-8483-4A8A-BA2A-D70D735FC0B7}" type="pres">
      <dgm:prSet presAssocID="{015A5D72-63BF-4AB0-B405-028386CAC3F4}" presName="root" presStyleCnt="0">
        <dgm:presLayoutVars>
          <dgm:dir/>
          <dgm:resizeHandles val="exact"/>
        </dgm:presLayoutVars>
      </dgm:prSet>
      <dgm:spPr/>
    </dgm:pt>
    <dgm:pt modelId="{18A81548-5F3D-4DE3-A158-B037EC6DAEEA}" type="pres">
      <dgm:prSet presAssocID="{927C459A-77AB-438F-A810-36004C82B92C}" presName="compNode" presStyleCnt="0"/>
      <dgm:spPr/>
    </dgm:pt>
    <dgm:pt modelId="{07C81E5E-AB40-430E-9C4E-55E5F343A887}" type="pres">
      <dgm:prSet presAssocID="{927C459A-77AB-438F-A810-36004C82B92C}" presName="bgRect" presStyleLbl="bgShp" presStyleIdx="0" presStyleCnt="4"/>
      <dgm:spPr/>
    </dgm:pt>
    <dgm:pt modelId="{F917D42C-44EE-4148-A8E0-B097536936E1}" type="pres">
      <dgm:prSet presAssocID="{927C459A-77AB-438F-A810-36004C82B92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D5EE75F-C7DF-45F5-AFE8-0C023D850211}" type="pres">
      <dgm:prSet presAssocID="{927C459A-77AB-438F-A810-36004C82B92C}" presName="spaceRect" presStyleCnt="0"/>
      <dgm:spPr/>
    </dgm:pt>
    <dgm:pt modelId="{1027E439-A96B-480F-8B9A-0FB120AC2EB8}" type="pres">
      <dgm:prSet presAssocID="{927C459A-77AB-438F-A810-36004C82B92C}" presName="parTx" presStyleLbl="revTx" presStyleIdx="0" presStyleCnt="4">
        <dgm:presLayoutVars>
          <dgm:chMax val="0"/>
          <dgm:chPref val="0"/>
        </dgm:presLayoutVars>
      </dgm:prSet>
      <dgm:spPr/>
    </dgm:pt>
    <dgm:pt modelId="{772B6679-90BD-4126-A7A0-D78318265A92}" type="pres">
      <dgm:prSet presAssocID="{FD2726DD-BAFB-4310-8C0D-B5B002B8A75E}" presName="sibTrans" presStyleCnt="0"/>
      <dgm:spPr/>
    </dgm:pt>
    <dgm:pt modelId="{099B41AF-08B9-4EF0-83B8-EB3D2310CD38}" type="pres">
      <dgm:prSet presAssocID="{3B5A80D1-7681-45D8-8E91-DAE7E5E43F25}" presName="compNode" presStyleCnt="0"/>
      <dgm:spPr/>
    </dgm:pt>
    <dgm:pt modelId="{7B275260-DAC9-4ADE-B111-B8FFF3BB2D58}" type="pres">
      <dgm:prSet presAssocID="{3B5A80D1-7681-45D8-8E91-DAE7E5E43F25}" presName="bgRect" presStyleLbl="bgShp" presStyleIdx="1" presStyleCnt="4"/>
      <dgm:spPr/>
    </dgm:pt>
    <dgm:pt modelId="{EC9D7C5B-9F31-49B7-BF0A-965254F0234E}" type="pres">
      <dgm:prSet presAssocID="{3B5A80D1-7681-45D8-8E91-DAE7E5E43F2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  <dgm:pt modelId="{0340BE98-F037-42FF-9091-74E093564134}" type="pres">
      <dgm:prSet presAssocID="{3B5A80D1-7681-45D8-8E91-DAE7E5E43F25}" presName="spaceRect" presStyleCnt="0"/>
      <dgm:spPr/>
    </dgm:pt>
    <dgm:pt modelId="{DC99342F-A494-4F81-9326-AD44DCCD63E4}" type="pres">
      <dgm:prSet presAssocID="{3B5A80D1-7681-45D8-8E91-DAE7E5E43F25}" presName="parTx" presStyleLbl="revTx" presStyleIdx="1" presStyleCnt="4">
        <dgm:presLayoutVars>
          <dgm:chMax val="0"/>
          <dgm:chPref val="0"/>
        </dgm:presLayoutVars>
      </dgm:prSet>
      <dgm:spPr/>
    </dgm:pt>
    <dgm:pt modelId="{24DFBCE8-4DCA-4C20-9D80-BA7AC092E25C}" type="pres">
      <dgm:prSet presAssocID="{59900B50-C3AB-4AEB-A8A1-18EE0558E349}" presName="sibTrans" presStyleCnt="0"/>
      <dgm:spPr/>
    </dgm:pt>
    <dgm:pt modelId="{0EF31ADA-C793-4022-8DEE-68AFDC1F33B7}" type="pres">
      <dgm:prSet presAssocID="{4DF14863-7781-4A6C-BA40-83FAF5D4A9FC}" presName="compNode" presStyleCnt="0"/>
      <dgm:spPr/>
    </dgm:pt>
    <dgm:pt modelId="{4D354A17-A200-4BDA-BF64-8448A0A6E375}" type="pres">
      <dgm:prSet presAssocID="{4DF14863-7781-4A6C-BA40-83FAF5D4A9FC}" presName="bgRect" presStyleLbl="bgShp" presStyleIdx="2" presStyleCnt="4"/>
      <dgm:spPr/>
    </dgm:pt>
    <dgm:pt modelId="{31F969BA-324F-4331-B746-4D1191D0B9FA}" type="pres">
      <dgm:prSet presAssocID="{4DF14863-7781-4A6C-BA40-83FAF5D4A9F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5520D6E-9E86-4FF3-B011-DB570514DEA7}" type="pres">
      <dgm:prSet presAssocID="{4DF14863-7781-4A6C-BA40-83FAF5D4A9FC}" presName="spaceRect" presStyleCnt="0"/>
      <dgm:spPr/>
    </dgm:pt>
    <dgm:pt modelId="{D45EC145-2D0A-48DE-B03A-37213A60DC21}" type="pres">
      <dgm:prSet presAssocID="{4DF14863-7781-4A6C-BA40-83FAF5D4A9FC}" presName="parTx" presStyleLbl="revTx" presStyleIdx="2" presStyleCnt="4">
        <dgm:presLayoutVars>
          <dgm:chMax val="0"/>
          <dgm:chPref val="0"/>
        </dgm:presLayoutVars>
      </dgm:prSet>
      <dgm:spPr/>
    </dgm:pt>
    <dgm:pt modelId="{F498FDED-8C06-47C6-B07B-1097FA210D57}" type="pres">
      <dgm:prSet presAssocID="{85E9E863-0A4B-4FC2-9E6D-BA0798F0BBAF}" presName="sibTrans" presStyleCnt="0"/>
      <dgm:spPr/>
    </dgm:pt>
    <dgm:pt modelId="{811B4AE1-016C-4167-B9E7-F6C99335B1C8}" type="pres">
      <dgm:prSet presAssocID="{1D2000B0-C038-47AD-B724-F452341ECABB}" presName="compNode" presStyleCnt="0"/>
      <dgm:spPr/>
    </dgm:pt>
    <dgm:pt modelId="{6108EA8C-4A9B-4219-BAB1-90B11EF67B21}" type="pres">
      <dgm:prSet presAssocID="{1D2000B0-C038-47AD-B724-F452341ECABB}" presName="bgRect" presStyleLbl="bgShp" presStyleIdx="3" presStyleCnt="4"/>
      <dgm:spPr/>
    </dgm:pt>
    <dgm:pt modelId="{60DA4AD3-ACDD-42F4-9AA5-6EB5010CC4DD}" type="pres">
      <dgm:prSet presAssocID="{1D2000B0-C038-47AD-B724-F452341ECAB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FBCC9EF9-421E-4CEC-9170-865FB6502BCE}" type="pres">
      <dgm:prSet presAssocID="{1D2000B0-C038-47AD-B724-F452341ECABB}" presName="spaceRect" presStyleCnt="0"/>
      <dgm:spPr/>
    </dgm:pt>
    <dgm:pt modelId="{7EAB61DB-6595-4005-9591-B56B676B5616}" type="pres">
      <dgm:prSet presAssocID="{1D2000B0-C038-47AD-B724-F452341ECABB}" presName="parTx" presStyleLbl="revTx" presStyleIdx="3" presStyleCnt="4" custScaleX="100003">
        <dgm:presLayoutVars>
          <dgm:chMax val="0"/>
          <dgm:chPref val="0"/>
        </dgm:presLayoutVars>
      </dgm:prSet>
      <dgm:spPr/>
    </dgm:pt>
  </dgm:ptLst>
  <dgm:cxnLst>
    <dgm:cxn modelId="{2BF1B912-84F5-484F-BAB0-DB628CBBF2EB}" type="presOf" srcId="{1D2000B0-C038-47AD-B724-F452341ECABB}" destId="{7EAB61DB-6595-4005-9591-B56B676B5616}" srcOrd="0" destOrd="0" presId="urn:microsoft.com/office/officeart/2018/2/layout/IconVerticalSolidList"/>
    <dgm:cxn modelId="{A4A83244-4E89-4A6A-A8E7-6B7726F21C46}" type="presOf" srcId="{4DF14863-7781-4A6C-BA40-83FAF5D4A9FC}" destId="{D45EC145-2D0A-48DE-B03A-37213A60DC21}" srcOrd="0" destOrd="0" presId="urn:microsoft.com/office/officeart/2018/2/layout/IconVerticalSolidList"/>
    <dgm:cxn modelId="{F9D1B46F-AB1C-426B-B331-262077A5A3BA}" type="presOf" srcId="{3B5A80D1-7681-45D8-8E91-DAE7E5E43F25}" destId="{DC99342F-A494-4F81-9326-AD44DCCD63E4}" srcOrd="0" destOrd="0" presId="urn:microsoft.com/office/officeart/2018/2/layout/IconVerticalSolidList"/>
    <dgm:cxn modelId="{C259B170-D178-43DD-A10A-E960A55A1774}" srcId="{015A5D72-63BF-4AB0-B405-028386CAC3F4}" destId="{4DF14863-7781-4A6C-BA40-83FAF5D4A9FC}" srcOrd="2" destOrd="0" parTransId="{56938091-947D-4FA8-8A8B-689BEEBA11C6}" sibTransId="{85E9E863-0A4B-4FC2-9E6D-BA0798F0BBAF}"/>
    <dgm:cxn modelId="{679E6355-8BCD-4514-A899-E9CC5C5FA9D6}" type="presOf" srcId="{927C459A-77AB-438F-A810-36004C82B92C}" destId="{1027E439-A96B-480F-8B9A-0FB120AC2EB8}" srcOrd="0" destOrd="0" presId="urn:microsoft.com/office/officeart/2018/2/layout/IconVerticalSolidList"/>
    <dgm:cxn modelId="{91F0F397-661B-41E2-8F8B-DC2F6F939B61}" srcId="{015A5D72-63BF-4AB0-B405-028386CAC3F4}" destId="{1D2000B0-C038-47AD-B724-F452341ECABB}" srcOrd="3" destOrd="0" parTransId="{51F3C36C-3D63-4180-B280-9DF9D9D309A5}" sibTransId="{5997F0AF-CCAE-4C22-B645-74336DA634C3}"/>
    <dgm:cxn modelId="{20EA0799-5123-463D-AA48-0F5CEA4DA2B5}" type="presOf" srcId="{015A5D72-63BF-4AB0-B405-028386CAC3F4}" destId="{776ABC0D-8483-4A8A-BA2A-D70D735FC0B7}" srcOrd="0" destOrd="0" presId="urn:microsoft.com/office/officeart/2018/2/layout/IconVerticalSolidList"/>
    <dgm:cxn modelId="{C44E26B6-36EA-473F-9F2A-84BE0F4D0922}" srcId="{015A5D72-63BF-4AB0-B405-028386CAC3F4}" destId="{3B5A80D1-7681-45D8-8E91-DAE7E5E43F25}" srcOrd="1" destOrd="0" parTransId="{C5964C42-7FDB-4C60-B981-63CA88B9DEB7}" sibTransId="{59900B50-C3AB-4AEB-A8A1-18EE0558E349}"/>
    <dgm:cxn modelId="{695205BE-949B-4E32-8986-8BEF9CB75B3D}" srcId="{015A5D72-63BF-4AB0-B405-028386CAC3F4}" destId="{927C459A-77AB-438F-A810-36004C82B92C}" srcOrd="0" destOrd="0" parTransId="{5E349DA1-EE1B-4FC4-9658-6C1D3B038361}" sibTransId="{FD2726DD-BAFB-4310-8C0D-B5B002B8A75E}"/>
    <dgm:cxn modelId="{A658DC1A-83AA-4C40-B66D-56C0FA1A990C}" type="presParOf" srcId="{776ABC0D-8483-4A8A-BA2A-D70D735FC0B7}" destId="{18A81548-5F3D-4DE3-A158-B037EC6DAEEA}" srcOrd="0" destOrd="0" presId="urn:microsoft.com/office/officeart/2018/2/layout/IconVerticalSolidList"/>
    <dgm:cxn modelId="{F2B47DE3-67B4-4631-BB81-4FF0452D38F5}" type="presParOf" srcId="{18A81548-5F3D-4DE3-A158-B037EC6DAEEA}" destId="{07C81E5E-AB40-430E-9C4E-55E5F343A887}" srcOrd="0" destOrd="0" presId="urn:microsoft.com/office/officeart/2018/2/layout/IconVerticalSolidList"/>
    <dgm:cxn modelId="{517C84B7-D100-4F6A-A84A-9518F2F4C686}" type="presParOf" srcId="{18A81548-5F3D-4DE3-A158-B037EC6DAEEA}" destId="{F917D42C-44EE-4148-A8E0-B097536936E1}" srcOrd="1" destOrd="0" presId="urn:microsoft.com/office/officeart/2018/2/layout/IconVerticalSolidList"/>
    <dgm:cxn modelId="{BDE8265B-604E-4D2E-B7DB-AD09ECAD9339}" type="presParOf" srcId="{18A81548-5F3D-4DE3-A158-B037EC6DAEEA}" destId="{3D5EE75F-C7DF-45F5-AFE8-0C023D850211}" srcOrd="2" destOrd="0" presId="urn:microsoft.com/office/officeart/2018/2/layout/IconVerticalSolidList"/>
    <dgm:cxn modelId="{9AE48581-3B87-45B8-AD11-35C28854C789}" type="presParOf" srcId="{18A81548-5F3D-4DE3-A158-B037EC6DAEEA}" destId="{1027E439-A96B-480F-8B9A-0FB120AC2EB8}" srcOrd="3" destOrd="0" presId="urn:microsoft.com/office/officeart/2018/2/layout/IconVerticalSolidList"/>
    <dgm:cxn modelId="{50F53745-01FF-4964-9BF7-C1D9D539AEEA}" type="presParOf" srcId="{776ABC0D-8483-4A8A-BA2A-D70D735FC0B7}" destId="{772B6679-90BD-4126-A7A0-D78318265A92}" srcOrd="1" destOrd="0" presId="urn:microsoft.com/office/officeart/2018/2/layout/IconVerticalSolidList"/>
    <dgm:cxn modelId="{4B492723-69D1-4348-9118-A2A09FEB8A0A}" type="presParOf" srcId="{776ABC0D-8483-4A8A-BA2A-D70D735FC0B7}" destId="{099B41AF-08B9-4EF0-83B8-EB3D2310CD38}" srcOrd="2" destOrd="0" presId="urn:microsoft.com/office/officeart/2018/2/layout/IconVerticalSolidList"/>
    <dgm:cxn modelId="{68776F65-AF97-4C01-8152-0AA563C472B5}" type="presParOf" srcId="{099B41AF-08B9-4EF0-83B8-EB3D2310CD38}" destId="{7B275260-DAC9-4ADE-B111-B8FFF3BB2D58}" srcOrd="0" destOrd="0" presId="urn:microsoft.com/office/officeart/2018/2/layout/IconVerticalSolidList"/>
    <dgm:cxn modelId="{B34C5C1A-82E4-42F1-A449-3383A344C15E}" type="presParOf" srcId="{099B41AF-08B9-4EF0-83B8-EB3D2310CD38}" destId="{EC9D7C5B-9F31-49B7-BF0A-965254F0234E}" srcOrd="1" destOrd="0" presId="urn:microsoft.com/office/officeart/2018/2/layout/IconVerticalSolidList"/>
    <dgm:cxn modelId="{66973213-9E18-4482-BC4E-D6A302931BC1}" type="presParOf" srcId="{099B41AF-08B9-4EF0-83B8-EB3D2310CD38}" destId="{0340BE98-F037-42FF-9091-74E093564134}" srcOrd="2" destOrd="0" presId="urn:microsoft.com/office/officeart/2018/2/layout/IconVerticalSolidList"/>
    <dgm:cxn modelId="{E581D8C2-51E8-4069-BABF-468705870408}" type="presParOf" srcId="{099B41AF-08B9-4EF0-83B8-EB3D2310CD38}" destId="{DC99342F-A494-4F81-9326-AD44DCCD63E4}" srcOrd="3" destOrd="0" presId="urn:microsoft.com/office/officeart/2018/2/layout/IconVerticalSolidList"/>
    <dgm:cxn modelId="{1BEB1E5C-9A2A-4C55-82A3-97E93BEC0014}" type="presParOf" srcId="{776ABC0D-8483-4A8A-BA2A-D70D735FC0B7}" destId="{24DFBCE8-4DCA-4C20-9D80-BA7AC092E25C}" srcOrd="3" destOrd="0" presId="urn:microsoft.com/office/officeart/2018/2/layout/IconVerticalSolidList"/>
    <dgm:cxn modelId="{D87CCD90-252B-4816-B721-EC9A0BE5F55F}" type="presParOf" srcId="{776ABC0D-8483-4A8A-BA2A-D70D735FC0B7}" destId="{0EF31ADA-C793-4022-8DEE-68AFDC1F33B7}" srcOrd="4" destOrd="0" presId="urn:microsoft.com/office/officeart/2018/2/layout/IconVerticalSolidList"/>
    <dgm:cxn modelId="{3EB56281-3B6B-4FEB-986C-4B80BAB8B329}" type="presParOf" srcId="{0EF31ADA-C793-4022-8DEE-68AFDC1F33B7}" destId="{4D354A17-A200-4BDA-BF64-8448A0A6E375}" srcOrd="0" destOrd="0" presId="urn:microsoft.com/office/officeart/2018/2/layout/IconVerticalSolidList"/>
    <dgm:cxn modelId="{5E19E818-15BF-454E-95CF-5F5CE3863C94}" type="presParOf" srcId="{0EF31ADA-C793-4022-8DEE-68AFDC1F33B7}" destId="{31F969BA-324F-4331-B746-4D1191D0B9FA}" srcOrd="1" destOrd="0" presId="urn:microsoft.com/office/officeart/2018/2/layout/IconVerticalSolidList"/>
    <dgm:cxn modelId="{379C8DCE-C696-45CF-A9FC-0871225C272B}" type="presParOf" srcId="{0EF31ADA-C793-4022-8DEE-68AFDC1F33B7}" destId="{85520D6E-9E86-4FF3-B011-DB570514DEA7}" srcOrd="2" destOrd="0" presId="urn:microsoft.com/office/officeart/2018/2/layout/IconVerticalSolidList"/>
    <dgm:cxn modelId="{A8BDB599-BB1F-41BD-AFD8-0BFA49D9B57C}" type="presParOf" srcId="{0EF31ADA-C793-4022-8DEE-68AFDC1F33B7}" destId="{D45EC145-2D0A-48DE-B03A-37213A60DC21}" srcOrd="3" destOrd="0" presId="urn:microsoft.com/office/officeart/2018/2/layout/IconVerticalSolidList"/>
    <dgm:cxn modelId="{6FA3455B-1890-4238-8E3F-8979CE3D384B}" type="presParOf" srcId="{776ABC0D-8483-4A8A-BA2A-D70D735FC0B7}" destId="{F498FDED-8C06-47C6-B07B-1097FA210D57}" srcOrd="5" destOrd="0" presId="urn:microsoft.com/office/officeart/2018/2/layout/IconVerticalSolidList"/>
    <dgm:cxn modelId="{E294BF42-5A28-4864-9207-FC92E8C5820A}" type="presParOf" srcId="{776ABC0D-8483-4A8A-BA2A-D70D735FC0B7}" destId="{811B4AE1-016C-4167-B9E7-F6C99335B1C8}" srcOrd="6" destOrd="0" presId="urn:microsoft.com/office/officeart/2018/2/layout/IconVerticalSolidList"/>
    <dgm:cxn modelId="{1812F29C-16B3-4156-BB01-B740D803FC12}" type="presParOf" srcId="{811B4AE1-016C-4167-B9E7-F6C99335B1C8}" destId="{6108EA8C-4A9B-4219-BAB1-90B11EF67B21}" srcOrd="0" destOrd="0" presId="urn:microsoft.com/office/officeart/2018/2/layout/IconVerticalSolidList"/>
    <dgm:cxn modelId="{A64D40B9-D506-4313-AEE3-AECC6874561B}" type="presParOf" srcId="{811B4AE1-016C-4167-B9E7-F6C99335B1C8}" destId="{60DA4AD3-ACDD-42F4-9AA5-6EB5010CC4DD}" srcOrd="1" destOrd="0" presId="urn:microsoft.com/office/officeart/2018/2/layout/IconVerticalSolidList"/>
    <dgm:cxn modelId="{683AE11D-EF30-4037-BA96-F49472097F1B}" type="presParOf" srcId="{811B4AE1-016C-4167-B9E7-F6C99335B1C8}" destId="{FBCC9EF9-421E-4CEC-9170-865FB6502BCE}" srcOrd="2" destOrd="0" presId="urn:microsoft.com/office/officeart/2018/2/layout/IconVerticalSolidList"/>
    <dgm:cxn modelId="{92E3ED28-8457-4410-8E8A-8D00EB09F10C}" type="presParOf" srcId="{811B4AE1-016C-4167-B9E7-F6C99335B1C8}" destId="{7EAB61DB-6595-4005-9591-B56B676B56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5A5D72-63BF-4AB0-B405-028386CAC3F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7C459A-77AB-438F-A810-36004C82B9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Risk Appetite: Mr. Peter </a:t>
          </a:r>
          <a:r>
            <a:rPr lang="en-US" b="1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Jyengar</a:t>
          </a:r>
          <a:r>
            <a: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prefers high-return investments and is willing to take risks, believing he can recover from occasional losses.</a:t>
          </a:r>
        </a:p>
      </dgm:t>
    </dgm:pt>
    <dgm:pt modelId="{5E349DA1-EE1B-4FC4-9658-6C1D3B038361}" type="parTrans" cxnId="{695205BE-949B-4E32-8986-8BEF9CB75B3D}">
      <dgm:prSet/>
      <dgm:spPr/>
      <dgm:t>
        <a:bodyPr/>
        <a:lstStyle/>
        <a:p>
          <a:endParaRPr lang="en-US"/>
        </a:p>
      </dgm:t>
    </dgm:pt>
    <dgm:pt modelId="{FD2726DD-BAFB-4310-8C0D-B5B002B8A75E}" type="sibTrans" cxnId="{695205BE-949B-4E32-8986-8BEF9CB75B3D}">
      <dgm:prSet/>
      <dgm:spPr/>
      <dgm:t>
        <a:bodyPr/>
        <a:lstStyle/>
        <a:p>
          <a:endParaRPr lang="en-US"/>
        </a:p>
      </dgm:t>
    </dgm:pt>
    <dgm:pt modelId="{3B5A80D1-7681-45D8-8E91-DAE7E5E43F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Investment Objective: Plans to invest $1M from company funds in high-margin stocks to drive inorganic expansion.</a:t>
          </a:r>
        </a:p>
      </dgm:t>
    </dgm:pt>
    <dgm:pt modelId="{C5964C42-7FDB-4C60-B981-63CA88B9DEB7}" type="parTrans" cxnId="{C44E26B6-36EA-473F-9F2A-84BE0F4D0922}">
      <dgm:prSet/>
      <dgm:spPr/>
      <dgm:t>
        <a:bodyPr/>
        <a:lstStyle/>
        <a:p>
          <a:endParaRPr lang="en-US"/>
        </a:p>
      </dgm:t>
    </dgm:pt>
    <dgm:pt modelId="{59900B50-C3AB-4AEB-A8A1-18EE0558E349}" type="sibTrans" cxnId="{C44E26B6-36EA-473F-9F2A-84BE0F4D0922}">
      <dgm:prSet/>
      <dgm:spPr/>
      <dgm:t>
        <a:bodyPr/>
        <a:lstStyle/>
        <a:p>
          <a:endParaRPr lang="en-US"/>
        </a:p>
      </dgm:t>
    </dgm:pt>
    <dgm:pt modelId="{4DF14863-7781-4A6C-BA40-83FAF5D4A9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Stock Selection: High-risk, high-reward stocks like Amazon, Microsoft, and Apple best suit his investment strategy.</a:t>
          </a:r>
        </a:p>
      </dgm:t>
    </dgm:pt>
    <dgm:pt modelId="{56938091-947D-4FA8-8A8B-689BEEBA11C6}" type="parTrans" cxnId="{C259B170-D178-43DD-A10A-E960A55A1774}">
      <dgm:prSet/>
      <dgm:spPr/>
      <dgm:t>
        <a:bodyPr/>
        <a:lstStyle/>
        <a:p>
          <a:endParaRPr lang="en-US"/>
        </a:p>
      </dgm:t>
    </dgm:pt>
    <dgm:pt modelId="{85E9E863-0A4B-4FC2-9E6D-BA0798F0BBAF}" type="sibTrans" cxnId="{C259B170-D178-43DD-A10A-E960A55A1774}">
      <dgm:prSet/>
      <dgm:spPr/>
      <dgm:t>
        <a:bodyPr/>
        <a:lstStyle/>
        <a:p>
          <a:endParaRPr lang="en-US"/>
        </a:p>
      </dgm:t>
    </dgm:pt>
    <dgm:pt modelId="{1D2000B0-C038-47AD-B724-F452341ECA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Projected Returns: His investment is expected to grow beyond $5M in five years, generating over $4M in gains.</a:t>
          </a:r>
        </a:p>
      </dgm:t>
    </dgm:pt>
    <dgm:pt modelId="{51F3C36C-3D63-4180-B280-9DF9D9D309A5}" type="parTrans" cxnId="{91F0F397-661B-41E2-8F8B-DC2F6F939B61}">
      <dgm:prSet/>
      <dgm:spPr/>
      <dgm:t>
        <a:bodyPr/>
        <a:lstStyle/>
        <a:p>
          <a:endParaRPr lang="en-US"/>
        </a:p>
      </dgm:t>
    </dgm:pt>
    <dgm:pt modelId="{5997F0AF-CCAE-4C22-B645-74336DA634C3}" type="sibTrans" cxnId="{91F0F397-661B-41E2-8F8B-DC2F6F939B61}">
      <dgm:prSet/>
      <dgm:spPr/>
      <dgm:t>
        <a:bodyPr/>
        <a:lstStyle/>
        <a:p>
          <a:endParaRPr lang="en-US"/>
        </a:p>
      </dgm:t>
    </dgm:pt>
    <dgm:pt modelId="{776ABC0D-8483-4A8A-BA2A-D70D735FC0B7}" type="pres">
      <dgm:prSet presAssocID="{015A5D72-63BF-4AB0-B405-028386CAC3F4}" presName="root" presStyleCnt="0">
        <dgm:presLayoutVars>
          <dgm:dir/>
          <dgm:resizeHandles val="exact"/>
        </dgm:presLayoutVars>
      </dgm:prSet>
      <dgm:spPr/>
    </dgm:pt>
    <dgm:pt modelId="{18A81548-5F3D-4DE3-A158-B037EC6DAEEA}" type="pres">
      <dgm:prSet presAssocID="{927C459A-77AB-438F-A810-36004C82B92C}" presName="compNode" presStyleCnt="0"/>
      <dgm:spPr/>
    </dgm:pt>
    <dgm:pt modelId="{07C81E5E-AB40-430E-9C4E-55E5F343A887}" type="pres">
      <dgm:prSet presAssocID="{927C459A-77AB-438F-A810-36004C82B92C}" presName="bgRect" presStyleLbl="bgShp" presStyleIdx="0" presStyleCnt="4"/>
      <dgm:spPr/>
    </dgm:pt>
    <dgm:pt modelId="{F917D42C-44EE-4148-A8E0-B097536936E1}" type="pres">
      <dgm:prSet presAssocID="{927C459A-77AB-438F-A810-36004C82B92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D5EE75F-C7DF-45F5-AFE8-0C023D850211}" type="pres">
      <dgm:prSet presAssocID="{927C459A-77AB-438F-A810-36004C82B92C}" presName="spaceRect" presStyleCnt="0"/>
      <dgm:spPr/>
    </dgm:pt>
    <dgm:pt modelId="{1027E439-A96B-480F-8B9A-0FB120AC2EB8}" type="pres">
      <dgm:prSet presAssocID="{927C459A-77AB-438F-A810-36004C82B92C}" presName="parTx" presStyleLbl="revTx" presStyleIdx="0" presStyleCnt="4">
        <dgm:presLayoutVars>
          <dgm:chMax val="0"/>
          <dgm:chPref val="0"/>
        </dgm:presLayoutVars>
      </dgm:prSet>
      <dgm:spPr/>
    </dgm:pt>
    <dgm:pt modelId="{772B6679-90BD-4126-A7A0-D78318265A92}" type="pres">
      <dgm:prSet presAssocID="{FD2726DD-BAFB-4310-8C0D-B5B002B8A75E}" presName="sibTrans" presStyleCnt="0"/>
      <dgm:spPr/>
    </dgm:pt>
    <dgm:pt modelId="{099B41AF-08B9-4EF0-83B8-EB3D2310CD38}" type="pres">
      <dgm:prSet presAssocID="{3B5A80D1-7681-45D8-8E91-DAE7E5E43F25}" presName="compNode" presStyleCnt="0"/>
      <dgm:spPr/>
    </dgm:pt>
    <dgm:pt modelId="{7B275260-DAC9-4ADE-B111-B8FFF3BB2D58}" type="pres">
      <dgm:prSet presAssocID="{3B5A80D1-7681-45D8-8E91-DAE7E5E43F25}" presName="bgRect" presStyleLbl="bgShp" presStyleIdx="1" presStyleCnt="4"/>
      <dgm:spPr/>
    </dgm:pt>
    <dgm:pt modelId="{EC9D7C5B-9F31-49B7-BF0A-965254F0234E}" type="pres">
      <dgm:prSet presAssocID="{3B5A80D1-7681-45D8-8E91-DAE7E5E43F2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  <dgm:pt modelId="{0340BE98-F037-42FF-9091-74E093564134}" type="pres">
      <dgm:prSet presAssocID="{3B5A80D1-7681-45D8-8E91-DAE7E5E43F25}" presName="spaceRect" presStyleCnt="0"/>
      <dgm:spPr/>
    </dgm:pt>
    <dgm:pt modelId="{DC99342F-A494-4F81-9326-AD44DCCD63E4}" type="pres">
      <dgm:prSet presAssocID="{3B5A80D1-7681-45D8-8E91-DAE7E5E43F25}" presName="parTx" presStyleLbl="revTx" presStyleIdx="1" presStyleCnt="4">
        <dgm:presLayoutVars>
          <dgm:chMax val="0"/>
          <dgm:chPref val="0"/>
        </dgm:presLayoutVars>
      </dgm:prSet>
      <dgm:spPr/>
    </dgm:pt>
    <dgm:pt modelId="{24DFBCE8-4DCA-4C20-9D80-BA7AC092E25C}" type="pres">
      <dgm:prSet presAssocID="{59900B50-C3AB-4AEB-A8A1-18EE0558E349}" presName="sibTrans" presStyleCnt="0"/>
      <dgm:spPr/>
    </dgm:pt>
    <dgm:pt modelId="{0EF31ADA-C793-4022-8DEE-68AFDC1F33B7}" type="pres">
      <dgm:prSet presAssocID="{4DF14863-7781-4A6C-BA40-83FAF5D4A9FC}" presName="compNode" presStyleCnt="0"/>
      <dgm:spPr/>
    </dgm:pt>
    <dgm:pt modelId="{4D354A17-A200-4BDA-BF64-8448A0A6E375}" type="pres">
      <dgm:prSet presAssocID="{4DF14863-7781-4A6C-BA40-83FAF5D4A9FC}" presName="bgRect" presStyleLbl="bgShp" presStyleIdx="2" presStyleCnt="4"/>
      <dgm:spPr/>
    </dgm:pt>
    <dgm:pt modelId="{31F969BA-324F-4331-B746-4D1191D0B9FA}" type="pres">
      <dgm:prSet presAssocID="{4DF14863-7781-4A6C-BA40-83FAF5D4A9F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5520D6E-9E86-4FF3-B011-DB570514DEA7}" type="pres">
      <dgm:prSet presAssocID="{4DF14863-7781-4A6C-BA40-83FAF5D4A9FC}" presName="spaceRect" presStyleCnt="0"/>
      <dgm:spPr/>
    </dgm:pt>
    <dgm:pt modelId="{D45EC145-2D0A-48DE-B03A-37213A60DC21}" type="pres">
      <dgm:prSet presAssocID="{4DF14863-7781-4A6C-BA40-83FAF5D4A9FC}" presName="parTx" presStyleLbl="revTx" presStyleIdx="2" presStyleCnt="4">
        <dgm:presLayoutVars>
          <dgm:chMax val="0"/>
          <dgm:chPref val="0"/>
        </dgm:presLayoutVars>
      </dgm:prSet>
      <dgm:spPr/>
    </dgm:pt>
    <dgm:pt modelId="{F498FDED-8C06-47C6-B07B-1097FA210D57}" type="pres">
      <dgm:prSet presAssocID="{85E9E863-0A4B-4FC2-9E6D-BA0798F0BBAF}" presName="sibTrans" presStyleCnt="0"/>
      <dgm:spPr/>
    </dgm:pt>
    <dgm:pt modelId="{811B4AE1-016C-4167-B9E7-F6C99335B1C8}" type="pres">
      <dgm:prSet presAssocID="{1D2000B0-C038-47AD-B724-F452341ECABB}" presName="compNode" presStyleCnt="0"/>
      <dgm:spPr/>
    </dgm:pt>
    <dgm:pt modelId="{6108EA8C-4A9B-4219-BAB1-90B11EF67B21}" type="pres">
      <dgm:prSet presAssocID="{1D2000B0-C038-47AD-B724-F452341ECABB}" presName="bgRect" presStyleLbl="bgShp" presStyleIdx="3" presStyleCnt="4"/>
      <dgm:spPr/>
    </dgm:pt>
    <dgm:pt modelId="{60DA4AD3-ACDD-42F4-9AA5-6EB5010CC4DD}" type="pres">
      <dgm:prSet presAssocID="{1D2000B0-C038-47AD-B724-F452341ECAB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FBCC9EF9-421E-4CEC-9170-865FB6502BCE}" type="pres">
      <dgm:prSet presAssocID="{1D2000B0-C038-47AD-B724-F452341ECABB}" presName="spaceRect" presStyleCnt="0"/>
      <dgm:spPr/>
    </dgm:pt>
    <dgm:pt modelId="{7EAB61DB-6595-4005-9591-B56B676B5616}" type="pres">
      <dgm:prSet presAssocID="{1D2000B0-C038-47AD-B724-F452341ECAB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BF1B912-84F5-484F-BAB0-DB628CBBF2EB}" type="presOf" srcId="{1D2000B0-C038-47AD-B724-F452341ECABB}" destId="{7EAB61DB-6595-4005-9591-B56B676B5616}" srcOrd="0" destOrd="0" presId="urn:microsoft.com/office/officeart/2018/2/layout/IconVerticalSolidList"/>
    <dgm:cxn modelId="{A4A83244-4E89-4A6A-A8E7-6B7726F21C46}" type="presOf" srcId="{4DF14863-7781-4A6C-BA40-83FAF5D4A9FC}" destId="{D45EC145-2D0A-48DE-B03A-37213A60DC21}" srcOrd="0" destOrd="0" presId="urn:microsoft.com/office/officeart/2018/2/layout/IconVerticalSolidList"/>
    <dgm:cxn modelId="{F9D1B46F-AB1C-426B-B331-262077A5A3BA}" type="presOf" srcId="{3B5A80D1-7681-45D8-8E91-DAE7E5E43F25}" destId="{DC99342F-A494-4F81-9326-AD44DCCD63E4}" srcOrd="0" destOrd="0" presId="urn:microsoft.com/office/officeart/2018/2/layout/IconVerticalSolidList"/>
    <dgm:cxn modelId="{C259B170-D178-43DD-A10A-E960A55A1774}" srcId="{015A5D72-63BF-4AB0-B405-028386CAC3F4}" destId="{4DF14863-7781-4A6C-BA40-83FAF5D4A9FC}" srcOrd="2" destOrd="0" parTransId="{56938091-947D-4FA8-8A8B-689BEEBA11C6}" sibTransId="{85E9E863-0A4B-4FC2-9E6D-BA0798F0BBAF}"/>
    <dgm:cxn modelId="{679E6355-8BCD-4514-A899-E9CC5C5FA9D6}" type="presOf" srcId="{927C459A-77AB-438F-A810-36004C82B92C}" destId="{1027E439-A96B-480F-8B9A-0FB120AC2EB8}" srcOrd="0" destOrd="0" presId="urn:microsoft.com/office/officeart/2018/2/layout/IconVerticalSolidList"/>
    <dgm:cxn modelId="{91F0F397-661B-41E2-8F8B-DC2F6F939B61}" srcId="{015A5D72-63BF-4AB0-B405-028386CAC3F4}" destId="{1D2000B0-C038-47AD-B724-F452341ECABB}" srcOrd="3" destOrd="0" parTransId="{51F3C36C-3D63-4180-B280-9DF9D9D309A5}" sibTransId="{5997F0AF-CCAE-4C22-B645-74336DA634C3}"/>
    <dgm:cxn modelId="{20EA0799-5123-463D-AA48-0F5CEA4DA2B5}" type="presOf" srcId="{015A5D72-63BF-4AB0-B405-028386CAC3F4}" destId="{776ABC0D-8483-4A8A-BA2A-D70D735FC0B7}" srcOrd="0" destOrd="0" presId="urn:microsoft.com/office/officeart/2018/2/layout/IconVerticalSolidList"/>
    <dgm:cxn modelId="{C44E26B6-36EA-473F-9F2A-84BE0F4D0922}" srcId="{015A5D72-63BF-4AB0-B405-028386CAC3F4}" destId="{3B5A80D1-7681-45D8-8E91-DAE7E5E43F25}" srcOrd="1" destOrd="0" parTransId="{C5964C42-7FDB-4C60-B981-63CA88B9DEB7}" sibTransId="{59900B50-C3AB-4AEB-A8A1-18EE0558E349}"/>
    <dgm:cxn modelId="{695205BE-949B-4E32-8986-8BEF9CB75B3D}" srcId="{015A5D72-63BF-4AB0-B405-028386CAC3F4}" destId="{927C459A-77AB-438F-A810-36004C82B92C}" srcOrd="0" destOrd="0" parTransId="{5E349DA1-EE1B-4FC4-9658-6C1D3B038361}" sibTransId="{FD2726DD-BAFB-4310-8C0D-B5B002B8A75E}"/>
    <dgm:cxn modelId="{A658DC1A-83AA-4C40-B66D-56C0FA1A990C}" type="presParOf" srcId="{776ABC0D-8483-4A8A-BA2A-D70D735FC0B7}" destId="{18A81548-5F3D-4DE3-A158-B037EC6DAEEA}" srcOrd="0" destOrd="0" presId="urn:microsoft.com/office/officeart/2018/2/layout/IconVerticalSolidList"/>
    <dgm:cxn modelId="{F2B47DE3-67B4-4631-BB81-4FF0452D38F5}" type="presParOf" srcId="{18A81548-5F3D-4DE3-A158-B037EC6DAEEA}" destId="{07C81E5E-AB40-430E-9C4E-55E5F343A887}" srcOrd="0" destOrd="0" presId="urn:microsoft.com/office/officeart/2018/2/layout/IconVerticalSolidList"/>
    <dgm:cxn modelId="{517C84B7-D100-4F6A-A84A-9518F2F4C686}" type="presParOf" srcId="{18A81548-5F3D-4DE3-A158-B037EC6DAEEA}" destId="{F917D42C-44EE-4148-A8E0-B097536936E1}" srcOrd="1" destOrd="0" presId="urn:microsoft.com/office/officeart/2018/2/layout/IconVerticalSolidList"/>
    <dgm:cxn modelId="{BDE8265B-604E-4D2E-B7DB-AD09ECAD9339}" type="presParOf" srcId="{18A81548-5F3D-4DE3-A158-B037EC6DAEEA}" destId="{3D5EE75F-C7DF-45F5-AFE8-0C023D850211}" srcOrd="2" destOrd="0" presId="urn:microsoft.com/office/officeart/2018/2/layout/IconVerticalSolidList"/>
    <dgm:cxn modelId="{9AE48581-3B87-45B8-AD11-35C28854C789}" type="presParOf" srcId="{18A81548-5F3D-4DE3-A158-B037EC6DAEEA}" destId="{1027E439-A96B-480F-8B9A-0FB120AC2EB8}" srcOrd="3" destOrd="0" presId="urn:microsoft.com/office/officeart/2018/2/layout/IconVerticalSolidList"/>
    <dgm:cxn modelId="{50F53745-01FF-4964-9BF7-C1D9D539AEEA}" type="presParOf" srcId="{776ABC0D-8483-4A8A-BA2A-D70D735FC0B7}" destId="{772B6679-90BD-4126-A7A0-D78318265A92}" srcOrd="1" destOrd="0" presId="urn:microsoft.com/office/officeart/2018/2/layout/IconVerticalSolidList"/>
    <dgm:cxn modelId="{4B492723-69D1-4348-9118-A2A09FEB8A0A}" type="presParOf" srcId="{776ABC0D-8483-4A8A-BA2A-D70D735FC0B7}" destId="{099B41AF-08B9-4EF0-83B8-EB3D2310CD38}" srcOrd="2" destOrd="0" presId="urn:microsoft.com/office/officeart/2018/2/layout/IconVerticalSolidList"/>
    <dgm:cxn modelId="{68776F65-AF97-4C01-8152-0AA563C472B5}" type="presParOf" srcId="{099B41AF-08B9-4EF0-83B8-EB3D2310CD38}" destId="{7B275260-DAC9-4ADE-B111-B8FFF3BB2D58}" srcOrd="0" destOrd="0" presId="urn:microsoft.com/office/officeart/2018/2/layout/IconVerticalSolidList"/>
    <dgm:cxn modelId="{B34C5C1A-82E4-42F1-A449-3383A344C15E}" type="presParOf" srcId="{099B41AF-08B9-4EF0-83B8-EB3D2310CD38}" destId="{EC9D7C5B-9F31-49B7-BF0A-965254F0234E}" srcOrd="1" destOrd="0" presId="urn:microsoft.com/office/officeart/2018/2/layout/IconVerticalSolidList"/>
    <dgm:cxn modelId="{66973213-9E18-4482-BC4E-D6A302931BC1}" type="presParOf" srcId="{099B41AF-08B9-4EF0-83B8-EB3D2310CD38}" destId="{0340BE98-F037-42FF-9091-74E093564134}" srcOrd="2" destOrd="0" presId="urn:microsoft.com/office/officeart/2018/2/layout/IconVerticalSolidList"/>
    <dgm:cxn modelId="{E581D8C2-51E8-4069-BABF-468705870408}" type="presParOf" srcId="{099B41AF-08B9-4EF0-83B8-EB3D2310CD38}" destId="{DC99342F-A494-4F81-9326-AD44DCCD63E4}" srcOrd="3" destOrd="0" presId="urn:microsoft.com/office/officeart/2018/2/layout/IconVerticalSolidList"/>
    <dgm:cxn modelId="{1BEB1E5C-9A2A-4C55-82A3-97E93BEC0014}" type="presParOf" srcId="{776ABC0D-8483-4A8A-BA2A-D70D735FC0B7}" destId="{24DFBCE8-4DCA-4C20-9D80-BA7AC092E25C}" srcOrd="3" destOrd="0" presId="urn:microsoft.com/office/officeart/2018/2/layout/IconVerticalSolidList"/>
    <dgm:cxn modelId="{D87CCD90-252B-4816-B721-EC9A0BE5F55F}" type="presParOf" srcId="{776ABC0D-8483-4A8A-BA2A-D70D735FC0B7}" destId="{0EF31ADA-C793-4022-8DEE-68AFDC1F33B7}" srcOrd="4" destOrd="0" presId="urn:microsoft.com/office/officeart/2018/2/layout/IconVerticalSolidList"/>
    <dgm:cxn modelId="{3EB56281-3B6B-4FEB-986C-4B80BAB8B329}" type="presParOf" srcId="{0EF31ADA-C793-4022-8DEE-68AFDC1F33B7}" destId="{4D354A17-A200-4BDA-BF64-8448A0A6E375}" srcOrd="0" destOrd="0" presId="urn:microsoft.com/office/officeart/2018/2/layout/IconVerticalSolidList"/>
    <dgm:cxn modelId="{5E19E818-15BF-454E-95CF-5F5CE3863C94}" type="presParOf" srcId="{0EF31ADA-C793-4022-8DEE-68AFDC1F33B7}" destId="{31F969BA-324F-4331-B746-4D1191D0B9FA}" srcOrd="1" destOrd="0" presId="urn:microsoft.com/office/officeart/2018/2/layout/IconVerticalSolidList"/>
    <dgm:cxn modelId="{379C8DCE-C696-45CF-A9FC-0871225C272B}" type="presParOf" srcId="{0EF31ADA-C793-4022-8DEE-68AFDC1F33B7}" destId="{85520D6E-9E86-4FF3-B011-DB570514DEA7}" srcOrd="2" destOrd="0" presId="urn:microsoft.com/office/officeart/2018/2/layout/IconVerticalSolidList"/>
    <dgm:cxn modelId="{A8BDB599-BB1F-41BD-AFD8-0BFA49D9B57C}" type="presParOf" srcId="{0EF31ADA-C793-4022-8DEE-68AFDC1F33B7}" destId="{D45EC145-2D0A-48DE-B03A-37213A60DC21}" srcOrd="3" destOrd="0" presId="urn:microsoft.com/office/officeart/2018/2/layout/IconVerticalSolidList"/>
    <dgm:cxn modelId="{6FA3455B-1890-4238-8E3F-8979CE3D384B}" type="presParOf" srcId="{776ABC0D-8483-4A8A-BA2A-D70D735FC0B7}" destId="{F498FDED-8C06-47C6-B07B-1097FA210D57}" srcOrd="5" destOrd="0" presId="urn:microsoft.com/office/officeart/2018/2/layout/IconVerticalSolidList"/>
    <dgm:cxn modelId="{E294BF42-5A28-4864-9207-FC92E8C5820A}" type="presParOf" srcId="{776ABC0D-8483-4A8A-BA2A-D70D735FC0B7}" destId="{811B4AE1-016C-4167-B9E7-F6C99335B1C8}" srcOrd="6" destOrd="0" presId="urn:microsoft.com/office/officeart/2018/2/layout/IconVerticalSolidList"/>
    <dgm:cxn modelId="{1812F29C-16B3-4156-BB01-B740D803FC12}" type="presParOf" srcId="{811B4AE1-016C-4167-B9E7-F6C99335B1C8}" destId="{6108EA8C-4A9B-4219-BAB1-90B11EF67B21}" srcOrd="0" destOrd="0" presId="urn:microsoft.com/office/officeart/2018/2/layout/IconVerticalSolidList"/>
    <dgm:cxn modelId="{A64D40B9-D506-4313-AEE3-AECC6874561B}" type="presParOf" srcId="{811B4AE1-016C-4167-B9E7-F6C99335B1C8}" destId="{60DA4AD3-ACDD-42F4-9AA5-6EB5010CC4DD}" srcOrd="1" destOrd="0" presId="urn:microsoft.com/office/officeart/2018/2/layout/IconVerticalSolidList"/>
    <dgm:cxn modelId="{683AE11D-EF30-4037-BA96-F49472097F1B}" type="presParOf" srcId="{811B4AE1-016C-4167-B9E7-F6C99335B1C8}" destId="{FBCC9EF9-421E-4CEC-9170-865FB6502BCE}" srcOrd="2" destOrd="0" presId="urn:microsoft.com/office/officeart/2018/2/layout/IconVerticalSolidList"/>
    <dgm:cxn modelId="{92E3ED28-8457-4410-8E8A-8D00EB09F10C}" type="presParOf" srcId="{811B4AE1-016C-4167-B9E7-F6C99335B1C8}" destId="{7EAB61DB-6595-4005-9591-B56B676B56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D402F-7C65-4EA7-8E26-288BD8895F7F}">
      <dsp:nvSpPr>
        <dsp:cNvPr id="0" name=""/>
        <dsp:cNvSpPr/>
      </dsp:nvSpPr>
      <dsp:spPr>
        <a:xfrm>
          <a:off x="1899519" y="1882396"/>
          <a:ext cx="1425589" cy="14255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CA2F8-EC8D-4A29-A69B-8445A5C43936}">
      <dsp:nvSpPr>
        <dsp:cNvPr id="0" name=""/>
        <dsp:cNvSpPr/>
      </dsp:nvSpPr>
      <dsp:spPr>
        <a:xfrm>
          <a:off x="1028326" y="3686811"/>
          <a:ext cx="31679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Objective</a:t>
          </a:r>
          <a:endParaRPr lang="en-US" sz="2500" kern="1200"/>
        </a:p>
      </dsp:txBody>
      <dsp:txXfrm>
        <a:off x="1028326" y="3686811"/>
        <a:ext cx="3167975" cy="720000"/>
      </dsp:txXfrm>
    </dsp:sp>
    <dsp:sp modelId="{439AE2DA-D9AF-4133-A5A2-3E688693B260}">
      <dsp:nvSpPr>
        <dsp:cNvPr id="0" name=""/>
        <dsp:cNvSpPr/>
      </dsp:nvSpPr>
      <dsp:spPr>
        <a:xfrm>
          <a:off x="5621891" y="1882396"/>
          <a:ext cx="1425589" cy="14255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79EF9-87F1-4E4D-BB05-17C757AA045C}">
      <dsp:nvSpPr>
        <dsp:cNvPr id="0" name=""/>
        <dsp:cNvSpPr/>
      </dsp:nvSpPr>
      <dsp:spPr>
        <a:xfrm>
          <a:off x="4750697" y="3686811"/>
          <a:ext cx="31679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/>
            <a:t>Methodology</a:t>
          </a:r>
          <a:endParaRPr lang="en-US" sz="2500" kern="1200"/>
        </a:p>
      </dsp:txBody>
      <dsp:txXfrm>
        <a:off x="4750697" y="3686811"/>
        <a:ext cx="3167975" cy="720000"/>
      </dsp:txXfrm>
    </dsp:sp>
    <dsp:sp modelId="{2BD4B31D-42A7-47FA-8913-06ACC6E71089}">
      <dsp:nvSpPr>
        <dsp:cNvPr id="0" name=""/>
        <dsp:cNvSpPr/>
      </dsp:nvSpPr>
      <dsp:spPr>
        <a:xfrm>
          <a:off x="9344262" y="1882396"/>
          <a:ext cx="1425589" cy="14255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89275-42E9-49F6-97F9-BBAF7C228898}">
      <dsp:nvSpPr>
        <dsp:cNvPr id="0" name=""/>
        <dsp:cNvSpPr/>
      </dsp:nvSpPr>
      <dsp:spPr>
        <a:xfrm>
          <a:off x="8473069" y="3686811"/>
          <a:ext cx="31679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Insights and Visualization</a:t>
          </a:r>
          <a:endParaRPr lang="en-US" sz="2500" kern="1200"/>
        </a:p>
      </dsp:txBody>
      <dsp:txXfrm>
        <a:off x="8473069" y="3686811"/>
        <a:ext cx="3167975" cy="720000"/>
      </dsp:txXfrm>
    </dsp:sp>
    <dsp:sp modelId="{D267531A-1A8F-4F50-8CCF-34B341EED564}">
      <dsp:nvSpPr>
        <dsp:cNvPr id="0" name=""/>
        <dsp:cNvSpPr/>
      </dsp:nvSpPr>
      <dsp:spPr>
        <a:xfrm>
          <a:off x="13066634" y="1882396"/>
          <a:ext cx="1425589" cy="14255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4DA11-5D2A-4277-A526-DD6C915B1459}">
      <dsp:nvSpPr>
        <dsp:cNvPr id="0" name=""/>
        <dsp:cNvSpPr/>
      </dsp:nvSpPr>
      <dsp:spPr>
        <a:xfrm>
          <a:off x="12195441" y="3686811"/>
          <a:ext cx="31679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Portfolio Analysis</a:t>
          </a:r>
          <a:endParaRPr lang="en-US" sz="2500" kern="1200"/>
        </a:p>
      </dsp:txBody>
      <dsp:txXfrm>
        <a:off x="12195441" y="3686811"/>
        <a:ext cx="316797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5FD2DB-3A94-42B4-A947-867B8459DB85}">
      <dsp:nvSpPr>
        <dsp:cNvPr id="0" name=""/>
        <dsp:cNvSpPr/>
      </dsp:nvSpPr>
      <dsp:spPr>
        <a:xfrm>
          <a:off x="0" y="732"/>
          <a:ext cx="7362687" cy="1714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40764E-2883-4029-8160-49E9229D4996}">
      <dsp:nvSpPr>
        <dsp:cNvPr id="0" name=""/>
        <dsp:cNvSpPr/>
      </dsp:nvSpPr>
      <dsp:spPr>
        <a:xfrm>
          <a:off x="518586" y="386458"/>
          <a:ext cx="942885" cy="9428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FA56E-A5E4-4E7B-91A7-2BDF78BAC5F4}">
      <dsp:nvSpPr>
        <dsp:cNvPr id="0" name=""/>
        <dsp:cNvSpPr/>
      </dsp:nvSpPr>
      <dsp:spPr>
        <a:xfrm>
          <a:off x="1980058" y="732"/>
          <a:ext cx="5382628" cy="1714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434" tIns="181434" rIns="181434" bIns="18143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 total of 24 stocks are available, categorized into four sectors, with six stocks from each sector.</a:t>
          </a:r>
        </a:p>
      </dsp:txBody>
      <dsp:txXfrm>
        <a:off x="1980058" y="732"/>
        <a:ext cx="5382628" cy="1714336"/>
      </dsp:txXfrm>
    </dsp:sp>
    <dsp:sp modelId="{17DF2F92-A54E-465B-BE63-CA2D8CE40236}">
      <dsp:nvSpPr>
        <dsp:cNvPr id="0" name=""/>
        <dsp:cNvSpPr/>
      </dsp:nvSpPr>
      <dsp:spPr>
        <a:xfrm>
          <a:off x="0" y="2143653"/>
          <a:ext cx="7362687" cy="1714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2863F3-4D75-4338-8F25-289FDBB6FC7F}">
      <dsp:nvSpPr>
        <dsp:cNvPr id="0" name=""/>
        <dsp:cNvSpPr/>
      </dsp:nvSpPr>
      <dsp:spPr>
        <a:xfrm>
          <a:off x="518586" y="2529378"/>
          <a:ext cx="942885" cy="9428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7994D-F9F4-4F0E-9EBA-58CD15455354}">
      <dsp:nvSpPr>
        <dsp:cNvPr id="0" name=""/>
        <dsp:cNvSpPr/>
      </dsp:nvSpPr>
      <dsp:spPr>
        <a:xfrm>
          <a:off x="1980058" y="2143653"/>
          <a:ext cx="5382628" cy="1714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434" tIns="181434" rIns="181434" bIns="18143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Benchmark Index: The S&amp;P 500, which represents the top 500 stocks in the U.S. stock market, is used for comparison to assess stock performance.</a:t>
          </a:r>
        </a:p>
      </dsp:txBody>
      <dsp:txXfrm>
        <a:off x="1980058" y="2143653"/>
        <a:ext cx="5382628" cy="1714336"/>
      </dsp:txXfrm>
    </dsp:sp>
    <dsp:sp modelId="{FDBE0861-D638-4F8E-8F12-100FC4A32511}">
      <dsp:nvSpPr>
        <dsp:cNvPr id="0" name=""/>
        <dsp:cNvSpPr/>
      </dsp:nvSpPr>
      <dsp:spPr>
        <a:xfrm>
          <a:off x="0" y="4286573"/>
          <a:ext cx="7362687" cy="1714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84E71E-0BE1-4A47-9999-C6376BF210ED}">
      <dsp:nvSpPr>
        <dsp:cNvPr id="0" name=""/>
        <dsp:cNvSpPr/>
      </dsp:nvSpPr>
      <dsp:spPr>
        <a:xfrm>
          <a:off x="518586" y="4672299"/>
          <a:ext cx="942885" cy="9428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E626F-92FD-4CC9-A7C2-AB5F8527D11C}">
      <dsp:nvSpPr>
        <dsp:cNvPr id="0" name=""/>
        <dsp:cNvSpPr/>
      </dsp:nvSpPr>
      <dsp:spPr>
        <a:xfrm>
          <a:off x="1980058" y="4286573"/>
          <a:ext cx="5382628" cy="1714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434" tIns="181434" rIns="181434" bIns="18143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Here is the list of stocks along with their abbreviation, industry, and company name.</a:t>
          </a:r>
        </a:p>
      </dsp:txBody>
      <dsp:txXfrm>
        <a:off x="1980058" y="4286573"/>
        <a:ext cx="5382628" cy="17143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C81E5E-AB40-430E-9C4E-55E5F343A887}">
      <dsp:nvSpPr>
        <dsp:cNvPr id="0" name=""/>
        <dsp:cNvSpPr/>
      </dsp:nvSpPr>
      <dsp:spPr>
        <a:xfrm>
          <a:off x="0" y="10312"/>
          <a:ext cx="7323664" cy="15100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17D42C-44EE-4148-A8E0-B097536936E1}">
      <dsp:nvSpPr>
        <dsp:cNvPr id="0" name=""/>
        <dsp:cNvSpPr/>
      </dsp:nvSpPr>
      <dsp:spPr>
        <a:xfrm>
          <a:off x="456784" y="350069"/>
          <a:ext cx="831328" cy="8305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7E439-A96B-480F-8B9A-0FB120AC2EB8}">
      <dsp:nvSpPr>
        <dsp:cNvPr id="0" name=""/>
        <dsp:cNvSpPr/>
      </dsp:nvSpPr>
      <dsp:spPr>
        <a:xfrm>
          <a:off x="1744897" y="10312"/>
          <a:ext cx="5551056" cy="1557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806" tIns="164806" rIns="164806" bIns="16480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Risk Appetite: Mr. Patrick </a:t>
          </a:r>
          <a:r>
            <a:rPr lang="en-US" sz="2000" b="1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Jyengar</a:t>
          </a:r>
          <a:r>
            <a:rPr lang="en-US" sz="20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seeks low-risk investments with stable returns to triple his investment in five years.</a:t>
          </a:r>
          <a:endParaRPr lang="en-US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744897" y="10312"/>
        <a:ext cx="5551056" cy="1557218"/>
      </dsp:txXfrm>
    </dsp:sp>
    <dsp:sp modelId="{7B275260-DAC9-4ADE-B111-B8FFF3BB2D58}">
      <dsp:nvSpPr>
        <dsp:cNvPr id="0" name=""/>
        <dsp:cNvSpPr/>
      </dsp:nvSpPr>
      <dsp:spPr>
        <a:xfrm>
          <a:off x="0" y="1956836"/>
          <a:ext cx="7323664" cy="15100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D7C5B-9F31-49B7-BF0A-965254F0234E}">
      <dsp:nvSpPr>
        <dsp:cNvPr id="0" name=""/>
        <dsp:cNvSpPr/>
      </dsp:nvSpPr>
      <dsp:spPr>
        <a:xfrm>
          <a:off x="456784" y="2296593"/>
          <a:ext cx="831328" cy="8305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9342F-A494-4F81-9326-AD44DCCD63E4}">
      <dsp:nvSpPr>
        <dsp:cNvPr id="0" name=""/>
        <dsp:cNvSpPr/>
      </dsp:nvSpPr>
      <dsp:spPr>
        <a:xfrm>
          <a:off x="1744897" y="1956836"/>
          <a:ext cx="5551056" cy="1557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806" tIns="164806" rIns="164806" bIns="16480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Stock Selection: Johnson &amp; Johnson, Roche Holding, and Google align with his risk profile, but their combined returns fall short of his target.</a:t>
          </a:r>
          <a:endParaRPr lang="en-US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744897" y="1956836"/>
        <a:ext cx="5551056" cy="1557218"/>
      </dsp:txXfrm>
    </dsp:sp>
    <dsp:sp modelId="{4D354A17-A200-4BDA-BF64-8448A0A6E375}">
      <dsp:nvSpPr>
        <dsp:cNvPr id="0" name=""/>
        <dsp:cNvSpPr/>
      </dsp:nvSpPr>
      <dsp:spPr>
        <a:xfrm>
          <a:off x="0" y="3903359"/>
          <a:ext cx="7323664" cy="15100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969BA-324F-4331-B746-4D1191D0B9FA}">
      <dsp:nvSpPr>
        <dsp:cNvPr id="0" name=""/>
        <dsp:cNvSpPr/>
      </dsp:nvSpPr>
      <dsp:spPr>
        <a:xfrm>
          <a:off x="456784" y="4243116"/>
          <a:ext cx="831328" cy="8305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EC145-2D0A-48DE-B03A-37213A60DC21}">
      <dsp:nvSpPr>
        <dsp:cNvPr id="0" name=""/>
        <dsp:cNvSpPr/>
      </dsp:nvSpPr>
      <dsp:spPr>
        <a:xfrm>
          <a:off x="1744897" y="3903359"/>
          <a:ext cx="5551056" cy="1557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806" tIns="164806" rIns="164806" bIns="16480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Portfolio Adjustment: Allocating a portion of his investment to Microsoft enhances returns while maintaining a balanced risk approach.</a:t>
          </a:r>
          <a:endParaRPr lang="en-US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744897" y="3903359"/>
        <a:ext cx="5551056" cy="1557218"/>
      </dsp:txXfrm>
    </dsp:sp>
    <dsp:sp modelId="{6108EA8C-4A9B-4219-BAB1-90B11EF67B21}">
      <dsp:nvSpPr>
        <dsp:cNvPr id="0" name=""/>
        <dsp:cNvSpPr/>
      </dsp:nvSpPr>
      <dsp:spPr>
        <a:xfrm>
          <a:off x="0" y="5849883"/>
          <a:ext cx="7323664" cy="15100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DA4AD3-ACDD-42F4-9AA5-6EB5010CC4DD}">
      <dsp:nvSpPr>
        <dsp:cNvPr id="0" name=""/>
        <dsp:cNvSpPr/>
      </dsp:nvSpPr>
      <dsp:spPr>
        <a:xfrm>
          <a:off x="456784" y="6189640"/>
          <a:ext cx="831328" cy="8305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B61DB-6595-4005-9591-B56B676B5616}">
      <dsp:nvSpPr>
        <dsp:cNvPr id="0" name=""/>
        <dsp:cNvSpPr/>
      </dsp:nvSpPr>
      <dsp:spPr>
        <a:xfrm>
          <a:off x="1744813" y="5849883"/>
          <a:ext cx="5551223" cy="1557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806" tIns="164806" rIns="164806" bIns="16480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Projected Returns: A $500K investment is expected to grow to $1.15M in five years, generating a gain of over $600K.</a:t>
          </a:r>
          <a:endParaRPr lang="en-US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744813" y="5849883"/>
        <a:ext cx="5551223" cy="15572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C81E5E-AB40-430E-9C4E-55E5F343A887}">
      <dsp:nvSpPr>
        <dsp:cNvPr id="0" name=""/>
        <dsp:cNvSpPr/>
      </dsp:nvSpPr>
      <dsp:spPr>
        <a:xfrm>
          <a:off x="0" y="3078"/>
          <a:ext cx="7323664" cy="15602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17D42C-44EE-4148-A8E0-B097536936E1}">
      <dsp:nvSpPr>
        <dsp:cNvPr id="0" name=""/>
        <dsp:cNvSpPr/>
      </dsp:nvSpPr>
      <dsp:spPr>
        <a:xfrm>
          <a:off x="471980" y="354138"/>
          <a:ext cx="858145" cy="8581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7E439-A96B-480F-8B9A-0FB120AC2EB8}">
      <dsp:nvSpPr>
        <dsp:cNvPr id="0" name=""/>
        <dsp:cNvSpPr/>
      </dsp:nvSpPr>
      <dsp:spPr>
        <a:xfrm>
          <a:off x="1802105" y="3078"/>
          <a:ext cx="5521558" cy="1560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28" tIns="165128" rIns="165128" bIns="16512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Risk Appetite: Mr. Peter </a:t>
          </a:r>
          <a:r>
            <a:rPr lang="en-US" sz="2000" b="1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Jyengar</a:t>
          </a:r>
          <a:r>
            <a:rPr lang="en-US" sz="20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prefers high-return investments and is willing to take risks, believing he can recover from occasional losses.</a:t>
          </a:r>
        </a:p>
      </dsp:txBody>
      <dsp:txXfrm>
        <a:off x="1802105" y="3078"/>
        <a:ext cx="5521558" cy="1560264"/>
      </dsp:txXfrm>
    </dsp:sp>
    <dsp:sp modelId="{7B275260-DAC9-4ADE-B111-B8FFF3BB2D58}">
      <dsp:nvSpPr>
        <dsp:cNvPr id="0" name=""/>
        <dsp:cNvSpPr/>
      </dsp:nvSpPr>
      <dsp:spPr>
        <a:xfrm>
          <a:off x="0" y="1953409"/>
          <a:ext cx="7323664" cy="15602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D7C5B-9F31-49B7-BF0A-965254F0234E}">
      <dsp:nvSpPr>
        <dsp:cNvPr id="0" name=""/>
        <dsp:cNvSpPr/>
      </dsp:nvSpPr>
      <dsp:spPr>
        <a:xfrm>
          <a:off x="471980" y="2304469"/>
          <a:ext cx="858145" cy="8581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9342F-A494-4F81-9326-AD44DCCD63E4}">
      <dsp:nvSpPr>
        <dsp:cNvPr id="0" name=""/>
        <dsp:cNvSpPr/>
      </dsp:nvSpPr>
      <dsp:spPr>
        <a:xfrm>
          <a:off x="1802105" y="1953409"/>
          <a:ext cx="5521558" cy="1560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28" tIns="165128" rIns="165128" bIns="16512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Investment Objective: Plans to invest $1M from company funds in high-margin stocks to drive inorganic expansion.</a:t>
          </a:r>
        </a:p>
      </dsp:txBody>
      <dsp:txXfrm>
        <a:off x="1802105" y="1953409"/>
        <a:ext cx="5521558" cy="1560264"/>
      </dsp:txXfrm>
    </dsp:sp>
    <dsp:sp modelId="{4D354A17-A200-4BDA-BF64-8448A0A6E375}">
      <dsp:nvSpPr>
        <dsp:cNvPr id="0" name=""/>
        <dsp:cNvSpPr/>
      </dsp:nvSpPr>
      <dsp:spPr>
        <a:xfrm>
          <a:off x="0" y="3903740"/>
          <a:ext cx="7323664" cy="15602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969BA-324F-4331-B746-4D1191D0B9FA}">
      <dsp:nvSpPr>
        <dsp:cNvPr id="0" name=""/>
        <dsp:cNvSpPr/>
      </dsp:nvSpPr>
      <dsp:spPr>
        <a:xfrm>
          <a:off x="471980" y="4254800"/>
          <a:ext cx="858145" cy="8581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EC145-2D0A-48DE-B03A-37213A60DC21}">
      <dsp:nvSpPr>
        <dsp:cNvPr id="0" name=""/>
        <dsp:cNvSpPr/>
      </dsp:nvSpPr>
      <dsp:spPr>
        <a:xfrm>
          <a:off x="1802105" y="3903740"/>
          <a:ext cx="5521558" cy="1560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28" tIns="165128" rIns="165128" bIns="16512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Stock Selection: High-risk, high-reward stocks like Amazon, Microsoft, and Apple best suit his investment strategy.</a:t>
          </a:r>
        </a:p>
      </dsp:txBody>
      <dsp:txXfrm>
        <a:off x="1802105" y="3903740"/>
        <a:ext cx="5521558" cy="1560264"/>
      </dsp:txXfrm>
    </dsp:sp>
    <dsp:sp modelId="{6108EA8C-4A9B-4219-BAB1-90B11EF67B21}">
      <dsp:nvSpPr>
        <dsp:cNvPr id="0" name=""/>
        <dsp:cNvSpPr/>
      </dsp:nvSpPr>
      <dsp:spPr>
        <a:xfrm>
          <a:off x="0" y="5854071"/>
          <a:ext cx="7323664" cy="15602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DA4AD3-ACDD-42F4-9AA5-6EB5010CC4DD}">
      <dsp:nvSpPr>
        <dsp:cNvPr id="0" name=""/>
        <dsp:cNvSpPr/>
      </dsp:nvSpPr>
      <dsp:spPr>
        <a:xfrm>
          <a:off x="471980" y="6205131"/>
          <a:ext cx="858145" cy="8581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B61DB-6595-4005-9591-B56B676B5616}">
      <dsp:nvSpPr>
        <dsp:cNvPr id="0" name=""/>
        <dsp:cNvSpPr/>
      </dsp:nvSpPr>
      <dsp:spPr>
        <a:xfrm>
          <a:off x="1802105" y="5854071"/>
          <a:ext cx="5521558" cy="1560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28" tIns="165128" rIns="165128" bIns="16512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Projected Returns: His investment is expected to grow beyond $5M in five years, generating over $4M in gains.</a:t>
          </a:r>
        </a:p>
      </dsp:txBody>
      <dsp:txXfrm>
        <a:off x="1802105" y="5854071"/>
        <a:ext cx="5521558" cy="1560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F5776-312D-4F26-9049-46080A2EB360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6FA5B-1B2F-4AC1-8E71-EBB8EE27F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975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3657-E72E-E14D-42AD-021FD1582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000DA-CF61-49ED-4085-42DD0053E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EEF56-958B-C99C-AF6C-99F2CE69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43C1-5961-4216-88ED-25365F3B026D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1E339-324E-F1AC-0388-F6F821C7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PRAVEEN N. SHARMA &amp; SANJUKTA SENGUPTA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82A99-5391-568F-71FD-7F792793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55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3447-3634-D0E9-9EE7-E6E9BDD6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884A7-C76E-F52E-04C6-8586B891F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67517-ACF9-6645-C35F-57ABF264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DC37-307D-4540-A2E7-4DEBAA0CAC56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0D51D-4DC2-BA88-D4A1-382DC893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PRAVEEN N. SHARMA &amp; SANJUKTA SENGUPTA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5524C-C98A-CED4-E0E8-4B9A0178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80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47665-CDE8-7729-8692-8BF52A74F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7A7E6-0EE8-D1AC-81BE-7B649CB27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5B6F8-9811-8904-8CA6-12B498EC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B3B5-F846-46EE-8E5E-8702EF5782CC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7B7BD-4777-7C3F-13E9-BC758992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PRAVEEN N. SHARMA &amp; SANJUKTA SENGUPTA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ED4B0-8213-5C76-6D7E-00581D5B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938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8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BY PRAVEEN N. SHARMA &amp; SANJUKTA SENGUPTA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D5C60-8720-4F68-A0D4-DD04151987F6}" type="datetime1">
              <a:rPr lang="en-US" smtClean="0"/>
              <a:t>2/15/2025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099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3B5B-8130-608B-B165-587E6634E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25DF6-C4A0-2CC5-99A2-E2A48A5A1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6725A-D097-9291-1E67-88C026DA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5EE3-63E6-4D72-903C-B93D798CF0DF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8B19A-F468-2C1D-5A17-B7F140B9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PRAVEEN N. SHARMA &amp; SANJUKTA SENGUPTA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204EC-8182-8D2C-641E-41BA912E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38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9C11-3060-1367-7623-A3CC9AE11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F639B-FCB5-2BCF-1591-432B25F79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1781E-83E0-0179-8063-07E51783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4594-E142-4712-B8A2-84C64651A5B8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1090D-964D-1A07-2E01-AA0F592C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PRAVEEN N. SHARMA &amp; SANJUKTA SENGUPTA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AE926-1B4A-E52C-0CBA-FD5B325F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99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C711-3BFD-2606-3604-BA791CC9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07968-77CC-18EF-EB42-C6717D086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9983A-630C-22EA-44BB-9B2899510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D651C-4489-4E5C-6F53-F484D821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F1E2-79D5-484A-A43C-F532D37978BA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BD171-FACA-DF0D-2016-4D71D98C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PRAVEEN N. SHARMA &amp; SANJUKTA SENGUPTA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FFC3B-C885-465F-EC99-B2909D3F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65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093D-022B-961D-1E64-34406B216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2A5CB-739C-3E73-B7E5-41EEB177D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BBC24-5EFA-1519-E894-57AA7811B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7679E8-0772-8D46-D359-53F502878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57B7D-252E-8F53-B010-75ABBD1F2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CC91D6-1062-7EFA-E8CF-14B67E76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138F-CEB2-40CC-BB4D-FE9486829651}" type="datetime1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38C03-6569-B545-ADEA-7B5B35C5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PRAVEEN N. SHARMA &amp; SANJUKTA SENGUPTA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CDE15-A265-D963-ADFD-01779738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66BFF-831C-004F-6D5A-E899DFAE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9ABC6-0123-6573-DEF2-FDE6C564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A1DC-366D-472F-BA38-879012567344}" type="datetime1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AB19E-D2A5-9971-2252-2840186B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PRAVEEN N. SHARMA &amp; SANJUKTA SENGUPTA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F2959-153F-6A29-79A2-DBF56851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25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46CAD3-F326-E115-894D-FD42C36A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CAC5-7C0D-4FE4-8DBB-1B5C3F23AA9B}" type="datetime1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13D3A-8535-F507-46E7-EDC4464B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PRAVEEN N. SHARMA &amp; SANJUKTA SENGUPTA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62DFA-062F-A2BF-276B-64E9F1AE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25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0BCF-2F24-8D2F-A24B-0F0BAB61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9C6A0-F87A-7EBB-9026-003893429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6DA2E-75DF-0895-8F21-C0E7A2C5C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2B474-E2C4-8307-2CE3-A3ABEC460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22CA-2B87-40EE-BA2A-390F673302C6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B4155-41A4-0475-7264-37EE2A59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PRAVEEN N. SHARMA &amp; SANJUKTA SENGUPTA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878E6-DBD2-AA01-86F7-372FD40C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90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1E106-C74A-E265-E5C2-2106EB06C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B061C-2CE4-2891-36AE-4DEBFF8A2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DBB85-B3DE-2C52-E371-B4A64AAC0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44726-831B-7487-6FB0-AF1ABBE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3A3B-6E18-40B1-95D1-E9E62F8377EB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E8CA7-5609-3FE6-69DB-74FF5EF1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PRAVEEN N. SHARMA &amp; SANJUKTA SENGUPTA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482FD-1193-2ADB-60DE-B7485721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83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D5C4EF-2B73-BC79-CB31-280E5776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EF892-B26C-95F1-6648-E51B33BEC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28B7F-063B-557F-B92C-FED179442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C04344-CE1A-494E-8E59-DF4A634CF1F6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BBE35-B30E-E398-3FBA-04AEB013E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BY PRAVEEN N. SHARMA &amp; SANJUKTA SENGUPTA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67D2E-E055-871D-AF89-C773301C5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57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p:hf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0D021E-BBEB-5B83-5869-F590836BF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78A38F-3BD8-CD42-4584-6F9F0EEE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911" y="3381182"/>
            <a:ext cx="7744533" cy="22453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FINANCE AND RISK </a:t>
            </a:r>
            <a:r>
              <a:rPr lang="en-US" sz="7200" b="1" kern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ANALYTICS</a:t>
            </a:r>
            <a:endParaRPr lang="en-US" sz="720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033321"/>
            <a:ext cx="18288000" cy="4253679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57900" y="6033330"/>
            <a:ext cx="12230097" cy="425367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033328"/>
            <a:ext cx="18380208" cy="4253672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CCAAE4-8C8E-032E-81D1-CD191B65E3CA}"/>
              </a:ext>
            </a:extLst>
          </p:cNvPr>
          <p:cNvSpPr txBox="1">
            <a:spLocks/>
          </p:cNvSpPr>
          <p:nvPr/>
        </p:nvSpPr>
        <p:spPr>
          <a:xfrm>
            <a:off x="1282564" y="6965243"/>
            <a:ext cx="10652037" cy="6858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Bef>
                <a:spcPts val="1000"/>
              </a:spcBef>
            </a:pPr>
            <a:r>
              <a:rPr lang="en-US" sz="3200" b="1" kern="12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Data-Driven Approach to Portfolio Management</a:t>
            </a:r>
          </a:p>
        </p:txBody>
      </p:sp>
      <p:pic>
        <p:nvPicPr>
          <p:cNvPr id="28" name="Graphic 27" descr="Bar chart">
            <a:extLst>
              <a:ext uri="{FF2B5EF4-FFF2-40B4-BE49-F238E27FC236}">
                <a16:creationId xmlns:a16="http://schemas.microsoft.com/office/drawing/2014/main" id="{5311D120-964A-2ED8-A479-16AC173C6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0860" y="987734"/>
            <a:ext cx="8118166" cy="8118166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9601195"/>
            <a:ext cx="18287997" cy="685805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177508-C0CC-AF5B-7F14-AFC0623778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52" y="342900"/>
            <a:ext cx="2982253" cy="17901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60261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2BDFEAA2-CEFC-4B8C-8032-39D4B75D71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26002" y="909493"/>
            <a:ext cx="10635996" cy="1031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800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SECTOR WISE ANALYSIS : FINANCE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4917" y="3559302"/>
            <a:ext cx="4882642" cy="27432"/>
          </a:xfrm>
          <a:custGeom>
            <a:avLst/>
            <a:gdLst>
              <a:gd name="connsiteX0" fmla="*/ 0 w 4882642"/>
              <a:gd name="connsiteY0" fmla="*/ 0 h 27432"/>
              <a:gd name="connsiteX1" fmla="*/ 648694 w 4882642"/>
              <a:gd name="connsiteY1" fmla="*/ 0 h 27432"/>
              <a:gd name="connsiteX2" fmla="*/ 1199735 w 4882642"/>
              <a:gd name="connsiteY2" fmla="*/ 0 h 27432"/>
              <a:gd name="connsiteX3" fmla="*/ 1799602 w 4882642"/>
              <a:gd name="connsiteY3" fmla="*/ 0 h 27432"/>
              <a:gd name="connsiteX4" fmla="*/ 2545949 w 4882642"/>
              <a:gd name="connsiteY4" fmla="*/ 0 h 27432"/>
              <a:gd name="connsiteX5" fmla="*/ 3194643 w 4882642"/>
              <a:gd name="connsiteY5" fmla="*/ 0 h 27432"/>
              <a:gd name="connsiteX6" fmla="*/ 3794510 w 4882642"/>
              <a:gd name="connsiteY6" fmla="*/ 0 h 27432"/>
              <a:gd name="connsiteX7" fmla="*/ 4882642 w 4882642"/>
              <a:gd name="connsiteY7" fmla="*/ 0 h 27432"/>
              <a:gd name="connsiteX8" fmla="*/ 4882642 w 4882642"/>
              <a:gd name="connsiteY8" fmla="*/ 27432 h 27432"/>
              <a:gd name="connsiteX9" fmla="*/ 4185122 w 4882642"/>
              <a:gd name="connsiteY9" fmla="*/ 27432 h 27432"/>
              <a:gd name="connsiteX10" fmla="*/ 3585254 w 4882642"/>
              <a:gd name="connsiteY10" fmla="*/ 27432 h 27432"/>
              <a:gd name="connsiteX11" fmla="*/ 2790081 w 4882642"/>
              <a:gd name="connsiteY11" fmla="*/ 27432 h 27432"/>
              <a:gd name="connsiteX12" fmla="*/ 2141387 w 4882642"/>
              <a:gd name="connsiteY12" fmla="*/ 27432 h 27432"/>
              <a:gd name="connsiteX13" fmla="*/ 1590346 w 4882642"/>
              <a:gd name="connsiteY13" fmla="*/ 27432 h 27432"/>
              <a:gd name="connsiteX14" fmla="*/ 844000 w 4882642"/>
              <a:gd name="connsiteY14" fmla="*/ 27432 h 27432"/>
              <a:gd name="connsiteX15" fmla="*/ 0 w 4882642"/>
              <a:gd name="connsiteY15" fmla="*/ 27432 h 27432"/>
              <a:gd name="connsiteX16" fmla="*/ 0 w 4882642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2642" h="27432" fill="none" extrusionOk="0">
                <a:moveTo>
                  <a:pt x="0" y="0"/>
                </a:moveTo>
                <a:cubicBezTo>
                  <a:pt x="283896" y="15806"/>
                  <a:pt x="476914" y="-5705"/>
                  <a:pt x="648694" y="0"/>
                </a:cubicBezTo>
                <a:cubicBezTo>
                  <a:pt x="820474" y="5705"/>
                  <a:pt x="992491" y="-2560"/>
                  <a:pt x="1199735" y="0"/>
                </a:cubicBezTo>
                <a:cubicBezTo>
                  <a:pt x="1406979" y="2560"/>
                  <a:pt x="1535106" y="-12373"/>
                  <a:pt x="1799602" y="0"/>
                </a:cubicBezTo>
                <a:cubicBezTo>
                  <a:pt x="2064098" y="12373"/>
                  <a:pt x="2220857" y="34016"/>
                  <a:pt x="2545949" y="0"/>
                </a:cubicBezTo>
                <a:cubicBezTo>
                  <a:pt x="2871041" y="-34016"/>
                  <a:pt x="2930967" y="-6551"/>
                  <a:pt x="3194643" y="0"/>
                </a:cubicBezTo>
                <a:cubicBezTo>
                  <a:pt x="3458319" y="6551"/>
                  <a:pt x="3590719" y="-27970"/>
                  <a:pt x="3794510" y="0"/>
                </a:cubicBezTo>
                <a:cubicBezTo>
                  <a:pt x="3998301" y="27970"/>
                  <a:pt x="4343090" y="-39667"/>
                  <a:pt x="4882642" y="0"/>
                </a:cubicBezTo>
                <a:cubicBezTo>
                  <a:pt x="4881669" y="8304"/>
                  <a:pt x="4882164" y="21512"/>
                  <a:pt x="4882642" y="27432"/>
                </a:cubicBezTo>
                <a:cubicBezTo>
                  <a:pt x="4608564" y="7308"/>
                  <a:pt x="4394312" y="56256"/>
                  <a:pt x="4185122" y="27432"/>
                </a:cubicBezTo>
                <a:cubicBezTo>
                  <a:pt x="3975932" y="-1392"/>
                  <a:pt x="3827783" y="51583"/>
                  <a:pt x="3585254" y="27432"/>
                </a:cubicBezTo>
                <a:cubicBezTo>
                  <a:pt x="3342725" y="3281"/>
                  <a:pt x="3165015" y="17373"/>
                  <a:pt x="2790081" y="27432"/>
                </a:cubicBezTo>
                <a:cubicBezTo>
                  <a:pt x="2415147" y="37491"/>
                  <a:pt x="2453830" y="6816"/>
                  <a:pt x="2141387" y="27432"/>
                </a:cubicBezTo>
                <a:cubicBezTo>
                  <a:pt x="1828944" y="48048"/>
                  <a:pt x="1774219" y="17790"/>
                  <a:pt x="1590346" y="27432"/>
                </a:cubicBezTo>
                <a:cubicBezTo>
                  <a:pt x="1406473" y="37074"/>
                  <a:pt x="1200327" y="18527"/>
                  <a:pt x="844000" y="27432"/>
                </a:cubicBezTo>
                <a:cubicBezTo>
                  <a:pt x="487673" y="36337"/>
                  <a:pt x="322314" y="2648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882642" h="27432" stroke="0" extrusionOk="0">
                <a:moveTo>
                  <a:pt x="0" y="0"/>
                </a:moveTo>
                <a:cubicBezTo>
                  <a:pt x="238803" y="9040"/>
                  <a:pt x="494861" y="-4831"/>
                  <a:pt x="648694" y="0"/>
                </a:cubicBezTo>
                <a:cubicBezTo>
                  <a:pt x="802527" y="4831"/>
                  <a:pt x="991643" y="12575"/>
                  <a:pt x="1199735" y="0"/>
                </a:cubicBezTo>
                <a:cubicBezTo>
                  <a:pt x="1407827" y="-12575"/>
                  <a:pt x="1757315" y="9056"/>
                  <a:pt x="1994908" y="0"/>
                </a:cubicBezTo>
                <a:cubicBezTo>
                  <a:pt x="2232501" y="-9056"/>
                  <a:pt x="2370188" y="18797"/>
                  <a:pt x="2643602" y="0"/>
                </a:cubicBezTo>
                <a:cubicBezTo>
                  <a:pt x="2917016" y="-18797"/>
                  <a:pt x="3036387" y="10091"/>
                  <a:pt x="3292296" y="0"/>
                </a:cubicBezTo>
                <a:cubicBezTo>
                  <a:pt x="3548205" y="-10091"/>
                  <a:pt x="3892824" y="6516"/>
                  <a:pt x="4087469" y="0"/>
                </a:cubicBezTo>
                <a:cubicBezTo>
                  <a:pt x="4282114" y="-6516"/>
                  <a:pt x="4487997" y="-16222"/>
                  <a:pt x="4882642" y="0"/>
                </a:cubicBezTo>
                <a:cubicBezTo>
                  <a:pt x="4883127" y="9333"/>
                  <a:pt x="4883920" y="19699"/>
                  <a:pt x="4882642" y="27432"/>
                </a:cubicBezTo>
                <a:cubicBezTo>
                  <a:pt x="4665479" y="53358"/>
                  <a:pt x="4455363" y="34051"/>
                  <a:pt x="4282775" y="27432"/>
                </a:cubicBezTo>
                <a:cubicBezTo>
                  <a:pt x="4110187" y="20813"/>
                  <a:pt x="3781952" y="37808"/>
                  <a:pt x="3585254" y="27432"/>
                </a:cubicBezTo>
                <a:cubicBezTo>
                  <a:pt x="3388556" y="17056"/>
                  <a:pt x="3084641" y="41802"/>
                  <a:pt x="2887734" y="27432"/>
                </a:cubicBezTo>
                <a:cubicBezTo>
                  <a:pt x="2690827" y="13062"/>
                  <a:pt x="2491613" y="5294"/>
                  <a:pt x="2239040" y="27432"/>
                </a:cubicBezTo>
                <a:cubicBezTo>
                  <a:pt x="1986467" y="49570"/>
                  <a:pt x="1795483" y="63015"/>
                  <a:pt x="1443867" y="27432"/>
                </a:cubicBezTo>
                <a:cubicBezTo>
                  <a:pt x="1092251" y="-8151"/>
                  <a:pt x="850619" y="43704"/>
                  <a:pt x="648694" y="27432"/>
                </a:cubicBezTo>
                <a:cubicBezTo>
                  <a:pt x="446769" y="11160"/>
                  <a:pt x="306471" y="26408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D06EE80-9207-75AB-5915-9FFA1CAEA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374" y="4838700"/>
            <a:ext cx="7228332" cy="29805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defTabSz="914400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Positive correlation observed between S&amp;P 500 and the Finance sector.</a:t>
            </a:r>
          </a:p>
          <a:p>
            <a:pPr marL="457200" indent="-228600" defTabSz="914400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Despite the 2020 market crash, Morgan Stanley and Goldman Sachs rebounded and outperformed the sector.</a:t>
            </a:r>
          </a:p>
          <a:p>
            <a:pPr marL="457200" indent="-228600" defTabSz="914400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Goldman Sachs &amp; Morgan Stanley show high correlation compared to other stocks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98992-9FD7-418F-8C92-A5DE53162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3353181"/>
            <a:ext cx="9405257" cy="526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07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676FF7DF-F942-4058-B0A4-044B8B1956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400" y="630045"/>
            <a:ext cx="13022580" cy="80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800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SECTOR WISE ANALYSIS : PHARMA &amp; HEALTHCARE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73835" y="581909"/>
            <a:ext cx="109728" cy="822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220" y="3428311"/>
            <a:ext cx="6583680" cy="27432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2548FB-A291-DB11-00A1-05304AFCB953}"/>
              </a:ext>
            </a:extLst>
          </p:cNvPr>
          <p:cNvSpPr txBox="1"/>
          <p:nvPr/>
        </p:nvSpPr>
        <p:spPr>
          <a:xfrm>
            <a:off x="457200" y="4240802"/>
            <a:ext cx="6316980" cy="3189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500 shows a positive correlation with Johnson &amp; Johnson, Merck, and United Health Group.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Health, Pharma, and Technology sectors rebounded rapidly after the pandemic market crash.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Bausch Health Companies Inc. has shown no growth in the past 5 years, while the overall sector remains strong compared to S&amp;P 500.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760C3-3830-4E47-B1FF-B8C5FDF8B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1" y="2781299"/>
            <a:ext cx="10731080" cy="600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06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B7C3860D-6EFD-43F4-96BC-7AC9465C3C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400" y="441046"/>
            <a:ext cx="10459531" cy="9949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800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SECTOR WISE ANALYSIS : TECHNOLOGY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73835" y="581909"/>
            <a:ext cx="109728" cy="822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220" y="3428311"/>
            <a:ext cx="6583680" cy="27432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F48893-704A-4BA6-B9B5-451E0A22C046}"/>
              </a:ext>
            </a:extLst>
          </p:cNvPr>
          <p:cNvSpPr txBox="1"/>
          <p:nvPr/>
        </p:nvSpPr>
        <p:spPr>
          <a:xfrm>
            <a:off x="865353" y="4051675"/>
            <a:ext cx="6664731" cy="3768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500 is strongly correlated with Amazon, Facebook, Microsoft, Google, and Apple.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 sector rebounded sharply after the pandemic, unlike many other sectors.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tech stocks except IBM are outperforming the market and are strongly correlated with each other.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B6BA1B-7966-437D-B381-B992C4CF0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2933700"/>
            <a:ext cx="10459530" cy="58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66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" y="0"/>
            <a:ext cx="18287997" cy="2363932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3284" cy="236319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1"/>
            <a:ext cx="18288002" cy="2361466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B7C3860D-6EFD-43F4-96BC-7AC9465C3C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9569" y="372057"/>
            <a:ext cx="10595582" cy="1738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b="1" kern="12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 OF STOCKS (PAST 5 YEARS)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F48893-704A-4BA6-B9B5-451E0A22C046}"/>
              </a:ext>
            </a:extLst>
          </p:cNvPr>
          <p:cNvSpPr txBox="1"/>
          <p:nvPr/>
        </p:nvSpPr>
        <p:spPr>
          <a:xfrm>
            <a:off x="12694717" y="725499"/>
            <a:ext cx="5260550" cy="13853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b="1" kern="12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an interactive dashboard to analyze and visualize five years of stock performance.</a:t>
            </a:r>
          </a:p>
        </p:txBody>
      </p:sp>
      <p:pic>
        <p:nvPicPr>
          <p:cNvPr id="6" name="Picture 5" descr="A graph on a screen&#10;&#10;Description automatically generated">
            <a:extLst>
              <a:ext uri="{FF2B5EF4-FFF2-40B4-BE49-F238E27FC236}">
                <a16:creationId xmlns:a16="http://schemas.microsoft.com/office/drawing/2014/main" id="{C9DDF19E-1E91-4345-BD69-70D03E216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472" y="2761416"/>
            <a:ext cx="12695056" cy="707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4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82316" y="801204"/>
            <a:ext cx="5183732" cy="15170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the end of 5 years, the top 7 stocks outperformed the S&amp;P 500 in returns</a:t>
            </a:r>
            <a:endParaRPr lang="en-US" sz="2800" b="1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6C9D09-5BB1-A368-4FBF-761AA3866D17}"/>
              </a:ext>
            </a:extLst>
          </p:cNvPr>
          <p:cNvSpPr txBox="1"/>
          <p:nvPr/>
        </p:nvSpPr>
        <p:spPr>
          <a:xfrm>
            <a:off x="882316" y="2933700"/>
            <a:ext cx="5009561" cy="6934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Amazon: 40.59%  annual returns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Microsoft: 34.95% annual returns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Apple: 33.32% annual returns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Facebook: 26.45% annual returns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United Health Group: 23.72% annual returns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Google: 21.02% annual returns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Morgan Stanley: 14.55% annual returns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500: 13.04% annual returns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C2C079-FBB8-4233-BC1E-ED030F17A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346" y="1016413"/>
            <a:ext cx="10896600" cy="825417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8102957" y="0"/>
            <a:ext cx="185043" cy="10287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3A3F046-53A7-48E7-99F4-9058AF1CF14A}"/>
              </a:ext>
            </a:extLst>
          </p:cNvPr>
          <p:cNvSpPr txBox="1"/>
          <p:nvPr/>
        </p:nvSpPr>
        <p:spPr>
          <a:xfrm>
            <a:off x="3676651" y="-45029"/>
            <a:ext cx="10934698" cy="18216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kern="12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kern="12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100" b="1" kern="12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ANNUALIZED RETURN &amp; ANNUALIZED RISK</a:t>
            </a:r>
            <a:endParaRPr lang="en-US" sz="4100" kern="12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100" kern="12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8FD50ED-948F-4583-936E-81E743BF4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2019300"/>
            <a:ext cx="11624240" cy="6596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E33459-20FC-7A59-F85F-214DFDCCC552}"/>
              </a:ext>
            </a:extLst>
          </p:cNvPr>
          <p:cNvSpPr txBox="1"/>
          <p:nvPr/>
        </p:nvSpPr>
        <p:spPr>
          <a:xfrm>
            <a:off x="11824605" y="1739524"/>
            <a:ext cx="5573487" cy="7810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5 Stocks by Annualized Return: Amazon, Microsoft, Apple, Facebook, and United Health Group, each with returns above 20%.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Moderate Risk: These top stocks carry a balanced risk compared to other equities.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High-Risk Stocks: Bausch Health, Barclays, Deutsche Bank, Credit Suisse, and Wells Fargo show higher risk with no ROI at initial investment.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 vs. Return: Higher risk generally results in lower ROI, but some stocks provide stable, low-risk investments.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Low-Risk, Good Returns: Johnson &amp; Johnson, Roche Holding, and Merck offer steady returns with minimal risk.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537" y="10106632"/>
            <a:ext cx="18310799" cy="185045"/>
            <a:chOff x="-5025" y="6737718"/>
            <a:chExt cx="12207200" cy="12336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048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6E61B563-A4B2-5783-81AF-A2A053D74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8028344"/>
            <a:ext cx="18288000" cy="2279034"/>
            <a:chOff x="0" y="-29768"/>
            <a:chExt cx="12202174" cy="1519356"/>
          </a:xfrm>
        </p:grpSpPr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40633BBC-8C60-7DC4-F0CC-CE3225109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CCC98078-F2A2-725C-ED61-320B63B69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21CD4C03-24F0-57A9-530E-8F2ABABDC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A493D40-59E5-4B09-9C7D-902BA6B006C4}"/>
              </a:ext>
            </a:extLst>
          </p:cNvPr>
          <p:cNvSpPr txBox="1"/>
          <p:nvPr/>
        </p:nvSpPr>
        <p:spPr>
          <a:xfrm>
            <a:off x="6296023" y="8482378"/>
            <a:ext cx="5695952" cy="1370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PORTFOLIO ANALYSIS</a:t>
            </a:r>
          </a:p>
        </p:txBody>
      </p:sp>
      <p:pic>
        <p:nvPicPr>
          <p:cNvPr id="1026" name="Picture 2" descr="Portfolio Analysis Explained: Investment Analysis &amp; Portfolio Management">
            <a:extLst>
              <a:ext uri="{FF2B5EF4-FFF2-40B4-BE49-F238E27FC236}">
                <a16:creationId xmlns:a16="http://schemas.microsoft.com/office/drawing/2014/main" id="{FB4DC128-A0FF-473D-839B-836114F5E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0" b="8627"/>
          <a:stretch/>
        </p:blipFill>
        <p:spPr bwMode="auto">
          <a:xfrm>
            <a:off x="1" y="10"/>
            <a:ext cx="18287997" cy="802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293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C35C16-F036-4715-B519-35AC2CD1F38D}"/>
              </a:ext>
            </a:extLst>
          </p:cNvPr>
          <p:cNvSpPr txBox="1"/>
          <p:nvPr/>
        </p:nvSpPr>
        <p:spPr>
          <a:xfrm>
            <a:off x="982136" y="858589"/>
            <a:ext cx="6409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Patrick Jyengar Portfolio</a:t>
            </a:r>
          </a:p>
        </p:txBody>
      </p:sp>
      <p:pic>
        <p:nvPicPr>
          <p:cNvPr id="5" name="Picture 4" descr="A graph of a stock market&#10;&#10;Description automatically generated">
            <a:extLst>
              <a:ext uri="{FF2B5EF4-FFF2-40B4-BE49-F238E27FC236}">
                <a16:creationId xmlns:a16="http://schemas.microsoft.com/office/drawing/2014/main" id="{8C6279EE-0CB8-41C0-BFB6-C2546EB25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264" y="1115104"/>
            <a:ext cx="10181518" cy="846214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51A17E-69AD-4B53-96A2-ADABEC5384A3}"/>
              </a:ext>
            </a:extLst>
          </p:cNvPr>
          <p:cNvCxnSpPr/>
          <p:nvPr/>
        </p:nvCxnSpPr>
        <p:spPr>
          <a:xfrm>
            <a:off x="1524000" y="1504920"/>
            <a:ext cx="5257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extBox 12">
            <a:extLst>
              <a:ext uri="{FF2B5EF4-FFF2-40B4-BE49-F238E27FC236}">
                <a16:creationId xmlns:a16="http://schemas.microsoft.com/office/drawing/2014/main" id="{E61EFA9E-EC6C-47FA-E80F-BEA4AFD888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1818175"/>
              </p:ext>
            </p:extLst>
          </p:nvPr>
        </p:nvGraphicFramePr>
        <p:xfrm>
          <a:off x="173218" y="1976878"/>
          <a:ext cx="7323664" cy="7417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0DDE8F3-DDC2-38E1-EE3A-888C8615B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2CBC3B5-C662-C422-2DCB-C25152085A8B}"/>
              </a:ext>
            </a:extLst>
          </p:cNvPr>
          <p:cNvSpPr txBox="1"/>
          <p:nvPr/>
        </p:nvSpPr>
        <p:spPr>
          <a:xfrm>
            <a:off x="982136" y="858589"/>
            <a:ext cx="6409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Peter Jyengar Portfolio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C9B7AD-B203-7ABE-1818-10BC0A1DDED1}"/>
              </a:ext>
            </a:extLst>
          </p:cNvPr>
          <p:cNvCxnSpPr/>
          <p:nvPr/>
        </p:nvCxnSpPr>
        <p:spPr>
          <a:xfrm>
            <a:off x="1524000" y="1504920"/>
            <a:ext cx="5257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extBox 12">
            <a:extLst>
              <a:ext uri="{FF2B5EF4-FFF2-40B4-BE49-F238E27FC236}">
                <a16:creationId xmlns:a16="http://schemas.microsoft.com/office/drawing/2014/main" id="{023DFCA3-A1FC-FF95-92F3-08EBB1220A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1423329"/>
              </p:ext>
            </p:extLst>
          </p:nvPr>
        </p:nvGraphicFramePr>
        <p:xfrm>
          <a:off x="173218" y="1976878"/>
          <a:ext cx="7323664" cy="7417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7D858C43-1024-553C-8A71-385F93DF66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6200" y="1416153"/>
            <a:ext cx="9936870" cy="832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22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7300" y="677071"/>
            <a:ext cx="15768828" cy="60998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8000" b="1" kern="12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300" y="7077892"/>
            <a:ext cx="8115300" cy="27432"/>
          </a:xfrm>
          <a:custGeom>
            <a:avLst/>
            <a:gdLst>
              <a:gd name="connsiteX0" fmla="*/ 0 w 8115300"/>
              <a:gd name="connsiteY0" fmla="*/ 0 h 27432"/>
              <a:gd name="connsiteX1" fmla="*/ 432816 w 8115300"/>
              <a:gd name="connsiteY1" fmla="*/ 0 h 27432"/>
              <a:gd name="connsiteX2" fmla="*/ 1190244 w 8115300"/>
              <a:gd name="connsiteY2" fmla="*/ 0 h 27432"/>
              <a:gd name="connsiteX3" fmla="*/ 1623060 w 8115300"/>
              <a:gd name="connsiteY3" fmla="*/ 0 h 27432"/>
              <a:gd name="connsiteX4" fmla="*/ 2218182 w 8115300"/>
              <a:gd name="connsiteY4" fmla="*/ 0 h 27432"/>
              <a:gd name="connsiteX5" fmla="*/ 3056763 w 8115300"/>
              <a:gd name="connsiteY5" fmla="*/ 0 h 27432"/>
              <a:gd name="connsiteX6" fmla="*/ 3733038 w 8115300"/>
              <a:gd name="connsiteY6" fmla="*/ 0 h 27432"/>
              <a:gd name="connsiteX7" fmla="*/ 4490466 w 8115300"/>
              <a:gd name="connsiteY7" fmla="*/ 0 h 27432"/>
              <a:gd name="connsiteX8" fmla="*/ 5085588 w 8115300"/>
              <a:gd name="connsiteY8" fmla="*/ 0 h 27432"/>
              <a:gd name="connsiteX9" fmla="*/ 5761863 w 8115300"/>
              <a:gd name="connsiteY9" fmla="*/ 0 h 27432"/>
              <a:gd name="connsiteX10" fmla="*/ 6600444 w 8115300"/>
              <a:gd name="connsiteY10" fmla="*/ 0 h 27432"/>
              <a:gd name="connsiteX11" fmla="*/ 7114413 w 8115300"/>
              <a:gd name="connsiteY11" fmla="*/ 0 h 27432"/>
              <a:gd name="connsiteX12" fmla="*/ 8115300 w 8115300"/>
              <a:gd name="connsiteY12" fmla="*/ 0 h 27432"/>
              <a:gd name="connsiteX13" fmla="*/ 8115300 w 8115300"/>
              <a:gd name="connsiteY13" fmla="*/ 27432 h 27432"/>
              <a:gd name="connsiteX14" fmla="*/ 7520178 w 8115300"/>
              <a:gd name="connsiteY14" fmla="*/ 27432 h 27432"/>
              <a:gd name="connsiteX15" fmla="*/ 7087362 w 8115300"/>
              <a:gd name="connsiteY15" fmla="*/ 27432 h 27432"/>
              <a:gd name="connsiteX16" fmla="*/ 6411087 w 8115300"/>
              <a:gd name="connsiteY16" fmla="*/ 27432 h 27432"/>
              <a:gd name="connsiteX17" fmla="*/ 5897118 w 8115300"/>
              <a:gd name="connsiteY17" fmla="*/ 27432 h 27432"/>
              <a:gd name="connsiteX18" fmla="*/ 5220843 w 8115300"/>
              <a:gd name="connsiteY18" fmla="*/ 27432 h 27432"/>
              <a:gd name="connsiteX19" fmla="*/ 4544568 w 8115300"/>
              <a:gd name="connsiteY19" fmla="*/ 27432 h 27432"/>
              <a:gd name="connsiteX20" fmla="*/ 3868293 w 8115300"/>
              <a:gd name="connsiteY20" fmla="*/ 27432 h 27432"/>
              <a:gd name="connsiteX21" fmla="*/ 3192018 w 8115300"/>
              <a:gd name="connsiteY21" fmla="*/ 27432 h 27432"/>
              <a:gd name="connsiteX22" fmla="*/ 2596896 w 8115300"/>
              <a:gd name="connsiteY22" fmla="*/ 27432 h 27432"/>
              <a:gd name="connsiteX23" fmla="*/ 1839468 w 8115300"/>
              <a:gd name="connsiteY23" fmla="*/ 27432 h 27432"/>
              <a:gd name="connsiteX24" fmla="*/ 1163193 w 8115300"/>
              <a:gd name="connsiteY24" fmla="*/ 27432 h 27432"/>
              <a:gd name="connsiteX25" fmla="*/ 0 w 8115300"/>
              <a:gd name="connsiteY25" fmla="*/ 27432 h 27432"/>
              <a:gd name="connsiteX26" fmla="*/ 0 w 8115300"/>
              <a:gd name="connsiteY2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15300" h="27432" fill="none" extrusionOk="0">
                <a:moveTo>
                  <a:pt x="0" y="0"/>
                </a:moveTo>
                <a:cubicBezTo>
                  <a:pt x="190010" y="894"/>
                  <a:pt x="220703" y="16712"/>
                  <a:pt x="432816" y="0"/>
                </a:cubicBezTo>
                <a:cubicBezTo>
                  <a:pt x="644929" y="-16712"/>
                  <a:pt x="925351" y="-2130"/>
                  <a:pt x="1190244" y="0"/>
                </a:cubicBezTo>
                <a:cubicBezTo>
                  <a:pt x="1455137" y="2130"/>
                  <a:pt x="1428691" y="10242"/>
                  <a:pt x="1623060" y="0"/>
                </a:cubicBezTo>
                <a:cubicBezTo>
                  <a:pt x="1817429" y="-10242"/>
                  <a:pt x="1970637" y="26101"/>
                  <a:pt x="2218182" y="0"/>
                </a:cubicBezTo>
                <a:cubicBezTo>
                  <a:pt x="2465727" y="-26101"/>
                  <a:pt x="2697424" y="-37662"/>
                  <a:pt x="3056763" y="0"/>
                </a:cubicBezTo>
                <a:cubicBezTo>
                  <a:pt x="3416102" y="37662"/>
                  <a:pt x="3593057" y="5679"/>
                  <a:pt x="3733038" y="0"/>
                </a:cubicBezTo>
                <a:cubicBezTo>
                  <a:pt x="3873019" y="-5679"/>
                  <a:pt x="4227702" y="-17899"/>
                  <a:pt x="4490466" y="0"/>
                </a:cubicBezTo>
                <a:cubicBezTo>
                  <a:pt x="4753230" y="17899"/>
                  <a:pt x="4954916" y="-7629"/>
                  <a:pt x="5085588" y="0"/>
                </a:cubicBezTo>
                <a:cubicBezTo>
                  <a:pt x="5216260" y="7629"/>
                  <a:pt x="5443283" y="13568"/>
                  <a:pt x="5761863" y="0"/>
                </a:cubicBezTo>
                <a:cubicBezTo>
                  <a:pt x="6080443" y="-13568"/>
                  <a:pt x="6414913" y="34176"/>
                  <a:pt x="6600444" y="0"/>
                </a:cubicBezTo>
                <a:cubicBezTo>
                  <a:pt x="6785975" y="-34176"/>
                  <a:pt x="6979908" y="24439"/>
                  <a:pt x="7114413" y="0"/>
                </a:cubicBezTo>
                <a:cubicBezTo>
                  <a:pt x="7248918" y="-24439"/>
                  <a:pt x="7753242" y="49243"/>
                  <a:pt x="8115300" y="0"/>
                </a:cubicBezTo>
                <a:cubicBezTo>
                  <a:pt x="8114711" y="10802"/>
                  <a:pt x="8114630" y="18406"/>
                  <a:pt x="8115300" y="27432"/>
                </a:cubicBezTo>
                <a:cubicBezTo>
                  <a:pt x="7919968" y="56537"/>
                  <a:pt x="7815832" y="29302"/>
                  <a:pt x="7520178" y="27432"/>
                </a:cubicBezTo>
                <a:cubicBezTo>
                  <a:pt x="7224524" y="25562"/>
                  <a:pt x="7237397" y="41582"/>
                  <a:pt x="7087362" y="27432"/>
                </a:cubicBezTo>
                <a:cubicBezTo>
                  <a:pt x="6937327" y="13282"/>
                  <a:pt x="6666361" y="21099"/>
                  <a:pt x="6411087" y="27432"/>
                </a:cubicBezTo>
                <a:cubicBezTo>
                  <a:pt x="6155814" y="33765"/>
                  <a:pt x="6076699" y="29106"/>
                  <a:pt x="5897118" y="27432"/>
                </a:cubicBezTo>
                <a:cubicBezTo>
                  <a:pt x="5717537" y="25758"/>
                  <a:pt x="5480643" y="60140"/>
                  <a:pt x="5220843" y="27432"/>
                </a:cubicBezTo>
                <a:cubicBezTo>
                  <a:pt x="4961043" y="-5276"/>
                  <a:pt x="4741983" y="10261"/>
                  <a:pt x="4544568" y="27432"/>
                </a:cubicBezTo>
                <a:cubicBezTo>
                  <a:pt x="4347154" y="44603"/>
                  <a:pt x="4107592" y="3653"/>
                  <a:pt x="3868293" y="27432"/>
                </a:cubicBezTo>
                <a:cubicBezTo>
                  <a:pt x="3628995" y="51211"/>
                  <a:pt x="3474283" y="17408"/>
                  <a:pt x="3192018" y="27432"/>
                </a:cubicBezTo>
                <a:cubicBezTo>
                  <a:pt x="2909754" y="37456"/>
                  <a:pt x="2798966" y="32872"/>
                  <a:pt x="2596896" y="27432"/>
                </a:cubicBezTo>
                <a:cubicBezTo>
                  <a:pt x="2394826" y="21992"/>
                  <a:pt x="2025585" y="38694"/>
                  <a:pt x="1839468" y="27432"/>
                </a:cubicBezTo>
                <a:cubicBezTo>
                  <a:pt x="1653351" y="16170"/>
                  <a:pt x="1444068" y="17283"/>
                  <a:pt x="1163193" y="27432"/>
                </a:cubicBezTo>
                <a:cubicBezTo>
                  <a:pt x="882319" y="37581"/>
                  <a:pt x="259987" y="69926"/>
                  <a:pt x="0" y="27432"/>
                </a:cubicBezTo>
                <a:cubicBezTo>
                  <a:pt x="586" y="19291"/>
                  <a:pt x="-218" y="13009"/>
                  <a:pt x="0" y="0"/>
                </a:cubicBezTo>
                <a:close/>
              </a:path>
              <a:path w="8115300" h="27432" stroke="0" extrusionOk="0">
                <a:moveTo>
                  <a:pt x="0" y="0"/>
                </a:moveTo>
                <a:cubicBezTo>
                  <a:pt x="246921" y="20773"/>
                  <a:pt x="378767" y="-16956"/>
                  <a:pt x="595122" y="0"/>
                </a:cubicBezTo>
                <a:cubicBezTo>
                  <a:pt x="811477" y="16956"/>
                  <a:pt x="846257" y="-13061"/>
                  <a:pt x="1027938" y="0"/>
                </a:cubicBezTo>
                <a:cubicBezTo>
                  <a:pt x="1209619" y="13061"/>
                  <a:pt x="1578503" y="7172"/>
                  <a:pt x="1866519" y="0"/>
                </a:cubicBezTo>
                <a:cubicBezTo>
                  <a:pt x="2154535" y="-7172"/>
                  <a:pt x="2226239" y="7373"/>
                  <a:pt x="2461641" y="0"/>
                </a:cubicBezTo>
                <a:cubicBezTo>
                  <a:pt x="2697043" y="-7373"/>
                  <a:pt x="2901650" y="-10054"/>
                  <a:pt x="3056763" y="0"/>
                </a:cubicBezTo>
                <a:cubicBezTo>
                  <a:pt x="3211876" y="10054"/>
                  <a:pt x="3585194" y="26991"/>
                  <a:pt x="3895344" y="0"/>
                </a:cubicBezTo>
                <a:cubicBezTo>
                  <a:pt x="4205494" y="-26991"/>
                  <a:pt x="4295029" y="18672"/>
                  <a:pt x="4409313" y="0"/>
                </a:cubicBezTo>
                <a:cubicBezTo>
                  <a:pt x="4523597" y="-18672"/>
                  <a:pt x="4956843" y="3306"/>
                  <a:pt x="5247894" y="0"/>
                </a:cubicBezTo>
                <a:cubicBezTo>
                  <a:pt x="5538945" y="-3306"/>
                  <a:pt x="5725486" y="41316"/>
                  <a:pt x="6086475" y="0"/>
                </a:cubicBezTo>
                <a:cubicBezTo>
                  <a:pt x="6447464" y="-41316"/>
                  <a:pt x="6467270" y="-130"/>
                  <a:pt x="6762750" y="0"/>
                </a:cubicBezTo>
                <a:cubicBezTo>
                  <a:pt x="7058230" y="130"/>
                  <a:pt x="7713814" y="14357"/>
                  <a:pt x="8115300" y="0"/>
                </a:cubicBezTo>
                <a:cubicBezTo>
                  <a:pt x="8113940" y="10164"/>
                  <a:pt x="8115383" y="19377"/>
                  <a:pt x="8115300" y="27432"/>
                </a:cubicBezTo>
                <a:cubicBezTo>
                  <a:pt x="7951056" y="30523"/>
                  <a:pt x="7778080" y="21630"/>
                  <a:pt x="7682484" y="27432"/>
                </a:cubicBezTo>
                <a:cubicBezTo>
                  <a:pt x="7586888" y="33234"/>
                  <a:pt x="7123604" y="-3715"/>
                  <a:pt x="6843903" y="27432"/>
                </a:cubicBezTo>
                <a:cubicBezTo>
                  <a:pt x="6564202" y="58579"/>
                  <a:pt x="6499708" y="46045"/>
                  <a:pt x="6329934" y="27432"/>
                </a:cubicBezTo>
                <a:cubicBezTo>
                  <a:pt x="6160160" y="8819"/>
                  <a:pt x="5847230" y="12305"/>
                  <a:pt x="5653659" y="27432"/>
                </a:cubicBezTo>
                <a:cubicBezTo>
                  <a:pt x="5460088" y="42559"/>
                  <a:pt x="5091368" y="49579"/>
                  <a:pt x="4815078" y="27432"/>
                </a:cubicBezTo>
                <a:cubicBezTo>
                  <a:pt x="4538788" y="5285"/>
                  <a:pt x="4312121" y="56408"/>
                  <a:pt x="4138803" y="27432"/>
                </a:cubicBezTo>
                <a:cubicBezTo>
                  <a:pt x="3965485" y="-1544"/>
                  <a:pt x="3850471" y="37054"/>
                  <a:pt x="3705987" y="27432"/>
                </a:cubicBezTo>
                <a:cubicBezTo>
                  <a:pt x="3561503" y="17810"/>
                  <a:pt x="3428606" y="6693"/>
                  <a:pt x="3192018" y="27432"/>
                </a:cubicBezTo>
                <a:cubicBezTo>
                  <a:pt x="2955430" y="48171"/>
                  <a:pt x="2708142" y="29499"/>
                  <a:pt x="2353437" y="27432"/>
                </a:cubicBezTo>
                <a:cubicBezTo>
                  <a:pt x="1998732" y="25365"/>
                  <a:pt x="1984171" y="39554"/>
                  <a:pt x="1677162" y="27432"/>
                </a:cubicBezTo>
                <a:cubicBezTo>
                  <a:pt x="1370153" y="15310"/>
                  <a:pt x="1367960" y="5957"/>
                  <a:pt x="1163193" y="27432"/>
                </a:cubicBezTo>
                <a:cubicBezTo>
                  <a:pt x="958426" y="48907"/>
                  <a:pt x="303607" y="-7538"/>
                  <a:pt x="0" y="27432"/>
                </a:cubicBezTo>
                <a:cubicBezTo>
                  <a:pt x="-383" y="21019"/>
                  <a:pt x="-503" y="124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" y="0"/>
            <a:ext cx="18287997" cy="2363932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2193285" y="0"/>
            <a:ext cx="6094715" cy="2364618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61666" y="-7961667"/>
            <a:ext cx="2364669" cy="18288003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A7372-4876-9D4A-A971-19ACB09F1ACD}"/>
              </a:ext>
            </a:extLst>
          </p:cNvPr>
          <p:cNvSpPr txBox="1"/>
          <p:nvPr/>
        </p:nvSpPr>
        <p:spPr>
          <a:xfrm>
            <a:off x="7543797" y="647700"/>
            <a:ext cx="3200405" cy="1316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graphicFrame>
        <p:nvGraphicFramePr>
          <p:cNvPr id="14" name="TextBox 11">
            <a:extLst>
              <a:ext uri="{FF2B5EF4-FFF2-40B4-BE49-F238E27FC236}">
                <a16:creationId xmlns:a16="http://schemas.microsoft.com/office/drawing/2014/main" id="{7FCD8A8B-8323-16F2-9053-30FE2A7F77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1030739"/>
              </p:ext>
            </p:extLst>
          </p:nvPr>
        </p:nvGraphicFramePr>
        <p:xfrm>
          <a:off x="966084" y="3168868"/>
          <a:ext cx="16391743" cy="6289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8287996" cy="238611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" y="0"/>
            <a:ext cx="12172958" cy="2386113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172948" y="-1"/>
            <a:ext cx="6115047" cy="238611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25" y="-1"/>
            <a:ext cx="17598969" cy="2396149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6C8BF7-4973-4258-9971-FE8FDD24DB81}"/>
              </a:ext>
            </a:extLst>
          </p:cNvPr>
          <p:cNvSpPr txBox="1"/>
          <p:nvPr/>
        </p:nvSpPr>
        <p:spPr>
          <a:xfrm>
            <a:off x="2066545" y="417803"/>
            <a:ext cx="14843927" cy="1550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  <a:endParaRPr lang="en-US" sz="6000" b="1" kern="12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7D7F7-FBC3-61AC-0C5F-AD15897FB241}"/>
              </a:ext>
            </a:extLst>
          </p:cNvPr>
          <p:cNvSpPr txBox="1"/>
          <p:nvPr/>
        </p:nvSpPr>
        <p:spPr>
          <a:xfrm>
            <a:off x="1600199" y="3162300"/>
            <a:ext cx="15087602" cy="609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a stock portfolio and provide investment consultation tailored to client requirements.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 Profiles: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Mr. Patrick </a:t>
            </a:r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Jyengar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(Conservative Investor)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Investment Amount: $500K in equities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 Appetite: Low-risk investments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Financial Goal: Double capital in 5 years with minimal risk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Mr. Peter </a:t>
            </a:r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Jyengar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(Aggressive Investor)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Investment Amount: $1 million in equities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 Appetite: High-risk, high-return investments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Financial Goal: Double capital in 5 years with higher risk exposure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Task: Develop personalized investment strategies aligning with their financial objectives and risk tolerance.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D2953-2465-41DD-A926-FCB5A7E5E7BE}"/>
              </a:ext>
            </a:extLst>
          </p:cNvPr>
          <p:cNvSpPr txBox="1"/>
          <p:nvPr/>
        </p:nvSpPr>
        <p:spPr>
          <a:xfrm>
            <a:off x="1235163" y="4253678"/>
            <a:ext cx="5394237" cy="1082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033321"/>
            <a:ext cx="18288000" cy="4253679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57900" y="6033330"/>
            <a:ext cx="12230097" cy="425367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033328"/>
            <a:ext cx="18380208" cy="4253672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99" b="74693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7008"/>
          <a:stretch/>
        </p:blipFill>
        <p:spPr>
          <a:xfrm>
            <a:off x="9336380" y="1943100"/>
            <a:ext cx="8607362" cy="558972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9601195"/>
            <a:ext cx="18287997" cy="685805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231004" y="383863"/>
            <a:ext cx="15151996" cy="9519273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 (EDA)</a:t>
            </a: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Checked for missing values: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 columns were identified with null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Outlier detection: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Examined and addressed potential outliers in the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imputation: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Since Facebook was listed on NYSE only on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18, 2012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missing values before this date were imputed as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ANALYSIS</a:t>
            </a: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Performed key financial calculations: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Daily Returns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Measured stock price fluctuations.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Cumulative Daily Returns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Tracked overall stock trends.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Sharpe Ratios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Assessed risk-adjusted returns.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Portfolio Risk &amp; Return on Investment (ROI)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Evaluated portfolio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Identified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top-performing stocks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portfolio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Utilized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BI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interactive visualizations and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Conducted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sector-wise analysis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understand market behavior.</a:t>
            </a: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INFERENCES FROM DATA ANALYSIS</a:t>
            </a:r>
          </a:p>
          <a:p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Top-Performing Stocks: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Identified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 stocks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provided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80%+ returns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the last five years: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Amazon, Microsoft, Apple, Facebook, UnitedHealth Group, Google, and Morgan Stanley.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Risk-Return Tradeoff: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had the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highest return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but also carried a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higher risk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Johnson &amp; Johnson, Roche Holding, Merck, and Microsoft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provided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 returns with lower risk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Sector Performance: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Best-performing sector: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followed by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Worst-performing sector: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Aviation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followed by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Healthcare &amp; Pharma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Portfolio Selection: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Based on our analysis, we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optimized investment portfolios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tailored to both clients' risk appetites and financial goals.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6E61B563-A4B2-5783-81AF-A2A053D74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8028344"/>
            <a:ext cx="18288000" cy="2279034"/>
            <a:chOff x="0" y="-29768"/>
            <a:chExt cx="12202174" cy="151935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0633BBC-8C60-7DC4-F0CC-CE3225109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C98078-F2A2-725C-ED61-320B63B69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1CD4C03-24F0-57A9-530E-8F2ABABDC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A493D40-59E5-4B09-9C7D-902BA6B006C4}"/>
              </a:ext>
            </a:extLst>
          </p:cNvPr>
          <p:cNvSpPr txBox="1"/>
          <p:nvPr/>
        </p:nvSpPr>
        <p:spPr>
          <a:xfrm>
            <a:off x="5052546" y="8482378"/>
            <a:ext cx="8182905" cy="1370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 AND VISUALIZATION</a:t>
            </a:r>
          </a:p>
        </p:txBody>
      </p:sp>
      <p:pic>
        <p:nvPicPr>
          <p:cNvPr id="2" name="Picture 1" descr="A group of people standing in front of a computer screen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45" b="20680"/>
          <a:stretch/>
        </p:blipFill>
        <p:spPr>
          <a:xfrm>
            <a:off x="1" y="10"/>
            <a:ext cx="18287997" cy="80283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169900"/>
            <a:ext cx="6705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STOCKS DATA AVAILABLE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EABEE61-6405-483C-8508-80970525D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305619"/>
              </p:ext>
            </p:extLst>
          </p:nvPr>
        </p:nvGraphicFramePr>
        <p:xfrm>
          <a:off x="8481944" y="261937"/>
          <a:ext cx="9571905" cy="9725025"/>
        </p:xfrm>
        <a:graphic>
          <a:graphicData uri="http://schemas.openxmlformats.org/drawingml/2006/table">
            <a:tbl>
              <a:tblPr/>
              <a:tblGrid>
                <a:gridCol w="1830501">
                  <a:extLst>
                    <a:ext uri="{9D8B030D-6E8A-4147-A177-3AD203B41FA5}">
                      <a16:colId xmlns:a16="http://schemas.microsoft.com/office/drawing/2014/main" val="36481541"/>
                    </a:ext>
                  </a:extLst>
                </a:gridCol>
                <a:gridCol w="2977642">
                  <a:extLst>
                    <a:ext uri="{9D8B030D-6E8A-4147-A177-3AD203B41FA5}">
                      <a16:colId xmlns:a16="http://schemas.microsoft.com/office/drawing/2014/main" val="4013728038"/>
                    </a:ext>
                  </a:extLst>
                </a:gridCol>
                <a:gridCol w="4763762">
                  <a:extLst>
                    <a:ext uri="{9D8B030D-6E8A-4147-A177-3AD203B41FA5}">
                      <a16:colId xmlns:a16="http://schemas.microsoft.com/office/drawing/2014/main" val="68760895"/>
                    </a:ext>
                  </a:extLst>
                </a:gridCol>
              </a:tblGrid>
              <a:tr h="38900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 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45999"/>
                  </a:ext>
                </a:extLst>
              </a:tr>
              <a:tr h="389001"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AAL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Aviation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Airlines Group Inc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662727"/>
                  </a:ext>
                </a:extLst>
              </a:tr>
              <a:tr h="389001"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ALGT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Aviation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Allegiant Travel Company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696661"/>
                  </a:ext>
                </a:extLst>
              </a:tr>
              <a:tr h="389001"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ALK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Aviation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Alaska Air Group Inc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269914"/>
                  </a:ext>
                </a:extLst>
              </a:tr>
              <a:tr h="389001"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Aviation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Delta Air Lines Inc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750390"/>
                  </a:ext>
                </a:extLst>
              </a:tr>
              <a:tr h="389001"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Aviation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Hawaiian Holdings Inc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999999"/>
                  </a:ext>
                </a:extLst>
              </a:tr>
              <a:tr h="389001"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LUV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Aviation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Southwest Airlines Co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966445"/>
                  </a:ext>
                </a:extLst>
              </a:tr>
              <a:tr h="389001"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BCS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Barclays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305943"/>
                  </a:ext>
                </a:extLst>
              </a:tr>
              <a:tr h="389001"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 Suisse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046377"/>
                  </a:ext>
                </a:extLst>
              </a:tr>
              <a:tr h="389001"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Deutsche Bank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603525"/>
                  </a:ext>
                </a:extLst>
              </a:tr>
              <a:tr h="389001"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Goldman Sachs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262947"/>
                  </a:ext>
                </a:extLst>
              </a:tr>
              <a:tr h="389001"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Morgan Stanley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97450"/>
                  </a:ext>
                </a:extLst>
              </a:tr>
              <a:tr h="389001"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WFC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Wells Fargo 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563518"/>
                  </a:ext>
                </a:extLst>
              </a:tr>
              <a:tr h="389001"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JNJ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Healthcare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Johnson &amp; Johnson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62995"/>
                  </a:ext>
                </a:extLst>
              </a:tr>
              <a:tr h="389001"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MRK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Healthcare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Merck and CO inc.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285035"/>
                  </a:ext>
                </a:extLst>
              </a:tr>
              <a:tr h="389001"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PFE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Healthcare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Pfizer </a:t>
                      </a:r>
                      <a:r>
                        <a:rPr lang="en-I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944074"/>
                  </a:ext>
                </a:extLst>
              </a:tr>
              <a:tr h="389001"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UNH 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Healthcare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UnitedHealthGroup</a:t>
                      </a: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Inc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707097"/>
                  </a:ext>
                </a:extLst>
              </a:tr>
              <a:tr h="389001"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BHC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Pharmaceuticals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Bausch Health Companies </a:t>
                      </a:r>
                      <a:r>
                        <a:rPr lang="en-I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631337"/>
                  </a:ext>
                </a:extLst>
              </a:tr>
              <a:tr h="389001"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RHHBY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Pharmaceuticals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Roche Holding AG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218092"/>
                  </a:ext>
                </a:extLst>
              </a:tr>
              <a:tr h="389001"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AAPL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Technology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 Inc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745309"/>
                  </a:ext>
                </a:extLst>
              </a:tr>
              <a:tr h="389001"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AMZN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Technology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980007"/>
                  </a:ext>
                </a:extLst>
              </a:tr>
              <a:tr h="389001"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Technology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Facebook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296623"/>
                  </a:ext>
                </a:extLst>
              </a:tr>
              <a:tr h="389001"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Technology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Alphabet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796335"/>
                  </a:ext>
                </a:extLst>
              </a:tr>
              <a:tr h="389001"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IBM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Technology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IBM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499109"/>
                  </a:ext>
                </a:extLst>
              </a:tr>
              <a:tr h="389001"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MSFT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Technology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532367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C68038-25E8-4205-8809-CE1987DD1AB5}"/>
              </a:ext>
            </a:extLst>
          </p:cNvPr>
          <p:cNvCxnSpPr/>
          <p:nvPr/>
        </p:nvCxnSpPr>
        <p:spPr>
          <a:xfrm>
            <a:off x="8153400" y="1828800"/>
            <a:ext cx="0" cy="66294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3" name="TextBox 8">
            <a:extLst>
              <a:ext uri="{FF2B5EF4-FFF2-40B4-BE49-F238E27FC236}">
                <a16:creationId xmlns:a16="http://schemas.microsoft.com/office/drawing/2014/main" id="{C2065AAE-4B30-6753-66DC-14669E4EC2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617429"/>
              </p:ext>
            </p:extLst>
          </p:nvPr>
        </p:nvGraphicFramePr>
        <p:xfrm>
          <a:off x="585855" y="3009900"/>
          <a:ext cx="7362687" cy="6001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EBD78B-DCDD-44F3-894C-8FA178F66101}"/>
              </a:ext>
            </a:extLst>
          </p:cNvPr>
          <p:cNvSpPr txBox="1"/>
          <p:nvPr/>
        </p:nvSpPr>
        <p:spPr>
          <a:xfrm>
            <a:off x="1143000" y="619085"/>
            <a:ext cx="16503396" cy="938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b="1" kern="12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 OF STOCKS AFTER NORMALIZING THE VALUES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4917" y="3559302"/>
            <a:ext cx="4882642" cy="27432"/>
          </a:xfrm>
          <a:custGeom>
            <a:avLst/>
            <a:gdLst>
              <a:gd name="connsiteX0" fmla="*/ 0 w 4882642"/>
              <a:gd name="connsiteY0" fmla="*/ 0 h 27432"/>
              <a:gd name="connsiteX1" fmla="*/ 648694 w 4882642"/>
              <a:gd name="connsiteY1" fmla="*/ 0 h 27432"/>
              <a:gd name="connsiteX2" fmla="*/ 1199735 w 4882642"/>
              <a:gd name="connsiteY2" fmla="*/ 0 h 27432"/>
              <a:gd name="connsiteX3" fmla="*/ 1799602 w 4882642"/>
              <a:gd name="connsiteY3" fmla="*/ 0 h 27432"/>
              <a:gd name="connsiteX4" fmla="*/ 2545949 w 4882642"/>
              <a:gd name="connsiteY4" fmla="*/ 0 h 27432"/>
              <a:gd name="connsiteX5" fmla="*/ 3194643 w 4882642"/>
              <a:gd name="connsiteY5" fmla="*/ 0 h 27432"/>
              <a:gd name="connsiteX6" fmla="*/ 3794510 w 4882642"/>
              <a:gd name="connsiteY6" fmla="*/ 0 h 27432"/>
              <a:gd name="connsiteX7" fmla="*/ 4882642 w 4882642"/>
              <a:gd name="connsiteY7" fmla="*/ 0 h 27432"/>
              <a:gd name="connsiteX8" fmla="*/ 4882642 w 4882642"/>
              <a:gd name="connsiteY8" fmla="*/ 27432 h 27432"/>
              <a:gd name="connsiteX9" fmla="*/ 4185122 w 4882642"/>
              <a:gd name="connsiteY9" fmla="*/ 27432 h 27432"/>
              <a:gd name="connsiteX10" fmla="*/ 3585254 w 4882642"/>
              <a:gd name="connsiteY10" fmla="*/ 27432 h 27432"/>
              <a:gd name="connsiteX11" fmla="*/ 2790081 w 4882642"/>
              <a:gd name="connsiteY11" fmla="*/ 27432 h 27432"/>
              <a:gd name="connsiteX12" fmla="*/ 2141387 w 4882642"/>
              <a:gd name="connsiteY12" fmla="*/ 27432 h 27432"/>
              <a:gd name="connsiteX13" fmla="*/ 1590346 w 4882642"/>
              <a:gd name="connsiteY13" fmla="*/ 27432 h 27432"/>
              <a:gd name="connsiteX14" fmla="*/ 844000 w 4882642"/>
              <a:gd name="connsiteY14" fmla="*/ 27432 h 27432"/>
              <a:gd name="connsiteX15" fmla="*/ 0 w 4882642"/>
              <a:gd name="connsiteY15" fmla="*/ 27432 h 27432"/>
              <a:gd name="connsiteX16" fmla="*/ 0 w 4882642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2642" h="27432" fill="none" extrusionOk="0">
                <a:moveTo>
                  <a:pt x="0" y="0"/>
                </a:moveTo>
                <a:cubicBezTo>
                  <a:pt x="283896" y="15806"/>
                  <a:pt x="476914" y="-5705"/>
                  <a:pt x="648694" y="0"/>
                </a:cubicBezTo>
                <a:cubicBezTo>
                  <a:pt x="820474" y="5705"/>
                  <a:pt x="992491" y="-2560"/>
                  <a:pt x="1199735" y="0"/>
                </a:cubicBezTo>
                <a:cubicBezTo>
                  <a:pt x="1406979" y="2560"/>
                  <a:pt x="1535106" y="-12373"/>
                  <a:pt x="1799602" y="0"/>
                </a:cubicBezTo>
                <a:cubicBezTo>
                  <a:pt x="2064098" y="12373"/>
                  <a:pt x="2220857" y="34016"/>
                  <a:pt x="2545949" y="0"/>
                </a:cubicBezTo>
                <a:cubicBezTo>
                  <a:pt x="2871041" y="-34016"/>
                  <a:pt x="2930967" y="-6551"/>
                  <a:pt x="3194643" y="0"/>
                </a:cubicBezTo>
                <a:cubicBezTo>
                  <a:pt x="3458319" y="6551"/>
                  <a:pt x="3590719" y="-27970"/>
                  <a:pt x="3794510" y="0"/>
                </a:cubicBezTo>
                <a:cubicBezTo>
                  <a:pt x="3998301" y="27970"/>
                  <a:pt x="4343090" y="-39667"/>
                  <a:pt x="4882642" y="0"/>
                </a:cubicBezTo>
                <a:cubicBezTo>
                  <a:pt x="4881669" y="8304"/>
                  <a:pt x="4882164" y="21512"/>
                  <a:pt x="4882642" y="27432"/>
                </a:cubicBezTo>
                <a:cubicBezTo>
                  <a:pt x="4608564" y="7308"/>
                  <a:pt x="4394312" y="56256"/>
                  <a:pt x="4185122" y="27432"/>
                </a:cubicBezTo>
                <a:cubicBezTo>
                  <a:pt x="3975932" y="-1392"/>
                  <a:pt x="3827783" y="51583"/>
                  <a:pt x="3585254" y="27432"/>
                </a:cubicBezTo>
                <a:cubicBezTo>
                  <a:pt x="3342725" y="3281"/>
                  <a:pt x="3165015" y="17373"/>
                  <a:pt x="2790081" y="27432"/>
                </a:cubicBezTo>
                <a:cubicBezTo>
                  <a:pt x="2415147" y="37491"/>
                  <a:pt x="2453830" y="6816"/>
                  <a:pt x="2141387" y="27432"/>
                </a:cubicBezTo>
                <a:cubicBezTo>
                  <a:pt x="1828944" y="48048"/>
                  <a:pt x="1774219" y="17790"/>
                  <a:pt x="1590346" y="27432"/>
                </a:cubicBezTo>
                <a:cubicBezTo>
                  <a:pt x="1406473" y="37074"/>
                  <a:pt x="1200327" y="18527"/>
                  <a:pt x="844000" y="27432"/>
                </a:cubicBezTo>
                <a:cubicBezTo>
                  <a:pt x="487673" y="36337"/>
                  <a:pt x="322314" y="2648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882642" h="27432" stroke="0" extrusionOk="0">
                <a:moveTo>
                  <a:pt x="0" y="0"/>
                </a:moveTo>
                <a:cubicBezTo>
                  <a:pt x="238803" y="9040"/>
                  <a:pt x="494861" y="-4831"/>
                  <a:pt x="648694" y="0"/>
                </a:cubicBezTo>
                <a:cubicBezTo>
                  <a:pt x="802527" y="4831"/>
                  <a:pt x="991643" y="12575"/>
                  <a:pt x="1199735" y="0"/>
                </a:cubicBezTo>
                <a:cubicBezTo>
                  <a:pt x="1407827" y="-12575"/>
                  <a:pt x="1757315" y="9056"/>
                  <a:pt x="1994908" y="0"/>
                </a:cubicBezTo>
                <a:cubicBezTo>
                  <a:pt x="2232501" y="-9056"/>
                  <a:pt x="2370188" y="18797"/>
                  <a:pt x="2643602" y="0"/>
                </a:cubicBezTo>
                <a:cubicBezTo>
                  <a:pt x="2917016" y="-18797"/>
                  <a:pt x="3036387" y="10091"/>
                  <a:pt x="3292296" y="0"/>
                </a:cubicBezTo>
                <a:cubicBezTo>
                  <a:pt x="3548205" y="-10091"/>
                  <a:pt x="3892824" y="6516"/>
                  <a:pt x="4087469" y="0"/>
                </a:cubicBezTo>
                <a:cubicBezTo>
                  <a:pt x="4282114" y="-6516"/>
                  <a:pt x="4487997" y="-16222"/>
                  <a:pt x="4882642" y="0"/>
                </a:cubicBezTo>
                <a:cubicBezTo>
                  <a:pt x="4883127" y="9333"/>
                  <a:pt x="4883920" y="19699"/>
                  <a:pt x="4882642" y="27432"/>
                </a:cubicBezTo>
                <a:cubicBezTo>
                  <a:pt x="4665479" y="53358"/>
                  <a:pt x="4455363" y="34051"/>
                  <a:pt x="4282775" y="27432"/>
                </a:cubicBezTo>
                <a:cubicBezTo>
                  <a:pt x="4110187" y="20813"/>
                  <a:pt x="3781952" y="37808"/>
                  <a:pt x="3585254" y="27432"/>
                </a:cubicBezTo>
                <a:cubicBezTo>
                  <a:pt x="3388556" y="17056"/>
                  <a:pt x="3084641" y="41802"/>
                  <a:pt x="2887734" y="27432"/>
                </a:cubicBezTo>
                <a:cubicBezTo>
                  <a:pt x="2690827" y="13062"/>
                  <a:pt x="2491613" y="5294"/>
                  <a:pt x="2239040" y="27432"/>
                </a:cubicBezTo>
                <a:cubicBezTo>
                  <a:pt x="1986467" y="49570"/>
                  <a:pt x="1795483" y="63015"/>
                  <a:pt x="1443867" y="27432"/>
                </a:cubicBezTo>
                <a:cubicBezTo>
                  <a:pt x="1092251" y="-8151"/>
                  <a:pt x="850619" y="43704"/>
                  <a:pt x="648694" y="27432"/>
                </a:cubicBezTo>
                <a:cubicBezTo>
                  <a:pt x="446769" y="11160"/>
                  <a:pt x="306471" y="26408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A3BC5-9A20-88ED-4CFE-8D3B77418CD9}"/>
              </a:ext>
            </a:extLst>
          </p:cNvPr>
          <p:cNvSpPr txBox="1"/>
          <p:nvPr/>
        </p:nvSpPr>
        <p:spPr>
          <a:xfrm>
            <a:off x="465181" y="4596945"/>
            <a:ext cx="7228332" cy="3611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10-year comparison of stock values against the S&amp;P 500 index to identify trends.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Facebook (Meta) entered the market on May 18, 2012, impacting its data timeline.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Interactive dashboard with sector-specific buttons has been added for deeper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DFB948-3587-4DB3-80EE-2B950F29F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566" y="2657505"/>
            <a:ext cx="10175900" cy="65295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79114" y="708225"/>
            <a:ext cx="9015603" cy="8962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800" b="1" kern="12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SECTOR WISE ANALYSIS : AVIATION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7803" y="2660887"/>
            <a:ext cx="7439405" cy="5435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S&amp;P500 is not co-related to Aviation Sector.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 took a massive hit in 2020 due to corona pandemic which resulted in a bear market.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 though the market recovered but the Aviation Sector underperformed the market.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can see Allegiant Travel Company has some positive correlation with Delta Airlines.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 we can see there is some positive correlation of Delta Airlines with Southwest Airlines.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9631FE-C67A-485A-B4AD-EAFD1119C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074" y="2562626"/>
            <a:ext cx="9217407" cy="516174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9601198"/>
            <a:ext cx="18288000" cy="68516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57900" y="9601198"/>
            <a:ext cx="12230097" cy="685158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</TotalTime>
  <Words>1254</Words>
  <Application>Microsoft Office PowerPoint</Application>
  <PresentationFormat>Custom</PresentationFormat>
  <Paragraphs>207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Trebuchet MS</vt:lpstr>
      <vt:lpstr>Office Theme</vt:lpstr>
      <vt:lpstr>FINANCE AND RISK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SECTOR WISE ANALYSIS : AVIATION</vt:lpstr>
      <vt:lpstr>SECTOR WISE ANALYSIS : FINANCE</vt:lpstr>
      <vt:lpstr>SECTOR WISE ANALYSIS : PHARMA &amp; HEALTHCARE</vt:lpstr>
      <vt:lpstr>SECTOR WISE ANALYSIS : TECHNOLOGY</vt:lpstr>
      <vt:lpstr>VISUALIZATION OF STOCKS (PAST 5 YEARS)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</dc:creator>
  <cp:lastModifiedBy>Panda, Sibani</cp:lastModifiedBy>
  <cp:revision>49</cp:revision>
  <dcterms:created xsi:type="dcterms:W3CDTF">2022-05-04T02:01:36Z</dcterms:created>
  <dcterms:modified xsi:type="dcterms:W3CDTF">2025-02-15T19:03:41Z</dcterms:modified>
</cp:coreProperties>
</file>