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8"/>
  </p:notesMasterIdLst>
  <p:sldIdLst>
    <p:sldId id="256" r:id="rId2"/>
    <p:sldId id="276" r:id="rId3"/>
    <p:sldId id="257" r:id="rId4"/>
    <p:sldId id="258" r:id="rId5"/>
    <p:sldId id="259" r:id="rId6"/>
    <p:sldId id="260" r:id="rId7"/>
    <p:sldId id="262" r:id="rId8"/>
    <p:sldId id="263" r:id="rId9"/>
    <p:sldId id="270" r:id="rId10"/>
    <p:sldId id="271" r:id="rId11"/>
    <p:sldId id="264" r:id="rId12"/>
    <p:sldId id="265" r:id="rId13"/>
    <p:sldId id="268" r:id="rId14"/>
    <p:sldId id="267" r:id="rId15"/>
    <p:sldId id="266" r:id="rId16"/>
    <p:sldId id="269" r:id="rId17"/>
    <p:sldId id="272" r:id="rId18"/>
    <p:sldId id="274" r:id="rId19"/>
    <p:sldId id="277" r:id="rId20"/>
    <p:sldId id="279" r:id="rId21"/>
    <p:sldId id="280" r:id="rId22"/>
    <p:sldId id="282" r:id="rId23"/>
    <p:sldId id="275" r:id="rId24"/>
    <p:sldId id="273" r:id="rId25"/>
    <p:sldId id="278"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435" autoAdjust="0"/>
  </p:normalViewPr>
  <p:slideViewPr>
    <p:cSldViewPr snapToGrid="0">
      <p:cViewPr>
        <p:scale>
          <a:sx n="70" d="100"/>
          <a:sy n="70" d="100"/>
        </p:scale>
        <p:origin x="536"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63B43-AD99-49E3-8051-DEF8F52F12F0}" type="datetimeFigureOut">
              <a:rPr lang="en-IN" smtClean="0"/>
              <a:t>10-04-2024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332097-56BF-494E-9D6D-BC9CBD6F5504}" type="slidenum">
              <a:rPr lang="en-IN" smtClean="0"/>
              <a:t>‹#›</a:t>
            </a:fld>
            <a:endParaRPr lang="en-IN" dirty="0"/>
          </a:p>
        </p:txBody>
      </p:sp>
    </p:spTree>
    <p:extLst>
      <p:ext uri="{BB962C8B-B14F-4D97-AF65-F5344CB8AC3E}">
        <p14:creationId xmlns:p14="http://schemas.microsoft.com/office/powerpoint/2010/main" val="665222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332097-56BF-494E-9D6D-BC9CBD6F5504}" type="slidenum">
              <a:rPr lang="en-IN" smtClean="0"/>
              <a:t>1</a:t>
            </a:fld>
            <a:endParaRPr lang="en-IN" dirty="0"/>
          </a:p>
        </p:txBody>
      </p:sp>
    </p:spTree>
    <p:extLst>
      <p:ext uri="{BB962C8B-B14F-4D97-AF65-F5344CB8AC3E}">
        <p14:creationId xmlns:p14="http://schemas.microsoft.com/office/powerpoint/2010/main" val="1754593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332097-56BF-494E-9D6D-BC9CBD6F5504}" type="slidenum">
              <a:rPr lang="en-IN" smtClean="0"/>
              <a:t>25</a:t>
            </a:fld>
            <a:endParaRPr lang="en-IN" dirty="0"/>
          </a:p>
        </p:txBody>
      </p:sp>
    </p:spTree>
    <p:extLst>
      <p:ext uri="{BB962C8B-B14F-4D97-AF65-F5344CB8AC3E}">
        <p14:creationId xmlns:p14="http://schemas.microsoft.com/office/powerpoint/2010/main" val="3996636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332097-56BF-494E-9D6D-BC9CBD6F5504}" type="slidenum">
              <a:rPr lang="en-IN" smtClean="0"/>
              <a:t>2</a:t>
            </a:fld>
            <a:endParaRPr lang="en-IN" dirty="0"/>
          </a:p>
        </p:txBody>
      </p:sp>
    </p:spTree>
    <p:extLst>
      <p:ext uri="{BB962C8B-B14F-4D97-AF65-F5344CB8AC3E}">
        <p14:creationId xmlns:p14="http://schemas.microsoft.com/office/powerpoint/2010/main" val="127866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332097-56BF-494E-9D6D-BC9CBD6F5504}" type="slidenum">
              <a:rPr lang="en-IN" smtClean="0"/>
              <a:t>3</a:t>
            </a:fld>
            <a:endParaRPr lang="en-IN" dirty="0"/>
          </a:p>
        </p:txBody>
      </p:sp>
    </p:spTree>
    <p:extLst>
      <p:ext uri="{BB962C8B-B14F-4D97-AF65-F5344CB8AC3E}">
        <p14:creationId xmlns:p14="http://schemas.microsoft.com/office/powerpoint/2010/main" val="4114639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332097-56BF-494E-9D6D-BC9CBD6F5504}" type="slidenum">
              <a:rPr lang="en-IN" smtClean="0"/>
              <a:t>8</a:t>
            </a:fld>
            <a:endParaRPr lang="en-IN" dirty="0"/>
          </a:p>
        </p:txBody>
      </p:sp>
    </p:spTree>
    <p:extLst>
      <p:ext uri="{BB962C8B-B14F-4D97-AF65-F5344CB8AC3E}">
        <p14:creationId xmlns:p14="http://schemas.microsoft.com/office/powerpoint/2010/main" val="578091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332097-56BF-494E-9D6D-BC9CBD6F5504}" type="slidenum">
              <a:rPr lang="en-IN" smtClean="0"/>
              <a:t>15</a:t>
            </a:fld>
            <a:endParaRPr lang="en-IN" dirty="0"/>
          </a:p>
        </p:txBody>
      </p:sp>
    </p:spTree>
    <p:extLst>
      <p:ext uri="{BB962C8B-B14F-4D97-AF65-F5344CB8AC3E}">
        <p14:creationId xmlns:p14="http://schemas.microsoft.com/office/powerpoint/2010/main" val="1428837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332097-56BF-494E-9D6D-BC9CBD6F5504}" type="slidenum">
              <a:rPr lang="en-IN" smtClean="0"/>
              <a:t>16</a:t>
            </a:fld>
            <a:endParaRPr lang="en-IN" dirty="0"/>
          </a:p>
        </p:txBody>
      </p:sp>
    </p:spTree>
    <p:extLst>
      <p:ext uri="{BB962C8B-B14F-4D97-AF65-F5344CB8AC3E}">
        <p14:creationId xmlns:p14="http://schemas.microsoft.com/office/powerpoint/2010/main" val="118388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332097-56BF-494E-9D6D-BC9CBD6F5504}" type="slidenum">
              <a:rPr lang="en-IN" smtClean="0"/>
              <a:t>20</a:t>
            </a:fld>
            <a:endParaRPr lang="en-IN" dirty="0"/>
          </a:p>
        </p:txBody>
      </p:sp>
    </p:spTree>
    <p:extLst>
      <p:ext uri="{BB962C8B-B14F-4D97-AF65-F5344CB8AC3E}">
        <p14:creationId xmlns:p14="http://schemas.microsoft.com/office/powerpoint/2010/main" val="1488906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332097-56BF-494E-9D6D-BC9CBD6F5504}" type="slidenum">
              <a:rPr lang="en-IN" smtClean="0"/>
              <a:t>21</a:t>
            </a:fld>
            <a:endParaRPr lang="en-IN" dirty="0"/>
          </a:p>
        </p:txBody>
      </p:sp>
    </p:spTree>
    <p:extLst>
      <p:ext uri="{BB962C8B-B14F-4D97-AF65-F5344CB8AC3E}">
        <p14:creationId xmlns:p14="http://schemas.microsoft.com/office/powerpoint/2010/main" val="1539819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332097-56BF-494E-9D6D-BC9CBD6F5504}" type="slidenum">
              <a:rPr lang="en-IN" smtClean="0"/>
              <a:t>22</a:t>
            </a:fld>
            <a:endParaRPr lang="en-IN" dirty="0"/>
          </a:p>
        </p:txBody>
      </p:sp>
    </p:spTree>
    <p:extLst>
      <p:ext uri="{BB962C8B-B14F-4D97-AF65-F5344CB8AC3E}">
        <p14:creationId xmlns:p14="http://schemas.microsoft.com/office/powerpoint/2010/main" val="3697449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FC168-14C3-9DD4-B592-AAE62F0A33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9533DC-F169-2160-232D-838A085178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2626E8-A053-B6D5-6B26-6175CDBC612D}"/>
              </a:ext>
            </a:extLst>
          </p:cNvPr>
          <p:cNvSpPr>
            <a:spLocks noGrp="1"/>
          </p:cNvSpPr>
          <p:nvPr>
            <p:ph type="dt" sz="half" idx="10"/>
          </p:nvPr>
        </p:nvSpPr>
        <p:spPr/>
        <p:txBody>
          <a:bodyPr/>
          <a:lstStyle/>
          <a:p>
            <a:fld id="{AA20F267-3DC4-444B-8D69-0C20E2F69FA8}" type="datetimeFigureOut">
              <a:rPr lang="en-IN" smtClean="0"/>
              <a:t>10-04-2024</a:t>
            </a:fld>
            <a:endParaRPr lang="en-IN" dirty="0"/>
          </a:p>
        </p:txBody>
      </p:sp>
      <p:sp>
        <p:nvSpPr>
          <p:cNvPr id="5" name="Footer Placeholder 4">
            <a:extLst>
              <a:ext uri="{FF2B5EF4-FFF2-40B4-BE49-F238E27FC236}">
                <a16:creationId xmlns:a16="http://schemas.microsoft.com/office/drawing/2014/main" id="{0FF6E054-DA5E-EA8B-AB14-0EE0A0C0233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0ED6556-9AC6-9522-0270-B6984DAC078B}"/>
              </a:ext>
            </a:extLst>
          </p:cNvPr>
          <p:cNvSpPr>
            <a:spLocks noGrp="1"/>
          </p:cNvSpPr>
          <p:nvPr>
            <p:ph type="sldNum" sz="quarter" idx="12"/>
          </p:nvPr>
        </p:nvSpPr>
        <p:spPr/>
        <p:txBody>
          <a:bodyPr/>
          <a:lstStyle/>
          <a:p>
            <a:fld id="{CAB71453-BB6A-41C9-9927-2B701702A300}" type="slidenum">
              <a:rPr lang="en-IN" smtClean="0"/>
              <a:t>‹#›</a:t>
            </a:fld>
            <a:endParaRPr lang="en-IN" dirty="0"/>
          </a:p>
        </p:txBody>
      </p:sp>
    </p:spTree>
    <p:extLst>
      <p:ext uri="{BB962C8B-B14F-4D97-AF65-F5344CB8AC3E}">
        <p14:creationId xmlns:p14="http://schemas.microsoft.com/office/powerpoint/2010/main" val="1509928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747A-1A9B-D341-03D8-09E56F0FBF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B8FFD0-CDA1-3BB1-6F8A-E9684CACB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E4CBEA-E4B6-7CB4-E745-D5267F5F065A}"/>
              </a:ext>
            </a:extLst>
          </p:cNvPr>
          <p:cNvSpPr>
            <a:spLocks noGrp="1"/>
          </p:cNvSpPr>
          <p:nvPr>
            <p:ph type="dt" sz="half" idx="10"/>
          </p:nvPr>
        </p:nvSpPr>
        <p:spPr/>
        <p:txBody>
          <a:bodyPr/>
          <a:lstStyle/>
          <a:p>
            <a:fld id="{AA20F267-3DC4-444B-8D69-0C20E2F69FA8}" type="datetimeFigureOut">
              <a:rPr lang="en-IN" smtClean="0"/>
              <a:t>10-04-2024</a:t>
            </a:fld>
            <a:endParaRPr lang="en-IN" dirty="0"/>
          </a:p>
        </p:txBody>
      </p:sp>
      <p:sp>
        <p:nvSpPr>
          <p:cNvPr id="5" name="Footer Placeholder 4">
            <a:extLst>
              <a:ext uri="{FF2B5EF4-FFF2-40B4-BE49-F238E27FC236}">
                <a16:creationId xmlns:a16="http://schemas.microsoft.com/office/drawing/2014/main" id="{F794A25E-D705-CAFE-0147-4C482E4349B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102E6B5-7D45-F370-45EC-782DB6C31EA9}"/>
              </a:ext>
            </a:extLst>
          </p:cNvPr>
          <p:cNvSpPr>
            <a:spLocks noGrp="1"/>
          </p:cNvSpPr>
          <p:nvPr>
            <p:ph type="sldNum" sz="quarter" idx="12"/>
          </p:nvPr>
        </p:nvSpPr>
        <p:spPr/>
        <p:txBody>
          <a:bodyPr/>
          <a:lstStyle/>
          <a:p>
            <a:fld id="{CAB71453-BB6A-41C9-9927-2B701702A300}" type="slidenum">
              <a:rPr lang="en-IN" smtClean="0"/>
              <a:t>‹#›</a:t>
            </a:fld>
            <a:endParaRPr lang="en-IN" dirty="0"/>
          </a:p>
        </p:txBody>
      </p:sp>
    </p:spTree>
    <p:extLst>
      <p:ext uri="{BB962C8B-B14F-4D97-AF65-F5344CB8AC3E}">
        <p14:creationId xmlns:p14="http://schemas.microsoft.com/office/powerpoint/2010/main" val="4229419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75A79D-9C5A-BB32-0D5E-8D802EA658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D6EB85-2A1F-64A7-1F77-C3F4D7DCE9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303AFF-B88B-5F3D-B2BE-2439F8B5AFAA}"/>
              </a:ext>
            </a:extLst>
          </p:cNvPr>
          <p:cNvSpPr>
            <a:spLocks noGrp="1"/>
          </p:cNvSpPr>
          <p:nvPr>
            <p:ph type="dt" sz="half" idx="10"/>
          </p:nvPr>
        </p:nvSpPr>
        <p:spPr/>
        <p:txBody>
          <a:bodyPr/>
          <a:lstStyle/>
          <a:p>
            <a:fld id="{AA20F267-3DC4-444B-8D69-0C20E2F69FA8}" type="datetimeFigureOut">
              <a:rPr lang="en-IN" smtClean="0"/>
              <a:t>10-04-2024</a:t>
            </a:fld>
            <a:endParaRPr lang="en-IN" dirty="0"/>
          </a:p>
        </p:txBody>
      </p:sp>
      <p:sp>
        <p:nvSpPr>
          <p:cNvPr id="5" name="Footer Placeholder 4">
            <a:extLst>
              <a:ext uri="{FF2B5EF4-FFF2-40B4-BE49-F238E27FC236}">
                <a16:creationId xmlns:a16="http://schemas.microsoft.com/office/drawing/2014/main" id="{85BCBD79-F4AE-8D97-1922-9ADF74CC255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F008104-695C-D623-D1B4-BDB815BBA77C}"/>
              </a:ext>
            </a:extLst>
          </p:cNvPr>
          <p:cNvSpPr>
            <a:spLocks noGrp="1"/>
          </p:cNvSpPr>
          <p:nvPr>
            <p:ph type="sldNum" sz="quarter" idx="12"/>
          </p:nvPr>
        </p:nvSpPr>
        <p:spPr/>
        <p:txBody>
          <a:bodyPr/>
          <a:lstStyle/>
          <a:p>
            <a:fld id="{CAB71453-BB6A-41C9-9927-2B701702A300}" type="slidenum">
              <a:rPr lang="en-IN" smtClean="0"/>
              <a:t>‹#›</a:t>
            </a:fld>
            <a:endParaRPr lang="en-IN" dirty="0"/>
          </a:p>
        </p:txBody>
      </p:sp>
    </p:spTree>
    <p:extLst>
      <p:ext uri="{BB962C8B-B14F-4D97-AF65-F5344CB8AC3E}">
        <p14:creationId xmlns:p14="http://schemas.microsoft.com/office/powerpoint/2010/main" val="343198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AE81-18FC-68FB-0538-C4181FA05B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4DBC52-E2AD-B28B-07B3-11F1E807B3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558F9A-5FC1-54DB-7FC1-BCBD6541F25B}"/>
              </a:ext>
            </a:extLst>
          </p:cNvPr>
          <p:cNvSpPr>
            <a:spLocks noGrp="1"/>
          </p:cNvSpPr>
          <p:nvPr>
            <p:ph type="dt" sz="half" idx="10"/>
          </p:nvPr>
        </p:nvSpPr>
        <p:spPr/>
        <p:txBody>
          <a:bodyPr/>
          <a:lstStyle/>
          <a:p>
            <a:fld id="{AA20F267-3DC4-444B-8D69-0C20E2F69FA8}" type="datetimeFigureOut">
              <a:rPr lang="en-IN" smtClean="0"/>
              <a:t>10-04-2024</a:t>
            </a:fld>
            <a:endParaRPr lang="en-IN" dirty="0"/>
          </a:p>
        </p:txBody>
      </p:sp>
      <p:sp>
        <p:nvSpPr>
          <p:cNvPr id="5" name="Footer Placeholder 4">
            <a:extLst>
              <a:ext uri="{FF2B5EF4-FFF2-40B4-BE49-F238E27FC236}">
                <a16:creationId xmlns:a16="http://schemas.microsoft.com/office/drawing/2014/main" id="{45A96FA6-E8EB-8344-BA58-4050E99CBFF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8B2316E-2D00-AF02-6C81-C31A26DB6D15}"/>
              </a:ext>
            </a:extLst>
          </p:cNvPr>
          <p:cNvSpPr>
            <a:spLocks noGrp="1"/>
          </p:cNvSpPr>
          <p:nvPr>
            <p:ph type="sldNum" sz="quarter" idx="12"/>
          </p:nvPr>
        </p:nvSpPr>
        <p:spPr/>
        <p:txBody>
          <a:bodyPr/>
          <a:lstStyle/>
          <a:p>
            <a:fld id="{CAB71453-BB6A-41C9-9927-2B701702A300}" type="slidenum">
              <a:rPr lang="en-IN" smtClean="0"/>
              <a:t>‹#›</a:t>
            </a:fld>
            <a:endParaRPr lang="en-IN" dirty="0"/>
          </a:p>
        </p:txBody>
      </p:sp>
    </p:spTree>
    <p:extLst>
      <p:ext uri="{BB962C8B-B14F-4D97-AF65-F5344CB8AC3E}">
        <p14:creationId xmlns:p14="http://schemas.microsoft.com/office/powerpoint/2010/main" val="569373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7CC1-4E82-7437-317F-3406CAACA7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EF2FE2-B571-E5B0-87B4-AE7135E7D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7C0FD4-AA61-788C-5374-D15593578C47}"/>
              </a:ext>
            </a:extLst>
          </p:cNvPr>
          <p:cNvSpPr>
            <a:spLocks noGrp="1"/>
          </p:cNvSpPr>
          <p:nvPr>
            <p:ph type="dt" sz="half" idx="10"/>
          </p:nvPr>
        </p:nvSpPr>
        <p:spPr/>
        <p:txBody>
          <a:bodyPr/>
          <a:lstStyle/>
          <a:p>
            <a:fld id="{AA20F267-3DC4-444B-8D69-0C20E2F69FA8}" type="datetimeFigureOut">
              <a:rPr lang="en-IN" smtClean="0"/>
              <a:t>10-04-2024</a:t>
            </a:fld>
            <a:endParaRPr lang="en-IN" dirty="0"/>
          </a:p>
        </p:txBody>
      </p:sp>
      <p:sp>
        <p:nvSpPr>
          <p:cNvPr id="5" name="Footer Placeholder 4">
            <a:extLst>
              <a:ext uri="{FF2B5EF4-FFF2-40B4-BE49-F238E27FC236}">
                <a16:creationId xmlns:a16="http://schemas.microsoft.com/office/drawing/2014/main" id="{5200E324-24B0-F7F0-37AD-1DAAA92C5DD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7E5B228-2032-BDD4-414B-9911C5B203AC}"/>
              </a:ext>
            </a:extLst>
          </p:cNvPr>
          <p:cNvSpPr>
            <a:spLocks noGrp="1"/>
          </p:cNvSpPr>
          <p:nvPr>
            <p:ph type="sldNum" sz="quarter" idx="12"/>
          </p:nvPr>
        </p:nvSpPr>
        <p:spPr/>
        <p:txBody>
          <a:bodyPr/>
          <a:lstStyle/>
          <a:p>
            <a:fld id="{CAB71453-BB6A-41C9-9927-2B701702A300}" type="slidenum">
              <a:rPr lang="en-IN" smtClean="0"/>
              <a:t>‹#›</a:t>
            </a:fld>
            <a:endParaRPr lang="en-IN" dirty="0"/>
          </a:p>
        </p:txBody>
      </p:sp>
    </p:spTree>
    <p:extLst>
      <p:ext uri="{BB962C8B-B14F-4D97-AF65-F5344CB8AC3E}">
        <p14:creationId xmlns:p14="http://schemas.microsoft.com/office/powerpoint/2010/main" val="44746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0A46-BC4C-22BB-B9BD-48B123BF2E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023B0F-E935-4776-F0DA-2400B92A9F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40EADD-7153-B3F3-9632-2A05708CBB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5820C8-12D3-7833-B816-0125E8759B5C}"/>
              </a:ext>
            </a:extLst>
          </p:cNvPr>
          <p:cNvSpPr>
            <a:spLocks noGrp="1"/>
          </p:cNvSpPr>
          <p:nvPr>
            <p:ph type="dt" sz="half" idx="10"/>
          </p:nvPr>
        </p:nvSpPr>
        <p:spPr/>
        <p:txBody>
          <a:bodyPr/>
          <a:lstStyle/>
          <a:p>
            <a:fld id="{AA20F267-3DC4-444B-8D69-0C20E2F69FA8}" type="datetimeFigureOut">
              <a:rPr lang="en-IN" smtClean="0"/>
              <a:t>10-04-2024</a:t>
            </a:fld>
            <a:endParaRPr lang="en-IN" dirty="0"/>
          </a:p>
        </p:txBody>
      </p:sp>
      <p:sp>
        <p:nvSpPr>
          <p:cNvPr id="6" name="Footer Placeholder 5">
            <a:extLst>
              <a:ext uri="{FF2B5EF4-FFF2-40B4-BE49-F238E27FC236}">
                <a16:creationId xmlns:a16="http://schemas.microsoft.com/office/drawing/2014/main" id="{6C395539-88BE-D8C5-BC61-FBFB7C73BEA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DC62FA7-96F7-3D2E-5EC9-055C7B10EC85}"/>
              </a:ext>
            </a:extLst>
          </p:cNvPr>
          <p:cNvSpPr>
            <a:spLocks noGrp="1"/>
          </p:cNvSpPr>
          <p:nvPr>
            <p:ph type="sldNum" sz="quarter" idx="12"/>
          </p:nvPr>
        </p:nvSpPr>
        <p:spPr/>
        <p:txBody>
          <a:bodyPr/>
          <a:lstStyle/>
          <a:p>
            <a:fld id="{CAB71453-BB6A-41C9-9927-2B701702A300}" type="slidenum">
              <a:rPr lang="en-IN" smtClean="0"/>
              <a:t>‹#›</a:t>
            </a:fld>
            <a:endParaRPr lang="en-IN" dirty="0"/>
          </a:p>
        </p:txBody>
      </p:sp>
    </p:spTree>
    <p:extLst>
      <p:ext uri="{BB962C8B-B14F-4D97-AF65-F5344CB8AC3E}">
        <p14:creationId xmlns:p14="http://schemas.microsoft.com/office/powerpoint/2010/main" val="355926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EFE71-18FA-5E95-84C7-5B339F2B2D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7BB9C3-F038-D23E-26E7-C86810818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677BA7-B022-AF93-C62D-B83B162AE8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31F850-8656-72E5-69C7-365FA9D12A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D8006C-44E7-7D0C-88A0-1942B388CE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E1386C-6B0D-D326-F62A-2E97976E675C}"/>
              </a:ext>
            </a:extLst>
          </p:cNvPr>
          <p:cNvSpPr>
            <a:spLocks noGrp="1"/>
          </p:cNvSpPr>
          <p:nvPr>
            <p:ph type="dt" sz="half" idx="10"/>
          </p:nvPr>
        </p:nvSpPr>
        <p:spPr/>
        <p:txBody>
          <a:bodyPr/>
          <a:lstStyle/>
          <a:p>
            <a:fld id="{AA20F267-3DC4-444B-8D69-0C20E2F69FA8}" type="datetimeFigureOut">
              <a:rPr lang="en-IN" smtClean="0"/>
              <a:t>10-04-2024</a:t>
            </a:fld>
            <a:endParaRPr lang="en-IN" dirty="0"/>
          </a:p>
        </p:txBody>
      </p:sp>
      <p:sp>
        <p:nvSpPr>
          <p:cNvPr id="8" name="Footer Placeholder 7">
            <a:extLst>
              <a:ext uri="{FF2B5EF4-FFF2-40B4-BE49-F238E27FC236}">
                <a16:creationId xmlns:a16="http://schemas.microsoft.com/office/drawing/2014/main" id="{D298C8AE-088E-8BDE-C6EB-AB819A1C6A2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C08C3642-207C-23E9-E67B-36D971E17866}"/>
              </a:ext>
            </a:extLst>
          </p:cNvPr>
          <p:cNvSpPr>
            <a:spLocks noGrp="1"/>
          </p:cNvSpPr>
          <p:nvPr>
            <p:ph type="sldNum" sz="quarter" idx="12"/>
          </p:nvPr>
        </p:nvSpPr>
        <p:spPr/>
        <p:txBody>
          <a:bodyPr/>
          <a:lstStyle/>
          <a:p>
            <a:fld id="{CAB71453-BB6A-41C9-9927-2B701702A300}" type="slidenum">
              <a:rPr lang="en-IN" smtClean="0"/>
              <a:t>‹#›</a:t>
            </a:fld>
            <a:endParaRPr lang="en-IN" dirty="0"/>
          </a:p>
        </p:txBody>
      </p:sp>
    </p:spTree>
    <p:extLst>
      <p:ext uri="{BB962C8B-B14F-4D97-AF65-F5344CB8AC3E}">
        <p14:creationId xmlns:p14="http://schemas.microsoft.com/office/powerpoint/2010/main" val="2553923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157BB-3210-F14A-E17C-EA32B63B0D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7CC939-FDC4-65FE-17DF-BE549F60B87C}"/>
              </a:ext>
            </a:extLst>
          </p:cNvPr>
          <p:cNvSpPr>
            <a:spLocks noGrp="1"/>
          </p:cNvSpPr>
          <p:nvPr>
            <p:ph type="dt" sz="half" idx="10"/>
          </p:nvPr>
        </p:nvSpPr>
        <p:spPr/>
        <p:txBody>
          <a:bodyPr/>
          <a:lstStyle/>
          <a:p>
            <a:fld id="{AA20F267-3DC4-444B-8D69-0C20E2F69FA8}" type="datetimeFigureOut">
              <a:rPr lang="en-IN" smtClean="0"/>
              <a:t>10-04-2024</a:t>
            </a:fld>
            <a:endParaRPr lang="en-IN" dirty="0"/>
          </a:p>
        </p:txBody>
      </p:sp>
      <p:sp>
        <p:nvSpPr>
          <p:cNvPr id="4" name="Footer Placeholder 3">
            <a:extLst>
              <a:ext uri="{FF2B5EF4-FFF2-40B4-BE49-F238E27FC236}">
                <a16:creationId xmlns:a16="http://schemas.microsoft.com/office/drawing/2014/main" id="{54767D9D-23BC-1176-C9ED-E5C68D31D07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F0123BE-D5B7-F724-C043-1405ED027958}"/>
              </a:ext>
            </a:extLst>
          </p:cNvPr>
          <p:cNvSpPr>
            <a:spLocks noGrp="1"/>
          </p:cNvSpPr>
          <p:nvPr>
            <p:ph type="sldNum" sz="quarter" idx="12"/>
          </p:nvPr>
        </p:nvSpPr>
        <p:spPr/>
        <p:txBody>
          <a:bodyPr/>
          <a:lstStyle/>
          <a:p>
            <a:fld id="{CAB71453-BB6A-41C9-9927-2B701702A300}" type="slidenum">
              <a:rPr lang="en-IN" smtClean="0"/>
              <a:t>‹#›</a:t>
            </a:fld>
            <a:endParaRPr lang="en-IN" dirty="0"/>
          </a:p>
        </p:txBody>
      </p:sp>
    </p:spTree>
    <p:extLst>
      <p:ext uri="{BB962C8B-B14F-4D97-AF65-F5344CB8AC3E}">
        <p14:creationId xmlns:p14="http://schemas.microsoft.com/office/powerpoint/2010/main" val="2388828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1796E4-F5C6-4DDB-9386-A56B932F0124}"/>
              </a:ext>
            </a:extLst>
          </p:cNvPr>
          <p:cNvSpPr>
            <a:spLocks noGrp="1"/>
          </p:cNvSpPr>
          <p:nvPr>
            <p:ph type="dt" sz="half" idx="10"/>
          </p:nvPr>
        </p:nvSpPr>
        <p:spPr/>
        <p:txBody>
          <a:bodyPr/>
          <a:lstStyle/>
          <a:p>
            <a:fld id="{AA20F267-3DC4-444B-8D69-0C20E2F69FA8}" type="datetimeFigureOut">
              <a:rPr lang="en-IN" smtClean="0"/>
              <a:t>10-04-2024</a:t>
            </a:fld>
            <a:endParaRPr lang="en-IN" dirty="0"/>
          </a:p>
        </p:txBody>
      </p:sp>
      <p:sp>
        <p:nvSpPr>
          <p:cNvPr id="3" name="Footer Placeholder 2">
            <a:extLst>
              <a:ext uri="{FF2B5EF4-FFF2-40B4-BE49-F238E27FC236}">
                <a16:creationId xmlns:a16="http://schemas.microsoft.com/office/drawing/2014/main" id="{D7EEDCF2-A06D-1357-EAD7-2D35B62B75B3}"/>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021B976-74C9-C345-DC9C-95D2C6EF84E3}"/>
              </a:ext>
            </a:extLst>
          </p:cNvPr>
          <p:cNvSpPr>
            <a:spLocks noGrp="1"/>
          </p:cNvSpPr>
          <p:nvPr>
            <p:ph type="sldNum" sz="quarter" idx="12"/>
          </p:nvPr>
        </p:nvSpPr>
        <p:spPr/>
        <p:txBody>
          <a:bodyPr/>
          <a:lstStyle/>
          <a:p>
            <a:fld id="{CAB71453-BB6A-41C9-9927-2B701702A300}" type="slidenum">
              <a:rPr lang="en-IN" smtClean="0"/>
              <a:t>‹#›</a:t>
            </a:fld>
            <a:endParaRPr lang="en-IN" dirty="0"/>
          </a:p>
        </p:txBody>
      </p:sp>
    </p:spTree>
    <p:extLst>
      <p:ext uri="{BB962C8B-B14F-4D97-AF65-F5344CB8AC3E}">
        <p14:creationId xmlns:p14="http://schemas.microsoft.com/office/powerpoint/2010/main" val="1668638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F8EB-CB96-F258-EFCC-33F9E03482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15262B-8C23-FBE2-9293-8E2C65AC6F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57DDD3-B7A1-E74B-4FD8-8E583A6F7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79739C-637B-7746-F20B-4A5917485E4B}"/>
              </a:ext>
            </a:extLst>
          </p:cNvPr>
          <p:cNvSpPr>
            <a:spLocks noGrp="1"/>
          </p:cNvSpPr>
          <p:nvPr>
            <p:ph type="dt" sz="half" idx="10"/>
          </p:nvPr>
        </p:nvSpPr>
        <p:spPr/>
        <p:txBody>
          <a:bodyPr/>
          <a:lstStyle/>
          <a:p>
            <a:fld id="{AA20F267-3DC4-444B-8D69-0C20E2F69FA8}" type="datetimeFigureOut">
              <a:rPr lang="en-IN" smtClean="0"/>
              <a:t>10-04-2024</a:t>
            </a:fld>
            <a:endParaRPr lang="en-IN" dirty="0"/>
          </a:p>
        </p:txBody>
      </p:sp>
      <p:sp>
        <p:nvSpPr>
          <p:cNvPr id="6" name="Footer Placeholder 5">
            <a:extLst>
              <a:ext uri="{FF2B5EF4-FFF2-40B4-BE49-F238E27FC236}">
                <a16:creationId xmlns:a16="http://schemas.microsoft.com/office/drawing/2014/main" id="{BF4D90B3-C708-62B8-3A2D-9A4E5AA9730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D38F5CF-3510-0270-1EC4-89718D10283E}"/>
              </a:ext>
            </a:extLst>
          </p:cNvPr>
          <p:cNvSpPr>
            <a:spLocks noGrp="1"/>
          </p:cNvSpPr>
          <p:nvPr>
            <p:ph type="sldNum" sz="quarter" idx="12"/>
          </p:nvPr>
        </p:nvSpPr>
        <p:spPr/>
        <p:txBody>
          <a:bodyPr/>
          <a:lstStyle/>
          <a:p>
            <a:fld id="{CAB71453-BB6A-41C9-9927-2B701702A300}" type="slidenum">
              <a:rPr lang="en-IN" smtClean="0"/>
              <a:t>‹#›</a:t>
            </a:fld>
            <a:endParaRPr lang="en-IN" dirty="0"/>
          </a:p>
        </p:txBody>
      </p:sp>
    </p:spTree>
    <p:extLst>
      <p:ext uri="{BB962C8B-B14F-4D97-AF65-F5344CB8AC3E}">
        <p14:creationId xmlns:p14="http://schemas.microsoft.com/office/powerpoint/2010/main" val="3029371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A799-E0A4-88AF-7028-3A236084D6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897CAA-2EB4-BC5D-59F8-C45F0CDB04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504CA1-C808-312A-75BA-098481F113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3D3C2D-7CE1-3C4F-B935-10469431812D}"/>
              </a:ext>
            </a:extLst>
          </p:cNvPr>
          <p:cNvSpPr>
            <a:spLocks noGrp="1"/>
          </p:cNvSpPr>
          <p:nvPr>
            <p:ph type="dt" sz="half" idx="10"/>
          </p:nvPr>
        </p:nvSpPr>
        <p:spPr/>
        <p:txBody>
          <a:bodyPr/>
          <a:lstStyle/>
          <a:p>
            <a:fld id="{AA20F267-3DC4-444B-8D69-0C20E2F69FA8}" type="datetimeFigureOut">
              <a:rPr lang="en-IN" smtClean="0"/>
              <a:t>10-04-2024</a:t>
            </a:fld>
            <a:endParaRPr lang="en-IN" dirty="0"/>
          </a:p>
        </p:txBody>
      </p:sp>
      <p:sp>
        <p:nvSpPr>
          <p:cNvPr id="6" name="Footer Placeholder 5">
            <a:extLst>
              <a:ext uri="{FF2B5EF4-FFF2-40B4-BE49-F238E27FC236}">
                <a16:creationId xmlns:a16="http://schemas.microsoft.com/office/drawing/2014/main" id="{02662314-83FD-6129-B061-DA9F15A4125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C5C78AB-9ACD-3118-4A2D-F5846E51AF28}"/>
              </a:ext>
            </a:extLst>
          </p:cNvPr>
          <p:cNvSpPr>
            <a:spLocks noGrp="1"/>
          </p:cNvSpPr>
          <p:nvPr>
            <p:ph type="sldNum" sz="quarter" idx="12"/>
          </p:nvPr>
        </p:nvSpPr>
        <p:spPr/>
        <p:txBody>
          <a:bodyPr/>
          <a:lstStyle/>
          <a:p>
            <a:fld id="{CAB71453-BB6A-41C9-9927-2B701702A300}" type="slidenum">
              <a:rPr lang="en-IN" smtClean="0"/>
              <a:t>‹#›</a:t>
            </a:fld>
            <a:endParaRPr lang="en-IN" dirty="0"/>
          </a:p>
        </p:txBody>
      </p:sp>
    </p:spTree>
    <p:extLst>
      <p:ext uri="{BB962C8B-B14F-4D97-AF65-F5344CB8AC3E}">
        <p14:creationId xmlns:p14="http://schemas.microsoft.com/office/powerpoint/2010/main" val="75574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C40C49-B5B2-B0F3-91DD-355AD16C10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5F771E-858F-7021-50A3-0A7278D18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DC3AC7-44DC-FC2E-F225-649113760A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0F267-3DC4-444B-8D69-0C20E2F69FA8}" type="datetimeFigureOut">
              <a:rPr lang="en-IN" smtClean="0"/>
              <a:t>10-04-2024</a:t>
            </a:fld>
            <a:endParaRPr lang="en-IN" dirty="0"/>
          </a:p>
        </p:txBody>
      </p:sp>
      <p:sp>
        <p:nvSpPr>
          <p:cNvPr id="5" name="Footer Placeholder 4">
            <a:extLst>
              <a:ext uri="{FF2B5EF4-FFF2-40B4-BE49-F238E27FC236}">
                <a16:creationId xmlns:a16="http://schemas.microsoft.com/office/drawing/2014/main" id="{E5203D6C-9B18-98CA-45EE-3E17F0401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94582EC-DF46-8478-1A55-85E44CE816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71453-BB6A-41C9-9927-2B701702A300}" type="slidenum">
              <a:rPr lang="en-IN" smtClean="0"/>
              <a:t>‹#›</a:t>
            </a:fld>
            <a:endParaRPr lang="en-IN" dirty="0"/>
          </a:p>
        </p:txBody>
      </p:sp>
    </p:spTree>
    <p:extLst>
      <p:ext uri="{BB962C8B-B14F-4D97-AF65-F5344CB8AC3E}">
        <p14:creationId xmlns:p14="http://schemas.microsoft.com/office/powerpoint/2010/main" val="208938121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13DDCE-DA60-49C0-E2B8-F18D55811984}"/>
              </a:ext>
            </a:extLst>
          </p:cNvPr>
          <p:cNvSpPr txBox="1">
            <a:spLocks/>
          </p:cNvSpPr>
          <p:nvPr/>
        </p:nvSpPr>
        <p:spPr>
          <a:xfrm>
            <a:off x="730857" y="-36138"/>
            <a:ext cx="10236508" cy="1856232"/>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br>
              <a:rPr lang="en-IN" sz="2800" b="1" dirty="0">
                <a:solidFill>
                  <a:schemeClr val="bg1"/>
                </a:solidFill>
                <a:latin typeface="+mn-lt"/>
              </a:rPr>
            </a:br>
            <a:br>
              <a:rPr lang="en-IN" sz="2800" b="1" dirty="0">
                <a:solidFill>
                  <a:schemeClr val="bg1"/>
                </a:solidFill>
                <a:latin typeface="+mn-lt"/>
              </a:rPr>
            </a:br>
            <a:endParaRPr lang="en-IN" sz="2800" b="1" dirty="0">
              <a:solidFill>
                <a:schemeClr val="bg1"/>
              </a:solidFill>
              <a:latin typeface="+mn-lt"/>
            </a:endParaRPr>
          </a:p>
          <a:p>
            <a:pPr>
              <a:lnSpc>
                <a:spcPct val="150000"/>
              </a:lnSpc>
            </a:pPr>
            <a:r>
              <a:rPr lang="en-IN" sz="2800" b="1" dirty="0">
                <a:ln w="0"/>
                <a:solidFill>
                  <a:srgbClr val="0070C0"/>
                </a:solidFill>
                <a:effectLst>
                  <a:outerShdw blurRad="38100" dist="19050" dir="2700000" algn="tl" rotWithShape="0">
                    <a:schemeClr val="dk1">
                      <a:alpha val="40000"/>
                    </a:schemeClr>
                  </a:outerShdw>
                </a:effectLst>
                <a:latin typeface="+mn-lt"/>
              </a:rPr>
              <a:t>EXPLORATORY DATA ANALYSIS</a:t>
            </a:r>
          </a:p>
          <a:p>
            <a:pPr>
              <a:lnSpc>
                <a:spcPct val="150000"/>
              </a:lnSpc>
            </a:pPr>
            <a:r>
              <a:rPr lang="en-US" sz="2800" b="1" dirty="0">
                <a:ln w="0"/>
                <a:solidFill>
                  <a:srgbClr val="0070C0"/>
                </a:solidFill>
                <a:effectLst>
                  <a:outerShdw blurRad="38100" dist="19050" dir="2700000" algn="tl" rotWithShape="0">
                    <a:schemeClr val="dk1">
                      <a:alpha val="40000"/>
                    </a:schemeClr>
                  </a:outerShdw>
                </a:effectLst>
                <a:latin typeface="+mn-lt"/>
              </a:rPr>
              <a:t>Understanding Loan Default Patterns : A Risk Analytics Approach</a:t>
            </a:r>
            <a:endParaRPr lang="en-IN" sz="2800" b="1" dirty="0">
              <a:ln w="0"/>
              <a:solidFill>
                <a:srgbClr val="0070C0"/>
              </a:solidFill>
              <a:effectLst>
                <a:outerShdw blurRad="38100" dist="19050" dir="2700000" algn="tl" rotWithShape="0">
                  <a:schemeClr val="dk1">
                    <a:alpha val="40000"/>
                  </a:schemeClr>
                </a:outerShdw>
              </a:effectLst>
              <a:latin typeface="+mn-lt"/>
            </a:endParaRPr>
          </a:p>
        </p:txBody>
      </p:sp>
      <p:sp useBgFill="1">
        <p:nvSpPr>
          <p:cNvPr id="11" name="Subtitle 2">
            <a:extLst>
              <a:ext uri="{FF2B5EF4-FFF2-40B4-BE49-F238E27FC236}">
                <a16:creationId xmlns:a16="http://schemas.microsoft.com/office/drawing/2014/main" id="{6D23C936-A77D-23BA-6EA9-171C019BCFF4}"/>
              </a:ext>
            </a:extLst>
          </p:cNvPr>
          <p:cNvSpPr>
            <a:spLocks noGrp="1"/>
          </p:cNvSpPr>
          <p:nvPr>
            <p:ph type="ctrTitle"/>
          </p:nvPr>
        </p:nvSpPr>
        <p:spPr>
          <a:xfrm>
            <a:off x="2440786" y="5583791"/>
            <a:ext cx="6979920" cy="594360"/>
          </a:xfrm>
          <a:ln>
            <a:noFill/>
          </a:ln>
        </p:spPr>
        <p:txBody>
          <a:bodyPr>
            <a:normAutofit/>
          </a:bodyPr>
          <a:lstStyle/>
          <a:p>
            <a:r>
              <a:rPr lang="en-IN" sz="2400" b="1" dirty="0">
                <a:solidFill>
                  <a:srgbClr val="0070C0"/>
                </a:solidFill>
                <a:latin typeface="+mn-lt"/>
              </a:rPr>
              <a:t>-  By </a:t>
            </a:r>
            <a:r>
              <a:rPr lang="en-IN" sz="2400" b="1" dirty="0" err="1">
                <a:solidFill>
                  <a:srgbClr val="0070C0"/>
                </a:solidFill>
                <a:latin typeface="+mn-lt"/>
              </a:rPr>
              <a:t>Sibani</a:t>
            </a:r>
            <a:r>
              <a:rPr lang="en-IN" sz="2400" b="1" dirty="0">
                <a:solidFill>
                  <a:srgbClr val="0070C0"/>
                </a:solidFill>
                <a:latin typeface="+mn-lt"/>
              </a:rPr>
              <a:t> Panda</a:t>
            </a:r>
          </a:p>
        </p:txBody>
      </p:sp>
      <p:pic>
        <p:nvPicPr>
          <p:cNvPr id="17" name="Picture 16">
            <a:extLst>
              <a:ext uri="{FF2B5EF4-FFF2-40B4-BE49-F238E27FC236}">
                <a16:creationId xmlns:a16="http://schemas.microsoft.com/office/drawing/2014/main" id="{3136046A-6160-B3BE-E6E6-F1E4F40D1313}"/>
              </a:ext>
            </a:extLst>
          </p:cNvPr>
          <p:cNvPicPr>
            <a:picLocks noChangeAspect="1"/>
          </p:cNvPicPr>
          <p:nvPr/>
        </p:nvPicPr>
        <p:blipFill>
          <a:blip r:embed="rId3"/>
          <a:stretch>
            <a:fillRect/>
          </a:stretch>
        </p:blipFill>
        <p:spPr>
          <a:xfrm>
            <a:off x="3310990" y="2249184"/>
            <a:ext cx="5239512" cy="3042677"/>
          </a:xfrm>
          <a:prstGeom prst="rect">
            <a:avLst/>
          </a:prstGeom>
        </p:spPr>
      </p:pic>
    </p:spTree>
    <p:extLst>
      <p:ext uri="{BB962C8B-B14F-4D97-AF65-F5344CB8AC3E}">
        <p14:creationId xmlns:p14="http://schemas.microsoft.com/office/powerpoint/2010/main" val="3298578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DBE7-F864-3CEB-9CA0-6F3B90C814C2}"/>
              </a:ext>
            </a:extLst>
          </p:cNvPr>
          <p:cNvSpPr>
            <a:spLocks noGrp="1"/>
          </p:cNvSpPr>
          <p:nvPr>
            <p:ph type="title"/>
          </p:nvPr>
        </p:nvSpPr>
        <p:spPr>
          <a:xfrm>
            <a:off x="838200" y="418288"/>
            <a:ext cx="10515600" cy="446533"/>
          </a:xfrm>
        </p:spPr>
        <p:txBody>
          <a:bodyPr>
            <a:noAutofit/>
          </a:bodyPr>
          <a:lstStyle/>
          <a:p>
            <a:pPr algn="ctr"/>
            <a:r>
              <a:rPr lang="en-US" sz="2400" b="1" dirty="0">
                <a:solidFill>
                  <a:srgbClr val="0070C0"/>
                </a:solidFill>
                <a:latin typeface="+mn-lt"/>
              </a:rPr>
              <a:t>PLOTTING OF CORRELATION MATRIIX BETWEEN EDUCATION TYPE, LOAN CREDIT AMOUNT AND DEFAULTER RATE (TARGET)</a:t>
            </a:r>
            <a:endParaRPr lang="en-IN" sz="2400" b="1" dirty="0">
              <a:solidFill>
                <a:srgbClr val="0070C0"/>
              </a:solidFill>
              <a:latin typeface="+mn-lt"/>
            </a:endParaRPr>
          </a:p>
        </p:txBody>
      </p:sp>
      <p:sp>
        <p:nvSpPr>
          <p:cNvPr id="3" name="Content Placeholder 2">
            <a:extLst>
              <a:ext uri="{FF2B5EF4-FFF2-40B4-BE49-F238E27FC236}">
                <a16:creationId xmlns:a16="http://schemas.microsoft.com/office/drawing/2014/main" id="{D3146087-288A-3C14-074E-A68FD13A0795}"/>
              </a:ext>
            </a:extLst>
          </p:cNvPr>
          <p:cNvSpPr>
            <a:spLocks noGrp="1"/>
          </p:cNvSpPr>
          <p:nvPr>
            <p:ph idx="1"/>
          </p:nvPr>
        </p:nvSpPr>
        <p:spPr>
          <a:xfrm>
            <a:off x="7024416" y="1302189"/>
            <a:ext cx="4674741" cy="4006921"/>
          </a:xfrm>
        </p:spPr>
        <p:txBody>
          <a:bodyPr>
            <a:noAutofit/>
          </a:bodyPr>
          <a:lstStyle/>
          <a:p>
            <a:pPr marL="285750" indent="-285750"/>
            <a:r>
              <a:rPr lang="en-US" sz="1800" dirty="0"/>
              <a:t>Borrowers with an academic degree have lowest default rates across most of the loan credit amounts.</a:t>
            </a:r>
          </a:p>
          <a:p>
            <a:pPr marL="285750" indent="-285750"/>
            <a:r>
              <a:rPr lang="en-US" sz="1800" dirty="0"/>
              <a:t>There's a slight trend of lower default rates for smaller loan amounts, but the effect is weak and not consistent for all education levels.</a:t>
            </a:r>
          </a:p>
          <a:p>
            <a:pPr marL="285750" indent="-285750"/>
            <a:r>
              <a:rPr lang="en-US" sz="1800" dirty="0"/>
              <a:t>While the education level and loan amount may be related to loan default rates with a weak negative correlation, it does not necessarily mean that one causes the other. There could be other factors influencing default rates that are not captured here</a:t>
            </a:r>
          </a:p>
          <a:p>
            <a:pPr marL="285750" indent="-285750"/>
            <a:r>
              <a:rPr lang="en-IN" sz="1800" dirty="0"/>
              <a:t>Even people with higher education have the lowest default rate across all the loan credit amount which shows that education level is definitely a driving factor for determining the defaulters</a:t>
            </a:r>
          </a:p>
        </p:txBody>
      </p:sp>
      <p:pic>
        <p:nvPicPr>
          <p:cNvPr id="5" name="Picture 4">
            <a:extLst>
              <a:ext uri="{FF2B5EF4-FFF2-40B4-BE49-F238E27FC236}">
                <a16:creationId xmlns:a16="http://schemas.microsoft.com/office/drawing/2014/main" id="{F1A2ACAD-1653-22B3-4037-043C9B53F56B}"/>
              </a:ext>
            </a:extLst>
          </p:cNvPr>
          <p:cNvPicPr>
            <a:picLocks noChangeAspect="1"/>
          </p:cNvPicPr>
          <p:nvPr/>
        </p:nvPicPr>
        <p:blipFill>
          <a:blip r:embed="rId2"/>
          <a:stretch>
            <a:fillRect/>
          </a:stretch>
        </p:blipFill>
        <p:spPr>
          <a:xfrm>
            <a:off x="124998" y="1101685"/>
            <a:ext cx="6483160" cy="5416107"/>
          </a:xfrm>
          <a:prstGeom prst="rect">
            <a:avLst/>
          </a:prstGeom>
        </p:spPr>
      </p:pic>
    </p:spTree>
    <p:extLst>
      <p:ext uri="{BB962C8B-B14F-4D97-AF65-F5344CB8AC3E}">
        <p14:creationId xmlns:p14="http://schemas.microsoft.com/office/powerpoint/2010/main" val="2111013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E4454-9A07-4390-F7AD-EDB694EE8908}"/>
              </a:ext>
            </a:extLst>
          </p:cNvPr>
          <p:cNvSpPr>
            <a:spLocks noGrp="1"/>
          </p:cNvSpPr>
          <p:nvPr>
            <p:ph type="title"/>
          </p:nvPr>
        </p:nvSpPr>
        <p:spPr>
          <a:xfrm>
            <a:off x="1344058" y="161059"/>
            <a:ext cx="9562641" cy="590372"/>
          </a:xfrm>
        </p:spPr>
        <p:txBody>
          <a:bodyPr>
            <a:noAutofit/>
          </a:bodyPr>
          <a:lstStyle/>
          <a:p>
            <a:pPr algn="ctr"/>
            <a:r>
              <a:rPr lang="en-IN" sz="2400" b="1" dirty="0">
                <a:solidFill>
                  <a:srgbClr val="0070C0"/>
                </a:solidFill>
                <a:latin typeface="+mn-lt"/>
              </a:rPr>
              <a:t>SEGMENTED UNIVARIATE AND BIVARIATE ANALYSIS OF EDUCATION LEVEL OF THE CLIENT</a:t>
            </a:r>
          </a:p>
        </p:txBody>
      </p:sp>
      <p:pic>
        <p:nvPicPr>
          <p:cNvPr id="5" name="Content Placeholder 4">
            <a:extLst>
              <a:ext uri="{FF2B5EF4-FFF2-40B4-BE49-F238E27FC236}">
                <a16:creationId xmlns:a16="http://schemas.microsoft.com/office/drawing/2014/main" id="{7A572385-CC86-8DBB-F224-9E5A4A75BDAD}"/>
              </a:ext>
            </a:extLst>
          </p:cNvPr>
          <p:cNvPicPr>
            <a:picLocks noGrp="1" noChangeAspect="1"/>
          </p:cNvPicPr>
          <p:nvPr>
            <p:ph idx="1"/>
          </p:nvPr>
        </p:nvPicPr>
        <p:blipFill>
          <a:blip r:embed="rId2"/>
          <a:stretch>
            <a:fillRect/>
          </a:stretch>
        </p:blipFill>
        <p:spPr>
          <a:xfrm>
            <a:off x="612974" y="888676"/>
            <a:ext cx="9988821" cy="3172880"/>
          </a:xfrm>
        </p:spPr>
      </p:pic>
      <p:pic>
        <p:nvPicPr>
          <p:cNvPr id="7" name="Picture 6">
            <a:extLst>
              <a:ext uri="{FF2B5EF4-FFF2-40B4-BE49-F238E27FC236}">
                <a16:creationId xmlns:a16="http://schemas.microsoft.com/office/drawing/2014/main" id="{FDBDBDE4-1BC0-8519-1AAF-4BC5D5E9DF67}"/>
              </a:ext>
            </a:extLst>
          </p:cNvPr>
          <p:cNvPicPr>
            <a:picLocks noChangeAspect="1"/>
          </p:cNvPicPr>
          <p:nvPr/>
        </p:nvPicPr>
        <p:blipFill>
          <a:blip r:embed="rId3"/>
          <a:stretch>
            <a:fillRect/>
          </a:stretch>
        </p:blipFill>
        <p:spPr>
          <a:xfrm>
            <a:off x="612974" y="4198801"/>
            <a:ext cx="7071833" cy="2635385"/>
          </a:xfrm>
          <a:prstGeom prst="rect">
            <a:avLst/>
          </a:prstGeom>
        </p:spPr>
      </p:pic>
      <p:sp>
        <p:nvSpPr>
          <p:cNvPr id="3" name="TextBox 2">
            <a:extLst>
              <a:ext uri="{FF2B5EF4-FFF2-40B4-BE49-F238E27FC236}">
                <a16:creationId xmlns:a16="http://schemas.microsoft.com/office/drawing/2014/main" id="{2626EFEA-64BB-2488-1E4E-4861AD9DD716}"/>
              </a:ext>
            </a:extLst>
          </p:cNvPr>
          <p:cNvSpPr txBox="1"/>
          <p:nvPr/>
        </p:nvSpPr>
        <p:spPr>
          <a:xfrm>
            <a:off x="7762223" y="4777829"/>
            <a:ext cx="3816803" cy="1477328"/>
          </a:xfrm>
          <a:prstGeom prst="rect">
            <a:avLst/>
          </a:prstGeom>
          <a:noFill/>
        </p:spPr>
        <p:txBody>
          <a:bodyPr wrap="square" rtlCol="0">
            <a:spAutoFit/>
          </a:bodyPr>
          <a:lstStyle/>
          <a:p>
            <a:r>
              <a:rPr lang="en-US" dirty="0"/>
              <a:t>The company can focus on providing loan to higher education &amp; academic degree more as clients with these education levels have defaulted the least</a:t>
            </a:r>
            <a:endParaRPr lang="en-IN" dirty="0"/>
          </a:p>
        </p:txBody>
      </p:sp>
    </p:spTree>
    <p:extLst>
      <p:ext uri="{BB962C8B-B14F-4D97-AF65-F5344CB8AC3E}">
        <p14:creationId xmlns:p14="http://schemas.microsoft.com/office/powerpoint/2010/main" val="67362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B2C5-2B68-DA65-F0B3-50ACE026F217}"/>
              </a:ext>
            </a:extLst>
          </p:cNvPr>
          <p:cNvSpPr>
            <a:spLocks noGrp="1"/>
          </p:cNvSpPr>
          <p:nvPr>
            <p:ph type="title"/>
          </p:nvPr>
        </p:nvSpPr>
        <p:spPr>
          <a:xfrm>
            <a:off x="953176" y="268139"/>
            <a:ext cx="9959939" cy="395163"/>
          </a:xfrm>
        </p:spPr>
        <p:txBody>
          <a:bodyPr>
            <a:noAutofit/>
          </a:bodyPr>
          <a:lstStyle/>
          <a:p>
            <a:pPr algn="ctr"/>
            <a:r>
              <a:rPr lang="en-IN" sz="2400" b="1" dirty="0">
                <a:solidFill>
                  <a:srgbClr val="0070C0"/>
                </a:solidFill>
                <a:latin typeface="+mn-lt"/>
              </a:rPr>
              <a:t>ANALYSIS BASED ON THE FAMILY STATUS OF THE CLIENT</a:t>
            </a:r>
          </a:p>
        </p:txBody>
      </p:sp>
      <p:pic>
        <p:nvPicPr>
          <p:cNvPr id="5" name="Content Placeholder 4">
            <a:extLst>
              <a:ext uri="{FF2B5EF4-FFF2-40B4-BE49-F238E27FC236}">
                <a16:creationId xmlns:a16="http://schemas.microsoft.com/office/drawing/2014/main" id="{1E769500-725E-1DDA-8FC3-CCB75F0C6C7F}"/>
              </a:ext>
            </a:extLst>
          </p:cNvPr>
          <p:cNvPicPr>
            <a:picLocks noGrp="1" noChangeAspect="1"/>
          </p:cNvPicPr>
          <p:nvPr>
            <p:ph idx="1"/>
          </p:nvPr>
        </p:nvPicPr>
        <p:blipFill>
          <a:blip r:embed="rId2"/>
          <a:stretch>
            <a:fillRect/>
          </a:stretch>
        </p:blipFill>
        <p:spPr>
          <a:xfrm>
            <a:off x="774094" y="835729"/>
            <a:ext cx="10455559" cy="3126302"/>
          </a:xfrm>
        </p:spPr>
      </p:pic>
      <p:pic>
        <p:nvPicPr>
          <p:cNvPr id="7" name="Picture 6">
            <a:extLst>
              <a:ext uri="{FF2B5EF4-FFF2-40B4-BE49-F238E27FC236}">
                <a16:creationId xmlns:a16="http://schemas.microsoft.com/office/drawing/2014/main" id="{AE45A250-D340-EF14-2CCD-D8E04044BA32}"/>
              </a:ext>
            </a:extLst>
          </p:cNvPr>
          <p:cNvPicPr>
            <a:picLocks noChangeAspect="1"/>
          </p:cNvPicPr>
          <p:nvPr/>
        </p:nvPicPr>
        <p:blipFill>
          <a:blip r:embed="rId3"/>
          <a:stretch>
            <a:fillRect/>
          </a:stretch>
        </p:blipFill>
        <p:spPr>
          <a:xfrm>
            <a:off x="355306" y="4110514"/>
            <a:ext cx="5646568" cy="2623405"/>
          </a:xfrm>
          <a:prstGeom prst="rect">
            <a:avLst/>
          </a:prstGeom>
        </p:spPr>
      </p:pic>
      <p:sp>
        <p:nvSpPr>
          <p:cNvPr id="8" name="TextBox 7">
            <a:extLst>
              <a:ext uri="{FF2B5EF4-FFF2-40B4-BE49-F238E27FC236}">
                <a16:creationId xmlns:a16="http://schemas.microsoft.com/office/drawing/2014/main" id="{453F2DD2-617E-0689-02BF-431A6DBDC653}"/>
              </a:ext>
            </a:extLst>
          </p:cNvPr>
          <p:cNvSpPr txBox="1"/>
          <p:nvPr/>
        </p:nvSpPr>
        <p:spPr>
          <a:xfrm>
            <a:off x="6001874" y="4452363"/>
            <a:ext cx="583482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Though the Widows have the lowest application rate, which could be due to changing financial priorities or income reductions after demise of a spouse, they also have the lowest defaulter rate. </a:t>
            </a:r>
          </a:p>
          <a:p>
            <a:pPr marL="285750" indent="-285750">
              <a:buFont typeface="Arial" panose="020B0604020202020204" pitchFamily="34" charset="0"/>
              <a:buChar char="•"/>
            </a:pPr>
            <a:r>
              <a:rPr lang="en-US" dirty="0"/>
              <a:t>However, other single people have the highest defaulter rate which requires further investigation while lending loan</a:t>
            </a:r>
            <a:endParaRPr lang="en-IN" dirty="0"/>
          </a:p>
        </p:txBody>
      </p:sp>
    </p:spTree>
    <p:extLst>
      <p:ext uri="{BB962C8B-B14F-4D97-AF65-F5344CB8AC3E}">
        <p14:creationId xmlns:p14="http://schemas.microsoft.com/office/powerpoint/2010/main" val="1048770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953F-4562-CDA6-82C4-CD1CD8C119FA}"/>
              </a:ext>
            </a:extLst>
          </p:cNvPr>
          <p:cNvSpPr>
            <a:spLocks noGrp="1"/>
          </p:cNvSpPr>
          <p:nvPr>
            <p:ph type="title"/>
          </p:nvPr>
        </p:nvSpPr>
        <p:spPr>
          <a:xfrm>
            <a:off x="679409" y="199714"/>
            <a:ext cx="10515600" cy="456808"/>
          </a:xfrm>
        </p:spPr>
        <p:txBody>
          <a:bodyPr>
            <a:normAutofit/>
          </a:bodyPr>
          <a:lstStyle/>
          <a:p>
            <a:pPr algn="ctr"/>
            <a:r>
              <a:rPr lang="en-IN" sz="2400" b="1" dirty="0">
                <a:solidFill>
                  <a:srgbClr val="0070C0"/>
                </a:solidFill>
                <a:latin typeface="+mn-lt"/>
              </a:rPr>
              <a:t>ANALYSIS BASED ON THE HOUSING TYPE OF THE CLIENT</a:t>
            </a:r>
          </a:p>
        </p:txBody>
      </p:sp>
      <p:pic>
        <p:nvPicPr>
          <p:cNvPr id="5" name="Content Placeholder 4">
            <a:extLst>
              <a:ext uri="{FF2B5EF4-FFF2-40B4-BE49-F238E27FC236}">
                <a16:creationId xmlns:a16="http://schemas.microsoft.com/office/drawing/2014/main" id="{D615CB55-8CFD-32C6-4E7E-63B4DC6BE92C}"/>
              </a:ext>
            </a:extLst>
          </p:cNvPr>
          <p:cNvPicPr>
            <a:picLocks noGrp="1" noChangeAspect="1"/>
          </p:cNvPicPr>
          <p:nvPr>
            <p:ph idx="1"/>
          </p:nvPr>
        </p:nvPicPr>
        <p:blipFill>
          <a:blip r:embed="rId2"/>
          <a:stretch>
            <a:fillRect/>
          </a:stretch>
        </p:blipFill>
        <p:spPr>
          <a:xfrm>
            <a:off x="77079" y="835310"/>
            <a:ext cx="5860130" cy="3243424"/>
          </a:xfrm>
        </p:spPr>
      </p:pic>
      <p:pic>
        <p:nvPicPr>
          <p:cNvPr id="7" name="Picture 6">
            <a:extLst>
              <a:ext uri="{FF2B5EF4-FFF2-40B4-BE49-F238E27FC236}">
                <a16:creationId xmlns:a16="http://schemas.microsoft.com/office/drawing/2014/main" id="{A450D52F-1BC2-8B77-87B4-5767F4E9F5F8}"/>
              </a:ext>
            </a:extLst>
          </p:cNvPr>
          <p:cNvPicPr>
            <a:picLocks noChangeAspect="1"/>
          </p:cNvPicPr>
          <p:nvPr/>
        </p:nvPicPr>
        <p:blipFill>
          <a:blip r:embed="rId3"/>
          <a:stretch>
            <a:fillRect/>
          </a:stretch>
        </p:blipFill>
        <p:spPr>
          <a:xfrm>
            <a:off x="6096000" y="864769"/>
            <a:ext cx="5772447" cy="3243424"/>
          </a:xfrm>
          <a:prstGeom prst="rect">
            <a:avLst/>
          </a:prstGeom>
        </p:spPr>
      </p:pic>
      <p:sp>
        <p:nvSpPr>
          <p:cNvPr id="8" name="TextBox 7">
            <a:extLst>
              <a:ext uri="{FF2B5EF4-FFF2-40B4-BE49-F238E27FC236}">
                <a16:creationId xmlns:a16="http://schemas.microsoft.com/office/drawing/2014/main" id="{7A478A9A-3502-3D18-8927-B15069739024}"/>
              </a:ext>
            </a:extLst>
          </p:cNvPr>
          <p:cNvSpPr txBox="1"/>
          <p:nvPr/>
        </p:nvSpPr>
        <p:spPr>
          <a:xfrm>
            <a:off x="404036" y="4524687"/>
            <a:ext cx="11174819"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As per the first graph shown above, People who own their own place (house/apartment) might have a higher loan application rate for larger needs like home improvement or investment loans, while Co-Op and office apartment residents might have stricter limitations on renovations or ownership rights, reducing their loan application needs.</a:t>
            </a:r>
          </a:p>
          <a:p>
            <a:pPr marL="285750" indent="-285750">
              <a:buFont typeface="Arial" panose="020B0604020202020204" pitchFamily="34" charset="0"/>
              <a:buChar char="•"/>
            </a:pPr>
            <a:r>
              <a:rPr lang="en-US" sz="1600" dirty="0"/>
              <a:t>As per the second graph, clients living in rented apartments have the highest loan default rate. This could be due to factors like lower income, less stable housing situations or rental obligations.</a:t>
            </a:r>
          </a:p>
          <a:p>
            <a:pPr marL="285750" indent="-285750">
              <a:buFont typeface="Arial" panose="020B0604020202020204" pitchFamily="34" charset="0"/>
              <a:buChar char="•"/>
            </a:pPr>
            <a:r>
              <a:rPr lang="en-US" sz="1600" dirty="0"/>
              <a:t>Clients with employer-provided housing have the lowest default rate. This might be because they do not have rental obligations which is a savings which could help in the repayment of loan installments.</a:t>
            </a:r>
          </a:p>
          <a:p>
            <a:pPr marL="285750" indent="-285750">
              <a:buFont typeface="Arial" panose="020B0604020202020204" pitchFamily="34" charset="0"/>
              <a:buChar char="•"/>
            </a:pPr>
            <a:r>
              <a:rPr lang="en-US" sz="1600" dirty="0"/>
              <a:t>Those living with parents also have a higher default rate, possibly due to a lack of financial independence.</a:t>
            </a:r>
            <a:endParaRPr lang="en-IN" sz="1600" dirty="0"/>
          </a:p>
        </p:txBody>
      </p:sp>
      <p:sp>
        <p:nvSpPr>
          <p:cNvPr id="11" name="TextBox 10">
            <a:extLst>
              <a:ext uri="{FF2B5EF4-FFF2-40B4-BE49-F238E27FC236}">
                <a16:creationId xmlns:a16="http://schemas.microsoft.com/office/drawing/2014/main" id="{1579366E-1321-41B2-B561-25814C3A40CA}"/>
              </a:ext>
            </a:extLst>
          </p:cNvPr>
          <p:cNvSpPr txBox="1"/>
          <p:nvPr/>
        </p:nvSpPr>
        <p:spPr>
          <a:xfrm>
            <a:off x="8478913" y="4109317"/>
            <a:ext cx="2308322" cy="307777"/>
          </a:xfrm>
          <a:prstGeom prst="rect">
            <a:avLst/>
          </a:prstGeom>
          <a:noFill/>
        </p:spPr>
        <p:txBody>
          <a:bodyPr wrap="square" rtlCol="0">
            <a:spAutoFit/>
          </a:bodyPr>
          <a:lstStyle/>
          <a:p>
            <a:r>
              <a:rPr lang="en-IN" sz="1400" b="1" dirty="0"/>
              <a:t>BVARIATE ANALYSIS</a:t>
            </a:r>
          </a:p>
        </p:txBody>
      </p:sp>
      <p:sp>
        <p:nvSpPr>
          <p:cNvPr id="12" name="TextBox 11">
            <a:extLst>
              <a:ext uri="{FF2B5EF4-FFF2-40B4-BE49-F238E27FC236}">
                <a16:creationId xmlns:a16="http://schemas.microsoft.com/office/drawing/2014/main" id="{978A5748-5BC0-2075-14DF-569833675066}"/>
              </a:ext>
            </a:extLst>
          </p:cNvPr>
          <p:cNvSpPr txBox="1"/>
          <p:nvPr/>
        </p:nvSpPr>
        <p:spPr>
          <a:xfrm>
            <a:off x="2899169" y="4147822"/>
            <a:ext cx="2308322" cy="307777"/>
          </a:xfrm>
          <a:prstGeom prst="rect">
            <a:avLst/>
          </a:prstGeom>
          <a:noFill/>
        </p:spPr>
        <p:txBody>
          <a:bodyPr wrap="square" rtlCol="0">
            <a:spAutoFit/>
          </a:bodyPr>
          <a:lstStyle/>
          <a:p>
            <a:pPr algn="ctr"/>
            <a:r>
              <a:rPr lang="en-IN" sz="1400" b="1" dirty="0"/>
              <a:t>UNIVARIATE ANALYSIS</a:t>
            </a:r>
          </a:p>
        </p:txBody>
      </p:sp>
    </p:spTree>
    <p:extLst>
      <p:ext uri="{BB962C8B-B14F-4D97-AF65-F5344CB8AC3E}">
        <p14:creationId xmlns:p14="http://schemas.microsoft.com/office/powerpoint/2010/main" val="1401289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19434-586A-8C27-F26D-76682120EF2F}"/>
              </a:ext>
            </a:extLst>
          </p:cNvPr>
          <p:cNvSpPr>
            <a:spLocks noGrp="1"/>
          </p:cNvSpPr>
          <p:nvPr>
            <p:ph idx="1"/>
          </p:nvPr>
        </p:nvSpPr>
        <p:spPr>
          <a:xfrm>
            <a:off x="5024063" y="4751826"/>
            <a:ext cx="6703031" cy="1640998"/>
          </a:xfrm>
        </p:spPr>
        <p:txBody>
          <a:bodyPr>
            <a:normAutofit fontScale="92500" lnSpcReduction="10000"/>
          </a:bodyPr>
          <a:lstStyle/>
          <a:p>
            <a:pPr marL="0" indent="0">
              <a:buNone/>
            </a:pPr>
            <a:br>
              <a:rPr lang="en-US" sz="1900" dirty="0"/>
            </a:br>
            <a:r>
              <a:rPr lang="en-US" sz="1900" b="0" i="0" dirty="0">
                <a:solidFill>
                  <a:srgbClr val="0D0D0D"/>
                </a:solidFill>
                <a:effectLst/>
                <a:highlight>
                  <a:srgbClr val="FFFFFF"/>
                </a:highlight>
              </a:rPr>
              <a:t>Based on segmented univariate analysis, low skilled laborers exhibit a lower loan application rate but the highest default rate. Further examination of the correlation between income level and occupation type is necessary to determine if it is a significant factor in identifying defaulters.</a:t>
            </a:r>
            <a:br>
              <a:rPr lang="en-IN" sz="1900" dirty="0"/>
            </a:br>
            <a:endParaRPr lang="en-IN" sz="1900" dirty="0"/>
          </a:p>
          <a:p>
            <a:pPr marL="0" indent="0">
              <a:buNone/>
            </a:pPr>
            <a:endParaRPr lang="en-IN" sz="1800" dirty="0"/>
          </a:p>
        </p:txBody>
      </p:sp>
      <p:sp>
        <p:nvSpPr>
          <p:cNvPr id="4" name="Title 1">
            <a:extLst>
              <a:ext uri="{FF2B5EF4-FFF2-40B4-BE49-F238E27FC236}">
                <a16:creationId xmlns:a16="http://schemas.microsoft.com/office/drawing/2014/main" id="{7E7EEC87-3E82-F4A2-2EE2-ED39543E201D}"/>
              </a:ext>
            </a:extLst>
          </p:cNvPr>
          <p:cNvSpPr txBox="1">
            <a:spLocks/>
          </p:cNvSpPr>
          <p:nvPr/>
        </p:nvSpPr>
        <p:spPr>
          <a:xfrm>
            <a:off x="1116030" y="173162"/>
            <a:ext cx="9959939" cy="3951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rgbClr val="0070C0"/>
                </a:solidFill>
                <a:latin typeface="+mn-lt"/>
              </a:rPr>
              <a:t>ANALYSIS BASED ON THE OCCUPATION TYPE OF THE CLIENT</a:t>
            </a:r>
          </a:p>
        </p:txBody>
      </p:sp>
      <p:pic>
        <p:nvPicPr>
          <p:cNvPr id="3074" name="Picture 2">
            <a:extLst>
              <a:ext uri="{FF2B5EF4-FFF2-40B4-BE49-F238E27FC236}">
                <a16:creationId xmlns:a16="http://schemas.microsoft.com/office/drawing/2014/main" id="{1CD2A0D6-C5BE-8421-01B0-910188AE1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4064" y="951673"/>
            <a:ext cx="6703031" cy="34168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F0D53AB-8FDC-999D-F300-3F519E0792EA}"/>
              </a:ext>
            </a:extLst>
          </p:cNvPr>
          <p:cNvPicPr>
            <a:picLocks noChangeAspect="1"/>
          </p:cNvPicPr>
          <p:nvPr/>
        </p:nvPicPr>
        <p:blipFill>
          <a:blip r:embed="rId4"/>
          <a:stretch>
            <a:fillRect/>
          </a:stretch>
        </p:blipFill>
        <p:spPr>
          <a:xfrm>
            <a:off x="339045" y="769476"/>
            <a:ext cx="4169159" cy="2913272"/>
          </a:xfrm>
          <a:prstGeom prst="rect">
            <a:avLst/>
          </a:prstGeom>
        </p:spPr>
      </p:pic>
      <p:pic>
        <p:nvPicPr>
          <p:cNvPr id="10" name="Picture 9">
            <a:extLst>
              <a:ext uri="{FF2B5EF4-FFF2-40B4-BE49-F238E27FC236}">
                <a16:creationId xmlns:a16="http://schemas.microsoft.com/office/drawing/2014/main" id="{AF0846C3-2C74-4833-A1BC-73760C760F78}"/>
              </a:ext>
            </a:extLst>
          </p:cNvPr>
          <p:cNvPicPr>
            <a:picLocks noChangeAspect="1"/>
          </p:cNvPicPr>
          <p:nvPr/>
        </p:nvPicPr>
        <p:blipFill>
          <a:blip r:embed="rId5"/>
          <a:stretch>
            <a:fillRect/>
          </a:stretch>
        </p:blipFill>
        <p:spPr>
          <a:xfrm>
            <a:off x="208051" y="3708773"/>
            <a:ext cx="4300154" cy="3149227"/>
          </a:xfrm>
          <a:prstGeom prst="rect">
            <a:avLst/>
          </a:prstGeom>
        </p:spPr>
      </p:pic>
    </p:spTree>
    <p:extLst>
      <p:ext uri="{BB962C8B-B14F-4D97-AF65-F5344CB8AC3E}">
        <p14:creationId xmlns:p14="http://schemas.microsoft.com/office/powerpoint/2010/main" val="70667772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95EA6-C695-F55C-4D96-ED33D6C23F78}"/>
              </a:ext>
            </a:extLst>
          </p:cNvPr>
          <p:cNvSpPr>
            <a:spLocks noGrp="1"/>
          </p:cNvSpPr>
          <p:nvPr>
            <p:ph type="title"/>
          </p:nvPr>
        </p:nvSpPr>
        <p:spPr>
          <a:xfrm>
            <a:off x="1078358" y="365125"/>
            <a:ext cx="10792146" cy="549275"/>
          </a:xfrm>
        </p:spPr>
        <p:txBody>
          <a:bodyPr>
            <a:noAutofit/>
          </a:bodyPr>
          <a:lstStyle/>
          <a:p>
            <a:pPr algn="ctr"/>
            <a:r>
              <a:rPr lang="en-US" sz="2400" b="1" dirty="0">
                <a:solidFill>
                  <a:srgbClr val="0070C0"/>
                </a:solidFill>
                <a:latin typeface="+mn-lt"/>
              </a:rPr>
              <a:t>BIVARIATE ANALYSIS OF INCOME LEVELS VS OCCUPATION TYPE TO CHECK ON THE INCOME DISTRUNUTION ACROSS VARIOUS OCCUPATION</a:t>
            </a:r>
            <a:endParaRPr lang="en-IN" sz="2400" b="1" dirty="0">
              <a:solidFill>
                <a:srgbClr val="0070C0"/>
              </a:solidFill>
              <a:latin typeface="+mn-lt"/>
            </a:endParaRPr>
          </a:p>
        </p:txBody>
      </p:sp>
      <p:sp>
        <p:nvSpPr>
          <p:cNvPr id="11" name="Content Placeholder 10">
            <a:extLst>
              <a:ext uri="{FF2B5EF4-FFF2-40B4-BE49-F238E27FC236}">
                <a16:creationId xmlns:a16="http://schemas.microsoft.com/office/drawing/2014/main" id="{6272820B-A1A5-5915-6DCF-183B0A92DAA1}"/>
              </a:ext>
            </a:extLst>
          </p:cNvPr>
          <p:cNvSpPr>
            <a:spLocks noGrp="1"/>
          </p:cNvSpPr>
          <p:nvPr>
            <p:ph idx="1"/>
          </p:nvPr>
        </p:nvSpPr>
        <p:spPr>
          <a:xfrm>
            <a:off x="756863" y="4975101"/>
            <a:ext cx="10896421" cy="1666630"/>
          </a:xfrm>
        </p:spPr>
        <p:txBody>
          <a:bodyPr>
            <a:noAutofit/>
          </a:bodyPr>
          <a:lstStyle/>
          <a:p>
            <a:r>
              <a:rPr lang="en-US" sz="1800" b="0" i="0" dirty="0">
                <a:solidFill>
                  <a:srgbClr val="0D0D0D"/>
                </a:solidFill>
                <a:effectLst/>
                <a:highlight>
                  <a:srgbClr val="FFFFFF"/>
                </a:highlight>
              </a:rPr>
              <a:t>The graph indicates that managers have the highest income level, with accountants, IT, and HR staff also earning relatively high salaries. </a:t>
            </a:r>
          </a:p>
          <a:p>
            <a:r>
              <a:rPr lang="en-US" sz="1800" b="0" i="0" dirty="0">
                <a:solidFill>
                  <a:srgbClr val="0D0D0D"/>
                </a:solidFill>
                <a:effectLst/>
                <a:highlight>
                  <a:srgbClr val="FFFFFF"/>
                </a:highlight>
              </a:rPr>
              <a:t>Conversely, low skilled laborers and cleaning staff have the lowest salary range. </a:t>
            </a:r>
          </a:p>
          <a:p>
            <a:r>
              <a:rPr lang="en-US" sz="1800" b="0" i="0" dirty="0">
                <a:solidFill>
                  <a:srgbClr val="0D0D0D"/>
                </a:solidFill>
                <a:effectLst/>
                <a:highlight>
                  <a:srgbClr val="FFFFFF"/>
                </a:highlight>
              </a:rPr>
              <a:t>Additionally, accountants and managers exhibit the lowest default rates, while low skilled laborers have the highest default rates, suggesting that occupation type is a significant determinant of loan defaulters.</a:t>
            </a:r>
            <a:endParaRPr lang="en-IN" sz="1800" dirty="0"/>
          </a:p>
        </p:txBody>
      </p:sp>
      <p:pic>
        <p:nvPicPr>
          <p:cNvPr id="6" name="Picture 5">
            <a:extLst>
              <a:ext uri="{FF2B5EF4-FFF2-40B4-BE49-F238E27FC236}">
                <a16:creationId xmlns:a16="http://schemas.microsoft.com/office/drawing/2014/main" id="{E847F5E6-1878-5C30-07E8-BA1FEDE4DA7D}"/>
              </a:ext>
            </a:extLst>
          </p:cNvPr>
          <p:cNvPicPr>
            <a:picLocks noChangeAspect="1"/>
          </p:cNvPicPr>
          <p:nvPr/>
        </p:nvPicPr>
        <p:blipFill>
          <a:blip r:embed="rId3"/>
          <a:stretch>
            <a:fillRect/>
          </a:stretch>
        </p:blipFill>
        <p:spPr>
          <a:xfrm>
            <a:off x="1339703" y="1127051"/>
            <a:ext cx="8155172" cy="3593806"/>
          </a:xfrm>
          <a:prstGeom prst="rect">
            <a:avLst/>
          </a:prstGeom>
        </p:spPr>
      </p:pic>
    </p:spTree>
    <p:extLst>
      <p:ext uri="{BB962C8B-B14F-4D97-AF65-F5344CB8AC3E}">
        <p14:creationId xmlns:p14="http://schemas.microsoft.com/office/powerpoint/2010/main" val="1903021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08F-3BD6-CAB8-4E86-E0A8EFFC2912}"/>
              </a:ext>
            </a:extLst>
          </p:cNvPr>
          <p:cNvSpPr>
            <a:spLocks noGrp="1"/>
          </p:cNvSpPr>
          <p:nvPr>
            <p:ph type="title"/>
          </p:nvPr>
        </p:nvSpPr>
        <p:spPr>
          <a:xfrm>
            <a:off x="2635889" y="158276"/>
            <a:ext cx="6920222" cy="734210"/>
          </a:xfrm>
        </p:spPr>
        <p:txBody>
          <a:bodyPr>
            <a:normAutofit/>
          </a:bodyPr>
          <a:lstStyle/>
          <a:p>
            <a:pPr algn="ctr"/>
            <a:r>
              <a:rPr lang="en-IN" sz="2400" b="1" dirty="0">
                <a:solidFill>
                  <a:srgbClr val="0070C0"/>
                </a:solidFill>
                <a:latin typeface="+mn-lt"/>
              </a:rPr>
              <a:t>ANALYSIS BASED ON THE AGE OF THE CLIENT</a:t>
            </a:r>
          </a:p>
        </p:txBody>
      </p:sp>
      <p:pic>
        <p:nvPicPr>
          <p:cNvPr id="5" name="Content Placeholder 4">
            <a:extLst>
              <a:ext uri="{FF2B5EF4-FFF2-40B4-BE49-F238E27FC236}">
                <a16:creationId xmlns:a16="http://schemas.microsoft.com/office/drawing/2014/main" id="{C50B440B-6475-A136-24AA-CE53F81813B2}"/>
              </a:ext>
            </a:extLst>
          </p:cNvPr>
          <p:cNvPicPr>
            <a:picLocks noGrp="1" noChangeAspect="1"/>
          </p:cNvPicPr>
          <p:nvPr>
            <p:ph idx="1"/>
          </p:nvPr>
        </p:nvPicPr>
        <p:blipFill>
          <a:blip r:embed="rId3"/>
          <a:stretch>
            <a:fillRect/>
          </a:stretch>
        </p:blipFill>
        <p:spPr>
          <a:xfrm>
            <a:off x="291970" y="852259"/>
            <a:ext cx="5347613" cy="3511761"/>
          </a:xfrm>
        </p:spPr>
      </p:pic>
      <p:pic>
        <p:nvPicPr>
          <p:cNvPr id="11" name="Picture 10">
            <a:extLst>
              <a:ext uri="{FF2B5EF4-FFF2-40B4-BE49-F238E27FC236}">
                <a16:creationId xmlns:a16="http://schemas.microsoft.com/office/drawing/2014/main" id="{4AF06BF4-1AB4-1553-1D24-9684E9696F1B}"/>
              </a:ext>
            </a:extLst>
          </p:cNvPr>
          <p:cNvPicPr>
            <a:picLocks noChangeAspect="1"/>
          </p:cNvPicPr>
          <p:nvPr/>
        </p:nvPicPr>
        <p:blipFill>
          <a:blip r:embed="rId4"/>
          <a:stretch>
            <a:fillRect/>
          </a:stretch>
        </p:blipFill>
        <p:spPr>
          <a:xfrm>
            <a:off x="6228363" y="922743"/>
            <a:ext cx="5041020" cy="3411019"/>
          </a:xfrm>
          <a:prstGeom prst="rect">
            <a:avLst/>
          </a:prstGeom>
        </p:spPr>
      </p:pic>
      <p:sp>
        <p:nvSpPr>
          <p:cNvPr id="12" name="TextBox 11">
            <a:extLst>
              <a:ext uri="{FF2B5EF4-FFF2-40B4-BE49-F238E27FC236}">
                <a16:creationId xmlns:a16="http://schemas.microsoft.com/office/drawing/2014/main" id="{4E06333E-DF76-0D6D-1022-E17F73A6490F}"/>
              </a:ext>
            </a:extLst>
          </p:cNvPr>
          <p:cNvSpPr txBox="1"/>
          <p:nvPr/>
        </p:nvSpPr>
        <p:spPr>
          <a:xfrm>
            <a:off x="2054927" y="4496515"/>
            <a:ext cx="2037370" cy="307777"/>
          </a:xfrm>
          <a:prstGeom prst="rect">
            <a:avLst/>
          </a:prstGeom>
          <a:noFill/>
        </p:spPr>
        <p:txBody>
          <a:bodyPr wrap="square" rtlCol="0">
            <a:spAutoFit/>
          </a:bodyPr>
          <a:lstStyle/>
          <a:p>
            <a:r>
              <a:rPr lang="en-IN" sz="1400" b="1" dirty="0"/>
              <a:t>UNIVARIATE ANALYSIS</a:t>
            </a:r>
          </a:p>
        </p:txBody>
      </p:sp>
      <p:sp>
        <p:nvSpPr>
          <p:cNvPr id="13" name="TextBox 12">
            <a:extLst>
              <a:ext uri="{FF2B5EF4-FFF2-40B4-BE49-F238E27FC236}">
                <a16:creationId xmlns:a16="http://schemas.microsoft.com/office/drawing/2014/main" id="{04B1E1F7-E2BD-79FF-98D5-B30332DDBFE1}"/>
              </a:ext>
            </a:extLst>
          </p:cNvPr>
          <p:cNvSpPr txBox="1"/>
          <p:nvPr/>
        </p:nvSpPr>
        <p:spPr>
          <a:xfrm>
            <a:off x="7976714" y="4496515"/>
            <a:ext cx="1889407" cy="307777"/>
          </a:xfrm>
          <a:prstGeom prst="rect">
            <a:avLst/>
          </a:prstGeom>
          <a:noFill/>
        </p:spPr>
        <p:txBody>
          <a:bodyPr wrap="square" rtlCol="0">
            <a:spAutoFit/>
          </a:bodyPr>
          <a:lstStyle/>
          <a:p>
            <a:r>
              <a:rPr lang="en-IN" sz="1400" b="1" dirty="0"/>
              <a:t>BVARIATE ANALYSIS</a:t>
            </a:r>
          </a:p>
        </p:txBody>
      </p:sp>
      <p:sp>
        <p:nvSpPr>
          <p:cNvPr id="14" name="TextBox 13">
            <a:extLst>
              <a:ext uri="{FF2B5EF4-FFF2-40B4-BE49-F238E27FC236}">
                <a16:creationId xmlns:a16="http://schemas.microsoft.com/office/drawing/2014/main" id="{7B82FD5B-42B1-2E8D-B205-F3257DBE31A2}"/>
              </a:ext>
            </a:extLst>
          </p:cNvPr>
          <p:cNvSpPr txBox="1"/>
          <p:nvPr/>
        </p:nvSpPr>
        <p:spPr>
          <a:xfrm>
            <a:off x="470898" y="4936787"/>
            <a:ext cx="11416301" cy="1815882"/>
          </a:xfrm>
          <a:prstGeom prst="rect">
            <a:avLst/>
          </a:prstGeom>
          <a:noFill/>
        </p:spPr>
        <p:txBody>
          <a:bodyPr wrap="square" rtlCol="0">
            <a:spAutoFit/>
          </a:bodyPr>
          <a:lstStyle/>
          <a:p>
            <a:pPr marL="285750" indent="-285750" algn="l">
              <a:buFont typeface="Arial" panose="020B0604020202020204" pitchFamily="34" charset="0"/>
              <a:buChar char="•"/>
            </a:pPr>
            <a:r>
              <a:rPr lang="en-US" sz="1600" b="0" i="0" dirty="0">
                <a:solidFill>
                  <a:srgbClr val="0D0D0D"/>
                </a:solidFill>
                <a:effectLst/>
                <a:highlight>
                  <a:srgbClr val="FFFFFF"/>
                </a:highlight>
              </a:rPr>
              <a:t>Clients aged between 30 - 50 years show the highest loan application rate, possibly due to increased financial commitments like marriage, children, and homeownership.</a:t>
            </a:r>
          </a:p>
          <a:p>
            <a:pPr marL="285750" indent="-285750" algn="l">
              <a:buFont typeface="Arial" panose="020B0604020202020204" pitchFamily="34" charset="0"/>
              <a:buChar char="•"/>
            </a:pPr>
            <a:r>
              <a:rPr lang="en-US" sz="1600" b="0" i="0" dirty="0">
                <a:solidFill>
                  <a:srgbClr val="0D0D0D"/>
                </a:solidFill>
                <a:effectLst/>
                <a:highlight>
                  <a:srgbClr val="FFFFFF"/>
                </a:highlight>
              </a:rPr>
              <a:t>Conversely, clients aged 60 years and above exhibit the lowest loan application rate, likely due to fewer financial obligations or reliance on retirement income.</a:t>
            </a:r>
          </a:p>
          <a:p>
            <a:pPr marL="285750" indent="-285750" algn="l">
              <a:buFont typeface="Arial" panose="020B0604020202020204" pitchFamily="34" charset="0"/>
              <a:buChar char="•"/>
            </a:pPr>
            <a:r>
              <a:rPr lang="en-US" sz="1600" b="0" i="0" dirty="0">
                <a:solidFill>
                  <a:srgbClr val="0D0D0D"/>
                </a:solidFill>
                <a:effectLst/>
                <a:highlight>
                  <a:srgbClr val="FFFFFF"/>
                </a:highlight>
              </a:rPr>
              <a:t>The defaulter rate is also highest for clients below 30 years of age, potentially because younger individuals may face financial challenges or have less established credit histories.</a:t>
            </a:r>
          </a:p>
          <a:p>
            <a:endParaRPr lang="en-IN" sz="1600" dirty="0"/>
          </a:p>
        </p:txBody>
      </p:sp>
    </p:spTree>
    <p:extLst>
      <p:ext uri="{BB962C8B-B14F-4D97-AF65-F5344CB8AC3E}">
        <p14:creationId xmlns:p14="http://schemas.microsoft.com/office/powerpoint/2010/main" val="1199920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B1D9D-C1E1-6E12-B2AB-5ABB390167B2}"/>
              </a:ext>
            </a:extLst>
          </p:cNvPr>
          <p:cNvSpPr>
            <a:spLocks noGrp="1"/>
          </p:cNvSpPr>
          <p:nvPr>
            <p:ph type="title"/>
          </p:nvPr>
        </p:nvSpPr>
        <p:spPr>
          <a:xfrm>
            <a:off x="1652486" y="365126"/>
            <a:ext cx="8454656" cy="600645"/>
          </a:xfrm>
        </p:spPr>
        <p:txBody>
          <a:bodyPr>
            <a:noAutofit/>
          </a:bodyPr>
          <a:lstStyle/>
          <a:p>
            <a:pPr algn="ctr"/>
            <a:r>
              <a:rPr lang="en-IN" sz="2400" b="1" dirty="0">
                <a:solidFill>
                  <a:srgbClr val="0070C0"/>
                </a:solidFill>
                <a:latin typeface="+mn-lt"/>
              </a:rPr>
              <a:t>ANALYSIS BASED ON THE NO. OF THE CHILDREN &amp; FAMILY MEMBERS OF THE CLIENT</a:t>
            </a:r>
          </a:p>
        </p:txBody>
      </p:sp>
      <p:sp>
        <p:nvSpPr>
          <p:cNvPr id="3" name="Content Placeholder 2">
            <a:extLst>
              <a:ext uri="{FF2B5EF4-FFF2-40B4-BE49-F238E27FC236}">
                <a16:creationId xmlns:a16="http://schemas.microsoft.com/office/drawing/2014/main" id="{9E53DBDC-D9A0-5F17-7437-CAC36CDCF13F}"/>
              </a:ext>
            </a:extLst>
          </p:cNvPr>
          <p:cNvSpPr>
            <a:spLocks noGrp="1"/>
          </p:cNvSpPr>
          <p:nvPr>
            <p:ph idx="1"/>
          </p:nvPr>
        </p:nvSpPr>
        <p:spPr>
          <a:xfrm>
            <a:off x="890476" y="5182215"/>
            <a:ext cx="10411047" cy="1156940"/>
          </a:xfrm>
        </p:spPr>
        <p:txBody>
          <a:bodyPr>
            <a:normAutofit/>
          </a:bodyPr>
          <a:lstStyle/>
          <a:p>
            <a:r>
              <a:rPr lang="en-US" sz="1800" b="0" i="0" dirty="0">
                <a:solidFill>
                  <a:srgbClr val="0D0D0D"/>
                </a:solidFill>
                <a:effectLst/>
                <a:highlight>
                  <a:srgbClr val="FFFFFF"/>
                </a:highlight>
              </a:rPr>
              <a:t>There is a positive correlation between the count of children and the count of family members.</a:t>
            </a:r>
          </a:p>
          <a:p>
            <a:r>
              <a:rPr lang="en-US" sz="1800" b="0" i="0" dirty="0">
                <a:solidFill>
                  <a:srgbClr val="0D0D0D"/>
                </a:solidFill>
                <a:effectLst/>
                <a:highlight>
                  <a:srgbClr val="FFFFFF"/>
                </a:highlight>
              </a:rPr>
              <a:t>Individuals with more than 6 children and more than 8 family members have a higher likelihood of defaulting on their payments.</a:t>
            </a:r>
          </a:p>
        </p:txBody>
      </p:sp>
      <p:pic>
        <p:nvPicPr>
          <p:cNvPr id="5" name="Picture 4">
            <a:extLst>
              <a:ext uri="{FF2B5EF4-FFF2-40B4-BE49-F238E27FC236}">
                <a16:creationId xmlns:a16="http://schemas.microsoft.com/office/drawing/2014/main" id="{18B74591-5778-4C2F-803F-B13A5B4CFB92}"/>
              </a:ext>
            </a:extLst>
          </p:cNvPr>
          <p:cNvPicPr>
            <a:picLocks noChangeAspect="1"/>
          </p:cNvPicPr>
          <p:nvPr/>
        </p:nvPicPr>
        <p:blipFill>
          <a:blip r:embed="rId2"/>
          <a:stretch>
            <a:fillRect/>
          </a:stretch>
        </p:blipFill>
        <p:spPr>
          <a:xfrm>
            <a:off x="830532" y="1303547"/>
            <a:ext cx="10530935" cy="3470472"/>
          </a:xfrm>
          <a:prstGeom prst="rect">
            <a:avLst/>
          </a:prstGeom>
        </p:spPr>
      </p:pic>
    </p:spTree>
    <p:extLst>
      <p:ext uri="{BB962C8B-B14F-4D97-AF65-F5344CB8AC3E}">
        <p14:creationId xmlns:p14="http://schemas.microsoft.com/office/powerpoint/2010/main" val="2753041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E498-1B19-19C1-D2C1-32E1F94BB5ED}"/>
              </a:ext>
            </a:extLst>
          </p:cNvPr>
          <p:cNvSpPr>
            <a:spLocks noGrp="1"/>
          </p:cNvSpPr>
          <p:nvPr>
            <p:ph type="title"/>
          </p:nvPr>
        </p:nvSpPr>
        <p:spPr>
          <a:xfrm>
            <a:off x="2547941" y="231633"/>
            <a:ext cx="6657753" cy="580096"/>
          </a:xfrm>
        </p:spPr>
        <p:txBody>
          <a:bodyPr>
            <a:normAutofit/>
          </a:bodyPr>
          <a:lstStyle/>
          <a:p>
            <a:pPr algn="ctr"/>
            <a:r>
              <a:rPr lang="en-IN" sz="2400" b="1" dirty="0">
                <a:solidFill>
                  <a:srgbClr val="0070C0"/>
                </a:solidFill>
                <a:latin typeface="+mn-lt"/>
              </a:rPr>
              <a:t>ANALYSIS BETWEEN INCOME LEVEL OF THE CLIENT</a:t>
            </a:r>
          </a:p>
        </p:txBody>
      </p:sp>
      <p:sp>
        <p:nvSpPr>
          <p:cNvPr id="3" name="Content Placeholder 2">
            <a:extLst>
              <a:ext uri="{FF2B5EF4-FFF2-40B4-BE49-F238E27FC236}">
                <a16:creationId xmlns:a16="http://schemas.microsoft.com/office/drawing/2014/main" id="{17CCE467-9D4B-0C9E-D85C-892F7CFFCE98}"/>
              </a:ext>
            </a:extLst>
          </p:cNvPr>
          <p:cNvSpPr>
            <a:spLocks noGrp="1"/>
          </p:cNvSpPr>
          <p:nvPr>
            <p:ph idx="1"/>
          </p:nvPr>
        </p:nvSpPr>
        <p:spPr>
          <a:xfrm>
            <a:off x="1032423" y="5420191"/>
            <a:ext cx="8486553" cy="950993"/>
          </a:xfrm>
        </p:spPr>
        <p:txBody>
          <a:bodyPr>
            <a:noAutofit/>
          </a:bodyPr>
          <a:lstStyle/>
          <a:p>
            <a:r>
              <a:rPr lang="en-IN" sz="1800" dirty="0"/>
              <a:t>The clients who are in the lower income group have the highest defaulter rate.</a:t>
            </a:r>
          </a:p>
          <a:p>
            <a:r>
              <a:rPr lang="en-IN" sz="1800" dirty="0"/>
              <a:t>Therefore, higher the salary, lesser is the chance of getting defaulter.</a:t>
            </a:r>
          </a:p>
        </p:txBody>
      </p:sp>
      <p:pic>
        <p:nvPicPr>
          <p:cNvPr id="5" name="Picture 4">
            <a:extLst>
              <a:ext uri="{FF2B5EF4-FFF2-40B4-BE49-F238E27FC236}">
                <a16:creationId xmlns:a16="http://schemas.microsoft.com/office/drawing/2014/main" id="{3966B31F-D8E9-92CF-C8AF-039AF393A0F1}"/>
              </a:ext>
            </a:extLst>
          </p:cNvPr>
          <p:cNvPicPr>
            <a:picLocks noChangeAspect="1"/>
          </p:cNvPicPr>
          <p:nvPr/>
        </p:nvPicPr>
        <p:blipFill>
          <a:blip r:embed="rId2"/>
          <a:stretch>
            <a:fillRect/>
          </a:stretch>
        </p:blipFill>
        <p:spPr>
          <a:xfrm>
            <a:off x="5876818" y="1274427"/>
            <a:ext cx="6205591" cy="3384749"/>
          </a:xfrm>
          <a:prstGeom prst="rect">
            <a:avLst/>
          </a:prstGeom>
        </p:spPr>
      </p:pic>
      <p:pic>
        <p:nvPicPr>
          <p:cNvPr id="7" name="Picture 6">
            <a:extLst>
              <a:ext uri="{FF2B5EF4-FFF2-40B4-BE49-F238E27FC236}">
                <a16:creationId xmlns:a16="http://schemas.microsoft.com/office/drawing/2014/main" id="{FCA52364-1137-0039-4AE3-DAF5A5E60195}"/>
              </a:ext>
            </a:extLst>
          </p:cNvPr>
          <p:cNvPicPr>
            <a:picLocks noChangeAspect="1"/>
          </p:cNvPicPr>
          <p:nvPr/>
        </p:nvPicPr>
        <p:blipFill>
          <a:blip r:embed="rId3"/>
          <a:stretch>
            <a:fillRect/>
          </a:stretch>
        </p:blipFill>
        <p:spPr>
          <a:xfrm>
            <a:off x="344209" y="1279171"/>
            <a:ext cx="5532609" cy="3384749"/>
          </a:xfrm>
          <a:prstGeom prst="rect">
            <a:avLst/>
          </a:prstGeom>
        </p:spPr>
      </p:pic>
      <p:sp>
        <p:nvSpPr>
          <p:cNvPr id="10" name="TextBox 9">
            <a:extLst>
              <a:ext uri="{FF2B5EF4-FFF2-40B4-BE49-F238E27FC236}">
                <a16:creationId xmlns:a16="http://schemas.microsoft.com/office/drawing/2014/main" id="{1286E3B1-C5B8-9B5C-3A95-6E0C1A830617}"/>
              </a:ext>
            </a:extLst>
          </p:cNvPr>
          <p:cNvSpPr txBox="1"/>
          <p:nvPr/>
        </p:nvSpPr>
        <p:spPr>
          <a:xfrm>
            <a:off x="2447312" y="4747505"/>
            <a:ext cx="2039628" cy="307777"/>
          </a:xfrm>
          <a:prstGeom prst="rect">
            <a:avLst/>
          </a:prstGeom>
          <a:noFill/>
        </p:spPr>
        <p:txBody>
          <a:bodyPr wrap="square" rtlCol="0">
            <a:spAutoFit/>
          </a:bodyPr>
          <a:lstStyle/>
          <a:p>
            <a:r>
              <a:rPr lang="en-IN" sz="1400" b="1" dirty="0"/>
              <a:t>UNIVARIATE ANALYSIS</a:t>
            </a:r>
          </a:p>
        </p:txBody>
      </p:sp>
      <p:sp>
        <p:nvSpPr>
          <p:cNvPr id="11" name="TextBox 10">
            <a:extLst>
              <a:ext uri="{FF2B5EF4-FFF2-40B4-BE49-F238E27FC236}">
                <a16:creationId xmlns:a16="http://schemas.microsoft.com/office/drawing/2014/main" id="{2FE7E1C3-BA6B-F89D-64BC-1AC84DE7F240}"/>
              </a:ext>
            </a:extLst>
          </p:cNvPr>
          <p:cNvSpPr txBox="1"/>
          <p:nvPr/>
        </p:nvSpPr>
        <p:spPr>
          <a:xfrm>
            <a:off x="8364815" y="4663920"/>
            <a:ext cx="2308322" cy="307777"/>
          </a:xfrm>
          <a:prstGeom prst="rect">
            <a:avLst/>
          </a:prstGeom>
          <a:noFill/>
        </p:spPr>
        <p:txBody>
          <a:bodyPr wrap="square" rtlCol="0">
            <a:spAutoFit/>
          </a:bodyPr>
          <a:lstStyle/>
          <a:p>
            <a:r>
              <a:rPr lang="en-IN" sz="1400" b="1" dirty="0"/>
              <a:t>BVARIATE ANALYSIS</a:t>
            </a:r>
          </a:p>
        </p:txBody>
      </p:sp>
    </p:spTree>
    <p:extLst>
      <p:ext uri="{BB962C8B-B14F-4D97-AF65-F5344CB8AC3E}">
        <p14:creationId xmlns:p14="http://schemas.microsoft.com/office/powerpoint/2010/main" val="1550399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2DA1-29CE-EAF1-91F3-9EEA31E928B8}"/>
              </a:ext>
            </a:extLst>
          </p:cNvPr>
          <p:cNvSpPr>
            <a:spLocks noGrp="1"/>
          </p:cNvSpPr>
          <p:nvPr>
            <p:ph type="title"/>
          </p:nvPr>
        </p:nvSpPr>
        <p:spPr>
          <a:xfrm>
            <a:off x="2494688" y="231846"/>
            <a:ext cx="7455195" cy="703655"/>
          </a:xfrm>
        </p:spPr>
        <p:txBody>
          <a:bodyPr>
            <a:normAutofit/>
          </a:bodyPr>
          <a:lstStyle/>
          <a:p>
            <a:r>
              <a:rPr lang="en-IN" sz="2400" b="1" dirty="0">
                <a:solidFill>
                  <a:srgbClr val="0070C0"/>
                </a:solidFill>
                <a:latin typeface="+mn-lt"/>
              </a:rPr>
              <a:t>ANALYSIS BASED ON THE CONTRACT TYPE OF THE CLIENT</a:t>
            </a:r>
          </a:p>
        </p:txBody>
      </p:sp>
      <p:sp>
        <p:nvSpPr>
          <p:cNvPr id="3" name="Content Placeholder 2">
            <a:extLst>
              <a:ext uri="{FF2B5EF4-FFF2-40B4-BE49-F238E27FC236}">
                <a16:creationId xmlns:a16="http://schemas.microsoft.com/office/drawing/2014/main" id="{97FB31E3-6A54-3C8D-4538-53B83CD54401}"/>
              </a:ext>
            </a:extLst>
          </p:cNvPr>
          <p:cNvSpPr>
            <a:spLocks noGrp="1"/>
          </p:cNvSpPr>
          <p:nvPr>
            <p:ph idx="1"/>
          </p:nvPr>
        </p:nvSpPr>
        <p:spPr>
          <a:xfrm>
            <a:off x="721048" y="5208768"/>
            <a:ext cx="10517565" cy="1203232"/>
          </a:xfrm>
        </p:spPr>
        <p:txBody>
          <a:bodyPr>
            <a:noAutofit/>
          </a:bodyPr>
          <a:lstStyle/>
          <a:p>
            <a:r>
              <a:rPr lang="en-US" sz="1800" dirty="0"/>
              <a:t>In the previous application, there were no cash loans, and the defaulter rate was higher for Revolving Loans. </a:t>
            </a:r>
          </a:p>
          <a:p>
            <a:r>
              <a:rPr lang="en-US" sz="1800" dirty="0"/>
              <a:t>However, in the current application, there's no consumer loans provided, and cash loans has been introduced which has the higher defaulter rate now.</a:t>
            </a:r>
            <a:endParaRPr lang="en-IN" sz="1800" dirty="0"/>
          </a:p>
        </p:txBody>
      </p:sp>
      <p:pic>
        <p:nvPicPr>
          <p:cNvPr id="5" name="Picture 4">
            <a:extLst>
              <a:ext uri="{FF2B5EF4-FFF2-40B4-BE49-F238E27FC236}">
                <a16:creationId xmlns:a16="http://schemas.microsoft.com/office/drawing/2014/main" id="{86C3ECD2-7E84-E276-57F8-25716AD9F677}"/>
              </a:ext>
            </a:extLst>
          </p:cNvPr>
          <p:cNvPicPr>
            <a:picLocks noChangeAspect="1"/>
          </p:cNvPicPr>
          <p:nvPr/>
        </p:nvPicPr>
        <p:blipFill>
          <a:blip r:embed="rId2"/>
          <a:stretch>
            <a:fillRect/>
          </a:stretch>
        </p:blipFill>
        <p:spPr>
          <a:xfrm>
            <a:off x="585627" y="1135390"/>
            <a:ext cx="5229546" cy="3605170"/>
          </a:xfrm>
          <a:prstGeom prst="rect">
            <a:avLst/>
          </a:prstGeom>
        </p:spPr>
      </p:pic>
      <p:pic>
        <p:nvPicPr>
          <p:cNvPr id="7" name="Picture 6">
            <a:extLst>
              <a:ext uri="{FF2B5EF4-FFF2-40B4-BE49-F238E27FC236}">
                <a16:creationId xmlns:a16="http://schemas.microsoft.com/office/drawing/2014/main" id="{55C69429-A6EC-9614-DB38-DAFCCF07391D}"/>
              </a:ext>
            </a:extLst>
          </p:cNvPr>
          <p:cNvPicPr>
            <a:picLocks noChangeAspect="1"/>
          </p:cNvPicPr>
          <p:nvPr/>
        </p:nvPicPr>
        <p:blipFill>
          <a:blip r:embed="rId3"/>
          <a:stretch>
            <a:fillRect/>
          </a:stretch>
        </p:blipFill>
        <p:spPr>
          <a:xfrm>
            <a:off x="6222285" y="1135390"/>
            <a:ext cx="5516058" cy="3468995"/>
          </a:xfrm>
          <a:prstGeom prst="rect">
            <a:avLst/>
          </a:prstGeom>
        </p:spPr>
      </p:pic>
      <p:sp>
        <p:nvSpPr>
          <p:cNvPr id="8" name="TextBox 7">
            <a:extLst>
              <a:ext uri="{FF2B5EF4-FFF2-40B4-BE49-F238E27FC236}">
                <a16:creationId xmlns:a16="http://schemas.microsoft.com/office/drawing/2014/main" id="{9BDDBAF5-2943-19FA-551D-EE7C312AB075}"/>
              </a:ext>
            </a:extLst>
          </p:cNvPr>
          <p:cNvSpPr txBox="1"/>
          <p:nvPr/>
        </p:nvSpPr>
        <p:spPr>
          <a:xfrm rot="10800000" flipV="1">
            <a:off x="2494688" y="4740560"/>
            <a:ext cx="2198669" cy="307777"/>
          </a:xfrm>
          <a:prstGeom prst="rect">
            <a:avLst/>
          </a:prstGeom>
          <a:noFill/>
        </p:spPr>
        <p:txBody>
          <a:bodyPr wrap="square" rtlCol="0">
            <a:spAutoFit/>
          </a:bodyPr>
          <a:lstStyle/>
          <a:p>
            <a:r>
              <a:rPr lang="en-IN" sz="1400" b="1" dirty="0"/>
              <a:t>Previous Application</a:t>
            </a:r>
          </a:p>
        </p:txBody>
      </p:sp>
      <p:sp>
        <p:nvSpPr>
          <p:cNvPr id="11" name="TextBox 10">
            <a:extLst>
              <a:ext uri="{FF2B5EF4-FFF2-40B4-BE49-F238E27FC236}">
                <a16:creationId xmlns:a16="http://schemas.microsoft.com/office/drawing/2014/main" id="{4EA1ADB0-BB5B-5056-65E6-5365522C5211}"/>
              </a:ext>
            </a:extLst>
          </p:cNvPr>
          <p:cNvSpPr txBox="1"/>
          <p:nvPr/>
        </p:nvSpPr>
        <p:spPr>
          <a:xfrm rot="10800000" flipV="1">
            <a:off x="8094323" y="4604385"/>
            <a:ext cx="1855559" cy="307778"/>
          </a:xfrm>
          <a:prstGeom prst="rect">
            <a:avLst/>
          </a:prstGeom>
          <a:noFill/>
        </p:spPr>
        <p:txBody>
          <a:bodyPr wrap="square" rtlCol="0">
            <a:spAutoFit/>
          </a:bodyPr>
          <a:lstStyle/>
          <a:p>
            <a:r>
              <a:rPr lang="en-IN" sz="1400" b="1" dirty="0"/>
              <a:t>Current Application</a:t>
            </a:r>
          </a:p>
        </p:txBody>
      </p:sp>
    </p:spTree>
    <p:extLst>
      <p:ext uri="{BB962C8B-B14F-4D97-AF65-F5344CB8AC3E}">
        <p14:creationId xmlns:p14="http://schemas.microsoft.com/office/powerpoint/2010/main" val="163644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9F03-3B43-A11D-2E24-092A54F7522E}"/>
              </a:ext>
            </a:extLst>
          </p:cNvPr>
          <p:cNvSpPr>
            <a:spLocks noGrp="1"/>
          </p:cNvSpPr>
          <p:nvPr>
            <p:ph type="title"/>
          </p:nvPr>
        </p:nvSpPr>
        <p:spPr>
          <a:xfrm>
            <a:off x="838200" y="201168"/>
            <a:ext cx="10515600" cy="405437"/>
          </a:xfrm>
        </p:spPr>
        <p:txBody>
          <a:bodyPr>
            <a:noAutofit/>
          </a:bodyPr>
          <a:lstStyle/>
          <a:p>
            <a:pPr algn="ctr"/>
            <a:r>
              <a:rPr lang="en-IN" sz="2400" b="1" dirty="0">
                <a:solidFill>
                  <a:srgbClr val="0070C0"/>
                </a:solidFill>
                <a:latin typeface="+mn-lt"/>
              </a:rPr>
              <a:t>CONTENT</a:t>
            </a:r>
          </a:p>
        </p:txBody>
      </p:sp>
      <p:sp>
        <p:nvSpPr>
          <p:cNvPr id="3" name="Content Placeholder 2">
            <a:extLst>
              <a:ext uri="{FF2B5EF4-FFF2-40B4-BE49-F238E27FC236}">
                <a16:creationId xmlns:a16="http://schemas.microsoft.com/office/drawing/2014/main" id="{68541BF9-007B-924B-3487-3F5194DDBE45}"/>
              </a:ext>
            </a:extLst>
          </p:cNvPr>
          <p:cNvSpPr>
            <a:spLocks noGrp="1"/>
          </p:cNvSpPr>
          <p:nvPr>
            <p:ph idx="1"/>
          </p:nvPr>
        </p:nvSpPr>
        <p:spPr>
          <a:xfrm>
            <a:off x="838200" y="606605"/>
            <a:ext cx="10696253" cy="5979233"/>
          </a:xfrm>
        </p:spPr>
        <p:txBody>
          <a:bodyPr>
            <a:noAutofit/>
          </a:bodyPr>
          <a:lstStyle/>
          <a:p>
            <a:pPr marL="72000" indent="-342900">
              <a:buFont typeface="+mj-lt"/>
              <a:buAutoNum type="arabicPeriod"/>
            </a:pPr>
            <a:r>
              <a:rPr lang="en-IN" sz="1000" b="1" dirty="0"/>
              <a:t>Problem Statement &amp; Business Justification</a:t>
            </a:r>
          </a:p>
          <a:p>
            <a:pPr marL="72000" indent="-342900">
              <a:buFont typeface="+mj-lt"/>
              <a:buAutoNum type="arabicPeriod"/>
            </a:pPr>
            <a:r>
              <a:rPr lang="en-IN" sz="1000" b="1" dirty="0"/>
              <a:t>Data Cleaning</a:t>
            </a:r>
          </a:p>
          <a:p>
            <a:pPr marL="72000" indent="-342900">
              <a:buFont typeface="+mj-lt"/>
              <a:buAutoNum type="arabicPeriod"/>
            </a:pPr>
            <a:r>
              <a:rPr lang="en-IN" sz="1000" b="1" dirty="0"/>
              <a:t>Data Imbalance Ratio</a:t>
            </a:r>
          </a:p>
          <a:p>
            <a:pPr marL="72000" indent="-342900">
              <a:buFont typeface="+mj-lt"/>
              <a:buAutoNum type="arabicPeriod"/>
            </a:pPr>
            <a:r>
              <a:rPr lang="en-IN" sz="1000" b="1" dirty="0"/>
              <a:t>Analysis based on the Gender of the client</a:t>
            </a:r>
          </a:p>
          <a:p>
            <a:pPr marL="72000" indent="-342900">
              <a:buFont typeface="+mj-lt"/>
              <a:buAutoNum type="arabicPeriod"/>
            </a:pPr>
            <a:r>
              <a:rPr lang="en-IN" sz="1000" b="1" dirty="0"/>
              <a:t>Analysis based on the Income Type of the client</a:t>
            </a:r>
          </a:p>
          <a:p>
            <a:pPr marL="72000" indent="-342900">
              <a:buFont typeface="+mj-lt"/>
              <a:buAutoNum type="arabicPeriod"/>
            </a:pPr>
            <a:r>
              <a:rPr lang="en-IN" sz="1000" b="1" dirty="0"/>
              <a:t>Analysis based on the Education Level of the client</a:t>
            </a:r>
          </a:p>
          <a:p>
            <a:pPr marL="72000" indent="-342900">
              <a:buFont typeface="+mj-lt"/>
              <a:buAutoNum type="arabicPeriod"/>
            </a:pPr>
            <a:r>
              <a:rPr lang="en-US" sz="1000" b="1" dirty="0"/>
              <a:t>Correlation Matrix between Education Level, Income Level and Defaulter Rate</a:t>
            </a:r>
          </a:p>
          <a:p>
            <a:pPr marL="72000" indent="-342900">
              <a:buFont typeface="+mj-lt"/>
              <a:buAutoNum type="arabicPeriod"/>
            </a:pPr>
            <a:r>
              <a:rPr lang="en-US" sz="1000" b="1" dirty="0"/>
              <a:t>Correlation Matrix between Education Level, Loan Credit Amount, and Defaulter Rate</a:t>
            </a:r>
            <a:endParaRPr lang="en-IN" sz="1000" b="1" dirty="0"/>
          </a:p>
          <a:p>
            <a:pPr marL="72000" indent="-342900">
              <a:buFont typeface="+mj-lt"/>
              <a:buAutoNum type="arabicPeriod"/>
            </a:pPr>
            <a:r>
              <a:rPr lang="en-IN" sz="1000" b="1" dirty="0"/>
              <a:t>Segmented Univariate and Bivariate Analysis of Education Level</a:t>
            </a:r>
          </a:p>
          <a:p>
            <a:pPr marL="72000" indent="-342900">
              <a:buFont typeface="+mj-lt"/>
              <a:buAutoNum type="arabicPeriod"/>
            </a:pPr>
            <a:r>
              <a:rPr lang="en-IN" sz="1000" b="1" dirty="0"/>
              <a:t>Analysis based on the Family Status of the client</a:t>
            </a:r>
          </a:p>
          <a:p>
            <a:pPr marL="72000" indent="-342900">
              <a:buFont typeface="+mj-lt"/>
              <a:buAutoNum type="arabicPeriod"/>
            </a:pPr>
            <a:r>
              <a:rPr lang="en-IN" sz="1000" b="1" dirty="0"/>
              <a:t>Analysis based on the Housing Type of the client</a:t>
            </a:r>
          </a:p>
          <a:p>
            <a:pPr marL="72000" indent="-342900">
              <a:buFont typeface="+mj-lt"/>
              <a:buAutoNum type="arabicPeriod"/>
            </a:pPr>
            <a:r>
              <a:rPr lang="en-IN" sz="1000" b="1" dirty="0"/>
              <a:t>Analysis based on the Occupation Type of the client</a:t>
            </a:r>
          </a:p>
          <a:p>
            <a:pPr marL="72000" indent="-342900">
              <a:buFont typeface="+mj-lt"/>
              <a:buAutoNum type="arabicPeriod"/>
            </a:pPr>
            <a:r>
              <a:rPr lang="en-US" sz="1000" b="1" dirty="0"/>
              <a:t>Income Distribution across various Occupation Type</a:t>
            </a:r>
          </a:p>
          <a:p>
            <a:pPr marL="72000" indent="-342900">
              <a:buFont typeface="+mj-lt"/>
              <a:buAutoNum type="arabicPeriod"/>
            </a:pPr>
            <a:r>
              <a:rPr lang="en-US" sz="1000" b="1" dirty="0"/>
              <a:t>Analysis based on the Age of the client</a:t>
            </a:r>
          </a:p>
          <a:p>
            <a:pPr marL="72000" indent="-342900">
              <a:buFont typeface="+mj-lt"/>
              <a:buAutoNum type="arabicPeriod"/>
            </a:pPr>
            <a:r>
              <a:rPr lang="en-US" sz="1000" b="1" dirty="0"/>
              <a:t>Analysis based on the count of the Children &amp; Family member of the client</a:t>
            </a:r>
          </a:p>
          <a:p>
            <a:pPr marL="72000" indent="-342900">
              <a:buFont typeface="+mj-lt"/>
              <a:buAutoNum type="arabicPeriod"/>
            </a:pPr>
            <a:r>
              <a:rPr lang="en-US" sz="1000" b="1" dirty="0"/>
              <a:t>Analysis based on the Income Level of the client</a:t>
            </a:r>
          </a:p>
          <a:p>
            <a:pPr marL="72000" indent="-342900">
              <a:buFont typeface="+mj-lt"/>
              <a:buAutoNum type="arabicPeriod"/>
            </a:pPr>
            <a:r>
              <a:rPr lang="en-US" sz="1000" b="1" dirty="0"/>
              <a:t>Analysis based on the Contract Type of the Loan</a:t>
            </a:r>
          </a:p>
          <a:p>
            <a:pPr marL="72000" indent="-342900">
              <a:buFont typeface="+mj-lt"/>
              <a:buAutoNum type="arabicPeriod"/>
            </a:pPr>
            <a:r>
              <a:rPr lang="en-US" sz="1000" b="1" dirty="0"/>
              <a:t>Analysis based on the ownership of car</a:t>
            </a:r>
          </a:p>
          <a:p>
            <a:pPr marL="72000" indent="-342900">
              <a:buFont typeface="+mj-lt"/>
              <a:buAutoNum type="arabicPeriod"/>
            </a:pPr>
            <a:r>
              <a:rPr lang="en-US" sz="1000" b="1" dirty="0"/>
              <a:t>Analysis based on the ownership of house/flat</a:t>
            </a:r>
          </a:p>
          <a:p>
            <a:pPr marL="72000" indent="-342900">
              <a:buFont typeface="+mj-lt"/>
              <a:buAutoNum type="arabicPeriod"/>
            </a:pPr>
            <a:r>
              <a:rPr lang="en-US" sz="1000" b="1" dirty="0"/>
              <a:t>Analysis based on the Contract Status of the previous loan applications</a:t>
            </a:r>
          </a:p>
          <a:p>
            <a:pPr marL="72000" indent="-342900">
              <a:buFont typeface="+mj-lt"/>
              <a:buAutoNum type="arabicPeriod"/>
            </a:pPr>
            <a:r>
              <a:rPr lang="en-US" sz="1000" b="1" dirty="0"/>
              <a:t>Correlation Matrix between Age, Income Level and Defaulter Rate</a:t>
            </a:r>
          </a:p>
          <a:p>
            <a:pPr marL="72000" indent="-342900">
              <a:buFont typeface="+mj-lt"/>
              <a:buAutoNum type="arabicPeriod"/>
            </a:pPr>
            <a:r>
              <a:rPr lang="en-IN" sz="1000" b="1" dirty="0"/>
              <a:t>Correlation Matrix - Goods, Application Amount, Amount Credited, &amp; Annuity Amount</a:t>
            </a:r>
          </a:p>
          <a:p>
            <a:pPr marL="72000" indent="-342900">
              <a:buFont typeface="+mj-lt"/>
              <a:buAutoNum type="arabicPeriod"/>
            </a:pPr>
            <a:r>
              <a:rPr lang="en-IN" sz="1000" b="1" dirty="0"/>
              <a:t>Conclusion</a:t>
            </a:r>
          </a:p>
          <a:p>
            <a:pPr marL="72000"/>
            <a:endParaRPr lang="en-IN" sz="1000" b="1" dirty="0"/>
          </a:p>
          <a:p>
            <a:pPr marL="72000"/>
            <a:endParaRPr lang="en-IN" sz="1000" b="1" dirty="0"/>
          </a:p>
          <a:p>
            <a:pPr marL="72000"/>
            <a:endParaRPr lang="en-IN" sz="1000" b="1" dirty="0"/>
          </a:p>
          <a:p>
            <a:pPr marL="72000"/>
            <a:endParaRPr lang="en-IN" sz="1000" b="1" dirty="0"/>
          </a:p>
          <a:p>
            <a:pPr marL="72000"/>
            <a:endParaRPr lang="en-IN" sz="1000" b="1" dirty="0"/>
          </a:p>
          <a:p>
            <a:pPr marL="72000"/>
            <a:endParaRPr lang="en-IN" sz="1000" b="1" dirty="0"/>
          </a:p>
        </p:txBody>
      </p:sp>
    </p:spTree>
    <p:extLst>
      <p:ext uri="{BB962C8B-B14F-4D97-AF65-F5344CB8AC3E}">
        <p14:creationId xmlns:p14="http://schemas.microsoft.com/office/powerpoint/2010/main" val="3163273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FABD3-7E04-3AA6-5340-5C21E2F2E500}"/>
              </a:ext>
            </a:extLst>
          </p:cNvPr>
          <p:cNvSpPr>
            <a:spLocks noGrp="1"/>
          </p:cNvSpPr>
          <p:nvPr>
            <p:ph type="title"/>
          </p:nvPr>
        </p:nvSpPr>
        <p:spPr>
          <a:xfrm>
            <a:off x="2421072" y="299402"/>
            <a:ext cx="6798367" cy="348702"/>
          </a:xfrm>
        </p:spPr>
        <p:txBody>
          <a:bodyPr>
            <a:noAutofit/>
          </a:bodyPr>
          <a:lstStyle/>
          <a:p>
            <a:r>
              <a:rPr lang="en-IN" sz="2400" b="1" dirty="0">
                <a:solidFill>
                  <a:srgbClr val="0070C0"/>
                </a:solidFill>
                <a:latin typeface="+mn-lt"/>
              </a:rPr>
              <a:t>ANALYSIS BASED ON THE OWNERSHIP OF THE CAR</a:t>
            </a:r>
          </a:p>
        </p:txBody>
      </p:sp>
      <p:pic>
        <p:nvPicPr>
          <p:cNvPr id="5" name="Content Placeholder 4">
            <a:extLst>
              <a:ext uri="{FF2B5EF4-FFF2-40B4-BE49-F238E27FC236}">
                <a16:creationId xmlns:a16="http://schemas.microsoft.com/office/drawing/2014/main" id="{A8F4BCD4-6148-B468-91FE-4524DE273C30}"/>
              </a:ext>
            </a:extLst>
          </p:cNvPr>
          <p:cNvPicPr>
            <a:picLocks noGrp="1" noChangeAspect="1"/>
          </p:cNvPicPr>
          <p:nvPr>
            <p:ph idx="1"/>
          </p:nvPr>
        </p:nvPicPr>
        <p:blipFill>
          <a:blip r:embed="rId3"/>
          <a:stretch>
            <a:fillRect/>
          </a:stretch>
        </p:blipFill>
        <p:spPr>
          <a:xfrm>
            <a:off x="5659241" y="1008908"/>
            <a:ext cx="6210049" cy="3468676"/>
          </a:xfrm>
        </p:spPr>
      </p:pic>
      <p:pic>
        <p:nvPicPr>
          <p:cNvPr id="7" name="Picture 6">
            <a:extLst>
              <a:ext uri="{FF2B5EF4-FFF2-40B4-BE49-F238E27FC236}">
                <a16:creationId xmlns:a16="http://schemas.microsoft.com/office/drawing/2014/main" id="{A0707E0C-4258-0872-63D0-2B126F6BE7C3}"/>
              </a:ext>
            </a:extLst>
          </p:cNvPr>
          <p:cNvPicPr>
            <a:picLocks noChangeAspect="1"/>
          </p:cNvPicPr>
          <p:nvPr/>
        </p:nvPicPr>
        <p:blipFill>
          <a:blip r:embed="rId4"/>
          <a:stretch>
            <a:fillRect/>
          </a:stretch>
        </p:blipFill>
        <p:spPr>
          <a:xfrm>
            <a:off x="479681" y="903565"/>
            <a:ext cx="5096125" cy="3502600"/>
          </a:xfrm>
          <a:prstGeom prst="rect">
            <a:avLst/>
          </a:prstGeom>
        </p:spPr>
      </p:pic>
      <p:sp>
        <p:nvSpPr>
          <p:cNvPr id="8" name="TextBox 7">
            <a:extLst>
              <a:ext uri="{FF2B5EF4-FFF2-40B4-BE49-F238E27FC236}">
                <a16:creationId xmlns:a16="http://schemas.microsoft.com/office/drawing/2014/main" id="{DE143B9C-772B-75B0-CD8D-FC206B019B63}"/>
              </a:ext>
            </a:extLst>
          </p:cNvPr>
          <p:cNvSpPr txBox="1"/>
          <p:nvPr/>
        </p:nvSpPr>
        <p:spPr>
          <a:xfrm>
            <a:off x="1811614" y="4477584"/>
            <a:ext cx="2308322" cy="307777"/>
          </a:xfrm>
          <a:prstGeom prst="rect">
            <a:avLst/>
          </a:prstGeom>
          <a:noFill/>
        </p:spPr>
        <p:txBody>
          <a:bodyPr wrap="square" rtlCol="0">
            <a:spAutoFit/>
          </a:bodyPr>
          <a:lstStyle/>
          <a:p>
            <a:r>
              <a:rPr lang="en-IN" sz="1400" b="1" dirty="0"/>
              <a:t>UNIVARIATE ANALYSIS</a:t>
            </a:r>
          </a:p>
        </p:txBody>
      </p:sp>
      <p:sp>
        <p:nvSpPr>
          <p:cNvPr id="9" name="TextBox 8">
            <a:extLst>
              <a:ext uri="{FF2B5EF4-FFF2-40B4-BE49-F238E27FC236}">
                <a16:creationId xmlns:a16="http://schemas.microsoft.com/office/drawing/2014/main" id="{2194AE13-709F-A2AC-3B57-B5DA4FE5733E}"/>
              </a:ext>
            </a:extLst>
          </p:cNvPr>
          <p:cNvSpPr txBox="1"/>
          <p:nvPr/>
        </p:nvSpPr>
        <p:spPr>
          <a:xfrm>
            <a:off x="7851107" y="4510644"/>
            <a:ext cx="1675665" cy="307777"/>
          </a:xfrm>
          <a:prstGeom prst="rect">
            <a:avLst/>
          </a:prstGeom>
          <a:noFill/>
        </p:spPr>
        <p:txBody>
          <a:bodyPr wrap="square" rtlCol="0">
            <a:spAutoFit/>
          </a:bodyPr>
          <a:lstStyle/>
          <a:p>
            <a:r>
              <a:rPr lang="en-IN" sz="1400" b="1" dirty="0"/>
              <a:t>BVARIATE ANALYSIS</a:t>
            </a:r>
          </a:p>
        </p:txBody>
      </p:sp>
      <p:sp>
        <p:nvSpPr>
          <p:cNvPr id="11" name="TextBox 10">
            <a:extLst>
              <a:ext uri="{FF2B5EF4-FFF2-40B4-BE49-F238E27FC236}">
                <a16:creationId xmlns:a16="http://schemas.microsoft.com/office/drawing/2014/main" id="{B724F0AC-BD63-DE50-3D11-FBDD40E3595F}"/>
              </a:ext>
            </a:extLst>
          </p:cNvPr>
          <p:cNvSpPr txBox="1"/>
          <p:nvPr/>
        </p:nvSpPr>
        <p:spPr>
          <a:xfrm>
            <a:off x="698643" y="4918335"/>
            <a:ext cx="1072621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highest number of application has come from the clients who do not have their own car. By this data we can assume that the purchasing power of the client who are having a car is more than those who do not have the car.</a:t>
            </a:r>
          </a:p>
          <a:p>
            <a:pPr marL="285750" indent="-285750">
              <a:buFont typeface="Arial" panose="020B0604020202020204" pitchFamily="34" charset="0"/>
              <a:buChar char="•"/>
            </a:pPr>
            <a:r>
              <a:rPr lang="en-US" dirty="0"/>
              <a:t>The highest defaulter rate is also for the clients who do not have their own car </a:t>
            </a:r>
            <a:r>
              <a:rPr lang="en-US" b="0" i="0" dirty="0">
                <a:solidFill>
                  <a:srgbClr val="0D0D0D"/>
                </a:solidFill>
                <a:effectLst/>
                <a:highlight>
                  <a:srgbClr val="FFFFFF"/>
                </a:highlight>
              </a:rPr>
              <a:t>could be due to financial constraints leading to difficulty in meeting loan obligations or potential instability in income sources</a:t>
            </a:r>
            <a:endParaRPr lang="en-IN" dirty="0"/>
          </a:p>
        </p:txBody>
      </p:sp>
    </p:spTree>
    <p:extLst>
      <p:ext uri="{BB962C8B-B14F-4D97-AF65-F5344CB8AC3E}">
        <p14:creationId xmlns:p14="http://schemas.microsoft.com/office/powerpoint/2010/main" val="2173792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FABD3-7E04-3AA6-5340-5C21E2F2E500}"/>
              </a:ext>
            </a:extLst>
          </p:cNvPr>
          <p:cNvSpPr>
            <a:spLocks noGrp="1"/>
          </p:cNvSpPr>
          <p:nvPr>
            <p:ph type="title"/>
          </p:nvPr>
        </p:nvSpPr>
        <p:spPr>
          <a:xfrm>
            <a:off x="2191770" y="361473"/>
            <a:ext cx="7808460" cy="409090"/>
          </a:xfrm>
        </p:spPr>
        <p:txBody>
          <a:bodyPr>
            <a:noAutofit/>
          </a:bodyPr>
          <a:lstStyle/>
          <a:p>
            <a:r>
              <a:rPr lang="en-IN" sz="2400" b="1" dirty="0">
                <a:solidFill>
                  <a:srgbClr val="0070C0"/>
                </a:solidFill>
                <a:latin typeface="+mn-lt"/>
              </a:rPr>
              <a:t>ANALYSIS BASED ON THE OWNERSHIP OF THE HOUSE/FLAT</a:t>
            </a:r>
          </a:p>
        </p:txBody>
      </p:sp>
      <p:pic>
        <p:nvPicPr>
          <p:cNvPr id="15" name="Content Placeholder 14">
            <a:extLst>
              <a:ext uri="{FF2B5EF4-FFF2-40B4-BE49-F238E27FC236}">
                <a16:creationId xmlns:a16="http://schemas.microsoft.com/office/drawing/2014/main" id="{07BC29DE-2616-1DE4-9436-02C3C7E5C6FB}"/>
              </a:ext>
            </a:extLst>
          </p:cNvPr>
          <p:cNvPicPr>
            <a:picLocks noGrp="1" noChangeAspect="1"/>
          </p:cNvPicPr>
          <p:nvPr>
            <p:ph idx="1"/>
          </p:nvPr>
        </p:nvPicPr>
        <p:blipFill>
          <a:blip r:embed="rId3"/>
          <a:stretch>
            <a:fillRect/>
          </a:stretch>
        </p:blipFill>
        <p:spPr>
          <a:xfrm>
            <a:off x="5449675" y="1024025"/>
            <a:ext cx="6436730" cy="3526709"/>
          </a:xfrm>
        </p:spPr>
      </p:pic>
      <p:sp>
        <p:nvSpPr>
          <p:cNvPr id="8" name="TextBox 7">
            <a:extLst>
              <a:ext uri="{FF2B5EF4-FFF2-40B4-BE49-F238E27FC236}">
                <a16:creationId xmlns:a16="http://schemas.microsoft.com/office/drawing/2014/main" id="{DE143B9C-772B-75B0-CD8D-FC206B019B63}"/>
              </a:ext>
            </a:extLst>
          </p:cNvPr>
          <p:cNvSpPr txBox="1"/>
          <p:nvPr/>
        </p:nvSpPr>
        <p:spPr>
          <a:xfrm>
            <a:off x="1850955" y="4709403"/>
            <a:ext cx="2308322" cy="307777"/>
          </a:xfrm>
          <a:prstGeom prst="rect">
            <a:avLst/>
          </a:prstGeom>
          <a:noFill/>
        </p:spPr>
        <p:txBody>
          <a:bodyPr wrap="square" rtlCol="0">
            <a:spAutoFit/>
          </a:bodyPr>
          <a:lstStyle/>
          <a:p>
            <a:r>
              <a:rPr lang="en-IN" sz="1400" b="1" dirty="0"/>
              <a:t>UNIVARIATE ANALYSIS</a:t>
            </a:r>
          </a:p>
        </p:txBody>
      </p:sp>
      <p:sp>
        <p:nvSpPr>
          <p:cNvPr id="9" name="TextBox 8">
            <a:extLst>
              <a:ext uri="{FF2B5EF4-FFF2-40B4-BE49-F238E27FC236}">
                <a16:creationId xmlns:a16="http://schemas.microsoft.com/office/drawing/2014/main" id="{2194AE13-709F-A2AC-3B57-B5DA4FE5733E}"/>
              </a:ext>
            </a:extLst>
          </p:cNvPr>
          <p:cNvSpPr txBox="1"/>
          <p:nvPr/>
        </p:nvSpPr>
        <p:spPr>
          <a:xfrm>
            <a:off x="7931971" y="4709402"/>
            <a:ext cx="2308322" cy="307777"/>
          </a:xfrm>
          <a:prstGeom prst="rect">
            <a:avLst/>
          </a:prstGeom>
          <a:noFill/>
        </p:spPr>
        <p:txBody>
          <a:bodyPr wrap="square" rtlCol="0">
            <a:spAutoFit/>
          </a:bodyPr>
          <a:lstStyle/>
          <a:p>
            <a:r>
              <a:rPr lang="en-IN" sz="1400" b="1" dirty="0"/>
              <a:t>BVARIATE ANALYSIS</a:t>
            </a:r>
          </a:p>
        </p:txBody>
      </p:sp>
      <p:sp>
        <p:nvSpPr>
          <p:cNvPr id="11" name="TextBox 10">
            <a:extLst>
              <a:ext uri="{FF2B5EF4-FFF2-40B4-BE49-F238E27FC236}">
                <a16:creationId xmlns:a16="http://schemas.microsoft.com/office/drawing/2014/main" id="{B724F0AC-BD63-DE50-3D11-FBDD40E3595F}"/>
              </a:ext>
            </a:extLst>
          </p:cNvPr>
          <p:cNvSpPr txBox="1"/>
          <p:nvPr/>
        </p:nvSpPr>
        <p:spPr>
          <a:xfrm>
            <a:off x="732890" y="5410727"/>
            <a:ext cx="10726219" cy="646331"/>
          </a:xfrm>
          <a:prstGeom prst="rect">
            <a:avLst/>
          </a:prstGeom>
          <a:noFill/>
        </p:spPr>
        <p:txBody>
          <a:bodyPr wrap="square" rtlCol="0">
            <a:spAutoFit/>
          </a:bodyPr>
          <a:lstStyle/>
          <a:p>
            <a:r>
              <a:rPr lang="en-IN" dirty="0"/>
              <a:t>The loan application rate is lowest for the clients who do not own a house/flat but the defaulter rate is slightly highest for them which can be a driving factor to be considered while providing loan</a:t>
            </a:r>
          </a:p>
        </p:txBody>
      </p:sp>
      <p:pic>
        <p:nvPicPr>
          <p:cNvPr id="10" name="Picture 9">
            <a:extLst>
              <a:ext uri="{FF2B5EF4-FFF2-40B4-BE49-F238E27FC236}">
                <a16:creationId xmlns:a16="http://schemas.microsoft.com/office/drawing/2014/main" id="{F3D2CA8D-4854-B325-EB9F-3335D9D1553F}"/>
              </a:ext>
            </a:extLst>
          </p:cNvPr>
          <p:cNvPicPr>
            <a:picLocks noChangeAspect="1"/>
          </p:cNvPicPr>
          <p:nvPr/>
        </p:nvPicPr>
        <p:blipFill>
          <a:blip r:embed="rId4"/>
          <a:stretch>
            <a:fillRect/>
          </a:stretch>
        </p:blipFill>
        <p:spPr>
          <a:xfrm>
            <a:off x="265176" y="1024026"/>
            <a:ext cx="5053478" cy="3526709"/>
          </a:xfrm>
          <a:prstGeom prst="rect">
            <a:avLst/>
          </a:prstGeom>
        </p:spPr>
      </p:pic>
    </p:spTree>
    <p:extLst>
      <p:ext uri="{BB962C8B-B14F-4D97-AF65-F5344CB8AC3E}">
        <p14:creationId xmlns:p14="http://schemas.microsoft.com/office/powerpoint/2010/main" val="42037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5F3A-366B-9BE7-78D9-393443C9D10E}"/>
              </a:ext>
            </a:extLst>
          </p:cNvPr>
          <p:cNvSpPr>
            <a:spLocks noGrp="1"/>
          </p:cNvSpPr>
          <p:nvPr>
            <p:ph type="title"/>
          </p:nvPr>
        </p:nvSpPr>
        <p:spPr>
          <a:xfrm>
            <a:off x="479692" y="163840"/>
            <a:ext cx="11078378" cy="659444"/>
          </a:xfrm>
        </p:spPr>
        <p:txBody>
          <a:bodyPr>
            <a:noAutofit/>
          </a:bodyPr>
          <a:lstStyle/>
          <a:p>
            <a:pPr algn="ctr"/>
            <a:r>
              <a:rPr lang="en-IN" sz="2400" b="1" dirty="0">
                <a:solidFill>
                  <a:srgbClr val="0070C0"/>
                </a:solidFill>
                <a:latin typeface="+mn-lt"/>
              </a:rPr>
              <a:t>ANALYSIS BASED ON THE CONTRACT STATUS OF THE PREVIOUS LOAN APPLICATION</a:t>
            </a:r>
            <a:endParaRPr lang="en-IN" sz="2400" dirty="0"/>
          </a:p>
        </p:txBody>
      </p:sp>
      <p:sp>
        <p:nvSpPr>
          <p:cNvPr id="3" name="Content Placeholder 2">
            <a:extLst>
              <a:ext uri="{FF2B5EF4-FFF2-40B4-BE49-F238E27FC236}">
                <a16:creationId xmlns:a16="http://schemas.microsoft.com/office/drawing/2014/main" id="{415B7C3E-C694-ECEF-0816-07DB7198B1E4}"/>
              </a:ext>
            </a:extLst>
          </p:cNvPr>
          <p:cNvSpPr>
            <a:spLocks noGrp="1"/>
          </p:cNvSpPr>
          <p:nvPr>
            <p:ph idx="1"/>
          </p:nvPr>
        </p:nvSpPr>
        <p:spPr>
          <a:xfrm>
            <a:off x="565677" y="5087393"/>
            <a:ext cx="10992393" cy="1537748"/>
          </a:xfrm>
        </p:spPr>
        <p:txBody>
          <a:bodyPr>
            <a:normAutofit/>
          </a:bodyPr>
          <a:lstStyle/>
          <a:p>
            <a:r>
              <a:rPr lang="en-US" sz="1800" dirty="0"/>
              <a:t>Around 77% customer's loan has been approved, and rest 23% have been either refused, cancelled or client did not use the offer</a:t>
            </a:r>
          </a:p>
          <a:p>
            <a:r>
              <a:rPr lang="en-US" sz="1800" dirty="0"/>
              <a:t>The clients whose loan were cancelled/refused during the previous application, have the higher rate of defaulter in the current application. And, clients which loans were approved in the previous application, has the least defaulter rate in the current application.</a:t>
            </a:r>
            <a:endParaRPr lang="en-IN" sz="1800" dirty="0"/>
          </a:p>
        </p:txBody>
      </p:sp>
      <p:pic>
        <p:nvPicPr>
          <p:cNvPr id="5" name="Picture 4">
            <a:extLst>
              <a:ext uri="{FF2B5EF4-FFF2-40B4-BE49-F238E27FC236}">
                <a16:creationId xmlns:a16="http://schemas.microsoft.com/office/drawing/2014/main" id="{D8485E13-7425-746C-B041-50635C85D122}"/>
              </a:ext>
            </a:extLst>
          </p:cNvPr>
          <p:cNvPicPr>
            <a:picLocks noChangeAspect="1"/>
          </p:cNvPicPr>
          <p:nvPr/>
        </p:nvPicPr>
        <p:blipFill>
          <a:blip r:embed="rId3"/>
          <a:stretch>
            <a:fillRect/>
          </a:stretch>
        </p:blipFill>
        <p:spPr>
          <a:xfrm>
            <a:off x="714255" y="957721"/>
            <a:ext cx="5123552" cy="3672270"/>
          </a:xfrm>
          <a:prstGeom prst="rect">
            <a:avLst/>
          </a:prstGeom>
        </p:spPr>
      </p:pic>
      <p:pic>
        <p:nvPicPr>
          <p:cNvPr id="7" name="Picture 6">
            <a:extLst>
              <a:ext uri="{FF2B5EF4-FFF2-40B4-BE49-F238E27FC236}">
                <a16:creationId xmlns:a16="http://schemas.microsoft.com/office/drawing/2014/main" id="{7A67939C-2291-AD42-FAD0-63D55928AF39}"/>
              </a:ext>
            </a:extLst>
          </p:cNvPr>
          <p:cNvPicPr>
            <a:picLocks noChangeAspect="1"/>
          </p:cNvPicPr>
          <p:nvPr/>
        </p:nvPicPr>
        <p:blipFill>
          <a:blip r:embed="rId4"/>
          <a:stretch>
            <a:fillRect/>
          </a:stretch>
        </p:blipFill>
        <p:spPr>
          <a:xfrm>
            <a:off x="6457872" y="1151894"/>
            <a:ext cx="4741692" cy="3313096"/>
          </a:xfrm>
          <a:prstGeom prst="rect">
            <a:avLst/>
          </a:prstGeom>
        </p:spPr>
      </p:pic>
      <p:sp>
        <p:nvSpPr>
          <p:cNvPr id="8" name="TextBox 7">
            <a:extLst>
              <a:ext uri="{FF2B5EF4-FFF2-40B4-BE49-F238E27FC236}">
                <a16:creationId xmlns:a16="http://schemas.microsoft.com/office/drawing/2014/main" id="{162BADFC-3EC2-DCF8-D5A1-BFFCB3F93F7A}"/>
              </a:ext>
            </a:extLst>
          </p:cNvPr>
          <p:cNvSpPr txBox="1"/>
          <p:nvPr/>
        </p:nvSpPr>
        <p:spPr>
          <a:xfrm>
            <a:off x="2225529" y="4704803"/>
            <a:ext cx="2308322" cy="307777"/>
          </a:xfrm>
          <a:prstGeom prst="rect">
            <a:avLst/>
          </a:prstGeom>
          <a:noFill/>
        </p:spPr>
        <p:txBody>
          <a:bodyPr wrap="square" rtlCol="0">
            <a:spAutoFit/>
          </a:bodyPr>
          <a:lstStyle/>
          <a:p>
            <a:r>
              <a:rPr lang="en-IN" sz="1400" b="1" dirty="0"/>
              <a:t>UNIVARIATE ANALYSIS</a:t>
            </a:r>
          </a:p>
        </p:txBody>
      </p:sp>
      <p:sp>
        <p:nvSpPr>
          <p:cNvPr id="9" name="TextBox 8">
            <a:extLst>
              <a:ext uri="{FF2B5EF4-FFF2-40B4-BE49-F238E27FC236}">
                <a16:creationId xmlns:a16="http://schemas.microsoft.com/office/drawing/2014/main" id="{098ADD1B-B570-AE2C-0D31-0A0068122D94}"/>
              </a:ext>
            </a:extLst>
          </p:cNvPr>
          <p:cNvSpPr txBox="1"/>
          <p:nvPr/>
        </p:nvSpPr>
        <p:spPr>
          <a:xfrm>
            <a:off x="8438747" y="4639711"/>
            <a:ext cx="2308322" cy="307777"/>
          </a:xfrm>
          <a:prstGeom prst="rect">
            <a:avLst/>
          </a:prstGeom>
          <a:noFill/>
        </p:spPr>
        <p:txBody>
          <a:bodyPr wrap="square" rtlCol="0">
            <a:spAutoFit/>
          </a:bodyPr>
          <a:lstStyle/>
          <a:p>
            <a:r>
              <a:rPr lang="en-IN" sz="1400" b="1" dirty="0"/>
              <a:t>BVARIATE ANALYSIS</a:t>
            </a:r>
          </a:p>
        </p:txBody>
      </p:sp>
    </p:spTree>
    <p:extLst>
      <p:ext uri="{BB962C8B-B14F-4D97-AF65-F5344CB8AC3E}">
        <p14:creationId xmlns:p14="http://schemas.microsoft.com/office/powerpoint/2010/main" val="876032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6828-E047-2881-4C41-CC6EE1D4FE9F}"/>
              </a:ext>
            </a:extLst>
          </p:cNvPr>
          <p:cNvSpPr>
            <a:spLocks noGrp="1"/>
          </p:cNvSpPr>
          <p:nvPr>
            <p:ph type="title"/>
          </p:nvPr>
        </p:nvSpPr>
        <p:spPr>
          <a:xfrm>
            <a:off x="838200" y="248167"/>
            <a:ext cx="10515600" cy="639193"/>
          </a:xfrm>
        </p:spPr>
        <p:txBody>
          <a:bodyPr>
            <a:normAutofit/>
          </a:bodyPr>
          <a:lstStyle/>
          <a:p>
            <a:pPr algn="ctr"/>
            <a:r>
              <a:rPr lang="en-US" sz="2400" b="1" dirty="0">
                <a:solidFill>
                  <a:srgbClr val="0070C0"/>
                </a:solidFill>
                <a:latin typeface="+mn-lt"/>
              </a:rPr>
              <a:t>CORRELATION MATRIX BETWEEN AGE, INCOME LEVEL &amp; DEFAULTER RATE</a:t>
            </a:r>
            <a:endParaRPr lang="en-IN" sz="2400" b="1" dirty="0">
              <a:solidFill>
                <a:srgbClr val="0070C0"/>
              </a:solidFill>
              <a:latin typeface="+mn-lt"/>
            </a:endParaRPr>
          </a:p>
        </p:txBody>
      </p:sp>
      <p:sp>
        <p:nvSpPr>
          <p:cNvPr id="3" name="Content Placeholder 2">
            <a:extLst>
              <a:ext uri="{FF2B5EF4-FFF2-40B4-BE49-F238E27FC236}">
                <a16:creationId xmlns:a16="http://schemas.microsoft.com/office/drawing/2014/main" id="{20BF9ED2-9A41-7E17-7F61-B556DCEF9633}"/>
              </a:ext>
            </a:extLst>
          </p:cNvPr>
          <p:cNvSpPr>
            <a:spLocks noGrp="1"/>
          </p:cNvSpPr>
          <p:nvPr>
            <p:ph idx="1"/>
          </p:nvPr>
        </p:nvSpPr>
        <p:spPr>
          <a:xfrm>
            <a:off x="7232289" y="2021943"/>
            <a:ext cx="4346567" cy="4155573"/>
          </a:xfrm>
        </p:spPr>
        <p:txBody>
          <a:bodyPr>
            <a:normAutofit lnSpcReduction="10000"/>
          </a:bodyPr>
          <a:lstStyle/>
          <a:p>
            <a:r>
              <a:rPr lang="en-US" sz="1800" dirty="0"/>
              <a:t>Clients aged less than 30 years exhibit the highest defaulter rate across various income ranges. This trend may be attributed to factors such as limited financial stability, lower experience in managing finances, or higher propensity for risk-taking among younger individuals.</a:t>
            </a:r>
          </a:p>
          <a:p>
            <a:endParaRPr lang="en-US" sz="1800" dirty="0"/>
          </a:p>
          <a:p>
            <a:r>
              <a:rPr lang="en-US" sz="1800" dirty="0"/>
              <a:t>Conversely, clients aged 60 years and above have the lowest defaulter rate across various income ranges. This could be linked to factors such as financial stability acquired over time, lower debt obligations, or conservative financial behavior typically associated with older age groups.</a:t>
            </a:r>
            <a:endParaRPr lang="en-IN" sz="1800" dirty="0"/>
          </a:p>
        </p:txBody>
      </p:sp>
      <p:pic>
        <p:nvPicPr>
          <p:cNvPr id="5" name="Picture 4">
            <a:extLst>
              <a:ext uri="{FF2B5EF4-FFF2-40B4-BE49-F238E27FC236}">
                <a16:creationId xmlns:a16="http://schemas.microsoft.com/office/drawing/2014/main" id="{114EF320-B065-05DC-0E69-6FC15AC8FDC1}"/>
              </a:ext>
            </a:extLst>
          </p:cNvPr>
          <p:cNvPicPr>
            <a:picLocks noChangeAspect="1"/>
          </p:cNvPicPr>
          <p:nvPr/>
        </p:nvPicPr>
        <p:blipFill>
          <a:blip r:embed="rId2"/>
          <a:stretch>
            <a:fillRect/>
          </a:stretch>
        </p:blipFill>
        <p:spPr>
          <a:xfrm>
            <a:off x="228384" y="1352092"/>
            <a:ext cx="6555187" cy="5199469"/>
          </a:xfrm>
          <a:prstGeom prst="rect">
            <a:avLst/>
          </a:prstGeom>
        </p:spPr>
      </p:pic>
    </p:spTree>
    <p:extLst>
      <p:ext uri="{BB962C8B-B14F-4D97-AF65-F5344CB8AC3E}">
        <p14:creationId xmlns:p14="http://schemas.microsoft.com/office/powerpoint/2010/main" val="1560430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B646-02D7-C013-BA4F-3B8359FCB868}"/>
              </a:ext>
            </a:extLst>
          </p:cNvPr>
          <p:cNvSpPr>
            <a:spLocks noGrp="1"/>
          </p:cNvSpPr>
          <p:nvPr>
            <p:ph type="title"/>
          </p:nvPr>
        </p:nvSpPr>
        <p:spPr>
          <a:xfrm>
            <a:off x="838200" y="163107"/>
            <a:ext cx="10515600" cy="1042435"/>
          </a:xfrm>
        </p:spPr>
        <p:txBody>
          <a:bodyPr>
            <a:normAutofit/>
          </a:bodyPr>
          <a:lstStyle/>
          <a:p>
            <a:pPr algn="ctr"/>
            <a:r>
              <a:rPr lang="en-IN" sz="2400" b="1" dirty="0">
                <a:solidFill>
                  <a:srgbClr val="0070C0"/>
                </a:solidFill>
                <a:latin typeface="+mn-lt"/>
              </a:rPr>
              <a:t>CORRELATION BETWEEN PRICE OF THE GOODS, APPLICATION AMOUNT, AMOUNT CREDITED, AND ANNUNITY AMOUNT ON THE PREVIOUS APPLICATION</a:t>
            </a:r>
          </a:p>
        </p:txBody>
      </p:sp>
      <p:sp>
        <p:nvSpPr>
          <p:cNvPr id="3" name="Content Placeholder 2">
            <a:extLst>
              <a:ext uri="{FF2B5EF4-FFF2-40B4-BE49-F238E27FC236}">
                <a16:creationId xmlns:a16="http://schemas.microsoft.com/office/drawing/2014/main" id="{640A69CF-6D6A-1B5A-5EE4-77D1CCBA928B}"/>
              </a:ext>
            </a:extLst>
          </p:cNvPr>
          <p:cNvSpPr>
            <a:spLocks noGrp="1"/>
          </p:cNvSpPr>
          <p:nvPr>
            <p:ph idx="1"/>
          </p:nvPr>
        </p:nvSpPr>
        <p:spPr>
          <a:xfrm>
            <a:off x="7527851" y="2003573"/>
            <a:ext cx="4093535" cy="4348605"/>
          </a:xfrm>
        </p:spPr>
        <p:txBody>
          <a:bodyPr>
            <a:noAutofit/>
          </a:bodyPr>
          <a:lstStyle/>
          <a:p>
            <a:r>
              <a:rPr lang="en-US" sz="1800" dirty="0"/>
              <a:t>Price of the goods for which the loan is applied shows a strong correlation with the credit amount of the loan and also exhibits a stronger correlation with the annuity amount. Higher credit amounts typically result in higher annuity payments, indicating a strong relationship between these variables.</a:t>
            </a:r>
          </a:p>
          <a:p>
            <a:r>
              <a:rPr lang="en-US" sz="1800" dirty="0"/>
              <a:t>Therefore, the price of the goods, loan credit amount, and annuity amount demonstrate a significant correlation.</a:t>
            </a:r>
          </a:p>
          <a:p>
            <a:r>
              <a:rPr lang="en-US" sz="1800" dirty="0"/>
              <a:t>However, the loan application amount does not show any correlation with the other factors mentioned, indicating its independence from them.</a:t>
            </a:r>
            <a:endParaRPr lang="en-IN" sz="1800" dirty="0"/>
          </a:p>
        </p:txBody>
      </p:sp>
      <p:pic>
        <p:nvPicPr>
          <p:cNvPr id="5" name="Picture 4">
            <a:extLst>
              <a:ext uri="{FF2B5EF4-FFF2-40B4-BE49-F238E27FC236}">
                <a16:creationId xmlns:a16="http://schemas.microsoft.com/office/drawing/2014/main" id="{6513E734-E54E-6779-C1B5-58185397AE4F}"/>
              </a:ext>
            </a:extLst>
          </p:cNvPr>
          <p:cNvPicPr>
            <a:picLocks noChangeAspect="1"/>
          </p:cNvPicPr>
          <p:nvPr/>
        </p:nvPicPr>
        <p:blipFill>
          <a:blip r:embed="rId2"/>
          <a:stretch>
            <a:fillRect/>
          </a:stretch>
        </p:blipFill>
        <p:spPr>
          <a:xfrm>
            <a:off x="225158" y="1467405"/>
            <a:ext cx="6998838" cy="4884773"/>
          </a:xfrm>
          <a:prstGeom prst="rect">
            <a:avLst/>
          </a:prstGeom>
        </p:spPr>
      </p:pic>
    </p:spTree>
    <p:extLst>
      <p:ext uri="{BB962C8B-B14F-4D97-AF65-F5344CB8AC3E}">
        <p14:creationId xmlns:p14="http://schemas.microsoft.com/office/powerpoint/2010/main" val="880993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4911-FC02-5C46-A36C-77B396DD604A}"/>
              </a:ext>
            </a:extLst>
          </p:cNvPr>
          <p:cNvSpPr>
            <a:spLocks noGrp="1"/>
          </p:cNvSpPr>
          <p:nvPr>
            <p:ph type="title"/>
          </p:nvPr>
        </p:nvSpPr>
        <p:spPr>
          <a:xfrm>
            <a:off x="4847422" y="428921"/>
            <a:ext cx="2254391" cy="634334"/>
          </a:xfrm>
        </p:spPr>
        <p:txBody>
          <a:bodyPr>
            <a:noAutofit/>
          </a:bodyPr>
          <a:lstStyle/>
          <a:p>
            <a:r>
              <a:rPr lang="en-IN" sz="2800" b="1" dirty="0">
                <a:solidFill>
                  <a:srgbClr val="0070C0"/>
                </a:solidFill>
                <a:latin typeface="+mn-lt"/>
              </a:rPr>
              <a:t>CONCLUSION</a:t>
            </a:r>
          </a:p>
        </p:txBody>
      </p:sp>
      <p:sp>
        <p:nvSpPr>
          <p:cNvPr id="3" name="Content Placeholder 2">
            <a:extLst>
              <a:ext uri="{FF2B5EF4-FFF2-40B4-BE49-F238E27FC236}">
                <a16:creationId xmlns:a16="http://schemas.microsoft.com/office/drawing/2014/main" id="{CEC70241-32B7-650E-F16D-6E12D820B63D}"/>
              </a:ext>
            </a:extLst>
          </p:cNvPr>
          <p:cNvSpPr>
            <a:spLocks noGrp="1"/>
          </p:cNvSpPr>
          <p:nvPr>
            <p:ph idx="1"/>
          </p:nvPr>
        </p:nvSpPr>
        <p:spPr>
          <a:xfrm>
            <a:off x="822250" y="1275905"/>
            <a:ext cx="10547498" cy="4540103"/>
          </a:xfrm>
        </p:spPr>
        <p:txBody>
          <a:bodyPr>
            <a:noAutofit/>
          </a:bodyPr>
          <a:lstStyle/>
          <a:p>
            <a:r>
              <a:rPr lang="en-US" sz="1800" b="0" i="0" dirty="0">
                <a:solidFill>
                  <a:srgbClr val="0D0D0D"/>
                </a:solidFill>
                <a:effectLst/>
                <a:highlight>
                  <a:srgbClr val="FFFF00"/>
                </a:highlight>
              </a:rPr>
              <a:t>Gender</a:t>
            </a:r>
            <a:r>
              <a:rPr lang="en-US" sz="1800" b="0" i="0" dirty="0">
                <a:solidFill>
                  <a:srgbClr val="0D0D0D"/>
                </a:solidFill>
                <a:effectLst/>
                <a:highlight>
                  <a:srgbClr val="FFFFFF"/>
                </a:highlight>
              </a:rPr>
              <a:t> plays a significant role in loan defaulting, with </a:t>
            </a:r>
            <a:r>
              <a:rPr lang="en-US" sz="1800" b="0" i="0" dirty="0">
                <a:solidFill>
                  <a:srgbClr val="0D0D0D"/>
                </a:solidFill>
                <a:effectLst/>
                <a:highlight>
                  <a:srgbClr val="FFFF00"/>
                </a:highlight>
              </a:rPr>
              <a:t>males</a:t>
            </a:r>
            <a:r>
              <a:rPr lang="en-US" sz="1800" b="0" i="0" dirty="0">
                <a:solidFill>
                  <a:srgbClr val="0D0D0D"/>
                </a:solidFill>
                <a:effectLst/>
                <a:highlight>
                  <a:srgbClr val="FFFFFF"/>
                </a:highlight>
              </a:rPr>
              <a:t> having a higher tendency to default compared to females.</a:t>
            </a:r>
          </a:p>
          <a:p>
            <a:r>
              <a:rPr lang="en-US" sz="1800" b="0" i="0" dirty="0">
                <a:solidFill>
                  <a:srgbClr val="0D0D0D"/>
                </a:solidFill>
                <a:effectLst/>
                <a:highlight>
                  <a:srgbClr val="FFFFFF"/>
                </a:highlight>
              </a:rPr>
              <a:t>Women in </a:t>
            </a:r>
            <a:r>
              <a:rPr lang="en-US" sz="1800" b="0" i="0" dirty="0">
                <a:solidFill>
                  <a:srgbClr val="0D0D0D"/>
                </a:solidFill>
                <a:effectLst/>
                <a:highlight>
                  <a:srgbClr val="FFFF00"/>
                </a:highlight>
              </a:rPr>
              <a:t>MAT</a:t>
            </a:r>
            <a:r>
              <a:rPr lang="en-US" sz="1800" b="0" i="0" dirty="0">
                <a:solidFill>
                  <a:srgbClr val="0D0D0D"/>
                </a:solidFill>
                <a:effectLst/>
                <a:highlight>
                  <a:srgbClr val="FFFFFF"/>
                </a:highlight>
              </a:rPr>
              <a:t> cases are more likely to default, whereas </a:t>
            </a:r>
            <a:r>
              <a:rPr lang="en-US" sz="1800" b="0" i="0" dirty="0">
                <a:solidFill>
                  <a:srgbClr val="0D0D0D"/>
                </a:solidFill>
                <a:effectLst/>
                <a:highlight>
                  <a:srgbClr val="FFFF00"/>
                </a:highlight>
              </a:rPr>
              <a:t>working professionals and commercial associates </a:t>
            </a:r>
            <a:r>
              <a:rPr lang="en-US" sz="1800" b="0" i="0" dirty="0">
                <a:solidFill>
                  <a:srgbClr val="0D0D0D"/>
                </a:solidFill>
                <a:effectLst/>
                <a:highlight>
                  <a:srgbClr val="FFFFFF"/>
                </a:highlight>
              </a:rPr>
              <a:t>have lower default rates, making them preferable for loans.</a:t>
            </a:r>
          </a:p>
          <a:p>
            <a:r>
              <a:rPr lang="en-US" sz="1800" b="0" i="0" dirty="0">
                <a:solidFill>
                  <a:srgbClr val="0D0D0D"/>
                </a:solidFill>
                <a:effectLst/>
                <a:highlight>
                  <a:srgbClr val="FFFFFF"/>
                </a:highlight>
              </a:rPr>
              <a:t>Clients with </a:t>
            </a:r>
            <a:r>
              <a:rPr lang="en-US" sz="1800" b="0" i="0" dirty="0">
                <a:solidFill>
                  <a:srgbClr val="0D0D0D"/>
                </a:solidFill>
                <a:effectLst/>
                <a:highlight>
                  <a:srgbClr val="FFFF00"/>
                </a:highlight>
              </a:rPr>
              <a:t>lower secondary education </a:t>
            </a:r>
            <a:r>
              <a:rPr lang="en-US" sz="1800" b="0" i="0" dirty="0">
                <a:solidFill>
                  <a:srgbClr val="0D0D0D"/>
                </a:solidFill>
                <a:effectLst/>
                <a:highlight>
                  <a:srgbClr val="FFFFFF"/>
                </a:highlight>
              </a:rPr>
              <a:t>are prone to default more than those with </a:t>
            </a:r>
            <a:r>
              <a:rPr lang="en-US" sz="1800" b="0" i="0" dirty="0">
                <a:solidFill>
                  <a:srgbClr val="0D0D0D"/>
                </a:solidFill>
                <a:effectLst/>
                <a:highlight>
                  <a:srgbClr val="FFFF00"/>
                </a:highlight>
              </a:rPr>
              <a:t>higher education degree</a:t>
            </a:r>
            <a:r>
              <a:rPr lang="en-US" sz="1800" b="0" i="0" dirty="0">
                <a:solidFill>
                  <a:srgbClr val="0D0D0D"/>
                </a:solidFill>
                <a:effectLst/>
                <a:highlight>
                  <a:srgbClr val="FFFFFF"/>
                </a:highlight>
              </a:rPr>
              <a:t>, &amp; academic degree suggesting a focus on educated individuals for loan provision.</a:t>
            </a:r>
          </a:p>
          <a:p>
            <a:r>
              <a:rPr lang="en-US" sz="1800" b="0" i="0" dirty="0">
                <a:solidFill>
                  <a:srgbClr val="0D0D0D"/>
                </a:solidFill>
                <a:effectLst/>
                <a:highlight>
                  <a:srgbClr val="FFFF00"/>
                </a:highlight>
              </a:rPr>
              <a:t>Single or civilly married </a:t>
            </a:r>
            <a:r>
              <a:rPr lang="en-US" sz="1800" b="0" i="0" dirty="0">
                <a:solidFill>
                  <a:srgbClr val="0D0D0D"/>
                </a:solidFill>
                <a:effectLst/>
                <a:highlight>
                  <a:srgbClr val="FFFFFF"/>
                </a:highlight>
              </a:rPr>
              <a:t>clients are at higher default risk, urging attention towards </a:t>
            </a:r>
            <a:r>
              <a:rPr lang="en-US" sz="1800" b="0" i="0" dirty="0">
                <a:solidFill>
                  <a:srgbClr val="0D0D0D"/>
                </a:solidFill>
                <a:effectLst/>
                <a:highlight>
                  <a:srgbClr val="FFFF00"/>
                </a:highlight>
              </a:rPr>
              <a:t>married or widowed </a:t>
            </a:r>
            <a:r>
              <a:rPr lang="en-US" sz="1800" b="0" i="0" dirty="0">
                <a:solidFill>
                  <a:srgbClr val="0D0D0D"/>
                </a:solidFill>
                <a:effectLst/>
                <a:highlight>
                  <a:srgbClr val="FFFFFF"/>
                </a:highlight>
              </a:rPr>
              <a:t>individuals who exhibit lower default rates.</a:t>
            </a:r>
          </a:p>
          <a:p>
            <a:r>
              <a:rPr lang="en-US" sz="1800" b="0" i="0" dirty="0">
                <a:solidFill>
                  <a:srgbClr val="0D0D0D"/>
                </a:solidFill>
                <a:effectLst/>
                <a:highlight>
                  <a:srgbClr val="FFFFFF"/>
                </a:highlight>
              </a:rPr>
              <a:t>Clients residing in </a:t>
            </a:r>
            <a:r>
              <a:rPr lang="en-US" sz="1800" b="0" i="0" dirty="0">
                <a:solidFill>
                  <a:srgbClr val="0D0D0D"/>
                </a:solidFill>
                <a:effectLst/>
                <a:highlight>
                  <a:srgbClr val="FFFF00"/>
                </a:highlight>
              </a:rPr>
              <a:t>rental or parental accommodations </a:t>
            </a:r>
            <a:r>
              <a:rPr lang="en-US" sz="1800" b="0" i="0" dirty="0">
                <a:solidFill>
                  <a:srgbClr val="0D0D0D"/>
                </a:solidFill>
                <a:effectLst/>
                <a:highlight>
                  <a:srgbClr val="FFFFFF"/>
                </a:highlight>
              </a:rPr>
              <a:t>have higher default rates, emphasizing the importance of targeting homeowners or those in office or cooperative accommodations.</a:t>
            </a:r>
          </a:p>
          <a:p>
            <a:r>
              <a:rPr lang="en-US" sz="1800" b="0" i="0" dirty="0">
                <a:solidFill>
                  <a:srgbClr val="0D0D0D"/>
                </a:solidFill>
                <a:effectLst/>
                <a:highlight>
                  <a:srgbClr val="FFFF00"/>
                </a:highlight>
              </a:rPr>
              <a:t>Low-skilled laborers</a:t>
            </a:r>
            <a:r>
              <a:rPr lang="en-US" sz="1800" b="0" i="0" dirty="0">
                <a:solidFill>
                  <a:srgbClr val="0D0D0D"/>
                </a:solidFill>
                <a:effectLst/>
                <a:highlight>
                  <a:srgbClr val="FFFFFF"/>
                </a:highlight>
              </a:rPr>
              <a:t>, due to their lower income levels, pose higher default risks, warranting cautious lending practices towards them.</a:t>
            </a:r>
          </a:p>
          <a:p>
            <a:r>
              <a:rPr lang="en-US" sz="1800" b="0" i="0" dirty="0">
                <a:solidFill>
                  <a:srgbClr val="0D0D0D"/>
                </a:solidFill>
                <a:effectLst/>
                <a:highlight>
                  <a:srgbClr val="FFFFFF"/>
                </a:highlight>
              </a:rPr>
              <a:t>Professions like </a:t>
            </a:r>
            <a:r>
              <a:rPr lang="en-US" sz="1800" b="0" i="0" dirty="0">
                <a:solidFill>
                  <a:srgbClr val="0D0D0D"/>
                </a:solidFill>
                <a:effectLst/>
                <a:highlight>
                  <a:srgbClr val="FFFF00"/>
                </a:highlight>
              </a:rPr>
              <a:t>accountants, managers, and high skilled technologists </a:t>
            </a:r>
            <a:r>
              <a:rPr lang="en-US" sz="1800" b="0" i="0" dirty="0">
                <a:solidFill>
                  <a:srgbClr val="0D0D0D"/>
                </a:solidFill>
                <a:effectLst/>
                <a:highlight>
                  <a:srgbClr val="FFFFFF"/>
                </a:highlight>
              </a:rPr>
              <a:t>show lower default rates, indicating them as favorable candidates for loan provision due to their higher income levels.</a:t>
            </a:r>
          </a:p>
          <a:p>
            <a:r>
              <a:rPr lang="en-US" sz="1800" b="0" i="0" dirty="0">
                <a:solidFill>
                  <a:srgbClr val="0D0D0D"/>
                </a:solidFill>
                <a:effectLst/>
                <a:highlight>
                  <a:srgbClr val="FFFFFF"/>
                </a:highlight>
              </a:rPr>
              <a:t>Clients </a:t>
            </a:r>
            <a:r>
              <a:rPr lang="en-US" sz="1800" b="0" i="0" dirty="0">
                <a:solidFill>
                  <a:srgbClr val="0D0D0D"/>
                </a:solidFill>
                <a:effectLst/>
                <a:highlight>
                  <a:srgbClr val="FFFF00"/>
                </a:highlight>
              </a:rPr>
              <a:t>aged below 30 </a:t>
            </a:r>
            <a:r>
              <a:rPr lang="en-US" sz="1800" b="0" i="0" dirty="0">
                <a:solidFill>
                  <a:srgbClr val="0D0D0D"/>
                </a:solidFill>
                <a:effectLst/>
                <a:highlight>
                  <a:srgbClr val="FFFFFF"/>
                </a:highlight>
              </a:rPr>
              <a:t>are prone to higher default rates, while those above 60 exhibit lower default rates; however, the latter group applies for loans less frequently, prompting focus on clients </a:t>
            </a:r>
            <a:r>
              <a:rPr lang="en-US" sz="1800" b="0" i="0" dirty="0">
                <a:solidFill>
                  <a:srgbClr val="0D0D0D"/>
                </a:solidFill>
                <a:effectLst/>
                <a:highlight>
                  <a:srgbClr val="FFFF00"/>
                </a:highlight>
              </a:rPr>
              <a:t>aged between 30 to 50 </a:t>
            </a:r>
            <a:r>
              <a:rPr lang="en-US" sz="1800" b="0" i="0" dirty="0">
                <a:solidFill>
                  <a:srgbClr val="0D0D0D"/>
                </a:solidFill>
                <a:effectLst/>
                <a:highlight>
                  <a:srgbClr val="FFFFFF"/>
                </a:highlight>
              </a:rPr>
              <a:t>for lending.</a:t>
            </a:r>
          </a:p>
          <a:p>
            <a:pPr marL="0" indent="0">
              <a:buNone/>
            </a:pPr>
            <a:endParaRPr lang="en-IN" sz="1800" dirty="0"/>
          </a:p>
        </p:txBody>
      </p:sp>
    </p:spTree>
    <p:extLst>
      <p:ext uri="{BB962C8B-B14F-4D97-AF65-F5344CB8AC3E}">
        <p14:creationId xmlns:p14="http://schemas.microsoft.com/office/powerpoint/2010/main" val="1240275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4911-FC02-5C46-A36C-77B396DD604A}"/>
              </a:ext>
            </a:extLst>
          </p:cNvPr>
          <p:cNvSpPr>
            <a:spLocks noGrp="1"/>
          </p:cNvSpPr>
          <p:nvPr>
            <p:ph type="title"/>
          </p:nvPr>
        </p:nvSpPr>
        <p:spPr>
          <a:xfrm>
            <a:off x="3530009" y="280065"/>
            <a:ext cx="4295554" cy="634334"/>
          </a:xfrm>
        </p:spPr>
        <p:txBody>
          <a:bodyPr>
            <a:normAutofit/>
          </a:bodyPr>
          <a:lstStyle/>
          <a:p>
            <a:r>
              <a:rPr lang="en-IN" sz="2800" b="1" dirty="0">
                <a:solidFill>
                  <a:srgbClr val="0070C0"/>
                </a:solidFill>
                <a:latin typeface="+mn-lt"/>
              </a:rPr>
              <a:t>CONCLUSION (continued…)</a:t>
            </a:r>
          </a:p>
        </p:txBody>
      </p:sp>
      <p:sp>
        <p:nvSpPr>
          <p:cNvPr id="3" name="Content Placeholder 2">
            <a:extLst>
              <a:ext uri="{FF2B5EF4-FFF2-40B4-BE49-F238E27FC236}">
                <a16:creationId xmlns:a16="http://schemas.microsoft.com/office/drawing/2014/main" id="{CEC70241-32B7-650E-F16D-6E12D820B63D}"/>
              </a:ext>
            </a:extLst>
          </p:cNvPr>
          <p:cNvSpPr>
            <a:spLocks noGrp="1"/>
          </p:cNvSpPr>
          <p:nvPr>
            <p:ph idx="1"/>
          </p:nvPr>
        </p:nvSpPr>
        <p:spPr>
          <a:xfrm>
            <a:off x="709723" y="1346941"/>
            <a:ext cx="10772553" cy="4353424"/>
          </a:xfrm>
        </p:spPr>
        <p:txBody>
          <a:bodyPr>
            <a:noAutofit/>
          </a:bodyPr>
          <a:lstStyle/>
          <a:p>
            <a:r>
              <a:rPr lang="en-US" sz="1800" b="0" i="0" dirty="0">
                <a:solidFill>
                  <a:srgbClr val="0D0D0D"/>
                </a:solidFill>
                <a:effectLst/>
                <a:highlight>
                  <a:srgbClr val="FFFFFF"/>
                </a:highlight>
              </a:rPr>
              <a:t>Higher the count of children &amp; family members, higher is the defaulter rate</a:t>
            </a:r>
          </a:p>
          <a:p>
            <a:r>
              <a:rPr lang="en-US" sz="1800" dirty="0">
                <a:solidFill>
                  <a:srgbClr val="0D0D0D"/>
                </a:solidFill>
                <a:highlight>
                  <a:srgbClr val="FFFF00"/>
                </a:highlight>
              </a:rPr>
              <a:t>I</a:t>
            </a:r>
            <a:r>
              <a:rPr lang="en-US" sz="1800" b="0" i="0" dirty="0">
                <a:solidFill>
                  <a:srgbClr val="0D0D0D"/>
                </a:solidFill>
                <a:effectLst/>
                <a:highlight>
                  <a:srgbClr val="FFFF00"/>
                </a:highlight>
              </a:rPr>
              <a:t>ncome levels </a:t>
            </a:r>
            <a:r>
              <a:rPr lang="en-US" sz="1800" b="0" i="0" dirty="0">
                <a:solidFill>
                  <a:srgbClr val="0D0D0D"/>
                </a:solidFill>
                <a:effectLst/>
                <a:highlight>
                  <a:srgbClr val="FFFFFF"/>
                </a:highlight>
              </a:rPr>
              <a:t>significantly affect default rates, with higher income correlating to lower default chances.</a:t>
            </a:r>
          </a:p>
          <a:p>
            <a:r>
              <a:rPr lang="en-US" sz="1800" b="0" i="0" dirty="0">
                <a:solidFill>
                  <a:srgbClr val="0D0D0D"/>
                </a:solidFill>
                <a:effectLst/>
                <a:highlight>
                  <a:srgbClr val="FFFFFF"/>
                </a:highlight>
              </a:rPr>
              <a:t>Cash loan recipients tend to default more frequently.</a:t>
            </a:r>
          </a:p>
          <a:p>
            <a:r>
              <a:rPr lang="en-US" sz="1800" b="0" i="0" dirty="0">
                <a:solidFill>
                  <a:srgbClr val="0D0D0D"/>
                </a:solidFill>
                <a:effectLst/>
                <a:highlight>
                  <a:srgbClr val="FFFFFF"/>
                </a:highlight>
              </a:rPr>
              <a:t>The </a:t>
            </a:r>
            <a:r>
              <a:rPr lang="en-US" sz="1800" b="0" i="0" dirty="0">
                <a:solidFill>
                  <a:srgbClr val="0D0D0D"/>
                </a:solidFill>
                <a:effectLst/>
                <a:highlight>
                  <a:srgbClr val="FFFF00"/>
                </a:highlight>
              </a:rPr>
              <a:t>contract status of previous applications </a:t>
            </a:r>
            <a:r>
              <a:rPr lang="en-US" sz="1800" b="0" i="0" dirty="0">
                <a:solidFill>
                  <a:srgbClr val="0D0D0D"/>
                </a:solidFill>
                <a:effectLst/>
                <a:highlight>
                  <a:srgbClr val="FFFFFF"/>
                </a:highlight>
              </a:rPr>
              <a:t>is a key determinant in assessing default risk for </a:t>
            </a:r>
            <a:r>
              <a:rPr lang="en-US" sz="1800" b="0" i="0" dirty="0">
                <a:solidFill>
                  <a:srgbClr val="0D0D0D"/>
                </a:solidFill>
                <a:effectLst/>
                <a:highlight>
                  <a:srgbClr val="FFFF00"/>
                </a:highlight>
              </a:rPr>
              <a:t>repeat applicants</a:t>
            </a:r>
            <a:r>
              <a:rPr lang="en-US" sz="1800" b="0" i="0" dirty="0">
                <a:solidFill>
                  <a:srgbClr val="0D0D0D"/>
                </a:solidFill>
                <a:effectLst/>
                <a:highlight>
                  <a:srgbClr val="FFFFFF"/>
                </a:highlight>
              </a:rPr>
              <a:t>, with those previously experiencing loan cancellation or refusal showing a higher default rate, necessitating enhanced scrutiny and investigation before loan processing or approval.</a:t>
            </a:r>
          </a:p>
          <a:p>
            <a:r>
              <a:rPr lang="en-US" sz="1800" b="0" i="0" dirty="0">
                <a:solidFill>
                  <a:srgbClr val="0D0D0D"/>
                </a:solidFill>
                <a:effectLst/>
                <a:highlight>
                  <a:srgbClr val="FFFFFF"/>
                </a:highlight>
              </a:rPr>
              <a:t>Clients </a:t>
            </a:r>
            <a:r>
              <a:rPr lang="en-US" sz="1800" b="0" i="0" dirty="0">
                <a:solidFill>
                  <a:srgbClr val="0D0D0D"/>
                </a:solidFill>
                <a:effectLst/>
                <a:highlight>
                  <a:srgbClr val="FFFF00"/>
                </a:highlight>
              </a:rPr>
              <a:t>without personal cars </a:t>
            </a:r>
            <a:r>
              <a:rPr lang="en-US" sz="1800" b="0" i="0" dirty="0">
                <a:solidFill>
                  <a:srgbClr val="0D0D0D"/>
                </a:solidFill>
                <a:effectLst/>
                <a:highlight>
                  <a:srgbClr val="FFFFFF"/>
                </a:highlight>
              </a:rPr>
              <a:t>tend to default more, possibly due to assumptions about their financial stability; hence, car ownership could be considered as a factor in loan assessment.</a:t>
            </a:r>
          </a:p>
          <a:p>
            <a:r>
              <a:rPr lang="en-US" sz="1800" b="0" i="0" dirty="0">
                <a:solidFill>
                  <a:srgbClr val="0D0D0D"/>
                </a:solidFill>
                <a:effectLst/>
                <a:highlight>
                  <a:srgbClr val="FFFFFF"/>
                </a:highlight>
              </a:rPr>
              <a:t>Higher-priced goods correlate with larger loan amounts and installment payments, indicating a strong relationship between these factors.</a:t>
            </a:r>
          </a:p>
          <a:p>
            <a:r>
              <a:rPr lang="en-US" sz="1800" b="0" i="0" dirty="0">
                <a:solidFill>
                  <a:srgbClr val="0D0D0D"/>
                </a:solidFill>
                <a:effectLst/>
                <a:highlight>
                  <a:srgbClr val="FFFFFF"/>
                </a:highlight>
              </a:rPr>
              <a:t>Clients </a:t>
            </a:r>
            <a:r>
              <a:rPr lang="en-US" sz="1800" b="0" i="0" dirty="0">
                <a:solidFill>
                  <a:srgbClr val="0D0D0D"/>
                </a:solidFill>
                <a:effectLst/>
                <a:highlight>
                  <a:srgbClr val="FFFF00"/>
                </a:highlight>
              </a:rPr>
              <a:t>without owned houses or flats </a:t>
            </a:r>
            <a:r>
              <a:rPr lang="en-US" sz="1800" b="0" i="0" dirty="0">
                <a:solidFill>
                  <a:srgbClr val="0D0D0D"/>
                </a:solidFill>
                <a:effectLst/>
                <a:highlight>
                  <a:srgbClr val="FFFFFF"/>
                </a:highlight>
              </a:rPr>
              <a:t>have lower loan application rates but slightly higher default rates, suggesting careful consideration when providing loans to this demographic.</a:t>
            </a:r>
          </a:p>
          <a:p>
            <a:pPr marL="0" indent="0">
              <a:buNone/>
            </a:pPr>
            <a:endParaRPr lang="en-IN" sz="1800" dirty="0"/>
          </a:p>
        </p:txBody>
      </p:sp>
    </p:spTree>
    <p:extLst>
      <p:ext uri="{BB962C8B-B14F-4D97-AF65-F5344CB8AC3E}">
        <p14:creationId xmlns:p14="http://schemas.microsoft.com/office/powerpoint/2010/main" val="1682254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6A29-4B4A-D727-B5AD-AC1AEFD47464}"/>
              </a:ext>
            </a:extLst>
          </p:cNvPr>
          <p:cNvSpPr>
            <a:spLocks noGrp="1"/>
          </p:cNvSpPr>
          <p:nvPr>
            <p:ph type="title"/>
          </p:nvPr>
        </p:nvSpPr>
        <p:spPr>
          <a:xfrm>
            <a:off x="523982" y="252111"/>
            <a:ext cx="10829818" cy="641743"/>
          </a:xfrm>
        </p:spPr>
        <p:txBody>
          <a:bodyPr>
            <a:normAutofit/>
          </a:bodyPr>
          <a:lstStyle/>
          <a:p>
            <a:pPr algn="ctr"/>
            <a:r>
              <a:rPr lang="en-IN" sz="2400" b="1" dirty="0">
                <a:solidFill>
                  <a:srgbClr val="0070C0"/>
                </a:solidFill>
                <a:latin typeface="+mn-lt"/>
              </a:rPr>
              <a:t>PROBLEM STATEMENT:</a:t>
            </a:r>
          </a:p>
        </p:txBody>
      </p:sp>
      <p:sp>
        <p:nvSpPr>
          <p:cNvPr id="3" name="Content Placeholder 2">
            <a:extLst>
              <a:ext uri="{FF2B5EF4-FFF2-40B4-BE49-F238E27FC236}">
                <a16:creationId xmlns:a16="http://schemas.microsoft.com/office/drawing/2014/main" id="{CB65B893-CE31-4D73-3A44-254C17F208FA}"/>
              </a:ext>
            </a:extLst>
          </p:cNvPr>
          <p:cNvSpPr>
            <a:spLocks noGrp="1"/>
          </p:cNvSpPr>
          <p:nvPr>
            <p:ph idx="1"/>
          </p:nvPr>
        </p:nvSpPr>
        <p:spPr>
          <a:xfrm>
            <a:off x="458105" y="893854"/>
            <a:ext cx="11192788" cy="1417832"/>
          </a:xfrm>
        </p:spPr>
        <p:txBody>
          <a:bodyPr>
            <a:noAutofit/>
          </a:bodyPr>
          <a:lstStyle/>
          <a:p>
            <a:pPr>
              <a:buFont typeface="Wingdings" panose="05000000000000000000" pitchFamily="2" charset="2"/>
              <a:buChar char="Ø"/>
            </a:pPr>
            <a:r>
              <a:rPr lang="en-US" sz="1600" b="0" i="0" dirty="0">
                <a:solidFill>
                  <a:srgbClr val="0D0D0D"/>
                </a:solidFill>
                <a:effectLst/>
                <a:highlight>
                  <a:srgbClr val="FFFFFF"/>
                </a:highlight>
              </a:rPr>
              <a:t>Applying Exploratory Data Analysis (EDA) techniques in a real business scenario to determine if the consumer lendin</a:t>
            </a:r>
            <a:r>
              <a:rPr lang="en-US" sz="1600" dirty="0">
                <a:solidFill>
                  <a:srgbClr val="0D0D0D"/>
                </a:solidFill>
                <a:highlight>
                  <a:srgbClr val="FFFFFF"/>
                </a:highlight>
              </a:rPr>
              <a:t>g company should lend loan to its Clients or not.</a:t>
            </a:r>
            <a:endParaRPr lang="en-US" sz="1600" b="0" i="0" dirty="0">
              <a:solidFill>
                <a:srgbClr val="0D0D0D"/>
              </a:solidFill>
              <a:effectLst/>
              <a:highlight>
                <a:srgbClr val="FFFFFF"/>
              </a:highlight>
            </a:endParaRPr>
          </a:p>
          <a:p>
            <a:pPr algn="l">
              <a:buFont typeface="Wingdings" panose="05000000000000000000" pitchFamily="2" charset="2"/>
              <a:buChar char="Ø"/>
            </a:pPr>
            <a:r>
              <a:rPr lang="en-US" sz="1600" b="0" i="0" dirty="0">
                <a:solidFill>
                  <a:srgbClr val="0D0D0D"/>
                </a:solidFill>
                <a:effectLst/>
                <a:highlight>
                  <a:srgbClr val="FFFFFF"/>
                </a:highlight>
              </a:rPr>
              <a:t>Understanding the risk analytics in banking and financial services, particularly in minimizing the risk of losing money while lending to customers.</a:t>
            </a:r>
          </a:p>
          <a:p>
            <a:pPr algn="l">
              <a:buFont typeface="Wingdings" panose="05000000000000000000" pitchFamily="2" charset="2"/>
              <a:buChar char="Ø"/>
            </a:pPr>
            <a:r>
              <a:rPr lang="en-US" sz="1600" b="0" i="0" dirty="0">
                <a:solidFill>
                  <a:srgbClr val="0D0D0D"/>
                </a:solidFill>
                <a:effectLst/>
                <a:highlight>
                  <a:srgbClr val="FFFFFF"/>
                </a:highlight>
              </a:rPr>
              <a:t>Analyzing the patterns in the previous and current loan application data given to identify factors influencing loan repayment and default.</a:t>
            </a:r>
          </a:p>
          <a:p>
            <a:pPr marL="0" indent="0" algn="l">
              <a:buNone/>
            </a:pPr>
            <a:endParaRPr lang="en-US" sz="1600" b="1" i="0" dirty="0">
              <a:solidFill>
                <a:srgbClr val="0D0D0D"/>
              </a:solidFill>
              <a:effectLst/>
              <a:highlight>
                <a:srgbClr val="FFFFFF"/>
              </a:highlight>
            </a:endParaRPr>
          </a:p>
          <a:p>
            <a:pPr marL="0" indent="0">
              <a:buNone/>
            </a:pPr>
            <a:endParaRPr lang="en-IN" sz="1600" dirty="0"/>
          </a:p>
        </p:txBody>
      </p:sp>
      <p:sp>
        <p:nvSpPr>
          <p:cNvPr id="4" name="TextBox 3">
            <a:extLst>
              <a:ext uri="{FF2B5EF4-FFF2-40B4-BE49-F238E27FC236}">
                <a16:creationId xmlns:a16="http://schemas.microsoft.com/office/drawing/2014/main" id="{4B54583F-FA8C-F3F4-57E7-3E664E6DA0F2}"/>
              </a:ext>
            </a:extLst>
          </p:cNvPr>
          <p:cNvSpPr txBox="1"/>
          <p:nvPr/>
        </p:nvSpPr>
        <p:spPr>
          <a:xfrm>
            <a:off x="458105" y="2598372"/>
            <a:ext cx="11192788" cy="4118050"/>
          </a:xfrm>
          <a:prstGeom prst="rect">
            <a:avLst/>
          </a:prstGeom>
          <a:noFill/>
        </p:spPr>
        <p:txBody>
          <a:bodyPr wrap="square" rtlCol="0">
            <a:spAutoFit/>
          </a:bodyPr>
          <a:lstStyle/>
          <a:p>
            <a:pPr marL="0" indent="0" algn="ctr">
              <a:lnSpc>
                <a:spcPct val="90000"/>
              </a:lnSpc>
              <a:spcBef>
                <a:spcPct val="0"/>
              </a:spcBef>
            </a:pPr>
            <a:r>
              <a:rPr lang="en-US" sz="2400" b="1" dirty="0">
                <a:solidFill>
                  <a:srgbClr val="0070C0"/>
                </a:solidFill>
                <a:ea typeface="+mj-ea"/>
                <a:cs typeface="+mj-cs"/>
              </a:rPr>
              <a:t>BUSINESS JUSTIFICATION AND OBJECTIVE:</a:t>
            </a:r>
          </a:p>
          <a:p>
            <a:pPr marL="0" indent="0">
              <a:spcBef>
                <a:spcPct val="0"/>
              </a:spcBef>
              <a:buNone/>
            </a:pPr>
            <a:endParaRPr lang="en-US" sz="1600" b="1" dirty="0">
              <a:ea typeface="+mj-ea"/>
              <a:cs typeface="+mj-cs"/>
            </a:endParaRPr>
          </a:p>
          <a:p>
            <a:pPr marL="285750" indent="-285750" algn="l">
              <a:buFont typeface="Wingdings" panose="05000000000000000000" pitchFamily="2" charset="2"/>
              <a:buChar char="Ø"/>
            </a:pPr>
            <a:r>
              <a:rPr lang="en-US" sz="1600" b="0" i="0" dirty="0">
                <a:solidFill>
                  <a:srgbClr val="0D0D0D"/>
                </a:solidFill>
                <a:effectLst/>
                <a:highlight>
                  <a:srgbClr val="FFFFFF"/>
                </a:highlight>
              </a:rPr>
              <a:t>Loan providers face challenges in assessing creditworthiness due to insufficient or non-existent credit history, leading to potential losses from defaults.</a:t>
            </a:r>
          </a:p>
          <a:p>
            <a:pPr marL="285750" indent="-285750" algn="l">
              <a:buFont typeface="Wingdings" panose="05000000000000000000" pitchFamily="2" charset="2"/>
              <a:buChar char="Ø"/>
            </a:pPr>
            <a:r>
              <a:rPr lang="en-US" sz="1600" dirty="0">
                <a:solidFill>
                  <a:srgbClr val="0D0D0D"/>
                </a:solidFill>
                <a:highlight>
                  <a:srgbClr val="FFFFFF"/>
                </a:highlight>
              </a:rPr>
              <a:t>Assuming that I am working</a:t>
            </a:r>
            <a:r>
              <a:rPr lang="en-US" sz="1600" b="0" i="0" dirty="0">
                <a:solidFill>
                  <a:srgbClr val="0D0D0D"/>
                </a:solidFill>
                <a:effectLst/>
                <a:highlight>
                  <a:srgbClr val="FFFFFF"/>
                </a:highlight>
              </a:rPr>
              <a:t> for a consumer finance company specializing in lending to urban customers, aiming to use EDA to analyze data patterns and ensure capable applicants aren't rejected.</a:t>
            </a:r>
          </a:p>
          <a:p>
            <a:pPr marL="285750" indent="-285750" algn="l">
              <a:buFont typeface="Wingdings" panose="05000000000000000000" pitchFamily="2" charset="2"/>
              <a:buChar char="Ø"/>
            </a:pPr>
            <a:r>
              <a:rPr lang="en-US" sz="1600" b="0" i="0" dirty="0">
                <a:solidFill>
                  <a:srgbClr val="0D0D0D"/>
                </a:solidFill>
                <a:effectLst/>
                <a:highlight>
                  <a:srgbClr val="FFFFFF"/>
                </a:highlight>
              </a:rPr>
              <a:t>Two main risks associated with loan decisions: loss of business if capable applicants are rejected, and financial loss if loans are approved to likely defaulters.</a:t>
            </a:r>
          </a:p>
          <a:p>
            <a:pPr marL="285750" indent="-285750" algn="l">
              <a:buFont typeface="Wingdings" panose="05000000000000000000" pitchFamily="2" charset="2"/>
              <a:buChar char="Ø"/>
            </a:pPr>
            <a:r>
              <a:rPr lang="en-US" sz="1600" b="0" i="0" dirty="0">
                <a:solidFill>
                  <a:srgbClr val="0D0D0D"/>
                </a:solidFill>
                <a:effectLst/>
                <a:highlight>
                  <a:srgbClr val="FFFFFF"/>
                </a:highlight>
              </a:rPr>
              <a:t>Data contains information on payment histories and application decisions, aiming to understand how consumer and loan attributes influence default tendencies.</a:t>
            </a:r>
          </a:p>
          <a:p>
            <a:pPr marL="285750" indent="-285750" algn="l">
              <a:buFont typeface="Wingdings" panose="05000000000000000000" pitchFamily="2" charset="2"/>
              <a:buChar char="Ø"/>
            </a:pPr>
            <a:r>
              <a:rPr lang="en-US" sz="1600" b="0" i="0" dirty="0">
                <a:solidFill>
                  <a:srgbClr val="0D0D0D"/>
                </a:solidFill>
                <a:effectLst/>
                <a:highlight>
                  <a:srgbClr val="FFFFFF"/>
                </a:highlight>
              </a:rPr>
              <a:t>Identifying the patterns indicating clients' difficulty in paying instalments to take appropriate actions such as denying loans, adjusting loan amounts, or offering higher interest rates to risky applicants.</a:t>
            </a:r>
          </a:p>
          <a:p>
            <a:pPr marL="285750" indent="-285750" algn="l">
              <a:buFont typeface="Wingdings" panose="05000000000000000000" pitchFamily="2" charset="2"/>
              <a:buChar char="Ø"/>
            </a:pPr>
            <a:r>
              <a:rPr lang="en-US" sz="1600" b="0" i="0" dirty="0">
                <a:solidFill>
                  <a:srgbClr val="0D0D0D"/>
                </a:solidFill>
                <a:effectLst/>
                <a:highlight>
                  <a:srgbClr val="FFFFFF"/>
                </a:highlight>
              </a:rPr>
              <a:t>Using EDA to identify applicants capable of repaying loans, reducing rejections, and understanding driving factors behind loan default for portfolio and risk assessment purposes.</a:t>
            </a:r>
          </a:p>
          <a:p>
            <a:pPr marL="285750" indent="-285750" algn="l">
              <a:buFont typeface="Wingdings" panose="05000000000000000000" pitchFamily="2" charset="2"/>
              <a:buChar char="Ø"/>
            </a:pPr>
            <a:r>
              <a:rPr lang="en-US" sz="1600" b="0" i="0" dirty="0">
                <a:solidFill>
                  <a:srgbClr val="0D0D0D"/>
                </a:solidFill>
                <a:effectLst/>
                <a:highlight>
                  <a:srgbClr val="FFFFFF"/>
                </a:highlight>
              </a:rPr>
              <a:t>Enhancing the understanding of risk analytics domain, including types of variables and their significance in loan default prediction.</a:t>
            </a:r>
          </a:p>
          <a:p>
            <a:endParaRPr lang="en-IN" sz="1600" dirty="0"/>
          </a:p>
        </p:txBody>
      </p:sp>
    </p:spTree>
    <p:extLst>
      <p:ext uri="{BB962C8B-B14F-4D97-AF65-F5344CB8AC3E}">
        <p14:creationId xmlns:p14="http://schemas.microsoft.com/office/powerpoint/2010/main" val="52391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DDF7-43E8-952B-2C10-F364C178D10A}"/>
              </a:ext>
            </a:extLst>
          </p:cNvPr>
          <p:cNvSpPr>
            <a:spLocks noGrp="1"/>
          </p:cNvSpPr>
          <p:nvPr>
            <p:ph type="title"/>
          </p:nvPr>
        </p:nvSpPr>
        <p:spPr>
          <a:xfrm>
            <a:off x="838200" y="333227"/>
            <a:ext cx="10515600" cy="919145"/>
          </a:xfrm>
        </p:spPr>
        <p:txBody>
          <a:bodyPr>
            <a:normAutofit/>
          </a:bodyPr>
          <a:lstStyle/>
          <a:p>
            <a:pPr algn="ctr"/>
            <a:r>
              <a:rPr lang="en-IN" sz="2400" b="1" dirty="0">
                <a:solidFill>
                  <a:srgbClr val="0070C0"/>
                </a:solidFill>
                <a:latin typeface="+mn-lt"/>
              </a:rPr>
              <a:t>DATA CLEANING: IMPUTATION/REMOVAL OF MISSING VALUES, HANDLING OUTLIERS, REMOVING INCONSITENCIES IN THE DATA</a:t>
            </a:r>
          </a:p>
        </p:txBody>
      </p:sp>
      <p:sp>
        <p:nvSpPr>
          <p:cNvPr id="3" name="Content Placeholder 2">
            <a:extLst>
              <a:ext uri="{FF2B5EF4-FFF2-40B4-BE49-F238E27FC236}">
                <a16:creationId xmlns:a16="http://schemas.microsoft.com/office/drawing/2014/main" id="{2A75EF92-4D2F-A186-1265-B568724FD47C}"/>
              </a:ext>
            </a:extLst>
          </p:cNvPr>
          <p:cNvSpPr>
            <a:spLocks noGrp="1"/>
          </p:cNvSpPr>
          <p:nvPr>
            <p:ph idx="1"/>
          </p:nvPr>
        </p:nvSpPr>
        <p:spPr>
          <a:xfrm>
            <a:off x="414669" y="1477926"/>
            <a:ext cx="11185451" cy="4327451"/>
          </a:xfrm>
        </p:spPr>
        <p:txBody>
          <a:bodyPr>
            <a:noAutofit/>
          </a:bodyPr>
          <a:lstStyle/>
          <a:p>
            <a:pPr>
              <a:buFont typeface="Wingdings" panose="05000000000000000000" pitchFamily="2" charset="2"/>
              <a:buChar char="è"/>
            </a:pPr>
            <a:r>
              <a:rPr lang="en-IN" sz="1600" dirty="0"/>
              <a:t> Removal of all the </a:t>
            </a:r>
            <a:r>
              <a:rPr lang="en-IN" sz="1600" b="1" dirty="0">
                <a:solidFill>
                  <a:schemeClr val="accent2">
                    <a:lumMod val="75000"/>
                  </a:schemeClr>
                </a:solidFill>
              </a:rPr>
              <a:t>columns</a:t>
            </a:r>
            <a:r>
              <a:rPr lang="en-IN" sz="1600" dirty="0"/>
              <a:t> from the dataset having more than </a:t>
            </a:r>
            <a:r>
              <a:rPr lang="en-IN" sz="1600" b="1" dirty="0">
                <a:solidFill>
                  <a:schemeClr val="accent2">
                    <a:lumMod val="75000"/>
                  </a:schemeClr>
                </a:solidFill>
              </a:rPr>
              <a:t>40% null values.</a:t>
            </a:r>
          </a:p>
          <a:p>
            <a:pPr>
              <a:buFont typeface="Wingdings" panose="05000000000000000000" pitchFamily="2" charset="2"/>
              <a:buChar char="è"/>
            </a:pPr>
            <a:r>
              <a:rPr lang="en-IN" sz="1600" dirty="0"/>
              <a:t> As most of the clients have not provided their </a:t>
            </a:r>
            <a:r>
              <a:rPr lang="en-IN" sz="1600" b="1" dirty="0">
                <a:solidFill>
                  <a:schemeClr val="accent2">
                    <a:lumMod val="75000"/>
                  </a:schemeClr>
                </a:solidFill>
              </a:rPr>
              <a:t>occupation details</a:t>
            </a:r>
            <a:r>
              <a:rPr lang="en-IN" sz="1600" dirty="0"/>
              <a:t>, we can </a:t>
            </a:r>
            <a:r>
              <a:rPr lang="en-IN" sz="1600" b="1" dirty="0">
                <a:solidFill>
                  <a:schemeClr val="accent2">
                    <a:lumMod val="75000"/>
                  </a:schemeClr>
                </a:solidFill>
              </a:rPr>
              <a:t>impute</a:t>
            </a:r>
            <a:r>
              <a:rPr lang="en-IN" sz="1600" dirty="0"/>
              <a:t> those values with a separate category called </a:t>
            </a:r>
            <a:r>
              <a:rPr lang="en-IN" sz="1600" b="1" dirty="0">
                <a:solidFill>
                  <a:schemeClr val="accent2">
                    <a:lumMod val="75000"/>
                  </a:schemeClr>
                </a:solidFill>
              </a:rPr>
              <a:t>‘No Occupation Data’</a:t>
            </a:r>
            <a:r>
              <a:rPr lang="en-IN" sz="1600" dirty="0"/>
              <a:t> as deleting those rows having null values (which is actually higher in number) might lead to data loss and may lose information in other column which might be important</a:t>
            </a:r>
          </a:p>
          <a:p>
            <a:pPr>
              <a:buFont typeface="Wingdings" panose="05000000000000000000" pitchFamily="2" charset="2"/>
              <a:buChar char="è"/>
            </a:pPr>
            <a:r>
              <a:rPr lang="en-IN" sz="1600" dirty="0"/>
              <a:t> The </a:t>
            </a:r>
            <a:r>
              <a:rPr lang="en-IN" sz="1600" b="1" dirty="0">
                <a:solidFill>
                  <a:schemeClr val="accent2">
                    <a:lumMod val="75000"/>
                  </a:schemeClr>
                </a:solidFill>
              </a:rPr>
              <a:t>Gender</a:t>
            </a:r>
            <a:r>
              <a:rPr lang="en-IN" sz="1600" dirty="0"/>
              <a:t> info is having another value </a:t>
            </a:r>
            <a:r>
              <a:rPr lang="en-IN" sz="1600" b="1" dirty="0">
                <a:solidFill>
                  <a:schemeClr val="accent2">
                    <a:lumMod val="75000"/>
                  </a:schemeClr>
                </a:solidFill>
              </a:rPr>
              <a:t>‘XNA’ </a:t>
            </a:r>
            <a:r>
              <a:rPr lang="en-IN" sz="1600" dirty="0"/>
              <a:t>which has been </a:t>
            </a:r>
            <a:r>
              <a:rPr lang="en-IN" sz="1600" b="1" dirty="0">
                <a:solidFill>
                  <a:schemeClr val="accent2">
                    <a:lumMod val="75000"/>
                  </a:schemeClr>
                </a:solidFill>
              </a:rPr>
              <a:t>replaced/imputed with the mode ‘F’ </a:t>
            </a:r>
            <a:r>
              <a:rPr lang="en-IN" sz="1600" dirty="0"/>
              <a:t>as the count of Female is much higher in number as compared to Male in the given dataset and wont impact the analysis if few more Female are added.</a:t>
            </a:r>
          </a:p>
          <a:p>
            <a:pPr>
              <a:buFont typeface="Wingdings" panose="05000000000000000000" pitchFamily="2" charset="2"/>
              <a:buChar char="è"/>
            </a:pPr>
            <a:r>
              <a:rPr lang="en-IN" sz="1600" dirty="0"/>
              <a:t> In </a:t>
            </a:r>
            <a:r>
              <a:rPr lang="en-IN" sz="1600" b="1" dirty="0">
                <a:solidFill>
                  <a:schemeClr val="accent2">
                    <a:lumMod val="75000"/>
                  </a:schemeClr>
                </a:solidFill>
              </a:rPr>
              <a:t>Organization Typ</a:t>
            </a:r>
            <a:r>
              <a:rPr lang="en-IN" sz="1600" dirty="0"/>
              <a:t>e data, </a:t>
            </a:r>
            <a:r>
              <a:rPr lang="en-IN" sz="1600" b="1" dirty="0">
                <a:solidFill>
                  <a:schemeClr val="accent2">
                    <a:lumMod val="75000"/>
                  </a:schemeClr>
                </a:solidFill>
              </a:rPr>
              <a:t>18%</a:t>
            </a:r>
            <a:r>
              <a:rPr lang="en-IN" sz="1600" dirty="0"/>
              <a:t> of the value is </a:t>
            </a:r>
            <a:r>
              <a:rPr lang="en-IN" sz="1600" b="1" dirty="0">
                <a:solidFill>
                  <a:schemeClr val="accent2">
                    <a:lumMod val="75000"/>
                  </a:schemeClr>
                </a:solidFill>
              </a:rPr>
              <a:t>‘XNA</a:t>
            </a:r>
            <a:r>
              <a:rPr lang="en-IN" sz="1600" dirty="0"/>
              <a:t>’. These values cannot be imputed using any method as we cannot assume the organization type for the client, which would lead to wrong analysis. Hence, </a:t>
            </a:r>
            <a:r>
              <a:rPr lang="en-IN" sz="1600" b="1" dirty="0">
                <a:solidFill>
                  <a:schemeClr val="accent2">
                    <a:lumMod val="75000"/>
                  </a:schemeClr>
                </a:solidFill>
              </a:rPr>
              <a:t>dropping all the ‘XNA’ values</a:t>
            </a:r>
            <a:r>
              <a:rPr lang="en-IN" sz="1600" dirty="0"/>
              <a:t>.</a:t>
            </a:r>
          </a:p>
          <a:p>
            <a:pPr>
              <a:buFont typeface="Wingdings" panose="05000000000000000000" pitchFamily="2" charset="2"/>
              <a:buChar char="è"/>
            </a:pPr>
            <a:r>
              <a:rPr lang="en-IN" sz="1600" dirty="0"/>
              <a:t> In the </a:t>
            </a:r>
            <a:r>
              <a:rPr lang="en-IN" sz="1600" b="1" dirty="0">
                <a:solidFill>
                  <a:schemeClr val="accent2">
                    <a:lumMod val="75000"/>
                  </a:schemeClr>
                </a:solidFill>
              </a:rPr>
              <a:t>Organization type</a:t>
            </a:r>
            <a:r>
              <a:rPr lang="en-IN" sz="1600" dirty="0"/>
              <a:t>, few of the values are repeated and suffixed with </a:t>
            </a:r>
            <a:r>
              <a:rPr lang="en-IN" sz="1600" b="1" dirty="0">
                <a:solidFill>
                  <a:schemeClr val="accent2">
                    <a:lumMod val="75000"/>
                  </a:schemeClr>
                </a:solidFill>
              </a:rPr>
              <a:t>‘Type1,2,3..” </a:t>
            </a:r>
            <a:r>
              <a:rPr lang="en-IN" sz="1600" dirty="0"/>
              <a:t>which does not give any proper information, hence </a:t>
            </a:r>
            <a:r>
              <a:rPr lang="en-IN" sz="1600" b="1" dirty="0">
                <a:solidFill>
                  <a:schemeClr val="accent2">
                    <a:lumMod val="75000"/>
                  </a:schemeClr>
                </a:solidFill>
              </a:rPr>
              <a:t>grouping them into single category.</a:t>
            </a:r>
          </a:p>
          <a:p>
            <a:pPr>
              <a:buFont typeface="Wingdings" panose="05000000000000000000" pitchFamily="2" charset="2"/>
              <a:buChar char="è"/>
            </a:pPr>
            <a:r>
              <a:rPr lang="en-IN" sz="1600" dirty="0"/>
              <a:t> Conversion of the Good Price, Loan Credit Amount, Income of the client, Annuity to </a:t>
            </a:r>
            <a:r>
              <a:rPr lang="en-IN" sz="1600" b="1" dirty="0">
                <a:solidFill>
                  <a:schemeClr val="accent2">
                    <a:lumMod val="75000"/>
                  </a:schemeClr>
                </a:solidFill>
              </a:rPr>
              <a:t>integer type &amp; binning them to convert into categorical variable </a:t>
            </a:r>
            <a:r>
              <a:rPr lang="en-IN" sz="1600" dirty="0"/>
              <a:t>for ease of analysis</a:t>
            </a:r>
          </a:p>
          <a:p>
            <a:pPr>
              <a:buFont typeface="Wingdings" panose="05000000000000000000" pitchFamily="2" charset="2"/>
              <a:buChar char="è"/>
            </a:pPr>
            <a:r>
              <a:rPr lang="en-US" sz="1600" dirty="0"/>
              <a:t> </a:t>
            </a:r>
            <a:r>
              <a:rPr lang="en-US" sz="1600" b="1" dirty="0">
                <a:solidFill>
                  <a:schemeClr val="accent2">
                    <a:lumMod val="75000"/>
                  </a:schemeClr>
                </a:solidFill>
              </a:rPr>
              <a:t>Outliers</a:t>
            </a:r>
            <a:r>
              <a:rPr lang="en-US" sz="1600" dirty="0"/>
              <a:t> in income or credit amount can skew analysis, hence </a:t>
            </a:r>
            <a:r>
              <a:rPr lang="en-US" sz="1600" b="1" dirty="0">
                <a:solidFill>
                  <a:schemeClr val="accent2">
                    <a:lumMod val="75000"/>
                  </a:schemeClr>
                </a:solidFill>
              </a:rPr>
              <a:t>binning can group extreme values into separate bins</a:t>
            </a:r>
            <a:r>
              <a:rPr lang="en-US" sz="1600" dirty="0"/>
              <a:t>, preventing them from disproportionately influencing the results.</a:t>
            </a:r>
            <a:endParaRPr lang="en-IN" sz="1600" dirty="0"/>
          </a:p>
          <a:p>
            <a:pPr>
              <a:buFont typeface="Wingdings" panose="05000000000000000000" pitchFamily="2" charset="2"/>
              <a:buChar char="è"/>
            </a:pPr>
            <a:r>
              <a:rPr lang="en-IN" sz="1600" dirty="0"/>
              <a:t> </a:t>
            </a:r>
            <a:r>
              <a:rPr lang="en-IN" sz="1600" b="1" dirty="0">
                <a:solidFill>
                  <a:schemeClr val="accent2">
                    <a:lumMod val="75000"/>
                  </a:schemeClr>
                </a:solidFill>
              </a:rPr>
              <a:t>Age </a:t>
            </a:r>
            <a:r>
              <a:rPr lang="en-IN" sz="1600" dirty="0"/>
              <a:t>of the client is initially given in days, which is converted into </a:t>
            </a:r>
            <a:r>
              <a:rPr lang="en-IN" sz="1600" b="1" dirty="0">
                <a:solidFill>
                  <a:schemeClr val="accent2">
                    <a:lumMod val="75000"/>
                  </a:schemeClr>
                </a:solidFill>
              </a:rPr>
              <a:t>age in years </a:t>
            </a:r>
            <a:r>
              <a:rPr lang="en-IN" sz="1600" dirty="0"/>
              <a:t>and </a:t>
            </a:r>
            <a:r>
              <a:rPr lang="en-IN" sz="1600" b="1" dirty="0">
                <a:solidFill>
                  <a:schemeClr val="accent2">
                    <a:lumMod val="75000"/>
                  </a:schemeClr>
                </a:solidFill>
              </a:rPr>
              <a:t>binning them into groups </a:t>
            </a:r>
            <a:r>
              <a:rPr lang="en-IN" sz="1600" dirty="0"/>
              <a:t>for better analysis</a:t>
            </a:r>
          </a:p>
          <a:p>
            <a:pPr marL="0" indent="0">
              <a:buNone/>
            </a:pPr>
            <a:endParaRPr lang="en-IN" sz="1600" dirty="0"/>
          </a:p>
          <a:p>
            <a:pPr marL="0" indent="0">
              <a:buNone/>
            </a:pPr>
            <a:r>
              <a:rPr lang="en-IN" sz="1600" dirty="0"/>
              <a:t>Now, the data is clean and can be used for analysis</a:t>
            </a:r>
          </a:p>
        </p:txBody>
      </p:sp>
    </p:spTree>
    <p:extLst>
      <p:ext uri="{BB962C8B-B14F-4D97-AF65-F5344CB8AC3E}">
        <p14:creationId xmlns:p14="http://schemas.microsoft.com/office/powerpoint/2010/main" val="382092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B6276-24B3-15E7-2A9C-D0E67D777585}"/>
              </a:ext>
            </a:extLst>
          </p:cNvPr>
          <p:cNvSpPr>
            <a:spLocks noGrp="1"/>
          </p:cNvSpPr>
          <p:nvPr>
            <p:ph type="title"/>
          </p:nvPr>
        </p:nvSpPr>
        <p:spPr>
          <a:xfrm>
            <a:off x="2088872" y="297093"/>
            <a:ext cx="7436386" cy="698130"/>
          </a:xfrm>
        </p:spPr>
        <p:txBody>
          <a:bodyPr>
            <a:normAutofit/>
          </a:bodyPr>
          <a:lstStyle/>
          <a:p>
            <a:pPr algn="ctr"/>
            <a:r>
              <a:rPr lang="en-IN" sz="2400" b="1" dirty="0">
                <a:solidFill>
                  <a:srgbClr val="0070C0"/>
                </a:solidFill>
                <a:latin typeface="+mn-lt"/>
              </a:rPr>
              <a:t>DATA IMBALANCE RATIO –NON-DEFAULTER vs DEFAULTER</a:t>
            </a:r>
          </a:p>
        </p:txBody>
      </p:sp>
      <p:sp>
        <p:nvSpPr>
          <p:cNvPr id="10" name="TextBox 9">
            <a:extLst>
              <a:ext uri="{FF2B5EF4-FFF2-40B4-BE49-F238E27FC236}">
                <a16:creationId xmlns:a16="http://schemas.microsoft.com/office/drawing/2014/main" id="{D12A1D05-CC22-28AE-179D-C717889B196A}"/>
              </a:ext>
            </a:extLst>
          </p:cNvPr>
          <p:cNvSpPr txBox="1"/>
          <p:nvPr/>
        </p:nvSpPr>
        <p:spPr>
          <a:xfrm>
            <a:off x="1027416" y="1304818"/>
            <a:ext cx="9935109" cy="369332"/>
          </a:xfrm>
          <a:prstGeom prst="rect">
            <a:avLst/>
          </a:prstGeom>
          <a:noFill/>
        </p:spPr>
        <p:txBody>
          <a:bodyPr wrap="square" rtlCol="0">
            <a:spAutoFit/>
          </a:bodyPr>
          <a:lstStyle/>
          <a:p>
            <a:endParaRPr lang="en-IN" dirty="0"/>
          </a:p>
        </p:txBody>
      </p:sp>
      <p:sp>
        <p:nvSpPr>
          <p:cNvPr id="12" name="Rectangle 2">
            <a:extLst>
              <a:ext uri="{FF2B5EF4-FFF2-40B4-BE49-F238E27FC236}">
                <a16:creationId xmlns:a16="http://schemas.microsoft.com/office/drawing/2014/main" id="{55E47F97-1BED-710A-984A-22424CF7AA4C}"/>
              </a:ext>
            </a:extLst>
          </p:cNvPr>
          <p:cNvSpPr>
            <a:spLocks noChangeArrowheads="1"/>
          </p:cNvSpPr>
          <p:nvPr/>
        </p:nvSpPr>
        <p:spPr bwMode="auto">
          <a:xfrm rot="10800000" flipV="1">
            <a:off x="933890" y="4945576"/>
            <a:ext cx="10721955"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D0D0D"/>
                </a:solidFill>
                <a:effectLst/>
              </a:rPr>
              <a:t>The data shows a significant imbalance, with a ratio of 10.55 between non-defaulters and defaulters.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D0D0D"/>
                </a:solidFill>
                <a:effectLst/>
              </a:rPr>
              <a:t>Almost 91% of the dataset consists of non-defaulters, while only 9% are defaulters.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D0D0D"/>
                </a:solidFill>
                <a:effectLst/>
              </a:rPr>
              <a:t>This ratio is expected because a consumer lending company cannot sustain itself if there are more defaulters, potentially leading to losses.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D0D0D"/>
                </a:solidFill>
                <a:effectLst/>
              </a:rPr>
              <a:t>In the graph, Target 0 represents non-defaulters, while Target 1 represents defaulters.</a:t>
            </a:r>
            <a:r>
              <a:rPr kumimoji="0" lang="en-US" altLang="en-US" b="0" i="0" u="none" strike="noStrike" cap="none" normalizeH="0" baseline="0" dirty="0">
                <a:ln>
                  <a:noFill/>
                </a:ln>
                <a:solidFill>
                  <a:schemeClr val="tx1"/>
                </a:solidFill>
                <a:effectLst/>
              </a:rPr>
              <a:t> </a:t>
            </a:r>
          </a:p>
        </p:txBody>
      </p:sp>
      <p:pic>
        <p:nvPicPr>
          <p:cNvPr id="7" name="Picture 6">
            <a:extLst>
              <a:ext uri="{FF2B5EF4-FFF2-40B4-BE49-F238E27FC236}">
                <a16:creationId xmlns:a16="http://schemas.microsoft.com/office/drawing/2014/main" id="{80FD836B-B408-B119-C254-7A9E937D776C}"/>
              </a:ext>
            </a:extLst>
          </p:cNvPr>
          <p:cNvPicPr>
            <a:picLocks noChangeAspect="1"/>
          </p:cNvPicPr>
          <p:nvPr/>
        </p:nvPicPr>
        <p:blipFill>
          <a:blip r:embed="rId2"/>
          <a:stretch>
            <a:fillRect/>
          </a:stretch>
        </p:blipFill>
        <p:spPr>
          <a:xfrm>
            <a:off x="2379644" y="995223"/>
            <a:ext cx="6668068" cy="3910351"/>
          </a:xfrm>
          <a:prstGeom prst="rect">
            <a:avLst/>
          </a:prstGeom>
        </p:spPr>
      </p:pic>
      <p:pic>
        <p:nvPicPr>
          <p:cNvPr id="9" name="Picture 8">
            <a:extLst>
              <a:ext uri="{FF2B5EF4-FFF2-40B4-BE49-F238E27FC236}">
                <a16:creationId xmlns:a16="http://schemas.microsoft.com/office/drawing/2014/main" id="{45541963-3A28-2EF8-6F55-9845EEA4438D}"/>
              </a:ext>
            </a:extLst>
          </p:cNvPr>
          <p:cNvPicPr>
            <a:picLocks noChangeAspect="1"/>
          </p:cNvPicPr>
          <p:nvPr/>
        </p:nvPicPr>
        <p:blipFill>
          <a:blip r:embed="rId3"/>
          <a:stretch>
            <a:fillRect/>
          </a:stretch>
        </p:blipFill>
        <p:spPr>
          <a:xfrm>
            <a:off x="7099896" y="1630146"/>
            <a:ext cx="1627773" cy="707197"/>
          </a:xfrm>
          <a:prstGeom prst="rect">
            <a:avLst/>
          </a:prstGeom>
        </p:spPr>
      </p:pic>
    </p:spTree>
    <p:extLst>
      <p:ext uri="{BB962C8B-B14F-4D97-AF65-F5344CB8AC3E}">
        <p14:creationId xmlns:p14="http://schemas.microsoft.com/office/powerpoint/2010/main" val="4022227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3F3FC-F55C-1836-71FA-2BDEAE1C650F}"/>
              </a:ext>
            </a:extLst>
          </p:cNvPr>
          <p:cNvSpPr>
            <a:spLocks noGrp="1"/>
          </p:cNvSpPr>
          <p:nvPr>
            <p:ph type="title"/>
          </p:nvPr>
        </p:nvSpPr>
        <p:spPr>
          <a:xfrm>
            <a:off x="989904" y="412714"/>
            <a:ext cx="9452223" cy="487629"/>
          </a:xfrm>
        </p:spPr>
        <p:txBody>
          <a:bodyPr>
            <a:normAutofit/>
          </a:bodyPr>
          <a:lstStyle/>
          <a:p>
            <a:pPr algn="ctr"/>
            <a:r>
              <a:rPr lang="en-IN" sz="2400" b="1" dirty="0">
                <a:solidFill>
                  <a:srgbClr val="0070C0"/>
                </a:solidFill>
                <a:latin typeface="+mn-lt"/>
              </a:rPr>
              <a:t>ANALYSIS BASED ON THE GENDER OF THE CLIENT</a:t>
            </a:r>
          </a:p>
        </p:txBody>
      </p:sp>
      <p:pic>
        <p:nvPicPr>
          <p:cNvPr id="5" name="Content Placeholder 4">
            <a:extLst>
              <a:ext uri="{FF2B5EF4-FFF2-40B4-BE49-F238E27FC236}">
                <a16:creationId xmlns:a16="http://schemas.microsoft.com/office/drawing/2014/main" id="{D341001E-CD72-3172-D120-D7042D58E078}"/>
              </a:ext>
            </a:extLst>
          </p:cNvPr>
          <p:cNvPicPr>
            <a:picLocks noGrp="1" noChangeAspect="1"/>
          </p:cNvPicPr>
          <p:nvPr>
            <p:ph idx="1"/>
          </p:nvPr>
        </p:nvPicPr>
        <p:blipFill>
          <a:blip r:embed="rId2"/>
          <a:stretch>
            <a:fillRect/>
          </a:stretch>
        </p:blipFill>
        <p:spPr>
          <a:xfrm>
            <a:off x="6633511" y="1270184"/>
            <a:ext cx="5335853" cy="3102086"/>
          </a:xfrm>
        </p:spPr>
      </p:pic>
      <p:pic>
        <p:nvPicPr>
          <p:cNvPr id="7" name="Picture 6">
            <a:extLst>
              <a:ext uri="{FF2B5EF4-FFF2-40B4-BE49-F238E27FC236}">
                <a16:creationId xmlns:a16="http://schemas.microsoft.com/office/drawing/2014/main" id="{6B276C95-7438-646E-8BCD-3C38AD2D6B09}"/>
              </a:ext>
            </a:extLst>
          </p:cNvPr>
          <p:cNvPicPr>
            <a:picLocks noChangeAspect="1"/>
          </p:cNvPicPr>
          <p:nvPr/>
        </p:nvPicPr>
        <p:blipFill>
          <a:blip r:embed="rId3"/>
          <a:stretch>
            <a:fillRect/>
          </a:stretch>
        </p:blipFill>
        <p:spPr>
          <a:xfrm>
            <a:off x="366476" y="1270183"/>
            <a:ext cx="6172547" cy="2955719"/>
          </a:xfrm>
          <a:prstGeom prst="rect">
            <a:avLst/>
          </a:prstGeom>
        </p:spPr>
      </p:pic>
      <p:sp>
        <p:nvSpPr>
          <p:cNvPr id="8" name="TextBox 7">
            <a:extLst>
              <a:ext uri="{FF2B5EF4-FFF2-40B4-BE49-F238E27FC236}">
                <a16:creationId xmlns:a16="http://schemas.microsoft.com/office/drawing/2014/main" id="{046F9598-C4B9-6BF5-220F-B99722A4C9B1}"/>
              </a:ext>
            </a:extLst>
          </p:cNvPr>
          <p:cNvSpPr txBox="1"/>
          <p:nvPr/>
        </p:nvSpPr>
        <p:spPr>
          <a:xfrm>
            <a:off x="683046" y="5184533"/>
            <a:ext cx="11036151" cy="1477328"/>
          </a:xfrm>
          <a:prstGeom prst="rect">
            <a:avLst/>
          </a:prstGeom>
          <a:noFill/>
        </p:spPr>
        <p:txBody>
          <a:bodyPr wrap="square" rtlCol="0">
            <a:spAutoFit/>
          </a:bodyPr>
          <a:lstStyle/>
          <a:p>
            <a:pPr marL="285750" indent="-285750">
              <a:buFont typeface="Arial" panose="020B0604020202020204" pitchFamily="34" charset="0"/>
              <a:buChar char="•"/>
            </a:pPr>
            <a:r>
              <a:rPr lang="en-IN" dirty="0"/>
              <a:t>Though the loan application rate is higher for females both in case of non-defaulters and defaulters, the defaulters rate is higher for males.</a:t>
            </a:r>
          </a:p>
          <a:p>
            <a:pPr marL="285750" indent="-285750">
              <a:buFont typeface="Arial" panose="020B0604020202020204" pitchFamily="34" charset="0"/>
              <a:buChar char="•"/>
            </a:pPr>
            <a:r>
              <a:rPr lang="en-IN" dirty="0"/>
              <a:t>This indicates that male has loan repayment difficulties and have either delayed the instalment or not paid at all in some cases.</a:t>
            </a:r>
          </a:p>
          <a:p>
            <a:pPr marL="285750" indent="-285750">
              <a:buFont typeface="Arial" panose="020B0604020202020204" pitchFamily="34" charset="0"/>
              <a:buChar char="•"/>
            </a:pPr>
            <a:endParaRPr lang="en-IN" dirty="0"/>
          </a:p>
        </p:txBody>
      </p:sp>
      <p:sp>
        <p:nvSpPr>
          <p:cNvPr id="9" name="Rectangle 1">
            <a:extLst>
              <a:ext uri="{FF2B5EF4-FFF2-40B4-BE49-F238E27FC236}">
                <a16:creationId xmlns:a16="http://schemas.microsoft.com/office/drawing/2014/main" id="{E1D8E009-B738-E951-5895-FA93A624D523}"/>
              </a:ext>
            </a:extLst>
          </p:cNvPr>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A8730A10-B4CE-6AA9-717C-644D17F6175A}"/>
              </a:ext>
            </a:extLst>
          </p:cNvPr>
          <p:cNvSpPr txBox="1"/>
          <p:nvPr/>
        </p:nvSpPr>
        <p:spPr>
          <a:xfrm>
            <a:off x="1890258" y="4377489"/>
            <a:ext cx="3508744" cy="307777"/>
          </a:xfrm>
          <a:prstGeom prst="rect">
            <a:avLst/>
          </a:prstGeom>
          <a:noFill/>
        </p:spPr>
        <p:txBody>
          <a:bodyPr wrap="square" rtlCol="0">
            <a:spAutoFit/>
          </a:bodyPr>
          <a:lstStyle/>
          <a:p>
            <a:r>
              <a:rPr lang="en-IN" sz="1400" b="1" dirty="0"/>
              <a:t>SEGMENTED UNIVARIATE ANALYSIS</a:t>
            </a:r>
          </a:p>
        </p:txBody>
      </p:sp>
      <p:sp>
        <p:nvSpPr>
          <p:cNvPr id="11" name="TextBox 10">
            <a:extLst>
              <a:ext uri="{FF2B5EF4-FFF2-40B4-BE49-F238E27FC236}">
                <a16:creationId xmlns:a16="http://schemas.microsoft.com/office/drawing/2014/main" id="{3BD0F35D-0436-0744-B369-192E0519CA81}"/>
              </a:ext>
            </a:extLst>
          </p:cNvPr>
          <p:cNvSpPr txBox="1"/>
          <p:nvPr/>
        </p:nvSpPr>
        <p:spPr>
          <a:xfrm>
            <a:off x="7699051" y="4397440"/>
            <a:ext cx="3508744" cy="307777"/>
          </a:xfrm>
          <a:prstGeom prst="rect">
            <a:avLst/>
          </a:prstGeom>
          <a:noFill/>
        </p:spPr>
        <p:txBody>
          <a:bodyPr wrap="square" rtlCol="0">
            <a:spAutoFit/>
          </a:bodyPr>
          <a:lstStyle/>
          <a:p>
            <a:pPr algn="ctr"/>
            <a:r>
              <a:rPr lang="en-IN" sz="1400" b="1" dirty="0"/>
              <a:t>BIVARIATE ANALYSIS</a:t>
            </a:r>
          </a:p>
        </p:txBody>
      </p:sp>
    </p:spTree>
    <p:extLst>
      <p:ext uri="{BB962C8B-B14F-4D97-AF65-F5344CB8AC3E}">
        <p14:creationId xmlns:p14="http://schemas.microsoft.com/office/powerpoint/2010/main" val="4020870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B22F-1B56-36CE-6F09-2C38A4D064F5}"/>
              </a:ext>
            </a:extLst>
          </p:cNvPr>
          <p:cNvSpPr>
            <a:spLocks noGrp="1"/>
          </p:cNvSpPr>
          <p:nvPr>
            <p:ph type="title"/>
          </p:nvPr>
        </p:nvSpPr>
        <p:spPr>
          <a:xfrm>
            <a:off x="4116193" y="125252"/>
            <a:ext cx="7767463" cy="965817"/>
          </a:xfrm>
        </p:spPr>
        <p:txBody>
          <a:bodyPr>
            <a:normAutofit/>
          </a:bodyPr>
          <a:lstStyle/>
          <a:p>
            <a:pPr algn="ctr"/>
            <a:r>
              <a:rPr lang="en-IN" sz="2400" b="1" dirty="0">
                <a:solidFill>
                  <a:srgbClr val="0070C0"/>
                </a:solidFill>
                <a:latin typeface="+mn-lt"/>
              </a:rPr>
              <a:t>ANALYSIS BASED ON THE INCOME TYPE OF THE CLIENT</a:t>
            </a:r>
          </a:p>
        </p:txBody>
      </p:sp>
      <p:sp>
        <p:nvSpPr>
          <p:cNvPr id="3" name="Content Placeholder 2">
            <a:extLst>
              <a:ext uri="{FF2B5EF4-FFF2-40B4-BE49-F238E27FC236}">
                <a16:creationId xmlns:a16="http://schemas.microsoft.com/office/drawing/2014/main" id="{D4D845F2-EF10-636D-617C-F23EC0FA0CC2}"/>
              </a:ext>
            </a:extLst>
          </p:cNvPr>
          <p:cNvSpPr>
            <a:spLocks noGrp="1"/>
          </p:cNvSpPr>
          <p:nvPr>
            <p:ph idx="1"/>
          </p:nvPr>
        </p:nvSpPr>
        <p:spPr>
          <a:xfrm>
            <a:off x="4274067" y="4074621"/>
            <a:ext cx="7451713" cy="2411239"/>
          </a:xfrm>
        </p:spPr>
        <p:txBody>
          <a:bodyPr>
            <a:noAutofit/>
          </a:bodyPr>
          <a:lstStyle/>
          <a:p>
            <a:r>
              <a:rPr lang="en-US" sz="1600" dirty="0"/>
              <a:t>The segmented </a:t>
            </a:r>
            <a:r>
              <a:rPr lang="en-US" sz="1600" b="1" dirty="0">
                <a:solidFill>
                  <a:schemeClr val="accent2"/>
                </a:solidFill>
              </a:rPr>
              <a:t>univariate analysis graph on the left side </a:t>
            </a:r>
            <a:r>
              <a:rPr lang="en-US" sz="1600" dirty="0"/>
              <a:t>shows working professionals as the top loan applicants, while students, pensioners, and businessmen are the least likely to apply. This is likely because students and pensioners may not need large loans or may not be able to afford repayment, and businessmen may have other funding sources available.</a:t>
            </a:r>
          </a:p>
          <a:p>
            <a:r>
              <a:rPr lang="en-US" sz="1600" dirty="0"/>
              <a:t>The </a:t>
            </a:r>
            <a:r>
              <a:rPr lang="en-US" sz="1600" b="1" dirty="0">
                <a:solidFill>
                  <a:schemeClr val="accent2"/>
                </a:solidFill>
              </a:rPr>
              <a:t>bivariate analysis graph above </a:t>
            </a:r>
            <a:r>
              <a:rPr lang="en-US" sz="1600" dirty="0"/>
              <a:t>shows that, Businessman, Students  and Pensioner has the lowest defaulter rate provided, they also have the lowest application rate whereas females with maternity leave have the highest defaulter rate. Though the highest number of loan application has come from Working category, the defaulter rate is highest for MAT cases</a:t>
            </a:r>
            <a:endParaRPr lang="en-IN" sz="1600" dirty="0"/>
          </a:p>
        </p:txBody>
      </p:sp>
      <p:pic>
        <p:nvPicPr>
          <p:cNvPr id="11" name="Picture 10">
            <a:extLst>
              <a:ext uri="{FF2B5EF4-FFF2-40B4-BE49-F238E27FC236}">
                <a16:creationId xmlns:a16="http://schemas.microsoft.com/office/drawing/2014/main" id="{42CAB2FB-98B6-1446-2D53-2DED01E0E110}"/>
              </a:ext>
            </a:extLst>
          </p:cNvPr>
          <p:cNvPicPr>
            <a:picLocks noChangeAspect="1"/>
          </p:cNvPicPr>
          <p:nvPr/>
        </p:nvPicPr>
        <p:blipFill>
          <a:blip r:embed="rId2"/>
          <a:stretch>
            <a:fillRect/>
          </a:stretch>
        </p:blipFill>
        <p:spPr>
          <a:xfrm>
            <a:off x="212650" y="3433310"/>
            <a:ext cx="3637337" cy="3393445"/>
          </a:xfrm>
          <a:prstGeom prst="rect">
            <a:avLst/>
          </a:prstGeom>
        </p:spPr>
      </p:pic>
      <p:pic>
        <p:nvPicPr>
          <p:cNvPr id="13" name="Picture 12">
            <a:extLst>
              <a:ext uri="{FF2B5EF4-FFF2-40B4-BE49-F238E27FC236}">
                <a16:creationId xmlns:a16="http://schemas.microsoft.com/office/drawing/2014/main" id="{5EC8C3DA-DB35-211F-328A-C6F4AD4F1B55}"/>
              </a:ext>
            </a:extLst>
          </p:cNvPr>
          <p:cNvPicPr>
            <a:picLocks noChangeAspect="1"/>
          </p:cNvPicPr>
          <p:nvPr/>
        </p:nvPicPr>
        <p:blipFill>
          <a:blip r:embed="rId3"/>
          <a:stretch>
            <a:fillRect/>
          </a:stretch>
        </p:blipFill>
        <p:spPr>
          <a:xfrm>
            <a:off x="4356192" y="894007"/>
            <a:ext cx="6999380" cy="3040040"/>
          </a:xfrm>
          <a:prstGeom prst="rect">
            <a:avLst/>
          </a:prstGeom>
        </p:spPr>
      </p:pic>
      <p:pic>
        <p:nvPicPr>
          <p:cNvPr id="14" name="Picture 13">
            <a:extLst>
              <a:ext uri="{FF2B5EF4-FFF2-40B4-BE49-F238E27FC236}">
                <a16:creationId xmlns:a16="http://schemas.microsoft.com/office/drawing/2014/main" id="{CDD39E93-EEAD-5699-CD03-E780F843FFAC}"/>
              </a:ext>
            </a:extLst>
          </p:cNvPr>
          <p:cNvPicPr>
            <a:picLocks noChangeAspect="1"/>
          </p:cNvPicPr>
          <p:nvPr/>
        </p:nvPicPr>
        <p:blipFill>
          <a:blip r:embed="rId4"/>
          <a:stretch>
            <a:fillRect/>
          </a:stretch>
        </p:blipFill>
        <p:spPr>
          <a:xfrm>
            <a:off x="225754" y="125252"/>
            <a:ext cx="3637337" cy="3230000"/>
          </a:xfrm>
          <a:prstGeom prst="rect">
            <a:avLst/>
          </a:prstGeom>
        </p:spPr>
      </p:pic>
    </p:spTree>
    <p:extLst>
      <p:ext uri="{BB962C8B-B14F-4D97-AF65-F5344CB8AC3E}">
        <p14:creationId xmlns:p14="http://schemas.microsoft.com/office/powerpoint/2010/main" val="2268723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08D7-15ED-8EC1-9DD1-3E5C0DDD886F}"/>
              </a:ext>
            </a:extLst>
          </p:cNvPr>
          <p:cNvSpPr>
            <a:spLocks noGrp="1"/>
          </p:cNvSpPr>
          <p:nvPr>
            <p:ph type="title"/>
          </p:nvPr>
        </p:nvSpPr>
        <p:spPr>
          <a:xfrm>
            <a:off x="838198" y="257814"/>
            <a:ext cx="10432551" cy="590372"/>
          </a:xfrm>
        </p:spPr>
        <p:txBody>
          <a:bodyPr>
            <a:normAutofit/>
          </a:bodyPr>
          <a:lstStyle/>
          <a:p>
            <a:pPr algn="ctr"/>
            <a:r>
              <a:rPr lang="en-IN" sz="2400" b="1" dirty="0">
                <a:solidFill>
                  <a:srgbClr val="0070C0"/>
                </a:solidFill>
                <a:latin typeface="+mn-lt"/>
              </a:rPr>
              <a:t>ANALYSIS BASED ON THE EDUCATION LEVEL OF THE CLIENT</a:t>
            </a:r>
          </a:p>
        </p:txBody>
      </p:sp>
      <p:sp>
        <p:nvSpPr>
          <p:cNvPr id="3" name="Content Placeholder 2">
            <a:extLst>
              <a:ext uri="{FF2B5EF4-FFF2-40B4-BE49-F238E27FC236}">
                <a16:creationId xmlns:a16="http://schemas.microsoft.com/office/drawing/2014/main" id="{6186BF4F-C2B3-C835-F54D-D25382AB14D7}"/>
              </a:ext>
            </a:extLst>
          </p:cNvPr>
          <p:cNvSpPr>
            <a:spLocks noGrp="1"/>
          </p:cNvSpPr>
          <p:nvPr>
            <p:ph idx="1"/>
          </p:nvPr>
        </p:nvSpPr>
        <p:spPr>
          <a:xfrm>
            <a:off x="448733" y="4532065"/>
            <a:ext cx="11253045" cy="2068121"/>
          </a:xfrm>
        </p:spPr>
        <p:txBody>
          <a:bodyPr>
            <a:noAutofit/>
          </a:bodyPr>
          <a:lstStyle/>
          <a:p>
            <a:pPr algn="l"/>
            <a:r>
              <a:rPr lang="en-US" sz="1800" b="0" i="0" dirty="0">
                <a:solidFill>
                  <a:srgbClr val="000000"/>
                </a:solidFill>
                <a:effectLst/>
                <a:highlight>
                  <a:srgbClr val="FFFFFF"/>
                </a:highlight>
              </a:rPr>
              <a:t>People with secondary education has the highest application rate and academic degree has the lowest application rate</a:t>
            </a:r>
          </a:p>
          <a:p>
            <a:pPr algn="l"/>
            <a:r>
              <a:rPr lang="en-US" sz="1800" b="0" i="0" dirty="0">
                <a:solidFill>
                  <a:srgbClr val="000000"/>
                </a:solidFill>
                <a:effectLst/>
                <a:highlight>
                  <a:srgbClr val="FFFFFF"/>
                </a:highlight>
              </a:rPr>
              <a:t>While the highest loan application rate is for Secondary education, the default rate peaks for Lower Secondary. This suggests lower education levels may correlate with higher default rates, potentially due to lower income and financial constraints.</a:t>
            </a:r>
          </a:p>
          <a:p>
            <a:pPr algn="l"/>
            <a:r>
              <a:rPr lang="en-US" sz="1800" b="0" i="0" dirty="0">
                <a:solidFill>
                  <a:srgbClr val="000000"/>
                </a:solidFill>
                <a:effectLst/>
                <a:highlight>
                  <a:srgbClr val="FFFFFF"/>
                </a:highlight>
              </a:rPr>
              <a:t>However, this assumption requires validation through analysis of income levels and loan credit amounts associated with different education types.</a:t>
            </a:r>
          </a:p>
          <a:p>
            <a:endParaRPr lang="en-IN" sz="1800" dirty="0"/>
          </a:p>
        </p:txBody>
      </p:sp>
      <p:pic>
        <p:nvPicPr>
          <p:cNvPr id="9" name="Picture 8">
            <a:extLst>
              <a:ext uri="{FF2B5EF4-FFF2-40B4-BE49-F238E27FC236}">
                <a16:creationId xmlns:a16="http://schemas.microsoft.com/office/drawing/2014/main" id="{660BE8C2-1DE2-4CF5-DC14-508080089890}"/>
              </a:ext>
            </a:extLst>
          </p:cNvPr>
          <p:cNvPicPr>
            <a:picLocks noChangeAspect="1"/>
          </p:cNvPicPr>
          <p:nvPr/>
        </p:nvPicPr>
        <p:blipFill>
          <a:blip r:embed="rId3"/>
          <a:stretch>
            <a:fillRect/>
          </a:stretch>
        </p:blipFill>
        <p:spPr>
          <a:xfrm>
            <a:off x="208393" y="913038"/>
            <a:ext cx="5846080" cy="3260419"/>
          </a:xfrm>
          <a:prstGeom prst="rect">
            <a:avLst/>
          </a:prstGeom>
        </p:spPr>
      </p:pic>
      <p:pic>
        <p:nvPicPr>
          <p:cNvPr id="11" name="Picture 10">
            <a:extLst>
              <a:ext uri="{FF2B5EF4-FFF2-40B4-BE49-F238E27FC236}">
                <a16:creationId xmlns:a16="http://schemas.microsoft.com/office/drawing/2014/main" id="{F36562C0-8487-83D0-5868-E6E10407D8B7}"/>
              </a:ext>
            </a:extLst>
          </p:cNvPr>
          <p:cNvPicPr>
            <a:picLocks noChangeAspect="1"/>
          </p:cNvPicPr>
          <p:nvPr/>
        </p:nvPicPr>
        <p:blipFill>
          <a:blip r:embed="rId4"/>
          <a:stretch>
            <a:fillRect/>
          </a:stretch>
        </p:blipFill>
        <p:spPr>
          <a:xfrm>
            <a:off x="5975497" y="1206795"/>
            <a:ext cx="5726281" cy="2630143"/>
          </a:xfrm>
          <a:prstGeom prst="rect">
            <a:avLst/>
          </a:prstGeom>
        </p:spPr>
      </p:pic>
      <p:sp>
        <p:nvSpPr>
          <p:cNvPr id="12" name="TextBox 11">
            <a:extLst>
              <a:ext uri="{FF2B5EF4-FFF2-40B4-BE49-F238E27FC236}">
                <a16:creationId xmlns:a16="http://schemas.microsoft.com/office/drawing/2014/main" id="{5635A964-9EBF-779B-FBB3-9DD1F949C57C}"/>
              </a:ext>
            </a:extLst>
          </p:cNvPr>
          <p:cNvSpPr txBox="1"/>
          <p:nvPr/>
        </p:nvSpPr>
        <p:spPr>
          <a:xfrm>
            <a:off x="2865617" y="4146646"/>
            <a:ext cx="2163582" cy="307777"/>
          </a:xfrm>
          <a:prstGeom prst="rect">
            <a:avLst/>
          </a:prstGeom>
          <a:noFill/>
        </p:spPr>
        <p:txBody>
          <a:bodyPr wrap="square" rtlCol="0">
            <a:spAutoFit/>
          </a:bodyPr>
          <a:lstStyle/>
          <a:p>
            <a:r>
              <a:rPr lang="en-IN" sz="1400" b="1" dirty="0"/>
              <a:t>UNIVARIATE ANALYSIS</a:t>
            </a:r>
          </a:p>
        </p:txBody>
      </p:sp>
      <p:sp>
        <p:nvSpPr>
          <p:cNvPr id="13" name="TextBox 12">
            <a:extLst>
              <a:ext uri="{FF2B5EF4-FFF2-40B4-BE49-F238E27FC236}">
                <a16:creationId xmlns:a16="http://schemas.microsoft.com/office/drawing/2014/main" id="{C9677439-D32C-4BC9-8EA5-7BC791EB9964}"/>
              </a:ext>
            </a:extLst>
          </p:cNvPr>
          <p:cNvSpPr txBox="1"/>
          <p:nvPr/>
        </p:nvSpPr>
        <p:spPr>
          <a:xfrm>
            <a:off x="8711697" y="3976806"/>
            <a:ext cx="2308322" cy="307777"/>
          </a:xfrm>
          <a:prstGeom prst="rect">
            <a:avLst/>
          </a:prstGeom>
          <a:noFill/>
        </p:spPr>
        <p:txBody>
          <a:bodyPr wrap="square" rtlCol="0">
            <a:spAutoFit/>
          </a:bodyPr>
          <a:lstStyle/>
          <a:p>
            <a:r>
              <a:rPr lang="en-IN" sz="1400" b="1" dirty="0"/>
              <a:t>BVARIATE ANALYSIS</a:t>
            </a:r>
          </a:p>
        </p:txBody>
      </p:sp>
    </p:spTree>
    <p:extLst>
      <p:ext uri="{BB962C8B-B14F-4D97-AF65-F5344CB8AC3E}">
        <p14:creationId xmlns:p14="http://schemas.microsoft.com/office/powerpoint/2010/main" val="3624362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7617-26E2-BAFF-9E12-C7B916573254}"/>
              </a:ext>
            </a:extLst>
          </p:cNvPr>
          <p:cNvSpPr>
            <a:spLocks noGrp="1"/>
          </p:cNvSpPr>
          <p:nvPr>
            <p:ph type="title"/>
          </p:nvPr>
        </p:nvSpPr>
        <p:spPr>
          <a:xfrm>
            <a:off x="1125278" y="365126"/>
            <a:ext cx="9177671" cy="641742"/>
          </a:xfrm>
        </p:spPr>
        <p:txBody>
          <a:bodyPr>
            <a:noAutofit/>
          </a:bodyPr>
          <a:lstStyle/>
          <a:p>
            <a:pPr algn="ctr"/>
            <a:r>
              <a:rPr lang="en-US" sz="2400" b="1" dirty="0">
                <a:solidFill>
                  <a:srgbClr val="0070C0"/>
                </a:solidFill>
                <a:latin typeface="+mn-lt"/>
              </a:rPr>
              <a:t>PLOTTING OF CORRELATION MATRIX BETWEEN EDUCATION TYPE, INCOME LEVEL AND DEFAULTER RATE (TARGET)</a:t>
            </a:r>
            <a:endParaRPr lang="en-IN" sz="2400" b="1" dirty="0">
              <a:solidFill>
                <a:srgbClr val="0070C0"/>
              </a:solidFill>
              <a:latin typeface="+mn-lt"/>
            </a:endParaRPr>
          </a:p>
        </p:txBody>
      </p:sp>
      <p:pic>
        <p:nvPicPr>
          <p:cNvPr id="7" name="Content Placeholder 6">
            <a:extLst>
              <a:ext uri="{FF2B5EF4-FFF2-40B4-BE49-F238E27FC236}">
                <a16:creationId xmlns:a16="http://schemas.microsoft.com/office/drawing/2014/main" id="{579EA102-A1C4-AE62-11A9-4956293A169A}"/>
              </a:ext>
            </a:extLst>
          </p:cNvPr>
          <p:cNvPicPr>
            <a:picLocks noGrp="1" noChangeAspect="1"/>
          </p:cNvPicPr>
          <p:nvPr>
            <p:ph idx="1"/>
          </p:nvPr>
        </p:nvPicPr>
        <p:blipFill>
          <a:blip r:embed="rId2"/>
          <a:stretch>
            <a:fillRect/>
          </a:stretch>
        </p:blipFill>
        <p:spPr>
          <a:xfrm>
            <a:off x="237318" y="1437045"/>
            <a:ext cx="6499558" cy="5130257"/>
          </a:xfrm>
        </p:spPr>
      </p:pic>
      <p:sp>
        <p:nvSpPr>
          <p:cNvPr id="8" name="TextBox 7">
            <a:extLst>
              <a:ext uri="{FF2B5EF4-FFF2-40B4-BE49-F238E27FC236}">
                <a16:creationId xmlns:a16="http://schemas.microsoft.com/office/drawing/2014/main" id="{727E6A2B-823A-BDAF-F2A4-63B7A347C640}"/>
              </a:ext>
            </a:extLst>
          </p:cNvPr>
          <p:cNvSpPr txBox="1"/>
          <p:nvPr/>
        </p:nvSpPr>
        <p:spPr>
          <a:xfrm>
            <a:off x="6842947" y="1437045"/>
            <a:ext cx="4967896"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t>Higher income earners are less likely to default on loans across all education levels. The borrowers with higher incomes are better positioned to repay their loans.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Borrowers with an academic degree are generally least likely to default than those with lower education levels. Across most income levels, the heatmaps show a red color for the "Academic degree" row compared to other education types. This suggests that completing a higher level of education leads to better financial outcomes and a lower risk of default.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 is a significant variation in the defaulter rates within education levels. Even among borrowers with an academic degree, the heatmaps show a range of default rates across different income levels. This suggests that factors other than education level also play a role in loan repayment.</a:t>
            </a:r>
            <a:endParaRPr lang="en-IN" sz="1600" dirty="0"/>
          </a:p>
        </p:txBody>
      </p:sp>
    </p:spTree>
    <p:extLst>
      <p:ext uri="{BB962C8B-B14F-4D97-AF65-F5344CB8AC3E}">
        <p14:creationId xmlns:p14="http://schemas.microsoft.com/office/powerpoint/2010/main" val="1769642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778</TotalTime>
  <Words>2956</Words>
  <Application>Microsoft Office PowerPoint</Application>
  <PresentationFormat>Widescreen</PresentationFormat>
  <Paragraphs>172</Paragraphs>
  <Slides>26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  By Sibani Panda</vt:lpstr>
      <vt:lpstr>CONTENT</vt:lpstr>
      <vt:lpstr>PROBLEM STATEMENT:</vt:lpstr>
      <vt:lpstr>DATA CLEANING: IMPUTATION/REMOVAL OF MISSING VALUES, HANDLING OUTLIERS, REMOVING INCONSITENCIES IN THE DATA</vt:lpstr>
      <vt:lpstr>DATA IMBALANCE RATIO –NON-DEFAULTER vs DEFAULTER</vt:lpstr>
      <vt:lpstr>ANALYSIS BASED ON THE GENDER OF THE CLIENT</vt:lpstr>
      <vt:lpstr>ANALYSIS BASED ON THE INCOME TYPE OF THE CLIENT</vt:lpstr>
      <vt:lpstr>ANALYSIS BASED ON THE EDUCATION LEVEL OF THE CLIENT</vt:lpstr>
      <vt:lpstr>PLOTTING OF CORRELATION MATRIX BETWEEN EDUCATION TYPE, INCOME LEVEL AND DEFAULTER RATE (TARGET)</vt:lpstr>
      <vt:lpstr>PLOTTING OF CORRELATION MATRIIX BETWEEN EDUCATION TYPE, LOAN CREDIT AMOUNT AND DEFAULTER RATE (TARGET)</vt:lpstr>
      <vt:lpstr>SEGMENTED UNIVARIATE AND BIVARIATE ANALYSIS OF EDUCATION LEVEL OF THE CLIENT</vt:lpstr>
      <vt:lpstr>ANALYSIS BASED ON THE FAMILY STATUS OF THE CLIENT</vt:lpstr>
      <vt:lpstr>ANALYSIS BASED ON THE HOUSING TYPE OF THE CLIENT</vt:lpstr>
      <vt:lpstr>PowerPoint Presentation</vt:lpstr>
      <vt:lpstr>BIVARIATE ANALYSIS OF INCOME LEVELS VS OCCUPATION TYPE TO CHECK ON THE INCOME DISTRUNUTION ACROSS VARIOUS OCCUPATION</vt:lpstr>
      <vt:lpstr>ANALYSIS BASED ON THE AGE OF THE CLIENT</vt:lpstr>
      <vt:lpstr>ANALYSIS BASED ON THE NO. OF THE CHILDREN &amp; FAMILY MEMBERS OF THE CLIENT</vt:lpstr>
      <vt:lpstr>ANALYSIS BETWEEN INCOME LEVEL OF THE CLIENT</vt:lpstr>
      <vt:lpstr>ANALYSIS BASED ON THE CONTRACT TYPE OF THE CLIENT</vt:lpstr>
      <vt:lpstr>ANALYSIS BASED ON THE OWNERSHIP OF THE CAR</vt:lpstr>
      <vt:lpstr>ANALYSIS BASED ON THE OWNERSHIP OF THE HOUSE/FLAT</vt:lpstr>
      <vt:lpstr>ANALYSIS BASED ON THE CONTRACT STATUS OF THE PREVIOUS LOAN APPLICATION</vt:lpstr>
      <vt:lpstr>CORRELATION MATRIX BETWEEN AGE, INCOME LEVEL &amp; DEFAULTER RATE</vt:lpstr>
      <vt:lpstr>CORRELATION BETWEEN PRICE OF THE GOODS, APPLICATION AMOUNT, AMOUNT CREDITED, AND ANNUNITY AMOUNT ON THE PREVIOUS APPLICATION</vt:lpstr>
      <vt:lpstr>CONCLUSION</vt:lpstr>
      <vt:lpstr>CONCLUSION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ASSIGNMENT  &lt;Give an appropriate title to the presentation by reading the problem statement in the next page</dc:title>
  <dc:creator>Soumyesh Mishra</dc:creator>
  <cp:lastModifiedBy>Soumyesh Mishra</cp:lastModifiedBy>
  <cp:revision>21</cp:revision>
  <dcterms:created xsi:type="dcterms:W3CDTF">2024-04-06T10:16:52Z</dcterms:created>
  <dcterms:modified xsi:type="dcterms:W3CDTF">2024-04-10T14:59:53Z</dcterms:modified>
</cp:coreProperties>
</file>