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57" r:id="rId4"/>
    <p:sldId id="258" r:id="rId5"/>
    <p:sldId id="259" r:id="rId6"/>
    <p:sldId id="260" r:id="rId7"/>
    <p:sldId id="261" r:id="rId8"/>
    <p:sldId id="262" r:id="rId9"/>
    <p:sldId id="268" r:id="rId10"/>
    <p:sldId id="269" r:id="rId11"/>
    <p:sldId id="267" r:id="rId12"/>
    <p:sldId id="263"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F69D7-A787-42C1-B67F-E267DF3347D2}" type="datetimeFigureOut">
              <a:rPr lang="en-US" smtClean="0"/>
              <a:t>4/18/2024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C38320-A755-441A-80B7-DF87FED44225}" type="slidenum">
              <a:rPr lang="en-US" smtClean="0"/>
              <a:t>‹#›</a:t>
            </a:fld>
            <a:endParaRPr lang="en-US"/>
          </a:p>
        </p:txBody>
      </p:sp>
    </p:spTree>
    <p:extLst>
      <p:ext uri="{BB962C8B-B14F-4D97-AF65-F5344CB8AC3E}">
        <p14:creationId xmlns:p14="http://schemas.microsoft.com/office/powerpoint/2010/main" val="335145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4</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5</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6</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7</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8</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12</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13</a:t>
            </a:fld>
            <a:endParaRPr lang="en-US"/>
          </a:p>
        </p:txBody>
      </p:sp>
    </p:spTree>
    <p:extLst>
      <p:ext uri="{BB962C8B-B14F-4D97-AF65-F5344CB8AC3E}">
        <p14:creationId xmlns:p14="http://schemas.microsoft.com/office/powerpoint/2010/main" val="338590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C38320-A755-441A-80B7-DF87FED44225}" type="slidenum">
              <a:rPr lang="en-US" smtClean="0"/>
              <a:t>14</a:t>
            </a:fld>
            <a:endParaRPr lang="en-US"/>
          </a:p>
        </p:txBody>
      </p:sp>
    </p:spTree>
    <p:extLst>
      <p:ext uri="{BB962C8B-B14F-4D97-AF65-F5344CB8AC3E}">
        <p14:creationId xmlns:p14="http://schemas.microsoft.com/office/powerpoint/2010/main" val="33859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96109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325921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311245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150699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02CD7-B37C-4B8A-BA3A-5AA54BD824B2}"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356997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902CD7-B37C-4B8A-BA3A-5AA54BD824B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214286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02CD7-B37C-4B8A-BA3A-5AA54BD824B2}"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254117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902CD7-B37C-4B8A-BA3A-5AA54BD824B2}"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9901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02CD7-B37C-4B8A-BA3A-5AA54BD824B2}"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58219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02CD7-B37C-4B8A-BA3A-5AA54BD824B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7764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02CD7-B37C-4B8A-BA3A-5AA54BD824B2}"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72E0F-8561-4C00-A178-63F498E23FD6}" type="slidenum">
              <a:rPr lang="en-US" smtClean="0"/>
              <a:t>‹#›</a:t>
            </a:fld>
            <a:endParaRPr lang="en-US"/>
          </a:p>
        </p:txBody>
      </p:sp>
    </p:spTree>
    <p:extLst>
      <p:ext uri="{BB962C8B-B14F-4D97-AF65-F5344CB8AC3E}">
        <p14:creationId xmlns:p14="http://schemas.microsoft.com/office/powerpoint/2010/main" val="197774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02CD7-B37C-4B8A-BA3A-5AA54BD824B2}" type="datetimeFigureOut">
              <a:rPr lang="en-US" smtClean="0"/>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72E0F-8561-4C00-A178-63F498E23FD6}" type="slidenum">
              <a:rPr lang="en-US" smtClean="0"/>
              <a:t>‹#›</a:t>
            </a:fld>
            <a:endParaRPr lang="en-US"/>
          </a:p>
        </p:txBody>
      </p:sp>
    </p:spTree>
    <p:extLst>
      <p:ext uri="{BB962C8B-B14F-4D97-AF65-F5344CB8AC3E}">
        <p14:creationId xmlns:p14="http://schemas.microsoft.com/office/powerpoint/2010/main" val="383827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5119932"/>
            <a:ext cx="2615184" cy="187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What Makes the Biggest Impact on Student Learning? - Euro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 y="3276600"/>
            <a:ext cx="4258056"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52400" y="228600"/>
            <a:ext cx="8763000" cy="6400800"/>
          </a:xfrm>
        </p:spPr>
        <p:txBody>
          <a:bodyPr>
            <a:normAutofit lnSpcReduction="10000"/>
          </a:bodyPr>
          <a:lstStyle/>
          <a:p>
            <a:pPr algn="just"/>
            <a:r>
              <a:rPr lang="en-US" sz="2200" i="1" dirty="0">
                <a:solidFill>
                  <a:schemeClr val="tx1"/>
                </a:solidFill>
                <a:latin typeface="Times New Roman" panose="02020603050405020304" pitchFamily="18" charset="0"/>
                <a:cs typeface="Times New Roman" panose="02020603050405020304" pitchFamily="18" charset="0"/>
              </a:rPr>
              <a:t>A Project Report on</a:t>
            </a:r>
          </a:p>
          <a:p>
            <a:pPr algn="just"/>
            <a:endParaRPr lang="en-US" sz="2200" dirty="0">
              <a:solidFill>
                <a:schemeClr val="tx1"/>
              </a:solidFill>
              <a:latin typeface="Times New Roman" panose="02020603050405020304" pitchFamily="18" charset="0"/>
              <a:cs typeface="Times New Roman" panose="02020603050405020304" pitchFamily="18" charset="0"/>
            </a:endParaRPr>
          </a:p>
          <a:p>
            <a:r>
              <a:rPr lang="en-US" sz="2600" b="1" spc="300" dirty="0">
                <a:solidFill>
                  <a:srgbClr val="002060"/>
                </a:solidFill>
                <a:latin typeface="Algerian" panose="04020705040A02060702" pitchFamily="82" charset="0"/>
                <a:cs typeface="Times New Roman" panose="02020603050405020304" pitchFamily="18" charset="0"/>
              </a:rPr>
              <a:t>Student Performance Prediction System</a:t>
            </a:r>
          </a:p>
          <a:p>
            <a:r>
              <a:rPr lang="en-US" sz="2600" b="1" spc="300" dirty="0">
                <a:solidFill>
                  <a:srgbClr val="002060"/>
                </a:solidFill>
                <a:latin typeface="Algerian" panose="04020705040A02060702" pitchFamily="82" charset="0"/>
                <a:cs typeface="Times New Roman" panose="02020603050405020304" pitchFamily="18" charset="0"/>
              </a:rPr>
              <a:t> using </a:t>
            </a:r>
          </a:p>
          <a:p>
            <a:r>
              <a:rPr lang="en-US" sz="2600" b="1" spc="300" dirty="0">
                <a:solidFill>
                  <a:srgbClr val="002060"/>
                </a:solidFill>
                <a:latin typeface="Algerian" panose="04020705040A02060702" pitchFamily="82" charset="0"/>
                <a:cs typeface="Times New Roman" panose="02020603050405020304" pitchFamily="18" charset="0"/>
              </a:rPr>
              <a:t>Machine Learning</a:t>
            </a:r>
          </a:p>
          <a:p>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rgbClr val="00B050"/>
                </a:solidFill>
                <a:latin typeface="Times New Roman" panose="02020603050405020304" pitchFamily="18" charset="0"/>
                <a:cs typeface="Times New Roman" panose="02020603050405020304" pitchFamily="18" charset="0"/>
              </a:rPr>
              <a:t>By </a:t>
            </a:r>
          </a:p>
          <a:p>
            <a:r>
              <a:rPr lang="en-US" sz="2200" b="1" dirty="0" err="1">
                <a:solidFill>
                  <a:schemeClr val="accent2">
                    <a:lumMod val="75000"/>
                  </a:schemeClr>
                </a:solidFill>
                <a:latin typeface="Times New Roman" panose="02020603050405020304" pitchFamily="18" charset="0"/>
                <a:cs typeface="Times New Roman" panose="02020603050405020304" pitchFamily="18" charset="0"/>
              </a:rPr>
              <a:t>Sibaprasad</a:t>
            </a:r>
            <a:r>
              <a:rPr lang="en-US" sz="2200" b="1" dirty="0">
                <a:solidFill>
                  <a:schemeClr val="accent2">
                    <a:lumMod val="75000"/>
                  </a:schemeClr>
                </a:solidFill>
                <a:latin typeface="Times New Roman" panose="02020603050405020304" pitchFamily="18" charset="0"/>
                <a:cs typeface="Times New Roman" panose="02020603050405020304" pitchFamily="18" charset="0"/>
              </a:rPr>
              <a:t> </a:t>
            </a:r>
            <a:r>
              <a:rPr lang="en-US" sz="2200" b="1" dirty="0" err="1">
                <a:solidFill>
                  <a:schemeClr val="accent2">
                    <a:lumMod val="75000"/>
                  </a:schemeClr>
                </a:solidFill>
                <a:latin typeface="Times New Roman" panose="02020603050405020304" pitchFamily="18" charset="0"/>
                <a:cs typeface="Times New Roman" panose="02020603050405020304" pitchFamily="18" charset="0"/>
              </a:rPr>
              <a:t>Jyotish</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a:p>
            <a:r>
              <a:rPr lang="en-US" sz="2200" b="1" dirty="0">
                <a:solidFill>
                  <a:schemeClr val="accent2">
                    <a:lumMod val="75000"/>
                  </a:schemeClr>
                </a:solidFill>
                <a:latin typeface="Times New Roman" panose="02020603050405020304" pitchFamily="18" charset="0"/>
                <a:cs typeface="Times New Roman" panose="02020603050405020304" pitchFamily="18" charset="0"/>
              </a:rPr>
              <a:t>Roll No.2205260021</a:t>
            </a:r>
          </a:p>
          <a:p>
            <a:r>
              <a:rPr lang="en-US" sz="2200" b="1" dirty="0">
                <a:solidFill>
                  <a:schemeClr val="accent2">
                    <a:lumMod val="75000"/>
                  </a:schemeClr>
                </a:solidFill>
                <a:latin typeface="Times New Roman" panose="02020603050405020304" pitchFamily="18" charset="0"/>
                <a:cs typeface="Times New Roman" panose="02020603050405020304" pitchFamily="18" charset="0"/>
              </a:rPr>
              <a:t>Regd. No. </a:t>
            </a:r>
            <a:r>
              <a:rPr lang="en-US" sz="2200" b="1">
                <a:solidFill>
                  <a:schemeClr val="accent2">
                    <a:lumMod val="75000"/>
                  </a:schemeClr>
                </a:solidFill>
                <a:latin typeface="Times New Roman" panose="02020603050405020304" pitchFamily="18" charset="0"/>
                <a:cs typeface="Times New Roman" panose="02020603050405020304" pitchFamily="18" charset="0"/>
              </a:rPr>
              <a:t>2205260021</a:t>
            </a:r>
            <a:endParaRPr lang="en-US" sz="2200" b="1" dirty="0">
              <a:solidFill>
                <a:schemeClr val="accent2">
                  <a:lumMod val="75000"/>
                </a:schemeClr>
              </a:solidFill>
              <a:latin typeface="Times New Roman" panose="02020603050405020304" pitchFamily="18" charset="0"/>
              <a:cs typeface="Times New Roman" panose="02020603050405020304" pitchFamily="18" charset="0"/>
            </a:endParaRP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r"/>
            <a:r>
              <a:rPr lang="en-US" sz="2600" b="1" u="sng"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 </a:t>
            </a:r>
          </a:p>
          <a:p>
            <a:pPr algn="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 </a:t>
            </a:r>
            <a:r>
              <a:rPr lang="en-US" sz="2600" b="1" spc="3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Swatee</a:t>
            </a: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spc="3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Rekha</a:t>
            </a: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Mohanty</a:t>
            </a:r>
          </a:p>
          <a:p>
            <a:pPr algn="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MCA,</a:t>
            </a:r>
          </a:p>
          <a:p>
            <a:pPr algn="r"/>
            <a:r>
              <a:rPr lang="en-US" sz="2600" b="1" spc="3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RIMS</a:t>
            </a: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162800" y="152400"/>
            <a:ext cx="1847850" cy="714375"/>
          </a:xfrm>
          <a:prstGeom prst="rect">
            <a:avLst/>
          </a:prstGeom>
        </p:spPr>
      </p:pic>
    </p:spTree>
    <p:extLst>
      <p:ext uri="{BB962C8B-B14F-4D97-AF65-F5344CB8AC3E}">
        <p14:creationId xmlns:p14="http://schemas.microsoft.com/office/powerpoint/2010/main" val="338449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On Student login the Dashboard will be</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577445" y="2590800"/>
            <a:ext cx="5921375" cy="3352800"/>
          </a:xfrm>
          <a:prstGeom prst="rect">
            <a:avLst/>
          </a:prstGeom>
        </p:spPr>
      </p:pic>
    </p:spTree>
    <p:extLst>
      <p:ext uri="{BB962C8B-B14F-4D97-AF65-F5344CB8AC3E}">
        <p14:creationId xmlns:p14="http://schemas.microsoft.com/office/powerpoint/2010/main" val="4362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r>
              <a:rPr lang="en-US" dirty="0"/>
              <a:t>On putting values the screen will look like this.</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42060" y="2438400"/>
            <a:ext cx="6149340" cy="3657600"/>
          </a:xfrm>
          <a:prstGeom prst="rect">
            <a:avLst/>
          </a:prstGeom>
        </p:spPr>
      </p:pic>
    </p:spTree>
    <p:extLst>
      <p:ext uri="{BB962C8B-B14F-4D97-AF65-F5344CB8AC3E}">
        <p14:creationId xmlns:p14="http://schemas.microsoft.com/office/powerpoint/2010/main" val="189410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Conclusion</a:t>
            </a:r>
          </a:p>
        </p:txBody>
      </p:sp>
      <p:sp>
        <p:nvSpPr>
          <p:cNvPr id="3" name="Content Placeholder 2"/>
          <p:cNvSpPr>
            <a:spLocks noGrp="1"/>
          </p:cNvSpPr>
          <p:nvPr>
            <p:ph idx="1"/>
          </p:nvPr>
        </p:nvSpPr>
        <p:spPr>
          <a:xfrm>
            <a:off x="457200" y="1143000"/>
            <a:ext cx="8229600" cy="5257800"/>
          </a:xfrm>
        </p:spPr>
        <p:txBody>
          <a:bodyPr>
            <a:normAutofit fontScale="62500" lnSpcReduction="20000"/>
          </a:bodyPr>
          <a:lstStyle/>
          <a:p>
            <a:pPr algn="just"/>
            <a:r>
              <a:rPr lang="en-US" dirty="0"/>
              <a:t>In this chapter, the research aimed to generate insights into student well-being data, highlighting the impact of gender, age, and various well-being dimensions. </a:t>
            </a:r>
          </a:p>
          <a:p>
            <a:pPr algn="just"/>
            <a:r>
              <a:rPr lang="en-US" dirty="0"/>
              <a:t>A model was designed using machine learning methods to predict student grades based on this data, with validation against actual performance data. Ethical evaluation using Value Sensitive Design underscored the importance of balancing predictive accuracy with ethical considerations, especially regarding potential impacts on student well-being and educational experiences. </a:t>
            </a:r>
          </a:p>
          <a:p>
            <a:pPr algn="just"/>
            <a:r>
              <a:rPr lang="en-US" dirty="0"/>
              <a:t>Moving forward, future work could focus on refining the predictive model to enhance its accuracy and reliability while further integrating ethical considerations into the design process.</a:t>
            </a:r>
          </a:p>
          <a:p>
            <a:pPr algn="just"/>
            <a:r>
              <a:rPr lang="en-US" dirty="0"/>
              <a:t>Additionally, ongoing research should continue to explore the evolving intersection of technology, education, and ethics, ensuring that educational technologies prioritize the well-being and interests of all stakeholders.</a:t>
            </a:r>
          </a:p>
          <a:p>
            <a:pPr algn="just"/>
            <a:endParaRPr lang="en-US" dirty="0"/>
          </a:p>
          <a:p>
            <a:pPr algn="just"/>
            <a:r>
              <a:rPr lang="en-US" dirty="0" err="1"/>
              <a:t>Git</a:t>
            </a:r>
            <a:r>
              <a:rPr lang="en-US" dirty="0"/>
              <a:t>-https://github.com/</a:t>
            </a:r>
            <a:r>
              <a:rPr lang="en-US" dirty="0" err="1"/>
              <a:t>Sibaprasadjyotish</a:t>
            </a:r>
            <a:r>
              <a:rPr lang="en-US" dirty="0"/>
              <a:t>/Student-Performance-Prediction-Using-Random-forest</a:t>
            </a:r>
          </a:p>
          <a:p>
            <a:pPr algn="just"/>
            <a:endParaRPr lang="en-US" dirty="0"/>
          </a:p>
          <a:p>
            <a:pPr algn="just"/>
            <a:endParaRPr lang="en-US" dirty="0"/>
          </a:p>
        </p:txBody>
      </p:sp>
    </p:spTree>
    <p:extLst>
      <p:ext uri="{BB962C8B-B14F-4D97-AF65-F5344CB8AC3E}">
        <p14:creationId xmlns:p14="http://schemas.microsoft.com/office/powerpoint/2010/main" val="170823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47675"/>
            <a:ext cx="4772025"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2667000"/>
            <a:ext cx="400494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Any Queries?</a:t>
            </a:r>
          </a:p>
        </p:txBody>
      </p:sp>
    </p:spTree>
    <p:extLst>
      <p:ext uri="{BB962C8B-B14F-4D97-AF65-F5344CB8AC3E}">
        <p14:creationId xmlns:p14="http://schemas.microsoft.com/office/powerpoint/2010/main" val="108808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it called when you say 'Thank you' to an automated AI like Alexa or  other robot'?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1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19200"/>
          </a:xfrm>
        </p:spPr>
        <p:txBody>
          <a:bodyPr>
            <a:normAutofit/>
          </a:bodyPr>
          <a:lstStyle/>
          <a:p>
            <a:r>
              <a:rPr lang="en-US" sz="3500" dirty="0">
                <a:latin typeface="Times New Roman" panose="02020603050405020304" pitchFamily="18" charset="0"/>
                <a:cs typeface="Times New Roman" panose="02020603050405020304" pitchFamily="18" charset="0"/>
              </a:rPr>
              <a:t>Introduction </a:t>
            </a:r>
          </a:p>
        </p:txBody>
      </p:sp>
      <p:sp>
        <p:nvSpPr>
          <p:cNvPr id="3" name="Subtitle 2"/>
          <p:cNvSpPr>
            <a:spLocks noGrp="1"/>
          </p:cNvSpPr>
          <p:nvPr>
            <p:ph type="subTitle" idx="1"/>
          </p:nvPr>
        </p:nvSpPr>
        <p:spPr>
          <a:xfrm>
            <a:off x="685800" y="1600200"/>
            <a:ext cx="8001000" cy="4800600"/>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In this project, we focused on leveraging student data to predict academic performance, benefiting both students and educators. By employing a variety of data mining algorithms including Decision Trees, Random Forests, and Support Vector Machines, we aimed to accurately classify students into performance categories. Such predictions enable mentors to offer tailored support to students at risk of failing, ultimately improving overall educational outcomes. Our primary objective was feature selection, identifying key attributes with a strong predictive relationship to the target variable within a complex, high-dimensional dataset. Through rigorous evaluation, we assessed the efficacy of each algorithm in forecasting student performance, offering valuable insights applicable to prominent educational institutions.</a:t>
            </a:r>
          </a:p>
        </p:txBody>
      </p:sp>
    </p:spTree>
    <p:extLst>
      <p:ext uri="{BB962C8B-B14F-4D97-AF65-F5344CB8AC3E}">
        <p14:creationId xmlns:p14="http://schemas.microsoft.com/office/powerpoint/2010/main" val="201699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Education is very important issue regarding development of a country. The main objective of educational institutions is to provide high quality education to its students. One way to accomplish this is by predicting student's academic performance and thereby taking early steps to improve student's performance and teaching quality. </a:t>
            </a:r>
          </a:p>
          <a:p>
            <a:pPr algn="just"/>
            <a:r>
              <a:rPr lang="en-US" sz="2200" dirty="0">
                <a:latin typeface="Times New Roman" panose="02020603050405020304" pitchFamily="18" charset="0"/>
                <a:cs typeface="Times New Roman" panose="02020603050405020304" pitchFamily="18" charset="0"/>
              </a:rPr>
              <a:t>This system aims to predict student's marks using linear regression. The idea behind this analysis is to predict the marks of students by their studying hours. Through this project we can determine: How many hours need to do the study to get 99% marks. If I will do study x hours per day so how much marks I will get. Through these points the school/College can determine the performance of the student. </a:t>
            </a:r>
          </a:p>
        </p:txBody>
      </p:sp>
    </p:spTree>
    <p:extLst>
      <p:ext uri="{BB962C8B-B14F-4D97-AF65-F5344CB8AC3E}">
        <p14:creationId xmlns:p14="http://schemas.microsoft.com/office/powerpoint/2010/main" val="382675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 y="1600200"/>
            <a:ext cx="7918288" cy="4724400"/>
          </a:xfrm>
          <a:prstGeom prst="rect">
            <a:avLst/>
          </a:prstGeom>
        </p:spPr>
      </p:pic>
    </p:spTree>
    <p:extLst>
      <p:ext uri="{BB962C8B-B14F-4D97-AF65-F5344CB8AC3E}">
        <p14:creationId xmlns:p14="http://schemas.microsoft.com/office/powerpoint/2010/main" val="30873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p>
        </p:txBody>
      </p:sp>
      <p:pic>
        <p:nvPicPr>
          <p:cNvPr id="5" name="image14.jpeg"/>
          <p:cNvPicPr/>
          <p:nvPr/>
        </p:nvPicPr>
        <p:blipFill rotWithShape="1">
          <a:blip r:embed="rId3" cstate="print"/>
          <a:srcRect b="30677"/>
          <a:stretch/>
        </p:blipFill>
        <p:spPr>
          <a:xfrm>
            <a:off x="381000" y="1524000"/>
            <a:ext cx="8382000" cy="4741926"/>
          </a:xfrm>
          <a:prstGeom prst="rect">
            <a:avLst/>
          </a:prstGeom>
        </p:spPr>
      </p:pic>
    </p:spTree>
    <p:extLst>
      <p:ext uri="{BB962C8B-B14F-4D97-AF65-F5344CB8AC3E}">
        <p14:creationId xmlns:p14="http://schemas.microsoft.com/office/powerpoint/2010/main" val="174328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Hardware and Software Specification</a:t>
            </a:r>
          </a:p>
        </p:txBody>
      </p:sp>
      <p:sp>
        <p:nvSpPr>
          <p:cNvPr id="4" name="Content Placeholder 3"/>
          <p:cNvSpPr>
            <a:spLocks noGrp="1"/>
          </p:cNvSpPr>
          <p:nvPr>
            <p:ph sz="half" idx="1"/>
          </p:nvPr>
        </p:nvSpPr>
        <p:spPr>
          <a:xfrm>
            <a:off x="457200" y="1143000"/>
            <a:ext cx="4038600" cy="4983163"/>
          </a:xfrm>
        </p:spPr>
        <p:txBody>
          <a:bodyPr>
            <a:normAutofit fontScale="62500" lnSpcReduction="20000"/>
          </a:bodyPr>
          <a:lstStyle/>
          <a:p>
            <a:pPr marL="0" indent="0">
              <a:buNone/>
            </a:pPr>
            <a:r>
              <a:rPr lang="en-US" b="1" dirty="0"/>
              <a:t>Hardware Specifications </a:t>
            </a:r>
            <a:endParaRPr lang="en-US" dirty="0"/>
          </a:p>
          <a:p>
            <a:pPr marL="0" lvl="0" indent="0">
              <a:buNone/>
            </a:pPr>
            <a:r>
              <a:rPr lang="en-US" dirty="0"/>
              <a:t>HDD-1TB</a:t>
            </a:r>
          </a:p>
          <a:p>
            <a:pPr marL="0" lvl="0" indent="0">
              <a:buNone/>
            </a:pPr>
            <a:r>
              <a:rPr lang="en-US" dirty="0"/>
              <a:t>SSD-256 GB</a:t>
            </a:r>
          </a:p>
          <a:p>
            <a:pPr marL="0" lvl="0" indent="0">
              <a:buNone/>
            </a:pPr>
            <a:r>
              <a:rPr lang="en-US" dirty="0"/>
              <a:t>Processor- i5</a:t>
            </a:r>
          </a:p>
          <a:p>
            <a:pPr marL="0" lvl="0" indent="0">
              <a:buNone/>
            </a:pPr>
            <a:r>
              <a:rPr lang="en-US" dirty="0"/>
              <a:t>Windows-11 </a:t>
            </a:r>
          </a:p>
          <a:p>
            <a:pPr marL="0" indent="0">
              <a:buNone/>
            </a:pPr>
            <a:r>
              <a:rPr lang="en-US" dirty="0"/>
              <a:t> </a:t>
            </a:r>
          </a:p>
          <a:p>
            <a:pPr marL="0" indent="0">
              <a:buNone/>
            </a:pPr>
            <a:r>
              <a:rPr lang="en-US" b="1" dirty="0"/>
              <a:t>Software Specification</a:t>
            </a:r>
            <a:endParaRPr lang="en-US" dirty="0"/>
          </a:p>
          <a:p>
            <a:pPr marL="0" lvl="0" indent="0">
              <a:buNone/>
            </a:pPr>
            <a:r>
              <a:rPr lang="en-US" dirty="0"/>
              <a:t>Frontend Language - HTML, CSS, JAVASCRIPT </a:t>
            </a:r>
          </a:p>
          <a:p>
            <a:pPr marL="0" lvl="0" indent="0">
              <a:buNone/>
            </a:pPr>
            <a:r>
              <a:rPr lang="en-US" dirty="0"/>
              <a:t>Backend Language - Python 3.10 </a:t>
            </a:r>
          </a:p>
          <a:p>
            <a:pPr marL="0" lvl="0" indent="0">
              <a:buNone/>
            </a:pPr>
            <a:r>
              <a:rPr lang="en-US" dirty="0"/>
              <a:t>Framework - Django </a:t>
            </a:r>
          </a:p>
          <a:p>
            <a:pPr marL="0" lvl="0" indent="0">
              <a:buNone/>
            </a:pPr>
            <a:r>
              <a:rPr lang="en-US" dirty="0"/>
              <a:t>CSS Library: Bootstrap</a:t>
            </a:r>
          </a:p>
          <a:p>
            <a:pPr marL="0" indent="0">
              <a:buNone/>
            </a:pPr>
            <a:endParaRPr lang="en-US" dirty="0"/>
          </a:p>
        </p:txBody>
      </p:sp>
      <p:sp>
        <p:nvSpPr>
          <p:cNvPr id="6" name="Content Placeholder 5"/>
          <p:cNvSpPr>
            <a:spLocks noGrp="1"/>
          </p:cNvSpPr>
          <p:nvPr>
            <p:ph sz="half" idx="2"/>
          </p:nvPr>
        </p:nvSpPr>
        <p:spPr>
          <a:xfrm>
            <a:off x="4648200" y="1143000"/>
            <a:ext cx="4038600" cy="4983163"/>
          </a:xfrm>
        </p:spPr>
        <p:txBody>
          <a:bodyPr>
            <a:normAutofit fontScale="62500" lnSpcReduction="20000"/>
          </a:bodyPr>
          <a:lstStyle/>
          <a:p>
            <a:pPr marL="0" indent="0">
              <a:buNone/>
            </a:pPr>
            <a:r>
              <a:rPr lang="en-US" b="1" dirty="0"/>
              <a:t>Environment Settings</a:t>
            </a:r>
            <a:endParaRPr lang="en-US" dirty="0"/>
          </a:p>
          <a:p>
            <a:pPr marL="0" indent="0">
              <a:buNone/>
            </a:pPr>
            <a:r>
              <a:rPr lang="en-US" dirty="0"/>
              <a:t>Python Dependencies:</a:t>
            </a:r>
          </a:p>
          <a:p>
            <a:pPr marL="0" indent="0">
              <a:buNone/>
            </a:pPr>
            <a:r>
              <a:rPr lang="en-US" dirty="0"/>
              <a:t>1. </a:t>
            </a:r>
            <a:r>
              <a:rPr lang="en-US" dirty="0" err="1"/>
              <a:t>numpy</a:t>
            </a:r>
            <a:r>
              <a:rPr lang="en-US" dirty="0"/>
              <a:t>==1.19.2</a:t>
            </a:r>
          </a:p>
          <a:p>
            <a:pPr marL="0" indent="0">
              <a:buNone/>
            </a:pPr>
            <a:r>
              <a:rPr lang="en-US" dirty="0"/>
              <a:t>2. pandas==1.3.1</a:t>
            </a:r>
          </a:p>
          <a:p>
            <a:pPr marL="0" indent="0">
              <a:buNone/>
            </a:pPr>
            <a:r>
              <a:rPr lang="en-US" dirty="0"/>
              <a:t>3. </a:t>
            </a:r>
            <a:r>
              <a:rPr lang="en-US" dirty="0" err="1"/>
              <a:t>matplotlib</a:t>
            </a:r>
            <a:r>
              <a:rPr lang="en-US" dirty="0"/>
              <a:t>==3.3.4</a:t>
            </a:r>
          </a:p>
          <a:p>
            <a:pPr marL="0" indent="0">
              <a:buNone/>
            </a:pPr>
            <a:r>
              <a:rPr lang="en-US" dirty="0"/>
              <a:t>4. </a:t>
            </a:r>
            <a:r>
              <a:rPr lang="en-US" dirty="0" err="1"/>
              <a:t>scipy</a:t>
            </a:r>
            <a:r>
              <a:rPr lang="en-US" dirty="0"/>
              <a:t>==1.5.2</a:t>
            </a:r>
          </a:p>
          <a:p>
            <a:pPr marL="0" indent="0">
              <a:buNone/>
            </a:pPr>
            <a:r>
              <a:rPr lang="en-US" dirty="0"/>
              <a:t>5. seaborn-0.11.2</a:t>
            </a:r>
          </a:p>
          <a:p>
            <a:pPr marL="0" indent="0">
              <a:buNone/>
            </a:pPr>
            <a:r>
              <a:rPr lang="en-US" dirty="0"/>
              <a:t>6. </a:t>
            </a:r>
            <a:r>
              <a:rPr lang="en-US" dirty="0" err="1"/>
              <a:t>scikit</a:t>
            </a:r>
            <a:r>
              <a:rPr lang="en-US" dirty="0"/>
              <a:t>-learn==0.24.2</a:t>
            </a:r>
          </a:p>
          <a:p>
            <a:pPr marL="0" indent="0">
              <a:buNone/>
            </a:pPr>
            <a:r>
              <a:rPr lang="en-US" dirty="0"/>
              <a:t>7.joblib==0.16.0</a:t>
            </a:r>
          </a:p>
          <a:p>
            <a:pPr marL="0" indent="0">
              <a:buNone/>
            </a:pPr>
            <a:r>
              <a:rPr lang="en-US" dirty="0"/>
              <a:t>Deployment Platform: Django ENVIRONMENT SETTINGS</a:t>
            </a:r>
          </a:p>
          <a:p>
            <a:pPr marL="0" indent="0">
              <a:buNone/>
            </a:pPr>
            <a:r>
              <a:rPr lang="en-US" dirty="0"/>
              <a:t> </a:t>
            </a:r>
          </a:p>
          <a:p>
            <a:pPr marL="0" indent="0">
              <a:buNone/>
            </a:pPr>
            <a:r>
              <a:rPr lang="en-US" b="1" dirty="0"/>
              <a:t>Prerequisite</a:t>
            </a:r>
            <a:endParaRPr lang="en-US" dirty="0"/>
          </a:p>
          <a:p>
            <a:pPr marL="0" indent="0">
              <a:buNone/>
            </a:pPr>
            <a:r>
              <a:rPr lang="en-US" dirty="0"/>
              <a:t>• Python 3.8 or above</a:t>
            </a:r>
          </a:p>
          <a:p>
            <a:pPr marL="0" indent="0">
              <a:buNone/>
            </a:pPr>
            <a:r>
              <a:rPr lang="en-US" dirty="0"/>
              <a:t>• HTML, CSS, JS</a:t>
            </a:r>
          </a:p>
          <a:p>
            <a:pPr marL="0" indent="0">
              <a:buNone/>
            </a:pPr>
            <a:r>
              <a:rPr lang="en-US" dirty="0"/>
              <a:t>• Microsoft Visual Studio Code</a:t>
            </a:r>
          </a:p>
          <a:p>
            <a:pPr marL="0" indent="0">
              <a:buNone/>
            </a:pPr>
            <a:r>
              <a:rPr lang="en-US" dirty="0"/>
              <a:t>• GitHub</a:t>
            </a:r>
          </a:p>
          <a:p>
            <a:pPr marL="0" indent="0">
              <a:buNone/>
            </a:pPr>
            <a:r>
              <a:rPr lang="en-US" dirty="0"/>
              <a:t>• Windows 10, Windows 11</a:t>
            </a:r>
          </a:p>
          <a:p>
            <a:pPr marL="0" indent="0">
              <a:buNone/>
            </a:pPr>
            <a:endParaRPr lang="en-US" dirty="0"/>
          </a:p>
        </p:txBody>
      </p:sp>
    </p:spTree>
    <p:extLst>
      <p:ext uri="{BB962C8B-B14F-4D97-AF65-F5344CB8AC3E}">
        <p14:creationId xmlns:p14="http://schemas.microsoft.com/office/powerpoint/2010/main" val="269730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Result </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524000"/>
            <a:ext cx="6553200" cy="3886200"/>
          </a:xfrm>
          <a:prstGeom prst="rect">
            <a:avLst/>
          </a:prstGeom>
        </p:spPr>
      </p:pic>
    </p:spTree>
    <p:extLst>
      <p:ext uri="{BB962C8B-B14F-4D97-AF65-F5344CB8AC3E}">
        <p14:creationId xmlns:p14="http://schemas.microsoft.com/office/powerpoint/2010/main" val="272730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Result</a:t>
            </a:r>
          </a:p>
        </p:txBody>
      </p:sp>
      <p:sp>
        <p:nvSpPr>
          <p:cNvPr id="3" name="Content Placeholder 2"/>
          <p:cNvSpPr>
            <a:spLocks noGrp="1"/>
          </p:cNvSpPr>
          <p:nvPr>
            <p:ph idx="1"/>
          </p:nvPr>
        </p:nvSpPr>
        <p:spPr>
          <a:xfrm>
            <a:off x="457200" y="1295400"/>
            <a:ext cx="8229600" cy="4830763"/>
          </a:xfrm>
        </p:spPr>
        <p:txBody>
          <a:bodyPr/>
          <a:lstStyle/>
          <a:p>
            <a:r>
              <a:rPr lang="en-US" dirty="0"/>
              <a:t>Click into the admin login it provides authentication process so for that the result is.</a:t>
            </a:r>
          </a:p>
          <a:p>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588135" y="2819400"/>
            <a:ext cx="5967730" cy="3149600"/>
          </a:xfrm>
          <a:prstGeom prst="rect">
            <a:avLst/>
          </a:prstGeom>
        </p:spPr>
      </p:pic>
    </p:spTree>
    <p:extLst>
      <p:ext uri="{BB962C8B-B14F-4D97-AF65-F5344CB8AC3E}">
        <p14:creationId xmlns:p14="http://schemas.microsoft.com/office/powerpoint/2010/main" val="232407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lstStyle/>
          <a:p>
            <a:r>
              <a:rPr lang="en-US" dirty="0"/>
              <a:t>Result</a:t>
            </a:r>
          </a:p>
        </p:txBody>
      </p:sp>
      <p:sp>
        <p:nvSpPr>
          <p:cNvPr id="5" name="Content Placeholder 4"/>
          <p:cNvSpPr>
            <a:spLocks noGrp="1"/>
          </p:cNvSpPr>
          <p:nvPr>
            <p:ph idx="1"/>
          </p:nvPr>
        </p:nvSpPr>
        <p:spPr/>
        <p:txBody>
          <a:bodyPr/>
          <a:lstStyle/>
          <a:p>
            <a:r>
              <a:rPr lang="en-US" dirty="0"/>
              <a:t>After Admin login the admin logged dashboard</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76400" y="3124200"/>
            <a:ext cx="5974080" cy="2372995"/>
          </a:xfrm>
          <a:prstGeom prst="rect">
            <a:avLst/>
          </a:prstGeom>
        </p:spPr>
      </p:pic>
    </p:spTree>
    <p:extLst>
      <p:ext uri="{BB962C8B-B14F-4D97-AF65-F5344CB8AC3E}">
        <p14:creationId xmlns:p14="http://schemas.microsoft.com/office/powerpoint/2010/main" val="388993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610</Words>
  <Application>Microsoft Office PowerPoint</Application>
  <PresentationFormat>On-screen Show (4:3)</PresentationFormat>
  <Paragraphs>76</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Calibri</vt:lpstr>
      <vt:lpstr>Times New Roman</vt:lpstr>
      <vt:lpstr>Office Theme</vt:lpstr>
      <vt:lpstr>PowerPoint Presentation</vt:lpstr>
      <vt:lpstr>Introduction </vt:lpstr>
      <vt:lpstr>Objectives</vt:lpstr>
      <vt:lpstr>UML DIAGRAM</vt:lpstr>
      <vt:lpstr>Architecture Diagram</vt:lpstr>
      <vt:lpstr>Hardware and Software Specification</vt:lpstr>
      <vt:lpstr>Result </vt:lpstr>
      <vt:lpstr>Result</vt:lpstr>
      <vt:lpstr>Result</vt:lpstr>
      <vt:lpstr>Result</vt:lpstr>
      <vt:lpstr>Result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SANOJ</dc:creator>
  <cp:lastModifiedBy>Sibaprasad Jyotish</cp:lastModifiedBy>
  <cp:revision>14</cp:revision>
  <dcterms:created xsi:type="dcterms:W3CDTF">2024-04-17T16:52:28Z</dcterms:created>
  <dcterms:modified xsi:type="dcterms:W3CDTF">2024-04-18T15:36:53Z</dcterms:modified>
</cp:coreProperties>
</file>