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5"/>
  </p:notesMasterIdLst>
  <p:sldIdLst>
    <p:sldId id="256" r:id="rId2"/>
    <p:sldId id="296" r:id="rId3"/>
    <p:sldId id="302" r:id="rId4"/>
    <p:sldId id="298" r:id="rId5"/>
    <p:sldId id="300" r:id="rId6"/>
    <p:sldId id="309" r:id="rId7"/>
    <p:sldId id="301" r:id="rId8"/>
    <p:sldId id="299" r:id="rId9"/>
    <p:sldId id="297" r:id="rId10"/>
    <p:sldId id="305" r:id="rId11"/>
    <p:sldId id="306" r:id="rId12"/>
    <p:sldId id="304" r:id="rId13"/>
    <p:sldId id="310" r:id="rId14"/>
  </p:sldIdLst>
  <p:sldSz cx="9144000" cy="5143500" type="screen16x9"/>
  <p:notesSz cx="6858000" cy="9144000"/>
  <p:embeddedFontLst>
    <p:embeddedFont>
      <p:font typeface="Cambria Math" panose="02040503050406030204" pitchFamily="18" charset="0"/>
      <p:regular r:id="rId16"/>
    </p:embeddedFont>
    <p:embeddedFont>
      <p:font typeface="Roboto Slab" panose="020B0604020202020204" charset="0"/>
      <p:regular r:id="rId17"/>
      <p:bold r:id="rId18"/>
    </p:embeddedFont>
    <p:embeddedFont>
      <p:font typeface="Segoe UI" panose="020B0502040204020203" pitchFamily="34" charset="0"/>
      <p:regular r:id="rId19"/>
      <p:bold r:id="rId20"/>
      <p:italic r:id="rId21"/>
      <p:boldItalic r:id="rId22"/>
    </p:embeddedFont>
    <p:embeddedFont>
      <p:font typeface="Source Sans Pro" panose="020B050303040302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3ECFCF9-EB90-4EA4-BA1D-B0166F391BF1}">
  <a:tblStyle styleId="{83ECFCF9-EB90-4EA4-BA1D-B0166F391BF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E74B0BC-8218-4BC4-B384-D648047DA53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49" autoAdjust="0"/>
  </p:normalViewPr>
  <p:slideViewPr>
    <p:cSldViewPr snapToGrid="0">
      <p:cViewPr varScale="1">
        <p:scale>
          <a:sx n="85" d="100"/>
          <a:sy n="85" d="100"/>
        </p:scale>
        <p:origin x="88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en.wikipedia.org/wiki/Regularization_%28mathematics%29#Regularization_in_statistics_and_machine_learning"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en.wikipedia.org/wiki/Overfitting"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4636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53650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4083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7902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3498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0711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1431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07111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4902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90776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fontAlgn="base"/>
            <a:r>
              <a:rPr lang="en-US" b="0" i="0" dirty="0">
                <a:solidFill>
                  <a:srgbClr val="242729"/>
                </a:solidFill>
                <a:effectLst/>
                <a:latin typeface="inherit"/>
              </a:rPr>
              <a:t>91</a:t>
            </a:r>
          </a:p>
          <a:p>
            <a:pPr algn="l" fontAlgn="base"/>
            <a:r>
              <a:rPr lang="en-US" b="0" i="0" u="sng" dirty="0">
                <a:solidFill>
                  <a:srgbClr val="242729"/>
                </a:solidFill>
                <a:effectLst/>
                <a:latin typeface="inherit"/>
                <a:hlinkClick r:id="rId3"/>
              </a:rPr>
              <a:t>Regularization</a:t>
            </a:r>
            <a:r>
              <a:rPr lang="en-US" b="0" i="0" dirty="0">
                <a:solidFill>
                  <a:srgbClr val="242729"/>
                </a:solidFill>
                <a:effectLst/>
                <a:latin typeface="inherit"/>
              </a:rPr>
              <a:t> is applying a penalty to increasing the magnitude of parameter values in order to reduce </a:t>
            </a:r>
            <a:r>
              <a:rPr lang="en-US" b="0" i="0" u="sng" dirty="0">
                <a:solidFill>
                  <a:srgbClr val="242729"/>
                </a:solidFill>
                <a:effectLst/>
                <a:latin typeface="inherit"/>
                <a:hlinkClick r:id="rId4"/>
              </a:rPr>
              <a:t>overfitting</a:t>
            </a:r>
            <a:r>
              <a:rPr lang="en-US" b="0" i="0" dirty="0">
                <a:solidFill>
                  <a:srgbClr val="242729"/>
                </a:solidFill>
                <a:effectLst/>
                <a:latin typeface="inherit"/>
              </a:rPr>
              <a:t>. When you train a model such as a logistic regression model, you are choosing parameters that give you the best fit to the data. This means minimizing the error between what the model predicts for your dependent variable given your data compared to what your dependent variable actually is.</a:t>
            </a:r>
          </a:p>
          <a:p>
            <a:pPr algn="l" fontAlgn="base"/>
            <a:r>
              <a:rPr lang="en-US" b="0" i="0" dirty="0">
                <a:solidFill>
                  <a:srgbClr val="242729"/>
                </a:solidFill>
                <a:effectLst/>
                <a:latin typeface="inherit"/>
              </a:rPr>
              <a:t>The problem comes when you have a lot of parameters (a lot of independent variables) but not too much data. In this case, the model will often tailor the parameter values to idiosyncrasies in your data -- which means it fits your data almost perfectly. However because those idiosyncrasies don't appear in future data you see, your model predicts poorly.</a:t>
            </a:r>
          </a:p>
          <a:p>
            <a:pPr algn="l" fontAlgn="base"/>
            <a:r>
              <a:rPr lang="en-US" b="0" i="0" dirty="0">
                <a:solidFill>
                  <a:srgbClr val="242729"/>
                </a:solidFill>
                <a:effectLst/>
                <a:latin typeface="inherit"/>
              </a:rPr>
              <a:t>To solve this, as well as minimizing the error as already discussed, you add to what is minimized and also minimize a function that penalizes large values of the parameters. Most often the function is λΣθ</a:t>
            </a:r>
            <a:r>
              <a:rPr lang="en-US" b="0" i="0" baseline="-25000" dirty="0">
                <a:solidFill>
                  <a:srgbClr val="242729"/>
                </a:solidFill>
                <a:effectLst/>
                <a:latin typeface="inherit"/>
              </a:rPr>
              <a:t>j</a:t>
            </a:r>
            <a:r>
              <a:rPr lang="en-US" b="0" i="0" baseline="30000" dirty="0">
                <a:solidFill>
                  <a:srgbClr val="242729"/>
                </a:solidFill>
                <a:effectLst/>
                <a:latin typeface="inherit"/>
              </a:rPr>
              <a:t>2</a:t>
            </a:r>
            <a:r>
              <a:rPr lang="en-US" b="0" i="0" dirty="0">
                <a:solidFill>
                  <a:srgbClr val="242729"/>
                </a:solidFill>
                <a:effectLst/>
                <a:latin typeface="inherit"/>
              </a:rPr>
              <a:t>, which is some constant λ times the sum of the squared parameter values θ</a:t>
            </a:r>
            <a:r>
              <a:rPr lang="en-US" b="0" i="0" baseline="-25000" dirty="0">
                <a:solidFill>
                  <a:srgbClr val="242729"/>
                </a:solidFill>
                <a:effectLst/>
                <a:latin typeface="inherit"/>
              </a:rPr>
              <a:t>j</a:t>
            </a:r>
            <a:r>
              <a:rPr lang="en-US" b="0" i="0" baseline="30000" dirty="0">
                <a:solidFill>
                  <a:srgbClr val="242729"/>
                </a:solidFill>
                <a:effectLst/>
                <a:latin typeface="inherit"/>
              </a:rPr>
              <a:t>2</a:t>
            </a:r>
            <a:r>
              <a:rPr lang="en-US" b="0" i="0" dirty="0">
                <a:solidFill>
                  <a:srgbClr val="242729"/>
                </a:solidFill>
                <a:effectLst/>
                <a:latin typeface="inherit"/>
              </a:rPr>
              <a:t>. The larger λ is the less likely it is that the parameters will be increased in magnitude simply to adjust for small perturbations in the data. In your case however, rather than specifying λ, you specify C=1/λ.</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2137044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7" name="Google Shape;57;p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5">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2341216" y="1411950"/>
            <a:ext cx="4461567"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300" dirty="0">
                <a:solidFill>
                  <a:srgbClr val="FFC000"/>
                </a:solidFill>
              </a:rPr>
              <a:t>HR Analytics</a:t>
            </a:r>
            <a:br>
              <a:rPr lang="en" sz="2300" b="0" dirty="0"/>
            </a:br>
            <a:r>
              <a:rPr lang="en" sz="1700" b="0" dirty="0"/>
              <a:t>Behavioral Modeling to Predict Regenege</a:t>
            </a:r>
            <a:endParaRPr sz="1700" b="0" dirty="0"/>
          </a:p>
        </p:txBody>
      </p:sp>
      <p:graphicFrame>
        <p:nvGraphicFramePr>
          <p:cNvPr id="7" name="Table 7">
            <a:extLst>
              <a:ext uri="{FF2B5EF4-FFF2-40B4-BE49-F238E27FC236}">
                <a16:creationId xmlns:a16="http://schemas.microsoft.com/office/drawing/2014/main" id="{ECB26F58-9C98-426B-BD2B-956391EB936F}"/>
              </a:ext>
            </a:extLst>
          </p:cNvPr>
          <p:cNvGraphicFramePr>
            <a:graphicFrameLocks noGrp="1"/>
          </p:cNvGraphicFramePr>
          <p:nvPr>
            <p:extLst>
              <p:ext uri="{D42A27DB-BD31-4B8C-83A1-F6EECF244321}">
                <p14:modId xmlns:p14="http://schemas.microsoft.com/office/powerpoint/2010/main" val="1531709720"/>
              </p:ext>
            </p:extLst>
          </p:nvPr>
        </p:nvGraphicFramePr>
        <p:xfrm>
          <a:off x="2401096" y="2998337"/>
          <a:ext cx="4259347" cy="518160"/>
        </p:xfrm>
        <a:graphic>
          <a:graphicData uri="http://schemas.openxmlformats.org/drawingml/2006/table">
            <a:tbl>
              <a:tblPr firstRow="1" bandRow="1">
                <a:tableStyleId>{0E3FDE45-AF77-4B5C-9715-49D594BDF05E}</a:tableStyleId>
              </a:tblPr>
              <a:tblGrid>
                <a:gridCol w="4259347">
                  <a:extLst>
                    <a:ext uri="{9D8B030D-6E8A-4147-A177-3AD203B41FA5}">
                      <a16:colId xmlns:a16="http://schemas.microsoft.com/office/drawing/2014/main" val="3857295746"/>
                    </a:ext>
                  </a:extLst>
                </a:gridCol>
              </a:tblGrid>
              <a:tr h="0">
                <a:tc>
                  <a:txBody>
                    <a:bodyPr/>
                    <a:lstStyle/>
                    <a:p>
                      <a:r>
                        <a:rPr lang="en-US" sz="1100" dirty="0">
                          <a:latin typeface="Segoe UI" panose="020B0502040204020203" pitchFamily="34" charset="0"/>
                          <a:cs typeface="Segoe UI" panose="020B0502040204020203" pitchFamily="34" charset="0"/>
                        </a:rPr>
                        <a:t>Name</a:t>
                      </a:r>
                    </a:p>
                  </a:txBody>
                  <a:tcPr/>
                </a:tc>
                <a:extLst>
                  <a:ext uri="{0D108BD9-81ED-4DB2-BD59-A6C34878D82A}">
                    <a16:rowId xmlns:a16="http://schemas.microsoft.com/office/drawing/2014/main" val="2595050596"/>
                  </a:ext>
                </a:extLst>
              </a:tr>
              <a:tr h="0">
                <a:tc>
                  <a:txBody>
                    <a:bodyPr/>
                    <a:lstStyle/>
                    <a:p>
                      <a:r>
                        <a:rPr lang="en-US" sz="1100" dirty="0">
                          <a:latin typeface="Segoe UI" panose="020B0502040204020203" pitchFamily="34" charset="0"/>
                          <a:cs typeface="Segoe UI" panose="020B0502040204020203" pitchFamily="34" charset="0"/>
                        </a:rPr>
                        <a:t>Sibarpita Chandan Mohapatra </a:t>
                      </a:r>
                    </a:p>
                  </a:txBody>
                  <a:tcPr/>
                </a:tc>
                <a:extLst>
                  <a:ext uri="{0D108BD9-81ED-4DB2-BD59-A6C34878D82A}">
                    <a16:rowId xmlns:a16="http://schemas.microsoft.com/office/drawing/2014/main" val="2814345030"/>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3"/>
          <p:cNvSpPr txBox="1">
            <a:spLocks noGrp="1"/>
          </p:cNvSpPr>
          <p:nvPr>
            <p:ph type="title"/>
          </p:nvPr>
        </p:nvSpPr>
        <p:spPr>
          <a:xfrm>
            <a:off x="270933" y="274253"/>
            <a:ext cx="8602134" cy="48210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Segoe UI" panose="020B0502040204020203" pitchFamily="34" charset="0"/>
                <a:cs typeface="Segoe UI" panose="020B0502040204020203" pitchFamily="34" charset="0"/>
              </a:rPr>
              <a:t>Analysis</a:t>
            </a:r>
            <a:endParaRPr dirty="0">
              <a:latin typeface="Segoe UI" panose="020B0502040204020203" pitchFamily="34" charset="0"/>
              <a:cs typeface="Segoe UI" panose="020B0502040204020203" pitchFamily="34" charset="0"/>
            </a:endParaRPr>
          </a:p>
        </p:txBody>
      </p:sp>
      <p:sp>
        <p:nvSpPr>
          <p:cNvPr id="171" name="Google Shape;171;p2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pic>
        <p:nvPicPr>
          <p:cNvPr id="13" name="Picture 12">
            <a:extLst>
              <a:ext uri="{FF2B5EF4-FFF2-40B4-BE49-F238E27FC236}">
                <a16:creationId xmlns:a16="http://schemas.microsoft.com/office/drawing/2014/main" id="{1EB1CC68-26B3-4CC2-A09A-4EA355B4FF0B}"/>
              </a:ext>
            </a:extLst>
          </p:cNvPr>
          <p:cNvPicPr>
            <a:picLocks noChangeAspect="1"/>
          </p:cNvPicPr>
          <p:nvPr/>
        </p:nvPicPr>
        <p:blipFill>
          <a:blip r:embed="rId3"/>
          <a:stretch>
            <a:fillRect/>
          </a:stretch>
        </p:blipFill>
        <p:spPr>
          <a:xfrm>
            <a:off x="394662" y="1030817"/>
            <a:ext cx="8354675" cy="3081866"/>
          </a:xfrm>
          <a:prstGeom prst="rect">
            <a:avLst/>
          </a:prstGeom>
        </p:spPr>
      </p:pic>
      <p:sp>
        <p:nvSpPr>
          <p:cNvPr id="18" name="Rectangle: Rounded Corners 17">
            <a:extLst>
              <a:ext uri="{FF2B5EF4-FFF2-40B4-BE49-F238E27FC236}">
                <a16:creationId xmlns:a16="http://schemas.microsoft.com/office/drawing/2014/main" id="{DAC41B03-6B0F-4606-B360-3864B765A5FF}"/>
              </a:ext>
            </a:extLst>
          </p:cNvPr>
          <p:cNvSpPr/>
          <p:nvPr/>
        </p:nvSpPr>
        <p:spPr>
          <a:xfrm>
            <a:off x="394662" y="2932527"/>
            <a:ext cx="2359378" cy="1180156"/>
          </a:xfrm>
          <a:prstGeom prst="roundRect">
            <a:avLst>
              <a:gd name="adj" fmla="val 224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BF2CC41A-D9C2-4485-ABBE-894C474C32EF}"/>
              </a:ext>
            </a:extLst>
          </p:cNvPr>
          <p:cNvSpPr/>
          <p:nvPr/>
        </p:nvSpPr>
        <p:spPr>
          <a:xfrm>
            <a:off x="2866930" y="3339252"/>
            <a:ext cx="203200" cy="22789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194D300B-6249-4A12-95EF-B81654B01944}"/>
              </a:ext>
            </a:extLst>
          </p:cNvPr>
          <p:cNvSpPr/>
          <p:nvPr/>
        </p:nvSpPr>
        <p:spPr>
          <a:xfrm>
            <a:off x="3092706" y="3233066"/>
            <a:ext cx="5355244" cy="440266"/>
          </a:xfrm>
          <a:prstGeom prst="roundRect">
            <a:avLst>
              <a:gd name="adj" fmla="val 8975"/>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ysClr val="windowText" lastClr="000000"/>
                </a:solidFill>
                <a:latin typeface="Segoe UI" panose="020B0502040204020203" pitchFamily="34" charset="0"/>
                <a:cs typeface="Segoe UI" panose="020B0502040204020203" pitchFamily="34" charset="0"/>
              </a:rPr>
              <a:t>Output : Probability of “Not Joining” vs “Joining”</a:t>
            </a:r>
          </a:p>
        </p:txBody>
      </p:sp>
    </p:spTree>
    <p:extLst>
      <p:ext uri="{BB962C8B-B14F-4D97-AF65-F5344CB8AC3E}">
        <p14:creationId xmlns:p14="http://schemas.microsoft.com/office/powerpoint/2010/main" val="634387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3"/>
          <p:cNvSpPr txBox="1">
            <a:spLocks noGrp="1"/>
          </p:cNvSpPr>
          <p:nvPr>
            <p:ph type="title"/>
          </p:nvPr>
        </p:nvSpPr>
        <p:spPr>
          <a:xfrm>
            <a:off x="270933" y="274253"/>
            <a:ext cx="8602134" cy="48210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Segoe UI" panose="020B0502040204020203" pitchFamily="34" charset="0"/>
                <a:cs typeface="Segoe UI" panose="020B0502040204020203" pitchFamily="34" charset="0"/>
              </a:rPr>
              <a:t>Analysis</a:t>
            </a:r>
            <a:endParaRPr dirty="0">
              <a:latin typeface="Segoe UI" panose="020B0502040204020203" pitchFamily="34" charset="0"/>
              <a:cs typeface="Segoe UI" panose="020B0502040204020203" pitchFamily="34" charset="0"/>
            </a:endParaRPr>
          </a:p>
        </p:txBody>
      </p:sp>
      <p:sp>
        <p:nvSpPr>
          <p:cNvPr id="171" name="Google Shape;171;p2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9" name="TextBox 8">
            <a:extLst>
              <a:ext uri="{FF2B5EF4-FFF2-40B4-BE49-F238E27FC236}">
                <a16:creationId xmlns:a16="http://schemas.microsoft.com/office/drawing/2014/main" id="{1BE03ED9-0A43-4BF8-B53D-52F068583885}"/>
              </a:ext>
            </a:extLst>
          </p:cNvPr>
          <p:cNvSpPr txBox="1"/>
          <p:nvPr/>
        </p:nvSpPr>
        <p:spPr>
          <a:xfrm>
            <a:off x="270933" y="654755"/>
            <a:ext cx="4572000" cy="292388"/>
          </a:xfrm>
          <a:prstGeom prst="rect">
            <a:avLst/>
          </a:prstGeom>
          <a:noFill/>
        </p:spPr>
        <p:txBody>
          <a:bodyPr wrap="square">
            <a:spAutoFit/>
          </a:bodyPr>
          <a:lstStyle/>
          <a:p>
            <a:pPr algn="l" fontAlgn="base"/>
            <a:r>
              <a:rPr lang="en-US" sz="1300" b="1" i="0" dirty="0">
                <a:effectLst/>
                <a:latin typeface="Segoe UI" panose="020B0502040204020203" pitchFamily="34" charset="0"/>
                <a:cs typeface="Segoe UI" panose="020B0502040204020203" pitchFamily="34" charset="0"/>
              </a:rPr>
              <a:t>Jaccard index</a:t>
            </a:r>
          </a:p>
        </p:txBody>
      </p:sp>
      <p:sp>
        <p:nvSpPr>
          <p:cNvPr id="11" name="TextBox 10">
            <a:extLst>
              <a:ext uri="{FF2B5EF4-FFF2-40B4-BE49-F238E27FC236}">
                <a16:creationId xmlns:a16="http://schemas.microsoft.com/office/drawing/2014/main" id="{0E51F312-3A69-4497-A290-B67361C66ADF}"/>
              </a:ext>
            </a:extLst>
          </p:cNvPr>
          <p:cNvSpPr txBox="1"/>
          <p:nvPr/>
        </p:nvSpPr>
        <p:spPr>
          <a:xfrm>
            <a:off x="1512712" y="654755"/>
            <a:ext cx="7440372" cy="430887"/>
          </a:xfrm>
          <a:prstGeom prst="rect">
            <a:avLst/>
          </a:prstGeom>
          <a:noFill/>
        </p:spPr>
        <p:txBody>
          <a:bodyPr wrap="square">
            <a:spAutoFit/>
          </a:bodyPr>
          <a:lstStyle/>
          <a:p>
            <a:r>
              <a:rPr lang="en-US" sz="1100" dirty="0">
                <a:latin typeface="Segoe UI" panose="020B0502040204020203" pitchFamily="34" charset="0"/>
                <a:cs typeface="Segoe UI" panose="020B0502040204020203" pitchFamily="34" charset="0"/>
              </a:rPr>
              <a:t>W</a:t>
            </a:r>
            <a:r>
              <a:rPr lang="en-US" sz="1100" b="0" i="0" dirty="0">
                <a:effectLst/>
                <a:latin typeface="Segoe UI" panose="020B0502040204020203" pitchFamily="34" charset="0"/>
                <a:cs typeface="Segoe UI" panose="020B0502040204020203" pitchFamily="34" charset="0"/>
              </a:rPr>
              <a:t>e can define jaccard as the size of the intersection divided by the size of the union of the two label sets. If the entire set of predicted labels for a sample strictly match with the true set of labels, then the subset accuracy is 1.0; </a:t>
            </a:r>
            <a:r>
              <a:rPr lang="en-US" sz="1100" dirty="0">
                <a:latin typeface="Segoe UI" panose="020B0502040204020203" pitchFamily="34" charset="0"/>
                <a:cs typeface="Segoe UI" panose="020B0502040204020203" pitchFamily="34" charset="0"/>
              </a:rPr>
              <a:t>if not</a:t>
            </a:r>
            <a:r>
              <a:rPr lang="en-US" sz="1100" b="0" i="0" dirty="0">
                <a:effectLst/>
                <a:latin typeface="Segoe UI" panose="020B0502040204020203" pitchFamily="34" charset="0"/>
                <a:cs typeface="Segoe UI" panose="020B0502040204020203" pitchFamily="34" charset="0"/>
              </a:rPr>
              <a:t>, 0.0</a:t>
            </a:r>
            <a:endParaRPr lang="en-US" sz="1100" dirty="0">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9E03F234-799C-438E-B990-44BA823F023E}"/>
              </a:ext>
            </a:extLst>
          </p:cNvPr>
          <p:cNvPicPr>
            <a:picLocks noChangeAspect="1"/>
          </p:cNvPicPr>
          <p:nvPr/>
        </p:nvPicPr>
        <p:blipFill>
          <a:blip r:embed="rId3"/>
          <a:stretch>
            <a:fillRect/>
          </a:stretch>
        </p:blipFill>
        <p:spPr>
          <a:xfrm>
            <a:off x="334208" y="1146823"/>
            <a:ext cx="8335659" cy="733104"/>
          </a:xfrm>
          <a:prstGeom prst="rect">
            <a:avLst/>
          </a:prstGeom>
        </p:spPr>
      </p:pic>
      <p:sp>
        <p:nvSpPr>
          <p:cNvPr id="15" name="TextBox 14">
            <a:extLst>
              <a:ext uri="{FF2B5EF4-FFF2-40B4-BE49-F238E27FC236}">
                <a16:creationId xmlns:a16="http://schemas.microsoft.com/office/drawing/2014/main" id="{F6CE42A7-0725-46A6-AE97-D7E9B757796C}"/>
              </a:ext>
            </a:extLst>
          </p:cNvPr>
          <p:cNvSpPr txBox="1"/>
          <p:nvPr/>
        </p:nvSpPr>
        <p:spPr>
          <a:xfrm>
            <a:off x="270932" y="1940130"/>
            <a:ext cx="4572000" cy="292388"/>
          </a:xfrm>
          <a:prstGeom prst="rect">
            <a:avLst/>
          </a:prstGeom>
          <a:noFill/>
        </p:spPr>
        <p:txBody>
          <a:bodyPr wrap="square">
            <a:spAutoFit/>
          </a:bodyPr>
          <a:lstStyle/>
          <a:p>
            <a:pPr algn="l" fontAlgn="base"/>
            <a:r>
              <a:rPr lang="en-US" sz="1300" b="1" i="0" dirty="0">
                <a:effectLst/>
                <a:latin typeface="Segoe UI" panose="020B0502040204020203" pitchFamily="34" charset="0"/>
                <a:cs typeface="Segoe UI" panose="020B0502040204020203" pitchFamily="34" charset="0"/>
              </a:rPr>
              <a:t>Confusion matrix </a:t>
            </a:r>
          </a:p>
        </p:txBody>
      </p:sp>
      <p:sp>
        <p:nvSpPr>
          <p:cNvPr id="17" name="TextBox 16">
            <a:extLst>
              <a:ext uri="{FF2B5EF4-FFF2-40B4-BE49-F238E27FC236}">
                <a16:creationId xmlns:a16="http://schemas.microsoft.com/office/drawing/2014/main" id="{1233793F-C7FA-4BC8-BB1B-3292B167F12D}"/>
              </a:ext>
            </a:extLst>
          </p:cNvPr>
          <p:cNvSpPr txBox="1"/>
          <p:nvPr/>
        </p:nvSpPr>
        <p:spPr>
          <a:xfrm>
            <a:off x="1794932" y="1955519"/>
            <a:ext cx="6383867" cy="261610"/>
          </a:xfrm>
          <a:prstGeom prst="rect">
            <a:avLst/>
          </a:prstGeom>
          <a:noFill/>
        </p:spPr>
        <p:txBody>
          <a:bodyPr wrap="square">
            <a:spAutoFit/>
          </a:bodyPr>
          <a:lstStyle/>
          <a:p>
            <a:r>
              <a:rPr lang="en-US" sz="1100" b="0" i="0" dirty="0">
                <a:effectLst/>
                <a:latin typeface="Segoe UI" panose="020B0502040204020203" pitchFamily="34" charset="0"/>
                <a:cs typeface="Segoe UI" panose="020B0502040204020203" pitchFamily="34" charset="0"/>
              </a:rPr>
              <a:t>Another way of looking at the accuracy of the classifier is to look at </a:t>
            </a:r>
            <a:r>
              <a:rPr lang="en-US" sz="1100" b="1" i="0" dirty="0">
                <a:effectLst/>
                <a:latin typeface="Segoe UI" panose="020B0502040204020203" pitchFamily="34" charset="0"/>
                <a:cs typeface="Segoe UI" panose="020B0502040204020203" pitchFamily="34" charset="0"/>
              </a:rPr>
              <a:t>confusion matrix</a:t>
            </a:r>
            <a:endParaRPr lang="en-US" sz="1100" dirty="0">
              <a:latin typeface="Segoe UI" panose="020B0502040204020203" pitchFamily="34" charset="0"/>
              <a:cs typeface="Segoe UI" panose="020B0502040204020203" pitchFamily="34" charset="0"/>
            </a:endParaRPr>
          </a:p>
        </p:txBody>
      </p:sp>
      <p:pic>
        <p:nvPicPr>
          <p:cNvPr id="10" name="Picture 9">
            <a:extLst>
              <a:ext uri="{FF2B5EF4-FFF2-40B4-BE49-F238E27FC236}">
                <a16:creationId xmlns:a16="http://schemas.microsoft.com/office/drawing/2014/main" id="{BC46A23D-EAD0-4C5D-9CA9-46C6C7F33910}"/>
              </a:ext>
            </a:extLst>
          </p:cNvPr>
          <p:cNvPicPr>
            <a:picLocks noChangeAspect="1"/>
          </p:cNvPicPr>
          <p:nvPr/>
        </p:nvPicPr>
        <p:blipFill>
          <a:blip r:embed="rId4"/>
          <a:stretch>
            <a:fillRect/>
          </a:stretch>
        </p:blipFill>
        <p:spPr>
          <a:xfrm>
            <a:off x="334208" y="2232518"/>
            <a:ext cx="2296042" cy="2256227"/>
          </a:xfrm>
          <a:prstGeom prst="rect">
            <a:avLst/>
          </a:prstGeom>
        </p:spPr>
      </p:pic>
      <p:sp>
        <p:nvSpPr>
          <p:cNvPr id="21" name="TextBox 20">
            <a:extLst>
              <a:ext uri="{FF2B5EF4-FFF2-40B4-BE49-F238E27FC236}">
                <a16:creationId xmlns:a16="http://schemas.microsoft.com/office/drawing/2014/main" id="{CEAF5A66-9F5B-43E2-AB83-85ACE419C7DC}"/>
              </a:ext>
            </a:extLst>
          </p:cNvPr>
          <p:cNvSpPr txBox="1"/>
          <p:nvPr/>
        </p:nvSpPr>
        <p:spPr>
          <a:xfrm>
            <a:off x="2760132" y="2544157"/>
            <a:ext cx="6192952" cy="1632948"/>
          </a:xfrm>
          <a:prstGeom prst="rect">
            <a:avLst/>
          </a:prstGeom>
          <a:noFill/>
        </p:spPr>
        <p:txBody>
          <a:bodyPr wrap="square">
            <a:spAutoFit/>
          </a:bodyPr>
          <a:lstStyle/>
          <a:p>
            <a:pPr marL="171450" marR="0" indent="-171450">
              <a:lnSpc>
                <a:spcPct val="115000"/>
              </a:lnSpc>
              <a:spcBef>
                <a:spcPts val="0"/>
              </a:spcBef>
              <a:spcAft>
                <a:spcPts val="0"/>
              </a:spcAft>
              <a:buFontTx/>
              <a:buChar char="-"/>
            </a:pPr>
            <a:r>
              <a:rPr lang="en-US" sz="1100" i="1" dirty="0">
                <a:solidFill>
                  <a:schemeClr val="accent3">
                    <a:lumMod val="75000"/>
                  </a:schemeClr>
                </a:solidFill>
                <a:latin typeface="Segoe UI" panose="020B0502040204020203" pitchFamily="34" charset="0"/>
                <a:ea typeface="Calibri" panose="020F0502020204030204" pitchFamily="34" charset="0"/>
                <a:cs typeface="Segoe UI" panose="020B0502040204020203" pitchFamily="34" charset="0"/>
              </a:rPr>
              <a:t>O</a:t>
            </a:r>
            <a:r>
              <a:rPr lang="en-US" sz="1100" i="1" dirty="0">
                <a:solidFill>
                  <a:schemeClr val="accent3">
                    <a:lumMod val="75000"/>
                  </a:schemeClr>
                </a:solidFill>
                <a:effectLst/>
                <a:latin typeface="Segoe UI" panose="020B0502040204020203" pitchFamily="34" charset="0"/>
                <a:ea typeface="Calibri" panose="020F0502020204030204" pitchFamily="34" charset="0"/>
                <a:cs typeface="Segoe UI" panose="020B0502040204020203" pitchFamily="34" charset="0"/>
              </a:rPr>
              <a:t>ut of 2286 candidates, the status of 1637 of them is 1(Joined)</a:t>
            </a:r>
          </a:p>
          <a:p>
            <a:pPr marL="171450" marR="0" indent="-171450">
              <a:lnSpc>
                <a:spcPct val="115000"/>
              </a:lnSpc>
              <a:spcBef>
                <a:spcPts val="0"/>
              </a:spcBef>
              <a:spcAft>
                <a:spcPts val="0"/>
              </a:spcAft>
              <a:buFontTx/>
              <a:buChar char="-"/>
            </a:pPr>
            <a:r>
              <a:rPr lang="en-US" sz="1100" i="1" dirty="0">
                <a:solidFill>
                  <a:schemeClr val="accent3">
                    <a:lumMod val="75000"/>
                  </a:schemeClr>
                </a:solidFill>
                <a:effectLst/>
                <a:latin typeface="Segoe UI" panose="020B0502040204020203" pitchFamily="34" charset="0"/>
                <a:ea typeface="Calibri" panose="020F0502020204030204" pitchFamily="34" charset="0"/>
                <a:cs typeface="Segoe UI" panose="020B0502040204020203" pitchFamily="34" charset="0"/>
              </a:rPr>
              <a:t>For 1546 candidates, the actual status was 1 (Joined) in test set and classifier also correctly predicted those as 1 (Joined)</a:t>
            </a:r>
          </a:p>
          <a:p>
            <a:pPr marL="171450" marR="0" indent="-171450">
              <a:lnSpc>
                <a:spcPct val="115000"/>
              </a:lnSpc>
              <a:spcBef>
                <a:spcPts val="0"/>
              </a:spcBef>
              <a:spcAft>
                <a:spcPts val="0"/>
              </a:spcAft>
              <a:buFontTx/>
              <a:buChar char="-"/>
            </a:pPr>
            <a:r>
              <a:rPr lang="en-US" sz="1100" i="1" dirty="0">
                <a:solidFill>
                  <a:schemeClr val="accent3">
                    <a:lumMod val="75000"/>
                  </a:schemeClr>
                </a:solidFill>
                <a:effectLst/>
                <a:latin typeface="Segoe UI" panose="020B0502040204020203" pitchFamily="34" charset="0"/>
                <a:ea typeface="Calibri" panose="020F0502020204030204" pitchFamily="34" charset="0"/>
                <a:cs typeface="Segoe UI" panose="020B0502040204020203" pitchFamily="34" charset="0"/>
              </a:rPr>
              <a:t>However, while the actual label of 91 customers was 1 (Joined), the classifier predicted those as 0 (Not Joined), which is particularly good. We can consider it as the error of the model for first row</a:t>
            </a:r>
            <a:endParaRPr lang="en-US" sz="1100" i="1" dirty="0">
              <a:solidFill>
                <a:schemeClr val="accent3">
                  <a:lumMod val="75000"/>
                </a:schemeClr>
              </a:solidFill>
              <a:latin typeface="Segoe UI" panose="020B0502040204020203" pitchFamily="34" charset="0"/>
              <a:ea typeface="Calibri" panose="020F0502020204030204" pitchFamily="34" charset="0"/>
              <a:cs typeface="Segoe UI" panose="020B0502040204020203" pitchFamily="34" charset="0"/>
            </a:endParaRPr>
          </a:p>
          <a:p>
            <a:pPr marL="171450" marR="0" indent="-171450">
              <a:lnSpc>
                <a:spcPct val="115000"/>
              </a:lnSpc>
              <a:spcBef>
                <a:spcPts val="0"/>
              </a:spcBef>
              <a:spcAft>
                <a:spcPts val="0"/>
              </a:spcAft>
              <a:buFontTx/>
              <a:buChar char="-"/>
            </a:pPr>
            <a:r>
              <a:rPr lang="en-US" sz="1100" i="1" dirty="0">
                <a:solidFill>
                  <a:schemeClr val="accent3">
                    <a:lumMod val="75000"/>
                  </a:schemeClr>
                </a:solidFill>
                <a:latin typeface="Segoe UI" panose="020B0502040204020203" pitchFamily="34" charset="0"/>
                <a:ea typeface="Calibri" panose="020F0502020204030204" pitchFamily="34" charset="0"/>
                <a:cs typeface="Segoe UI" panose="020B0502040204020203" pitchFamily="34" charset="0"/>
              </a:rPr>
              <a:t>T</a:t>
            </a:r>
            <a:r>
              <a:rPr lang="en-US" sz="1100" i="1" dirty="0">
                <a:solidFill>
                  <a:schemeClr val="accent3">
                    <a:lumMod val="75000"/>
                  </a:schemeClr>
                </a:solidFill>
                <a:effectLst/>
                <a:latin typeface="Segoe UI" panose="020B0502040204020203" pitchFamily="34" charset="0"/>
                <a:ea typeface="Calibri" panose="020F0502020204030204" pitchFamily="34" charset="0"/>
                <a:cs typeface="Segoe UI" panose="020B0502040204020203" pitchFamily="34" charset="0"/>
              </a:rPr>
              <a:t>here were 649 candidates whose status were 0 </a:t>
            </a:r>
            <a:r>
              <a:rPr lang="en-US" sz="1100" i="1" dirty="0">
                <a:solidFill>
                  <a:schemeClr val="accent3">
                    <a:lumMod val="75000"/>
                  </a:schemeClr>
                </a:solidFill>
                <a:effectLst/>
                <a:latin typeface="Segoe UI" panose="020B0502040204020203" pitchFamily="34" charset="0"/>
                <a:ea typeface="Times New Roman" panose="02020603050405020304" pitchFamily="18" charset="0"/>
                <a:cs typeface="Segoe UI" panose="020B0502040204020203" pitchFamily="34" charset="0"/>
              </a:rPr>
              <a:t>(Not Joined)</a:t>
            </a:r>
            <a:endParaRPr lang="en-US" sz="1100" i="1" dirty="0">
              <a:solidFill>
                <a:schemeClr val="accent3">
                  <a:lumMod val="75000"/>
                </a:schemeClr>
              </a:solidFill>
              <a:latin typeface="Segoe UI" panose="020B0502040204020203" pitchFamily="34" charset="0"/>
              <a:ea typeface="Times New Roman" panose="02020603050405020304" pitchFamily="18" charset="0"/>
              <a:cs typeface="Segoe UI" panose="020B0502040204020203" pitchFamily="34" charset="0"/>
            </a:endParaRPr>
          </a:p>
          <a:p>
            <a:pPr marL="171450" marR="0" indent="-171450">
              <a:lnSpc>
                <a:spcPct val="115000"/>
              </a:lnSpc>
              <a:spcBef>
                <a:spcPts val="0"/>
              </a:spcBef>
              <a:spcAft>
                <a:spcPts val="0"/>
              </a:spcAft>
              <a:buFontTx/>
              <a:buChar char="-"/>
            </a:pPr>
            <a:r>
              <a:rPr lang="en-US" sz="1100" i="1" dirty="0">
                <a:solidFill>
                  <a:schemeClr val="accent3">
                    <a:lumMod val="75000"/>
                  </a:schemeClr>
                </a:solidFill>
                <a:effectLst/>
                <a:latin typeface="Segoe UI" panose="020B0502040204020203" pitchFamily="34" charset="0"/>
                <a:ea typeface="Calibri" panose="020F0502020204030204" pitchFamily="34" charset="0"/>
                <a:cs typeface="Segoe UI" panose="020B0502040204020203" pitchFamily="34" charset="0"/>
              </a:rPr>
              <a:t>The classifier correctly predicted 177 of them as 0 </a:t>
            </a:r>
            <a:r>
              <a:rPr lang="en-US" sz="1100" i="1" dirty="0">
                <a:solidFill>
                  <a:schemeClr val="accent3">
                    <a:lumMod val="75000"/>
                  </a:schemeClr>
                </a:solidFill>
                <a:effectLst/>
                <a:latin typeface="Segoe UI" panose="020B0502040204020203" pitchFamily="34" charset="0"/>
                <a:ea typeface="Times New Roman" panose="02020603050405020304" pitchFamily="18" charset="0"/>
                <a:cs typeface="Segoe UI" panose="020B0502040204020203" pitchFamily="34" charset="0"/>
              </a:rPr>
              <a:t>(Not Joined)</a:t>
            </a:r>
            <a:r>
              <a:rPr lang="en-US" sz="1100" i="1" dirty="0">
                <a:solidFill>
                  <a:schemeClr val="accent3">
                    <a:lumMod val="75000"/>
                  </a:schemeClr>
                </a:solidFill>
                <a:effectLst/>
                <a:latin typeface="Segoe UI" panose="020B0502040204020203" pitchFamily="34" charset="0"/>
                <a:ea typeface="Calibri" panose="020F0502020204030204" pitchFamily="34" charset="0"/>
                <a:cs typeface="Segoe UI" panose="020B0502040204020203" pitchFamily="34" charset="0"/>
              </a:rPr>
              <a:t>, and 472 of them wrongly as 1 </a:t>
            </a:r>
            <a:r>
              <a:rPr lang="en-US" sz="1100" i="1" dirty="0">
                <a:solidFill>
                  <a:schemeClr val="accent3">
                    <a:lumMod val="75000"/>
                  </a:schemeClr>
                </a:solidFill>
                <a:effectLst/>
                <a:latin typeface="Segoe UI" panose="020B0502040204020203" pitchFamily="34" charset="0"/>
                <a:ea typeface="Times New Roman" panose="02020603050405020304" pitchFamily="18" charset="0"/>
                <a:cs typeface="Segoe UI" panose="020B0502040204020203" pitchFamily="34" charset="0"/>
              </a:rPr>
              <a:t>(Joined)</a:t>
            </a:r>
            <a:r>
              <a:rPr lang="en-US" sz="1100" i="1" dirty="0">
                <a:solidFill>
                  <a:schemeClr val="accent3">
                    <a:lumMod val="75000"/>
                  </a:schemeClr>
                </a:solidFill>
                <a:effectLst/>
                <a:latin typeface="Segoe UI" panose="020B0502040204020203" pitchFamily="34" charset="0"/>
                <a:ea typeface="Calibri" panose="020F0502020204030204" pitchFamily="34" charset="0"/>
                <a:cs typeface="Segoe UI" panose="020B0502040204020203" pitchFamily="34" charset="0"/>
              </a:rPr>
              <a:t>. So, it has not done a good job in predicting the candidates with status as 0 </a:t>
            </a:r>
            <a:r>
              <a:rPr lang="en-US" sz="1100" i="1" dirty="0">
                <a:solidFill>
                  <a:schemeClr val="accent3">
                    <a:lumMod val="75000"/>
                  </a:schemeClr>
                </a:solidFill>
                <a:effectLst/>
                <a:latin typeface="Segoe UI" panose="020B0502040204020203" pitchFamily="34" charset="0"/>
                <a:ea typeface="Times New Roman" panose="02020603050405020304" pitchFamily="18" charset="0"/>
                <a:cs typeface="Segoe UI" panose="020B0502040204020203" pitchFamily="34" charset="0"/>
              </a:rPr>
              <a:t>(Not Joined)</a:t>
            </a:r>
          </a:p>
        </p:txBody>
      </p:sp>
    </p:spTree>
    <p:extLst>
      <p:ext uri="{BB962C8B-B14F-4D97-AF65-F5344CB8AC3E}">
        <p14:creationId xmlns:p14="http://schemas.microsoft.com/office/powerpoint/2010/main" val="1616038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3"/>
          <p:cNvSpPr txBox="1">
            <a:spLocks noGrp="1"/>
          </p:cNvSpPr>
          <p:nvPr>
            <p:ph type="title"/>
          </p:nvPr>
        </p:nvSpPr>
        <p:spPr>
          <a:xfrm>
            <a:off x="270933" y="274253"/>
            <a:ext cx="8602134" cy="48210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Segoe UI" panose="020B0502040204020203" pitchFamily="34" charset="0"/>
                <a:cs typeface="Segoe UI" panose="020B0502040204020203" pitchFamily="34" charset="0"/>
              </a:rPr>
              <a:t>Analysis</a:t>
            </a:r>
            <a:endParaRPr dirty="0">
              <a:latin typeface="Segoe UI" panose="020B0502040204020203" pitchFamily="34" charset="0"/>
              <a:cs typeface="Segoe UI" panose="020B0502040204020203" pitchFamily="34" charset="0"/>
            </a:endParaRPr>
          </a:p>
        </p:txBody>
      </p:sp>
      <p:sp>
        <p:nvSpPr>
          <p:cNvPr id="171" name="Google Shape;171;p2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pic>
        <p:nvPicPr>
          <p:cNvPr id="3" name="Picture 2">
            <a:extLst>
              <a:ext uri="{FF2B5EF4-FFF2-40B4-BE49-F238E27FC236}">
                <a16:creationId xmlns:a16="http://schemas.microsoft.com/office/drawing/2014/main" id="{848148D1-6BE2-4F47-8577-01FA0984F52A}"/>
              </a:ext>
            </a:extLst>
          </p:cNvPr>
          <p:cNvPicPr>
            <a:picLocks noChangeAspect="1"/>
          </p:cNvPicPr>
          <p:nvPr/>
        </p:nvPicPr>
        <p:blipFill>
          <a:blip r:embed="rId3"/>
          <a:stretch>
            <a:fillRect/>
          </a:stretch>
        </p:blipFill>
        <p:spPr>
          <a:xfrm>
            <a:off x="354893" y="830221"/>
            <a:ext cx="8518173" cy="1781579"/>
          </a:xfrm>
          <a:prstGeom prst="rect">
            <a:avLst/>
          </a:prstGeom>
        </p:spPr>
      </p:pic>
      <p:sp>
        <p:nvSpPr>
          <p:cNvPr id="7" name="TextBox 6">
            <a:extLst>
              <a:ext uri="{FF2B5EF4-FFF2-40B4-BE49-F238E27FC236}">
                <a16:creationId xmlns:a16="http://schemas.microsoft.com/office/drawing/2014/main" id="{4DC3083B-31EB-4D12-8EA7-1F1F3017BC0C}"/>
              </a:ext>
            </a:extLst>
          </p:cNvPr>
          <p:cNvSpPr txBox="1"/>
          <p:nvPr/>
        </p:nvSpPr>
        <p:spPr>
          <a:xfrm>
            <a:off x="270933" y="2968272"/>
            <a:ext cx="8602133" cy="1277273"/>
          </a:xfrm>
          <a:prstGeom prst="rect">
            <a:avLst/>
          </a:prstGeom>
          <a:noFill/>
        </p:spPr>
        <p:txBody>
          <a:bodyPr wrap="square">
            <a:spAutoFit/>
          </a:bodyPr>
          <a:lstStyle/>
          <a:p>
            <a:pPr algn="l" fontAlgn="base"/>
            <a:r>
              <a:rPr lang="en-US" sz="1100" b="0" i="0" dirty="0">
                <a:effectLst/>
                <a:latin typeface="Segoe UI" panose="020B0502040204020203" pitchFamily="34" charset="0"/>
                <a:cs typeface="Segoe UI" panose="020B0502040204020203" pitchFamily="34" charset="0"/>
              </a:rPr>
              <a:t>Based on the count of each section, we can calculate precision and recall of each label:</a:t>
            </a:r>
          </a:p>
          <a:p>
            <a:pPr algn="l" fontAlgn="base"/>
            <a:endParaRPr lang="en-US" sz="1100" b="0" i="0" dirty="0">
              <a:effectLst/>
              <a:latin typeface="Segoe UI" panose="020B0502040204020203" pitchFamily="34" charset="0"/>
              <a:cs typeface="Segoe UI" panose="020B0502040204020203" pitchFamily="34" charset="0"/>
            </a:endParaRPr>
          </a:p>
          <a:p>
            <a:pPr marL="171450" indent="-171450" algn="l" fontAlgn="base">
              <a:buFontTx/>
              <a:buChar char="-"/>
            </a:pPr>
            <a:r>
              <a:rPr lang="en-US" sz="1100" b="1" i="0" dirty="0">
                <a:effectLst/>
                <a:latin typeface="Segoe UI" panose="020B0502040204020203" pitchFamily="34" charset="0"/>
                <a:cs typeface="Segoe UI" panose="020B0502040204020203" pitchFamily="34" charset="0"/>
              </a:rPr>
              <a:t>Precision</a:t>
            </a:r>
            <a:r>
              <a:rPr lang="en-US" sz="1100" b="0" i="0" dirty="0">
                <a:effectLst/>
                <a:latin typeface="Segoe UI" panose="020B0502040204020203" pitchFamily="34" charset="0"/>
                <a:cs typeface="Segoe UI" panose="020B0502040204020203" pitchFamily="34" charset="0"/>
              </a:rPr>
              <a:t> is a measure of the accuracy provided that a class label has been predicted. It is defined by precision =TP / (TP + FP)</a:t>
            </a:r>
          </a:p>
          <a:p>
            <a:pPr marL="171450" indent="-171450" algn="l" fontAlgn="base">
              <a:buFontTx/>
              <a:buChar char="-"/>
            </a:pPr>
            <a:r>
              <a:rPr lang="en-US" sz="1100" b="1" i="0" dirty="0">
                <a:effectLst/>
                <a:latin typeface="Segoe UI" panose="020B0502040204020203" pitchFamily="34" charset="0"/>
                <a:cs typeface="Segoe UI" panose="020B0502040204020203" pitchFamily="34" charset="0"/>
              </a:rPr>
              <a:t>Recall</a:t>
            </a:r>
            <a:r>
              <a:rPr lang="en-US" sz="1100" b="0" i="0" dirty="0">
                <a:effectLst/>
                <a:latin typeface="Segoe UI" panose="020B0502040204020203" pitchFamily="34" charset="0"/>
                <a:cs typeface="Segoe UI" panose="020B0502040204020203" pitchFamily="34" charset="0"/>
              </a:rPr>
              <a:t> is the true positive rate. It is defined as Recall =TP / (TP + FN)</a:t>
            </a:r>
          </a:p>
          <a:p>
            <a:pPr marL="171450" indent="-171450" algn="l" fontAlgn="base">
              <a:buFontTx/>
              <a:buChar char="-"/>
            </a:pPr>
            <a:r>
              <a:rPr lang="en-US" sz="1100" b="1" i="0" dirty="0">
                <a:effectLst/>
                <a:latin typeface="Segoe UI" panose="020B0502040204020203" pitchFamily="34" charset="0"/>
                <a:cs typeface="Segoe UI" panose="020B0502040204020203" pitchFamily="34" charset="0"/>
              </a:rPr>
              <a:t>F1 score:</a:t>
            </a:r>
            <a:r>
              <a:rPr lang="en-US" sz="1100" b="0" i="0" dirty="0">
                <a:effectLst/>
                <a:latin typeface="Segoe UI" panose="020B0502040204020203" pitchFamily="34" charset="0"/>
                <a:cs typeface="Segoe UI" panose="020B0502040204020203" pitchFamily="34" charset="0"/>
              </a:rPr>
              <a:t> The F1 score is the harmonic average of the precision and recall, where an F1 score reaches its best value at 1 (perfect precision and recall) and worst at 0. </a:t>
            </a:r>
          </a:p>
          <a:p>
            <a:pPr marL="171450" indent="-171450" algn="l" fontAlgn="base">
              <a:buFontTx/>
              <a:buChar char="-"/>
            </a:pPr>
            <a:r>
              <a:rPr lang="en-US" sz="1100" dirty="0">
                <a:latin typeface="Segoe UI" panose="020B0502040204020203" pitchFamily="34" charset="0"/>
                <a:cs typeface="Segoe UI" panose="020B0502040204020203" pitchFamily="34" charset="0"/>
              </a:rPr>
              <a:t>W</a:t>
            </a:r>
            <a:r>
              <a:rPr lang="en-US" sz="1100" b="0" i="0" dirty="0">
                <a:effectLst/>
                <a:latin typeface="Segoe UI" panose="020B0502040204020203" pitchFamily="34" charset="0"/>
                <a:cs typeface="Segoe UI" panose="020B0502040204020203" pitchFamily="34" charset="0"/>
              </a:rPr>
              <a:t>e can tell the average accuracy for this classifier is the average of the F1-score for both labels, which is 0.72 in our case.</a:t>
            </a:r>
          </a:p>
        </p:txBody>
      </p:sp>
      <p:cxnSp>
        <p:nvCxnSpPr>
          <p:cNvPr id="6" name="Straight Connector 5">
            <a:extLst>
              <a:ext uri="{FF2B5EF4-FFF2-40B4-BE49-F238E27FC236}">
                <a16:creationId xmlns:a16="http://schemas.microsoft.com/office/drawing/2014/main" id="{D239F581-8076-4B6F-B540-0957BD597952}"/>
              </a:ext>
            </a:extLst>
          </p:cNvPr>
          <p:cNvCxnSpPr/>
          <p:nvPr/>
        </p:nvCxnSpPr>
        <p:spPr>
          <a:xfrm>
            <a:off x="366182" y="2799644"/>
            <a:ext cx="843915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7572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BBEE6-B3FD-485F-9DDA-B28EEC494F3C}"/>
              </a:ext>
            </a:extLst>
          </p:cNvPr>
          <p:cNvSpPr>
            <a:spLocks noGrp="1"/>
          </p:cNvSpPr>
          <p:nvPr>
            <p:ph type="title"/>
          </p:nvPr>
        </p:nvSpPr>
        <p:spPr>
          <a:xfrm>
            <a:off x="832684" y="2220450"/>
            <a:ext cx="7571700" cy="702600"/>
          </a:xfrm>
        </p:spPr>
        <p:txBody>
          <a:bodyPr/>
          <a:lstStyle/>
          <a:p>
            <a:pPr algn="ctr"/>
            <a:r>
              <a:rPr lang="en-US" dirty="0"/>
              <a:t>Thanks !!!</a:t>
            </a:r>
          </a:p>
        </p:txBody>
      </p:sp>
      <p:sp>
        <p:nvSpPr>
          <p:cNvPr id="3" name="Slide Number Placeholder 2">
            <a:extLst>
              <a:ext uri="{FF2B5EF4-FFF2-40B4-BE49-F238E27FC236}">
                <a16:creationId xmlns:a16="http://schemas.microsoft.com/office/drawing/2014/main" id="{6C2ECAA0-E651-419A-998B-21D07C63C8E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295574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0656" y="1991850"/>
            <a:ext cx="6406721"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700" dirty="0">
                <a:solidFill>
                  <a:schemeClr val="accent4"/>
                </a:solidFill>
              </a:rPr>
              <a:t>1.</a:t>
            </a:r>
            <a:endParaRPr sz="2700" dirty="0">
              <a:solidFill>
                <a:schemeClr val="accent4"/>
              </a:solidFill>
            </a:endParaRPr>
          </a:p>
          <a:p>
            <a:pPr marL="0" lvl="0" indent="0" algn="l" rtl="0">
              <a:spcBef>
                <a:spcPts val="0"/>
              </a:spcBef>
              <a:spcAft>
                <a:spcPts val="0"/>
              </a:spcAft>
              <a:buNone/>
            </a:pPr>
            <a:r>
              <a:rPr lang="en" sz="2300" dirty="0">
                <a:solidFill>
                  <a:srgbClr val="FFC000"/>
                </a:solidFill>
              </a:rPr>
              <a:t>Background</a:t>
            </a:r>
            <a:r>
              <a:rPr lang="en" sz="2300" dirty="0"/>
              <a:t> of the Project under discussion</a:t>
            </a:r>
            <a:endParaRPr sz="2300"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extLst>
      <p:ext uri="{BB962C8B-B14F-4D97-AF65-F5344CB8AC3E}">
        <p14:creationId xmlns:p14="http://schemas.microsoft.com/office/powerpoint/2010/main" val="523078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3"/>
          <p:cNvSpPr txBox="1">
            <a:spLocks noGrp="1"/>
          </p:cNvSpPr>
          <p:nvPr>
            <p:ph type="title"/>
          </p:nvPr>
        </p:nvSpPr>
        <p:spPr>
          <a:xfrm>
            <a:off x="270933" y="274253"/>
            <a:ext cx="8602134" cy="48210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Segoe UI" panose="020B0502040204020203" pitchFamily="34" charset="0"/>
                <a:cs typeface="Segoe UI" panose="020B0502040204020203" pitchFamily="34" charset="0"/>
              </a:rPr>
              <a:t>Project Background</a:t>
            </a:r>
            <a:endParaRPr dirty="0">
              <a:latin typeface="Segoe UI" panose="020B0502040204020203" pitchFamily="34" charset="0"/>
              <a:cs typeface="Segoe UI" panose="020B0502040204020203" pitchFamily="34" charset="0"/>
            </a:endParaRPr>
          </a:p>
        </p:txBody>
      </p:sp>
      <p:sp>
        <p:nvSpPr>
          <p:cNvPr id="171" name="Google Shape;171;p2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
        <p:nvSpPr>
          <p:cNvPr id="4" name="TextBox 3">
            <a:extLst>
              <a:ext uri="{FF2B5EF4-FFF2-40B4-BE49-F238E27FC236}">
                <a16:creationId xmlns:a16="http://schemas.microsoft.com/office/drawing/2014/main" id="{1D7B2611-03AB-46B5-A817-0B0FCD722A87}"/>
              </a:ext>
            </a:extLst>
          </p:cNvPr>
          <p:cNvSpPr txBox="1"/>
          <p:nvPr/>
        </p:nvSpPr>
        <p:spPr>
          <a:xfrm>
            <a:off x="270932" y="1021773"/>
            <a:ext cx="8602134" cy="1092607"/>
          </a:xfrm>
          <a:prstGeom prst="rect">
            <a:avLst/>
          </a:prstGeom>
          <a:noFill/>
        </p:spPr>
        <p:txBody>
          <a:bodyPr wrap="square" rtlCol="0">
            <a:spAutoFit/>
          </a:bodyPr>
          <a:lstStyle/>
          <a:p>
            <a:pPr algn="just">
              <a:buClr>
                <a:schemeClr val="accent1"/>
              </a:buClr>
              <a:buSzPts val="2000"/>
            </a:pPr>
            <a:r>
              <a:rPr lang="en-IN" sz="1300" dirty="0">
                <a:solidFill>
                  <a:schemeClr val="tx1"/>
                </a:solidFill>
                <a:latin typeface="Segoe UI" panose="020B0502040204020203" pitchFamily="34" charset="0"/>
                <a:ea typeface="Roboto Slab"/>
                <a:cs typeface="Segoe UI" panose="020B0502040204020203" pitchFamily="34" charset="0"/>
                <a:sym typeface="Roboto Slab"/>
              </a:rPr>
              <a:t>There is a start-up providing talent acquisition solutions. An HR consultancy service agency advised it customers on talent acquisition practices and also implemented individually tailored solutions using analytics.</a:t>
            </a:r>
          </a:p>
          <a:p>
            <a:pPr algn="just">
              <a:buClr>
                <a:schemeClr val="accent1"/>
              </a:buClr>
              <a:buSzPts val="2000"/>
            </a:pPr>
            <a:endParaRPr lang="en-IN" sz="1300" dirty="0">
              <a:solidFill>
                <a:schemeClr val="tx1"/>
              </a:solidFill>
              <a:latin typeface="Segoe UI" panose="020B0502040204020203" pitchFamily="34" charset="0"/>
              <a:ea typeface="Roboto Slab"/>
              <a:cs typeface="Segoe UI" panose="020B0502040204020203" pitchFamily="34" charset="0"/>
              <a:sym typeface="Roboto Slab"/>
            </a:endParaRPr>
          </a:p>
          <a:p>
            <a:pPr algn="just">
              <a:buClr>
                <a:schemeClr val="accent1"/>
              </a:buClr>
              <a:buSzPts val="2000"/>
            </a:pPr>
            <a:r>
              <a:rPr lang="en-IN" sz="1300" dirty="0">
                <a:solidFill>
                  <a:schemeClr val="tx1"/>
                </a:solidFill>
                <a:latin typeface="Segoe UI" panose="020B0502040204020203" pitchFamily="34" charset="0"/>
                <a:ea typeface="Roboto Slab"/>
                <a:cs typeface="Segoe UI" panose="020B0502040204020203" pitchFamily="34" charset="0"/>
                <a:sym typeface="Roboto Slab"/>
              </a:rPr>
              <a:t>The no. of people not joining the company after accepting the offer varies from 15% to 35%. If a company rolls out thousand offers then the impact of renege is significant.</a:t>
            </a:r>
          </a:p>
        </p:txBody>
      </p:sp>
      <p:sp>
        <p:nvSpPr>
          <p:cNvPr id="2" name="Rectangle 1">
            <a:extLst>
              <a:ext uri="{FF2B5EF4-FFF2-40B4-BE49-F238E27FC236}">
                <a16:creationId xmlns:a16="http://schemas.microsoft.com/office/drawing/2014/main" id="{1E7120E1-D7C7-4883-A854-396F3E1572A1}"/>
              </a:ext>
            </a:extLst>
          </p:cNvPr>
          <p:cNvSpPr/>
          <p:nvPr/>
        </p:nvSpPr>
        <p:spPr>
          <a:xfrm>
            <a:off x="270932" y="2579853"/>
            <a:ext cx="8602133" cy="1647956"/>
          </a:xfrm>
          <a:prstGeom prst="rect">
            <a:avLst/>
          </a:prstGeom>
          <a:solidFill>
            <a:schemeClr val="accent6">
              <a:lumMod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b="1" dirty="0">
                <a:solidFill>
                  <a:srgbClr val="FFC000"/>
                </a:solidFill>
                <a:latin typeface="Segoe UI" panose="020B0502040204020203" pitchFamily="34" charset="0"/>
                <a:cs typeface="Segoe UI" panose="020B0502040204020203" pitchFamily="34" charset="0"/>
              </a:rPr>
              <a:t>Key Questions:</a:t>
            </a:r>
          </a:p>
          <a:p>
            <a:endParaRPr lang="en-US" sz="1300" dirty="0">
              <a:latin typeface="Segoe UI" panose="020B0502040204020203" pitchFamily="34" charset="0"/>
              <a:cs typeface="Segoe UI" panose="020B0502040204020203" pitchFamily="34" charset="0"/>
            </a:endParaRPr>
          </a:p>
          <a:p>
            <a:pPr marL="342900" indent="-342900">
              <a:buClr>
                <a:srgbClr val="FFCC00"/>
              </a:buClr>
              <a:buAutoNum type="arabicPeriod"/>
            </a:pPr>
            <a:r>
              <a:rPr lang="en-US" sz="1300" dirty="0">
                <a:latin typeface="Segoe UI" panose="020B0502040204020203" pitchFamily="34" charset="0"/>
                <a:cs typeface="Segoe UI" panose="020B0502040204020203" pitchFamily="34" charset="0"/>
              </a:rPr>
              <a:t>What are the key drivers that influence the candidate joining/not-joining the company?</a:t>
            </a:r>
          </a:p>
          <a:p>
            <a:pPr marL="342900" indent="-342900">
              <a:buClr>
                <a:srgbClr val="FFCC00"/>
              </a:buClr>
              <a:buAutoNum type="arabicPeriod"/>
            </a:pPr>
            <a:r>
              <a:rPr lang="en-US" sz="1300" dirty="0">
                <a:latin typeface="Segoe UI" panose="020B0502040204020203" pitchFamily="34" charset="0"/>
                <a:cs typeface="Segoe UI" panose="020B0502040204020203" pitchFamily="34" charset="0"/>
              </a:rPr>
              <a:t>What rules can be used to predict the renege?</a:t>
            </a:r>
          </a:p>
          <a:p>
            <a:pPr marL="342900" indent="-342900">
              <a:buClr>
                <a:srgbClr val="FFCC00"/>
              </a:buClr>
              <a:buAutoNum type="arabicPeriod"/>
            </a:pPr>
            <a:r>
              <a:rPr lang="en-US" sz="1300" dirty="0">
                <a:latin typeface="Segoe UI" panose="020B0502040204020203" pitchFamily="34" charset="0"/>
                <a:cs typeface="Segoe UI" panose="020B0502040204020203" pitchFamily="34" charset="0"/>
              </a:rPr>
              <a:t>Devising a predictive algorithm to calculate the possibility of acceptance of an offer and joining the company after offer acceptance stage</a:t>
            </a:r>
          </a:p>
        </p:txBody>
      </p:sp>
    </p:spTree>
    <p:extLst>
      <p:ext uri="{BB962C8B-B14F-4D97-AF65-F5344CB8AC3E}">
        <p14:creationId xmlns:p14="http://schemas.microsoft.com/office/powerpoint/2010/main" val="493675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0657" y="1991850"/>
            <a:ext cx="6062686"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700" dirty="0">
                <a:solidFill>
                  <a:schemeClr val="accent4"/>
                </a:solidFill>
              </a:rPr>
              <a:t>2.</a:t>
            </a:r>
            <a:endParaRPr sz="2700" dirty="0">
              <a:solidFill>
                <a:schemeClr val="accent4"/>
              </a:solidFill>
            </a:endParaRPr>
          </a:p>
          <a:p>
            <a:pPr marL="0" lvl="0" indent="0" algn="l" rtl="0">
              <a:spcBef>
                <a:spcPts val="0"/>
              </a:spcBef>
              <a:spcAft>
                <a:spcPts val="0"/>
              </a:spcAft>
              <a:buNone/>
            </a:pPr>
            <a:r>
              <a:rPr lang="en" sz="2300" dirty="0"/>
              <a:t>Problem Statement - Builiding </a:t>
            </a:r>
            <a:r>
              <a:rPr lang="en" sz="2300" dirty="0">
                <a:solidFill>
                  <a:srgbClr val="FFC000"/>
                </a:solidFill>
              </a:rPr>
              <a:t>Hypotheis</a:t>
            </a:r>
            <a:endParaRPr sz="2300"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383008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3"/>
          <p:cNvSpPr txBox="1">
            <a:spLocks noGrp="1"/>
          </p:cNvSpPr>
          <p:nvPr>
            <p:ph type="title"/>
          </p:nvPr>
        </p:nvSpPr>
        <p:spPr>
          <a:xfrm>
            <a:off x="270933" y="274253"/>
            <a:ext cx="8602134" cy="48210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Segoe UI" panose="020B0502040204020203" pitchFamily="34" charset="0"/>
                <a:cs typeface="Segoe UI" panose="020B0502040204020203" pitchFamily="34" charset="0"/>
              </a:rPr>
              <a:t>Problem Statements</a:t>
            </a:r>
            <a:endParaRPr dirty="0">
              <a:latin typeface="Segoe UI" panose="020B0502040204020203" pitchFamily="34" charset="0"/>
              <a:cs typeface="Segoe UI" panose="020B0502040204020203" pitchFamily="34" charset="0"/>
            </a:endParaRPr>
          </a:p>
        </p:txBody>
      </p:sp>
      <p:sp>
        <p:nvSpPr>
          <p:cNvPr id="171" name="Google Shape;171;p2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8" name="Rectangle: Rounded Corners 7">
            <a:extLst>
              <a:ext uri="{FF2B5EF4-FFF2-40B4-BE49-F238E27FC236}">
                <a16:creationId xmlns:a16="http://schemas.microsoft.com/office/drawing/2014/main" id="{1AB515A8-5059-430C-BA39-51B28D17F7BB}"/>
              </a:ext>
            </a:extLst>
          </p:cNvPr>
          <p:cNvSpPr/>
          <p:nvPr/>
        </p:nvSpPr>
        <p:spPr>
          <a:xfrm>
            <a:off x="378174" y="829274"/>
            <a:ext cx="8331200" cy="739880"/>
          </a:xfrm>
          <a:prstGeom prst="roundRect">
            <a:avLst>
              <a:gd name="adj" fmla="val 7512"/>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ysClr val="windowText" lastClr="000000"/>
                </a:solidFill>
                <a:latin typeface="Segoe UI" panose="020B0502040204020203" pitchFamily="34" charset="0"/>
                <a:cs typeface="Segoe UI" panose="020B0502040204020203" pitchFamily="34" charset="0"/>
              </a:rPr>
              <a:t>Formulate a predictive algorithm to calculate the probability of acceptance of an offer and joining the company after acceptance stage.</a:t>
            </a:r>
          </a:p>
        </p:txBody>
      </p:sp>
      <p:sp>
        <p:nvSpPr>
          <p:cNvPr id="9" name="Rectangle: Rounded Corners 8">
            <a:extLst>
              <a:ext uri="{FF2B5EF4-FFF2-40B4-BE49-F238E27FC236}">
                <a16:creationId xmlns:a16="http://schemas.microsoft.com/office/drawing/2014/main" id="{154F4C12-3D47-42AF-BF15-2CA2575AE8BE}"/>
              </a:ext>
            </a:extLst>
          </p:cNvPr>
          <p:cNvSpPr/>
          <p:nvPr/>
        </p:nvSpPr>
        <p:spPr>
          <a:xfrm>
            <a:off x="378174" y="1642072"/>
            <a:ext cx="4126089" cy="2979343"/>
          </a:xfrm>
          <a:prstGeom prst="roundRect">
            <a:avLst>
              <a:gd name="adj" fmla="val 0"/>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ysClr val="windowText" lastClr="000000"/>
                </a:solidFill>
                <a:latin typeface="Segoe UI" panose="020B0502040204020203" pitchFamily="34" charset="0"/>
                <a:cs typeface="Segoe UI" panose="020B0502040204020203" pitchFamily="34" charset="0"/>
              </a:rPr>
              <a:t>A binomial logistic regression (often referred to simply as logistic regression), predicts the probability that an observation falls into one of two categories of a dichotomous dependent variable based on one or more independent variables that can be either continuous or categorical. </a:t>
            </a:r>
          </a:p>
          <a:p>
            <a:endParaRPr lang="en-US" sz="1100" dirty="0">
              <a:solidFill>
                <a:sysClr val="windowText" lastClr="000000"/>
              </a:solidFill>
              <a:latin typeface="Segoe UI" panose="020B0502040204020203" pitchFamily="34" charset="0"/>
              <a:cs typeface="Segoe UI" panose="020B0502040204020203" pitchFamily="34" charset="0"/>
            </a:endParaRPr>
          </a:p>
          <a:p>
            <a:r>
              <a:rPr lang="en-US" sz="1100" dirty="0">
                <a:solidFill>
                  <a:sysClr val="windowText" lastClr="000000"/>
                </a:solidFill>
                <a:latin typeface="Segoe UI" panose="020B0502040204020203" pitchFamily="34" charset="0"/>
                <a:cs typeface="Segoe UI" panose="020B0502040204020203" pitchFamily="34" charset="0"/>
              </a:rPr>
              <a:t>In our case –</a:t>
            </a:r>
          </a:p>
          <a:p>
            <a:pPr marL="228600" indent="-228600">
              <a:buAutoNum type="arabicPeriod"/>
            </a:pPr>
            <a:r>
              <a:rPr lang="en-US" sz="1100" dirty="0">
                <a:solidFill>
                  <a:sysClr val="windowText" lastClr="000000"/>
                </a:solidFill>
                <a:latin typeface="Segoe UI" panose="020B0502040204020203" pitchFamily="34" charset="0"/>
                <a:cs typeface="Segoe UI" panose="020B0502040204020203" pitchFamily="34" charset="0"/>
              </a:rPr>
              <a:t>The Dependent Variable is “</a:t>
            </a:r>
            <a:r>
              <a:rPr lang="en-US" sz="1100" b="1" dirty="0">
                <a:solidFill>
                  <a:sysClr val="windowText" lastClr="000000"/>
                </a:solidFill>
                <a:latin typeface="Segoe UI" panose="020B0502040204020203" pitchFamily="34" charset="0"/>
                <a:cs typeface="Segoe UI" panose="020B0502040204020203" pitchFamily="34" charset="0"/>
              </a:rPr>
              <a:t>Status</a:t>
            </a:r>
            <a:r>
              <a:rPr lang="en-US" sz="1100" dirty="0">
                <a:solidFill>
                  <a:sysClr val="windowText" lastClr="000000"/>
                </a:solidFill>
                <a:latin typeface="Segoe UI" panose="020B0502040204020203" pitchFamily="34" charset="0"/>
                <a:cs typeface="Segoe UI" panose="020B0502040204020203" pitchFamily="34" charset="0"/>
              </a:rPr>
              <a:t>” of the candidate which is categorical –  Either the candidate will join or not join</a:t>
            </a:r>
          </a:p>
          <a:p>
            <a:pPr marL="228600" indent="-228600">
              <a:buAutoNum type="arabicPeriod"/>
            </a:pPr>
            <a:r>
              <a:rPr lang="en-US" sz="1100" dirty="0">
                <a:solidFill>
                  <a:sysClr val="windowText" lastClr="000000"/>
                </a:solidFill>
                <a:latin typeface="Segoe UI" panose="020B0502040204020203" pitchFamily="34" charset="0"/>
                <a:cs typeface="Segoe UI" panose="020B0502040204020203" pitchFamily="34" charset="0"/>
              </a:rPr>
              <a:t>And the Independent Variables are –  DOJ Extended, Duration to accept offer, Notice period, Offered band, Percent hike expected in CTC, Percent hike offered in CTC, Percent difference CTC, Joining Bonus, Candidate relocate actual, Gender, Candidate Source, Rex in </a:t>
            </a:r>
            <a:r>
              <a:rPr lang="en-US" sz="1100" dirty="0" err="1">
                <a:solidFill>
                  <a:sysClr val="windowText" lastClr="000000"/>
                </a:solidFill>
                <a:latin typeface="Segoe UI" panose="020B0502040204020203" pitchFamily="34" charset="0"/>
                <a:cs typeface="Segoe UI" panose="020B0502040204020203" pitchFamily="34" charset="0"/>
              </a:rPr>
              <a:t>Yrs</a:t>
            </a:r>
            <a:r>
              <a:rPr lang="en-US" sz="1100" dirty="0">
                <a:solidFill>
                  <a:sysClr val="windowText" lastClr="000000"/>
                </a:solidFill>
                <a:latin typeface="Segoe UI" panose="020B0502040204020203" pitchFamily="34" charset="0"/>
                <a:cs typeface="Segoe UI" panose="020B0502040204020203" pitchFamily="34" charset="0"/>
              </a:rPr>
              <a:t>, LOB, Location and Age</a:t>
            </a:r>
          </a:p>
        </p:txBody>
      </p:sp>
      <mc:AlternateContent xmlns:mc="http://schemas.openxmlformats.org/markup-compatibility/2006" xmlns:a14="http://schemas.microsoft.com/office/drawing/2010/main">
        <mc:Choice Requires="a14">
          <p:sp>
            <p:nvSpPr>
              <p:cNvPr id="11" name="Rectangle: Rounded Corners 10">
                <a:extLst>
                  <a:ext uri="{FF2B5EF4-FFF2-40B4-BE49-F238E27FC236}">
                    <a16:creationId xmlns:a16="http://schemas.microsoft.com/office/drawing/2014/main" id="{BE4B2502-91B9-41B2-9017-74989FF3BD00}"/>
                  </a:ext>
                </a:extLst>
              </p:cNvPr>
              <p:cNvSpPr/>
              <p:nvPr/>
            </p:nvSpPr>
            <p:spPr>
              <a:xfrm>
                <a:off x="4583285" y="1642072"/>
                <a:ext cx="4126089" cy="2979343"/>
              </a:xfrm>
              <a:prstGeom prst="roundRect">
                <a:avLst>
                  <a:gd name="adj" fmla="val 0"/>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b="1" dirty="0">
                    <a:solidFill>
                      <a:srgbClr val="0070C0"/>
                    </a:solidFill>
                    <a:latin typeface="Segoe UI" panose="020B0502040204020203" pitchFamily="34" charset="0"/>
                    <a:cs typeface="Segoe UI" panose="020B0502040204020203" pitchFamily="34" charset="0"/>
                  </a:rPr>
                  <a:t>Equation for Logistic Regression:</a:t>
                </a:r>
              </a:p>
              <a:p>
                <a:endParaRPr lang="en-US" sz="1100" b="1" dirty="0">
                  <a:solidFill>
                    <a:srgbClr val="0070C0"/>
                  </a:solidFill>
                  <a:latin typeface="Segoe UI" panose="020B0502040204020203" pitchFamily="34" charset="0"/>
                  <a:cs typeface="Segoe UI" panose="020B0502040204020203" pitchFamily="34" charset="0"/>
                </a:endParaRPr>
              </a:p>
              <a:p>
                <a:pPr/>
                <a14:m>
                  <m:oMathPara xmlns:m="http://schemas.openxmlformats.org/officeDocument/2006/math">
                    <m:oMathParaPr>
                      <m:jc m:val="centerGroup"/>
                    </m:oMathParaPr>
                    <m:oMath xmlns:m="http://schemas.openxmlformats.org/officeDocument/2006/math">
                      <m:f>
                        <m:fPr>
                          <m:ctrlPr>
                            <a:rPr lang="en-US" sz="1100" i="1" smtClean="0">
                              <a:solidFill>
                                <a:sysClr val="windowText" lastClr="000000"/>
                              </a:solidFill>
                              <a:latin typeface="Cambria Math" panose="02040503050406030204" pitchFamily="18" charset="0"/>
                              <a:cs typeface="Segoe UI" panose="020B0502040204020203" pitchFamily="34" charset="0"/>
                            </a:rPr>
                          </m:ctrlPr>
                        </m:fPr>
                        <m:num>
                          <m:sSup>
                            <m:sSupPr>
                              <m:ctrlPr>
                                <a:rPr lang="en-US" sz="1100" i="1">
                                  <a:solidFill>
                                    <a:sysClr val="windowText" lastClr="000000"/>
                                  </a:solidFill>
                                  <a:latin typeface="Cambria Math" panose="02040503050406030204" pitchFamily="18" charset="0"/>
                                  <a:cs typeface="Segoe UI" panose="020B0502040204020203" pitchFamily="34" charset="0"/>
                                </a:rPr>
                              </m:ctrlPr>
                            </m:sSupPr>
                            <m:e>
                              <m:r>
                                <a:rPr lang="en-US" sz="1100" i="1">
                                  <a:solidFill>
                                    <a:sysClr val="windowText" lastClr="000000"/>
                                  </a:solidFill>
                                  <a:latin typeface="Cambria Math" panose="02040503050406030204" pitchFamily="18" charset="0"/>
                                  <a:cs typeface="Segoe UI" panose="020B0502040204020203" pitchFamily="34" charset="0"/>
                                </a:rPr>
                                <m:t>𝑒</m:t>
                              </m:r>
                            </m:e>
                            <m:sup>
                              <m:r>
                                <a:rPr lang="el-GR" sz="1100" i="1">
                                  <a:solidFill>
                                    <a:sysClr val="windowText" lastClr="000000"/>
                                  </a:solidFill>
                                  <a:latin typeface="Cambria Math" panose="02040503050406030204" pitchFamily="18" charset="0"/>
                                  <a:cs typeface="Segoe UI" panose="020B0502040204020203" pitchFamily="34" charset="0"/>
                                </a:rPr>
                                <m:t>𝜃</m:t>
                              </m:r>
                              <m:r>
                                <a:rPr lang="en-US" sz="1100" i="1" baseline="-25000">
                                  <a:solidFill>
                                    <a:sysClr val="windowText" lastClr="000000"/>
                                  </a:solidFill>
                                  <a:latin typeface="Cambria Math" panose="02040503050406030204" pitchFamily="18" charset="0"/>
                                  <a:cs typeface="Segoe UI" panose="020B0502040204020203" pitchFamily="34" charset="0"/>
                                </a:rPr>
                                <m:t>0</m:t>
                              </m:r>
                              <m:r>
                                <a:rPr lang="en-US" sz="1100" i="1">
                                  <a:solidFill>
                                    <a:sysClr val="windowText" lastClr="000000"/>
                                  </a:solidFill>
                                  <a:latin typeface="Cambria Math" panose="02040503050406030204" pitchFamily="18" charset="0"/>
                                  <a:cs typeface="Segoe UI" panose="020B0502040204020203" pitchFamily="34" charset="0"/>
                                </a:rPr>
                                <m:t>+</m:t>
                              </m:r>
                              <m:r>
                                <a:rPr lang="el-GR" sz="1100" i="1">
                                  <a:solidFill>
                                    <a:sysClr val="windowText" lastClr="000000"/>
                                  </a:solidFill>
                                  <a:latin typeface="Cambria Math" panose="02040503050406030204" pitchFamily="18" charset="0"/>
                                  <a:cs typeface="Segoe UI" panose="020B0502040204020203" pitchFamily="34" charset="0"/>
                                </a:rPr>
                                <m:t>𝜃</m:t>
                              </m:r>
                              <m:r>
                                <a:rPr lang="en-US" sz="1100" i="1" baseline="-25000">
                                  <a:solidFill>
                                    <a:sysClr val="windowText" lastClr="000000"/>
                                  </a:solidFill>
                                  <a:latin typeface="Cambria Math" panose="02040503050406030204" pitchFamily="18" charset="0"/>
                                  <a:cs typeface="Segoe UI" panose="020B0502040204020203" pitchFamily="34" charset="0"/>
                                </a:rPr>
                                <m:t>1</m:t>
                              </m:r>
                              <m:r>
                                <a:rPr lang="en-US" sz="1100" i="1">
                                  <a:solidFill>
                                    <a:sysClr val="windowText" lastClr="000000"/>
                                  </a:solidFill>
                                  <a:latin typeface="Cambria Math" panose="02040503050406030204" pitchFamily="18" charset="0"/>
                                  <a:cs typeface="Segoe UI" panose="020B0502040204020203" pitchFamily="34" charset="0"/>
                                </a:rPr>
                                <m:t>𝑥</m:t>
                              </m:r>
                              <m:r>
                                <a:rPr lang="en-US" sz="1100" i="1" baseline="-25000">
                                  <a:solidFill>
                                    <a:sysClr val="windowText" lastClr="000000"/>
                                  </a:solidFill>
                                  <a:latin typeface="Cambria Math" panose="02040503050406030204" pitchFamily="18" charset="0"/>
                                  <a:cs typeface="Segoe UI" panose="020B0502040204020203" pitchFamily="34" charset="0"/>
                                </a:rPr>
                                <m:t>1</m:t>
                              </m:r>
                              <m:r>
                                <a:rPr lang="en-US" sz="1100" i="1">
                                  <a:solidFill>
                                    <a:sysClr val="windowText" lastClr="000000"/>
                                  </a:solidFill>
                                  <a:latin typeface="Cambria Math" panose="02040503050406030204" pitchFamily="18" charset="0"/>
                                  <a:cs typeface="Segoe UI" panose="020B0502040204020203" pitchFamily="34" charset="0"/>
                                </a:rPr>
                                <m:t>+</m:t>
                              </m:r>
                              <m:r>
                                <a:rPr lang="el-GR" sz="1100" i="1">
                                  <a:solidFill>
                                    <a:sysClr val="windowText" lastClr="000000"/>
                                  </a:solidFill>
                                  <a:latin typeface="Cambria Math" panose="02040503050406030204" pitchFamily="18" charset="0"/>
                                  <a:cs typeface="Segoe UI" panose="020B0502040204020203" pitchFamily="34" charset="0"/>
                                </a:rPr>
                                <m:t>𝜃</m:t>
                              </m:r>
                              <m:r>
                                <a:rPr lang="en-US" sz="1100" i="1" baseline="-25000">
                                  <a:solidFill>
                                    <a:sysClr val="windowText" lastClr="000000"/>
                                  </a:solidFill>
                                  <a:latin typeface="Cambria Math" panose="02040503050406030204" pitchFamily="18" charset="0"/>
                                  <a:cs typeface="Segoe UI" panose="020B0502040204020203" pitchFamily="34" charset="0"/>
                                </a:rPr>
                                <m:t>2</m:t>
                              </m:r>
                              <m:r>
                                <a:rPr lang="en-US" sz="1100" i="1">
                                  <a:solidFill>
                                    <a:sysClr val="windowText" lastClr="000000"/>
                                  </a:solidFill>
                                  <a:latin typeface="Cambria Math" panose="02040503050406030204" pitchFamily="18" charset="0"/>
                                  <a:cs typeface="Segoe UI" panose="020B0502040204020203" pitchFamily="34" charset="0"/>
                                </a:rPr>
                                <m:t>𝑥</m:t>
                              </m:r>
                              <m:r>
                                <a:rPr lang="en-US" sz="1100" i="1" baseline="-25000">
                                  <a:solidFill>
                                    <a:sysClr val="windowText" lastClr="000000"/>
                                  </a:solidFill>
                                  <a:latin typeface="Cambria Math" panose="02040503050406030204" pitchFamily="18" charset="0"/>
                                  <a:cs typeface="Segoe UI" panose="020B0502040204020203" pitchFamily="34" charset="0"/>
                                </a:rPr>
                                <m:t>2</m:t>
                              </m:r>
                              <m:r>
                                <a:rPr lang="en-US" sz="1100" i="1">
                                  <a:solidFill>
                                    <a:sysClr val="windowText" lastClr="000000"/>
                                  </a:solidFill>
                                  <a:latin typeface="Cambria Math" panose="02040503050406030204" pitchFamily="18" charset="0"/>
                                  <a:cs typeface="Segoe UI" panose="020B0502040204020203" pitchFamily="34" charset="0"/>
                                </a:rPr>
                                <m:t>+</m:t>
                              </m:r>
                              <m:r>
                                <a:rPr lang="el-GR" sz="1100" i="1">
                                  <a:solidFill>
                                    <a:sysClr val="windowText" lastClr="000000"/>
                                  </a:solidFill>
                                  <a:latin typeface="Cambria Math" panose="02040503050406030204" pitchFamily="18" charset="0"/>
                                  <a:cs typeface="Segoe UI" panose="020B0502040204020203" pitchFamily="34" charset="0"/>
                                </a:rPr>
                                <m:t>𝜃</m:t>
                              </m:r>
                              <m:r>
                                <a:rPr lang="en-US" sz="1100" i="1" baseline="-25000">
                                  <a:solidFill>
                                    <a:sysClr val="windowText" lastClr="000000"/>
                                  </a:solidFill>
                                  <a:latin typeface="Cambria Math" panose="02040503050406030204" pitchFamily="18" charset="0"/>
                                  <a:cs typeface="Segoe UI" panose="020B0502040204020203" pitchFamily="34" charset="0"/>
                                </a:rPr>
                                <m:t>3</m:t>
                              </m:r>
                              <m:r>
                                <a:rPr lang="en-US" sz="1100" i="1">
                                  <a:solidFill>
                                    <a:sysClr val="windowText" lastClr="000000"/>
                                  </a:solidFill>
                                  <a:latin typeface="Cambria Math" panose="02040503050406030204" pitchFamily="18" charset="0"/>
                                  <a:cs typeface="Segoe UI" panose="020B0502040204020203" pitchFamily="34" charset="0"/>
                                </a:rPr>
                                <m:t>𝑥</m:t>
                              </m:r>
                              <m:r>
                                <a:rPr lang="en-US" sz="1100" i="1" baseline="-25000">
                                  <a:solidFill>
                                    <a:sysClr val="windowText" lastClr="000000"/>
                                  </a:solidFill>
                                  <a:latin typeface="Cambria Math" panose="02040503050406030204" pitchFamily="18" charset="0"/>
                                  <a:cs typeface="Segoe UI" panose="020B0502040204020203" pitchFamily="34" charset="0"/>
                                </a:rPr>
                                <m:t>3</m:t>
                              </m:r>
                              <m:r>
                                <a:rPr lang="en-US" sz="1100" i="1">
                                  <a:solidFill>
                                    <a:sysClr val="windowText" lastClr="000000"/>
                                  </a:solidFill>
                                  <a:latin typeface="Cambria Math" panose="02040503050406030204" pitchFamily="18" charset="0"/>
                                  <a:cs typeface="Segoe UI" panose="020B0502040204020203" pitchFamily="34" charset="0"/>
                                </a:rPr>
                                <m:t>+ … +</m:t>
                              </m:r>
                              <m:r>
                                <a:rPr lang="el-GR" sz="1100" i="1">
                                  <a:solidFill>
                                    <a:sysClr val="windowText" lastClr="000000"/>
                                  </a:solidFill>
                                  <a:latin typeface="Cambria Math" panose="02040503050406030204" pitchFamily="18" charset="0"/>
                                  <a:cs typeface="Segoe UI" panose="020B0502040204020203" pitchFamily="34" charset="0"/>
                                </a:rPr>
                                <m:t>𝜃</m:t>
                              </m:r>
                              <m:r>
                                <a:rPr lang="en-US" sz="1100" i="1" baseline="-25000">
                                  <a:solidFill>
                                    <a:sysClr val="windowText" lastClr="000000"/>
                                  </a:solidFill>
                                  <a:latin typeface="Cambria Math" panose="02040503050406030204" pitchFamily="18" charset="0"/>
                                  <a:cs typeface="Segoe UI" panose="020B0502040204020203" pitchFamily="34" charset="0"/>
                                </a:rPr>
                                <m:t>𝑛</m:t>
                              </m:r>
                              <m:r>
                                <a:rPr lang="en-US" sz="1100" i="1">
                                  <a:solidFill>
                                    <a:sysClr val="windowText" lastClr="000000"/>
                                  </a:solidFill>
                                  <a:latin typeface="Cambria Math" panose="02040503050406030204" pitchFamily="18" charset="0"/>
                                  <a:cs typeface="Segoe UI" panose="020B0502040204020203" pitchFamily="34" charset="0"/>
                                </a:rPr>
                                <m:t>𝑥</m:t>
                              </m:r>
                              <m:r>
                                <a:rPr lang="en-US" sz="1100" i="1" baseline="-25000">
                                  <a:solidFill>
                                    <a:sysClr val="windowText" lastClr="000000"/>
                                  </a:solidFill>
                                  <a:latin typeface="Cambria Math" panose="02040503050406030204" pitchFamily="18" charset="0"/>
                                  <a:cs typeface="Segoe UI" panose="020B0502040204020203" pitchFamily="34" charset="0"/>
                                </a:rPr>
                                <m:t>𝑛</m:t>
                              </m:r>
                            </m:sup>
                          </m:sSup>
                        </m:num>
                        <m:den>
                          <m:r>
                            <a:rPr lang="en-US" sz="1100" b="0" i="1" smtClean="0">
                              <a:solidFill>
                                <a:sysClr val="windowText" lastClr="000000"/>
                              </a:solidFill>
                              <a:latin typeface="Cambria Math" panose="02040503050406030204" pitchFamily="18" charset="0"/>
                              <a:cs typeface="Segoe UI" panose="020B0502040204020203" pitchFamily="34" charset="0"/>
                            </a:rPr>
                            <m:t>1+</m:t>
                          </m:r>
                          <m:sSup>
                            <m:sSupPr>
                              <m:ctrlPr>
                                <a:rPr lang="en-US" sz="1100" i="1">
                                  <a:solidFill>
                                    <a:sysClr val="windowText" lastClr="000000"/>
                                  </a:solidFill>
                                  <a:latin typeface="Cambria Math" panose="02040503050406030204" pitchFamily="18" charset="0"/>
                                  <a:cs typeface="Segoe UI" panose="020B0502040204020203" pitchFamily="34" charset="0"/>
                                </a:rPr>
                              </m:ctrlPr>
                            </m:sSupPr>
                            <m:e>
                              <m:r>
                                <a:rPr lang="en-US" sz="1100" i="1">
                                  <a:solidFill>
                                    <a:sysClr val="windowText" lastClr="000000"/>
                                  </a:solidFill>
                                  <a:latin typeface="Cambria Math" panose="02040503050406030204" pitchFamily="18" charset="0"/>
                                  <a:cs typeface="Segoe UI" panose="020B0502040204020203" pitchFamily="34" charset="0"/>
                                </a:rPr>
                                <m:t>𝑒</m:t>
                              </m:r>
                            </m:e>
                            <m:sup>
                              <m:r>
                                <a:rPr lang="el-GR" sz="1100" i="1">
                                  <a:solidFill>
                                    <a:sysClr val="windowText" lastClr="000000"/>
                                  </a:solidFill>
                                  <a:latin typeface="Cambria Math" panose="02040503050406030204" pitchFamily="18" charset="0"/>
                                  <a:cs typeface="Segoe UI" panose="020B0502040204020203" pitchFamily="34" charset="0"/>
                                </a:rPr>
                                <m:t>𝜃</m:t>
                              </m:r>
                              <m:r>
                                <a:rPr lang="en-US" sz="1100" i="1" baseline="-25000">
                                  <a:solidFill>
                                    <a:sysClr val="windowText" lastClr="000000"/>
                                  </a:solidFill>
                                  <a:latin typeface="Cambria Math" panose="02040503050406030204" pitchFamily="18" charset="0"/>
                                  <a:cs typeface="Segoe UI" panose="020B0502040204020203" pitchFamily="34" charset="0"/>
                                </a:rPr>
                                <m:t>0</m:t>
                              </m:r>
                              <m:r>
                                <a:rPr lang="en-US" sz="1100" i="1">
                                  <a:solidFill>
                                    <a:sysClr val="windowText" lastClr="000000"/>
                                  </a:solidFill>
                                  <a:latin typeface="Cambria Math" panose="02040503050406030204" pitchFamily="18" charset="0"/>
                                  <a:cs typeface="Segoe UI" panose="020B0502040204020203" pitchFamily="34" charset="0"/>
                                </a:rPr>
                                <m:t>+</m:t>
                              </m:r>
                              <m:r>
                                <a:rPr lang="el-GR" sz="1100" i="1">
                                  <a:solidFill>
                                    <a:sysClr val="windowText" lastClr="000000"/>
                                  </a:solidFill>
                                  <a:latin typeface="Cambria Math" panose="02040503050406030204" pitchFamily="18" charset="0"/>
                                  <a:cs typeface="Segoe UI" panose="020B0502040204020203" pitchFamily="34" charset="0"/>
                                </a:rPr>
                                <m:t>𝜃</m:t>
                              </m:r>
                              <m:r>
                                <a:rPr lang="en-US" sz="1100" i="1" baseline="-25000">
                                  <a:solidFill>
                                    <a:sysClr val="windowText" lastClr="000000"/>
                                  </a:solidFill>
                                  <a:latin typeface="Cambria Math" panose="02040503050406030204" pitchFamily="18" charset="0"/>
                                  <a:cs typeface="Segoe UI" panose="020B0502040204020203" pitchFamily="34" charset="0"/>
                                </a:rPr>
                                <m:t>1</m:t>
                              </m:r>
                              <m:r>
                                <a:rPr lang="en-US" sz="1100" i="1">
                                  <a:solidFill>
                                    <a:sysClr val="windowText" lastClr="000000"/>
                                  </a:solidFill>
                                  <a:latin typeface="Cambria Math" panose="02040503050406030204" pitchFamily="18" charset="0"/>
                                  <a:cs typeface="Segoe UI" panose="020B0502040204020203" pitchFamily="34" charset="0"/>
                                </a:rPr>
                                <m:t>𝑥</m:t>
                              </m:r>
                              <m:r>
                                <a:rPr lang="en-US" sz="1100" i="1" baseline="-25000">
                                  <a:solidFill>
                                    <a:sysClr val="windowText" lastClr="000000"/>
                                  </a:solidFill>
                                  <a:latin typeface="Cambria Math" panose="02040503050406030204" pitchFamily="18" charset="0"/>
                                  <a:cs typeface="Segoe UI" panose="020B0502040204020203" pitchFamily="34" charset="0"/>
                                </a:rPr>
                                <m:t>1</m:t>
                              </m:r>
                              <m:r>
                                <a:rPr lang="en-US" sz="1100" i="1">
                                  <a:solidFill>
                                    <a:sysClr val="windowText" lastClr="000000"/>
                                  </a:solidFill>
                                  <a:latin typeface="Cambria Math" panose="02040503050406030204" pitchFamily="18" charset="0"/>
                                  <a:cs typeface="Segoe UI" panose="020B0502040204020203" pitchFamily="34" charset="0"/>
                                </a:rPr>
                                <m:t>+</m:t>
                              </m:r>
                              <m:r>
                                <a:rPr lang="el-GR" sz="1100" i="1">
                                  <a:solidFill>
                                    <a:sysClr val="windowText" lastClr="000000"/>
                                  </a:solidFill>
                                  <a:latin typeface="Cambria Math" panose="02040503050406030204" pitchFamily="18" charset="0"/>
                                  <a:cs typeface="Segoe UI" panose="020B0502040204020203" pitchFamily="34" charset="0"/>
                                </a:rPr>
                                <m:t>𝜃</m:t>
                              </m:r>
                              <m:r>
                                <a:rPr lang="en-US" sz="1100" i="1" baseline="-25000">
                                  <a:solidFill>
                                    <a:sysClr val="windowText" lastClr="000000"/>
                                  </a:solidFill>
                                  <a:latin typeface="Cambria Math" panose="02040503050406030204" pitchFamily="18" charset="0"/>
                                  <a:cs typeface="Segoe UI" panose="020B0502040204020203" pitchFamily="34" charset="0"/>
                                </a:rPr>
                                <m:t>2</m:t>
                              </m:r>
                              <m:r>
                                <a:rPr lang="en-US" sz="1100" i="1">
                                  <a:solidFill>
                                    <a:sysClr val="windowText" lastClr="000000"/>
                                  </a:solidFill>
                                  <a:latin typeface="Cambria Math" panose="02040503050406030204" pitchFamily="18" charset="0"/>
                                  <a:cs typeface="Segoe UI" panose="020B0502040204020203" pitchFamily="34" charset="0"/>
                                </a:rPr>
                                <m:t>𝑥</m:t>
                              </m:r>
                              <m:r>
                                <a:rPr lang="en-US" sz="1100" i="1" baseline="-25000">
                                  <a:solidFill>
                                    <a:sysClr val="windowText" lastClr="000000"/>
                                  </a:solidFill>
                                  <a:latin typeface="Cambria Math" panose="02040503050406030204" pitchFamily="18" charset="0"/>
                                  <a:cs typeface="Segoe UI" panose="020B0502040204020203" pitchFamily="34" charset="0"/>
                                </a:rPr>
                                <m:t>2</m:t>
                              </m:r>
                              <m:r>
                                <a:rPr lang="en-US" sz="1100" i="1">
                                  <a:solidFill>
                                    <a:sysClr val="windowText" lastClr="000000"/>
                                  </a:solidFill>
                                  <a:latin typeface="Cambria Math" panose="02040503050406030204" pitchFamily="18" charset="0"/>
                                  <a:cs typeface="Segoe UI" panose="020B0502040204020203" pitchFamily="34" charset="0"/>
                                </a:rPr>
                                <m:t>+</m:t>
                              </m:r>
                              <m:r>
                                <a:rPr lang="el-GR" sz="1100" i="1">
                                  <a:solidFill>
                                    <a:sysClr val="windowText" lastClr="000000"/>
                                  </a:solidFill>
                                  <a:latin typeface="Cambria Math" panose="02040503050406030204" pitchFamily="18" charset="0"/>
                                  <a:cs typeface="Segoe UI" panose="020B0502040204020203" pitchFamily="34" charset="0"/>
                                </a:rPr>
                                <m:t>𝜃</m:t>
                              </m:r>
                              <m:r>
                                <a:rPr lang="en-US" sz="1100" i="1" baseline="-25000">
                                  <a:solidFill>
                                    <a:sysClr val="windowText" lastClr="000000"/>
                                  </a:solidFill>
                                  <a:latin typeface="Cambria Math" panose="02040503050406030204" pitchFamily="18" charset="0"/>
                                  <a:cs typeface="Segoe UI" panose="020B0502040204020203" pitchFamily="34" charset="0"/>
                                </a:rPr>
                                <m:t>3</m:t>
                              </m:r>
                              <m:r>
                                <a:rPr lang="en-US" sz="1100" i="1">
                                  <a:solidFill>
                                    <a:sysClr val="windowText" lastClr="000000"/>
                                  </a:solidFill>
                                  <a:latin typeface="Cambria Math" panose="02040503050406030204" pitchFamily="18" charset="0"/>
                                  <a:cs typeface="Segoe UI" panose="020B0502040204020203" pitchFamily="34" charset="0"/>
                                </a:rPr>
                                <m:t>𝑥</m:t>
                              </m:r>
                              <m:r>
                                <a:rPr lang="en-US" sz="1100" i="1" baseline="-25000">
                                  <a:solidFill>
                                    <a:sysClr val="windowText" lastClr="000000"/>
                                  </a:solidFill>
                                  <a:latin typeface="Cambria Math" panose="02040503050406030204" pitchFamily="18" charset="0"/>
                                  <a:cs typeface="Segoe UI" panose="020B0502040204020203" pitchFamily="34" charset="0"/>
                                </a:rPr>
                                <m:t>3</m:t>
                              </m:r>
                              <m:r>
                                <a:rPr lang="en-US" sz="1100" i="1">
                                  <a:solidFill>
                                    <a:sysClr val="windowText" lastClr="000000"/>
                                  </a:solidFill>
                                  <a:latin typeface="Cambria Math" panose="02040503050406030204" pitchFamily="18" charset="0"/>
                                  <a:cs typeface="Segoe UI" panose="020B0502040204020203" pitchFamily="34" charset="0"/>
                                </a:rPr>
                                <m:t>+ … +</m:t>
                              </m:r>
                              <m:r>
                                <a:rPr lang="el-GR" sz="1100" i="1">
                                  <a:solidFill>
                                    <a:sysClr val="windowText" lastClr="000000"/>
                                  </a:solidFill>
                                  <a:latin typeface="Cambria Math" panose="02040503050406030204" pitchFamily="18" charset="0"/>
                                  <a:cs typeface="Segoe UI" panose="020B0502040204020203" pitchFamily="34" charset="0"/>
                                </a:rPr>
                                <m:t>𝜃</m:t>
                              </m:r>
                              <m:r>
                                <a:rPr lang="en-US" sz="1100" i="1" baseline="-25000">
                                  <a:solidFill>
                                    <a:sysClr val="windowText" lastClr="000000"/>
                                  </a:solidFill>
                                  <a:latin typeface="Cambria Math" panose="02040503050406030204" pitchFamily="18" charset="0"/>
                                  <a:cs typeface="Segoe UI" panose="020B0502040204020203" pitchFamily="34" charset="0"/>
                                </a:rPr>
                                <m:t>𝑛</m:t>
                              </m:r>
                              <m:r>
                                <a:rPr lang="en-US" sz="1100" i="1">
                                  <a:solidFill>
                                    <a:sysClr val="windowText" lastClr="000000"/>
                                  </a:solidFill>
                                  <a:latin typeface="Cambria Math" panose="02040503050406030204" pitchFamily="18" charset="0"/>
                                  <a:cs typeface="Segoe UI" panose="020B0502040204020203" pitchFamily="34" charset="0"/>
                                </a:rPr>
                                <m:t>𝑥</m:t>
                              </m:r>
                              <m:r>
                                <a:rPr lang="en-US" sz="1100" i="1" baseline="-25000">
                                  <a:solidFill>
                                    <a:sysClr val="windowText" lastClr="000000"/>
                                  </a:solidFill>
                                  <a:latin typeface="Cambria Math" panose="02040503050406030204" pitchFamily="18" charset="0"/>
                                  <a:cs typeface="Segoe UI" panose="020B0502040204020203" pitchFamily="34" charset="0"/>
                                </a:rPr>
                                <m:t>𝑛</m:t>
                              </m:r>
                            </m:sup>
                          </m:sSup>
                        </m:den>
                      </m:f>
                    </m:oMath>
                  </m:oMathPara>
                </a14:m>
                <a:endParaRPr lang="en-US" sz="1100" i="1" dirty="0">
                  <a:solidFill>
                    <a:sysClr val="windowText" lastClr="000000"/>
                  </a:solidFill>
                  <a:latin typeface="Segoe UI" panose="020B0502040204020203" pitchFamily="34" charset="0"/>
                  <a:cs typeface="Segoe UI" panose="020B0502040204020203" pitchFamily="34" charset="0"/>
                </a:endParaRPr>
              </a:p>
            </p:txBody>
          </p:sp>
        </mc:Choice>
        <mc:Fallback xmlns="">
          <p:sp>
            <p:nvSpPr>
              <p:cNvPr id="11" name="Rectangle: Rounded Corners 10">
                <a:extLst>
                  <a:ext uri="{FF2B5EF4-FFF2-40B4-BE49-F238E27FC236}">
                    <a16:creationId xmlns:a16="http://schemas.microsoft.com/office/drawing/2014/main" id="{BE4B2502-91B9-41B2-9017-74989FF3BD00}"/>
                  </a:ext>
                </a:extLst>
              </p:cNvPr>
              <p:cNvSpPr>
                <a:spLocks noRot="1" noChangeAspect="1" noMove="1" noResize="1" noEditPoints="1" noAdjustHandles="1" noChangeArrowheads="1" noChangeShapeType="1" noTextEdit="1"/>
              </p:cNvSpPr>
              <p:nvPr/>
            </p:nvSpPr>
            <p:spPr>
              <a:xfrm>
                <a:off x="4583285" y="1642072"/>
                <a:ext cx="4126089" cy="2979343"/>
              </a:xfrm>
              <a:prstGeom prst="roundRect">
                <a:avLst>
                  <a:gd name="adj" fmla="val 0"/>
                </a:avLst>
              </a:prstGeom>
              <a:blipFill>
                <a:blip r:embed="rId3"/>
                <a:stretch>
                  <a:fillRect/>
                </a:stretch>
              </a:blipFill>
              <a:ln w="12700"/>
            </p:spPr>
            <p:txBody>
              <a:bodyPr/>
              <a:lstStyle/>
              <a:p>
                <a:r>
                  <a:rPr lang="en-US">
                    <a:noFill/>
                  </a:rPr>
                  <a:t> </a:t>
                </a:r>
              </a:p>
            </p:txBody>
          </p:sp>
        </mc:Fallback>
      </mc:AlternateContent>
      <p:pic>
        <p:nvPicPr>
          <p:cNvPr id="6" name="Picture 5">
            <a:extLst>
              <a:ext uri="{FF2B5EF4-FFF2-40B4-BE49-F238E27FC236}">
                <a16:creationId xmlns:a16="http://schemas.microsoft.com/office/drawing/2014/main" id="{F37E82BD-1193-48D7-B8C3-998A89824A00}"/>
              </a:ext>
            </a:extLst>
          </p:cNvPr>
          <p:cNvPicPr>
            <a:picLocks noChangeAspect="1"/>
          </p:cNvPicPr>
          <p:nvPr/>
        </p:nvPicPr>
        <p:blipFill>
          <a:blip r:embed="rId4"/>
          <a:stretch>
            <a:fillRect/>
          </a:stretch>
        </p:blipFill>
        <p:spPr>
          <a:xfrm>
            <a:off x="5415225" y="2614186"/>
            <a:ext cx="2462208" cy="1652808"/>
          </a:xfrm>
          <a:prstGeom prst="rect">
            <a:avLst/>
          </a:prstGeom>
        </p:spPr>
      </p:pic>
      <p:sp>
        <p:nvSpPr>
          <p:cNvPr id="15" name="TextBox 14">
            <a:extLst>
              <a:ext uri="{FF2B5EF4-FFF2-40B4-BE49-F238E27FC236}">
                <a16:creationId xmlns:a16="http://schemas.microsoft.com/office/drawing/2014/main" id="{8E4785CE-5AF8-4DCD-BFC9-5B033B2D2896}"/>
              </a:ext>
            </a:extLst>
          </p:cNvPr>
          <p:cNvSpPr txBox="1"/>
          <p:nvPr/>
        </p:nvSpPr>
        <p:spPr>
          <a:xfrm>
            <a:off x="4735779" y="4293218"/>
            <a:ext cx="3821099" cy="261610"/>
          </a:xfrm>
          <a:prstGeom prst="rect">
            <a:avLst/>
          </a:prstGeom>
          <a:noFill/>
        </p:spPr>
        <p:txBody>
          <a:bodyPr wrap="square">
            <a:spAutoFit/>
          </a:bodyPr>
          <a:lstStyle/>
          <a:p>
            <a:pPr algn="ctr"/>
            <a:r>
              <a:rPr lang="en-US" sz="1100" b="0" i="0" u="none" strike="noStrike" dirty="0">
                <a:effectLst/>
                <a:latin typeface="STIXMathJax_Normal-italic"/>
              </a:rPr>
              <a:t>𝑃𝑟𝑜𝑏𝑎𝑏𝑖𝑙𝑖𝑡𝑦 𝑂𝑓 𝐶𝑙𝑎𝑠𝑠</a:t>
            </a:r>
            <a:r>
              <a:rPr lang="en-US" sz="1100" dirty="0">
                <a:latin typeface="STIXMathJax_Main"/>
              </a:rPr>
              <a:t> </a:t>
            </a:r>
            <a:r>
              <a:rPr lang="en-US" sz="1100" b="0" i="0" u="none" strike="noStrike" dirty="0">
                <a:effectLst/>
                <a:latin typeface="STIXMathJax_Main"/>
              </a:rPr>
              <a:t>1=</a:t>
            </a:r>
            <a:r>
              <a:rPr lang="en-US" sz="1100" b="0" i="0" u="none" strike="noStrike" dirty="0">
                <a:effectLst/>
                <a:latin typeface="STIXMathJax_Normal-italic"/>
              </a:rPr>
              <a:t>𝑃</a:t>
            </a:r>
            <a:r>
              <a:rPr lang="en-US" sz="1100" b="0" i="0" u="none" strike="noStrike" dirty="0">
                <a:effectLst/>
                <a:latin typeface="STIXMathJax_Main"/>
              </a:rPr>
              <a:t>(</a:t>
            </a:r>
            <a:r>
              <a:rPr lang="en-US" sz="1100" b="0" i="0" u="none" strike="noStrike" dirty="0">
                <a:effectLst/>
                <a:latin typeface="STIXMathJax_Normal-italic"/>
              </a:rPr>
              <a:t>𝑌</a:t>
            </a:r>
            <a:r>
              <a:rPr lang="en-US" sz="1100" b="0" i="0" u="none" strike="noStrike" dirty="0">
                <a:effectLst/>
                <a:latin typeface="STIXMathJax_Main"/>
              </a:rPr>
              <a:t>=1</a:t>
            </a:r>
            <a:r>
              <a:rPr lang="en-US" sz="1100" b="0" i="0" u="none" strike="noStrike" dirty="0">
                <a:effectLst/>
                <a:latin typeface="STIXMathJax_Variants"/>
              </a:rPr>
              <a:t>|</a:t>
            </a:r>
            <a:r>
              <a:rPr lang="en-US" sz="1100" b="0" i="0" u="none" strike="noStrike" dirty="0">
                <a:effectLst/>
                <a:latin typeface="STIXMathJax_Normal-italic"/>
              </a:rPr>
              <a:t>𝑋</a:t>
            </a:r>
            <a:r>
              <a:rPr lang="en-US" sz="1100" b="0" i="0" u="none" strike="noStrike" dirty="0">
                <a:effectLst/>
                <a:latin typeface="STIXMathJax_Main"/>
              </a:rPr>
              <a:t>)=</a:t>
            </a:r>
            <a:r>
              <a:rPr lang="en-US" sz="1100" b="0" i="0" u="none" strike="noStrike" dirty="0">
                <a:effectLst/>
                <a:latin typeface="STIXMathJax_Normal-italic"/>
              </a:rPr>
              <a:t>𝜎</a:t>
            </a:r>
            <a:r>
              <a:rPr lang="en-US" sz="1100" b="0" i="0" u="none" strike="noStrike" dirty="0">
                <a:effectLst/>
                <a:latin typeface="STIXMathJax_Main"/>
              </a:rPr>
              <a:t>(</a:t>
            </a:r>
            <a:r>
              <a:rPr lang="en-US" sz="1100" b="0" i="0" u="none" strike="noStrike" dirty="0">
                <a:effectLst/>
                <a:latin typeface="STIXMathJax_Normal-italic"/>
              </a:rPr>
              <a:t>𝜃</a:t>
            </a:r>
            <a:r>
              <a:rPr lang="en-US" sz="1100" b="0" i="0" u="none" strike="noStrike" baseline="30000" dirty="0">
                <a:effectLst/>
                <a:latin typeface="STIXMathJax_Normal-italic"/>
              </a:rPr>
              <a:t>𝑇</a:t>
            </a:r>
            <a:r>
              <a:rPr lang="en-US" sz="1100" b="0" i="0" u="none" strike="noStrike" dirty="0">
                <a:effectLst/>
                <a:latin typeface="STIXMathJax_Normal-italic"/>
              </a:rPr>
              <a:t>𝑋</a:t>
            </a:r>
            <a:r>
              <a:rPr lang="en-US" sz="1100" b="0" i="0" u="none" strike="noStrike" dirty="0">
                <a:effectLst/>
                <a:latin typeface="STIXMathJax_Main"/>
              </a:rPr>
              <a:t>)</a:t>
            </a:r>
            <a:endParaRPr lang="en-US" sz="1100" dirty="0"/>
          </a:p>
        </p:txBody>
      </p:sp>
      <p:sp>
        <p:nvSpPr>
          <p:cNvPr id="17" name="TextBox 16">
            <a:extLst>
              <a:ext uri="{FF2B5EF4-FFF2-40B4-BE49-F238E27FC236}">
                <a16:creationId xmlns:a16="http://schemas.microsoft.com/office/drawing/2014/main" id="{1BC30A95-DFE0-45C7-886D-172B4EB36843}"/>
              </a:ext>
            </a:extLst>
          </p:cNvPr>
          <p:cNvSpPr txBox="1"/>
          <p:nvPr/>
        </p:nvSpPr>
        <p:spPr>
          <a:xfrm>
            <a:off x="5045514" y="2085108"/>
            <a:ext cx="739422" cy="261610"/>
          </a:xfrm>
          <a:prstGeom prst="rect">
            <a:avLst/>
          </a:prstGeom>
          <a:noFill/>
        </p:spPr>
        <p:txBody>
          <a:bodyPr wrap="square">
            <a:spAutoFit/>
          </a:bodyPr>
          <a:lstStyle/>
          <a:p>
            <a:r>
              <a:rPr lang="en-US" sz="1100" b="0" i="0" u="none" strike="noStrike" dirty="0">
                <a:effectLst/>
                <a:latin typeface="STIXMathJax_Normal-italic"/>
              </a:rPr>
              <a:t>𝜎</a:t>
            </a:r>
            <a:r>
              <a:rPr lang="en-US" sz="1100" b="0" i="0" u="none" strike="noStrike" dirty="0">
                <a:effectLst/>
                <a:latin typeface="STIXMathJax_Main"/>
              </a:rPr>
              <a:t>(</a:t>
            </a:r>
            <a:r>
              <a:rPr lang="en-US" sz="1100" b="0" i="0" u="none" strike="noStrike" dirty="0">
                <a:effectLst/>
                <a:latin typeface="STIXMathJax_Normal-italic"/>
              </a:rPr>
              <a:t>𝜃</a:t>
            </a:r>
            <a:r>
              <a:rPr lang="en-US" sz="1100" b="0" i="0" u="none" strike="noStrike" baseline="30000" dirty="0">
                <a:effectLst/>
                <a:latin typeface="STIXMathJax_Normal-italic"/>
              </a:rPr>
              <a:t>𝑇</a:t>
            </a:r>
            <a:r>
              <a:rPr lang="en-US" sz="1100" b="0" i="0" u="none" strike="noStrike" dirty="0">
                <a:effectLst/>
                <a:latin typeface="STIXMathJax_Normal-italic"/>
              </a:rPr>
              <a:t>𝑋</a:t>
            </a:r>
            <a:r>
              <a:rPr lang="en-US" sz="1100" b="0" i="0" u="none" strike="noStrike" dirty="0">
                <a:effectLst/>
                <a:latin typeface="STIXMathJax_Main"/>
              </a:rPr>
              <a:t>) =</a:t>
            </a:r>
            <a:endParaRPr lang="en-US" sz="1100" dirty="0"/>
          </a:p>
        </p:txBody>
      </p:sp>
    </p:spTree>
    <p:extLst>
      <p:ext uri="{BB962C8B-B14F-4D97-AF65-F5344CB8AC3E}">
        <p14:creationId xmlns:p14="http://schemas.microsoft.com/office/powerpoint/2010/main" val="3220422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0657" y="1991850"/>
            <a:ext cx="6062686"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700" dirty="0">
                <a:solidFill>
                  <a:schemeClr val="accent4"/>
                </a:solidFill>
              </a:rPr>
              <a:t>2.</a:t>
            </a:r>
            <a:endParaRPr sz="2700" dirty="0">
              <a:solidFill>
                <a:schemeClr val="accent4"/>
              </a:solidFill>
            </a:endParaRPr>
          </a:p>
          <a:p>
            <a:pPr marL="0" lvl="0" indent="0" algn="l" rtl="0">
              <a:spcBef>
                <a:spcPts val="0"/>
              </a:spcBef>
              <a:spcAft>
                <a:spcPts val="0"/>
              </a:spcAft>
              <a:buNone/>
            </a:pPr>
            <a:r>
              <a:rPr lang="en" sz="2300" dirty="0">
                <a:solidFill>
                  <a:srgbClr val="FFC000"/>
                </a:solidFill>
              </a:rPr>
              <a:t>Data</a:t>
            </a:r>
            <a:r>
              <a:rPr lang="en" sz="2300" dirty="0"/>
              <a:t> Avilable and Assumptions</a:t>
            </a:r>
            <a:endParaRPr sz="2300"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3926360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3"/>
          <p:cNvSpPr txBox="1">
            <a:spLocks noGrp="1"/>
          </p:cNvSpPr>
          <p:nvPr>
            <p:ph type="title"/>
          </p:nvPr>
        </p:nvSpPr>
        <p:spPr>
          <a:xfrm>
            <a:off x="270933" y="274253"/>
            <a:ext cx="8602134" cy="48210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Segoe UI" panose="020B0502040204020203" pitchFamily="34" charset="0"/>
                <a:cs typeface="Segoe UI" panose="020B0502040204020203" pitchFamily="34" charset="0"/>
              </a:rPr>
              <a:t>Data Avilable and Assumptions</a:t>
            </a:r>
            <a:endParaRPr dirty="0">
              <a:latin typeface="Segoe UI" panose="020B0502040204020203" pitchFamily="34" charset="0"/>
              <a:cs typeface="Segoe UI" panose="020B0502040204020203" pitchFamily="34" charset="0"/>
            </a:endParaRPr>
          </a:p>
        </p:txBody>
      </p:sp>
      <p:sp>
        <p:nvSpPr>
          <p:cNvPr id="171" name="Google Shape;171;p2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graphicFrame>
        <p:nvGraphicFramePr>
          <p:cNvPr id="2" name="Table 1">
            <a:extLst>
              <a:ext uri="{FF2B5EF4-FFF2-40B4-BE49-F238E27FC236}">
                <a16:creationId xmlns:a16="http://schemas.microsoft.com/office/drawing/2014/main" id="{6137BC8C-1519-4397-B1DF-979D82D744EC}"/>
              </a:ext>
            </a:extLst>
          </p:cNvPr>
          <p:cNvGraphicFramePr>
            <a:graphicFrameLocks noGrp="1"/>
          </p:cNvGraphicFramePr>
          <p:nvPr>
            <p:extLst>
              <p:ext uri="{D42A27DB-BD31-4B8C-83A1-F6EECF244321}">
                <p14:modId xmlns:p14="http://schemas.microsoft.com/office/powerpoint/2010/main" val="2295847821"/>
              </p:ext>
            </p:extLst>
          </p:nvPr>
        </p:nvGraphicFramePr>
        <p:xfrm>
          <a:off x="377471" y="886619"/>
          <a:ext cx="8495596" cy="2736033"/>
        </p:xfrm>
        <a:graphic>
          <a:graphicData uri="http://schemas.openxmlformats.org/drawingml/2006/table">
            <a:tbl>
              <a:tblPr>
                <a:tableStyleId>{3B4B98B0-60AC-42C2-AFA5-B58CD77FA1E5}</a:tableStyleId>
              </a:tblPr>
              <a:tblGrid>
                <a:gridCol w="375755">
                  <a:extLst>
                    <a:ext uri="{9D8B030D-6E8A-4147-A177-3AD203B41FA5}">
                      <a16:colId xmlns:a16="http://schemas.microsoft.com/office/drawing/2014/main" val="3850968724"/>
                    </a:ext>
                  </a:extLst>
                </a:gridCol>
                <a:gridCol w="1369085">
                  <a:extLst>
                    <a:ext uri="{9D8B030D-6E8A-4147-A177-3AD203B41FA5}">
                      <a16:colId xmlns:a16="http://schemas.microsoft.com/office/drawing/2014/main" val="2311268120"/>
                    </a:ext>
                  </a:extLst>
                </a:gridCol>
                <a:gridCol w="6750756">
                  <a:extLst>
                    <a:ext uri="{9D8B030D-6E8A-4147-A177-3AD203B41FA5}">
                      <a16:colId xmlns:a16="http://schemas.microsoft.com/office/drawing/2014/main" val="3090111001"/>
                    </a:ext>
                  </a:extLst>
                </a:gridCol>
              </a:tblGrid>
              <a:tr h="287425">
                <a:tc>
                  <a:txBody>
                    <a:bodyPr/>
                    <a:lstStyle/>
                    <a:p>
                      <a:pPr algn="l" fontAlgn="t"/>
                      <a:r>
                        <a:rPr lang="en-US" sz="700" b="1" u="none" strike="noStrike" dirty="0">
                          <a:effectLst/>
                        </a:rPr>
                        <a:t>Sl. No.</a:t>
                      </a:r>
                      <a:endParaRPr lang="en-US" sz="700" b="1" i="0" u="none" strike="noStrike" dirty="0">
                        <a:solidFill>
                          <a:srgbClr val="000000"/>
                        </a:solidFill>
                        <a:effectLst/>
                        <a:latin typeface="Segoe UI" panose="020B0502040204020203" pitchFamily="34" charset="0"/>
                        <a:cs typeface="Segoe UI" panose="020B0502040204020203" pitchFamily="34" charset="0"/>
                      </a:endParaRPr>
                    </a:p>
                  </a:txBody>
                  <a:tcPr marL="45434" marR="5048" marT="5048" marB="0" anchor="ctr">
                    <a:lnB w="12700" cap="flat" cmpd="sng" algn="ctr">
                      <a:solidFill>
                        <a:schemeClr val="accent6">
                          <a:lumMod val="50000"/>
                        </a:schemeClr>
                      </a:solidFill>
                      <a:prstDash val="solid"/>
                      <a:round/>
                      <a:headEnd type="none" w="med" len="med"/>
                      <a:tailEnd type="none" w="med" len="med"/>
                    </a:lnB>
                  </a:tcPr>
                </a:tc>
                <a:tc>
                  <a:txBody>
                    <a:bodyPr/>
                    <a:lstStyle/>
                    <a:p>
                      <a:pPr algn="l" fontAlgn="t"/>
                      <a:r>
                        <a:rPr lang="en-US" sz="700" b="1" u="none" strike="noStrike" dirty="0">
                          <a:effectLst/>
                        </a:rPr>
                        <a:t>Name of Variable</a:t>
                      </a:r>
                      <a:endParaRPr lang="en-US" sz="700" b="1" i="0" u="none" strike="noStrike" dirty="0">
                        <a:solidFill>
                          <a:srgbClr val="000000"/>
                        </a:solidFill>
                        <a:effectLst/>
                        <a:latin typeface="Segoe UI" panose="020B0502040204020203" pitchFamily="34" charset="0"/>
                        <a:cs typeface="Segoe UI" panose="020B0502040204020203" pitchFamily="34" charset="0"/>
                      </a:endParaRPr>
                    </a:p>
                  </a:txBody>
                  <a:tcPr marL="136302" marR="5048" marT="5048" marB="0" anchor="ctr">
                    <a:lnB w="12700" cap="flat" cmpd="sng" algn="ctr">
                      <a:solidFill>
                        <a:schemeClr val="accent6">
                          <a:lumMod val="50000"/>
                        </a:schemeClr>
                      </a:solidFill>
                      <a:prstDash val="solid"/>
                      <a:round/>
                      <a:headEnd type="none" w="med" len="med"/>
                      <a:tailEnd type="none" w="med" len="med"/>
                    </a:lnB>
                  </a:tcPr>
                </a:tc>
                <a:tc>
                  <a:txBody>
                    <a:bodyPr/>
                    <a:lstStyle/>
                    <a:p>
                      <a:pPr algn="l" fontAlgn="t"/>
                      <a:r>
                        <a:rPr lang="en-US" sz="700" b="1" u="none" strike="noStrike" dirty="0">
                          <a:effectLst/>
                        </a:rPr>
                        <a:t>Variable Description</a:t>
                      </a:r>
                      <a:endParaRPr lang="en-US" sz="700" b="1" i="0" u="none" strike="noStrike" dirty="0">
                        <a:solidFill>
                          <a:srgbClr val="000000"/>
                        </a:solidFill>
                        <a:effectLst/>
                        <a:latin typeface="Segoe UI" panose="020B0502040204020203" pitchFamily="34" charset="0"/>
                        <a:cs typeface="Segoe UI" panose="020B0502040204020203" pitchFamily="34" charset="0"/>
                      </a:endParaRPr>
                    </a:p>
                  </a:txBody>
                  <a:tcPr marL="5048" marR="5048" marT="5048" marB="0" anchor="ctr">
                    <a:lnB w="12700" cap="flat" cmpd="sng" algn="ctr">
                      <a:solidFill>
                        <a:schemeClr val="accent6">
                          <a:lumMod val="50000"/>
                        </a:schemeClr>
                      </a:solidFill>
                      <a:prstDash val="solid"/>
                      <a:round/>
                      <a:headEnd type="none" w="med" len="med"/>
                      <a:tailEnd type="none" w="med" len="med"/>
                    </a:lnB>
                  </a:tcPr>
                </a:tc>
                <a:extLst>
                  <a:ext uri="{0D108BD9-81ED-4DB2-BD59-A6C34878D82A}">
                    <a16:rowId xmlns:a16="http://schemas.microsoft.com/office/drawing/2014/main" val="1074865668"/>
                  </a:ext>
                </a:extLst>
              </a:tr>
              <a:tr h="153038">
                <a:tc>
                  <a:txBody>
                    <a:bodyPr/>
                    <a:lstStyle/>
                    <a:p>
                      <a:pPr algn="l" fontAlgn="t"/>
                      <a:r>
                        <a:rPr lang="en-US" sz="700" u="none" strike="noStrike">
                          <a:effectLst/>
                        </a:rPr>
                        <a:t>1</a:t>
                      </a:r>
                      <a:endParaRPr lang="en-US" sz="700" b="0" i="0" u="none" strike="noStrike">
                        <a:solidFill>
                          <a:srgbClr val="231F20"/>
                        </a:solidFill>
                        <a:effectLst/>
                        <a:latin typeface="Segoe UI" panose="020B0502040204020203" pitchFamily="34" charset="0"/>
                        <a:cs typeface="Segoe UI" panose="020B0502040204020203" pitchFamily="34" charset="0"/>
                      </a:endParaRPr>
                    </a:p>
                  </a:txBody>
                  <a:tcPr marL="5048" marR="5048" marT="5048" marB="0" anchor="ctr">
                    <a:lnT w="12700" cap="flat" cmpd="sng" algn="ctr">
                      <a:solidFill>
                        <a:schemeClr val="accent6">
                          <a:lumMod val="50000"/>
                        </a:schemeClr>
                      </a:solidFill>
                      <a:prstDash val="solid"/>
                      <a:round/>
                      <a:headEnd type="none" w="med" len="med"/>
                      <a:tailEnd type="none" w="med" len="med"/>
                    </a:lnT>
                  </a:tcPr>
                </a:tc>
                <a:tc>
                  <a:txBody>
                    <a:bodyPr/>
                    <a:lstStyle/>
                    <a:p>
                      <a:pPr algn="l" fontAlgn="t"/>
                      <a:r>
                        <a:rPr lang="en-US" sz="700" u="none" strike="noStrike" dirty="0">
                          <a:effectLst/>
                        </a:rPr>
                        <a:t>Candidate reference number</a:t>
                      </a:r>
                      <a:endParaRPr lang="en-US" sz="700" b="0" i="0" u="none" strike="noStrike" dirty="0">
                        <a:solidFill>
                          <a:srgbClr val="000000"/>
                        </a:solidFill>
                        <a:effectLst/>
                        <a:latin typeface="Segoe UI" panose="020B0502040204020203" pitchFamily="34" charset="0"/>
                        <a:cs typeface="Segoe UI" panose="020B0502040204020203" pitchFamily="34" charset="0"/>
                      </a:endParaRPr>
                    </a:p>
                  </a:txBody>
                  <a:tcPr marL="5048" marR="5048" marT="5048" marB="0" anchor="ctr">
                    <a:lnT w="12700" cap="flat" cmpd="sng" algn="ctr">
                      <a:solidFill>
                        <a:schemeClr val="accent6">
                          <a:lumMod val="50000"/>
                        </a:schemeClr>
                      </a:solidFill>
                      <a:prstDash val="solid"/>
                      <a:round/>
                      <a:headEnd type="none" w="med" len="med"/>
                      <a:tailEnd type="none" w="med" len="med"/>
                    </a:lnT>
                  </a:tcPr>
                </a:tc>
                <a:tc>
                  <a:txBody>
                    <a:bodyPr/>
                    <a:lstStyle/>
                    <a:p>
                      <a:pPr algn="l" fontAlgn="t"/>
                      <a:r>
                        <a:rPr lang="en-US" sz="700" u="none" strike="noStrike" dirty="0">
                          <a:effectLst/>
                        </a:rPr>
                        <a:t>Unique number to identify the candidate</a:t>
                      </a:r>
                      <a:endParaRPr lang="en-US" sz="700" b="0" i="0" u="none" strike="noStrike" dirty="0">
                        <a:solidFill>
                          <a:srgbClr val="000000"/>
                        </a:solidFill>
                        <a:effectLst/>
                        <a:latin typeface="Segoe UI" panose="020B0502040204020203" pitchFamily="34" charset="0"/>
                        <a:cs typeface="Segoe UI" panose="020B0502040204020203" pitchFamily="34" charset="0"/>
                      </a:endParaRPr>
                    </a:p>
                  </a:txBody>
                  <a:tcPr marL="5048" marR="5048" marT="5048" marB="0" anchor="ctr">
                    <a:lnT w="12700" cap="flat" cmpd="sng" algn="ctr">
                      <a:solidFill>
                        <a:schemeClr val="accent6">
                          <a:lumMod val="50000"/>
                        </a:schemeClr>
                      </a:solidFill>
                      <a:prstDash val="solid"/>
                      <a:round/>
                      <a:headEnd type="none" w="med" len="med"/>
                      <a:tailEnd type="none" w="med" len="med"/>
                    </a:lnT>
                  </a:tcPr>
                </a:tc>
                <a:extLst>
                  <a:ext uri="{0D108BD9-81ED-4DB2-BD59-A6C34878D82A}">
                    <a16:rowId xmlns:a16="http://schemas.microsoft.com/office/drawing/2014/main" val="3028837879"/>
                  </a:ext>
                </a:extLst>
              </a:tr>
              <a:tr h="153038">
                <a:tc>
                  <a:txBody>
                    <a:bodyPr/>
                    <a:lstStyle/>
                    <a:p>
                      <a:pPr algn="l" fontAlgn="t"/>
                      <a:r>
                        <a:rPr lang="en-US" sz="700" u="none" strike="noStrike">
                          <a:effectLst/>
                        </a:rPr>
                        <a:t>2</a:t>
                      </a:r>
                      <a:endParaRPr lang="en-US" sz="700" b="0" i="0" u="none" strike="noStrike">
                        <a:solidFill>
                          <a:srgbClr val="231F20"/>
                        </a:solidFill>
                        <a:effectLst/>
                        <a:latin typeface="Segoe UI" panose="020B0502040204020203" pitchFamily="34" charset="0"/>
                        <a:cs typeface="Segoe UI" panose="020B0502040204020203" pitchFamily="34" charset="0"/>
                      </a:endParaRPr>
                    </a:p>
                  </a:txBody>
                  <a:tcPr marL="5048" marR="5048" marT="5048" marB="0" anchor="ctr"/>
                </a:tc>
                <a:tc>
                  <a:txBody>
                    <a:bodyPr/>
                    <a:lstStyle/>
                    <a:p>
                      <a:pPr algn="l" fontAlgn="t"/>
                      <a:r>
                        <a:rPr lang="en-US" sz="700" u="none" strike="noStrike">
                          <a:effectLst/>
                        </a:rPr>
                        <a:t>DOJ extended</a:t>
                      </a:r>
                      <a:endParaRPr lang="en-US" sz="700" b="0" i="0" u="none" strike="noStrike">
                        <a:solidFill>
                          <a:srgbClr val="000000"/>
                        </a:solidFill>
                        <a:effectLst/>
                        <a:latin typeface="Segoe UI" panose="020B0502040204020203" pitchFamily="34" charset="0"/>
                        <a:cs typeface="Segoe UI" panose="020B0502040204020203" pitchFamily="34" charset="0"/>
                      </a:endParaRPr>
                    </a:p>
                  </a:txBody>
                  <a:tcPr marL="5048" marR="5048" marT="5048" marB="0" anchor="ctr"/>
                </a:tc>
                <a:tc>
                  <a:txBody>
                    <a:bodyPr/>
                    <a:lstStyle/>
                    <a:p>
                      <a:pPr algn="l" fontAlgn="t"/>
                      <a:r>
                        <a:rPr lang="en-US" sz="700" u="none" strike="noStrike" dirty="0">
                          <a:effectLst/>
                        </a:rPr>
                        <a:t>Binary variable  identifying  whether  candidate  asked  for  date  of joining extension (Yes/No)</a:t>
                      </a:r>
                      <a:endParaRPr lang="en-US" sz="700" b="0" i="0" u="none" strike="noStrike" dirty="0">
                        <a:solidFill>
                          <a:srgbClr val="000000"/>
                        </a:solidFill>
                        <a:effectLst/>
                        <a:latin typeface="Segoe UI" panose="020B0502040204020203" pitchFamily="34" charset="0"/>
                        <a:cs typeface="Segoe UI" panose="020B0502040204020203" pitchFamily="34" charset="0"/>
                      </a:endParaRPr>
                    </a:p>
                  </a:txBody>
                  <a:tcPr marL="5048" marR="5048" marT="5048" marB="0" anchor="ctr"/>
                </a:tc>
                <a:extLst>
                  <a:ext uri="{0D108BD9-81ED-4DB2-BD59-A6C34878D82A}">
                    <a16:rowId xmlns:a16="http://schemas.microsoft.com/office/drawing/2014/main" val="4135616866"/>
                  </a:ext>
                </a:extLst>
              </a:tr>
              <a:tr h="153038">
                <a:tc>
                  <a:txBody>
                    <a:bodyPr/>
                    <a:lstStyle/>
                    <a:p>
                      <a:pPr algn="l" fontAlgn="t"/>
                      <a:r>
                        <a:rPr lang="en-US" sz="700" u="none" strike="noStrike">
                          <a:effectLst/>
                        </a:rPr>
                        <a:t>3</a:t>
                      </a:r>
                      <a:endParaRPr lang="en-US" sz="700" b="0" i="0" u="none" strike="noStrike">
                        <a:solidFill>
                          <a:srgbClr val="231F20"/>
                        </a:solidFill>
                        <a:effectLst/>
                        <a:latin typeface="Segoe UI" panose="020B0502040204020203" pitchFamily="34" charset="0"/>
                        <a:cs typeface="Segoe UI" panose="020B0502040204020203" pitchFamily="34" charset="0"/>
                      </a:endParaRPr>
                    </a:p>
                  </a:txBody>
                  <a:tcPr marL="5048" marR="5048" marT="5048" marB="0" anchor="ctr"/>
                </a:tc>
                <a:tc>
                  <a:txBody>
                    <a:bodyPr/>
                    <a:lstStyle/>
                    <a:p>
                      <a:pPr algn="l" fontAlgn="t"/>
                      <a:r>
                        <a:rPr lang="en-US" sz="700" u="none" strike="noStrike">
                          <a:effectLst/>
                        </a:rPr>
                        <a:t>Duration to accept the offer</a:t>
                      </a:r>
                      <a:endParaRPr lang="en-US" sz="700" b="0" i="0" u="none" strike="noStrike">
                        <a:solidFill>
                          <a:srgbClr val="000000"/>
                        </a:solidFill>
                        <a:effectLst/>
                        <a:latin typeface="Segoe UI" panose="020B0502040204020203" pitchFamily="34" charset="0"/>
                        <a:cs typeface="Segoe UI" panose="020B0502040204020203" pitchFamily="34" charset="0"/>
                      </a:endParaRPr>
                    </a:p>
                  </a:txBody>
                  <a:tcPr marL="5048" marR="5048" marT="5048" marB="0" anchor="ctr"/>
                </a:tc>
                <a:tc>
                  <a:txBody>
                    <a:bodyPr/>
                    <a:lstStyle/>
                    <a:p>
                      <a:pPr algn="l" fontAlgn="t"/>
                      <a:r>
                        <a:rPr lang="en-US" sz="700" u="none" strike="noStrike" dirty="0">
                          <a:effectLst/>
                        </a:rPr>
                        <a:t>Number  of days taken by the  candidate  to  accept  the  offer  (continuous variable)</a:t>
                      </a:r>
                      <a:endParaRPr lang="en-US" sz="700" b="0" i="0" u="none" strike="noStrike" dirty="0">
                        <a:solidFill>
                          <a:srgbClr val="000000"/>
                        </a:solidFill>
                        <a:effectLst/>
                        <a:latin typeface="Segoe UI" panose="020B0502040204020203" pitchFamily="34" charset="0"/>
                        <a:cs typeface="Segoe UI" panose="020B0502040204020203" pitchFamily="34" charset="0"/>
                      </a:endParaRPr>
                    </a:p>
                  </a:txBody>
                  <a:tcPr marL="5048" marR="5048" marT="5048" marB="0" anchor="ctr"/>
                </a:tc>
                <a:extLst>
                  <a:ext uri="{0D108BD9-81ED-4DB2-BD59-A6C34878D82A}">
                    <a16:rowId xmlns:a16="http://schemas.microsoft.com/office/drawing/2014/main" val="96275209"/>
                  </a:ext>
                </a:extLst>
              </a:tr>
              <a:tr h="153038">
                <a:tc>
                  <a:txBody>
                    <a:bodyPr/>
                    <a:lstStyle/>
                    <a:p>
                      <a:pPr algn="l" fontAlgn="t"/>
                      <a:r>
                        <a:rPr lang="en-US" sz="700" u="none" strike="noStrike">
                          <a:effectLst/>
                        </a:rPr>
                        <a:t>4</a:t>
                      </a:r>
                      <a:endParaRPr lang="en-US" sz="700" b="0" i="0" u="none" strike="noStrike">
                        <a:solidFill>
                          <a:srgbClr val="231F20"/>
                        </a:solidFill>
                        <a:effectLst/>
                        <a:latin typeface="Segoe UI" panose="020B0502040204020203" pitchFamily="34" charset="0"/>
                        <a:cs typeface="Segoe UI" panose="020B0502040204020203" pitchFamily="34" charset="0"/>
                      </a:endParaRPr>
                    </a:p>
                  </a:txBody>
                  <a:tcPr marL="5048" marR="5048" marT="5048" marB="0" anchor="ctr"/>
                </a:tc>
                <a:tc>
                  <a:txBody>
                    <a:bodyPr/>
                    <a:lstStyle/>
                    <a:p>
                      <a:pPr algn="l" fontAlgn="t"/>
                      <a:r>
                        <a:rPr lang="en-US" sz="700" u="none" strike="noStrike">
                          <a:effectLst/>
                        </a:rPr>
                        <a:t>Notice period</a:t>
                      </a:r>
                      <a:endParaRPr lang="en-US" sz="700" b="0" i="0" u="none" strike="noStrike">
                        <a:solidFill>
                          <a:srgbClr val="000000"/>
                        </a:solidFill>
                        <a:effectLst/>
                        <a:latin typeface="Segoe UI" panose="020B0502040204020203" pitchFamily="34" charset="0"/>
                        <a:cs typeface="Segoe UI" panose="020B0502040204020203" pitchFamily="34" charset="0"/>
                      </a:endParaRPr>
                    </a:p>
                  </a:txBody>
                  <a:tcPr marL="5048" marR="5048" marT="5048" marB="0" anchor="ctr"/>
                </a:tc>
                <a:tc>
                  <a:txBody>
                    <a:bodyPr/>
                    <a:lstStyle/>
                    <a:p>
                      <a:pPr algn="l" fontAlgn="t"/>
                      <a:r>
                        <a:rPr lang="en-US" sz="700" u="none" strike="noStrike">
                          <a:effectLst/>
                        </a:rPr>
                        <a:t>Notice period to be served in the parting company before candidate can join this company (continuous variable)</a:t>
                      </a:r>
                      <a:endParaRPr lang="en-US" sz="700" b="0" i="0" u="none" strike="noStrike">
                        <a:solidFill>
                          <a:srgbClr val="000000"/>
                        </a:solidFill>
                        <a:effectLst/>
                        <a:latin typeface="Segoe UI" panose="020B0502040204020203" pitchFamily="34" charset="0"/>
                        <a:cs typeface="Segoe UI" panose="020B0502040204020203" pitchFamily="34" charset="0"/>
                      </a:endParaRPr>
                    </a:p>
                  </a:txBody>
                  <a:tcPr marL="5048" marR="5048" marT="5048" marB="0" anchor="ctr"/>
                </a:tc>
                <a:extLst>
                  <a:ext uri="{0D108BD9-81ED-4DB2-BD59-A6C34878D82A}">
                    <a16:rowId xmlns:a16="http://schemas.microsoft.com/office/drawing/2014/main" val="2536011598"/>
                  </a:ext>
                </a:extLst>
              </a:tr>
              <a:tr h="153038">
                <a:tc>
                  <a:txBody>
                    <a:bodyPr/>
                    <a:lstStyle/>
                    <a:p>
                      <a:pPr algn="l" fontAlgn="t"/>
                      <a:r>
                        <a:rPr lang="en-US" sz="700" u="none" strike="noStrike">
                          <a:effectLst/>
                        </a:rPr>
                        <a:t>5</a:t>
                      </a:r>
                      <a:endParaRPr lang="en-US" sz="700" b="0" i="0" u="none" strike="noStrike">
                        <a:solidFill>
                          <a:srgbClr val="231F20"/>
                        </a:solidFill>
                        <a:effectLst/>
                        <a:latin typeface="Segoe UI" panose="020B0502040204020203" pitchFamily="34" charset="0"/>
                        <a:cs typeface="Segoe UI" panose="020B0502040204020203" pitchFamily="34" charset="0"/>
                      </a:endParaRPr>
                    </a:p>
                  </a:txBody>
                  <a:tcPr marL="5048" marR="5048" marT="5048" marB="0" anchor="ctr"/>
                </a:tc>
                <a:tc>
                  <a:txBody>
                    <a:bodyPr/>
                    <a:lstStyle/>
                    <a:p>
                      <a:pPr algn="l" fontAlgn="t"/>
                      <a:r>
                        <a:rPr lang="en-US" sz="700" u="none" strike="noStrike">
                          <a:effectLst/>
                        </a:rPr>
                        <a:t>Offered band</a:t>
                      </a:r>
                      <a:endParaRPr lang="en-US" sz="700" b="0" i="0" u="none" strike="noStrike">
                        <a:solidFill>
                          <a:srgbClr val="000000"/>
                        </a:solidFill>
                        <a:effectLst/>
                        <a:latin typeface="Segoe UI" panose="020B0502040204020203" pitchFamily="34" charset="0"/>
                        <a:cs typeface="Segoe UI" panose="020B0502040204020203" pitchFamily="34" charset="0"/>
                      </a:endParaRPr>
                    </a:p>
                  </a:txBody>
                  <a:tcPr marL="5048" marR="5048" marT="5048" marB="0" anchor="ctr"/>
                </a:tc>
                <a:tc>
                  <a:txBody>
                    <a:bodyPr/>
                    <a:lstStyle/>
                    <a:p>
                      <a:pPr algn="l" fontAlgn="t"/>
                      <a:r>
                        <a:rPr lang="en-US" sz="700" u="none" strike="noStrike" dirty="0">
                          <a:effectLst/>
                        </a:rPr>
                        <a:t>Band  offered  to  the  candidate  based  on experience  and  performance  in interview rounds (categorical variable labelled C0/C1/C2/C3/C4/C5/C6)</a:t>
                      </a:r>
                      <a:endParaRPr lang="en-US" sz="700" b="0" i="0" u="none" strike="noStrike" dirty="0">
                        <a:solidFill>
                          <a:srgbClr val="000000"/>
                        </a:solidFill>
                        <a:effectLst/>
                        <a:latin typeface="Segoe UI" panose="020B0502040204020203" pitchFamily="34" charset="0"/>
                        <a:cs typeface="Segoe UI" panose="020B0502040204020203" pitchFamily="34" charset="0"/>
                      </a:endParaRPr>
                    </a:p>
                  </a:txBody>
                  <a:tcPr marL="5048" marR="5048" marT="5048" marB="0" anchor="ctr"/>
                </a:tc>
                <a:extLst>
                  <a:ext uri="{0D108BD9-81ED-4DB2-BD59-A6C34878D82A}">
                    <a16:rowId xmlns:a16="http://schemas.microsoft.com/office/drawing/2014/main" val="1888098800"/>
                  </a:ext>
                </a:extLst>
              </a:tr>
              <a:tr h="153038">
                <a:tc>
                  <a:txBody>
                    <a:bodyPr/>
                    <a:lstStyle/>
                    <a:p>
                      <a:pPr algn="l" fontAlgn="t"/>
                      <a:r>
                        <a:rPr lang="en-US" sz="700" u="none" strike="noStrike">
                          <a:effectLst/>
                        </a:rPr>
                        <a:t>6</a:t>
                      </a:r>
                      <a:endParaRPr lang="en-US" sz="700" b="0" i="0" u="none" strike="noStrike">
                        <a:solidFill>
                          <a:srgbClr val="231F20"/>
                        </a:solidFill>
                        <a:effectLst/>
                        <a:latin typeface="Segoe UI" panose="020B0502040204020203" pitchFamily="34" charset="0"/>
                        <a:cs typeface="Segoe UI" panose="020B0502040204020203" pitchFamily="34" charset="0"/>
                      </a:endParaRPr>
                    </a:p>
                  </a:txBody>
                  <a:tcPr marL="5048" marR="5048" marT="5048" marB="0" anchor="ctr"/>
                </a:tc>
                <a:tc>
                  <a:txBody>
                    <a:bodyPr/>
                    <a:lstStyle/>
                    <a:p>
                      <a:pPr algn="l" fontAlgn="t"/>
                      <a:r>
                        <a:rPr lang="en-US" sz="700" u="none" strike="noStrike" dirty="0">
                          <a:effectLst/>
                        </a:rPr>
                        <a:t>Percentage hike (CTC) expected</a:t>
                      </a:r>
                      <a:endParaRPr lang="en-US" sz="700" b="0" i="0" u="none" strike="noStrike" dirty="0">
                        <a:solidFill>
                          <a:srgbClr val="000000"/>
                        </a:solidFill>
                        <a:effectLst/>
                        <a:latin typeface="Segoe UI" panose="020B0502040204020203" pitchFamily="34" charset="0"/>
                        <a:cs typeface="Segoe UI" panose="020B0502040204020203" pitchFamily="34" charset="0"/>
                      </a:endParaRPr>
                    </a:p>
                  </a:txBody>
                  <a:tcPr marL="5048" marR="5048" marT="5048" marB="0" anchor="ctr"/>
                </a:tc>
                <a:tc>
                  <a:txBody>
                    <a:bodyPr/>
                    <a:lstStyle/>
                    <a:p>
                      <a:pPr algn="l" fontAlgn="t"/>
                      <a:r>
                        <a:rPr lang="en-US" sz="700" u="none" strike="noStrike">
                          <a:effectLst/>
                        </a:rPr>
                        <a:t>Percentage hike expected by the candidate (continuous variable)</a:t>
                      </a:r>
                      <a:endParaRPr lang="en-US" sz="700" b="0" i="0" u="none" strike="noStrike">
                        <a:solidFill>
                          <a:srgbClr val="000000"/>
                        </a:solidFill>
                        <a:effectLst/>
                        <a:latin typeface="Segoe UI" panose="020B0502040204020203" pitchFamily="34" charset="0"/>
                        <a:cs typeface="Segoe UI" panose="020B0502040204020203" pitchFamily="34" charset="0"/>
                      </a:endParaRPr>
                    </a:p>
                  </a:txBody>
                  <a:tcPr marL="5048" marR="5048" marT="5048" marB="0" anchor="ctr"/>
                </a:tc>
                <a:extLst>
                  <a:ext uri="{0D108BD9-81ED-4DB2-BD59-A6C34878D82A}">
                    <a16:rowId xmlns:a16="http://schemas.microsoft.com/office/drawing/2014/main" val="1241652613"/>
                  </a:ext>
                </a:extLst>
              </a:tr>
              <a:tr h="153038">
                <a:tc>
                  <a:txBody>
                    <a:bodyPr/>
                    <a:lstStyle/>
                    <a:p>
                      <a:pPr algn="l" fontAlgn="t"/>
                      <a:r>
                        <a:rPr lang="en-US" sz="700" u="none" strike="noStrike">
                          <a:effectLst/>
                        </a:rPr>
                        <a:t>7</a:t>
                      </a:r>
                      <a:endParaRPr lang="en-US" sz="700" b="0" i="0" u="none" strike="noStrike">
                        <a:solidFill>
                          <a:srgbClr val="231F20"/>
                        </a:solidFill>
                        <a:effectLst/>
                        <a:latin typeface="Segoe UI" panose="020B0502040204020203" pitchFamily="34" charset="0"/>
                        <a:cs typeface="Segoe UI" panose="020B0502040204020203" pitchFamily="34" charset="0"/>
                      </a:endParaRPr>
                    </a:p>
                  </a:txBody>
                  <a:tcPr marL="5048" marR="5048" marT="5048" marB="0" anchor="ctr"/>
                </a:tc>
                <a:tc>
                  <a:txBody>
                    <a:bodyPr/>
                    <a:lstStyle/>
                    <a:p>
                      <a:pPr algn="l" fontAlgn="t"/>
                      <a:r>
                        <a:rPr lang="en-US" sz="700" u="none" strike="noStrike" dirty="0">
                          <a:effectLst/>
                        </a:rPr>
                        <a:t>Percentage hike offered (CTC)</a:t>
                      </a:r>
                      <a:endParaRPr lang="en-US" sz="700" b="0" i="0" u="none" strike="noStrike" dirty="0">
                        <a:solidFill>
                          <a:srgbClr val="000000"/>
                        </a:solidFill>
                        <a:effectLst/>
                        <a:latin typeface="Segoe UI" panose="020B0502040204020203" pitchFamily="34" charset="0"/>
                        <a:cs typeface="Segoe UI" panose="020B0502040204020203" pitchFamily="34" charset="0"/>
                      </a:endParaRPr>
                    </a:p>
                  </a:txBody>
                  <a:tcPr marL="5048" marR="5048" marT="5048" marB="0" anchor="ctr"/>
                </a:tc>
                <a:tc>
                  <a:txBody>
                    <a:bodyPr/>
                    <a:lstStyle/>
                    <a:p>
                      <a:pPr algn="l" fontAlgn="t"/>
                      <a:r>
                        <a:rPr lang="en-US" sz="700" u="none" strike="noStrike">
                          <a:effectLst/>
                        </a:rPr>
                        <a:t>Percentage hike offered by the company (continuous variable)</a:t>
                      </a:r>
                      <a:endParaRPr lang="en-US" sz="700" b="0" i="0" u="none" strike="noStrike">
                        <a:solidFill>
                          <a:srgbClr val="000000"/>
                        </a:solidFill>
                        <a:effectLst/>
                        <a:latin typeface="Segoe UI" panose="020B0502040204020203" pitchFamily="34" charset="0"/>
                        <a:cs typeface="Segoe UI" panose="020B0502040204020203" pitchFamily="34" charset="0"/>
                      </a:endParaRPr>
                    </a:p>
                  </a:txBody>
                  <a:tcPr marL="5048" marR="5048" marT="5048" marB="0" anchor="ctr"/>
                </a:tc>
                <a:extLst>
                  <a:ext uri="{0D108BD9-81ED-4DB2-BD59-A6C34878D82A}">
                    <a16:rowId xmlns:a16="http://schemas.microsoft.com/office/drawing/2014/main" val="1656353796"/>
                  </a:ext>
                </a:extLst>
              </a:tr>
              <a:tr h="153038">
                <a:tc>
                  <a:txBody>
                    <a:bodyPr/>
                    <a:lstStyle/>
                    <a:p>
                      <a:pPr algn="l" fontAlgn="t"/>
                      <a:r>
                        <a:rPr lang="en-US" sz="700" u="none" strike="noStrike">
                          <a:effectLst/>
                        </a:rPr>
                        <a:t>8</a:t>
                      </a:r>
                      <a:endParaRPr lang="en-US" sz="700" b="0" i="0" u="none" strike="noStrike">
                        <a:solidFill>
                          <a:srgbClr val="231F20"/>
                        </a:solidFill>
                        <a:effectLst/>
                        <a:latin typeface="Segoe UI" panose="020B0502040204020203" pitchFamily="34" charset="0"/>
                        <a:cs typeface="Segoe UI" panose="020B0502040204020203" pitchFamily="34" charset="0"/>
                      </a:endParaRPr>
                    </a:p>
                  </a:txBody>
                  <a:tcPr marL="5048" marR="5048" marT="5048" marB="0" anchor="ctr"/>
                </a:tc>
                <a:tc>
                  <a:txBody>
                    <a:bodyPr/>
                    <a:lstStyle/>
                    <a:p>
                      <a:pPr algn="l" fontAlgn="t"/>
                      <a:r>
                        <a:rPr lang="en-US" sz="700" u="none" strike="noStrike">
                          <a:effectLst/>
                        </a:rPr>
                        <a:t>Joining bonus</a:t>
                      </a:r>
                      <a:endParaRPr lang="en-US" sz="700" b="0" i="0" u="none" strike="noStrike">
                        <a:solidFill>
                          <a:srgbClr val="000000"/>
                        </a:solidFill>
                        <a:effectLst/>
                        <a:latin typeface="Segoe UI" panose="020B0502040204020203" pitchFamily="34" charset="0"/>
                        <a:cs typeface="Segoe UI" panose="020B0502040204020203" pitchFamily="34" charset="0"/>
                      </a:endParaRPr>
                    </a:p>
                  </a:txBody>
                  <a:tcPr marL="5048" marR="5048" marT="5048" marB="0" anchor="ctr"/>
                </a:tc>
                <a:tc>
                  <a:txBody>
                    <a:bodyPr/>
                    <a:lstStyle/>
                    <a:p>
                      <a:pPr algn="l" fontAlgn="t"/>
                      <a:r>
                        <a:rPr lang="en-US" sz="700" u="none" strike="noStrike" dirty="0">
                          <a:effectLst/>
                        </a:rPr>
                        <a:t>Binary variable indicating if joining bonus was given or not (Yes/No)</a:t>
                      </a:r>
                      <a:endParaRPr lang="en-US" sz="700" b="0" i="0" u="none" strike="noStrike" dirty="0">
                        <a:solidFill>
                          <a:srgbClr val="000000"/>
                        </a:solidFill>
                        <a:effectLst/>
                        <a:latin typeface="Segoe UI" panose="020B0502040204020203" pitchFamily="34" charset="0"/>
                        <a:cs typeface="Segoe UI" panose="020B0502040204020203" pitchFamily="34" charset="0"/>
                      </a:endParaRPr>
                    </a:p>
                  </a:txBody>
                  <a:tcPr marL="5048" marR="5048" marT="5048" marB="0" anchor="ctr"/>
                </a:tc>
                <a:extLst>
                  <a:ext uri="{0D108BD9-81ED-4DB2-BD59-A6C34878D82A}">
                    <a16:rowId xmlns:a16="http://schemas.microsoft.com/office/drawing/2014/main" val="3289127444"/>
                  </a:ext>
                </a:extLst>
              </a:tr>
              <a:tr h="153038">
                <a:tc>
                  <a:txBody>
                    <a:bodyPr/>
                    <a:lstStyle/>
                    <a:p>
                      <a:pPr algn="l" fontAlgn="t"/>
                      <a:r>
                        <a:rPr lang="en-US" sz="700" u="none" strike="noStrike">
                          <a:effectLst/>
                        </a:rPr>
                        <a:t>9</a:t>
                      </a:r>
                      <a:endParaRPr lang="en-US" sz="700" b="0" i="0" u="none" strike="noStrike">
                        <a:solidFill>
                          <a:srgbClr val="231F20"/>
                        </a:solidFill>
                        <a:effectLst/>
                        <a:latin typeface="Segoe UI" panose="020B0502040204020203" pitchFamily="34" charset="0"/>
                        <a:cs typeface="Segoe UI" panose="020B0502040204020203" pitchFamily="34" charset="0"/>
                      </a:endParaRPr>
                    </a:p>
                  </a:txBody>
                  <a:tcPr marL="5048" marR="5048" marT="5048" marB="0" anchor="ctr"/>
                </a:tc>
                <a:tc>
                  <a:txBody>
                    <a:bodyPr/>
                    <a:lstStyle/>
                    <a:p>
                      <a:pPr algn="l" fontAlgn="t"/>
                      <a:r>
                        <a:rPr lang="en-US" sz="700" u="none" strike="noStrike">
                          <a:effectLst/>
                        </a:rPr>
                        <a:t>Gender</a:t>
                      </a:r>
                      <a:endParaRPr lang="en-US" sz="700" b="0" i="0" u="none" strike="noStrike">
                        <a:solidFill>
                          <a:srgbClr val="000000"/>
                        </a:solidFill>
                        <a:effectLst/>
                        <a:latin typeface="Segoe UI" panose="020B0502040204020203" pitchFamily="34" charset="0"/>
                        <a:cs typeface="Segoe UI" panose="020B0502040204020203" pitchFamily="34" charset="0"/>
                      </a:endParaRPr>
                    </a:p>
                  </a:txBody>
                  <a:tcPr marL="5048" marR="5048" marT="5048" marB="0" anchor="ctr"/>
                </a:tc>
                <a:tc>
                  <a:txBody>
                    <a:bodyPr/>
                    <a:lstStyle/>
                    <a:p>
                      <a:pPr algn="l" fontAlgn="t"/>
                      <a:r>
                        <a:rPr lang="en-US" sz="700" u="none" strike="noStrike">
                          <a:effectLst/>
                        </a:rPr>
                        <a:t>Gender of the candidate (Male/Female)</a:t>
                      </a:r>
                      <a:endParaRPr lang="en-US" sz="700" b="0" i="0" u="none" strike="noStrike">
                        <a:solidFill>
                          <a:srgbClr val="000000"/>
                        </a:solidFill>
                        <a:effectLst/>
                        <a:latin typeface="Segoe UI" panose="020B0502040204020203" pitchFamily="34" charset="0"/>
                        <a:cs typeface="Segoe UI" panose="020B0502040204020203" pitchFamily="34" charset="0"/>
                      </a:endParaRPr>
                    </a:p>
                  </a:txBody>
                  <a:tcPr marL="5048" marR="5048" marT="5048" marB="0" anchor="ctr"/>
                </a:tc>
                <a:extLst>
                  <a:ext uri="{0D108BD9-81ED-4DB2-BD59-A6C34878D82A}">
                    <a16:rowId xmlns:a16="http://schemas.microsoft.com/office/drawing/2014/main" val="1650348431"/>
                  </a:ext>
                </a:extLst>
              </a:tr>
              <a:tr h="153038">
                <a:tc>
                  <a:txBody>
                    <a:bodyPr/>
                    <a:lstStyle/>
                    <a:p>
                      <a:pPr algn="l" fontAlgn="t"/>
                      <a:r>
                        <a:rPr lang="en-US" sz="700" u="none" strike="noStrike">
                          <a:effectLst/>
                        </a:rPr>
                        <a:t>10</a:t>
                      </a:r>
                      <a:endParaRPr lang="en-US" sz="700" b="0" i="0" u="none" strike="noStrike">
                        <a:solidFill>
                          <a:srgbClr val="231F20"/>
                        </a:solidFill>
                        <a:effectLst/>
                        <a:latin typeface="Segoe UI" panose="020B0502040204020203" pitchFamily="34" charset="0"/>
                        <a:cs typeface="Segoe UI" panose="020B0502040204020203" pitchFamily="34" charset="0"/>
                      </a:endParaRPr>
                    </a:p>
                  </a:txBody>
                  <a:tcPr marL="5048" marR="5048" marT="5048" marB="0" anchor="ctr"/>
                </a:tc>
                <a:tc>
                  <a:txBody>
                    <a:bodyPr/>
                    <a:lstStyle/>
                    <a:p>
                      <a:pPr algn="l" fontAlgn="t"/>
                      <a:r>
                        <a:rPr lang="en-US" sz="700" u="none" strike="noStrike" dirty="0">
                          <a:effectLst/>
                        </a:rPr>
                        <a:t>Candidate source</a:t>
                      </a:r>
                      <a:endParaRPr lang="en-US" sz="700" b="0" i="0" u="none" strike="noStrike" dirty="0">
                        <a:solidFill>
                          <a:srgbClr val="000000"/>
                        </a:solidFill>
                        <a:effectLst/>
                        <a:latin typeface="Segoe UI" panose="020B0502040204020203" pitchFamily="34" charset="0"/>
                        <a:cs typeface="Segoe UI" panose="020B0502040204020203" pitchFamily="34" charset="0"/>
                      </a:endParaRPr>
                    </a:p>
                  </a:txBody>
                  <a:tcPr marL="5048" marR="5048" marT="5048" marB="0" anchor="ctr"/>
                </a:tc>
                <a:tc>
                  <a:txBody>
                    <a:bodyPr/>
                    <a:lstStyle/>
                    <a:p>
                      <a:pPr algn="l" fontAlgn="t"/>
                      <a:r>
                        <a:rPr lang="en-US" sz="700" u="none" strike="noStrike" dirty="0">
                          <a:effectLst/>
                        </a:rPr>
                        <a:t>Source  from  which  resume  of  the  candidate  was  obtained  (categorical variables with categories: Employee referral/Agency/Direct)</a:t>
                      </a:r>
                      <a:endParaRPr lang="en-US" sz="700" b="0" i="0" u="none" strike="noStrike" dirty="0">
                        <a:solidFill>
                          <a:srgbClr val="000000"/>
                        </a:solidFill>
                        <a:effectLst/>
                        <a:latin typeface="Segoe UI" panose="020B0502040204020203" pitchFamily="34" charset="0"/>
                        <a:cs typeface="Segoe UI" panose="020B0502040204020203" pitchFamily="34" charset="0"/>
                      </a:endParaRPr>
                    </a:p>
                  </a:txBody>
                  <a:tcPr marL="5048" marR="5048" marT="5048" marB="0" anchor="ctr"/>
                </a:tc>
                <a:extLst>
                  <a:ext uri="{0D108BD9-81ED-4DB2-BD59-A6C34878D82A}">
                    <a16:rowId xmlns:a16="http://schemas.microsoft.com/office/drawing/2014/main" val="3557994997"/>
                  </a:ext>
                </a:extLst>
              </a:tr>
              <a:tr h="153038">
                <a:tc>
                  <a:txBody>
                    <a:bodyPr/>
                    <a:lstStyle/>
                    <a:p>
                      <a:pPr algn="l" fontAlgn="t"/>
                      <a:r>
                        <a:rPr lang="en-US" sz="700" u="none" strike="noStrike">
                          <a:effectLst/>
                        </a:rPr>
                        <a:t>11</a:t>
                      </a:r>
                      <a:endParaRPr lang="en-US" sz="700" b="0" i="0" u="none" strike="noStrike">
                        <a:solidFill>
                          <a:srgbClr val="231F20"/>
                        </a:solidFill>
                        <a:effectLst/>
                        <a:latin typeface="Segoe UI" panose="020B0502040204020203" pitchFamily="34" charset="0"/>
                        <a:cs typeface="Segoe UI" panose="020B0502040204020203" pitchFamily="34" charset="0"/>
                      </a:endParaRPr>
                    </a:p>
                  </a:txBody>
                  <a:tcPr marL="5048" marR="5048" marT="5048" marB="0" anchor="ctr"/>
                </a:tc>
                <a:tc>
                  <a:txBody>
                    <a:bodyPr/>
                    <a:lstStyle/>
                    <a:p>
                      <a:pPr algn="l" fontAlgn="t"/>
                      <a:r>
                        <a:rPr lang="en-US" sz="700" u="none" strike="noStrike">
                          <a:effectLst/>
                        </a:rPr>
                        <a:t>REX (in years)</a:t>
                      </a:r>
                      <a:endParaRPr lang="en-US" sz="700" b="0" i="0" u="none" strike="noStrike">
                        <a:solidFill>
                          <a:srgbClr val="000000"/>
                        </a:solidFill>
                        <a:effectLst/>
                        <a:latin typeface="Segoe UI" panose="020B0502040204020203" pitchFamily="34" charset="0"/>
                        <a:cs typeface="Segoe UI" panose="020B0502040204020203" pitchFamily="34" charset="0"/>
                      </a:endParaRPr>
                    </a:p>
                  </a:txBody>
                  <a:tcPr marL="5048" marR="5048" marT="5048" marB="0" anchor="ctr"/>
                </a:tc>
                <a:tc>
                  <a:txBody>
                    <a:bodyPr/>
                    <a:lstStyle/>
                    <a:p>
                      <a:pPr algn="l" fontAlgn="t"/>
                      <a:r>
                        <a:rPr lang="en-US" sz="700" u="none" strike="noStrike" dirty="0">
                          <a:effectLst/>
                        </a:rPr>
                        <a:t>Relevant  years  of  experience  of  the  candidate  for  the  position  offered (continuous variable)</a:t>
                      </a:r>
                      <a:endParaRPr lang="en-US" sz="700" b="0" i="0" u="none" strike="noStrike" dirty="0">
                        <a:solidFill>
                          <a:srgbClr val="000000"/>
                        </a:solidFill>
                        <a:effectLst/>
                        <a:latin typeface="Segoe UI" panose="020B0502040204020203" pitchFamily="34" charset="0"/>
                        <a:cs typeface="Segoe UI" panose="020B0502040204020203" pitchFamily="34" charset="0"/>
                      </a:endParaRPr>
                    </a:p>
                  </a:txBody>
                  <a:tcPr marL="5048" marR="5048" marT="5048" marB="0" anchor="ctr"/>
                </a:tc>
                <a:extLst>
                  <a:ext uri="{0D108BD9-81ED-4DB2-BD59-A6C34878D82A}">
                    <a16:rowId xmlns:a16="http://schemas.microsoft.com/office/drawing/2014/main" val="213982319"/>
                  </a:ext>
                </a:extLst>
              </a:tr>
              <a:tr h="153038">
                <a:tc>
                  <a:txBody>
                    <a:bodyPr/>
                    <a:lstStyle/>
                    <a:p>
                      <a:pPr algn="l" fontAlgn="t"/>
                      <a:r>
                        <a:rPr lang="en-US" sz="700" u="none" strike="noStrike">
                          <a:effectLst/>
                        </a:rPr>
                        <a:t>12</a:t>
                      </a:r>
                      <a:endParaRPr lang="en-US" sz="700" b="0" i="0" u="none" strike="noStrike">
                        <a:solidFill>
                          <a:srgbClr val="231F20"/>
                        </a:solidFill>
                        <a:effectLst/>
                        <a:latin typeface="Segoe UI" panose="020B0502040204020203" pitchFamily="34" charset="0"/>
                        <a:cs typeface="Segoe UI" panose="020B0502040204020203" pitchFamily="34" charset="0"/>
                      </a:endParaRPr>
                    </a:p>
                  </a:txBody>
                  <a:tcPr marL="5048" marR="5048" marT="5048" marB="0" anchor="ctr"/>
                </a:tc>
                <a:tc>
                  <a:txBody>
                    <a:bodyPr/>
                    <a:lstStyle/>
                    <a:p>
                      <a:pPr algn="l" fontAlgn="t"/>
                      <a:r>
                        <a:rPr lang="en-US" sz="700" u="none" strike="noStrike">
                          <a:effectLst/>
                        </a:rPr>
                        <a:t>LOB</a:t>
                      </a:r>
                      <a:endParaRPr lang="en-US" sz="700" b="0" i="0" u="none" strike="noStrike">
                        <a:solidFill>
                          <a:srgbClr val="000000"/>
                        </a:solidFill>
                        <a:effectLst/>
                        <a:latin typeface="Segoe UI" panose="020B0502040204020203" pitchFamily="34" charset="0"/>
                        <a:cs typeface="Segoe UI" panose="020B0502040204020203" pitchFamily="34" charset="0"/>
                      </a:endParaRPr>
                    </a:p>
                  </a:txBody>
                  <a:tcPr marL="5048" marR="5048" marT="5048" marB="0" anchor="ctr"/>
                </a:tc>
                <a:tc>
                  <a:txBody>
                    <a:bodyPr/>
                    <a:lstStyle/>
                    <a:p>
                      <a:pPr algn="l" fontAlgn="t"/>
                      <a:r>
                        <a:rPr lang="en-US" sz="700" u="none" strike="noStrike">
                          <a:effectLst/>
                        </a:rPr>
                        <a:t>Line of business for which offer was rolled out (categorical variable)</a:t>
                      </a:r>
                      <a:endParaRPr lang="en-US" sz="700" b="0" i="0" u="none" strike="noStrike">
                        <a:solidFill>
                          <a:srgbClr val="000000"/>
                        </a:solidFill>
                        <a:effectLst/>
                        <a:latin typeface="Segoe UI" panose="020B0502040204020203" pitchFamily="34" charset="0"/>
                        <a:cs typeface="Segoe UI" panose="020B0502040204020203" pitchFamily="34" charset="0"/>
                      </a:endParaRPr>
                    </a:p>
                  </a:txBody>
                  <a:tcPr marL="5048" marR="5048" marT="5048" marB="0" anchor="ctr"/>
                </a:tc>
                <a:extLst>
                  <a:ext uri="{0D108BD9-81ED-4DB2-BD59-A6C34878D82A}">
                    <a16:rowId xmlns:a16="http://schemas.microsoft.com/office/drawing/2014/main" val="3424368986"/>
                  </a:ext>
                </a:extLst>
              </a:tr>
              <a:tr h="153038">
                <a:tc>
                  <a:txBody>
                    <a:bodyPr/>
                    <a:lstStyle/>
                    <a:p>
                      <a:pPr algn="l" fontAlgn="t"/>
                      <a:r>
                        <a:rPr lang="en-US" sz="700" u="none" strike="noStrike">
                          <a:effectLst/>
                        </a:rPr>
                        <a:t>13</a:t>
                      </a:r>
                      <a:endParaRPr lang="en-US" sz="700" b="0" i="0" u="none" strike="noStrike">
                        <a:solidFill>
                          <a:srgbClr val="231F20"/>
                        </a:solidFill>
                        <a:effectLst/>
                        <a:latin typeface="Segoe UI" panose="020B0502040204020203" pitchFamily="34" charset="0"/>
                        <a:cs typeface="Segoe UI" panose="020B0502040204020203" pitchFamily="34" charset="0"/>
                      </a:endParaRPr>
                    </a:p>
                  </a:txBody>
                  <a:tcPr marL="5048" marR="5048" marT="5048" marB="0" anchor="ctr"/>
                </a:tc>
                <a:tc>
                  <a:txBody>
                    <a:bodyPr/>
                    <a:lstStyle/>
                    <a:p>
                      <a:pPr algn="l" fontAlgn="t"/>
                      <a:r>
                        <a:rPr lang="en-US" sz="700" u="none" strike="noStrike">
                          <a:effectLst/>
                        </a:rPr>
                        <a:t>DOB</a:t>
                      </a:r>
                      <a:endParaRPr lang="en-US" sz="700" b="0" i="0" u="none" strike="noStrike">
                        <a:solidFill>
                          <a:srgbClr val="000000"/>
                        </a:solidFill>
                        <a:effectLst/>
                        <a:latin typeface="Segoe UI" panose="020B0502040204020203" pitchFamily="34" charset="0"/>
                        <a:cs typeface="Segoe UI" panose="020B0502040204020203" pitchFamily="34" charset="0"/>
                      </a:endParaRPr>
                    </a:p>
                  </a:txBody>
                  <a:tcPr marL="5048" marR="5048" marT="5048" marB="0" anchor="ctr"/>
                </a:tc>
                <a:tc>
                  <a:txBody>
                    <a:bodyPr/>
                    <a:lstStyle/>
                    <a:p>
                      <a:pPr algn="l" fontAlgn="t"/>
                      <a:r>
                        <a:rPr lang="en-US" sz="700" u="none" strike="noStrike">
                          <a:effectLst/>
                        </a:rPr>
                        <a:t>Date of birth of the candidate</a:t>
                      </a:r>
                      <a:endParaRPr lang="en-US" sz="700" b="0" i="0" u="none" strike="noStrike">
                        <a:solidFill>
                          <a:srgbClr val="000000"/>
                        </a:solidFill>
                        <a:effectLst/>
                        <a:latin typeface="Segoe UI" panose="020B0502040204020203" pitchFamily="34" charset="0"/>
                        <a:cs typeface="Segoe UI" panose="020B0502040204020203" pitchFamily="34" charset="0"/>
                      </a:endParaRPr>
                    </a:p>
                  </a:txBody>
                  <a:tcPr marL="5048" marR="5048" marT="5048" marB="0" anchor="ctr"/>
                </a:tc>
                <a:extLst>
                  <a:ext uri="{0D108BD9-81ED-4DB2-BD59-A6C34878D82A}">
                    <a16:rowId xmlns:a16="http://schemas.microsoft.com/office/drawing/2014/main" val="772832"/>
                  </a:ext>
                </a:extLst>
              </a:tr>
              <a:tr h="153038">
                <a:tc>
                  <a:txBody>
                    <a:bodyPr/>
                    <a:lstStyle/>
                    <a:p>
                      <a:pPr algn="l" fontAlgn="t"/>
                      <a:r>
                        <a:rPr lang="en-US" sz="700" u="none" strike="noStrike">
                          <a:effectLst/>
                        </a:rPr>
                        <a:t>14</a:t>
                      </a:r>
                      <a:endParaRPr lang="en-US" sz="700" b="0" i="0" u="none" strike="noStrike">
                        <a:solidFill>
                          <a:srgbClr val="231F20"/>
                        </a:solidFill>
                        <a:effectLst/>
                        <a:latin typeface="Segoe UI" panose="020B0502040204020203" pitchFamily="34" charset="0"/>
                        <a:cs typeface="Segoe UI" panose="020B0502040204020203" pitchFamily="34" charset="0"/>
                      </a:endParaRPr>
                    </a:p>
                  </a:txBody>
                  <a:tcPr marL="5048" marR="5048" marT="5048" marB="0" anchor="ctr"/>
                </a:tc>
                <a:tc>
                  <a:txBody>
                    <a:bodyPr/>
                    <a:lstStyle/>
                    <a:p>
                      <a:pPr algn="l" fontAlgn="t"/>
                      <a:r>
                        <a:rPr lang="en-US" sz="700" u="none" strike="noStrike">
                          <a:effectLst/>
                        </a:rPr>
                        <a:t>Joining location</a:t>
                      </a:r>
                      <a:endParaRPr lang="en-US" sz="700" b="0" i="0" u="none" strike="noStrike">
                        <a:solidFill>
                          <a:srgbClr val="000000"/>
                        </a:solidFill>
                        <a:effectLst/>
                        <a:latin typeface="Segoe UI" panose="020B0502040204020203" pitchFamily="34" charset="0"/>
                        <a:cs typeface="Segoe UI" panose="020B0502040204020203" pitchFamily="34" charset="0"/>
                      </a:endParaRPr>
                    </a:p>
                  </a:txBody>
                  <a:tcPr marL="5048" marR="5048" marT="5048" marB="0" anchor="ctr"/>
                </a:tc>
                <a:tc>
                  <a:txBody>
                    <a:bodyPr/>
                    <a:lstStyle/>
                    <a:p>
                      <a:pPr algn="l" fontAlgn="t"/>
                      <a:r>
                        <a:rPr lang="en-US" sz="700" u="none" strike="noStrike" dirty="0">
                          <a:effectLst/>
                        </a:rPr>
                        <a:t>Company  location  for  which  offer  was  rolled  out  for  candidate  to  join (categorical variable)</a:t>
                      </a:r>
                      <a:endParaRPr lang="en-US" sz="700" b="0" i="0" u="none" strike="noStrike" dirty="0">
                        <a:solidFill>
                          <a:srgbClr val="000000"/>
                        </a:solidFill>
                        <a:effectLst/>
                        <a:latin typeface="Segoe UI" panose="020B0502040204020203" pitchFamily="34" charset="0"/>
                        <a:cs typeface="Segoe UI" panose="020B0502040204020203" pitchFamily="34" charset="0"/>
                      </a:endParaRPr>
                    </a:p>
                  </a:txBody>
                  <a:tcPr marL="5048" marR="5048" marT="5048" marB="0" anchor="ctr"/>
                </a:tc>
                <a:extLst>
                  <a:ext uri="{0D108BD9-81ED-4DB2-BD59-A6C34878D82A}">
                    <a16:rowId xmlns:a16="http://schemas.microsoft.com/office/drawing/2014/main" val="878234729"/>
                  </a:ext>
                </a:extLst>
              </a:tr>
              <a:tr h="153038">
                <a:tc>
                  <a:txBody>
                    <a:bodyPr/>
                    <a:lstStyle/>
                    <a:p>
                      <a:pPr algn="l" fontAlgn="t"/>
                      <a:r>
                        <a:rPr lang="en-US" sz="700" u="none" strike="noStrike">
                          <a:effectLst/>
                        </a:rPr>
                        <a:t>15</a:t>
                      </a:r>
                      <a:endParaRPr lang="en-US" sz="700" b="0" i="0" u="none" strike="noStrike">
                        <a:solidFill>
                          <a:srgbClr val="231F20"/>
                        </a:solidFill>
                        <a:effectLst/>
                        <a:latin typeface="Segoe UI" panose="020B0502040204020203" pitchFamily="34" charset="0"/>
                        <a:cs typeface="Segoe UI" panose="020B0502040204020203" pitchFamily="34" charset="0"/>
                      </a:endParaRPr>
                    </a:p>
                  </a:txBody>
                  <a:tcPr marL="5048" marR="5048" marT="5048" marB="0" anchor="ctr"/>
                </a:tc>
                <a:tc>
                  <a:txBody>
                    <a:bodyPr/>
                    <a:lstStyle/>
                    <a:p>
                      <a:pPr algn="l" fontAlgn="t"/>
                      <a:r>
                        <a:rPr lang="en-US" sz="700" u="none" strike="noStrike">
                          <a:effectLst/>
                        </a:rPr>
                        <a:t>Candidate relocation status</a:t>
                      </a:r>
                      <a:endParaRPr lang="en-US" sz="700" b="0" i="0" u="none" strike="noStrike">
                        <a:solidFill>
                          <a:srgbClr val="000000"/>
                        </a:solidFill>
                        <a:effectLst/>
                        <a:latin typeface="Segoe UI" panose="020B0502040204020203" pitchFamily="34" charset="0"/>
                        <a:cs typeface="Segoe UI" panose="020B0502040204020203" pitchFamily="34" charset="0"/>
                      </a:endParaRPr>
                    </a:p>
                  </a:txBody>
                  <a:tcPr marL="5048" marR="5048" marT="5048" marB="0" anchor="ctr"/>
                </a:tc>
                <a:tc>
                  <a:txBody>
                    <a:bodyPr/>
                    <a:lstStyle/>
                    <a:p>
                      <a:pPr algn="l" fontAlgn="t"/>
                      <a:r>
                        <a:rPr lang="en-US" sz="700" u="none" strike="noStrike" dirty="0">
                          <a:effectLst/>
                        </a:rPr>
                        <a:t>Binary  variable  indicating  whether  candidate  has  to  relocate  from  one city to another city for joining (Yes/No)</a:t>
                      </a:r>
                      <a:endParaRPr lang="en-US" sz="700" b="0" i="0" u="none" strike="noStrike" dirty="0">
                        <a:solidFill>
                          <a:srgbClr val="000000"/>
                        </a:solidFill>
                        <a:effectLst/>
                        <a:latin typeface="Segoe UI" panose="020B0502040204020203" pitchFamily="34" charset="0"/>
                        <a:cs typeface="Segoe UI" panose="020B0502040204020203" pitchFamily="34" charset="0"/>
                      </a:endParaRPr>
                    </a:p>
                  </a:txBody>
                  <a:tcPr marL="5048" marR="5048" marT="5048" marB="0" anchor="ctr"/>
                </a:tc>
                <a:extLst>
                  <a:ext uri="{0D108BD9-81ED-4DB2-BD59-A6C34878D82A}">
                    <a16:rowId xmlns:a16="http://schemas.microsoft.com/office/drawing/2014/main" val="1145957476"/>
                  </a:ext>
                </a:extLst>
              </a:tr>
              <a:tr h="153038">
                <a:tc>
                  <a:txBody>
                    <a:bodyPr/>
                    <a:lstStyle/>
                    <a:p>
                      <a:pPr algn="l" fontAlgn="t"/>
                      <a:r>
                        <a:rPr lang="en-US" sz="700" u="none" strike="noStrike">
                          <a:effectLst/>
                        </a:rPr>
                        <a:t>16</a:t>
                      </a:r>
                      <a:endParaRPr lang="en-US" sz="700" b="0" i="0" u="none" strike="noStrike">
                        <a:solidFill>
                          <a:srgbClr val="231F20"/>
                        </a:solidFill>
                        <a:effectLst/>
                        <a:latin typeface="Segoe UI" panose="020B0502040204020203" pitchFamily="34" charset="0"/>
                        <a:cs typeface="Segoe UI" panose="020B0502040204020203" pitchFamily="34" charset="0"/>
                      </a:endParaRPr>
                    </a:p>
                  </a:txBody>
                  <a:tcPr marL="5048" marR="5048" marT="5048" marB="0" anchor="ctr"/>
                </a:tc>
                <a:tc>
                  <a:txBody>
                    <a:bodyPr/>
                    <a:lstStyle/>
                    <a:p>
                      <a:pPr algn="l" fontAlgn="t"/>
                      <a:r>
                        <a:rPr lang="en-US" sz="700" u="none" strike="noStrike">
                          <a:effectLst/>
                        </a:rPr>
                        <a:t>HR status</a:t>
                      </a:r>
                      <a:endParaRPr lang="en-US" sz="700" b="0" i="0" u="none" strike="noStrike">
                        <a:solidFill>
                          <a:srgbClr val="000000"/>
                        </a:solidFill>
                        <a:effectLst/>
                        <a:latin typeface="Segoe UI" panose="020B0502040204020203" pitchFamily="34" charset="0"/>
                        <a:cs typeface="Segoe UI" panose="020B0502040204020203" pitchFamily="34" charset="0"/>
                      </a:endParaRPr>
                    </a:p>
                  </a:txBody>
                  <a:tcPr marL="5048" marR="5048" marT="5048" marB="0" anchor="ctr"/>
                </a:tc>
                <a:tc>
                  <a:txBody>
                    <a:bodyPr/>
                    <a:lstStyle/>
                    <a:p>
                      <a:pPr algn="l" fontAlgn="t"/>
                      <a:r>
                        <a:rPr lang="en-US" sz="700" u="none" strike="noStrike" dirty="0">
                          <a:effectLst/>
                        </a:rPr>
                        <a:t>Final joining status of candidate (Joined/Not-Joined)</a:t>
                      </a:r>
                      <a:endParaRPr lang="en-US" sz="700" b="0" i="0" u="none" strike="noStrike" dirty="0">
                        <a:solidFill>
                          <a:srgbClr val="000000"/>
                        </a:solidFill>
                        <a:effectLst/>
                        <a:latin typeface="Segoe UI" panose="020B0502040204020203" pitchFamily="34" charset="0"/>
                        <a:cs typeface="Segoe UI" panose="020B0502040204020203" pitchFamily="34" charset="0"/>
                      </a:endParaRPr>
                    </a:p>
                  </a:txBody>
                  <a:tcPr marL="5048" marR="5048" marT="5048" marB="0" anchor="ctr"/>
                </a:tc>
                <a:extLst>
                  <a:ext uri="{0D108BD9-81ED-4DB2-BD59-A6C34878D82A}">
                    <a16:rowId xmlns:a16="http://schemas.microsoft.com/office/drawing/2014/main" val="2545974905"/>
                  </a:ext>
                </a:extLst>
              </a:tr>
            </a:tbl>
          </a:graphicData>
        </a:graphic>
      </p:graphicFrame>
      <p:sp>
        <p:nvSpPr>
          <p:cNvPr id="7" name="TextBox 6">
            <a:extLst>
              <a:ext uri="{FF2B5EF4-FFF2-40B4-BE49-F238E27FC236}">
                <a16:creationId xmlns:a16="http://schemas.microsoft.com/office/drawing/2014/main" id="{59AF5B75-2933-4E3B-961E-09D04728B2EF}"/>
              </a:ext>
            </a:extLst>
          </p:cNvPr>
          <p:cNvSpPr txBox="1"/>
          <p:nvPr/>
        </p:nvSpPr>
        <p:spPr>
          <a:xfrm>
            <a:off x="377471" y="3953784"/>
            <a:ext cx="8495595" cy="464935"/>
          </a:xfrm>
          <a:prstGeom prst="rect">
            <a:avLst/>
          </a:prstGeom>
          <a:noFill/>
        </p:spPr>
        <p:txBody>
          <a:bodyPr wrap="square">
            <a:spAutoFit/>
          </a:bodyPr>
          <a:lstStyle/>
          <a:p>
            <a:pPr marL="171450" marR="0" indent="-171450">
              <a:lnSpc>
                <a:spcPct val="115000"/>
              </a:lnSpc>
              <a:spcBef>
                <a:spcPts val="0"/>
              </a:spcBef>
              <a:spcAft>
                <a:spcPts val="0"/>
              </a:spcAft>
              <a:buFont typeface="Arial" panose="020B0604020202020204" pitchFamily="34" charset="0"/>
              <a:buChar char="•"/>
            </a:pPr>
            <a:r>
              <a:rPr lang="en-US" sz="1100" i="1" dirty="0">
                <a:solidFill>
                  <a:schemeClr val="tx1"/>
                </a:solidFill>
                <a:effectLst/>
                <a:latin typeface="Segoe UI" panose="020B0502040204020203" pitchFamily="34" charset="0"/>
                <a:ea typeface="Calibri" panose="020F0502020204030204" pitchFamily="34" charset="0"/>
                <a:cs typeface="Segoe UI" panose="020B0502040204020203" pitchFamily="34" charset="0"/>
              </a:rPr>
              <a:t>“Blank Values” has been removed for the two columns</a:t>
            </a:r>
            <a:r>
              <a:rPr lang="en-US" sz="1100" i="1" dirty="0">
                <a:solidFill>
                  <a:schemeClr val="tx1"/>
                </a:solidFill>
                <a:latin typeface="Segoe UI" panose="020B0502040204020203" pitchFamily="34" charset="0"/>
                <a:ea typeface="Calibri" panose="020F0502020204030204" pitchFamily="34" charset="0"/>
                <a:cs typeface="Segoe UI" panose="020B0502040204020203" pitchFamily="34" charset="0"/>
              </a:rPr>
              <a:t> - </a:t>
            </a:r>
            <a:r>
              <a:rPr lang="en-US" sz="1100" i="1" dirty="0">
                <a:solidFill>
                  <a:schemeClr val="tx1"/>
                </a:solidFill>
                <a:effectLst/>
                <a:latin typeface="Segoe UI" panose="020B0502040204020203" pitchFamily="34" charset="0"/>
                <a:ea typeface="Calibri" panose="020F0502020204030204" pitchFamily="34" charset="0"/>
                <a:cs typeface="Segoe UI" panose="020B0502040204020203" pitchFamily="34" charset="0"/>
              </a:rPr>
              <a:t>Percent hike expected in CTC and Percent hike offered in CTC</a:t>
            </a:r>
          </a:p>
          <a:p>
            <a:pPr marL="171450" marR="0" indent="-171450">
              <a:lnSpc>
                <a:spcPct val="115000"/>
              </a:lnSpc>
              <a:spcBef>
                <a:spcPts val="0"/>
              </a:spcBef>
              <a:spcAft>
                <a:spcPts val="0"/>
              </a:spcAft>
              <a:buFont typeface="Arial" panose="020B0604020202020204" pitchFamily="34" charset="0"/>
              <a:buChar char="•"/>
            </a:pPr>
            <a:r>
              <a:rPr lang="en-US" sz="1100" i="1" dirty="0">
                <a:solidFill>
                  <a:schemeClr val="tx1"/>
                </a:solidFill>
                <a:effectLst/>
                <a:latin typeface="Segoe UI" panose="020B0502040204020203" pitchFamily="34" charset="0"/>
                <a:ea typeface="Calibri" panose="020F0502020204030204" pitchFamily="34" charset="0"/>
                <a:cs typeface="Segoe UI" panose="020B0502040204020203" pitchFamily="34" charset="0"/>
              </a:rPr>
              <a:t>“Blank Values” represented as 0 in the following column</a:t>
            </a:r>
            <a:r>
              <a:rPr lang="en-US" sz="1100" i="1" dirty="0">
                <a:solidFill>
                  <a:schemeClr val="tx1"/>
                </a:solidFill>
                <a:effectLst/>
                <a:latin typeface="Segoe UI" panose="020B0502040204020203" pitchFamily="34" charset="0"/>
                <a:ea typeface="Times New Roman" panose="02020603050405020304" pitchFamily="18" charset="0"/>
                <a:cs typeface="Segoe UI" panose="020B0502040204020203" pitchFamily="34" charset="0"/>
              </a:rPr>
              <a:t> </a:t>
            </a:r>
            <a:r>
              <a:rPr lang="en-US" sz="1100" i="1" dirty="0">
                <a:solidFill>
                  <a:schemeClr val="tx1"/>
                </a:solidFill>
                <a:latin typeface="Segoe UI" panose="020B0502040204020203" pitchFamily="34" charset="0"/>
                <a:ea typeface="Times New Roman" panose="02020603050405020304" pitchFamily="18" charset="0"/>
                <a:cs typeface="Segoe UI" panose="020B0502040204020203" pitchFamily="34" charset="0"/>
              </a:rPr>
              <a:t>- Duration</a:t>
            </a:r>
            <a:endParaRPr lang="en-US" sz="1100" i="1"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p:txBody>
      </p:sp>
    </p:spTree>
    <p:extLst>
      <p:ext uri="{BB962C8B-B14F-4D97-AF65-F5344CB8AC3E}">
        <p14:creationId xmlns:p14="http://schemas.microsoft.com/office/powerpoint/2010/main" val="2345584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0657" y="1991850"/>
            <a:ext cx="6062686"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700" dirty="0">
                <a:solidFill>
                  <a:schemeClr val="accent4"/>
                </a:solidFill>
              </a:rPr>
              <a:t>3.</a:t>
            </a:r>
            <a:endParaRPr sz="2700" dirty="0">
              <a:solidFill>
                <a:schemeClr val="accent4"/>
              </a:solidFill>
            </a:endParaRPr>
          </a:p>
          <a:p>
            <a:pPr marL="0" lvl="0" indent="0" algn="l" rtl="0">
              <a:spcBef>
                <a:spcPts val="0"/>
              </a:spcBef>
              <a:spcAft>
                <a:spcPts val="0"/>
              </a:spcAft>
              <a:buNone/>
            </a:pPr>
            <a:r>
              <a:rPr lang="en" sz="2300" dirty="0"/>
              <a:t>Analysis through </a:t>
            </a:r>
            <a:r>
              <a:rPr lang="en" sz="2300" dirty="0">
                <a:solidFill>
                  <a:srgbClr val="FFC000"/>
                </a:solidFill>
              </a:rPr>
              <a:t>“Logistic Regression”</a:t>
            </a:r>
            <a:endParaRPr sz="2300" dirty="0">
              <a:solidFill>
                <a:srgbClr val="FFC000"/>
              </a:solidFill>
            </a:endParaRPr>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1875624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3"/>
          <p:cNvSpPr txBox="1">
            <a:spLocks noGrp="1"/>
          </p:cNvSpPr>
          <p:nvPr>
            <p:ph type="title"/>
          </p:nvPr>
        </p:nvSpPr>
        <p:spPr>
          <a:xfrm>
            <a:off x="270933" y="274253"/>
            <a:ext cx="8602134" cy="48210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Segoe UI" panose="020B0502040204020203" pitchFamily="34" charset="0"/>
                <a:cs typeface="Segoe UI" panose="020B0502040204020203" pitchFamily="34" charset="0"/>
              </a:rPr>
              <a:t>Analysis</a:t>
            </a:r>
            <a:endParaRPr dirty="0">
              <a:latin typeface="Segoe UI" panose="020B0502040204020203" pitchFamily="34" charset="0"/>
              <a:cs typeface="Segoe UI" panose="020B0502040204020203" pitchFamily="34" charset="0"/>
            </a:endParaRPr>
          </a:p>
        </p:txBody>
      </p:sp>
      <p:sp>
        <p:nvSpPr>
          <p:cNvPr id="171" name="Google Shape;171;p2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pic>
        <p:nvPicPr>
          <p:cNvPr id="3" name="Picture 2">
            <a:extLst>
              <a:ext uri="{FF2B5EF4-FFF2-40B4-BE49-F238E27FC236}">
                <a16:creationId xmlns:a16="http://schemas.microsoft.com/office/drawing/2014/main" id="{9717F9F1-6DCB-4368-BA90-77BDF264100A}"/>
              </a:ext>
            </a:extLst>
          </p:cNvPr>
          <p:cNvPicPr>
            <a:picLocks noChangeAspect="1"/>
          </p:cNvPicPr>
          <p:nvPr/>
        </p:nvPicPr>
        <p:blipFill>
          <a:blip r:embed="rId3"/>
          <a:stretch>
            <a:fillRect/>
          </a:stretch>
        </p:blipFill>
        <p:spPr>
          <a:xfrm>
            <a:off x="270933" y="750532"/>
            <a:ext cx="7545288" cy="1695846"/>
          </a:xfrm>
          <a:prstGeom prst="rect">
            <a:avLst/>
          </a:prstGeom>
        </p:spPr>
      </p:pic>
      <p:sp>
        <p:nvSpPr>
          <p:cNvPr id="4" name="Rectangle: Rounded Corners 3">
            <a:extLst>
              <a:ext uri="{FF2B5EF4-FFF2-40B4-BE49-F238E27FC236}">
                <a16:creationId xmlns:a16="http://schemas.microsoft.com/office/drawing/2014/main" id="{7EC9057B-2972-468E-BD9B-2F080B299BEC}"/>
              </a:ext>
            </a:extLst>
          </p:cNvPr>
          <p:cNvSpPr/>
          <p:nvPr/>
        </p:nvSpPr>
        <p:spPr>
          <a:xfrm>
            <a:off x="270933" y="2088442"/>
            <a:ext cx="1851378" cy="440266"/>
          </a:xfrm>
          <a:prstGeom prst="roundRect">
            <a:avLst>
              <a:gd name="adj" fmla="val 897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C2489A72-EF4C-43F6-A1AF-F9C47DAF2311}"/>
              </a:ext>
            </a:extLst>
          </p:cNvPr>
          <p:cNvSpPr/>
          <p:nvPr/>
        </p:nvSpPr>
        <p:spPr>
          <a:xfrm>
            <a:off x="2257777" y="2194628"/>
            <a:ext cx="203200" cy="22789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1A62590A-5675-437D-A0D7-3DD22F7A852E}"/>
              </a:ext>
            </a:extLst>
          </p:cNvPr>
          <p:cNvSpPr/>
          <p:nvPr/>
        </p:nvSpPr>
        <p:spPr>
          <a:xfrm>
            <a:off x="2596443" y="2088442"/>
            <a:ext cx="5355244" cy="440266"/>
          </a:xfrm>
          <a:prstGeom prst="roundRect">
            <a:avLst>
              <a:gd name="adj" fmla="val 8975"/>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ysClr val="windowText" lastClr="000000"/>
                </a:solidFill>
                <a:latin typeface="Segoe UI" panose="020B0502040204020203" pitchFamily="34" charset="0"/>
                <a:cs typeface="Segoe UI" panose="020B0502040204020203" pitchFamily="34" charset="0"/>
              </a:rPr>
              <a:t>Output of Train / Test : Train Set / Test Set (# of Entities, # of Rows)</a:t>
            </a:r>
          </a:p>
        </p:txBody>
      </p:sp>
      <p:sp>
        <p:nvSpPr>
          <p:cNvPr id="10" name="TextBox 9">
            <a:extLst>
              <a:ext uri="{FF2B5EF4-FFF2-40B4-BE49-F238E27FC236}">
                <a16:creationId xmlns:a16="http://schemas.microsoft.com/office/drawing/2014/main" id="{0DED6F10-0BA3-491C-AE50-4D9BA5C1F8EC}"/>
              </a:ext>
            </a:extLst>
          </p:cNvPr>
          <p:cNvSpPr txBox="1"/>
          <p:nvPr/>
        </p:nvSpPr>
        <p:spPr>
          <a:xfrm>
            <a:off x="270933" y="2711490"/>
            <a:ext cx="4572000" cy="292388"/>
          </a:xfrm>
          <a:prstGeom prst="rect">
            <a:avLst/>
          </a:prstGeom>
          <a:noFill/>
        </p:spPr>
        <p:txBody>
          <a:bodyPr wrap="square">
            <a:spAutoFit/>
          </a:bodyPr>
          <a:lstStyle/>
          <a:p>
            <a:pPr algn="l" fontAlgn="base"/>
            <a:r>
              <a:rPr lang="en-US" sz="1300" b="1" i="0" dirty="0">
                <a:effectLst/>
                <a:latin typeface="Segoe UI" panose="020B0502040204020203" pitchFamily="34" charset="0"/>
                <a:cs typeface="Segoe UI" panose="020B0502040204020203" pitchFamily="34" charset="0"/>
              </a:rPr>
              <a:t>Modeling</a:t>
            </a:r>
          </a:p>
        </p:txBody>
      </p:sp>
      <p:sp>
        <p:nvSpPr>
          <p:cNvPr id="12" name="TextBox 11">
            <a:extLst>
              <a:ext uri="{FF2B5EF4-FFF2-40B4-BE49-F238E27FC236}">
                <a16:creationId xmlns:a16="http://schemas.microsoft.com/office/drawing/2014/main" id="{2EA215D0-10C0-4485-9C87-4B72FB111422}"/>
              </a:ext>
            </a:extLst>
          </p:cNvPr>
          <p:cNvSpPr txBox="1"/>
          <p:nvPr/>
        </p:nvSpPr>
        <p:spPr>
          <a:xfrm>
            <a:off x="270932" y="3003878"/>
            <a:ext cx="8602133" cy="600164"/>
          </a:xfrm>
          <a:prstGeom prst="rect">
            <a:avLst/>
          </a:prstGeom>
          <a:noFill/>
        </p:spPr>
        <p:txBody>
          <a:bodyPr wrap="square">
            <a:spAutoFit/>
          </a:bodyPr>
          <a:lstStyle/>
          <a:p>
            <a:r>
              <a:rPr lang="en-US" sz="1100" b="0" i="0" dirty="0">
                <a:effectLst/>
                <a:latin typeface="Segoe UI" panose="020B0502040204020203" pitchFamily="34" charset="0"/>
                <a:cs typeface="Segoe UI" panose="020B0502040204020203" pitchFamily="34" charset="0"/>
              </a:rPr>
              <a:t>The version of Logistic Regression in Scikit-learn, support regularization. Regularization is a technique used to solve the overfitting problem of machine learning models. </a:t>
            </a:r>
            <a:r>
              <a:rPr lang="en-US" sz="1100" b="1" i="0" dirty="0">
                <a:effectLst/>
                <a:latin typeface="Segoe UI" panose="020B0502040204020203" pitchFamily="34" charset="0"/>
                <a:cs typeface="Segoe UI" panose="020B0502040204020203" pitchFamily="34" charset="0"/>
              </a:rPr>
              <a:t>C</a:t>
            </a:r>
            <a:r>
              <a:rPr lang="en-US" sz="1100" b="0" i="0" dirty="0">
                <a:effectLst/>
                <a:latin typeface="Segoe UI" panose="020B0502040204020203" pitchFamily="34" charset="0"/>
                <a:cs typeface="Segoe UI" panose="020B0502040204020203" pitchFamily="34" charset="0"/>
              </a:rPr>
              <a:t> parameter indicates </a:t>
            </a:r>
            <a:r>
              <a:rPr lang="en-US" sz="1100" b="1" i="0" dirty="0">
                <a:effectLst/>
                <a:latin typeface="Segoe UI" panose="020B0502040204020203" pitchFamily="34" charset="0"/>
                <a:cs typeface="Segoe UI" panose="020B0502040204020203" pitchFamily="34" charset="0"/>
              </a:rPr>
              <a:t>inverse of regularization strength</a:t>
            </a:r>
            <a:r>
              <a:rPr lang="en-US" sz="1100" b="0" i="0" dirty="0">
                <a:effectLst/>
                <a:latin typeface="Segoe UI" panose="020B0502040204020203" pitchFamily="34" charset="0"/>
                <a:cs typeface="Segoe UI" panose="020B0502040204020203" pitchFamily="34" charset="0"/>
              </a:rPr>
              <a:t> which must be a positive float. Smaller values specify stronger regularization. Now let's fit our model with train set:</a:t>
            </a:r>
            <a:endParaRPr lang="en-US" sz="1100" dirty="0">
              <a:latin typeface="Segoe UI" panose="020B0502040204020203" pitchFamily="34" charset="0"/>
              <a:cs typeface="Segoe UI" panose="020B0502040204020203" pitchFamily="34" charset="0"/>
            </a:endParaRPr>
          </a:p>
        </p:txBody>
      </p:sp>
      <p:pic>
        <p:nvPicPr>
          <p:cNvPr id="14" name="Picture 13">
            <a:extLst>
              <a:ext uri="{FF2B5EF4-FFF2-40B4-BE49-F238E27FC236}">
                <a16:creationId xmlns:a16="http://schemas.microsoft.com/office/drawing/2014/main" id="{62BB3D7C-2715-43A1-8706-4864706DCDD8}"/>
              </a:ext>
            </a:extLst>
          </p:cNvPr>
          <p:cNvPicPr>
            <a:picLocks noChangeAspect="1"/>
          </p:cNvPicPr>
          <p:nvPr/>
        </p:nvPicPr>
        <p:blipFill>
          <a:blip r:embed="rId4"/>
          <a:stretch>
            <a:fillRect/>
          </a:stretch>
        </p:blipFill>
        <p:spPr>
          <a:xfrm>
            <a:off x="270931" y="3604041"/>
            <a:ext cx="7588450" cy="934091"/>
          </a:xfrm>
          <a:prstGeom prst="rect">
            <a:avLst/>
          </a:prstGeom>
        </p:spPr>
      </p:pic>
    </p:spTree>
    <p:extLst>
      <p:ext uri="{BB962C8B-B14F-4D97-AF65-F5344CB8AC3E}">
        <p14:creationId xmlns:p14="http://schemas.microsoft.com/office/powerpoint/2010/main" val="815847809"/>
      </p:ext>
    </p:extLst>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1612</TotalTime>
  <Words>1366</Words>
  <Application>Microsoft Office PowerPoint</Application>
  <PresentationFormat>On-screen Show (16:9)</PresentationFormat>
  <Paragraphs>126</Paragraphs>
  <Slides>13</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inherit</vt:lpstr>
      <vt:lpstr>STIXMathJax_Variants</vt:lpstr>
      <vt:lpstr>Roboto Slab</vt:lpstr>
      <vt:lpstr>Cambria Math</vt:lpstr>
      <vt:lpstr>Source Sans Pro</vt:lpstr>
      <vt:lpstr>Segoe UI</vt:lpstr>
      <vt:lpstr>arial</vt:lpstr>
      <vt:lpstr>STIXMathJax_Main</vt:lpstr>
      <vt:lpstr>STIXMathJax_Normal-italic</vt:lpstr>
      <vt:lpstr>Cordelia template</vt:lpstr>
      <vt:lpstr>HR Analytics Behavioral Modeling to Predict Regenege</vt:lpstr>
      <vt:lpstr>1. Background of the Project under discussion</vt:lpstr>
      <vt:lpstr>Project Background</vt:lpstr>
      <vt:lpstr>2. Problem Statement - Builiding Hypotheis</vt:lpstr>
      <vt:lpstr>Problem Statements</vt:lpstr>
      <vt:lpstr>2. Data Avilable and Assumptions</vt:lpstr>
      <vt:lpstr>Data Avilable and Assumptions</vt:lpstr>
      <vt:lpstr>3. Analysis through “Logistic Regression”</vt:lpstr>
      <vt:lpstr>Analysis</vt:lpstr>
      <vt:lpstr>Analysis</vt:lpstr>
      <vt:lpstr>Analysis</vt:lpstr>
      <vt:lpstr>Analysis</vt:lpstr>
      <vt:lpstr>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Sibarpit</dc:creator>
  <cp:lastModifiedBy>Sibarpita Chandan Mohapatra</cp:lastModifiedBy>
  <cp:revision>66</cp:revision>
  <dcterms:modified xsi:type="dcterms:W3CDTF">2021-08-08T09:22:25Z</dcterms:modified>
</cp:coreProperties>
</file>