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256" r:id="rId2"/>
    <p:sldId id="296" r:id="rId3"/>
    <p:sldId id="302" r:id="rId4"/>
    <p:sldId id="298" r:id="rId5"/>
    <p:sldId id="300" r:id="rId6"/>
    <p:sldId id="309" r:id="rId7"/>
    <p:sldId id="301" r:id="rId8"/>
  </p:sldIdLst>
  <p:sldSz cx="9144000" cy="5143500" type="screen16x9"/>
  <p:notesSz cx="6858000" cy="9144000"/>
  <p:embeddedFontLst>
    <p:embeddedFont>
      <p:font typeface="Cambria Math" panose="02040503050406030204" pitchFamily="18" charset="0"/>
      <p:regular r:id="rId10"/>
    </p:embeddedFont>
    <p:embeddedFont>
      <p:font typeface="Roboto Slab" panose="020B0604020202020204" charset="0"/>
      <p:regular r:id="rId11"/>
      <p:bold r:id="rId12"/>
    </p:embeddedFont>
    <p:embeddedFont>
      <p:font typeface="Segoe UI" panose="020B0502040204020203" pitchFamily="34" charset="0"/>
      <p:regular r:id="rId13"/>
      <p:bold r:id="rId14"/>
      <p:italic r:id="rId15"/>
      <p:boldItalic r:id="rId16"/>
    </p:embeddedFon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9" autoAdjust="0"/>
  </p:normalViewPr>
  <p:slideViewPr>
    <p:cSldViewPr snapToGrid="0">
      <p:cViewPr varScale="1">
        <p:scale>
          <a:sx n="85" d="100"/>
          <a:sy n="85" d="100"/>
        </p:scale>
        <p:origin x="8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90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49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71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43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711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902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341216" y="1411950"/>
            <a:ext cx="4461567"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FFC000"/>
                </a:solidFill>
              </a:rPr>
              <a:t>HR Analytics</a:t>
            </a:r>
            <a:br>
              <a:rPr lang="en" sz="2300" b="0" dirty="0"/>
            </a:br>
            <a:r>
              <a:rPr lang="en" sz="1700" b="0" dirty="0"/>
              <a:t>Behavioral Modeling to Predict Regenege</a:t>
            </a:r>
            <a:endParaRPr sz="1700" b="0" dirty="0"/>
          </a:p>
        </p:txBody>
      </p:sp>
      <p:graphicFrame>
        <p:nvGraphicFramePr>
          <p:cNvPr id="7" name="Table 7">
            <a:extLst>
              <a:ext uri="{FF2B5EF4-FFF2-40B4-BE49-F238E27FC236}">
                <a16:creationId xmlns:a16="http://schemas.microsoft.com/office/drawing/2014/main" id="{ECB26F58-9C98-426B-BD2B-956391EB936F}"/>
              </a:ext>
            </a:extLst>
          </p:cNvPr>
          <p:cNvGraphicFramePr>
            <a:graphicFrameLocks noGrp="1"/>
          </p:cNvGraphicFramePr>
          <p:nvPr>
            <p:extLst>
              <p:ext uri="{D42A27DB-BD31-4B8C-83A1-F6EECF244321}">
                <p14:modId xmlns:p14="http://schemas.microsoft.com/office/powerpoint/2010/main" val="1531709720"/>
              </p:ext>
            </p:extLst>
          </p:nvPr>
        </p:nvGraphicFramePr>
        <p:xfrm>
          <a:off x="2401096" y="2998337"/>
          <a:ext cx="4259347" cy="518160"/>
        </p:xfrm>
        <a:graphic>
          <a:graphicData uri="http://schemas.openxmlformats.org/drawingml/2006/table">
            <a:tbl>
              <a:tblPr firstRow="1" bandRow="1">
                <a:tableStyleId>{0E3FDE45-AF77-4B5C-9715-49D594BDF05E}</a:tableStyleId>
              </a:tblPr>
              <a:tblGrid>
                <a:gridCol w="4259347">
                  <a:extLst>
                    <a:ext uri="{9D8B030D-6E8A-4147-A177-3AD203B41FA5}">
                      <a16:colId xmlns:a16="http://schemas.microsoft.com/office/drawing/2014/main" val="3857295746"/>
                    </a:ext>
                  </a:extLst>
                </a:gridCol>
              </a:tblGrid>
              <a:tr h="0">
                <a:tc>
                  <a:txBody>
                    <a:bodyPr/>
                    <a:lstStyle/>
                    <a:p>
                      <a:r>
                        <a:rPr lang="en-US" sz="1100" dirty="0">
                          <a:latin typeface="Segoe UI" panose="020B0502040204020203" pitchFamily="34" charset="0"/>
                          <a:cs typeface="Segoe UI" panose="020B0502040204020203" pitchFamily="34" charset="0"/>
                        </a:rPr>
                        <a:t>Name</a:t>
                      </a:r>
                    </a:p>
                  </a:txBody>
                  <a:tcPr/>
                </a:tc>
                <a:extLst>
                  <a:ext uri="{0D108BD9-81ED-4DB2-BD59-A6C34878D82A}">
                    <a16:rowId xmlns:a16="http://schemas.microsoft.com/office/drawing/2014/main" val="2595050596"/>
                  </a:ext>
                </a:extLst>
              </a:tr>
              <a:tr h="0">
                <a:tc>
                  <a:txBody>
                    <a:bodyPr/>
                    <a:lstStyle/>
                    <a:p>
                      <a:r>
                        <a:rPr lang="en-US" sz="1100" dirty="0">
                          <a:latin typeface="Segoe UI" panose="020B0502040204020203" pitchFamily="34" charset="0"/>
                          <a:cs typeface="Segoe UI" panose="020B0502040204020203" pitchFamily="34" charset="0"/>
                        </a:rPr>
                        <a:t>Sibarpita Chandan Mohapatra </a:t>
                      </a:r>
                    </a:p>
                  </a:txBody>
                  <a:tcPr/>
                </a:tc>
                <a:extLst>
                  <a:ext uri="{0D108BD9-81ED-4DB2-BD59-A6C34878D82A}">
                    <a16:rowId xmlns:a16="http://schemas.microsoft.com/office/drawing/2014/main" val="281434503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0656" y="1991850"/>
            <a:ext cx="6406721"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accent4"/>
                </a:solidFill>
              </a:rPr>
              <a:t>1.</a:t>
            </a:r>
            <a:endParaRPr sz="2700" dirty="0">
              <a:solidFill>
                <a:schemeClr val="accent4"/>
              </a:solidFill>
            </a:endParaRPr>
          </a:p>
          <a:p>
            <a:pPr marL="0" lvl="0" indent="0" algn="l" rtl="0">
              <a:spcBef>
                <a:spcPts val="0"/>
              </a:spcBef>
              <a:spcAft>
                <a:spcPts val="0"/>
              </a:spcAft>
              <a:buNone/>
            </a:pPr>
            <a:r>
              <a:rPr lang="en" sz="2300" dirty="0">
                <a:solidFill>
                  <a:srgbClr val="FFC000"/>
                </a:solidFill>
              </a:rPr>
              <a:t>Background</a:t>
            </a:r>
            <a:r>
              <a:rPr lang="en" sz="2300" dirty="0"/>
              <a:t> of the Project under discussion</a:t>
            </a:r>
            <a:endParaRPr sz="23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52307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70933" y="274253"/>
            <a:ext cx="8602134" cy="4821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egoe UI" panose="020B0502040204020203" pitchFamily="34" charset="0"/>
                <a:cs typeface="Segoe UI" panose="020B0502040204020203" pitchFamily="34" charset="0"/>
              </a:rPr>
              <a:t>Project Background</a:t>
            </a:r>
            <a:endParaRPr dirty="0">
              <a:latin typeface="Segoe UI" panose="020B0502040204020203" pitchFamily="34" charset="0"/>
              <a:cs typeface="Segoe UI" panose="020B0502040204020203"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TextBox 3">
            <a:extLst>
              <a:ext uri="{FF2B5EF4-FFF2-40B4-BE49-F238E27FC236}">
                <a16:creationId xmlns:a16="http://schemas.microsoft.com/office/drawing/2014/main" id="{1D7B2611-03AB-46B5-A817-0B0FCD722A87}"/>
              </a:ext>
            </a:extLst>
          </p:cNvPr>
          <p:cNvSpPr txBox="1"/>
          <p:nvPr/>
        </p:nvSpPr>
        <p:spPr>
          <a:xfrm>
            <a:off x="270932" y="1021773"/>
            <a:ext cx="8602134" cy="1092607"/>
          </a:xfrm>
          <a:prstGeom prst="rect">
            <a:avLst/>
          </a:prstGeom>
          <a:noFill/>
        </p:spPr>
        <p:txBody>
          <a:bodyPr wrap="square" rtlCol="0">
            <a:spAutoFit/>
          </a:bodyPr>
          <a:lstStyle/>
          <a:p>
            <a:pPr algn="just">
              <a:buClr>
                <a:schemeClr val="accent1"/>
              </a:buClr>
              <a:buSzPts val="2000"/>
            </a:pPr>
            <a:r>
              <a:rPr lang="en-IN" sz="1300" dirty="0">
                <a:solidFill>
                  <a:schemeClr val="tx1"/>
                </a:solidFill>
                <a:latin typeface="Segoe UI" panose="020B0502040204020203" pitchFamily="34" charset="0"/>
                <a:ea typeface="Roboto Slab"/>
                <a:cs typeface="Segoe UI" panose="020B0502040204020203" pitchFamily="34" charset="0"/>
                <a:sym typeface="Roboto Slab"/>
              </a:rPr>
              <a:t>There is a start-up providing talent acquisition solutions. An HR consultancy service agency advised it customers on talent acquisition practices and also implemented individually tailored solutions using analytics.</a:t>
            </a:r>
          </a:p>
          <a:p>
            <a:pPr algn="just">
              <a:buClr>
                <a:schemeClr val="accent1"/>
              </a:buClr>
              <a:buSzPts val="2000"/>
            </a:pPr>
            <a:endParaRPr lang="en-IN" sz="1300" dirty="0">
              <a:solidFill>
                <a:schemeClr val="tx1"/>
              </a:solidFill>
              <a:latin typeface="Segoe UI" panose="020B0502040204020203" pitchFamily="34" charset="0"/>
              <a:ea typeface="Roboto Slab"/>
              <a:cs typeface="Segoe UI" panose="020B0502040204020203" pitchFamily="34" charset="0"/>
              <a:sym typeface="Roboto Slab"/>
            </a:endParaRPr>
          </a:p>
          <a:p>
            <a:pPr algn="just">
              <a:buClr>
                <a:schemeClr val="accent1"/>
              </a:buClr>
              <a:buSzPts val="2000"/>
            </a:pPr>
            <a:r>
              <a:rPr lang="en-IN" sz="1300" dirty="0">
                <a:solidFill>
                  <a:schemeClr val="tx1"/>
                </a:solidFill>
                <a:latin typeface="Segoe UI" panose="020B0502040204020203" pitchFamily="34" charset="0"/>
                <a:ea typeface="Roboto Slab"/>
                <a:cs typeface="Segoe UI" panose="020B0502040204020203" pitchFamily="34" charset="0"/>
                <a:sym typeface="Roboto Slab"/>
              </a:rPr>
              <a:t>The no. of people not joining the company after accepting the offer varies from 15% to 35%. If a company rolls out thousand offers then the impact of renege is significant.</a:t>
            </a:r>
          </a:p>
        </p:txBody>
      </p:sp>
      <p:sp>
        <p:nvSpPr>
          <p:cNvPr id="2" name="Rectangle 1">
            <a:extLst>
              <a:ext uri="{FF2B5EF4-FFF2-40B4-BE49-F238E27FC236}">
                <a16:creationId xmlns:a16="http://schemas.microsoft.com/office/drawing/2014/main" id="{1E7120E1-D7C7-4883-A854-396F3E1572A1}"/>
              </a:ext>
            </a:extLst>
          </p:cNvPr>
          <p:cNvSpPr/>
          <p:nvPr/>
        </p:nvSpPr>
        <p:spPr>
          <a:xfrm>
            <a:off x="270932" y="2579853"/>
            <a:ext cx="8602133" cy="1647956"/>
          </a:xfrm>
          <a:prstGeom prst="rect">
            <a:avLst/>
          </a:prstGeom>
          <a:solidFill>
            <a:schemeClr val="accent6">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b="1" dirty="0">
                <a:solidFill>
                  <a:srgbClr val="FFC000"/>
                </a:solidFill>
                <a:latin typeface="Segoe UI" panose="020B0502040204020203" pitchFamily="34" charset="0"/>
                <a:cs typeface="Segoe UI" panose="020B0502040204020203" pitchFamily="34" charset="0"/>
              </a:rPr>
              <a:t>Key Questions:</a:t>
            </a:r>
          </a:p>
          <a:p>
            <a:endParaRPr lang="en-US" sz="1300" dirty="0">
              <a:latin typeface="Segoe UI" panose="020B0502040204020203" pitchFamily="34" charset="0"/>
              <a:cs typeface="Segoe UI" panose="020B0502040204020203" pitchFamily="34" charset="0"/>
            </a:endParaRPr>
          </a:p>
          <a:p>
            <a:pPr marL="342900" indent="-342900">
              <a:buClr>
                <a:srgbClr val="FFCC00"/>
              </a:buClr>
              <a:buAutoNum type="arabicPeriod"/>
            </a:pPr>
            <a:r>
              <a:rPr lang="en-US" sz="1300" dirty="0">
                <a:latin typeface="Segoe UI" panose="020B0502040204020203" pitchFamily="34" charset="0"/>
                <a:cs typeface="Segoe UI" panose="020B0502040204020203" pitchFamily="34" charset="0"/>
              </a:rPr>
              <a:t>What are the key drivers that influence the candidate joining/not-joining the company?</a:t>
            </a:r>
          </a:p>
          <a:p>
            <a:pPr marL="342900" indent="-342900">
              <a:buClr>
                <a:srgbClr val="FFCC00"/>
              </a:buClr>
              <a:buAutoNum type="arabicPeriod"/>
            </a:pPr>
            <a:r>
              <a:rPr lang="en-US" sz="1300" dirty="0">
                <a:latin typeface="Segoe UI" panose="020B0502040204020203" pitchFamily="34" charset="0"/>
                <a:cs typeface="Segoe UI" panose="020B0502040204020203" pitchFamily="34" charset="0"/>
              </a:rPr>
              <a:t>What rules can be used to predict the renege?</a:t>
            </a:r>
          </a:p>
          <a:p>
            <a:pPr marL="342900" indent="-342900">
              <a:buClr>
                <a:srgbClr val="FFCC00"/>
              </a:buClr>
              <a:buAutoNum type="arabicPeriod"/>
            </a:pPr>
            <a:r>
              <a:rPr lang="en-US" sz="1300" dirty="0">
                <a:latin typeface="Segoe UI" panose="020B0502040204020203" pitchFamily="34" charset="0"/>
                <a:cs typeface="Segoe UI" panose="020B0502040204020203" pitchFamily="34" charset="0"/>
              </a:rPr>
              <a:t>Devising a predictive algorithm to calculate the possibility of acceptance of an offer and joining the company after offer acceptance stage</a:t>
            </a:r>
          </a:p>
        </p:txBody>
      </p:sp>
    </p:spTree>
    <p:extLst>
      <p:ext uri="{BB962C8B-B14F-4D97-AF65-F5344CB8AC3E}">
        <p14:creationId xmlns:p14="http://schemas.microsoft.com/office/powerpoint/2010/main" val="49367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0657" y="1991850"/>
            <a:ext cx="6062686"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accent4"/>
                </a:solidFill>
              </a:rPr>
              <a:t>2.</a:t>
            </a:r>
            <a:endParaRPr sz="2700" dirty="0">
              <a:solidFill>
                <a:schemeClr val="accent4"/>
              </a:solidFill>
            </a:endParaRPr>
          </a:p>
          <a:p>
            <a:pPr marL="0" lvl="0" indent="0" algn="l" rtl="0">
              <a:spcBef>
                <a:spcPts val="0"/>
              </a:spcBef>
              <a:spcAft>
                <a:spcPts val="0"/>
              </a:spcAft>
              <a:buNone/>
            </a:pPr>
            <a:r>
              <a:rPr lang="en" sz="2300" dirty="0"/>
              <a:t>Problem Statement - Builiding </a:t>
            </a:r>
            <a:r>
              <a:rPr lang="en" sz="2300" dirty="0">
                <a:solidFill>
                  <a:srgbClr val="FFC000"/>
                </a:solidFill>
              </a:rPr>
              <a:t>Hypotheis</a:t>
            </a:r>
            <a:endParaRPr sz="23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8300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70933" y="274253"/>
            <a:ext cx="8602134" cy="4821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egoe UI" panose="020B0502040204020203" pitchFamily="34" charset="0"/>
                <a:cs typeface="Segoe UI" panose="020B0502040204020203" pitchFamily="34" charset="0"/>
              </a:rPr>
              <a:t>Problem Statements</a:t>
            </a:r>
            <a:endParaRPr dirty="0">
              <a:latin typeface="Segoe UI" panose="020B0502040204020203" pitchFamily="34" charset="0"/>
              <a:cs typeface="Segoe UI" panose="020B0502040204020203"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8" name="Rectangle: Rounded Corners 7">
            <a:extLst>
              <a:ext uri="{FF2B5EF4-FFF2-40B4-BE49-F238E27FC236}">
                <a16:creationId xmlns:a16="http://schemas.microsoft.com/office/drawing/2014/main" id="{1AB515A8-5059-430C-BA39-51B28D17F7BB}"/>
              </a:ext>
            </a:extLst>
          </p:cNvPr>
          <p:cNvSpPr/>
          <p:nvPr/>
        </p:nvSpPr>
        <p:spPr>
          <a:xfrm>
            <a:off x="378174" y="829274"/>
            <a:ext cx="8331200" cy="739880"/>
          </a:xfrm>
          <a:prstGeom prst="roundRect">
            <a:avLst>
              <a:gd name="adj" fmla="val 7512"/>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ysClr val="windowText" lastClr="000000"/>
                </a:solidFill>
                <a:latin typeface="Segoe UI" panose="020B0502040204020203" pitchFamily="34" charset="0"/>
                <a:cs typeface="Segoe UI" panose="020B0502040204020203" pitchFamily="34" charset="0"/>
              </a:rPr>
              <a:t>Formulate a predictive algorithm to calculate the probability of acceptance of an offer and joining the company after acceptance stage.</a:t>
            </a:r>
          </a:p>
        </p:txBody>
      </p:sp>
      <p:sp>
        <p:nvSpPr>
          <p:cNvPr id="9" name="Rectangle: Rounded Corners 8">
            <a:extLst>
              <a:ext uri="{FF2B5EF4-FFF2-40B4-BE49-F238E27FC236}">
                <a16:creationId xmlns:a16="http://schemas.microsoft.com/office/drawing/2014/main" id="{154F4C12-3D47-42AF-BF15-2CA2575AE8BE}"/>
              </a:ext>
            </a:extLst>
          </p:cNvPr>
          <p:cNvSpPr/>
          <p:nvPr/>
        </p:nvSpPr>
        <p:spPr>
          <a:xfrm>
            <a:off x="378174" y="1642072"/>
            <a:ext cx="4126089" cy="2979343"/>
          </a:xfrm>
          <a:prstGeom prst="roundRect">
            <a:avLst>
              <a:gd name="adj" fmla="val 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latin typeface="Segoe UI" panose="020B0502040204020203" pitchFamily="34" charset="0"/>
                <a:cs typeface="Segoe UI" panose="020B0502040204020203" pitchFamily="34" charset="0"/>
              </a:rPr>
              <a:t>A binomial logistic regression (often referred to simply as logistic regression), predicts the probability that an observation falls into one of two categories of a dichotomous dependent variable based on one or more independent variables that can be either continuous or categorical. </a:t>
            </a:r>
          </a:p>
          <a:p>
            <a:endParaRPr lang="en-US" sz="1100" dirty="0">
              <a:solidFill>
                <a:sysClr val="windowText" lastClr="000000"/>
              </a:solidFill>
              <a:latin typeface="Segoe UI" panose="020B0502040204020203" pitchFamily="34" charset="0"/>
              <a:cs typeface="Segoe UI" panose="020B0502040204020203" pitchFamily="34" charset="0"/>
            </a:endParaRPr>
          </a:p>
          <a:p>
            <a:r>
              <a:rPr lang="en-US" sz="1100" dirty="0">
                <a:solidFill>
                  <a:sysClr val="windowText" lastClr="000000"/>
                </a:solidFill>
                <a:latin typeface="Segoe UI" panose="020B0502040204020203" pitchFamily="34" charset="0"/>
                <a:cs typeface="Segoe UI" panose="020B0502040204020203" pitchFamily="34" charset="0"/>
              </a:rPr>
              <a:t>In our case –</a:t>
            </a:r>
          </a:p>
          <a:p>
            <a:pPr marL="228600" indent="-228600">
              <a:buAutoNum type="arabicPeriod"/>
            </a:pPr>
            <a:r>
              <a:rPr lang="en-US" sz="1100" dirty="0">
                <a:solidFill>
                  <a:sysClr val="windowText" lastClr="000000"/>
                </a:solidFill>
                <a:latin typeface="Segoe UI" panose="020B0502040204020203" pitchFamily="34" charset="0"/>
                <a:cs typeface="Segoe UI" panose="020B0502040204020203" pitchFamily="34" charset="0"/>
              </a:rPr>
              <a:t>The Dependent Variable is “</a:t>
            </a:r>
            <a:r>
              <a:rPr lang="en-US" sz="1100" b="1" dirty="0">
                <a:solidFill>
                  <a:sysClr val="windowText" lastClr="000000"/>
                </a:solidFill>
                <a:latin typeface="Segoe UI" panose="020B0502040204020203" pitchFamily="34" charset="0"/>
                <a:cs typeface="Segoe UI" panose="020B0502040204020203" pitchFamily="34" charset="0"/>
              </a:rPr>
              <a:t>Status</a:t>
            </a:r>
            <a:r>
              <a:rPr lang="en-US" sz="1100" dirty="0">
                <a:solidFill>
                  <a:sysClr val="windowText" lastClr="000000"/>
                </a:solidFill>
                <a:latin typeface="Segoe UI" panose="020B0502040204020203" pitchFamily="34" charset="0"/>
                <a:cs typeface="Segoe UI" panose="020B0502040204020203" pitchFamily="34" charset="0"/>
              </a:rPr>
              <a:t>” of the candidate which is categorical –  Either the candidate will join or not join</a:t>
            </a:r>
          </a:p>
          <a:p>
            <a:pPr marL="228600" indent="-228600">
              <a:buAutoNum type="arabicPeriod"/>
            </a:pPr>
            <a:r>
              <a:rPr lang="en-US" sz="1100" dirty="0">
                <a:solidFill>
                  <a:sysClr val="windowText" lastClr="000000"/>
                </a:solidFill>
                <a:latin typeface="Segoe UI" panose="020B0502040204020203" pitchFamily="34" charset="0"/>
                <a:cs typeface="Segoe UI" panose="020B0502040204020203" pitchFamily="34" charset="0"/>
              </a:rPr>
              <a:t>And the Independent Variables are –  DOJ Extended, Duration to accept offer, Notice period, Offered band, Percent hike expected in CTC, Percent hike offered in CTC, Percent difference CTC, Joining Bonus, Candidate relocate actual, Gender, Candidate Source, Rex in </a:t>
            </a:r>
            <a:r>
              <a:rPr lang="en-US" sz="1100" dirty="0" err="1">
                <a:solidFill>
                  <a:sysClr val="windowText" lastClr="000000"/>
                </a:solidFill>
                <a:latin typeface="Segoe UI" panose="020B0502040204020203" pitchFamily="34" charset="0"/>
                <a:cs typeface="Segoe UI" panose="020B0502040204020203" pitchFamily="34" charset="0"/>
              </a:rPr>
              <a:t>Yrs</a:t>
            </a:r>
            <a:r>
              <a:rPr lang="en-US" sz="1100" dirty="0">
                <a:solidFill>
                  <a:sysClr val="windowText" lastClr="000000"/>
                </a:solidFill>
                <a:latin typeface="Segoe UI" panose="020B0502040204020203" pitchFamily="34" charset="0"/>
                <a:cs typeface="Segoe UI" panose="020B0502040204020203" pitchFamily="34" charset="0"/>
              </a:rPr>
              <a:t>, LOB, Location and Age</a:t>
            </a:r>
          </a:p>
        </p:txBody>
      </p:sp>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BE4B2502-91B9-41B2-9017-74989FF3BD00}"/>
                  </a:ext>
                </a:extLst>
              </p:cNvPr>
              <p:cNvSpPr/>
              <p:nvPr/>
            </p:nvSpPr>
            <p:spPr>
              <a:xfrm>
                <a:off x="4583285" y="1642072"/>
                <a:ext cx="4126089" cy="2979343"/>
              </a:xfrm>
              <a:prstGeom prst="roundRect">
                <a:avLst>
                  <a:gd name="adj" fmla="val 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rgbClr val="0070C0"/>
                    </a:solidFill>
                    <a:latin typeface="Segoe UI" panose="020B0502040204020203" pitchFamily="34" charset="0"/>
                    <a:cs typeface="Segoe UI" panose="020B0502040204020203" pitchFamily="34" charset="0"/>
                  </a:rPr>
                  <a:t>Equation for Logistic Regression:</a:t>
                </a:r>
              </a:p>
              <a:p>
                <a:endParaRPr lang="en-US" sz="1100" b="1" dirty="0">
                  <a:solidFill>
                    <a:srgbClr val="0070C0"/>
                  </a:solidFill>
                  <a:latin typeface="Segoe UI" panose="020B0502040204020203" pitchFamily="34" charset="0"/>
                  <a:cs typeface="Segoe UI" panose="020B0502040204020203" pitchFamily="34" charset="0"/>
                </a:endParaRPr>
              </a:p>
              <a:p>
                <a:pPr/>
                <a14:m>
                  <m:oMathPara xmlns:m="http://schemas.openxmlformats.org/officeDocument/2006/math">
                    <m:oMathParaPr>
                      <m:jc m:val="centerGroup"/>
                    </m:oMathParaPr>
                    <m:oMath xmlns:m="http://schemas.openxmlformats.org/officeDocument/2006/math">
                      <m:f>
                        <m:fPr>
                          <m:ctrlPr>
                            <a:rPr lang="en-US" sz="1100" i="1" smtClean="0">
                              <a:solidFill>
                                <a:sysClr val="windowText" lastClr="000000"/>
                              </a:solidFill>
                              <a:latin typeface="Cambria Math" panose="02040503050406030204" pitchFamily="18" charset="0"/>
                              <a:cs typeface="Segoe UI" panose="020B0502040204020203" pitchFamily="34" charset="0"/>
                            </a:rPr>
                          </m:ctrlPr>
                        </m:fPr>
                        <m:num>
                          <m:sSup>
                            <m:sSupPr>
                              <m:ctrlPr>
                                <a:rPr lang="en-US" sz="1100" i="1">
                                  <a:solidFill>
                                    <a:sysClr val="windowText" lastClr="000000"/>
                                  </a:solidFill>
                                  <a:latin typeface="Cambria Math" panose="02040503050406030204" pitchFamily="18" charset="0"/>
                                  <a:cs typeface="Segoe UI" panose="020B0502040204020203" pitchFamily="34" charset="0"/>
                                </a:rPr>
                              </m:ctrlPr>
                            </m:sSupPr>
                            <m:e>
                              <m:r>
                                <a:rPr lang="en-US" sz="1100" i="1">
                                  <a:solidFill>
                                    <a:sysClr val="windowText" lastClr="000000"/>
                                  </a:solidFill>
                                  <a:latin typeface="Cambria Math" panose="02040503050406030204" pitchFamily="18" charset="0"/>
                                  <a:cs typeface="Segoe UI" panose="020B0502040204020203" pitchFamily="34" charset="0"/>
                                </a:rPr>
                                <m:t>𝑒</m:t>
                              </m:r>
                            </m:e>
                            <m:sup>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0</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1</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1</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2</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2</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3</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3</m:t>
                              </m:r>
                              <m:r>
                                <a:rPr lang="en-US" sz="1100" i="1">
                                  <a:solidFill>
                                    <a:sysClr val="windowText" lastClr="000000"/>
                                  </a:solidFill>
                                  <a:latin typeface="Cambria Math" panose="02040503050406030204" pitchFamily="18" charset="0"/>
                                  <a:cs typeface="Segoe UI" panose="020B0502040204020203" pitchFamily="34" charset="0"/>
                                </a:rPr>
                                <m:t>+ … +</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𝑛</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𝑛</m:t>
                              </m:r>
                            </m:sup>
                          </m:sSup>
                        </m:num>
                        <m:den>
                          <m:r>
                            <a:rPr lang="en-US" sz="1100" b="0" i="1" smtClean="0">
                              <a:solidFill>
                                <a:sysClr val="windowText" lastClr="000000"/>
                              </a:solidFill>
                              <a:latin typeface="Cambria Math" panose="02040503050406030204" pitchFamily="18" charset="0"/>
                              <a:cs typeface="Segoe UI" panose="020B0502040204020203" pitchFamily="34" charset="0"/>
                            </a:rPr>
                            <m:t>1+</m:t>
                          </m:r>
                          <m:sSup>
                            <m:sSupPr>
                              <m:ctrlPr>
                                <a:rPr lang="en-US" sz="1100" i="1">
                                  <a:solidFill>
                                    <a:sysClr val="windowText" lastClr="000000"/>
                                  </a:solidFill>
                                  <a:latin typeface="Cambria Math" panose="02040503050406030204" pitchFamily="18" charset="0"/>
                                  <a:cs typeface="Segoe UI" panose="020B0502040204020203" pitchFamily="34" charset="0"/>
                                </a:rPr>
                              </m:ctrlPr>
                            </m:sSupPr>
                            <m:e>
                              <m:r>
                                <a:rPr lang="en-US" sz="1100" i="1">
                                  <a:solidFill>
                                    <a:sysClr val="windowText" lastClr="000000"/>
                                  </a:solidFill>
                                  <a:latin typeface="Cambria Math" panose="02040503050406030204" pitchFamily="18" charset="0"/>
                                  <a:cs typeface="Segoe UI" panose="020B0502040204020203" pitchFamily="34" charset="0"/>
                                </a:rPr>
                                <m:t>𝑒</m:t>
                              </m:r>
                            </m:e>
                            <m:sup>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0</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1</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1</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2</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2</m:t>
                              </m:r>
                              <m:r>
                                <a:rPr lang="en-US" sz="1100" i="1">
                                  <a:solidFill>
                                    <a:sysClr val="windowText" lastClr="000000"/>
                                  </a:solidFill>
                                  <a:latin typeface="Cambria Math" panose="02040503050406030204" pitchFamily="18" charset="0"/>
                                  <a:cs typeface="Segoe UI" panose="020B0502040204020203" pitchFamily="34" charset="0"/>
                                </a:rPr>
                                <m:t>+</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3</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3</m:t>
                              </m:r>
                              <m:r>
                                <a:rPr lang="en-US" sz="1100" i="1">
                                  <a:solidFill>
                                    <a:sysClr val="windowText" lastClr="000000"/>
                                  </a:solidFill>
                                  <a:latin typeface="Cambria Math" panose="02040503050406030204" pitchFamily="18" charset="0"/>
                                  <a:cs typeface="Segoe UI" panose="020B0502040204020203" pitchFamily="34" charset="0"/>
                                </a:rPr>
                                <m:t>+ … +</m:t>
                              </m:r>
                              <m:r>
                                <a:rPr lang="el-GR" sz="1100" i="1">
                                  <a:solidFill>
                                    <a:sysClr val="windowText" lastClr="000000"/>
                                  </a:solidFill>
                                  <a:latin typeface="Cambria Math" panose="02040503050406030204" pitchFamily="18" charset="0"/>
                                  <a:cs typeface="Segoe UI" panose="020B0502040204020203" pitchFamily="34" charset="0"/>
                                </a:rPr>
                                <m:t>𝜃</m:t>
                              </m:r>
                              <m:r>
                                <a:rPr lang="en-US" sz="1100" i="1" baseline="-25000">
                                  <a:solidFill>
                                    <a:sysClr val="windowText" lastClr="000000"/>
                                  </a:solidFill>
                                  <a:latin typeface="Cambria Math" panose="02040503050406030204" pitchFamily="18" charset="0"/>
                                  <a:cs typeface="Segoe UI" panose="020B0502040204020203" pitchFamily="34" charset="0"/>
                                </a:rPr>
                                <m:t>𝑛</m:t>
                              </m:r>
                              <m:r>
                                <a:rPr lang="en-US" sz="1100" i="1">
                                  <a:solidFill>
                                    <a:sysClr val="windowText" lastClr="000000"/>
                                  </a:solidFill>
                                  <a:latin typeface="Cambria Math" panose="02040503050406030204" pitchFamily="18" charset="0"/>
                                  <a:cs typeface="Segoe UI" panose="020B0502040204020203" pitchFamily="34" charset="0"/>
                                </a:rPr>
                                <m:t>𝑥</m:t>
                              </m:r>
                              <m:r>
                                <a:rPr lang="en-US" sz="1100" i="1" baseline="-25000">
                                  <a:solidFill>
                                    <a:sysClr val="windowText" lastClr="000000"/>
                                  </a:solidFill>
                                  <a:latin typeface="Cambria Math" panose="02040503050406030204" pitchFamily="18" charset="0"/>
                                  <a:cs typeface="Segoe UI" panose="020B0502040204020203" pitchFamily="34" charset="0"/>
                                </a:rPr>
                                <m:t>𝑛</m:t>
                              </m:r>
                            </m:sup>
                          </m:sSup>
                        </m:den>
                      </m:f>
                    </m:oMath>
                  </m:oMathPara>
                </a14:m>
                <a:endParaRPr lang="en-US" sz="1100" i="1" dirty="0">
                  <a:solidFill>
                    <a:sysClr val="windowText" lastClr="000000"/>
                  </a:solidFill>
                  <a:latin typeface="Segoe UI" panose="020B0502040204020203" pitchFamily="34" charset="0"/>
                  <a:cs typeface="Segoe UI" panose="020B0502040204020203" pitchFamily="34" charset="0"/>
                </a:endParaRPr>
              </a:p>
            </p:txBody>
          </p:sp>
        </mc:Choice>
        <mc:Fallback xmlns="">
          <p:sp>
            <p:nvSpPr>
              <p:cNvPr id="11" name="Rectangle: Rounded Corners 10">
                <a:extLst>
                  <a:ext uri="{FF2B5EF4-FFF2-40B4-BE49-F238E27FC236}">
                    <a16:creationId xmlns:a16="http://schemas.microsoft.com/office/drawing/2014/main" id="{BE4B2502-91B9-41B2-9017-74989FF3BD00}"/>
                  </a:ext>
                </a:extLst>
              </p:cNvPr>
              <p:cNvSpPr>
                <a:spLocks noRot="1" noChangeAspect="1" noMove="1" noResize="1" noEditPoints="1" noAdjustHandles="1" noChangeArrowheads="1" noChangeShapeType="1" noTextEdit="1"/>
              </p:cNvSpPr>
              <p:nvPr/>
            </p:nvSpPr>
            <p:spPr>
              <a:xfrm>
                <a:off x="4583285" y="1642072"/>
                <a:ext cx="4126089" cy="2979343"/>
              </a:xfrm>
              <a:prstGeom prst="roundRect">
                <a:avLst>
                  <a:gd name="adj" fmla="val 0"/>
                </a:avLst>
              </a:prstGeom>
              <a:blipFill>
                <a:blip r:embed="rId3"/>
                <a:stretch>
                  <a:fillRect/>
                </a:stretch>
              </a:blipFill>
              <a:ln w="12700"/>
            </p:spPr>
            <p:txBody>
              <a:bodyPr/>
              <a:lstStyle/>
              <a:p>
                <a:r>
                  <a:rPr lang="en-US">
                    <a:noFill/>
                  </a:rPr>
                  <a:t> </a:t>
                </a:r>
              </a:p>
            </p:txBody>
          </p:sp>
        </mc:Fallback>
      </mc:AlternateContent>
      <p:pic>
        <p:nvPicPr>
          <p:cNvPr id="6" name="Picture 5">
            <a:extLst>
              <a:ext uri="{FF2B5EF4-FFF2-40B4-BE49-F238E27FC236}">
                <a16:creationId xmlns:a16="http://schemas.microsoft.com/office/drawing/2014/main" id="{F37E82BD-1193-48D7-B8C3-998A89824A00}"/>
              </a:ext>
            </a:extLst>
          </p:cNvPr>
          <p:cNvPicPr>
            <a:picLocks noChangeAspect="1"/>
          </p:cNvPicPr>
          <p:nvPr/>
        </p:nvPicPr>
        <p:blipFill>
          <a:blip r:embed="rId4"/>
          <a:stretch>
            <a:fillRect/>
          </a:stretch>
        </p:blipFill>
        <p:spPr>
          <a:xfrm>
            <a:off x="5415225" y="2614186"/>
            <a:ext cx="2462208" cy="1652808"/>
          </a:xfrm>
          <a:prstGeom prst="rect">
            <a:avLst/>
          </a:prstGeom>
        </p:spPr>
      </p:pic>
      <p:sp>
        <p:nvSpPr>
          <p:cNvPr id="15" name="TextBox 14">
            <a:extLst>
              <a:ext uri="{FF2B5EF4-FFF2-40B4-BE49-F238E27FC236}">
                <a16:creationId xmlns:a16="http://schemas.microsoft.com/office/drawing/2014/main" id="{8E4785CE-5AF8-4DCD-BFC9-5B033B2D2896}"/>
              </a:ext>
            </a:extLst>
          </p:cNvPr>
          <p:cNvSpPr txBox="1"/>
          <p:nvPr/>
        </p:nvSpPr>
        <p:spPr>
          <a:xfrm>
            <a:off x="4735779" y="4293218"/>
            <a:ext cx="3821099" cy="261610"/>
          </a:xfrm>
          <a:prstGeom prst="rect">
            <a:avLst/>
          </a:prstGeom>
          <a:noFill/>
        </p:spPr>
        <p:txBody>
          <a:bodyPr wrap="square">
            <a:spAutoFit/>
          </a:bodyPr>
          <a:lstStyle/>
          <a:p>
            <a:pPr algn="ctr"/>
            <a:r>
              <a:rPr lang="en-US" sz="1100" b="0" i="0" u="none" strike="noStrike" dirty="0">
                <a:effectLst/>
                <a:latin typeface="STIXMathJax_Normal-italic"/>
              </a:rPr>
              <a:t>𝑃𝑟𝑜𝑏𝑎𝑏𝑖𝑙𝑖𝑡𝑦 𝑂𝑓 𝐶𝑙𝑎𝑠𝑠</a:t>
            </a:r>
            <a:r>
              <a:rPr lang="en-US" sz="1100" dirty="0">
                <a:latin typeface="STIXMathJax_Main"/>
              </a:rPr>
              <a:t> </a:t>
            </a:r>
            <a:r>
              <a:rPr lang="en-US" sz="1100" b="0" i="0" u="none" strike="noStrike" dirty="0">
                <a:effectLst/>
                <a:latin typeface="STIXMathJax_Main"/>
              </a:rPr>
              <a:t>1=</a:t>
            </a:r>
            <a:r>
              <a:rPr lang="en-US" sz="1100" b="0" i="0" u="none" strike="noStrike" dirty="0">
                <a:effectLst/>
                <a:latin typeface="STIXMathJax_Normal-italic"/>
              </a:rPr>
              <a:t>𝑃</a:t>
            </a:r>
            <a:r>
              <a:rPr lang="en-US" sz="1100" b="0" i="0" u="none" strike="noStrike" dirty="0">
                <a:effectLst/>
                <a:latin typeface="STIXMathJax_Main"/>
              </a:rPr>
              <a:t>(</a:t>
            </a:r>
            <a:r>
              <a:rPr lang="en-US" sz="1100" b="0" i="0" u="none" strike="noStrike" dirty="0">
                <a:effectLst/>
                <a:latin typeface="STIXMathJax_Normal-italic"/>
              </a:rPr>
              <a:t>𝑌</a:t>
            </a:r>
            <a:r>
              <a:rPr lang="en-US" sz="1100" b="0" i="0" u="none" strike="noStrike" dirty="0">
                <a:effectLst/>
                <a:latin typeface="STIXMathJax_Main"/>
              </a:rPr>
              <a:t>=1</a:t>
            </a:r>
            <a:r>
              <a:rPr lang="en-US" sz="1100" b="0" i="0" u="none" strike="noStrike" dirty="0">
                <a:effectLst/>
                <a:latin typeface="STIXMathJax_Variants"/>
              </a:rPr>
              <a:t>|</a:t>
            </a:r>
            <a:r>
              <a:rPr lang="en-US" sz="1100" b="0" i="0" u="none" strike="noStrike" dirty="0">
                <a:effectLst/>
                <a:latin typeface="STIXMathJax_Normal-italic"/>
              </a:rPr>
              <a:t>𝑋</a:t>
            </a:r>
            <a:r>
              <a:rPr lang="en-US" sz="1100" b="0" i="0" u="none" strike="noStrike" dirty="0">
                <a:effectLst/>
                <a:latin typeface="STIXMathJax_Main"/>
              </a:rPr>
              <a:t>)=</a:t>
            </a:r>
            <a:r>
              <a:rPr lang="en-US" sz="1100" b="0" i="0" u="none" strike="noStrike" dirty="0">
                <a:effectLst/>
                <a:latin typeface="STIXMathJax_Normal-italic"/>
              </a:rPr>
              <a:t>𝜎</a:t>
            </a:r>
            <a:r>
              <a:rPr lang="en-US" sz="1100" b="0" i="0" u="none" strike="noStrike" dirty="0">
                <a:effectLst/>
                <a:latin typeface="STIXMathJax_Main"/>
              </a:rPr>
              <a:t>(</a:t>
            </a:r>
            <a:r>
              <a:rPr lang="en-US" sz="1100" b="0" i="0" u="none" strike="noStrike" dirty="0">
                <a:effectLst/>
                <a:latin typeface="STIXMathJax_Normal-italic"/>
              </a:rPr>
              <a:t>𝜃</a:t>
            </a:r>
            <a:r>
              <a:rPr lang="en-US" sz="1100" b="0" i="0" u="none" strike="noStrike" baseline="30000" dirty="0">
                <a:effectLst/>
                <a:latin typeface="STIXMathJax_Normal-italic"/>
              </a:rPr>
              <a:t>𝑇</a:t>
            </a:r>
            <a:r>
              <a:rPr lang="en-US" sz="1100" b="0" i="0" u="none" strike="noStrike" dirty="0">
                <a:effectLst/>
                <a:latin typeface="STIXMathJax_Normal-italic"/>
              </a:rPr>
              <a:t>𝑋</a:t>
            </a:r>
            <a:r>
              <a:rPr lang="en-US" sz="1100" b="0" i="0" u="none" strike="noStrike" dirty="0">
                <a:effectLst/>
                <a:latin typeface="STIXMathJax_Main"/>
              </a:rPr>
              <a:t>)</a:t>
            </a:r>
            <a:endParaRPr lang="en-US" sz="1100" dirty="0"/>
          </a:p>
        </p:txBody>
      </p:sp>
      <p:sp>
        <p:nvSpPr>
          <p:cNvPr id="17" name="TextBox 16">
            <a:extLst>
              <a:ext uri="{FF2B5EF4-FFF2-40B4-BE49-F238E27FC236}">
                <a16:creationId xmlns:a16="http://schemas.microsoft.com/office/drawing/2014/main" id="{1BC30A95-DFE0-45C7-886D-172B4EB36843}"/>
              </a:ext>
            </a:extLst>
          </p:cNvPr>
          <p:cNvSpPr txBox="1"/>
          <p:nvPr/>
        </p:nvSpPr>
        <p:spPr>
          <a:xfrm>
            <a:off x="5045514" y="2085108"/>
            <a:ext cx="739422" cy="261610"/>
          </a:xfrm>
          <a:prstGeom prst="rect">
            <a:avLst/>
          </a:prstGeom>
          <a:noFill/>
        </p:spPr>
        <p:txBody>
          <a:bodyPr wrap="square">
            <a:spAutoFit/>
          </a:bodyPr>
          <a:lstStyle/>
          <a:p>
            <a:r>
              <a:rPr lang="en-US" sz="1100" b="0" i="0" u="none" strike="noStrike" dirty="0">
                <a:effectLst/>
                <a:latin typeface="STIXMathJax_Normal-italic"/>
              </a:rPr>
              <a:t>𝜎</a:t>
            </a:r>
            <a:r>
              <a:rPr lang="en-US" sz="1100" b="0" i="0" u="none" strike="noStrike" dirty="0">
                <a:effectLst/>
                <a:latin typeface="STIXMathJax_Main"/>
              </a:rPr>
              <a:t>(</a:t>
            </a:r>
            <a:r>
              <a:rPr lang="en-US" sz="1100" b="0" i="0" u="none" strike="noStrike" dirty="0">
                <a:effectLst/>
                <a:latin typeface="STIXMathJax_Normal-italic"/>
              </a:rPr>
              <a:t>𝜃</a:t>
            </a:r>
            <a:r>
              <a:rPr lang="en-US" sz="1100" b="0" i="0" u="none" strike="noStrike" baseline="30000" dirty="0">
                <a:effectLst/>
                <a:latin typeface="STIXMathJax_Normal-italic"/>
              </a:rPr>
              <a:t>𝑇</a:t>
            </a:r>
            <a:r>
              <a:rPr lang="en-US" sz="1100" b="0" i="0" u="none" strike="noStrike" dirty="0">
                <a:effectLst/>
                <a:latin typeface="STIXMathJax_Normal-italic"/>
              </a:rPr>
              <a:t>𝑋</a:t>
            </a:r>
            <a:r>
              <a:rPr lang="en-US" sz="1100" b="0" i="0" u="none" strike="noStrike" dirty="0">
                <a:effectLst/>
                <a:latin typeface="STIXMathJax_Main"/>
              </a:rPr>
              <a:t>) =</a:t>
            </a:r>
            <a:endParaRPr lang="en-US" sz="1100" dirty="0"/>
          </a:p>
        </p:txBody>
      </p:sp>
    </p:spTree>
    <p:extLst>
      <p:ext uri="{BB962C8B-B14F-4D97-AF65-F5344CB8AC3E}">
        <p14:creationId xmlns:p14="http://schemas.microsoft.com/office/powerpoint/2010/main" val="322042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0657" y="1991850"/>
            <a:ext cx="6062686"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accent4"/>
                </a:solidFill>
              </a:rPr>
              <a:t>2.</a:t>
            </a:r>
            <a:endParaRPr sz="2700" dirty="0">
              <a:solidFill>
                <a:schemeClr val="accent4"/>
              </a:solidFill>
            </a:endParaRPr>
          </a:p>
          <a:p>
            <a:pPr marL="0" lvl="0" indent="0" algn="l" rtl="0">
              <a:spcBef>
                <a:spcPts val="0"/>
              </a:spcBef>
              <a:spcAft>
                <a:spcPts val="0"/>
              </a:spcAft>
              <a:buNone/>
            </a:pPr>
            <a:r>
              <a:rPr lang="en" sz="2300" dirty="0">
                <a:solidFill>
                  <a:srgbClr val="FFC000"/>
                </a:solidFill>
              </a:rPr>
              <a:t>Data</a:t>
            </a:r>
            <a:r>
              <a:rPr lang="en" sz="2300" dirty="0"/>
              <a:t> Avilable and Assumptions</a:t>
            </a:r>
            <a:endParaRPr sz="23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92636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70933" y="274253"/>
            <a:ext cx="8602134" cy="4821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egoe UI" panose="020B0502040204020203" pitchFamily="34" charset="0"/>
                <a:cs typeface="Segoe UI" panose="020B0502040204020203" pitchFamily="34" charset="0"/>
              </a:rPr>
              <a:t>Data Avilable and Assumptions</a:t>
            </a:r>
            <a:endParaRPr dirty="0">
              <a:latin typeface="Segoe UI" panose="020B0502040204020203" pitchFamily="34" charset="0"/>
              <a:cs typeface="Segoe UI" panose="020B0502040204020203"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2" name="Table 1">
            <a:extLst>
              <a:ext uri="{FF2B5EF4-FFF2-40B4-BE49-F238E27FC236}">
                <a16:creationId xmlns:a16="http://schemas.microsoft.com/office/drawing/2014/main" id="{6137BC8C-1519-4397-B1DF-979D82D744EC}"/>
              </a:ext>
            </a:extLst>
          </p:cNvPr>
          <p:cNvGraphicFramePr>
            <a:graphicFrameLocks noGrp="1"/>
          </p:cNvGraphicFramePr>
          <p:nvPr>
            <p:extLst>
              <p:ext uri="{D42A27DB-BD31-4B8C-83A1-F6EECF244321}">
                <p14:modId xmlns:p14="http://schemas.microsoft.com/office/powerpoint/2010/main" val="2295847821"/>
              </p:ext>
            </p:extLst>
          </p:nvPr>
        </p:nvGraphicFramePr>
        <p:xfrm>
          <a:off x="377471" y="886619"/>
          <a:ext cx="8495596" cy="2736033"/>
        </p:xfrm>
        <a:graphic>
          <a:graphicData uri="http://schemas.openxmlformats.org/drawingml/2006/table">
            <a:tbl>
              <a:tblPr>
                <a:tableStyleId>{3B4B98B0-60AC-42C2-AFA5-B58CD77FA1E5}</a:tableStyleId>
              </a:tblPr>
              <a:tblGrid>
                <a:gridCol w="375755">
                  <a:extLst>
                    <a:ext uri="{9D8B030D-6E8A-4147-A177-3AD203B41FA5}">
                      <a16:colId xmlns:a16="http://schemas.microsoft.com/office/drawing/2014/main" val="3850968724"/>
                    </a:ext>
                  </a:extLst>
                </a:gridCol>
                <a:gridCol w="1369085">
                  <a:extLst>
                    <a:ext uri="{9D8B030D-6E8A-4147-A177-3AD203B41FA5}">
                      <a16:colId xmlns:a16="http://schemas.microsoft.com/office/drawing/2014/main" val="2311268120"/>
                    </a:ext>
                  </a:extLst>
                </a:gridCol>
                <a:gridCol w="6750756">
                  <a:extLst>
                    <a:ext uri="{9D8B030D-6E8A-4147-A177-3AD203B41FA5}">
                      <a16:colId xmlns:a16="http://schemas.microsoft.com/office/drawing/2014/main" val="3090111001"/>
                    </a:ext>
                  </a:extLst>
                </a:gridCol>
              </a:tblGrid>
              <a:tr h="287425">
                <a:tc>
                  <a:txBody>
                    <a:bodyPr/>
                    <a:lstStyle/>
                    <a:p>
                      <a:pPr algn="l" fontAlgn="t"/>
                      <a:r>
                        <a:rPr lang="en-US" sz="700" b="1" u="none" strike="noStrike" dirty="0">
                          <a:effectLst/>
                        </a:rPr>
                        <a:t>Sl. No.</a:t>
                      </a:r>
                      <a:endParaRPr lang="en-US" sz="700" b="1" i="0" u="none" strike="noStrike" dirty="0">
                        <a:solidFill>
                          <a:srgbClr val="000000"/>
                        </a:solidFill>
                        <a:effectLst/>
                        <a:latin typeface="Segoe UI" panose="020B0502040204020203" pitchFamily="34" charset="0"/>
                        <a:cs typeface="Segoe UI" panose="020B0502040204020203" pitchFamily="34" charset="0"/>
                      </a:endParaRPr>
                    </a:p>
                  </a:txBody>
                  <a:tcPr marL="45434" marR="5048" marT="5048" marB="0" anchor="ctr">
                    <a:lnB w="12700" cap="flat" cmpd="sng" algn="ctr">
                      <a:solidFill>
                        <a:schemeClr val="accent6">
                          <a:lumMod val="50000"/>
                        </a:schemeClr>
                      </a:solidFill>
                      <a:prstDash val="solid"/>
                      <a:round/>
                      <a:headEnd type="none" w="med" len="med"/>
                      <a:tailEnd type="none" w="med" len="med"/>
                    </a:lnB>
                  </a:tcPr>
                </a:tc>
                <a:tc>
                  <a:txBody>
                    <a:bodyPr/>
                    <a:lstStyle/>
                    <a:p>
                      <a:pPr algn="l" fontAlgn="t"/>
                      <a:r>
                        <a:rPr lang="en-US" sz="700" b="1" u="none" strike="noStrike" dirty="0">
                          <a:effectLst/>
                        </a:rPr>
                        <a:t>Name of Variable</a:t>
                      </a:r>
                      <a:endParaRPr lang="en-US" sz="700" b="1" i="0" u="none" strike="noStrike" dirty="0">
                        <a:solidFill>
                          <a:srgbClr val="000000"/>
                        </a:solidFill>
                        <a:effectLst/>
                        <a:latin typeface="Segoe UI" panose="020B0502040204020203" pitchFamily="34" charset="0"/>
                        <a:cs typeface="Segoe UI" panose="020B0502040204020203" pitchFamily="34" charset="0"/>
                      </a:endParaRPr>
                    </a:p>
                  </a:txBody>
                  <a:tcPr marL="136302" marR="5048" marT="5048" marB="0" anchor="ctr">
                    <a:lnB w="12700" cap="flat" cmpd="sng" algn="ctr">
                      <a:solidFill>
                        <a:schemeClr val="accent6">
                          <a:lumMod val="50000"/>
                        </a:schemeClr>
                      </a:solidFill>
                      <a:prstDash val="solid"/>
                      <a:round/>
                      <a:headEnd type="none" w="med" len="med"/>
                      <a:tailEnd type="none" w="med" len="med"/>
                    </a:lnB>
                  </a:tcPr>
                </a:tc>
                <a:tc>
                  <a:txBody>
                    <a:bodyPr/>
                    <a:lstStyle/>
                    <a:p>
                      <a:pPr algn="l" fontAlgn="t"/>
                      <a:r>
                        <a:rPr lang="en-US" sz="700" b="1" u="none" strike="noStrike" dirty="0">
                          <a:effectLst/>
                        </a:rPr>
                        <a:t>Variable Description</a:t>
                      </a:r>
                      <a:endParaRPr lang="en-US" sz="700" b="1"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lnB w="12700" cap="flat" cmpd="sng" algn="ctr">
                      <a:solidFill>
                        <a:schemeClr val="accent6">
                          <a:lumMod val="50000"/>
                        </a:schemeClr>
                      </a:solidFill>
                      <a:prstDash val="solid"/>
                      <a:round/>
                      <a:headEnd type="none" w="med" len="med"/>
                      <a:tailEnd type="none" w="med" len="med"/>
                    </a:lnB>
                  </a:tcPr>
                </a:tc>
                <a:extLst>
                  <a:ext uri="{0D108BD9-81ED-4DB2-BD59-A6C34878D82A}">
                    <a16:rowId xmlns:a16="http://schemas.microsoft.com/office/drawing/2014/main" val="1074865668"/>
                  </a:ext>
                </a:extLst>
              </a:tr>
              <a:tr h="153038">
                <a:tc>
                  <a:txBody>
                    <a:bodyPr/>
                    <a:lstStyle/>
                    <a:p>
                      <a:pPr algn="l" fontAlgn="t"/>
                      <a:r>
                        <a:rPr lang="en-US" sz="700" u="none" strike="noStrike">
                          <a:effectLst/>
                        </a:rPr>
                        <a:t>1</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lnT w="12700" cap="flat" cmpd="sng" algn="ctr">
                      <a:solidFill>
                        <a:schemeClr val="accent6">
                          <a:lumMod val="50000"/>
                        </a:schemeClr>
                      </a:solidFill>
                      <a:prstDash val="solid"/>
                      <a:round/>
                      <a:headEnd type="none" w="med" len="med"/>
                      <a:tailEnd type="none" w="med" len="med"/>
                    </a:lnT>
                  </a:tcPr>
                </a:tc>
                <a:tc>
                  <a:txBody>
                    <a:bodyPr/>
                    <a:lstStyle/>
                    <a:p>
                      <a:pPr algn="l" fontAlgn="t"/>
                      <a:r>
                        <a:rPr lang="en-US" sz="700" u="none" strike="noStrike" dirty="0">
                          <a:effectLst/>
                        </a:rPr>
                        <a:t>Candidate reference number</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lnT w="12700" cap="flat" cmpd="sng" algn="ctr">
                      <a:solidFill>
                        <a:schemeClr val="accent6">
                          <a:lumMod val="50000"/>
                        </a:schemeClr>
                      </a:solidFill>
                      <a:prstDash val="solid"/>
                      <a:round/>
                      <a:headEnd type="none" w="med" len="med"/>
                      <a:tailEnd type="none" w="med" len="med"/>
                    </a:lnT>
                  </a:tcPr>
                </a:tc>
                <a:tc>
                  <a:txBody>
                    <a:bodyPr/>
                    <a:lstStyle/>
                    <a:p>
                      <a:pPr algn="l" fontAlgn="t"/>
                      <a:r>
                        <a:rPr lang="en-US" sz="700" u="none" strike="noStrike" dirty="0">
                          <a:effectLst/>
                        </a:rPr>
                        <a:t>Unique number to identify the candidate</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lnT w="12700" cap="flat" cmpd="sng" algn="ctr">
                      <a:solidFill>
                        <a:schemeClr val="accent6">
                          <a:lumMod val="50000"/>
                        </a:schemeClr>
                      </a:solidFill>
                      <a:prstDash val="solid"/>
                      <a:round/>
                      <a:headEnd type="none" w="med" len="med"/>
                      <a:tailEnd type="none" w="med" len="med"/>
                    </a:lnT>
                  </a:tcPr>
                </a:tc>
                <a:extLst>
                  <a:ext uri="{0D108BD9-81ED-4DB2-BD59-A6C34878D82A}">
                    <a16:rowId xmlns:a16="http://schemas.microsoft.com/office/drawing/2014/main" val="3028837879"/>
                  </a:ext>
                </a:extLst>
              </a:tr>
              <a:tr h="153038">
                <a:tc>
                  <a:txBody>
                    <a:bodyPr/>
                    <a:lstStyle/>
                    <a:p>
                      <a:pPr algn="l" fontAlgn="t"/>
                      <a:r>
                        <a:rPr lang="en-US" sz="700" u="none" strike="noStrike">
                          <a:effectLst/>
                        </a:rPr>
                        <a:t>2</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DOJ extended</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Binary variable  identifying  whether  candidate  asked  for  date  of joining extension (Yes/No)</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4135616866"/>
                  </a:ext>
                </a:extLst>
              </a:tr>
              <a:tr h="153038">
                <a:tc>
                  <a:txBody>
                    <a:bodyPr/>
                    <a:lstStyle/>
                    <a:p>
                      <a:pPr algn="l" fontAlgn="t"/>
                      <a:r>
                        <a:rPr lang="en-US" sz="700" u="none" strike="noStrike">
                          <a:effectLst/>
                        </a:rPr>
                        <a:t>3</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Duration to accept the offer</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Number  of days taken by the  candidate  to  accept  the  offer  (continuous variable)</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96275209"/>
                  </a:ext>
                </a:extLst>
              </a:tr>
              <a:tr h="153038">
                <a:tc>
                  <a:txBody>
                    <a:bodyPr/>
                    <a:lstStyle/>
                    <a:p>
                      <a:pPr algn="l" fontAlgn="t"/>
                      <a:r>
                        <a:rPr lang="en-US" sz="700" u="none" strike="noStrike">
                          <a:effectLst/>
                        </a:rPr>
                        <a:t>4</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Notice period</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Notice period to be served in the parting company before candidate can join this company (continuous variable)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2536011598"/>
                  </a:ext>
                </a:extLst>
              </a:tr>
              <a:tr h="153038">
                <a:tc>
                  <a:txBody>
                    <a:bodyPr/>
                    <a:lstStyle/>
                    <a:p>
                      <a:pPr algn="l" fontAlgn="t"/>
                      <a:r>
                        <a:rPr lang="en-US" sz="700" u="none" strike="noStrike">
                          <a:effectLst/>
                        </a:rPr>
                        <a:t>5</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Offered band</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Band  offered  to  the  candidate  based  on experience  and  performance  in interview rounds (categorical variable labelled C0/C1/C2/C3/C4/C5/C6)</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1888098800"/>
                  </a:ext>
                </a:extLst>
              </a:tr>
              <a:tr h="153038">
                <a:tc>
                  <a:txBody>
                    <a:bodyPr/>
                    <a:lstStyle/>
                    <a:p>
                      <a:pPr algn="l" fontAlgn="t"/>
                      <a:r>
                        <a:rPr lang="en-US" sz="700" u="none" strike="noStrike">
                          <a:effectLst/>
                        </a:rPr>
                        <a:t>6</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Percentage hike (CTC) expected</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Percentage hike expected by the candidate (continuous variable)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1241652613"/>
                  </a:ext>
                </a:extLst>
              </a:tr>
              <a:tr h="153038">
                <a:tc>
                  <a:txBody>
                    <a:bodyPr/>
                    <a:lstStyle/>
                    <a:p>
                      <a:pPr algn="l" fontAlgn="t"/>
                      <a:r>
                        <a:rPr lang="en-US" sz="700" u="none" strike="noStrike">
                          <a:effectLst/>
                        </a:rPr>
                        <a:t>7</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Percentage hike offered (CTC)</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Percentage hike offered by the company (continuous variable)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1656353796"/>
                  </a:ext>
                </a:extLst>
              </a:tr>
              <a:tr h="153038">
                <a:tc>
                  <a:txBody>
                    <a:bodyPr/>
                    <a:lstStyle/>
                    <a:p>
                      <a:pPr algn="l" fontAlgn="t"/>
                      <a:r>
                        <a:rPr lang="en-US" sz="700" u="none" strike="noStrike">
                          <a:effectLst/>
                        </a:rPr>
                        <a:t>8</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Joining bonus</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Binary variable indicating if joining bonus was given or not (Yes/No)</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3289127444"/>
                  </a:ext>
                </a:extLst>
              </a:tr>
              <a:tr h="153038">
                <a:tc>
                  <a:txBody>
                    <a:bodyPr/>
                    <a:lstStyle/>
                    <a:p>
                      <a:pPr algn="l" fontAlgn="t"/>
                      <a:r>
                        <a:rPr lang="en-US" sz="700" u="none" strike="noStrike">
                          <a:effectLst/>
                        </a:rPr>
                        <a:t>9</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Gender</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Gender of the candidate (Male/Female)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1650348431"/>
                  </a:ext>
                </a:extLst>
              </a:tr>
              <a:tr h="153038">
                <a:tc>
                  <a:txBody>
                    <a:bodyPr/>
                    <a:lstStyle/>
                    <a:p>
                      <a:pPr algn="l" fontAlgn="t"/>
                      <a:r>
                        <a:rPr lang="en-US" sz="700" u="none" strike="noStrike">
                          <a:effectLst/>
                        </a:rPr>
                        <a:t>10</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Candidate source</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Source  from  which  resume  of  the  candidate  was  obtained  (categorical variables with categories: Employee referral/Agency/Direct)</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3557994997"/>
                  </a:ext>
                </a:extLst>
              </a:tr>
              <a:tr h="153038">
                <a:tc>
                  <a:txBody>
                    <a:bodyPr/>
                    <a:lstStyle/>
                    <a:p>
                      <a:pPr algn="l" fontAlgn="t"/>
                      <a:r>
                        <a:rPr lang="en-US" sz="700" u="none" strike="noStrike">
                          <a:effectLst/>
                        </a:rPr>
                        <a:t>11</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REX (in years)</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Relevant  years  of  experience  of  the  candidate  for  the  position  offered (continuous variable)</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213982319"/>
                  </a:ext>
                </a:extLst>
              </a:tr>
              <a:tr h="153038">
                <a:tc>
                  <a:txBody>
                    <a:bodyPr/>
                    <a:lstStyle/>
                    <a:p>
                      <a:pPr algn="l" fontAlgn="t"/>
                      <a:r>
                        <a:rPr lang="en-US" sz="700" u="none" strike="noStrike">
                          <a:effectLst/>
                        </a:rPr>
                        <a:t>12</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LOB</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Line of business for which offer was rolled out (categorical variable)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3424368986"/>
                  </a:ext>
                </a:extLst>
              </a:tr>
              <a:tr h="153038">
                <a:tc>
                  <a:txBody>
                    <a:bodyPr/>
                    <a:lstStyle/>
                    <a:p>
                      <a:pPr algn="l" fontAlgn="t"/>
                      <a:r>
                        <a:rPr lang="en-US" sz="700" u="none" strike="noStrike">
                          <a:effectLst/>
                        </a:rPr>
                        <a:t>13</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DOB</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Date of birth of the candidate</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772832"/>
                  </a:ext>
                </a:extLst>
              </a:tr>
              <a:tr h="153038">
                <a:tc>
                  <a:txBody>
                    <a:bodyPr/>
                    <a:lstStyle/>
                    <a:p>
                      <a:pPr algn="l" fontAlgn="t"/>
                      <a:r>
                        <a:rPr lang="en-US" sz="700" u="none" strike="noStrike">
                          <a:effectLst/>
                        </a:rPr>
                        <a:t>14</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Joining location</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Company  location  for  which  offer  was  rolled  out  for  candidate  to  join (categorical variable)</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878234729"/>
                  </a:ext>
                </a:extLst>
              </a:tr>
              <a:tr h="153038">
                <a:tc>
                  <a:txBody>
                    <a:bodyPr/>
                    <a:lstStyle/>
                    <a:p>
                      <a:pPr algn="l" fontAlgn="t"/>
                      <a:r>
                        <a:rPr lang="en-US" sz="700" u="none" strike="noStrike">
                          <a:effectLst/>
                        </a:rPr>
                        <a:t>15</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Candidate relocation status</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Binary  variable  indicating  whether  candidate  has  to  relocate  from  one city to another city for joining (Yes/No)</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1145957476"/>
                  </a:ext>
                </a:extLst>
              </a:tr>
              <a:tr h="153038">
                <a:tc>
                  <a:txBody>
                    <a:bodyPr/>
                    <a:lstStyle/>
                    <a:p>
                      <a:pPr algn="l" fontAlgn="t"/>
                      <a:r>
                        <a:rPr lang="en-US" sz="700" u="none" strike="noStrike">
                          <a:effectLst/>
                        </a:rPr>
                        <a:t>16</a:t>
                      </a:r>
                      <a:endParaRPr lang="en-US" sz="700" b="0" i="0" u="none" strike="noStrike">
                        <a:solidFill>
                          <a:srgbClr val="231F2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a:effectLst/>
                        </a:rPr>
                        <a:t>HR status</a:t>
                      </a:r>
                      <a:endParaRPr lang="en-US" sz="700" b="0" i="0" u="none" strike="noStrike">
                        <a:solidFill>
                          <a:srgbClr val="000000"/>
                        </a:solidFill>
                        <a:effectLst/>
                        <a:latin typeface="Segoe UI" panose="020B0502040204020203" pitchFamily="34" charset="0"/>
                        <a:cs typeface="Segoe UI" panose="020B0502040204020203" pitchFamily="34" charset="0"/>
                      </a:endParaRPr>
                    </a:p>
                  </a:txBody>
                  <a:tcPr marL="5048" marR="5048" marT="5048" marB="0" anchor="ctr"/>
                </a:tc>
                <a:tc>
                  <a:txBody>
                    <a:bodyPr/>
                    <a:lstStyle/>
                    <a:p>
                      <a:pPr algn="l" fontAlgn="t"/>
                      <a:r>
                        <a:rPr lang="en-US" sz="700" u="none" strike="noStrike" dirty="0">
                          <a:effectLst/>
                        </a:rPr>
                        <a:t>Final joining status of candidate (Joined/Not-Joined)</a:t>
                      </a:r>
                      <a:endParaRPr lang="en-US" sz="700" b="0" i="0" u="none" strike="noStrike" dirty="0">
                        <a:solidFill>
                          <a:srgbClr val="000000"/>
                        </a:solidFill>
                        <a:effectLst/>
                        <a:latin typeface="Segoe UI" panose="020B0502040204020203" pitchFamily="34" charset="0"/>
                        <a:cs typeface="Segoe UI" panose="020B0502040204020203" pitchFamily="34" charset="0"/>
                      </a:endParaRPr>
                    </a:p>
                  </a:txBody>
                  <a:tcPr marL="5048" marR="5048" marT="5048" marB="0" anchor="ctr"/>
                </a:tc>
                <a:extLst>
                  <a:ext uri="{0D108BD9-81ED-4DB2-BD59-A6C34878D82A}">
                    <a16:rowId xmlns:a16="http://schemas.microsoft.com/office/drawing/2014/main" val="2545974905"/>
                  </a:ext>
                </a:extLst>
              </a:tr>
            </a:tbl>
          </a:graphicData>
        </a:graphic>
      </p:graphicFrame>
      <p:sp>
        <p:nvSpPr>
          <p:cNvPr id="7" name="TextBox 6">
            <a:extLst>
              <a:ext uri="{FF2B5EF4-FFF2-40B4-BE49-F238E27FC236}">
                <a16:creationId xmlns:a16="http://schemas.microsoft.com/office/drawing/2014/main" id="{59AF5B75-2933-4E3B-961E-09D04728B2EF}"/>
              </a:ext>
            </a:extLst>
          </p:cNvPr>
          <p:cNvSpPr txBox="1"/>
          <p:nvPr/>
        </p:nvSpPr>
        <p:spPr>
          <a:xfrm>
            <a:off x="377471" y="3953784"/>
            <a:ext cx="8495595" cy="464935"/>
          </a:xfrm>
          <a:prstGeom prst="rect">
            <a:avLst/>
          </a:prstGeom>
          <a:noFill/>
        </p:spPr>
        <p:txBody>
          <a:bodyPr wrap="square">
            <a:spAutoFit/>
          </a:bodyPr>
          <a:lstStyle/>
          <a:p>
            <a:pPr marL="171450" marR="0" indent="-171450">
              <a:lnSpc>
                <a:spcPct val="115000"/>
              </a:lnSpc>
              <a:spcBef>
                <a:spcPts val="0"/>
              </a:spcBef>
              <a:spcAft>
                <a:spcPts val="0"/>
              </a:spcAft>
              <a:buFont typeface="Arial" panose="020B0604020202020204" pitchFamily="34" charset="0"/>
              <a:buChar char="•"/>
            </a:pPr>
            <a:r>
              <a:rPr lang="en-US" sz="1100" i="1"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“Blank Values” has been removed for the two columns</a:t>
            </a:r>
            <a:r>
              <a:rPr lang="en-US" sz="1100" i="1" dirty="0">
                <a:solidFill>
                  <a:schemeClr val="tx1"/>
                </a:solidFill>
                <a:latin typeface="Segoe UI" panose="020B0502040204020203" pitchFamily="34" charset="0"/>
                <a:ea typeface="Calibri" panose="020F0502020204030204" pitchFamily="34" charset="0"/>
                <a:cs typeface="Segoe UI" panose="020B0502040204020203" pitchFamily="34" charset="0"/>
              </a:rPr>
              <a:t> - </a:t>
            </a:r>
            <a:r>
              <a:rPr lang="en-US" sz="1100" i="1"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Percent hike expected in CTC and Percent hike offered in CTC</a:t>
            </a:r>
          </a:p>
          <a:p>
            <a:pPr marL="171450" marR="0" indent="-171450">
              <a:lnSpc>
                <a:spcPct val="115000"/>
              </a:lnSpc>
              <a:spcBef>
                <a:spcPts val="0"/>
              </a:spcBef>
              <a:spcAft>
                <a:spcPts val="0"/>
              </a:spcAft>
              <a:buFont typeface="Arial" panose="020B0604020202020204" pitchFamily="34" charset="0"/>
              <a:buChar char="•"/>
            </a:pPr>
            <a:r>
              <a:rPr lang="en-US" sz="1100" i="1"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“Blank Values” represented as 0 in the following column</a:t>
            </a:r>
            <a:r>
              <a:rPr lang="en-US" sz="1100" i="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a:t>
            </a:r>
            <a:r>
              <a:rPr lang="en-US" sz="1100" i="1" dirty="0">
                <a:solidFill>
                  <a:schemeClr val="tx1"/>
                </a:solidFill>
                <a:latin typeface="Segoe UI" panose="020B0502040204020203" pitchFamily="34" charset="0"/>
                <a:ea typeface="Times New Roman" panose="02020603050405020304" pitchFamily="18" charset="0"/>
                <a:cs typeface="Segoe UI" panose="020B0502040204020203" pitchFamily="34" charset="0"/>
              </a:rPr>
              <a:t>- Duration</a:t>
            </a:r>
            <a:endParaRPr lang="en-US" sz="1100" i="1"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234558414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1611</TotalTime>
  <Words>678</Words>
  <Application>Microsoft Office PowerPoint</Application>
  <PresentationFormat>On-screen Show (16:9)</PresentationFormat>
  <Paragraphs>90</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STIXMathJax_Variants</vt:lpstr>
      <vt:lpstr>Roboto Slab</vt:lpstr>
      <vt:lpstr>Cambria Math</vt:lpstr>
      <vt:lpstr>Source Sans Pro</vt:lpstr>
      <vt:lpstr>Segoe UI</vt:lpstr>
      <vt:lpstr>arial</vt:lpstr>
      <vt:lpstr>STIXMathJax_Main</vt:lpstr>
      <vt:lpstr>STIXMathJax_Normal-italic</vt:lpstr>
      <vt:lpstr>Cordelia template</vt:lpstr>
      <vt:lpstr>HR Analytics Behavioral Modeling to Predict Regenege</vt:lpstr>
      <vt:lpstr>1. Background of the Project under discussion</vt:lpstr>
      <vt:lpstr>Project Background</vt:lpstr>
      <vt:lpstr>2. Problem Statement - Builiding Hypotheis</vt:lpstr>
      <vt:lpstr>Problem Statements</vt:lpstr>
      <vt:lpstr>2. Data Avilable and Assumptions</vt:lpstr>
      <vt:lpstr>Data Avilable and 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Sibarpit</dc:creator>
  <cp:lastModifiedBy>Sibarpita Chandan Mohapatra</cp:lastModifiedBy>
  <cp:revision>64</cp:revision>
  <dcterms:modified xsi:type="dcterms:W3CDTF">2021-08-08T09:17:11Z</dcterms:modified>
</cp:coreProperties>
</file>