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640" autoAdjust="0"/>
  </p:normalViewPr>
  <p:slideViewPr>
    <p:cSldViewPr>
      <p:cViewPr>
        <p:scale>
          <a:sx n="60" d="100"/>
          <a:sy n="60" d="100"/>
        </p:scale>
        <p:origin x="-1656" y="-102"/>
      </p:cViewPr>
      <p:guideLst>
        <p:guide orient="horz" pos="2160"/>
        <p:guide pos="2880"/>
      </p:guideLst>
    </p:cSldViewPr>
  </p:slideViewPr>
  <p:outlineViewPr>
    <p:cViewPr>
      <p:scale>
        <a:sx n="33" d="100"/>
        <a:sy n="33" d="100"/>
      </p:scale>
      <p:origin x="18"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8EB12B-186F-44E2-A670-D51EA88D60D0}" type="datetimeFigureOut">
              <a:rPr lang="ru-RU" smtClean="0"/>
              <a:t>02.11.2018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929E4-4187-4F2B-9AA6-D653B2389AAD}" type="slidenum">
              <a:rPr lang="ru-RU" smtClean="0"/>
              <a:t>‹#›</a:t>
            </a:fld>
            <a:endParaRPr lang="ru-RU"/>
          </a:p>
        </p:txBody>
      </p:sp>
    </p:spTree>
    <p:extLst>
      <p:ext uri="{BB962C8B-B14F-4D97-AF65-F5344CB8AC3E}">
        <p14:creationId xmlns:p14="http://schemas.microsoft.com/office/powerpoint/2010/main" val="143405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Абстрактные требования редко бывают полными - они не дают полного и недвусмысленного контекста для разработки или тестирования. При работе с абстрактными утверждениями трудно определить функциональные пробелы и несоответствия, пока требования не будут выражены конкретно в коде. Когда во время разработки обнаруживаются функциональные пробелы и двусмысленности, проект всегда переполняется.</a:t>
            </a:r>
          </a:p>
        </p:txBody>
      </p:sp>
      <p:sp>
        <p:nvSpPr>
          <p:cNvPr id="4" name="Номер слайда 3"/>
          <p:cNvSpPr>
            <a:spLocks noGrp="1"/>
          </p:cNvSpPr>
          <p:nvPr>
            <p:ph type="sldNum" sz="quarter" idx="10"/>
          </p:nvPr>
        </p:nvSpPr>
        <p:spPr/>
        <p:txBody>
          <a:bodyPr/>
          <a:lstStyle/>
          <a:p>
            <a:fld id="{F25929E4-4187-4F2B-9AA6-D653B2389AAD}" type="slidenum">
              <a:rPr lang="ru-RU" smtClean="0"/>
              <a:t>3</a:t>
            </a:fld>
            <a:endParaRPr lang="ru-RU"/>
          </a:p>
        </p:txBody>
      </p:sp>
    </p:spTree>
    <p:extLst>
      <p:ext uri="{BB962C8B-B14F-4D97-AF65-F5344CB8AC3E}">
        <p14:creationId xmlns:p14="http://schemas.microsoft.com/office/powerpoint/2010/main" val="296081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Успешное применение спецификации на примере используется для сокращения циклов обратной связи при разработке программного обеспечения, что приводит к меньшей переделке, более высокому качеству продукта, более быстрому изменению по времени программного обеспечения и лучшей согласованности действий различных ролей, участвующих в разработке программного обеспечения, таких как тестеры , аналитиков и разработчиков.</a:t>
            </a:r>
            <a:endParaRPr lang="ru-RU" sz="1200"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F25929E4-4187-4F2B-9AA6-D653B2389AAD}" type="slidenum">
              <a:rPr lang="ru-RU" smtClean="0"/>
              <a:t>12</a:t>
            </a:fld>
            <a:endParaRPr lang="ru-RU"/>
          </a:p>
        </p:txBody>
      </p:sp>
    </p:spTree>
    <p:extLst>
      <p:ext uri="{BB962C8B-B14F-4D97-AF65-F5344CB8AC3E}">
        <p14:creationId xmlns:p14="http://schemas.microsoft.com/office/powerpoint/2010/main" val="3511072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ru-RU" smtClean="0"/>
              <a:t>Образец заголовка</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B4C71EC6-210F-42DE-9C53-41977AD35B3D}" type="datetimeFigureOut">
              <a:rPr lang="ru-RU" smtClean="0"/>
              <a:t>02.11.2018</a:t>
            </a:fld>
            <a:endParaRPr lang="ru-RU"/>
          </a:p>
        </p:txBody>
      </p:sp>
      <p:sp>
        <p:nvSpPr>
          <p:cNvPr id="5" name="Footer Placeholder 4"/>
          <p:cNvSpPr>
            <a:spLocks noGrp="1"/>
          </p:cNvSpPr>
          <p:nvPr>
            <p:ph type="ftr" sz="quarter" idx="11"/>
          </p:nvPr>
        </p:nvSpPr>
        <p:spPr>
          <a:xfrm>
            <a:off x="1174044" y="5357592"/>
            <a:ext cx="5034845" cy="365125"/>
          </a:xfrm>
        </p:spPr>
        <p:txBody>
          <a:bodyPr/>
          <a:lstStyle/>
          <a:p>
            <a:endParaRPr lang="ru-RU"/>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02.11.2018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02.11.2018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02.11.2018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02.11.2018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B4C71EC6-210F-42DE-9C53-41977AD35B3D}" type="datetimeFigureOut">
              <a:rPr lang="ru-RU" smtClean="0"/>
              <a:t>02.11.2018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9" name="Content Placeholder 8"/>
          <p:cNvSpPr>
            <a:spLocks noGrp="1"/>
          </p:cNvSpPr>
          <p:nvPr>
            <p:ph sz="quarter" idx="13"/>
          </p:nvPr>
        </p:nvSpPr>
        <p:spPr>
          <a:xfrm>
            <a:off x="1298448" y="2121407"/>
            <a:ext cx="3200400" cy="360273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7" name="Date Placeholder 6"/>
          <p:cNvSpPr>
            <a:spLocks noGrp="1"/>
          </p:cNvSpPr>
          <p:nvPr>
            <p:ph type="dt" sz="half" idx="10"/>
          </p:nvPr>
        </p:nvSpPr>
        <p:spPr/>
        <p:txBody>
          <a:bodyPr/>
          <a:lstStyle/>
          <a:p>
            <a:fld id="{B4C71EC6-210F-42DE-9C53-41977AD35B3D}" type="datetimeFigureOut">
              <a:rPr lang="ru-RU" smtClean="0"/>
              <a:t>02.11.2018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
        <p:nvSpPr>
          <p:cNvPr id="11" name="Content Placeholder 10"/>
          <p:cNvSpPr>
            <a:spLocks noGrp="1"/>
          </p:cNvSpPr>
          <p:nvPr>
            <p:ph sz="quarter" idx="13"/>
          </p:nvPr>
        </p:nvSpPr>
        <p:spPr>
          <a:xfrm>
            <a:off x="1298448" y="2944368"/>
            <a:ext cx="3227832" cy="2779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02.11.2018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02.11.2018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ru-RU" smtClean="0"/>
              <a:t>Образец заголовка</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rot="60000">
            <a:off x="6341698" y="5885672"/>
            <a:ext cx="1213821" cy="365125"/>
          </a:xfrm>
        </p:spPr>
        <p:txBody>
          <a:bodyPr/>
          <a:lstStyle/>
          <a:p>
            <a:fld id="{B4C71EC6-210F-42DE-9C53-41977AD35B3D}" type="datetimeFigureOut">
              <a:rPr lang="ru-RU" smtClean="0"/>
              <a:t>02.11.2018</a:t>
            </a:fld>
            <a:endParaRPr lang="ru-RU"/>
          </a:p>
        </p:txBody>
      </p:sp>
      <p:sp>
        <p:nvSpPr>
          <p:cNvPr id="6" name="Footer Placeholder 5"/>
          <p:cNvSpPr>
            <a:spLocks noGrp="1"/>
          </p:cNvSpPr>
          <p:nvPr>
            <p:ph type="ftr" sz="quarter" idx="11"/>
          </p:nvPr>
        </p:nvSpPr>
        <p:spPr>
          <a:xfrm rot="-60000">
            <a:off x="914554" y="5829261"/>
            <a:ext cx="3522607" cy="365125"/>
          </a:xfrm>
        </p:spPr>
        <p:txBody>
          <a:bodyPr/>
          <a:lstStyle/>
          <a:p>
            <a:endParaRPr lang="ru-RU"/>
          </a:p>
        </p:txBody>
      </p:sp>
      <p:sp>
        <p:nvSpPr>
          <p:cNvPr id="7" name="Slide Number Placeholder 6"/>
          <p:cNvSpPr>
            <a:spLocks noGrp="1"/>
          </p:cNvSpPr>
          <p:nvPr>
            <p:ph type="sldNum" sz="quarter" idx="12"/>
          </p:nvPr>
        </p:nvSpPr>
        <p:spPr>
          <a:xfrm rot="60000">
            <a:off x="7557313" y="5896961"/>
            <a:ext cx="554023" cy="365125"/>
          </a:xfrm>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ru-RU" smtClean="0"/>
              <a:t>Образец заголовка</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rot="60000">
            <a:off x="6345936" y="5888737"/>
            <a:ext cx="1213821" cy="365125"/>
          </a:xfrm>
        </p:spPr>
        <p:txBody>
          <a:bodyPr/>
          <a:lstStyle/>
          <a:p>
            <a:fld id="{B4C71EC6-210F-42DE-9C53-41977AD35B3D}" type="datetimeFigureOut">
              <a:rPr lang="ru-RU" smtClean="0"/>
              <a:t>02.11.2018</a:t>
            </a:fld>
            <a:endParaRPr lang="ru-RU"/>
          </a:p>
        </p:txBody>
      </p:sp>
      <p:sp>
        <p:nvSpPr>
          <p:cNvPr id="6" name="Footer Placeholder 5"/>
          <p:cNvSpPr>
            <a:spLocks noGrp="1"/>
          </p:cNvSpPr>
          <p:nvPr>
            <p:ph type="ftr" sz="quarter" idx="11"/>
          </p:nvPr>
        </p:nvSpPr>
        <p:spPr>
          <a:xfrm rot="-60000">
            <a:off x="914569" y="5831037"/>
            <a:ext cx="3319043" cy="365125"/>
          </a:xfrm>
        </p:spPr>
        <p:txBody>
          <a:bodyPr/>
          <a:lstStyle/>
          <a:p>
            <a:endParaRPr lang="ru-RU"/>
          </a:p>
        </p:txBody>
      </p:sp>
      <p:sp>
        <p:nvSpPr>
          <p:cNvPr id="7" name="Slide Number Placeholder 6"/>
          <p:cNvSpPr>
            <a:spLocks noGrp="1"/>
          </p:cNvSpPr>
          <p:nvPr>
            <p:ph type="sldNum" sz="quarter" idx="12"/>
          </p:nvPr>
        </p:nvSpPr>
        <p:spPr>
          <a:xfrm rot="60000">
            <a:off x="7562089" y="5900026"/>
            <a:ext cx="554023" cy="365125"/>
          </a:xfrm>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B4C71EC6-210F-42DE-9C53-41977AD35B3D}" type="datetimeFigureOut">
              <a:rPr lang="ru-RU" smtClean="0"/>
              <a:t>02.11.2018</a:t>
            </a:fld>
            <a:endParaRPr lang="ru-RU"/>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ru-RU"/>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1556792"/>
            <a:ext cx="6910536" cy="1584177"/>
          </a:xfrm>
        </p:spPr>
        <p:txBody>
          <a:bodyPr/>
          <a:lstStyle/>
          <a:p>
            <a:pPr algn="r"/>
            <a:r>
              <a:rPr lang="en-US" altLang="ru-RU" sz="4400" dirty="0" smtClean="0">
                <a:solidFill>
                  <a:schemeClr val="tx1"/>
                </a:solidFill>
              </a:rPr>
              <a:t>Specification</a:t>
            </a:r>
            <a:r>
              <a:rPr lang="ru-RU" altLang="ru-RU" sz="4400" dirty="0" smtClean="0">
                <a:solidFill>
                  <a:schemeClr val="tx1"/>
                </a:solidFill>
              </a:rPr>
              <a:t> </a:t>
            </a:r>
            <a:br>
              <a:rPr lang="ru-RU" altLang="ru-RU" sz="4400" dirty="0" smtClean="0">
                <a:solidFill>
                  <a:schemeClr val="tx1"/>
                </a:solidFill>
              </a:rPr>
            </a:br>
            <a:r>
              <a:rPr lang="en-US" altLang="ru-RU" sz="4400" dirty="0" smtClean="0">
                <a:solidFill>
                  <a:schemeClr val="tx1"/>
                </a:solidFill>
              </a:rPr>
              <a:t>by example</a:t>
            </a:r>
            <a:endParaRPr lang="ru-RU" dirty="0">
              <a:solidFill>
                <a:schemeClr val="tx1"/>
              </a:solidFill>
            </a:endParaRPr>
          </a:p>
        </p:txBody>
      </p:sp>
      <p:sp>
        <p:nvSpPr>
          <p:cNvPr id="3" name="Подзаголовок 2"/>
          <p:cNvSpPr>
            <a:spLocks noGrp="1"/>
          </p:cNvSpPr>
          <p:nvPr>
            <p:ph type="subTitle" idx="1"/>
          </p:nvPr>
        </p:nvSpPr>
        <p:spPr>
          <a:xfrm>
            <a:off x="1187624" y="3573016"/>
            <a:ext cx="6400800" cy="1752600"/>
          </a:xfrm>
        </p:spPr>
        <p:txBody>
          <a:bodyPr/>
          <a:lstStyle/>
          <a:p>
            <a:pPr algn="ctr">
              <a:spcBef>
                <a:spcPct val="0"/>
              </a:spcBef>
            </a:pPr>
            <a:r>
              <a:rPr lang="ru-RU" altLang="ru-RU" dirty="0">
                <a:solidFill>
                  <a:schemeClr val="tx1"/>
                </a:solidFill>
                <a:latin typeface="Times New Roman" pitchFamily="18" charset="0"/>
                <a:cs typeface="Times New Roman" pitchFamily="18" charset="0"/>
              </a:rPr>
              <a:t>Выполнил: студент группы </a:t>
            </a:r>
            <a:r>
              <a:rPr lang="ru-RU" altLang="ru-RU" dirty="0" smtClean="0">
                <a:solidFill>
                  <a:schemeClr val="tx1"/>
                </a:solidFill>
                <a:latin typeface="Times New Roman" pitchFamily="18" charset="0"/>
                <a:cs typeface="Times New Roman" pitchFamily="18" charset="0"/>
              </a:rPr>
              <a:t>8ИМ71</a:t>
            </a:r>
            <a:endParaRPr lang="ru-RU" altLang="ru-RU" dirty="0">
              <a:solidFill>
                <a:schemeClr val="tx1"/>
              </a:solidFill>
              <a:latin typeface="Times New Roman" pitchFamily="18" charset="0"/>
              <a:cs typeface="Times New Roman" pitchFamily="18" charset="0"/>
            </a:endParaRPr>
          </a:p>
          <a:p>
            <a:pPr algn="ctr">
              <a:spcBef>
                <a:spcPct val="0"/>
              </a:spcBef>
            </a:pPr>
            <a:r>
              <a:rPr lang="ru-RU" altLang="ru-RU" dirty="0">
                <a:solidFill>
                  <a:schemeClr val="tx1"/>
                </a:solidFill>
                <a:latin typeface="Times New Roman" pitchFamily="18" charset="0"/>
                <a:cs typeface="Times New Roman" pitchFamily="18" charset="0"/>
              </a:rPr>
              <a:t>Сибатов Нурсултан</a:t>
            </a:r>
            <a:endParaRPr lang="ru-RU" dirty="0">
              <a:solidFill>
                <a:schemeClr val="tx1"/>
              </a:solidFill>
            </a:endParaRPr>
          </a:p>
        </p:txBody>
      </p:sp>
    </p:spTree>
    <p:extLst>
      <p:ext uri="{BB962C8B-B14F-4D97-AF65-F5344CB8AC3E}">
        <p14:creationId xmlns:p14="http://schemas.microsoft.com/office/powerpoint/2010/main" val="26541505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Specification by example</a:t>
            </a:r>
            <a:endParaRPr lang="ru-RU" dirty="0"/>
          </a:p>
        </p:txBody>
      </p:sp>
      <p:pic>
        <p:nvPicPr>
          <p:cNvPr id="5122" name="Picture 2" descr="C:\Users\sibat\Pictures\87931b1d714451471866861782fc85c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840"/>
            <a:ext cx="4752528" cy="381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671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Объект 3"/>
          <p:cNvGraphicFramePr>
            <a:graphicFrameLocks noGrp="1"/>
          </p:cNvGraphicFramePr>
          <p:nvPr>
            <p:ph idx="1"/>
            <p:extLst>
              <p:ext uri="{D42A27DB-BD31-4B8C-83A1-F6EECF244321}">
                <p14:modId xmlns:p14="http://schemas.microsoft.com/office/powerpoint/2010/main" val="3132411422"/>
              </p:ext>
            </p:extLst>
          </p:nvPr>
        </p:nvGraphicFramePr>
        <p:xfrm>
          <a:off x="5" y="3"/>
          <a:ext cx="9143994" cy="6857996"/>
        </p:xfrm>
        <a:graphic>
          <a:graphicData uri="http://schemas.openxmlformats.org/drawingml/2006/table">
            <a:tbl>
              <a:tblPr firstRow="1" bandRow="1">
                <a:tableStyleId>{5C22544A-7EE6-4342-B048-85BDC9FD1C3A}</a:tableStyleId>
              </a:tblPr>
              <a:tblGrid>
                <a:gridCol w="1523999"/>
                <a:gridCol w="1523999"/>
                <a:gridCol w="1523999"/>
                <a:gridCol w="1523999"/>
                <a:gridCol w="1523999"/>
                <a:gridCol w="1523999"/>
              </a:tblGrid>
              <a:tr h="2266111">
                <a:tc>
                  <a:txBody>
                    <a:bodyPr/>
                    <a:lstStyle/>
                    <a:p>
                      <a:pPr algn="ctr"/>
                      <a:r>
                        <a:rPr lang="ru-RU" dirty="0" smtClean="0"/>
                        <a:t>Тип пользователя</a:t>
                      </a:r>
                      <a:endParaRPr lang="ru-RU" dirty="0"/>
                    </a:p>
                  </a:txBody>
                  <a:tcPr/>
                </a:tc>
                <a:tc>
                  <a:txBody>
                    <a:bodyPr/>
                    <a:lstStyle/>
                    <a:p>
                      <a:pPr algn="ctr"/>
                      <a:r>
                        <a:rPr lang="ru-RU" dirty="0" smtClean="0"/>
                        <a:t>Страна проживания</a:t>
                      </a:r>
                      <a:endParaRPr lang="ru-RU" dirty="0"/>
                    </a:p>
                  </a:txBody>
                  <a:tcPr/>
                </a:tc>
                <a:tc>
                  <a:txBody>
                    <a:bodyPr/>
                    <a:lstStyle/>
                    <a:p>
                      <a:pPr algn="ctr"/>
                      <a:r>
                        <a:rPr lang="ru-RU" dirty="0" smtClean="0"/>
                        <a:t>Объем заказа</a:t>
                      </a:r>
                      <a:endParaRPr lang="ru-RU" dirty="0"/>
                    </a:p>
                  </a:txBody>
                  <a:tcPr/>
                </a:tc>
                <a:tc>
                  <a:txBody>
                    <a:bodyPr/>
                    <a:lstStyle/>
                    <a:p>
                      <a:pPr algn="ctr"/>
                      <a:r>
                        <a:rPr lang="ru-RU" dirty="0" smtClean="0"/>
                        <a:t>Есть ли неиспользованные предл.</a:t>
                      </a:r>
                      <a:r>
                        <a:rPr lang="ru-RU" baseline="0" dirty="0" smtClean="0"/>
                        <a:t> </a:t>
                      </a:r>
                      <a:r>
                        <a:rPr lang="ru-RU" baseline="0" dirty="0" err="1" smtClean="0"/>
                        <a:t>беспл</a:t>
                      </a:r>
                      <a:r>
                        <a:rPr lang="ru-RU" baseline="0" dirty="0" smtClean="0"/>
                        <a:t>. доставки</a:t>
                      </a:r>
                      <a:endParaRPr lang="ru-RU" dirty="0"/>
                    </a:p>
                  </a:txBody>
                  <a:tcPr/>
                </a:tc>
                <a:tc>
                  <a:txBody>
                    <a:bodyPr/>
                    <a:lstStyle/>
                    <a:p>
                      <a:pPr algn="ctr"/>
                      <a:r>
                        <a:rPr lang="ru-RU" dirty="0" smtClean="0"/>
                        <a:t>Предложить бесплатную доставку</a:t>
                      </a:r>
                      <a:endParaRPr lang="ru-RU" dirty="0"/>
                    </a:p>
                  </a:txBody>
                  <a:tcPr/>
                </a:tc>
                <a:tc>
                  <a:txBody>
                    <a:bodyPr/>
                    <a:lstStyle/>
                    <a:p>
                      <a:pPr algn="ctr"/>
                      <a:r>
                        <a:rPr lang="ru-RU" dirty="0" smtClean="0"/>
                        <a:t>Прислать подарочный ваучер</a:t>
                      </a:r>
                      <a:endParaRPr lang="ru-RU" dirty="0"/>
                    </a:p>
                  </a:txBody>
                  <a:tcPr/>
                </a:tc>
              </a:tr>
              <a:tr h="918377">
                <a:tc>
                  <a:txBody>
                    <a:bodyPr/>
                    <a:lstStyle/>
                    <a:p>
                      <a:pPr algn="ctr"/>
                      <a:r>
                        <a:rPr lang="en-US" dirty="0" smtClean="0"/>
                        <a:t>VIP</a:t>
                      </a:r>
                      <a:endParaRPr lang="ru-RU" dirty="0"/>
                    </a:p>
                  </a:txBody>
                  <a:tcPr/>
                </a:tc>
                <a:tc>
                  <a:txBody>
                    <a:bodyPr/>
                    <a:lstStyle/>
                    <a:p>
                      <a:pPr algn="ctr"/>
                      <a:r>
                        <a:rPr lang="ru-RU" dirty="0" smtClean="0"/>
                        <a:t>США</a:t>
                      </a:r>
                      <a:endParaRPr lang="ru-RU" dirty="0"/>
                    </a:p>
                  </a:txBody>
                  <a:tcPr/>
                </a:tc>
                <a:tc>
                  <a:txBody>
                    <a:bodyPr/>
                    <a:lstStyle/>
                    <a:p>
                      <a:pPr algn="ctr"/>
                      <a:r>
                        <a:rPr lang="ru-RU" dirty="0" smtClean="0"/>
                        <a:t>50</a:t>
                      </a:r>
                      <a:endParaRPr lang="ru-RU" dirty="0"/>
                    </a:p>
                  </a:txBody>
                  <a:tcPr/>
                </a:tc>
                <a:tc>
                  <a:txBody>
                    <a:bodyPr/>
                    <a:lstStyle/>
                    <a:p>
                      <a:pPr algn="ctr"/>
                      <a:r>
                        <a:rPr lang="ru-RU" dirty="0" smtClean="0"/>
                        <a:t>Нет </a:t>
                      </a:r>
                      <a:endParaRPr lang="ru-RU" dirty="0"/>
                    </a:p>
                  </a:txBody>
                  <a:tcPr/>
                </a:tc>
                <a:tc>
                  <a:txBody>
                    <a:bodyPr/>
                    <a:lstStyle/>
                    <a:p>
                      <a:pPr algn="ctr"/>
                      <a:r>
                        <a:rPr lang="ru-RU" dirty="0" smtClean="0"/>
                        <a:t>Да </a:t>
                      </a:r>
                      <a:endParaRPr lang="ru-RU" dirty="0"/>
                    </a:p>
                  </a:txBody>
                  <a:tcPr/>
                </a:tc>
                <a:tc>
                  <a:txBody>
                    <a:bodyPr/>
                    <a:lstStyle/>
                    <a:p>
                      <a:pPr algn="ctr"/>
                      <a:r>
                        <a:rPr lang="ru-RU" dirty="0" smtClean="0"/>
                        <a:t>Нет</a:t>
                      </a:r>
                      <a:endParaRPr lang="ru-RU" dirty="0"/>
                    </a:p>
                  </a:txBody>
                  <a:tcPr/>
                </a:tc>
              </a:tr>
              <a:tr h="918377">
                <a:tc>
                  <a:txBody>
                    <a:bodyPr/>
                    <a:lstStyle/>
                    <a:p>
                      <a:pPr algn="ctr"/>
                      <a:r>
                        <a:rPr lang="en-US" dirty="0" smtClean="0"/>
                        <a:t>VIP</a:t>
                      </a:r>
                      <a:endParaRPr lang="ru-RU" dirty="0"/>
                    </a:p>
                  </a:txBody>
                  <a:tcPr/>
                </a:tc>
                <a:tc>
                  <a:txBody>
                    <a:bodyPr/>
                    <a:lstStyle/>
                    <a:p>
                      <a:pPr algn="ctr"/>
                      <a:r>
                        <a:rPr lang="ru-RU" dirty="0" smtClean="0"/>
                        <a:t>США</a:t>
                      </a:r>
                      <a:endParaRPr lang="ru-RU" dirty="0"/>
                    </a:p>
                  </a:txBody>
                  <a:tcPr/>
                </a:tc>
                <a:tc>
                  <a:txBody>
                    <a:bodyPr/>
                    <a:lstStyle/>
                    <a:p>
                      <a:pPr algn="ctr"/>
                      <a:r>
                        <a:rPr lang="ru-RU" dirty="0" smtClean="0"/>
                        <a:t>30</a:t>
                      </a:r>
                      <a:endParaRPr lang="ru-RU" dirty="0"/>
                    </a:p>
                  </a:txBody>
                  <a:tcPr/>
                </a:tc>
                <a:tc>
                  <a:txBody>
                    <a:bodyPr/>
                    <a:lstStyle/>
                    <a:p>
                      <a:pPr algn="ctr"/>
                      <a:r>
                        <a:rPr lang="ru-RU" dirty="0" smtClean="0"/>
                        <a:t>Да</a:t>
                      </a:r>
                      <a:endParaRPr lang="ru-RU" dirty="0"/>
                    </a:p>
                  </a:txBody>
                  <a:tcPr/>
                </a:tc>
                <a:tc>
                  <a:txBody>
                    <a:bodyPr/>
                    <a:lstStyle/>
                    <a:p>
                      <a:pPr algn="ctr"/>
                      <a:r>
                        <a:rPr lang="ru-RU" dirty="0" smtClean="0"/>
                        <a:t>Да</a:t>
                      </a:r>
                      <a:endParaRPr lang="ru-RU" dirty="0"/>
                    </a:p>
                  </a:txBody>
                  <a:tcPr/>
                </a:tc>
                <a:tc>
                  <a:txBody>
                    <a:bodyPr/>
                    <a:lstStyle/>
                    <a:p>
                      <a:pPr algn="ctr"/>
                      <a:r>
                        <a:rPr lang="ru-RU" dirty="0" smtClean="0"/>
                        <a:t>Нет</a:t>
                      </a:r>
                      <a:endParaRPr lang="ru-RU" dirty="0"/>
                    </a:p>
                  </a:txBody>
                  <a:tcPr/>
                </a:tc>
              </a:tr>
              <a:tr h="918377">
                <a:tc>
                  <a:txBody>
                    <a:bodyPr/>
                    <a:lstStyle/>
                    <a:p>
                      <a:pPr algn="ctr"/>
                      <a:r>
                        <a:rPr lang="en-US" dirty="0" smtClean="0"/>
                        <a:t>VIP</a:t>
                      </a:r>
                      <a:endParaRPr lang="ru-RU" dirty="0"/>
                    </a:p>
                  </a:txBody>
                  <a:tcPr/>
                </a:tc>
                <a:tc>
                  <a:txBody>
                    <a:bodyPr/>
                    <a:lstStyle/>
                    <a:p>
                      <a:pPr algn="ctr"/>
                      <a:r>
                        <a:rPr lang="ru-RU" dirty="0" smtClean="0"/>
                        <a:t>США</a:t>
                      </a:r>
                      <a:endParaRPr lang="ru-RU" dirty="0"/>
                    </a:p>
                  </a:txBody>
                  <a:tcPr/>
                </a:tc>
                <a:tc>
                  <a:txBody>
                    <a:bodyPr/>
                    <a:lstStyle/>
                    <a:p>
                      <a:pPr algn="ctr"/>
                      <a:r>
                        <a:rPr lang="ru-RU" dirty="0" smtClean="0"/>
                        <a:t>30</a:t>
                      </a:r>
                      <a:endParaRPr lang="ru-RU" dirty="0"/>
                    </a:p>
                  </a:txBody>
                  <a:tcPr/>
                </a:tc>
                <a:tc>
                  <a:txBody>
                    <a:bodyPr/>
                    <a:lstStyle/>
                    <a:p>
                      <a:pPr algn="ctr"/>
                      <a:r>
                        <a:rPr lang="ru-RU" dirty="0" smtClean="0"/>
                        <a:t>Нет</a:t>
                      </a:r>
                      <a:endParaRPr lang="ru-RU" dirty="0"/>
                    </a:p>
                  </a:txBody>
                  <a:tcPr/>
                </a:tc>
                <a:tc>
                  <a:txBody>
                    <a:bodyPr/>
                    <a:lstStyle/>
                    <a:p>
                      <a:pPr algn="ctr"/>
                      <a:r>
                        <a:rPr lang="ru-RU" dirty="0" smtClean="0"/>
                        <a:t>Нет</a:t>
                      </a:r>
                      <a:endParaRPr lang="ru-RU" dirty="0"/>
                    </a:p>
                  </a:txBody>
                  <a:tcPr/>
                </a:tc>
                <a:tc>
                  <a:txBody>
                    <a:bodyPr/>
                    <a:lstStyle/>
                    <a:p>
                      <a:pPr algn="ctr"/>
                      <a:r>
                        <a:rPr lang="ru-RU" dirty="0" smtClean="0"/>
                        <a:t>Нет</a:t>
                      </a:r>
                      <a:endParaRPr lang="ru-RU" dirty="0"/>
                    </a:p>
                  </a:txBody>
                  <a:tcPr/>
                </a:tc>
              </a:tr>
              <a:tr h="918377">
                <a:tc>
                  <a:txBody>
                    <a:bodyPr/>
                    <a:lstStyle/>
                    <a:p>
                      <a:pPr algn="ctr"/>
                      <a:r>
                        <a:rPr lang="en-US" dirty="0" smtClean="0"/>
                        <a:t>VIP</a:t>
                      </a:r>
                      <a:endParaRPr lang="ru-RU" dirty="0"/>
                    </a:p>
                  </a:txBody>
                  <a:tcPr/>
                </a:tc>
                <a:tc>
                  <a:txBody>
                    <a:bodyPr/>
                    <a:lstStyle/>
                    <a:p>
                      <a:pPr algn="ctr"/>
                      <a:r>
                        <a:rPr lang="ru-RU" dirty="0" smtClean="0"/>
                        <a:t>Британия</a:t>
                      </a:r>
                      <a:endParaRPr lang="ru-RU" dirty="0"/>
                    </a:p>
                  </a:txBody>
                  <a:tcPr/>
                </a:tc>
                <a:tc>
                  <a:txBody>
                    <a:bodyPr/>
                    <a:lstStyle/>
                    <a:p>
                      <a:pPr algn="ctr"/>
                      <a:r>
                        <a:rPr lang="ru-RU" dirty="0" smtClean="0"/>
                        <a:t>50</a:t>
                      </a:r>
                      <a:endParaRPr lang="ru-RU" dirty="0"/>
                    </a:p>
                  </a:txBody>
                  <a:tcPr/>
                </a:tc>
                <a:tc>
                  <a:txBody>
                    <a:bodyPr/>
                    <a:lstStyle/>
                    <a:p>
                      <a:pPr algn="ctr"/>
                      <a:r>
                        <a:rPr lang="ru-RU" dirty="0" smtClean="0"/>
                        <a:t>Нет</a:t>
                      </a:r>
                      <a:endParaRPr lang="ru-RU" dirty="0"/>
                    </a:p>
                  </a:txBody>
                  <a:tcPr/>
                </a:tc>
                <a:tc>
                  <a:txBody>
                    <a:bodyPr/>
                    <a:lstStyle/>
                    <a:p>
                      <a:pPr algn="ctr"/>
                      <a:r>
                        <a:rPr lang="ru-RU" dirty="0" smtClean="0"/>
                        <a:t>Нет</a:t>
                      </a:r>
                      <a:endParaRPr lang="ru-RU" dirty="0"/>
                    </a:p>
                  </a:txBody>
                  <a:tcPr/>
                </a:tc>
                <a:tc>
                  <a:txBody>
                    <a:bodyPr/>
                    <a:lstStyle/>
                    <a:p>
                      <a:pPr algn="ctr"/>
                      <a:r>
                        <a:rPr lang="ru-RU" dirty="0" smtClean="0"/>
                        <a:t>Да</a:t>
                      </a:r>
                      <a:endParaRPr lang="ru-RU" dirty="0"/>
                    </a:p>
                  </a:txBody>
                  <a:tcPr/>
                </a:tc>
              </a:tr>
              <a:tr h="918377">
                <a:tc>
                  <a:txBody>
                    <a:bodyPr/>
                    <a:lstStyle/>
                    <a:p>
                      <a:pPr algn="ctr"/>
                      <a:r>
                        <a:rPr lang="ru-RU" dirty="0" smtClean="0"/>
                        <a:t>Обычный</a:t>
                      </a:r>
                      <a:endParaRPr lang="ru-RU" dirty="0"/>
                    </a:p>
                  </a:txBody>
                  <a:tcPr/>
                </a:tc>
                <a:tc>
                  <a:txBody>
                    <a:bodyPr/>
                    <a:lstStyle/>
                    <a:p>
                      <a:pPr algn="ctr"/>
                      <a:r>
                        <a:rPr lang="ru-RU" dirty="0" smtClean="0"/>
                        <a:t>США</a:t>
                      </a:r>
                      <a:endParaRPr lang="ru-RU" dirty="0"/>
                    </a:p>
                  </a:txBody>
                  <a:tcPr/>
                </a:tc>
                <a:tc>
                  <a:txBody>
                    <a:bodyPr/>
                    <a:lstStyle/>
                    <a:p>
                      <a:pPr algn="ctr"/>
                      <a:r>
                        <a:rPr lang="ru-RU" dirty="0" smtClean="0"/>
                        <a:t>50</a:t>
                      </a:r>
                      <a:endParaRPr lang="ru-RU" dirty="0"/>
                    </a:p>
                  </a:txBody>
                  <a:tcPr/>
                </a:tc>
                <a:tc>
                  <a:txBody>
                    <a:bodyPr/>
                    <a:lstStyle/>
                    <a:p>
                      <a:pPr algn="ctr"/>
                      <a:r>
                        <a:rPr lang="ru-RU" dirty="0" smtClean="0"/>
                        <a:t>Нет</a:t>
                      </a:r>
                      <a:endParaRPr lang="ru-RU" dirty="0"/>
                    </a:p>
                  </a:txBody>
                  <a:tcPr/>
                </a:tc>
                <a:tc>
                  <a:txBody>
                    <a:bodyPr/>
                    <a:lstStyle/>
                    <a:p>
                      <a:pPr algn="ctr"/>
                      <a:r>
                        <a:rPr lang="ru-RU" dirty="0" smtClean="0"/>
                        <a:t>Нет</a:t>
                      </a:r>
                      <a:endParaRPr lang="ru-RU" dirty="0"/>
                    </a:p>
                  </a:txBody>
                  <a:tcPr/>
                </a:tc>
                <a:tc>
                  <a:txBody>
                    <a:bodyPr/>
                    <a:lstStyle/>
                    <a:p>
                      <a:pPr algn="ctr"/>
                      <a:r>
                        <a:rPr lang="ru-RU" dirty="0" smtClean="0"/>
                        <a:t>Нет</a:t>
                      </a:r>
                      <a:endParaRPr lang="ru-RU" dirty="0"/>
                    </a:p>
                  </a:txBody>
                  <a:tcPr/>
                </a:tc>
              </a:tr>
            </a:tbl>
          </a:graphicData>
        </a:graphic>
      </p:graphicFrame>
    </p:spTree>
    <p:extLst>
      <p:ext uri="{BB962C8B-B14F-4D97-AF65-F5344CB8AC3E}">
        <p14:creationId xmlns:p14="http://schemas.microsoft.com/office/powerpoint/2010/main" val="3059877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Вывод</a:t>
            </a:r>
            <a:endParaRPr lang="ru-RU" dirty="0"/>
          </a:p>
        </p:txBody>
      </p:sp>
      <p:sp>
        <p:nvSpPr>
          <p:cNvPr id="3" name="Объект 2"/>
          <p:cNvSpPr>
            <a:spLocks noGrp="1"/>
          </p:cNvSpPr>
          <p:nvPr>
            <p:ph idx="1"/>
          </p:nvPr>
        </p:nvSpPr>
        <p:spPr>
          <a:xfrm>
            <a:off x="827584" y="1916832"/>
            <a:ext cx="7560840" cy="4320480"/>
          </a:xfrm>
        </p:spPr>
        <p:txBody>
          <a:bodyPr>
            <a:normAutofit fontScale="92500"/>
          </a:bodyPr>
          <a:lstStyle/>
          <a:p>
            <a:r>
              <a:rPr lang="ru-RU" dirty="0"/>
              <a:t>Человеческий мозг, как правило, не так хорош в понимании абстракций или новых идей / концепций, когда они впервые подвергаются воздействию, но они действительно хороши в получении абстракций или концепций, если им дано достаточно конкретных примеров.  Чем больше примеров мы даем, тем больше вероятность того, что мы правильно поймем намеченный смысл. Кроме того, используя конкретные примеры, они становятся более знакомыми и сопоставимыми с чем-то похожим на наш прошлый опыт, что в целом облегчает их понимание.</a:t>
            </a:r>
            <a:endParaRPr lang="ru-RU" dirty="0"/>
          </a:p>
        </p:txBody>
      </p:sp>
    </p:spTree>
    <p:extLst>
      <p:ext uri="{BB962C8B-B14F-4D97-AF65-F5344CB8AC3E}">
        <p14:creationId xmlns:p14="http://schemas.microsoft.com/office/powerpoint/2010/main" val="2846571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fr-FR" altLang="ru-RU" dirty="0">
                <a:solidFill>
                  <a:srgbClr val="262626"/>
                </a:solidFill>
              </a:rPr>
              <a:t>Specification by </a:t>
            </a:r>
            <a:r>
              <a:rPr lang="fr-FR" altLang="ru-RU" dirty="0" smtClean="0">
                <a:solidFill>
                  <a:srgbClr val="262626"/>
                </a:solidFill>
              </a:rPr>
              <a:t>example</a:t>
            </a:r>
            <a:endParaRPr lang="ru-RU" dirty="0"/>
          </a:p>
        </p:txBody>
      </p:sp>
      <p:sp>
        <p:nvSpPr>
          <p:cNvPr id="3" name="Объект 2"/>
          <p:cNvSpPr>
            <a:spLocks noGrp="1"/>
          </p:cNvSpPr>
          <p:nvPr>
            <p:ph idx="1"/>
          </p:nvPr>
        </p:nvSpPr>
        <p:spPr>
          <a:xfrm>
            <a:off x="827584" y="1988840"/>
            <a:ext cx="7272808" cy="4032448"/>
          </a:xfrm>
        </p:spPr>
        <p:txBody>
          <a:bodyPr>
            <a:normAutofit/>
          </a:bodyPr>
          <a:lstStyle/>
          <a:p>
            <a:pPr algn="ctr"/>
            <a:r>
              <a:rPr lang="ru-RU" sz="2800" dirty="0"/>
              <a:t>П</a:t>
            </a:r>
            <a:r>
              <a:rPr lang="ru-RU" sz="2800" dirty="0" smtClean="0"/>
              <a:t>редставляет </a:t>
            </a:r>
            <a:r>
              <a:rPr lang="ru-RU" sz="2800" dirty="0"/>
              <a:t>собой совместный подход к определению требований и бизнес-ориентированных функциональных тестов для программных продуктов на основе </a:t>
            </a:r>
            <a:r>
              <a:rPr lang="ru-RU" sz="2800" dirty="0" smtClean="0"/>
              <a:t>иллюстрации </a:t>
            </a:r>
            <a:r>
              <a:rPr lang="ru-RU" sz="2800" dirty="0"/>
              <a:t>требований с использованием реалистичных примеров вместо абстрактных </a:t>
            </a:r>
            <a:r>
              <a:rPr lang="ru-RU" sz="2800" dirty="0" smtClean="0"/>
              <a:t>требований.</a:t>
            </a:r>
            <a:endParaRPr lang="ru-RU" sz="2800" dirty="0"/>
          </a:p>
        </p:txBody>
      </p:sp>
    </p:spTree>
    <p:extLst>
      <p:ext uri="{BB962C8B-B14F-4D97-AF65-F5344CB8AC3E}">
        <p14:creationId xmlns:p14="http://schemas.microsoft.com/office/powerpoint/2010/main" val="1613954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1994" y="620688"/>
            <a:ext cx="6965245" cy="1202485"/>
          </a:xfrm>
        </p:spPr>
        <p:txBody>
          <a:bodyPr/>
          <a:lstStyle/>
          <a:p>
            <a:r>
              <a:rPr lang="ru-RU" altLang="ru-RU" dirty="0">
                <a:solidFill>
                  <a:srgbClr val="262626"/>
                </a:solidFill>
              </a:rPr>
              <a:t>Абстрактные требования</a:t>
            </a:r>
            <a:endParaRPr lang="ru-RU" dirty="0"/>
          </a:p>
        </p:txBody>
      </p:sp>
      <p:pic>
        <p:nvPicPr>
          <p:cNvPr id="4"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05740" y="1700808"/>
            <a:ext cx="4752528" cy="31180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94513" y="4869160"/>
            <a:ext cx="7488832" cy="1477328"/>
          </a:xfrm>
          <a:prstGeom prst="rect">
            <a:avLst/>
          </a:prstGeom>
          <a:noFill/>
        </p:spPr>
        <p:txBody>
          <a:bodyPr wrap="square" rtlCol="0">
            <a:spAutoFit/>
          </a:bodyPr>
          <a:lstStyle/>
          <a:p>
            <a:r>
              <a:rPr lang="ru-RU" altLang="ru-RU" sz="2400" dirty="0">
                <a:latin typeface="Calibri" pitchFamily="34" charset="0"/>
              </a:rPr>
              <a:t>Имея дело с абстрактными требованиями довольно сложно выявить пробелы в анализе и противоречивость/непротиворечивость.</a:t>
            </a:r>
            <a:endParaRPr lang="en-US" altLang="ru-RU" sz="2400" dirty="0">
              <a:latin typeface="Calibri" pitchFamily="34" charset="0"/>
            </a:endParaRPr>
          </a:p>
          <a:p>
            <a:endParaRPr lang="ru-RU" dirty="0"/>
          </a:p>
        </p:txBody>
      </p:sp>
    </p:spTree>
    <p:extLst>
      <p:ext uri="{BB962C8B-B14F-4D97-AF65-F5344CB8AC3E}">
        <p14:creationId xmlns:p14="http://schemas.microsoft.com/office/powerpoint/2010/main" val="3042618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dirty="0">
                <a:solidFill>
                  <a:schemeClr val="tx1"/>
                </a:solidFill>
              </a:rPr>
              <a:t>Простой пример. Очень.</a:t>
            </a:r>
            <a:endParaRPr lang="ru-RU" dirty="0">
              <a:solidFill>
                <a:schemeClr val="tx1"/>
              </a:solidFill>
            </a:endParaRPr>
          </a:p>
        </p:txBody>
      </p:sp>
      <p:sp>
        <p:nvSpPr>
          <p:cNvPr id="3" name="Объект 2"/>
          <p:cNvSpPr>
            <a:spLocks noGrp="1"/>
          </p:cNvSpPr>
          <p:nvPr>
            <p:ph idx="1"/>
          </p:nvPr>
        </p:nvSpPr>
        <p:spPr>
          <a:xfrm>
            <a:off x="914400" y="1916832"/>
            <a:ext cx="8229600" cy="4536504"/>
          </a:xfrm>
        </p:spPr>
        <p:txBody>
          <a:bodyPr/>
          <a:lstStyle/>
          <a:p>
            <a:pPr>
              <a:buNone/>
            </a:pPr>
            <a:r>
              <a:rPr lang="ru-RU" altLang="ru-RU" dirty="0"/>
              <a:t>Предположим мы предлагаем Вам провести</a:t>
            </a:r>
          </a:p>
          <a:p>
            <a:pPr>
              <a:buNone/>
            </a:pPr>
            <a:r>
              <a:rPr lang="ru-RU" altLang="ru-RU" dirty="0"/>
              <a:t>Выходные с девушкой.</a:t>
            </a:r>
          </a:p>
          <a:p>
            <a:pPr>
              <a:buNone/>
            </a:pPr>
            <a:r>
              <a:rPr lang="ru-RU" altLang="ru-RU" dirty="0"/>
              <a:t>С двумя яркими девушками!!!</a:t>
            </a:r>
          </a:p>
          <a:p>
            <a:pPr>
              <a:buNone/>
            </a:pPr>
            <a:r>
              <a:rPr lang="ru-RU" altLang="ru-RU" dirty="0"/>
              <a:t>И…</a:t>
            </a:r>
          </a:p>
          <a:p>
            <a:pPr>
              <a:buNone/>
            </a:pPr>
            <a:r>
              <a:rPr lang="ru-RU" altLang="ru-RU" dirty="0"/>
              <a:t>Кто же от этого откажется?</a:t>
            </a:r>
          </a:p>
          <a:p>
            <a:endParaRPr lang="ru-RU" dirty="0"/>
          </a:p>
        </p:txBody>
      </p:sp>
      <p:pic>
        <p:nvPicPr>
          <p:cNvPr id="1026" name="Picture 2" descr="C:\Users\sibat\Pictures\botan_01.jpg"/>
          <p:cNvPicPr>
            <a:picLocks noChangeAspect="1" noChangeArrowheads="1"/>
          </p:cNvPicPr>
          <p:nvPr/>
        </p:nvPicPr>
        <p:blipFill rotWithShape="1">
          <a:blip r:embed="rId2">
            <a:extLst>
              <a:ext uri="{28A0092B-C50C-407E-A947-70E740481C1C}">
                <a14:useLocalDpi xmlns:a14="http://schemas.microsoft.com/office/drawing/2010/main" val="0"/>
              </a:ext>
            </a:extLst>
          </a:blip>
          <a:srcRect l="19692" r="5460"/>
          <a:stretch/>
        </p:blipFill>
        <p:spPr bwMode="auto">
          <a:xfrm>
            <a:off x="5004048" y="3140968"/>
            <a:ext cx="3208724" cy="28505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998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Girls_br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20688"/>
            <a:ext cx="7632848" cy="5652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939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ltLang="ru-RU" dirty="0"/>
              <a:t>Простой пример. Очень.</a:t>
            </a:r>
            <a:endParaRPr lang="ru-RU" dirty="0"/>
          </a:p>
        </p:txBody>
      </p:sp>
      <p:sp>
        <p:nvSpPr>
          <p:cNvPr id="3" name="Объект 2"/>
          <p:cNvSpPr>
            <a:spLocks noGrp="1"/>
          </p:cNvSpPr>
          <p:nvPr>
            <p:ph idx="1"/>
          </p:nvPr>
        </p:nvSpPr>
        <p:spPr/>
        <p:txBody>
          <a:bodyPr/>
          <a:lstStyle/>
          <a:p>
            <a:pPr>
              <a:buNone/>
            </a:pPr>
            <a:r>
              <a:rPr lang="ru-RU" altLang="ru-RU" dirty="0"/>
              <a:t>Ну ладно..</a:t>
            </a:r>
          </a:p>
          <a:p>
            <a:pPr>
              <a:buNone/>
            </a:pPr>
            <a:r>
              <a:rPr lang="ru-RU" altLang="ru-RU" dirty="0"/>
              <a:t>Нужны параметры:</a:t>
            </a:r>
          </a:p>
          <a:p>
            <a:pPr lvl="1"/>
            <a:r>
              <a:rPr lang="ru-RU" altLang="ru-RU" dirty="0"/>
              <a:t>Рост</a:t>
            </a:r>
          </a:p>
          <a:p>
            <a:pPr lvl="1"/>
            <a:r>
              <a:rPr lang="ru-RU" altLang="ru-RU" dirty="0"/>
              <a:t>Вес</a:t>
            </a:r>
          </a:p>
          <a:p>
            <a:pPr lvl="1"/>
            <a:r>
              <a:rPr lang="ru-RU" altLang="ru-RU" dirty="0"/>
              <a:t>Подтянутая фигура</a:t>
            </a:r>
          </a:p>
          <a:p>
            <a:pPr lvl="1"/>
            <a:r>
              <a:rPr lang="ru-RU" altLang="ru-RU" dirty="0"/>
              <a:t>Цвет волос</a:t>
            </a:r>
          </a:p>
          <a:p>
            <a:pPr lvl="1"/>
            <a:r>
              <a:rPr lang="ru-RU" altLang="ru-RU" dirty="0"/>
              <a:t>Глаза</a:t>
            </a:r>
            <a:endParaRPr lang="fr-FR" altLang="ru-RU" dirty="0"/>
          </a:p>
          <a:p>
            <a:endParaRPr lang="ru-RU" dirty="0"/>
          </a:p>
        </p:txBody>
      </p:sp>
    </p:spTree>
    <p:extLst>
      <p:ext uri="{BB962C8B-B14F-4D97-AF65-F5344CB8AC3E}">
        <p14:creationId xmlns:p14="http://schemas.microsoft.com/office/powerpoint/2010/main" val="3002853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ibat\Pictures\15242544652655874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573391"/>
            <a:ext cx="4680520" cy="571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094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Реальный пример</a:t>
            </a:r>
            <a:endParaRPr lang="ru-RU" dirty="0"/>
          </a:p>
        </p:txBody>
      </p:sp>
      <p:sp>
        <p:nvSpPr>
          <p:cNvPr id="3" name="Объект 2"/>
          <p:cNvSpPr>
            <a:spLocks noGrp="1"/>
          </p:cNvSpPr>
          <p:nvPr>
            <p:ph idx="1"/>
          </p:nvPr>
        </p:nvSpPr>
        <p:spPr/>
        <p:txBody>
          <a:bodyPr/>
          <a:lstStyle/>
          <a:p>
            <a:endParaRPr lang="ru-RU" dirty="0"/>
          </a:p>
        </p:txBody>
      </p:sp>
      <p:pic>
        <p:nvPicPr>
          <p:cNvPr id="3074" name="Picture 2" descr="C:\Users\sibat\Pictures\1443090990_0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539" y="198884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0192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2122" y="548681"/>
            <a:ext cx="6965245" cy="936104"/>
          </a:xfrm>
        </p:spPr>
        <p:txBody>
          <a:bodyPr/>
          <a:lstStyle/>
          <a:p>
            <a:r>
              <a:rPr lang="ru-RU" dirty="0" smtClean="0"/>
              <a:t>История</a:t>
            </a:r>
            <a:endParaRPr lang="ru-RU" dirty="0"/>
          </a:p>
        </p:txBody>
      </p:sp>
      <p:sp>
        <p:nvSpPr>
          <p:cNvPr id="3" name="Объект 2"/>
          <p:cNvSpPr>
            <a:spLocks noGrp="1"/>
          </p:cNvSpPr>
          <p:nvPr>
            <p:ph idx="1"/>
          </p:nvPr>
        </p:nvSpPr>
        <p:spPr>
          <a:xfrm>
            <a:off x="815994" y="1824988"/>
            <a:ext cx="3960440" cy="3755567"/>
          </a:xfrm>
        </p:spPr>
        <p:txBody>
          <a:bodyPr>
            <a:normAutofit/>
          </a:bodyPr>
          <a:lstStyle/>
          <a:p>
            <a:r>
              <a:rPr lang="ru-RU" dirty="0"/>
              <a:t>Самое раннее задокументированное использование </a:t>
            </a:r>
            <a:r>
              <a:rPr lang="ru-RU" dirty="0" smtClean="0"/>
              <a:t>реальных </a:t>
            </a:r>
            <a:r>
              <a:rPr lang="ru-RU" dirty="0"/>
              <a:t>примеров в </a:t>
            </a:r>
            <a:r>
              <a:rPr lang="ru-RU" dirty="0" smtClean="0"/>
              <a:t>качестве по </a:t>
            </a:r>
            <a:r>
              <a:rPr lang="ru-RU" dirty="0"/>
              <a:t>проектам программного обеспечения - проект </a:t>
            </a:r>
            <a:r>
              <a:rPr lang="ru-RU" dirty="0" smtClean="0"/>
              <a:t>«</a:t>
            </a:r>
            <a:r>
              <a:rPr lang="ru-RU" dirty="0" err="1" smtClean="0"/>
              <a:t>WyCash</a:t>
            </a:r>
            <a:r>
              <a:rPr lang="ru-RU" dirty="0" smtClean="0"/>
              <a:t> +»,описанный</a:t>
            </a:r>
            <a:r>
              <a:rPr lang="ru-RU" dirty="0"/>
              <a:t> </a:t>
            </a:r>
            <a:endParaRPr lang="ru-RU" dirty="0" smtClean="0"/>
          </a:p>
          <a:p>
            <a:r>
              <a:rPr lang="ru-RU" dirty="0" smtClean="0"/>
              <a:t>Уордом </a:t>
            </a:r>
            <a:r>
              <a:rPr lang="ru-RU" dirty="0" err="1"/>
              <a:t>Каннингемом</a:t>
            </a:r>
            <a:endParaRPr lang="ru-RU" dirty="0"/>
          </a:p>
        </p:txBody>
      </p:sp>
      <p:pic>
        <p:nvPicPr>
          <p:cNvPr id="4098" name="Picture 2" descr="C:\Users\sibat\Pictures\800px-Ward_Cunningham_-_Common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434" y="1824988"/>
            <a:ext cx="3629455"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3268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Кнопка">
  <a:themeElements>
    <a:clrScheme name="Кнопка">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Кнопка">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нопка">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427</TotalTime>
  <Words>304</Words>
  <Application>Microsoft Office PowerPoint</Application>
  <PresentationFormat>Экран (4:3)</PresentationFormat>
  <Paragraphs>68</Paragraphs>
  <Slides>12</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Кнопка</vt:lpstr>
      <vt:lpstr>Specification  by example</vt:lpstr>
      <vt:lpstr>Specification by example</vt:lpstr>
      <vt:lpstr>Абстрактные требования</vt:lpstr>
      <vt:lpstr>Простой пример. Очень.</vt:lpstr>
      <vt:lpstr>Презентация PowerPoint</vt:lpstr>
      <vt:lpstr>Простой пример. Очень.</vt:lpstr>
      <vt:lpstr>Презентация PowerPoint</vt:lpstr>
      <vt:lpstr>Реальный пример</vt:lpstr>
      <vt:lpstr>История</vt:lpstr>
      <vt:lpstr>Specification by example</vt:lpstr>
      <vt:lpstr>Презентация PowerPoint</vt:lpstr>
      <vt:lpstr>Вывод</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Specification  by example</dc:title>
  <dc:creator>Nursultan Sibatov</dc:creator>
  <cp:lastModifiedBy>sibatov94@outlook.com</cp:lastModifiedBy>
  <cp:revision>8</cp:revision>
  <dcterms:created xsi:type="dcterms:W3CDTF">2018-10-27T07:54:39Z</dcterms:created>
  <dcterms:modified xsi:type="dcterms:W3CDTF">2018-11-02T18:06:04Z</dcterms:modified>
</cp:coreProperties>
</file>