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88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9480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91707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01574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410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nchor="ctr"/>
          <a:lstStyle/>
          <a:p>
            <a:endParaRPr lang="en-IN"/>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207562" y="1342192"/>
            <a:ext cx="7701677" cy="2665690"/>
          </a:xfrm>
          <a:prstGeom prst="rect">
            <a:avLst/>
          </a:prstGeom>
          <a:noFill/>
          <a:ln/>
        </p:spPr>
        <p:txBody>
          <a:bodyPr wrap="square" rtlCol="0" anchor="t"/>
          <a:lstStyle/>
          <a:p>
            <a:pPr marL="0" indent="0">
              <a:lnSpc>
                <a:spcPts val="6997"/>
              </a:lnSpc>
              <a:buNone/>
            </a:pPr>
            <a:r>
              <a:rPr lang="en-US" sz="5598" dirty="0">
                <a:solidFill>
                  <a:srgbClr val="1B1B27"/>
                </a:solidFill>
                <a:latin typeface="Raleway" pitchFamily="34" charset="0"/>
                <a:ea typeface="Raleway" pitchFamily="34" charset="-122"/>
                <a:cs typeface="Raleway" pitchFamily="34" charset="-120"/>
              </a:rPr>
              <a:t>Ecommerce Product Categorization - Hackathon Project</a:t>
            </a:r>
            <a:endParaRPr lang="en-US" sz="5598" dirty="0"/>
          </a:p>
        </p:txBody>
      </p:sp>
      <p:sp>
        <p:nvSpPr>
          <p:cNvPr id="6" name="Text 3"/>
          <p:cNvSpPr/>
          <p:nvPr/>
        </p:nvSpPr>
        <p:spPr>
          <a:xfrm>
            <a:off x="6207562" y="4316968"/>
            <a:ext cx="7701677" cy="1978104"/>
          </a:xfrm>
          <a:prstGeom prst="rect">
            <a:avLst/>
          </a:prstGeom>
          <a:noFill/>
          <a:ln/>
        </p:spPr>
        <p:txBody>
          <a:bodyPr wrap="square" rtlCol="0" anchor="t"/>
          <a:lstStyle/>
          <a:p>
            <a:r>
              <a:rPr lang="en-US" sz="1600" b="1" dirty="0">
                <a:effectLst/>
                <a:latin typeface="Quattrocento Sans" panose="020B0502050000020003" pitchFamily="34" charset="0"/>
                <a:ea typeface="Quattrocento Sans" panose="020B0502050000020003" pitchFamily="34" charset="0"/>
                <a:cs typeface="Quattrocento Sans" panose="020B0502050000020003" pitchFamily="34" charset="0"/>
              </a:rPr>
              <a:t>Problem Statement : 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p>
          <a:p>
            <a:endParaRPr lang="en-US" sz="1600" b="1" dirty="0">
              <a:latin typeface="Quattrocento Sans" panose="020B0502050000020003" pitchFamily="34" charset="0"/>
              <a:ea typeface="Calibri" panose="020F0502020204030204" pitchFamily="34" charset="0"/>
            </a:endParaRPr>
          </a:p>
          <a:p>
            <a:endParaRPr lang="en-IN" sz="1600" b="1" dirty="0">
              <a:effectLst/>
              <a:latin typeface="Calibri" panose="020F0502020204030204" pitchFamily="34" charset="0"/>
              <a:ea typeface="Calibri" panose="020F0502020204030204" pitchFamily="34" charset="0"/>
            </a:endParaRPr>
          </a:p>
        </p:txBody>
      </p:sp>
      <p:sp>
        <p:nvSpPr>
          <p:cNvPr id="7" name="Shape 4"/>
          <p:cNvSpPr/>
          <p:nvPr/>
        </p:nvSpPr>
        <p:spPr>
          <a:xfrm>
            <a:off x="11493937" y="7732514"/>
            <a:ext cx="329684" cy="329684"/>
          </a:xfrm>
          <a:prstGeom prst="roundRect">
            <a:avLst>
              <a:gd name="adj" fmla="val 27732876"/>
            </a:avLst>
          </a:prstGeom>
          <a:solidFill>
            <a:srgbClr val="87642C"/>
          </a:solidFill>
          <a:ln w="7620">
            <a:solidFill>
              <a:srgbClr val="FFFFFF"/>
            </a:solidFill>
            <a:prstDash val="solid"/>
          </a:ln>
        </p:spPr>
      </p:sp>
      <p:sp>
        <p:nvSpPr>
          <p:cNvPr id="8" name="Text 5"/>
          <p:cNvSpPr/>
          <p:nvPr/>
        </p:nvSpPr>
        <p:spPr>
          <a:xfrm>
            <a:off x="11597521" y="7844195"/>
            <a:ext cx="122515" cy="97512"/>
          </a:xfrm>
          <a:prstGeom prst="rect">
            <a:avLst/>
          </a:prstGeom>
          <a:noFill/>
          <a:ln/>
        </p:spPr>
        <p:txBody>
          <a:bodyPr wrap="none" rtlCol="0" anchor="t"/>
          <a:lstStyle/>
          <a:p>
            <a:pPr marL="0" indent="0" algn="ctr">
              <a:lnSpc>
                <a:spcPts val="768"/>
              </a:lnSpc>
              <a:buNone/>
            </a:pPr>
            <a:r>
              <a:rPr lang="en-US" sz="768" dirty="0">
                <a:solidFill>
                  <a:srgbClr val="FFFFFF"/>
                </a:solidFill>
                <a:latin typeface="Roboto" pitchFamily="34" charset="0"/>
                <a:ea typeface="Roboto" pitchFamily="34" charset="-122"/>
                <a:cs typeface="Roboto" pitchFamily="34" charset="-120"/>
              </a:rPr>
              <a:t>SC</a:t>
            </a:r>
            <a:endParaRPr lang="en-US" sz="768" dirty="0"/>
          </a:p>
        </p:txBody>
      </p:sp>
      <p:sp>
        <p:nvSpPr>
          <p:cNvPr id="9" name="Text 6"/>
          <p:cNvSpPr/>
          <p:nvPr/>
        </p:nvSpPr>
        <p:spPr>
          <a:xfrm>
            <a:off x="11926610" y="7717155"/>
            <a:ext cx="2254806" cy="360521"/>
          </a:xfrm>
          <a:prstGeom prst="rect">
            <a:avLst/>
          </a:prstGeom>
          <a:noFill/>
          <a:ln/>
        </p:spPr>
        <p:txBody>
          <a:bodyPr wrap="none" rtlCol="0" anchor="t"/>
          <a:lstStyle/>
          <a:p>
            <a:pPr marL="0" indent="0" algn="l">
              <a:lnSpc>
                <a:spcPts val="2839"/>
              </a:lnSpc>
              <a:buNone/>
            </a:pPr>
            <a:r>
              <a:rPr lang="en-US" sz="2028" b="1" dirty="0">
                <a:solidFill>
                  <a:srgbClr val="3C3939"/>
                </a:solidFill>
                <a:latin typeface="Roboto" pitchFamily="34" charset="0"/>
                <a:ea typeface="Roboto" pitchFamily="34" charset="-122"/>
                <a:cs typeface="Roboto" pitchFamily="34" charset="-120"/>
              </a:rPr>
              <a:t>by Shubham  Chhari</a:t>
            </a:r>
            <a:endParaRPr lang="en-US" sz="2028" dirty="0"/>
          </a:p>
        </p:txBody>
      </p:sp>
      <p:sp>
        <p:nvSpPr>
          <p:cNvPr id="11" name="Text 3">
            <a:extLst>
              <a:ext uri="{FF2B5EF4-FFF2-40B4-BE49-F238E27FC236}">
                <a16:creationId xmlns:a16="http://schemas.microsoft.com/office/drawing/2014/main" id="{D06287B4-AC87-FB2B-ED8E-3E71FA05B93C}"/>
              </a:ext>
            </a:extLst>
          </p:cNvPr>
          <p:cNvSpPr/>
          <p:nvPr/>
        </p:nvSpPr>
        <p:spPr>
          <a:xfrm>
            <a:off x="6207562" y="6510040"/>
            <a:ext cx="7434322" cy="700385"/>
          </a:xfrm>
          <a:prstGeom prst="rect">
            <a:avLst/>
          </a:prstGeom>
          <a:solidFill>
            <a:schemeClr val="bg1"/>
          </a:solidFill>
          <a:ln>
            <a:solidFill>
              <a:schemeClr val="tx1"/>
            </a:solidFill>
          </a:ln>
        </p:spPr>
        <p:txBody>
          <a:bodyPr wrap="square" rtlCol="0" anchor="t"/>
          <a:lstStyle/>
          <a:p>
            <a:pPr>
              <a:spcAft>
                <a:spcPts val="800"/>
              </a:spcAft>
            </a:pPr>
            <a:r>
              <a:rPr lang="en-US" sz="1800" b="1" dirty="0">
                <a:effectLst/>
                <a:latin typeface="Quattrocento Sans" panose="020B0502050000020003" pitchFamily="34" charset="0"/>
                <a:ea typeface="Quattrocento Sans" panose="020B0502050000020003" pitchFamily="34" charset="0"/>
                <a:cs typeface="Quattrocento Sans" panose="020B0502050000020003" pitchFamily="34" charset="0"/>
              </a:rPr>
              <a:t>Aim : To develop a text classification model that categorizes products      with maximum accuracy based on description of the product.</a:t>
            </a:r>
            <a:endParaRPr lang="en-IN" sz="1800" b="1" dirty="0">
              <a:effectLst/>
              <a:latin typeface="Calibri" panose="020F0502020204030204" pitchFamily="34" charset="0"/>
              <a:ea typeface="Calibri" panose="020F0502020204030204" pitchFamily="34" charset="0"/>
            </a:endParaRPr>
          </a:p>
          <a:p>
            <a:endParaRPr lang="en-US" sz="1600" b="1" dirty="0">
              <a:latin typeface="Quattrocento Sans" panose="020B0502050000020003" pitchFamily="34" charset="0"/>
              <a:ea typeface="Calibri" panose="020F0502020204030204" pitchFamily="34" charset="0"/>
            </a:endParaRPr>
          </a:p>
          <a:p>
            <a:endParaRPr lang="en-IN" sz="1600" b="1" dirty="0">
              <a:effectLst/>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Deep Learning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reaching the maximum threshold for accuracy in supervised models I decided to go for a deep learning model and check if there is an improvement in the model performance.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all the libraries required for Deep learning.</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985555"/>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a sequential model which contains a combination of layers. The first layer was dense layer with 200 neurons and the output layer was again a Dense layer with 14 neurons and </a:t>
            </a:r>
            <a:r>
              <a:rPr lang="en-US" sz="1361" dirty="0" err="1">
                <a:solidFill>
                  <a:srgbClr val="3C3939"/>
                </a:solidFill>
                <a:latin typeface="Roboto" pitchFamily="34" charset="0"/>
                <a:ea typeface="Roboto" pitchFamily="34" charset="-122"/>
                <a:cs typeface="Roboto" pitchFamily="34" charset="-120"/>
              </a:rPr>
              <a:t>Softmax</a:t>
            </a:r>
            <a:r>
              <a:rPr lang="en-US" sz="1361" dirty="0">
                <a:solidFill>
                  <a:srgbClr val="3C3939"/>
                </a:solidFill>
                <a:latin typeface="Roboto" pitchFamily="34" charset="0"/>
                <a:ea typeface="Roboto" pitchFamily="34" charset="-122"/>
                <a:cs typeface="Roboto" pitchFamily="34" charset="-120"/>
              </a:rPr>
              <a:t> activation function. Also included hidden layers like Batch normalization and Dropout  to enhance the model performance. </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Transformed my x-train and y-train in vector form using this pipeline</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Compiled the model using </a:t>
            </a:r>
            <a:r>
              <a:rPr lang="en-US" sz="1361" dirty="0" err="1">
                <a:solidFill>
                  <a:srgbClr val="3C3939"/>
                </a:solidFill>
                <a:latin typeface="Roboto" pitchFamily="34" charset="0"/>
                <a:ea typeface="Roboto" pitchFamily="34" charset="-122"/>
                <a:cs typeface="Roboto" pitchFamily="34" charset="-120"/>
              </a:rPr>
              <a:t>adam</a:t>
            </a:r>
            <a:r>
              <a:rPr lang="en-US" sz="1361" dirty="0">
                <a:solidFill>
                  <a:srgbClr val="3C3939"/>
                </a:solidFill>
                <a:latin typeface="Roboto" pitchFamily="34" charset="0"/>
                <a:ea typeface="Roboto" pitchFamily="34" charset="-122"/>
                <a:cs typeface="Roboto" pitchFamily="34" charset="-120"/>
              </a:rPr>
              <a:t> optimizer and metric as accuracy which generated more than 3 lakh trainable parameters.</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deep learning model on the transformed x-train and y-train with epoch = 10 and </a:t>
            </a:r>
            <a:r>
              <a:rPr lang="en-US" sz="1361" dirty="0" err="1">
                <a:solidFill>
                  <a:srgbClr val="3C3939"/>
                </a:solidFill>
                <a:latin typeface="Roboto" pitchFamily="34" charset="0"/>
                <a:ea typeface="Roboto" pitchFamily="34" charset="-122"/>
                <a:cs typeface="Roboto" pitchFamily="34" charset="-120"/>
              </a:rPr>
              <a:t>batch_size</a:t>
            </a:r>
            <a:r>
              <a:rPr lang="en-US" sz="1361" dirty="0">
                <a:solidFill>
                  <a:srgbClr val="3C3939"/>
                </a:solidFill>
                <a:latin typeface="Roboto" pitchFamily="34" charset="0"/>
                <a:ea typeface="Roboto" pitchFamily="34" charset="-122"/>
                <a:cs typeface="Roboto" pitchFamily="34" charset="-120"/>
              </a:rPr>
              <a:t> of 32 .</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saw that the accuracy of the deep learning model was around 98% on test data which was an improvement  as compared to previous supervised ML models.</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I decided to predict the product categories on the unseen data using this model.</a:t>
            </a:r>
            <a:endParaRPr lang="en-US" sz="1361" dirty="0"/>
          </a:p>
        </p:txBody>
      </p:sp>
    </p:spTree>
    <p:extLst>
      <p:ext uri="{BB962C8B-B14F-4D97-AF65-F5344CB8AC3E}">
        <p14:creationId xmlns:p14="http://schemas.microsoft.com/office/powerpoint/2010/main" val="24889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04837" y="484823"/>
            <a:ext cx="5379720"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Conclusion and Insights</a:t>
            </a:r>
            <a:endParaRPr lang="en-US" sz="3402" dirty="0"/>
          </a:p>
        </p:txBody>
      </p:sp>
      <p:pic>
        <p:nvPicPr>
          <p:cNvPr id="6" name="Image 1" descr="preencoded.png"/>
          <p:cNvPicPr>
            <a:picLocks noChangeAspect="1"/>
          </p:cNvPicPr>
          <p:nvPr/>
        </p:nvPicPr>
        <p:blipFill>
          <a:blip r:embed="rId4"/>
          <a:stretch>
            <a:fillRect/>
          </a:stretch>
        </p:blipFill>
        <p:spPr>
          <a:xfrm>
            <a:off x="604837" y="1284089"/>
            <a:ext cx="431959" cy="431959"/>
          </a:xfrm>
          <a:prstGeom prst="rect">
            <a:avLst/>
          </a:prstGeom>
        </p:spPr>
      </p:pic>
      <p:sp>
        <p:nvSpPr>
          <p:cNvPr id="7" name="Text 3"/>
          <p:cNvSpPr/>
          <p:nvPr/>
        </p:nvSpPr>
        <p:spPr>
          <a:xfrm>
            <a:off x="604837" y="1888808"/>
            <a:ext cx="2373868"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Conclusion:</a:t>
            </a:r>
            <a:endParaRPr lang="en-US" sz="1701" b="1" dirty="0"/>
          </a:p>
        </p:txBody>
      </p:sp>
      <p:sp>
        <p:nvSpPr>
          <p:cNvPr id="8" name="Text 4"/>
          <p:cNvSpPr/>
          <p:nvPr/>
        </p:nvSpPr>
        <p:spPr>
          <a:xfrm>
            <a:off x="604837" y="2262307"/>
            <a:ext cx="7934325" cy="1175384"/>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was able to categorize the product category on the unseen data based on their descriptions which was the aim of this Hackathon.</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Designed various Supervised ML models as well as implemented a Deep learning model.</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Able to achieve a maximum of  98% accuracy on the test data.  </a:t>
            </a:r>
            <a:endParaRPr lang="en-US" sz="1361" dirty="0"/>
          </a:p>
        </p:txBody>
      </p:sp>
      <p:sp>
        <p:nvSpPr>
          <p:cNvPr id="10" name="Text 5"/>
          <p:cNvSpPr/>
          <p:nvPr/>
        </p:nvSpPr>
        <p:spPr>
          <a:xfrm>
            <a:off x="604836" y="4247744"/>
            <a:ext cx="2871788" cy="338254"/>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rPr>
              <a:t>Insights:</a:t>
            </a:r>
            <a:endParaRPr lang="en-US" sz="1701" b="1" dirty="0"/>
          </a:p>
        </p:txBody>
      </p:sp>
      <p:sp>
        <p:nvSpPr>
          <p:cNvPr id="11" name="Text 6"/>
          <p:cNvSpPr/>
          <p:nvPr/>
        </p:nvSpPr>
        <p:spPr>
          <a:xfrm>
            <a:off x="604836" y="4688152"/>
            <a:ext cx="7934325" cy="3465248"/>
          </a:xfrm>
          <a:prstGeom prst="rect">
            <a:avLst/>
          </a:prstGeom>
          <a:noFill/>
          <a:ln/>
        </p:spPr>
        <p:txBody>
          <a:bodyPr wrap="square" rtlCol="0" anchor="t"/>
          <a:lstStyle/>
          <a:p>
            <a:pPr marL="0" indent="0" algn="l">
              <a:lnSpc>
                <a:spcPts val="2177"/>
              </a:lnSpc>
              <a:buNone/>
            </a:pPr>
            <a:r>
              <a:rPr lang="en-US" sz="1361" dirty="0">
                <a:solidFill>
                  <a:srgbClr val="3C3939"/>
                </a:solidFill>
                <a:latin typeface="Roboto" pitchFamily="34" charset="0"/>
                <a:ea typeface="Roboto" pitchFamily="34" charset="-122"/>
                <a:cs typeface="Roboto" pitchFamily="34" charset="-120"/>
              </a:rPr>
              <a:t>Potential Business Insights drawn from such model are:</a:t>
            </a:r>
          </a:p>
          <a:p>
            <a:pPr marL="342900" indent="-342900" algn="l">
              <a:lnSpc>
                <a:spcPts val="2177"/>
              </a:lnSpc>
              <a:buFont typeface="+mj-lt"/>
              <a:buAutoNum type="arabicPeriod"/>
            </a:pPr>
            <a:r>
              <a:rPr lang="en-US" sz="1361" b="1" dirty="0">
                <a:solidFill>
                  <a:srgbClr val="3C3939"/>
                </a:solidFill>
                <a:latin typeface="Roboto" pitchFamily="34" charset="0"/>
                <a:ea typeface="Roboto" pitchFamily="34" charset="-122"/>
                <a:cs typeface="Roboto" pitchFamily="34" charset="-120"/>
              </a:rPr>
              <a:t>Enhanced Customer Experience:</a:t>
            </a:r>
          </a:p>
          <a:p>
            <a:pPr>
              <a:lnSpc>
                <a:spcPts val="2177"/>
              </a:lnSpc>
            </a:pPr>
            <a:r>
              <a:rPr lang="en-US" sz="1361" dirty="0">
                <a:solidFill>
                  <a:srgbClr val="3C3939"/>
                </a:solidFill>
                <a:latin typeface="Roboto" pitchFamily="34" charset="0"/>
                <a:ea typeface="Roboto" pitchFamily="34" charset="-122"/>
                <a:cs typeface="Roboto" pitchFamily="34" charset="-120"/>
              </a:rPr>
              <a:t>          -Improved search accuracy and better personalized recommendations.</a:t>
            </a:r>
          </a:p>
          <a:p>
            <a:pPr marL="342900" indent="-342900">
              <a:lnSpc>
                <a:spcPts val="2177"/>
              </a:lnSpc>
              <a:buAutoNum type="arabicPeriod" startAt="2"/>
            </a:pPr>
            <a:r>
              <a:rPr lang="en-US" sz="1361" b="1" dirty="0">
                <a:solidFill>
                  <a:srgbClr val="3C3939"/>
                </a:solidFill>
                <a:latin typeface="Roboto" pitchFamily="34" charset="0"/>
                <a:ea typeface="Roboto" pitchFamily="34" charset="-122"/>
                <a:cs typeface="Roboto" pitchFamily="34" charset="-120"/>
              </a:rPr>
              <a:t>Increased Sales and Revenue:</a:t>
            </a:r>
          </a:p>
          <a:p>
            <a:pPr>
              <a:lnSpc>
                <a:spcPts val="2177"/>
              </a:lnSpc>
            </a:pPr>
            <a:r>
              <a:rPr lang="en-US" sz="1361" dirty="0">
                <a:solidFill>
                  <a:srgbClr val="3C3939"/>
                </a:solidFill>
                <a:latin typeface="Roboto" pitchFamily="34" charset="0"/>
                <a:ea typeface="Roboto" pitchFamily="34" charset="-122"/>
                <a:cs typeface="Roboto" pitchFamily="34" charset="-120"/>
              </a:rPr>
              <a:t>          -Better categorization can lead to higher product Discoverability by the potential buyers and </a:t>
            </a:r>
          </a:p>
          <a:p>
            <a:pPr>
              <a:lnSpc>
                <a:spcPts val="2177"/>
              </a:lnSpc>
            </a:pPr>
            <a:r>
              <a:rPr lang="en-US" sz="1361" dirty="0">
                <a:solidFill>
                  <a:srgbClr val="3C3939"/>
                </a:solidFill>
                <a:latin typeface="Roboto" pitchFamily="34" charset="0"/>
                <a:ea typeface="Roboto" pitchFamily="34" charset="-122"/>
                <a:cs typeface="Roboto" pitchFamily="34" charset="-120"/>
              </a:rPr>
              <a:t>           makes it easier to identify most popular product categories.</a:t>
            </a:r>
          </a:p>
          <a:p>
            <a:pPr marL="342900" indent="-342900">
              <a:lnSpc>
                <a:spcPts val="2177"/>
              </a:lnSpc>
              <a:buAutoNum type="arabicPeriod" startAt="3"/>
            </a:pPr>
            <a:r>
              <a:rPr lang="en-US" sz="1361" b="1" dirty="0">
                <a:solidFill>
                  <a:srgbClr val="3C3939"/>
                </a:solidFill>
                <a:latin typeface="Roboto" pitchFamily="34" charset="0"/>
                <a:ea typeface="Roboto" pitchFamily="34" charset="-122"/>
                <a:cs typeface="Roboto" pitchFamily="34" charset="-120"/>
              </a:rPr>
              <a:t>Inventory Management:</a:t>
            </a:r>
          </a:p>
          <a:p>
            <a:pPr>
              <a:lnSpc>
                <a:spcPts val="2177"/>
              </a:lnSpc>
            </a:pPr>
            <a:r>
              <a:rPr lang="en-US" sz="1361" dirty="0">
                <a:solidFill>
                  <a:srgbClr val="3C3939"/>
                </a:solidFill>
                <a:latin typeface="Roboto" pitchFamily="34" charset="0"/>
                <a:ea typeface="Roboto" pitchFamily="34" charset="-122"/>
                <a:cs typeface="Roboto" pitchFamily="34" charset="-120"/>
              </a:rPr>
              <a:t>          -Accurate product categorization helps in better inventory organization, making it easier to track     </a:t>
            </a:r>
          </a:p>
          <a:p>
            <a:pPr>
              <a:lnSpc>
                <a:spcPts val="2177"/>
              </a:lnSpc>
            </a:pPr>
            <a:r>
              <a:rPr lang="en-US" sz="1361" dirty="0">
                <a:solidFill>
                  <a:srgbClr val="3C3939"/>
                </a:solidFill>
                <a:latin typeface="Roboto" pitchFamily="34" charset="0"/>
                <a:ea typeface="Roboto" pitchFamily="34" charset="-122"/>
                <a:cs typeface="Roboto" pitchFamily="34" charset="-120"/>
              </a:rPr>
              <a:t>           stock levels and manage restocking. </a:t>
            </a:r>
          </a:p>
          <a:p>
            <a:pPr marL="342900" indent="-342900">
              <a:lnSpc>
                <a:spcPts val="2177"/>
              </a:lnSpc>
              <a:buAutoNum type="arabicPeriod" startAt="4"/>
            </a:pPr>
            <a:r>
              <a:rPr lang="en-US" sz="1361" b="1" dirty="0">
                <a:solidFill>
                  <a:srgbClr val="3C3939"/>
                </a:solidFill>
                <a:latin typeface="Roboto" pitchFamily="34" charset="0"/>
                <a:ea typeface="Roboto" pitchFamily="34" charset="-122"/>
                <a:cs typeface="Roboto" pitchFamily="34" charset="-120"/>
              </a:rPr>
              <a:t>Scalability: </a:t>
            </a:r>
          </a:p>
          <a:p>
            <a:pPr>
              <a:lnSpc>
                <a:spcPts val="2177"/>
              </a:lnSpc>
            </a:pPr>
            <a:r>
              <a:rPr lang="en-US" sz="1361" dirty="0">
                <a:solidFill>
                  <a:srgbClr val="3C3939"/>
                </a:solidFill>
                <a:latin typeface="Roboto" pitchFamily="34" charset="0"/>
                <a:ea typeface="Roboto" pitchFamily="34" charset="-122"/>
                <a:cs typeface="Roboto" pitchFamily="34" charset="-120"/>
              </a:rPr>
              <a:t>           - A robust categorization model can support business growth by efficiently handling an  </a:t>
            </a:r>
          </a:p>
          <a:p>
            <a:pPr>
              <a:lnSpc>
                <a:spcPts val="2177"/>
              </a:lnSpc>
            </a:pPr>
            <a:r>
              <a:rPr lang="en-US" sz="1361" dirty="0">
                <a:solidFill>
                  <a:srgbClr val="3C3939"/>
                </a:solidFill>
                <a:latin typeface="Roboto" pitchFamily="34" charset="0"/>
                <a:ea typeface="Roboto" pitchFamily="34" charset="-122"/>
                <a:cs typeface="Roboto" pitchFamily="34" charset="-120"/>
              </a:rPr>
              <a:t>             increasing volume of products without compromising on accuracy.</a:t>
            </a:r>
          </a:p>
          <a:p>
            <a:pPr marL="342900" indent="-342900">
              <a:lnSpc>
                <a:spcPts val="2177"/>
              </a:lnSpc>
              <a:buFont typeface="+mj-lt"/>
              <a:buAutoNum type="arabicPeriod"/>
            </a:pPr>
            <a:endParaRPr lang="en-US" sz="1361" dirty="0">
              <a:solidFill>
                <a:srgbClr val="3C3939"/>
              </a:solidFill>
              <a:latin typeface="Roboto" pitchFamily="34" charset="0"/>
              <a:ea typeface="Roboto" pitchFamily="34" charset="-122"/>
              <a:cs typeface="Roboto" pitchFamily="34" charset="-120"/>
            </a:endParaRPr>
          </a:p>
          <a:p>
            <a:pPr marL="342900" indent="-342900">
              <a:lnSpc>
                <a:spcPts val="2177"/>
              </a:lnSpc>
              <a:buFont typeface="Arial" panose="020B0604020202020204" pitchFamily="34" charset="0"/>
              <a:buChar char="•"/>
            </a:pPr>
            <a:endParaRPr lang="en-US" sz="1361" dirty="0">
              <a:solidFill>
                <a:srgbClr val="3C3939"/>
              </a:solidFill>
              <a:latin typeface="Roboto" pitchFamily="34" charset="0"/>
              <a:ea typeface="Roboto" pitchFamily="34" charset="-122"/>
              <a:cs typeface="Roboto" pitchFamily="34" charset="-120"/>
            </a:endParaRPr>
          </a:p>
        </p:txBody>
      </p:sp>
      <p:pic>
        <p:nvPicPr>
          <p:cNvPr id="12" name="Image 3" descr="preencoded.png"/>
          <p:cNvPicPr>
            <a:picLocks noChangeAspect="1"/>
          </p:cNvPicPr>
          <p:nvPr/>
        </p:nvPicPr>
        <p:blipFill>
          <a:blip r:embed="rId5"/>
          <a:stretch>
            <a:fillRect/>
          </a:stretch>
        </p:blipFill>
        <p:spPr>
          <a:xfrm>
            <a:off x="604837" y="3585446"/>
            <a:ext cx="431959" cy="4319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50437" y="2358747"/>
            <a:ext cx="6172200"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ea typeface="Raleway" pitchFamily="34" charset="-122"/>
                <a:cs typeface="Raleway" pitchFamily="34" charset="-120"/>
              </a:rPr>
              <a:t>Thank You</a:t>
            </a:r>
            <a:endParaRPr lang="en-US" sz="48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138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2181225"/>
          </a:xfrm>
          <a:prstGeom prst="rect">
            <a:avLst/>
          </a:prstGeom>
        </p:spPr>
      </p:pic>
      <p:sp>
        <p:nvSpPr>
          <p:cNvPr id="5" name="Text 2"/>
          <p:cNvSpPr/>
          <p:nvPr/>
        </p:nvSpPr>
        <p:spPr>
          <a:xfrm>
            <a:off x="1113592" y="2481143"/>
            <a:ext cx="10985686" cy="693182"/>
          </a:xfrm>
          <a:prstGeom prst="rect">
            <a:avLst/>
          </a:prstGeom>
          <a:noFill/>
          <a:ln/>
        </p:spPr>
        <p:txBody>
          <a:bodyPr wrap="none" rtlCol="0" anchor="t"/>
          <a:lstStyle/>
          <a:p>
            <a:pPr marL="0" indent="0">
              <a:lnSpc>
                <a:spcPts val="5458"/>
              </a:lnSpc>
              <a:buNone/>
            </a:pPr>
            <a:r>
              <a:rPr lang="en-US" sz="4367" dirty="0">
                <a:solidFill>
                  <a:srgbClr val="1B1B27"/>
                </a:solidFill>
                <a:latin typeface="Raleway" pitchFamily="34" charset="0"/>
              </a:rPr>
              <a:t>Importing and Understanding the dataset</a:t>
            </a:r>
            <a:endParaRPr lang="en-US" sz="4367" dirty="0"/>
          </a:p>
        </p:txBody>
      </p:sp>
      <p:sp>
        <p:nvSpPr>
          <p:cNvPr id="6" name="Shape 3"/>
          <p:cNvSpPr/>
          <p:nvPr/>
        </p:nvSpPr>
        <p:spPr>
          <a:xfrm>
            <a:off x="180142" y="3762851"/>
            <a:ext cx="499110" cy="499110"/>
          </a:xfrm>
          <a:prstGeom prst="roundRect">
            <a:avLst>
              <a:gd name="adj" fmla="val 18667"/>
            </a:avLst>
          </a:prstGeom>
          <a:solidFill>
            <a:srgbClr val="E1E1EA"/>
          </a:solidFill>
          <a:ln w="7620">
            <a:solidFill>
              <a:srgbClr val="C7C7D0"/>
            </a:solidFill>
            <a:prstDash val="solid"/>
          </a:ln>
        </p:spPr>
      </p:sp>
      <p:sp>
        <p:nvSpPr>
          <p:cNvPr id="7" name="Text 4"/>
          <p:cNvSpPr/>
          <p:nvPr/>
        </p:nvSpPr>
        <p:spPr>
          <a:xfrm>
            <a:off x="358497" y="3845957"/>
            <a:ext cx="142399" cy="332780"/>
          </a:xfrm>
          <a:prstGeom prst="rect">
            <a:avLst/>
          </a:prstGeom>
          <a:noFill/>
          <a:ln/>
        </p:spPr>
        <p:txBody>
          <a:bodyPr wrap="none" rtlCol="0" anchor="t"/>
          <a:lstStyle/>
          <a:p>
            <a:pPr marL="0" indent="0" algn="ctr">
              <a:lnSpc>
                <a:spcPts val="2620"/>
              </a:lnSpc>
              <a:buNone/>
            </a:pPr>
            <a:r>
              <a:rPr lang="en-US" sz="2620" dirty="0">
                <a:solidFill>
                  <a:srgbClr val="3C3939"/>
                </a:solidFill>
                <a:latin typeface="Raleway" pitchFamily="34" charset="0"/>
                <a:ea typeface="Raleway" pitchFamily="34" charset="-122"/>
                <a:cs typeface="Raleway" pitchFamily="34" charset="-120"/>
              </a:rPr>
              <a:t>1</a:t>
            </a:r>
            <a:endParaRPr lang="en-US" sz="2620" dirty="0"/>
          </a:p>
        </p:txBody>
      </p:sp>
      <p:sp>
        <p:nvSpPr>
          <p:cNvPr id="8" name="Text 5"/>
          <p:cNvSpPr/>
          <p:nvPr/>
        </p:nvSpPr>
        <p:spPr>
          <a:xfrm>
            <a:off x="679252" y="3839051"/>
            <a:ext cx="2772847" cy="346591"/>
          </a:xfrm>
          <a:prstGeom prst="rect">
            <a:avLst/>
          </a:prstGeom>
          <a:noFill/>
          <a:ln/>
        </p:spPr>
        <p:txBody>
          <a:bodyPr wrap="none" rtlCol="0" anchor="t"/>
          <a:lstStyle/>
          <a:p>
            <a:pPr marL="0" indent="0">
              <a:lnSpc>
                <a:spcPts val="2729"/>
              </a:lnSpc>
              <a:buNone/>
            </a:pPr>
            <a:r>
              <a:rPr lang="en-US" sz="2183" dirty="0">
                <a:solidFill>
                  <a:srgbClr val="3C3939"/>
                </a:solidFill>
                <a:latin typeface="Raleway" pitchFamily="34" charset="0"/>
              </a:rPr>
              <a:t>Importing dataset</a:t>
            </a:r>
            <a:endParaRPr lang="en-US" sz="2183" dirty="0"/>
          </a:p>
        </p:txBody>
      </p:sp>
      <p:sp>
        <p:nvSpPr>
          <p:cNvPr id="9" name="Text 6"/>
          <p:cNvSpPr/>
          <p:nvPr/>
        </p:nvSpPr>
        <p:spPr>
          <a:xfrm>
            <a:off x="679252" y="4274940"/>
            <a:ext cx="3730823" cy="2840234"/>
          </a:xfrm>
          <a:prstGeom prst="rect">
            <a:avLst/>
          </a:prstGeom>
          <a:noFill/>
          <a:ln/>
        </p:spPr>
        <p:txBody>
          <a:bodyPr wrap="square" rtlCol="0" anchor="t"/>
          <a:lstStyle/>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Imported the necessary libraries required for the data handling, manipulation and visualization.</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Imported the data using the pandas library as a </a:t>
            </a:r>
            <a:r>
              <a:rPr lang="en-US" sz="1747" dirty="0" err="1">
                <a:solidFill>
                  <a:srgbClr val="3C3939"/>
                </a:solidFill>
                <a:latin typeface="Roboto" pitchFamily="34" charset="0"/>
                <a:ea typeface="Roboto" pitchFamily="34" charset="-122"/>
                <a:cs typeface="Roboto" pitchFamily="34" charset="-120"/>
              </a:rPr>
              <a:t>dataframe</a:t>
            </a:r>
            <a:r>
              <a:rPr lang="en-US" sz="1747" dirty="0">
                <a:solidFill>
                  <a:srgbClr val="3C3939"/>
                </a:solidFill>
                <a:latin typeface="Roboto" pitchFamily="34" charset="0"/>
                <a:ea typeface="Roboto" pitchFamily="34" charset="-122"/>
                <a:cs typeface="Roboto" pitchFamily="34" charset="-120"/>
              </a:rPr>
              <a:t> which is a primary data structure in pandas. </a:t>
            </a:r>
          </a:p>
          <a:p>
            <a:pPr marL="0" indent="0">
              <a:lnSpc>
                <a:spcPts val="2795"/>
              </a:lnSpc>
              <a:buNone/>
            </a:pPr>
            <a:endParaRPr lang="en-US" sz="1747" dirty="0"/>
          </a:p>
        </p:txBody>
      </p:sp>
      <p:sp>
        <p:nvSpPr>
          <p:cNvPr id="10" name="Shape 7"/>
          <p:cNvSpPr/>
          <p:nvPr/>
        </p:nvSpPr>
        <p:spPr>
          <a:xfrm>
            <a:off x="5235297" y="3775829"/>
            <a:ext cx="499110" cy="499110"/>
          </a:xfrm>
          <a:prstGeom prst="roundRect">
            <a:avLst>
              <a:gd name="adj" fmla="val 18667"/>
            </a:avLst>
          </a:prstGeom>
          <a:solidFill>
            <a:srgbClr val="E1E1EA"/>
          </a:solidFill>
          <a:ln w="7620">
            <a:solidFill>
              <a:srgbClr val="C7C7D0"/>
            </a:solidFill>
            <a:prstDash val="solid"/>
          </a:ln>
        </p:spPr>
      </p:sp>
      <p:sp>
        <p:nvSpPr>
          <p:cNvPr id="11" name="Text 8"/>
          <p:cNvSpPr/>
          <p:nvPr/>
        </p:nvSpPr>
        <p:spPr>
          <a:xfrm>
            <a:off x="5398175" y="3858935"/>
            <a:ext cx="173355" cy="332780"/>
          </a:xfrm>
          <a:prstGeom prst="rect">
            <a:avLst/>
          </a:prstGeom>
          <a:noFill/>
          <a:ln/>
        </p:spPr>
        <p:txBody>
          <a:bodyPr wrap="none" rtlCol="0" anchor="t"/>
          <a:lstStyle/>
          <a:p>
            <a:pPr marL="0" indent="0" algn="ctr">
              <a:lnSpc>
                <a:spcPts val="2620"/>
              </a:lnSpc>
              <a:buNone/>
            </a:pPr>
            <a:r>
              <a:rPr lang="en-US" sz="2620" dirty="0">
                <a:solidFill>
                  <a:srgbClr val="3C3939"/>
                </a:solidFill>
                <a:latin typeface="Raleway" pitchFamily="34" charset="0"/>
                <a:ea typeface="Raleway" pitchFamily="34" charset="-122"/>
                <a:cs typeface="Raleway" pitchFamily="34" charset="-120"/>
              </a:rPr>
              <a:t>2</a:t>
            </a:r>
            <a:endParaRPr lang="en-US" sz="2620" dirty="0"/>
          </a:p>
        </p:txBody>
      </p:sp>
      <p:sp>
        <p:nvSpPr>
          <p:cNvPr id="12" name="Text 9"/>
          <p:cNvSpPr/>
          <p:nvPr/>
        </p:nvSpPr>
        <p:spPr>
          <a:xfrm>
            <a:off x="5734407" y="3832146"/>
            <a:ext cx="4752618" cy="346591"/>
          </a:xfrm>
          <a:prstGeom prst="rect">
            <a:avLst/>
          </a:prstGeom>
          <a:noFill/>
          <a:ln/>
        </p:spPr>
        <p:txBody>
          <a:bodyPr wrap="none" rtlCol="0" anchor="t"/>
          <a:lstStyle/>
          <a:p>
            <a:pPr marL="0" indent="0">
              <a:lnSpc>
                <a:spcPts val="2729"/>
              </a:lnSpc>
              <a:buNone/>
            </a:pPr>
            <a:r>
              <a:rPr lang="en-US" sz="2183" dirty="0">
                <a:solidFill>
                  <a:srgbClr val="3C3939"/>
                </a:solidFill>
                <a:latin typeface="Raleway" pitchFamily="34" charset="0"/>
              </a:rPr>
              <a:t>Understanding the dataset</a:t>
            </a:r>
            <a:endParaRPr lang="en-US" sz="2183" dirty="0"/>
          </a:p>
        </p:txBody>
      </p:sp>
      <p:sp>
        <p:nvSpPr>
          <p:cNvPr id="13" name="Text 10"/>
          <p:cNvSpPr/>
          <p:nvPr/>
        </p:nvSpPr>
        <p:spPr>
          <a:xfrm>
            <a:off x="5734407" y="4342923"/>
            <a:ext cx="5226844" cy="2483644"/>
          </a:xfrm>
          <a:prstGeom prst="rect">
            <a:avLst/>
          </a:prstGeom>
          <a:noFill/>
          <a:ln/>
        </p:spPr>
        <p:txBody>
          <a:bodyPr wrap="square" rtlCol="0" anchor="t"/>
          <a:lstStyle/>
          <a:p>
            <a:pPr marL="0" indent="0">
              <a:lnSpc>
                <a:spcPts val="2795"/>
              </a:lnSpc>
              <a:buNone/>
            </a:pPr>
            <a:endParaRPr lang="en-US" sz="1747" dirty="0"/>
          </a:p>
        </p:txBody>
      </p:sp>
      <p:sp>
        <p:nvSpPr>
          <p:cNvPr id="15" name="Text 6">
            <a:extLst>
              <a:ext uri="{FF2B5EF4-FFF2-40B4-BE49-F238E27FC236}">
                <a16:creationId xmlns:a16="http://schemas.microsoft.com/office/drawing/2014/main" id="{5A373DBB-59D2-0A8A-DC07-7DB2ED5DF81B}"/>
              </a:ext>
            </a:extLst>
          </p:cNvPr>
          <p:cNvSpPr/>
          <p:nvPr/>
        </p:nvSpPr>
        <p:spPr>
          <a:xfrm>
            <a:off x="5789414" y="4274939"/>
            <a:ext cx="6496169" cy="3640336"/>
          </a:xfrm>
          <a:prstGeom prst="rect">
            <a:avLst/>
          </a:prstGeom>
          <a:noFill/>
          <a:ln/>
        </p:spPr>
        <p:txBody>
          <a:bodyPr wrap="square" rtlCol="0" anchor="t"/>
          <a:lstStyle/>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Checked the shape of the dataset which includes identifying the number of features and the row entries in the dataset.</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Checked the missing values and the datatypes of the respective features using the different attributes of the pandas </a:t>
            </a:r>
            <a:r>
              <a:rPr lang="en-US" sz="1747" dirty="0" err="1">
                <a:solidFill>
                  <a:srgbClr val="3C3939"/>
                </a:solidFill>
                <a:latin typeface="Roboto" pitchFamily="34" charset="0"/>
                <a:ea typeface="Roboto" pitchFamily="34" charset="-122"/>
                <a:cs typeface="Roboto" pitchFamily="34" charset="-120"/>
              </a:rPr>
              <a:t>dataframe</a:t>
            </a:r>
            <a:r>
              <a:rPr lang="en-US" sz="1747" dirty="0">
                <a:solidFill>
                  <a:srgbClr val="3C3939"/>
                </a:solidFill>
                <a:latin typeface="Roboto" pitchFamily="34" charset="0"/>
                <a:ea typeface="Roboto" pitchFamily="34" charset="-122"/>
                <a:cs typeface="Roboto" pitchFamily="34" charset="-120"/>
              </a:rPr>
              <a:t>.</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Also checked the unique values present in each feature and performed the descripted </a:t>
            </a:r>
            <a:r>
              <a:rPr lang="en-US" sz="1747" dirty="0" err="1">
                <a:solidFill>
                  <a:srgbClr val="3C3939"/>
                </a:solidFill>
                <a:latin typeface="Roboto" pitchFamily="34" charset="0"/>
                <a:ea typeface="Roboto" pitchFamily="34" charset="-122"/>
                <a:cs typeface="Roboto" pitchFamily="34" charset="-120"/>
              </a:rPr>
              <a:t>ananlysis</a:t>
            </a:r>
            <a:r>
              <a:rPr lang="en-US" sz="1747" dirty="0">
                <a:solidFill>
                  <a:srgbClr val="3C3939"/>
                </a:solidFill>
                <a:latin typeface="Roboto" pitchFamily="34" charset="0"/>
                <a:ea typeface="Roboto" pitchFamily="34" charset="-122"/>
                <a:cs typeface="Roboto" pitchFamily="34" charset="-120"/>
              </a:rPr>
              <a:t> on the numerical features.</a:t>
            </a:r>
          </a:p>
          <a:p>
            <a:pPr marL="285750" indent="-285750">
              <a:lnSpc>
                <a:spcPts val="2795"/>
              </a:lnSpc>
              <a:buFont typeface="Arial" panose="020B0604020202020204" pitchFamily="34" charset="0"/>
              <a:buChar char="•"/>
            </a:pPr>
            <a:r>
              <a:rPr lang="en-US" sz="1747" dirty="0">
                <a:solidFill>
                  <a:srgbClr val="3C3939"/>
                </a:solidFill>
                <a:latin typeface="Roboto" pitchFamily="34" charset="0"/>
                <a:ea typeface="Roboto" pitchFamily="34" charset="-122"/>
                <a:cs typeface="Roboto" pitchFamily="34" charset="-120"/>
              </a:rPr>
              <a:t>Identified the target and the independent variable in the dataset.</a:t>
            </a:r>
          </a:p>
          <a:p>
            <a:pPr marL="0" indent="0">
              <a:lnSpc>
                <a:spcPts val="2795"/>
              </a:lnSpc>
              <a:buNone/>
            </a:pPr>
            <a:endParaRPr lang="en-US" sz="174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864036" y="398146"/>
            <a:ext cx="8222813"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rPr>
              <a:t>Exploratory Data Analysis</a:t>
            </a:r>
            <a:endParaRPr lang="en-US" sz="4860" dirty="0"/>
          </a:p>
        </p:txBody>
      </p:sp>
      <p:sp>
        <p:nvSpPr>
          <p:cNvPr id="13" name="Shape 6">
            <a:extLst>
              <a:ext uri="{FF2B5EF4-FFF2-40B4-BE49-F238E27FC236}">
                <a16:creationId xmlns:a16="http://schemas.microsoft.com/office/drawing/2014/main" id="{E5537CA7-EE54-D886-3149-264BA8BC5699}"/>
              </a:ext>
            </a:extLst>
          </p:cNvPr>
          <p:cNvSpPr/>
          <p:nvPr/>
        </p:nvSpPr>
        <p:spPr>
          <a:xfrm>
            <a:off x="687033" y="1567817"/>
            <a:ext cx="5907646" cy="4773988"/>
          </a:xfrm>
          <a:prstGeom prst="roundRect">
            <a:avLst>
              <a:gd name="adj" fmla="val 3032"/>
            </a:avLst>
          </a:prstGeom>
          <a:solidFill>
            <a:srgbClr val="E1E1EA"/>
          </a:solidFill>
          <a:ln w="7620">
            <a:solidFill>
              <a:srgbClr val="C7C7D0"/>
            </a:solidFill>
            <a:prstDash val="solid"/>
          </a:ln>
        </p:spPr>
      </p:sp>
      <p:sp>
        <p:nvSpPr>
          <p:cNvPr id="14" name="Text 7">
            <a:extLst>
              <a:ext uri="{FF2B5EF4-FFF2-40B4-BE49-F238E27FC236}">
                <a16:creationId xmlns:a16="http://schemas.microsoft.com/office/drawing/2014/main" id="{5A986267-A813-556F-BA4E-A377D8E5F32E}"/>
              </a:ext>
            </a:extLst>
          </p:cNvPr>
          <p:cNvSpPr/>
          <p:nvPr/>
        </p:nvSpPr>
        <p:spPr>
          <a:xfrm>
            <a:off x="843659" y="1748196"/>
            <a:ext cx="2754139" cy="373499"/>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Target Label</a:t>
            </a:r>
            <a:endParaRPr lang="en-US" b="1" dirty="0"/>
          </a:p>
        </p:txBody>
      </p:sp>
      <p:sp>
        <p:nvSpPr>
          <p:cNvPr id="15" name="Text 8">
            <a:extLst>
              <a:ext uri="{FF2B5EF4-FFF2-40B4-BE49-F238E27FC236}">
                <a16:creationId xmlns:a16="http://schemas.microsoft.com/office/drawing/2014/main" id="{B5C5404C-4261-B426-01E1-7F2A6C0D0FA9}"/>
              </a:ext>
            </a:extLst>
          </p:cNvPr>
          <p:cNvSpPr/>
          <p:nvPr/>
        </p:nvSpPr>
        <p:spPr>
          <a:xfrm>
            <a:off x="843659" y="2121695"/>
            <a:ext cx="5447713" cy="4485581"/>
          </a:xfrm>
          <a:prstGeom prst="rect">
            <a:avLst/>
          </a:prstGeom>
          <a:noFill/>
          <a:ln/>
        </p:spPr>
        <p:txBody>
          <a:bodyPr wrap="square" rtlCol="0" anchor="t"/>
          <a:lstStyle/>
          <a:p>
            <a:pPr marL="171450" indent="-171450">
              <a:buFont typeface="Arial" panose="020B0604020202020204" pitchFamily="34" charset="0"/>
              <a:buChar char="•"/>
            </a:pPr>
            <a:r>
              <a:rPr lang="en-US" sz="1400" dirty="0">
                <a:latin typeface="Roboto" pitchFamily="34" charset="0"/>
                <a:ea typeface="Roboto" pitchFamily="34" charset="-122"/>
                <a:cs typeface="Roboto" pitchFamily="34" charset="-120"/>
              </a:rPr>
              <a:t>As the target variable is ("</a:t>
            </a:r>
            <a:r>
              <a:rPr lang="en-US" sz="1400" dirty="0" err="1">
                <a:latin typeface="Roboto" pitchFamily="34" charset="0"/>
                <a:ea typeface="Roboto" pitchFamily="34" charset="-122"/>
                <a:cs typeface="Roboto" pitchFamily="34" charset="-120"/>
              </a:rPr>
              <a:t>product_category_tree</a:t>
            </a:r>
            <a:r>
              <a:rPr lang="en-US" sz="1400" dirty="0">
                <a:latin typeface="Roboto" pitchFamily="34" charset="0"/>
                <a:ea typeface="Roboto" pitchFamily="34" charset="-122"/>
                <a:cs typeface="Roboto" pitchFamily="34" charset="-120"/>
              </a:rPr>
              <a:t>“), made a bar graph of to identify the different categories and their value counts.</a:t>
            </a:r>
          </a:p>
          <a:p>
            <a:pPr marL="0" indent="0">
              <a:lnSpc>
                <a:spcPts val="3110"/>
              </a:lnSpc>
              <a:buNone/>
            </a:pPr>
            <a:r>
              <a:rPr lang="en-US" sz="1400" dirty="0">
                <a:solidFill>
                  <a:srgbClr val="FF0000"/>
                </a:solidFill>
                <a:latin typeface="Roboto" pitchFamily="34" charset="0"/>
                <a:ea typeface="Roboto" pitchFamily="34" charset="-122"/>
                <a:cs typeface="Roboto" pitchFamily="34" charset="-120"/>
              </a:rPr>
              <a:t>Insights Drawn</a:t>
            </a:r>
            <a:r>
              <a:rPr lang="en-US" sz="1400" dirty="0">
                <a:latin typeface="Roboto" pitchFamily="34" charset="0"/>
                <a:ea typeface="Roboto" pitchFamily="34" charset="-122"/>
                <a:cs typeface="Roboto" pitchFamily="34" charset="-120"/>
              </a:rPr>
              <a:t>:  It can be seen that Clothing and </a:t>
            </a:r>
            <a:r>
              <a:rPr lang="en-US" sz="1400" dirty="0" err="1">
                <a:latin typeface="Roboto" pitchFamily="34" charset="0"/>
                <a:ea typeface="Roboto" pitchFamily="34" charset="-122"/>
                <a:cs typeface="Roboto" pitchFamily="34" charset="-120"/>
              </a:rPr>
              <a:t>Jewellery</a:t>
            </a:r>
            <a:r>
              <a:rPr lang="en-US" sz="1400" dirty="0">
                <a:latin typeface="Roboto" pitchFamily="34" charset="0"/>
                <a:ea typeface="Roboto" pitchFamily="34" charset="-122"/>
                <a:cs typeface="Roboto" pitchFamily="34" charset="-120"/>
              </a:rPr>
              <a:t> are more dominant categories which indicate that the customers preferred these 2 categories more than other categories. There can be multiple reasons for this like:</a:t>
            </a:r>
          </a:p>
          <a:p>
            <a:pPr marL="0" indent="0">
              <a:lnSpc>
                <a:spcPts val="3110"/>
              </a:lnSpc>
              <a:buNone/>
            </a:pPr>
            <a:r>
              <a:rPr lang="en-US" sz="1400" dirty="0">
                <a:latin typeface="Roboto" pitchFamily="34" charset="0"/>
                <a:ea typeface="Roboto" pitchFamily="34" charset="-122"/>
                <a:cs typeface="Roboto" pitchFamily="34" charset="-120"/>
              </a:rPr>
              <a:t>   - 1. Better collection  </a:t>
            </a:r>
          </a:p>
          <a:p>
            <a:pPr marL="0" indent="0">
              <a:lnSpc>
                <a:spcPts val="3110"/>
              </a:lnSpc>
              <a:buNone/>
            </a:pPr>
            <a:r>
              <a:rPr lang="en-US" sz="1400" dirty="0">
                <a:latin typeface="Roboto" pitchFamily="34" charset="0"/>
                <a:ea typeface="Roboto" pitchFamily="34" charset="-122"/>
                <a:cs typeface="Roboto" pitchFamily="34" charset="-120"/>
              </a:rPr>
              <a:t>   - 2. Exotic offers &amp; Discounts  </a:t>
            </a:r>
          </a:p>
          <a:p>
            <a:pPr marL="0" indent="0">
              <a:lnSpc>
                <a:spcPts val="3110"/>
              </a:lnSpc>
              <a:buNone/>
            </a:pPr>
            <a:r>
              <a:rPr lang="en-US" sz="1400" dirty="0">
                <a:latin typeface="Roboto" pitchFamily="34" charset="0"/>
                <a:ea typeface="Roboto" pitchFamily="34" charset="-122"/>
                <a:cs typeface="Roboto" pitchFamily="34" charset="-120"/>
              </a:rPr>
              <a:t>   - 3. Faster delivery  </a:t>
            </a:r>
          </a:p>
          <a:p>
            <a:pPr marL="0" indent="0">
              <a:lnSpc>
                <a:spcPts val="3110"/>
              </a:lnSpc>
              <a:buNone/>
            </a:pPr>
            <a:r>
              <a:rPr lang="en-US" sz="1400" dirty="0">
                <a:latin typeface="Roboto" pitchFamily="34" charset="0"/>
                <a:ea typeface="Roboto" pitchFamily="34" charset="-122"/>
                <a:cs typeface="Roboto" pitchFamily="34" charset="-120"/>
              </a:rPr>
              <a:t>   - 4. Easy Exchange</a:t>
            </a:r>
            <a:endParaRPr lang="en-US" sz="1200" dirty="0">
              <a:latin typeface="Roboto" pitchFamily="34" charset="0"/>
              <a:ea typeface="Roboto" pitchFamily="34" charset="-122"/>
              <a:cs typeface="Roboto" pitchFamily="34" charset="-120"/>
            </a:endParaRPr>
          </a:p>
        </p:txBody>
      </p:sp>
      <p:sp>
        <p:nvSpPr>
          <p:cNvPr id="16" name="Shape 6">
            <a:extLst>
              <a:ext uri="{FF2B5EF4-FFF2-40B4-BE49-F238E27FC236}">
                <a16:creationId xmlns:a16="http://schemas.microsoft.com/office/drawing/2014/main" id="{CA8DBF53-B041-CD87-323C-F43F580D2B32}"/>
              </a:ext>
            </a:extLst>
          </p:cNvPr>
          <p:cNvSpPr/>
          <p:nvPr/>
        </p:nvSpPr>
        <p:spPr>
          <a:xfrm>
            <a:off x="7426120" y="1567816"/>
            <a:ext cx="5907646" cy="4773989"/>
          </a:xfrm>
          <a:prstGeom prst="roundRect">
            <a:avLst>
              <a:gd name="adj" fmla="val 3032"/>
            </a:avLst>
          </a:prstGeom>
          <a:solidFill>
            <a:srgbClr val="E1E1EA"/>
          </a:solidFill>
          <a:ln w="7620">
            <a:solidFill>
              <a:srgbClr val="C7C7D0"/>
            </a:solidFill>
            <a:prstDash val="solid"/>
          </a:ln>
        </p:spPr>
      </p:sp>
      <p:sp>
        <p:nvSpPr>
          <p:cNvPr id="17" name="Text 7">
            <a:extLst>
              <a:ext uri="{FF2B5EF4-FFF2-40B4-BE49-F238E27FC236}">
                <a16:creationId xmlns:a16="http://schemas.microsoft.com/office/drawing/2014/main" id="{7E6E62C3-706F-9CD8-351F-C208D59E3BBA}"/>
              </a:ext>
            </a:extLst>
          </p:cNvPr>
          <p:cNvSpPr/>
          <p:nvPr/>
        </p:nvSpPr>
        <p:spPr>
          <a:xfrm>
            <a:off x="7582746" y="1748196"/>
            <a:ext cx="2754139" cy="373499"/>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Independent Feature</a:t>
            </a:r>
            <a:endParaRPr lang="en-US" b="1" dirty="0"/>
          </a:p>
        </p:txBody>
      </p:sp>
      <p:sp>
        <p:nvSpPr>
          <p:cNvPr id="18" name="Text 8">
            <a:extLst>
              <a:ext uri="{FF2B5EF4-FFF2-40B4-BE49-F238E27FC236}">
                <a16:creationId xmlns:a16="http://schemas.microsoft.com/office/drawing/2014/main" id="{DE977E41-CC2F-D565-651C-AE9B2747FD30}"/>
              </a:ext>
            </a:extLst>
          </p:cNvPr>
          <p:cNvSpPr/>
          <p:nvPr/>
        </p:nvSpPr>
        <p:spPr>
          <a:xfrm>
            <a:off x="7582746" y="2121696"/>
            <a:ext cx="5447713" cy="3315544"/>
          </a:xfrm>
          <a:prstGeom prst="rect">
            <a:avLst/>
          </a:prstGeom>
          <a:noFill/>
          <a:ln/>
        </p:spPr>
        <p:txBody>
          <a:bodyPr wrap="square" rtlCol="0" anchor="t"/>
          <a:lstStyle/>
          <a:p>
            <a:pPr marL="285750" indent="-285750">
              <a:buFont typeface="Arial" panose="020B0604020202020204" pitchFamily="34" charset="0"/>
              <a:buChar char="•"/>
            </a:pPr>
            <a:r>
              <a:rPr lang="en-US" sz="1400" dirty="0">
                <a:latin typeface="Roboto" panose="02000000000000000000" pitchFamily="2" charset="0"/>
                <a:ea typeface="Roboto" panose="02000000000000000000" pitchFamily="2" charset="0"/>
                <a:cs typeface="Roboto" panose="02000000000000000000" pitchFamily="2" charset="0"/>
              </a:rPr>
              <a:t>As description is a text column and we are going to predict based on the words present in the description feature, the best way to visualize was by using word cloud.</a:t>
            </a:r>
          </a:p>
          <a:p>
            <a:pPr marL="0" indent="0">
              <a:lnSpc>
                <a:spcPts val="3110"/>
              </a:lnSpc>
              <a:buNone/>
            </a:pPr>
            <a:r>
              <a:rPr lang="en-US" sz="1400" dirty="0">
                <a:solidFill>
                  <a:srgbClr val="FF0000"/>
                </a:solidFill>
                <a:latin typeface="Roboto" pitchFamily="34" charset="0"/>
                <a:ea typeface="Roboto" pitchFamily="34" charset="-122"/>
                <a:cs typeface="Roboto" pitchFamily="34" charset="-120"/>
              </a:rPr>
              <a:t>Insights Drawn</a:t>
            </a:r>
            <a:r>
              <a:rPr lang="en-US" sz="1400" dirty="0">
                <a:latin typeface="Roboto" pitchFamily="34" charset="0"/>
                <a:ea typeface="Roboto" pitchFamily="34" charset="-122"/>
                <a:cs typeface="Roboto" pitchFamily="34" charset="-120"/>
              </a:rPr>
              <a:t>: It can be seen that words like "Key" and "Features" are appearing in almost every row and it does not give any significant meaning to that particular row entry. As a result it best to remove those words during data preprocessing so the model can focus on the more important words</a:t>
            </a:r>
            <a:endParaRPr lang="en-US" sz="1200" dirty="0">
              <a:latin typeface="Roboto" pitchFamily="34" charset="0"/>
              <a:ea typeface="Roboto" pitchFamily="34" charset="-122"/>
              <a:cs typeface="Roboto"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04837" y="942618"/>
            <a:ext cx="4320540" cy="540068"/>
          </a:xfrm>
          <a:prstGeom prst="rect">
            <a:avLst/>
          </a:prstGeom>
          <a:noFill/>
          <a:ln/>
        </p:spPr>
        <p:txBody>
          <a:bodyPr wrap="none" rtlCol="0" anchor="t"/>
          <a:lstStyle/>
          <a:p>
            <a:pPr marL="0" indent="0">
              <a:lnSpc>
                <a:spcPts val="4253"/>
              </a:lnSpc>
              <a:buNone/>
            </a:pPr>
            <a:r>
              <a:rPr lang="en-US" sz="3402" dirty="0">
                <a:solidFill>
                  <a:srgbClr val="1B1B27"/>
                </a:solidFill>
                <a:latin typeface="Raleway" pitchFamily="34" charset="0"/>
                <a:ea typeface="Raleway" pitchFamily="34" charset="-122"/>
                <a:cs typeface="Raleway" pitchFamily="34" charset="-120"/>
              </a:rPr>
              <a:t>Data Preprocessing</a:t>
            </a:r>
            <a:endParaRPr lang="en-US" sz="3402" dirty="0"/>
          </a:p>
        </p:txBody>
      </p:sp>
      <p:sp>
        <p:nvSpPr>
          <p:cNvPr id="6" name="Shape 3"/>
          <p:cNvSpPr/>
          <p:nvPr/>
        </p:nvSpPr>
        <p:spPr>
          <a:xfrm>
            <a:off x="852607" y="1741884"/>
            <a:ext cx="22860" cy="5544979"/>
          </a:xfrm>
          <a:prstGeom prst="roundRect">
            <a:avLst>
              <a:gd name="adj" fmla="val 317520"/>
            </a:avLst>
          </a:prstGeom>
          <a:solidFill>
            <a:srgbClr val="C7C7D0"/>
          </a:solidFill>
          <a:ln/>
        </p:spPr>
      </p:sp>
      <p:sp>
        <p:nvSpPr>
          <p:cNvPr id="7" name="Shape 4"/>
          <p:cNvSpPr/>
          <p:nvPr/>
        </p:nvSpPr>
        <p:spPr>
          <a:xfrm>
            <a:off x="1035546" y="2119074"/>
            <a:ext cx="604837" cy="22860"/>
          </a:xfrm>
          <a:prstGeom prst="roundRect">
            <a:avLst>
              <a:gd name="adj" fmla="val 317520"/>
            </a:avLst>
          </a:prstGeom>
          <a:solidFill>
            <a:srgbClr val="C7C7D0"/>
          </a:solidFill>
          <a:ln/>
        </p:spPr>
      </p:sp>
      <p:sp>
        <p:nvSpPr>
          <p:cNvPr id="8" name="Shape 5"/>
          <p:cNvSpPr/>
          <p:nvPr/>
        </p:nvSpPr>
        <p:spPr>
          <a:xfrm>
            <a:off x="669667" y="1936194"/>
            <a:ext cx="388739" cy="388739"/>
          </a:xfrm>
          <a:prstGeom prst="roundRect">
            <a:avLst>
              <a:gd name="adj" fmla="val 18672"/>
            </a:avLst>
          </a:prstGeom>
          <a:solidFill>
            <a:srgbClr val="E1E1EA"/>
          </a:solidFill>
          <a:ln w="7620">
            <a:solidFill>
              <a:srgbClr val="C7C7D0"/>
            </a:solidFill>
            <a:prstDash val="solid"/>
          </a:ln>
        </p:spPr>
      </p:sp>
      <p:sp>
        <p:nvSpPr>
          <p:cNvPr id="9" name="Text 6"/>
          <p:cNvSpPr/>
          <p:nvPr/>
        </p:nvSpPr>
        <p:spPr>
          <a:xfrm>
            <a:off x="808494" y="2000964"/>
            <a:ext cx="11096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1</a:t>
            </a:r>
            <a:endParaRPr lang="en-US" sz="2041" dirty="0"/>
          </a:p>
        </p:txBody>
      </p:sp>
      <p:sp>
        <p:nvSpPr>
          <p:cNvPr id="10" name="Text 7"/>
          <p:cNvSpPr/>
          <p:nvPr/>
        </p:nvSpPr>
        <p:spPr>
          <a:xfrm>
            <a:off x="1814513" y="1914644"/>
            <a:ext cx="2160270" cy="269915"/>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rPr>
              <a:t>NLP Libraries</a:t>
            </a:r>
            <a:endParaRPr lang="en-US" sz="1701" b="1" dirty="0"/>
          </a:p>
        </p:txBody>
      </p:sp>
      <p:sp>
        <p:nvSpPr>
          <p:cNvPr id="11" name="Text 8"/>
          <p:cNvSpPr/>
          <p:nvPr/>
        </p:nvSpPr>
        <p:spPr>
          <a:xfrm>
            <a:off x="1814513" y="2288143"/>
            <a:ext cx="6724650" cy="1479828"/>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the required NLP libraries for Text data preprocessing.</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regex to clean the text column containing special characters, punctuations, etc.</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Removed  stop-words which are non useful words from the independent variable so the model can focus on only important words. </a:t>
            </a:r>
            <a:endParaRPr lang="en-US" sz="1361" dirty="0"/>
          </a:p>
        </p:txBody>
      </p:sp>
      <p:sp>
        <p:nvSpPr>
          <p:cNvPr id="12" name="Shape 9"/>
          <p:cNvSpPr/>
          <p:nvPr/>
        </p:nvSpPr>
        <p:spPr>
          <a:xfrm>
            <a:off x="1035546" y="4117181"/>
            <a:ext cx="604837" cy="22860"/>
          </a:xfrm>
          <a:prstGeom prst="roundRect">
            <a:avLst>
              <a:gd name="adj" fmla="val 317520"/>
            </a:avLst>
          </a:prstGeom>
          <a:solidFill>
            <a:srgbClr val="C7C7D0"/>
          </a:solidFill>
          <a:ln/>
        </p:spPr>
      </p:sp>
      <p:sp>
        <p:nvSpPr>
          <p:cNvPr id="13" name="Shape 10"/>
          <p:cNvSpPr/>
          <p:nvPr/>
        </p:nvSpPr>
        <p:spPr>
          <a:xfrm>
            <a:off x="669667" y="3934301"/>
            <a:ext cx="388739" cy="388739"/>
          </a:xfrm>
          <a:prstGeom prst="roundRect">
            <a:avLst>
              <a:gd name="adj" fmla="val 18672"/>
            </a:avLst>
          </a:prstGeom>
          <a:solidFill>
            <a:srgbClr val="E1E1EA"/>
          </a:solidFill>
          <a:ln w="7620">
            <a:solidFill>
              <a:srgbClr val="C7C7D0"/>
            </a:solidFill>
            <a:prstDash val="solid"/>
          </a:ln>
        </p:spPr>
      </p:sp>
      <p:sp>
        <p:nvSpPr>
          <p:cNvPr id="14" name="Text 11"/>
          <p:cNvSpPr/>
          <p:nvPr/>
        </p:nvSpPr>
        <p:spPr>
          <a:xfrm>
            <a:off x="796469" y="3999071"/>
            <a:ext cx="135136"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2</a:t>
            </a:r>
            <a:endParaRPr lang="en-US" sz="2041" dirty="0"/>
          </a:p>
        </p:txBody>
      </p:sp>
      <p:sp>
        <p:nvSpPr>
          <p:cNvPr id="15" name="Text 12"/>
          <p:cNvSpPr/>
          <p:nvPr/>
        </p:nvSpPr>
        <p:spPr>
          <a:xfrm>
            <a:off x="1814513" y="3912751"/>
            <a:ext cx="3671888" cy="322659"/>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Tokenization and Lemmatization</a:t>
            </a:r>
            <a:endParaRPr lang="en-US" sz="1701" b="1" dirty="0"/>
          </a:p>
        </p:txBody>
      </p:sp>
      <p:sp>
        <p:nvSpPr>
          <p:cNvPr id="16" name="Text 13"/>
          <p:cNvSpPr/>
          <p:nvPr/>
        </p:nvSpPr>
        <p:spPr>
          <a:xfrm>
            <a:off x="1814513" y="4286250"/>
            <a:ext cx="6724650" cy="829747"/>
          </a:xfrm>
          <a:prstGeom prst="rect">
            <a:avLst/>
          </a:prstGeom>
          <a:noFill/>
          <a:ln/>
        </p:spPr>
        <p:txBody>
          <a:bodyPr wrap="square" rtlCol="0" anchor="t"/>
          <a:lstStyle/>
          <a:p>
            <a:pPr marL="0" indent="0" algn="l">
              <a:lnSpc>
                <a:spcPts val="2177"/>
              </a:lnSpc>
              <a:buNone/>
            </a:pPr>
            <a:endParaRPr lang="en-US" sz="1361" dirty="0"/>
          </a:p>
        </p:txBody>
      </p:sp>
      <p:sp>
        <p:nvSpPr>
          <p:cNvPr id="17" name="Shape 14"/>
          <p:cNvSpPr/>
          <p:nvPr/>
        </p:nvSpPr>
        <p:spPr>
          <a:xfrm>
            <a:off x="1035546" y="5838706"/>
            <a:ext cx="604837" cy="22860"/>
          </a:xfrm>
          <a:prstGeom prst="roundRect">
            <a:avLst>
              <a:gd name="adj" fmla="val 317520"/>
            </a:avLst>
          </a:prstGeom>
          <a:solidFill>
            <a:srgbClr val="C7C7D0"/>
          </a:solidFill>
          <a:ln/>
        </p:spPr>
      </p:sp>
      <p:sp>
        <p:nvSpPr>
          <p:cNvPr id="18" name="Shape 15"/>
          <p:cNvSpPr/>
          <p:nvPr/>
        </p:nvSpPr>
        <p:spPr>
          <a:xfrm>
            <a:off x="669667" y="5655826"/>
            <a:ext cx="388739" cy="388739"/>
          </a:xfrm>
          <a:prstGeom prst="roundRect">
            <a:avLst>
              <a:gd name="adj" fmla="val 18672"/>
            </a:avLst>
          </a:prstGeom>
          <a:solidFill>
            <a:srgbClr val="E1E1EA"/>
          </a:solidFill>
          <a:ln w="7620">
            <a:solidFill>
              <a:srgbClr val="C7C7D0"/>
            </a:solidFill>
            <a:prstDash val="solid"/>
          </a:ln>
        </p:spPr>
      </p:sp>
      <p:sp>
        <p:nvSpPr>
          <p:cNvPr id="19" name="Text 16"/>
          <p:cNvSpPr/>
          <p:nvPr/>
        </p:nvSpPr>
        <p:spPr>
          <a:xfrm>
            <a:off x="794802" y="5720596"/>
            <a:ext cx="138470" cy="259199"/>
          </a:xfrm>
          <a:prstGeom prst="rect">
            <a:avLst/>
          </a:prstGeom>
          <a:noFill/>
          <a:ln/>
        </p:spPr>
        <p:txBody>
          <a:bodyPr wrap="none" rtlCol="0" anchor="t"/>
          <a:lstStyle/>
          <a:p>
            <a:pPr marL="0" indent="0" algn="ctr">
              <a:lnSpc>
                <a:spcPts val="2041"/>
              </a:lnSpc>
              <a:buNone/>
            </a:pPr>
            <a:r>
              <a:rPr lang="en-US" sz="2041" dirty="0">
                <a:solidFill>
                  <a:srgbClr val="3C3939"/>
                </a:solidFill>
                <a:latin typeface="Raleway" pitchFamily="34" charset="0"/>
                <a:ea typeface="Raleway" pitchFamily="34" charset="-122"/>
                <a:cs typeface="Raleway" pitchFamily="34" charset="-120"/>
              </a:rPr>
              <a:t>3</a:t>
            </a:r>
            <a:endParaRPr lang="en-US" sz="2041" dirty="0"/>
          </a:p>
        </p:txBody>
      </p:sp>
      <p:sp>
        <p:nvSpPr>
          <p:cNvPr id="20" name="Text 17"/>
          <p:cNvSpPr/>
          <p:nvPr/>
        </p:nvSpPr>
        <p:spPr>
          <a:xfrm>
            <a:off x="1814512" y="5634276"/>
            <a:ext cx="4230171" cy="345519"/>
          </a:xfrm>
          <a:prstGeom prst="rect">
            <a:avLst/>
          </a:prstGeom>
          <a:noFill/>
          <a:ln/>
        </p:spPr>
        <p:txBody>
          <a:bodyPr wrap="none" rtlCol="0" anchor="t"/>
          <a:lstStyle/>
          <a:p>
            <a:pPr marL="0" indent="0" algn="l">
              <a:lnSpc>
                <a:spcPts val="2126"/>
              </a:lnSpc>
              <a:buNone/>
            </a:pPr>
            <a:r>
              <a:rPr lang="en-US" sz="1701" b="1" dirty="0">
                <a:solidFill>
                  <a:srgbClr val="3C3939"/>
                </a:solidFill>
                <a:latin typeface="Raleway" pitchFamily="34" charset="0"/>
                <a:ea typeface="Raleway" pitchFamily="34" charset="-122"/>
                <a:cs typeface="Raleway" pitchFamily="34" charset="-120"/>
              </a:rPr>
              <a:t>Count Vectorizer and TF-IDF</a:t>
            </a:r>
            <a:endParaRPr lang="en-US" sz="1701" b="1" dirty="0"/>
          </a:p>
        </p:txBody>
      </p:sp>
      <p:sp>
        <p:nvSpPr>
          <p:cNvPr id="21" name="Text 18"/>
          <p:cNvSpPr/>
          <p:nvPr/>
        </p:nvSpPr>
        <p:spPr>
          <a:xfrm>
            <a:off x="1814513" y="6007775"/>
            <a:ext cx="6724650" cy="1454909"/>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Created a sparsity matrix using Bag of words(BOW) which contains the vector form of each  row sentence.</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Taking it further created a TF-IDF transformer which gives the more weight to how important a word is to a document in a collection or corpus.  </a:t>
            </a:r>
            <a:endParaRPr lang="en-US" sz="1361" dirty="0"/>
          </a:p>
        </p:txBody>
      </p:sp>
      <p:sp>
        <p:nvSpPr>
          <p:cNvPr id="23" name="Text 8">
            <a:extLst>
              <a:ext uri="{FF2B5EF4-FFF2-40B4-BE49-F238E27FC236}">
                <a16:creationId xmlns:a16="http://schemas.microsoft.com/office/drawing/2014/main" id="{C508BB8A-4AA6-A13B-027F-FEE6E17E5762}"/>
              </a:ext>
            </a:extLst>
          </p:cNvPr>
          <p:cNvSpPr/>
          <p:nvPr/>
        </p:nvSpPr>
        <p:spPr>
          <a:xfrm>
            <a:off x="1784212" y="4235410"/>
            <a:ext cx="6724650" cy="1003340"/>
          </a:xfrm>
          <a:prstGeom prst="rect">
            <a:avLst/>
          </a:prstGeom>
          <a:noFill/>
          <a:ln/>
        </p:spPr>
        <p:txBody>
          <a:bodyPr wrap="square" rtlCol="0" anchor="t"/>
          <a:lstStyle/>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Tokenized each row in a list of words</a:t>
            </a:r>
          </a:p>
          <a:p>
            <a:pPr marL="285750" indent="-285750" algn="l">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Lemmatization to convert the tokenized words to their base form using a grammatical library called WordNet.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17319"/>
            <a:ext cx="14630400" cy="8229600"/>
          </a:xfrm>
          <a:prstGeom prst="rect">
            <a:avLst/>
          </a:prstGeom>
          <a:solidFill>
            <a:srgbClr val="FFFFFF">
              <a:alpha val="75000"/>
            </a:srgbClr>
          </a:solidFill>
          <a:ln/>
        </p:spPr>
      </p:sp>
      <p:sp>
        <p:nvSpPr>
          <p:cNvPr id="4" name="Text 2"/>
          <p:cNvSpPr/>
          <p:nvPr/>
        </p:nvSpPr>
        <p:spPr>
          <a:xfrm>
            <a:off x="864036" y="820341"/>
            <a:ext cx="10108763" cy="771525"/>
          </a:xfrm>
          <a:prstGeom prst="rect">
            <a:avLst/>
          </a:prstGeom>
          <a:noFill/>
          <a:ln/>
        </p:spPr>
        <p:txBody>
          <a:bodyPr wrap="none" rtlCol="0" anchor="t"/>
          <a:lstStyle/>
          <a:p>
            <a:pPr marL="0" indent="0">
              <a:lnSpc>
                <a:spcPts val="6075"/>
              </a:lnSpc>
              <a:buNone/>
            </a:pPr>
            <a:r>
              <a:rPr lang="en-US" sz="4860" dirty="0">
                <a:solidFill>
                  <a:srgbClr val="1B1B27"/>
                </a:solidFill>
                <a:latin typeface="Raleway" pitchFamily="34" charset="0"/>
              </a:rPr>
              <a:t>Creation of model and Evaluation</a:t>
            </a:r>
            <a:endParaRPr lang="en-US" sz="4860" dirty="0"/>
          </a:p>
        </p:txBody>
      </p:sp>
      <p:sp>
        <p:nvSpPr>
          <p:cNvPr id="5" name="Text 3"/>
          <p:cNvSpPr/>
          <p:nvPr/>
        </p:nvSpPr>
        <p:spPr>
          <a:xfrm>
            <a:off x="864037" y="1707535"/>
            <a:ext cx="3373666" cy="385763"/>
          </a:xfrm>
          <a:prstGeom prst="rect">
            <a:avLst/>
          </a:prstGeom>
          <a:noFill/>
          <a:ln/>
        </p:spPr>
        <p:txBody>
          <a:bodyPr wrap="none" rtlCol="0" anchor="t"/>
          <a:lstStyle/>
          <a:p>
            <a:pPr marL="0" indent="0">
              <a:lnSpc>
                <a:spcPts val="3038"/>
              </a:lnSpc>
              <a:buNone/>
            </a:pPr>
            <a:r>
              <a:rPr lang="en-US" sz="2430" b="1" dirty="0">
                <a:solidFill>
                  <a:srgbClr val="1B1B27"/>
                </a:solidFill>
                <a:latin typeface="Raleway" pitchFamily="34" charset="0"/>
              </a:rPr>
              <a:t>Model Identification</a:t>
            </a:r>
            <a:endParaRPr lang="en-US" sz="2430" b="1" dirty="0"/>
          </a:p>
        </p:txBody>
      </p:sp>
      <p:sp>
        <p:nvSpPr>
          <p:cNvPr id="6" name="Text 4"/>
          <p:cNvSpPr/>
          <p:nvPr/>
        </p:nvSpPr>
        <p:spPr>
          <a:xfrm>
            <a:off x="864037" y="2238464"/>
            <a:ext cx="7670363" cy="1447868"/>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We know as it is a classification problem, we can use different classification model from </a:t>
            </a:r>
            <a:r>
              <a:rPr lang="en-US" sz="1944" dirty="0" err="1">
                <a:solidFill>
                  <a:srgbClr val="3C3939"/>
                </a:solidFill>
                <a:latin typeface="Roboto" pitchFamily="34" charset="0"/>
                <a:ea typeface="Roboto" pitchFamily="34" charset="-122"/>
                <a:cs typeface="Roboto" pitchFamily="34" charset="-120"/>
              </a:rPr>
              <a:t>Sckit</a:t>
            </a:r>
            <a:r>
              <a:rPr lang="en-US" sz="1944" dirty="0">
                <a:solidFill>
                  <a:srgbClr val="3C3939"/>
                </a:solidFill>
                <a:latin typeface="Roboto" pitchFamily="34" charset="0"/>
                <a:ea typeface="Roboto" pitchFamily="34" charset="-122"/>
                <a:cs typeface="Roboto" pitchFamily="34" charset="-120"/>
              </a:rPr>
              <a:t>-Learn library and evaluate them using different metrices.</a:t>
            </a:r>
            <a:endParaRPr lang="en-US" sz="1944" dirty="0"/>
          </a:p>
        </p:txBody>
      </p:sp>
      <p:sp>
        <p:nvSpPr>
          <p:cNvPr id="7" name="Text 5"/>
          <p:cNvSpPr/>
          <p:nvPr/>
        </p:nvSpPr>
        <p:spPr>
          <a:xfrm>
            <a:off x="864037" y="3601355"/>
            <a:ext cx="4799344" cy="385763"/>
          </a:xfrm>
          <a:prstGeom prst="rect">
            <a:avLst/>
          </a:prstGeom>
          <a:noFill/>
          <a:ln/>
        </p:spPr>
        <p:txBody>
          <a:bodyPr wrap="none" rtlCol="0" anchor="t"/>
          <a:lstStyle/>
          <a:p>
            <a:pPr marL="0" indent="0">
              <a:lnSpc>
                <a:spcPts val="3038"/>
              </a:lnSpc>
              <a:buNone/>
            </a:pPr>
            <a:r>
              <a:rPr lang="en-US" sz="2430" b="1" dirty="0">
                <a:solidFill>
                  <a:srgbClr val="1B1B27"/>
                </a:solidFill>
                <a:latin typeface="Raleway" pitchFamily="34" charset="0"/>
              </a:rPr>
              <a:t>Split the data into train and test</a:t>
            </a:r>
            <a:endParaRPr lang="en-US" sz="2430" b="1" dirty="0"/>
          </a:p>
        </p:txBody>
      </p:sp>
      <p:sp>
        <p:nvSpPr>
          <p:cNvPr id="8" name="Text 6"/>
          <p:cNvSpPr/>
          <p:nvPr/>
        </p:nvSpPr>
        <p:spPr>
          <a:xfrm>
            <a:off x="864037" y="4132119"/>
            <a:ext cx="7041098" cy="3812346"/>
          </a:xfrm>
          <a:prstGeom prst="rect">
            <a:avLst/>
          </a:prstGeom>
          <a:noFill/>
          <a:ln/>
        </p:spPr>
        <p:txBody>
          <a:bodyPr wrap="square" rtlCol="0" anchor="t"/>
          <a:lstStyle/>
          <a:p>
            <a:pPr marL="0" indent="0">
              <a:lnSpc>
                <a:spcPts val="3110"/>
              </a:lnSpc>
              <a:buNone/>
            </a:pPr>
            <a:r>
              <a:rPr lang="en-US" sz="1944" dirty="0">
                <a:solidFill>
                  <a:srgbClr val="3C3939"/>
                </a:solidFill>
                <a:latin typeface="Roboto" pitchFamily="34" charset="0"/>
                <a:ea typeface="Roboto" pitchFamily="34" charset="-122"/>
                <a:cs typeface="Roboto" pitchFamily="34" charset="-120"/>
              </a:rPr>
              <a:t>Splitting the data into train and test using </a:t>
            </a:r>
            <a:r>
              <a:rPr lang="en-US" sz="1944" dirty="0" err="1">
                <a:solidFill>
                  <a:srgbClr val="3C3939"/>
                </a:solidFill>
                <a:latin typeface="Roboto" pitchFamily="34" charset="0"/>
                <a:ea typeface="Roboto" pitchFamily="34" charset="-122"/>
                <a:cs typeface="Roboto" pitchFamily="34" charset="-120"/>
              </a:rPr>
              <a:t>train_test_split</a:t>
            </a:r>
            <a:r>
              <a:rPr lang="en-US" sz="1944" dirty="0">
                <a:solidFill>
                  <a:srgbClr val="3C3939"/>
                </a:solidFill>
                <a:latin typeface="Roboto" pitchFamily="34" charset="0"/>
                <a:ea typeface="Roboto" pitchFamily="34" charset="-122"/>
                <a:cs typeface="Roboto" pitchFamily="34" charset="-120"/>
              </a:rPr>
              <a:t> as we need some part of unseen data to evaluate our model on. Some parameters are:</a:t>
            </a:r>
          </a:p>
          <a:p>
            <a:pPr marL="342900" indent="-342900">
              <a:lnSpc>
                <a:spcPts val="3110"/>
              </a:lnSpc>
              <a:buFont typeface="Arial" panose="020B0604020202020204" pitchFamily="34" charset="0"/>
              <a:buChar char="•"/>
            </a:pPr>
            <a:r>
              <a:rPr lang="en-US" sz="1944" dirty="0" err="1"/>
              <a:t>test_size</a:t>
            </a:r>
            <a:r>
              <a:rPr lang="en-US" sz="1944" dirty="0"/>
              <a:t> = 0.2 means 20% of our data is reserved for testing purpose                       </a:t>
            </a:r>
          </a:p>
          <a:p>
            <a:pPr marL="342900" indent="-342900">
              <a:lnSpc>
                <a:spcPts val="3110"/>
              </a:lnSpc>
              <a:buFont typeface="Arial" panose="020B0604020202020204" pitchFamily="34" charset="0"/>
              <a:buChar char="•"/>
            </a:pPr>
            <a:r>
              <a:rPr lang="en-US" sz="1944" dirty="0"/>
              <a:t>random state = 42 means that the model initiates the same split at every instance  </a:t>
            </a:r>
          </a:p>
          <a:p>
            <a:pPr marL="342900" indent="-342900">
              <a:lnSpc>
                <a:spcPts val="3110"/>
              </a:lnSpc>
              <a:buFont typeface="Arial" panose="020B0604020202020204" pitchFamily="34" charset="0"/>
              <a:buChar char="•"/>
            </a:pPr>
            <a:r>
              <a:rPr lang="en-US" sz="1944" dirty="0"/>
              <a:t>stratify maintains the same distribution of classes as in the original dataset.</a:t>
            </a:r>
          </a:p>
        </p:txBody>
      </p:sp>
      <p:sp>
        <p:nvSpPr>
          <p:cNvPr id="9" name="Text 7"/>
          <p:cNvSpPr/>
          <p:nvPr/>
        </p:nvSpPr>
        <p:spPr>
          <a:xfrm>
            <a:off x="8534400" y="1707535"/>
            <a:ext cx="4670388" cy="530930"/>
          </a:xfrm>
          <a:prstGeom prst="rect">
            <a:avLst/>
          </a:prstGeom>
          <a:noFill/>
          <a:ln/>
        </p:spPr>
        <p:txBody>
          <a:bodyPr wrap="none" numCol="1" rtlCol="0" anchor="t"/>
          <a:lstStyle/>
          <a:p>
            <a:pPr marL="0" indent="0">
              <a:lnSpc>
                <a:spcPts val="3038"/>
              </a:lnSpc>
              <a:buNone/>
            </a:pPr>
            <a:r>
              <a:rPr lang="en-US" sz="2430" b="1" dirty="0">
                <a:solidFill>
                  <a:srgbClr val="1B1B27"/>
                </a:solidFill>
                <a:latin typeface="Raleway" pitchFamily="34" charset="0"/>
              </a:rPr>
              <a:t>Checking the train and test data</a:t>
            </a:r>
            <a:endParaRPr lang="en-US" sz="2430" b="1" dirty="0"/>
          </a:p>
        </p:txBody>
      </p:sp>
      <p:sp>
        <p:nvSpPr>
          <p:cNvPr id="10" name="Text 8"/>
          <p:cNvSpPr/>
          <p:nvPr/>
        </p:nvSpPr>
        <p:spPr>
          <a:xfrm>
            <a:off x="9071414" y="2238464"/>
            <a:ext cx="3898821" cy="2215549"/>
          </a:xfrm>
          <a:prstGeom prst="rect">
            <a:avLst/>
          </a:prstGeom>
          <a:noFill/>
          <a:ln/>
        </p:spPr>
        <p:txBody>
          <a:bodyPr wrap="square" rtlCol="0" anchor="t"/>
          <a:lstStyle/>
          <a:p>
            <a:pPr marL="342900" indent="-342900">
              <a:lnSpc>
                <a:spcPts val="3110"/>
              </a:lnSpc>
              <a:buFont typeface="Arial" panose="020B0604020202020204" pitchFamily="34" charset="0"/>
              <a:buChar char="•"/>
            </a:pPr>
            <a:r>
              <a:rPr lang="en-US" sz="1944" dirty="0">
                <a:solidFill>
                  <a:srgbClr val="3C3939"/>
                </a:solidFill>
                <a:latin typeface="Roboto" pitchFamily="34" charset="0"/>
                <a:ea typeface="Roboto" pitchFamily="34" charset="-122"/>
                <a:cs typeface="Roboto" pitchFamily="34" charset="-120"/>
              </a:rPr>
              <a:t>Checked the shape of the train and test data.</a:t>
            </a:r>
          </a:p>
          <a:p>
            <a:pPr marL="342900" indent="-342900">
              <a:lnSpc>
                <a:spcPts val="3110"/>
              </a:lnSpc>
              <a:buFont typeface="Arial" panose="020B0604020202020204" pitchFamily="34" charset="0"/>
              <a:buChar char="•"/>
            </a:pPr>
            <a:r>
              <a:rPr lang="en-US" sz="1944" dirty="0">
                <a:solidFill>
                  <a:srgbClr val="3C3939"/>
                </a:solidFill>
                <a:latin typeface="Roboto" pitchFamily="34" charset="0"/>
                <a:ea typeface="Roboto" pitchFamily="34" charset="-122"/>
                <a:cs typeface="Roboto" pitchFamily="34" charset="-120"/>
              </a:rPr>
              <a:t>The test data contains 11998 rows and test data contains 3000 rows. </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Multinomial Naïve Bayes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As per the problem and need different models can be used and imported from the </a:t>
            </a:r>
            <a:r>
              <a:rPr lang="en-US" sz="1361" dirty="0" err="1">
                <a:solidFill>
                  <a:srgbClr val="3C3939"/>
                </a:solidFill>
                <a:latin typeface="Roboto" pitchFamily="34" charset="0"/>
                <a:ea typeface="Roboto" pitchFamily="34" charset="-122"/>
                <a:cs typeface="Roboto" pitchFamily="34" charset="-120"/>
              </a:rPr>
              <a:t>Sckit</a:t>
            </a:r>
            <a:r>
              <a:rPr lang="en-US" sz="1361" dirty="0">
                <a:solidFill>
                  <a:srgbClr val="3C3939"/>
                </a:solidFill>
                <a:latin typeface="Roboto" pitchFamily="34" charset="0"/>
                <a:ea typeface="Roboto" pitchFamily="34" charset="-122"/>
                <a:cs typeface="Roboto" pitchFamily="34" charset="-120"/>
              </a:rPr>
              <a:t>-Learn library.</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As I needed a classification model I opted to use the multinomial Naïve Bayes model which is a multi level probabilistic classification model based on Bayes theorem.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Multinomial NB.</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the Multinomial Naive Bayes model was around 90% which was a good start.</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But the f-1 score for the category 3 and 10 was very low which means the model was not correctly able to generalize those categories.  </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Random Forest Classifier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trying the Multinomial NB model I decided to try an ensemble model and I choose Random Forest as it is a combination of multiple Decision trees rather than  single Decision tree.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Classifier.</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57413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202025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the Random Forest Model was 96% which was an improvement since last model only gave me 90% accuracy. </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Also I observed that the f-1 score for categories 3 and 10 also improved significantly which means the model was able was able to generalize them correctly.</a:t>
            </a:r>
            <a:endParaRPr lang="en-US" sz="1361" dirty="0"/>
          </a:p>
        </p:txBody>
      </p:sp>
    </p:spTree>
    <p:extLst>
      <p:ext uri="{BB962C8B-B14F-4D97-AF65-F5344CB8AC3E}">
        <p14:creationId xmlns:p14="http://schemas.microsoft.com/office/powerpoint/2010/main" val="243512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Hyperparameters Tuning</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 overall accuracy of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model was around 96%, so I decided to tune the certain hyperparameters using </a:t>
            </a:r>
            <a:r>
              <a:rPr lang="en-US" sz="1361" dirty="0" err="1">
                <a:solidFill>
                  <a:srgbClr val="3C3939"/>
                </a:solidFill>
                <a:latin typeface="Roboto" pitchFamily="34" charset="0"/>
                <a:ea typeface="Roboto" pitchFamily="34" charset="-122"/>
                <a:cs typeface="Roboto" pitchFamily="34" charset="-120"/>
              </a:rPr>
              <a:t>GridSerach</a:t>
            </a:r>
            <a:r>
              <a:rPr lang="en-US" sz="1361" dirty="0">
                <a:solidFill>
                  <a:srgbClr val="3C3939"/>
                </a:solidFill>
                <a:latin typeface="Roboto" pitchFamily="34" charset="0"/>
                <a:ea typeface="Roboto" pitchFamily="34" charset="-122"/>
                <a:cs typeface="Roboto" pitchFamily="34" charset="-120"/>
              </a:rPr>
              <a:t> Cross validation technique and check if there is an improvement in the performance of the model. </a:t>
            </a:r>
          </a:p>
          <a:p>
            <a:pPr>
              <a:lnSpc>
                <a:spcPts val="2177"/>
              </a:lnSpc>
            </a:pPr>
            <a:r>
              <a:rPr lang="en-US" sz="1361" dirty="0">
                <a:solidFill>
                  <a:srgbClr val="3C3939"/>
                </a:solidFill>
                <a:latin typeface="Roboto" pitchFamily="34" charset="0"/>
                <a:ea typeface="Roboto" pitchFamily="34" charset="-122"/>
                <a:cs typeface="Roboto" pitchFamily="34" charset="-120"/>
              </a:rPr>
              <a:t>  </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a:t>
            </a:r>
            <a:r>
              <a:rPr lang="en-US" sz="1361" dirty="0" err="1">
                <a:solidFill>
                  <a:srgbClr val="3C3939"/>
                </a:solidFill>
                <a:latin typeface="Roboto" pitchFamily="34" charset="0"/>
                <a:ea typeface="Roboto" pitchFamily="34" charset="-122"/>
                <a:cs typeface="Roboto" pitchFamily="34" charset="-120"/>
              </a:rPr>
              <a:t>GridSearch</a:t>
            </a:r>
            <a:r>
              <a:rPr lang="en-US" sz="1361" dirty="0">
                <a:solidFill>
                  <a:srgbClr val="3C3939"/>
                </a:solidFill>
                <a:latin typeface="Roboto" pitchFamily="34" charset="0"/>
                <a:ea typeface="Roboto" pitchFamily="34" charset="-122"/>
                <a:cs typeface="Roboto" pitchFamily="34" charset="-120"/>
              </a:rPr>
              <a:t> model on the Random Forest classifier pipeline with the scoring “accuracy” and cross validation as 5.</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Created the parameters grid containing maximum depth of the tree, minimum sample split and criterion as Gini Index and Entropy.</a:t>
            </a:r>
          </a:p>
          <a:p>
            <a:pPr>
              <a:lnSpc>
                <a:spcPts val="2177"/>
              </a:lnSpc>
            </a:pPr>
            <a:endParaRPr lang="en-US" sz="1361" dirty="0">
              <a:solidFill>
                <a:srgbClr val="3C3939"/>
              </a:solidFill>
              <a:latin typeface="Roboto" pitchFamily="34" charset="0"/>
              <a:ea typeface="Roboto" pitchFamily="34" charset="-122"/>
              <a:cs typeface="Roboto" pitchFamily="34" charset="-120"/>
            </a:endParaRP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Unfortunately I was not able to run the code on my device as the kernel was taking too long and I didn’t find any errors in my code.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the tuned model could not be tested.</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No insights drawn.  </a:t>
            </a:r>
            <a:endParaRPr lang="en-US" sz="1361" dirty="0"/>
          </a:p>
        </p:txBody>
      </p:sp>
    </p:spTree>
    <p:extLst>
      <p:ext uri="{BB962C8B-B14F-4D97-AF65-F5344CB8AC3E}">
        <p14:creationId xmlns:p14="http://schemas.microsoft.com/office/powerpoint/2010/main" val="405084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127070" y="-622513"/>
            <a:ext cx="14630400" cy="8870156"/>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622513"/>
            <a:ext cx="14630400" cy="1987024"/>
          </a:xfrm>
          <a:prstGeom prst="rect">
            <a:avLst/>
          </a:prstGeom>
        </p:spPr>
      </p:pic>
      <p:sp>
        <p:nvSpPr>
          <p:cNvPr id="5" name="Text 2"/>
          <p:cNvSpPr/>
          <p:nvPr/>
        </p:nvSpPr>
        <p:spPr>
          <a:xfrm>
            <a:off x="3107845" y="1480780"/>
            <a:ext cx="9150280" cy="540068"/>
          </a:xfrm>
          <a:prstGeom prst="rect">
            <a:avLst/>
          </a:prstGeom>
          <a:noFill/>
          <a:ln/>
        </p:spPr>
        <p:txBody>
          <a:bodyPr wrap="none" rtlCol="0" anchor="t"/>
          <a:lstStyle/>
          <a:p>
            <a:pPr marL="0" indent="0">
              <a:lnSpc>
                <a:spcPts val="4253"/>
              </a:lnSpc>
              <a:buNone/>
            </a:pPr>
            <a:r>
              <a:rPr lang="en-US" sz="3402" b="1" dirty="0">
                <a:solidFill>
                  <a:srgbClr val="1B1B27"/>
                </a:solidFill>
                <a:latin typeface="Raleway" pitchFamily="34" charset="0"/>
                <a:ea typeface="Raleway" pitchFamily="34" charset="-122"/>
                <a:cs typeface="Raleway" pitchFamily="34" charset="-120"/>
              </a:rPr>
              <a:t>Model Selection, Creation and Evaluation</a:t>
            </a:r>
            <a:endParaRPr lang="en-US" sz="3402" b="1" dirty="0"/>
          </a:p>
        </p:txBody>
      </p:sp>
      <p:sp>
        <p:nvSpPr>
          <p:cNvPr id="6" name="Shape 3"/>
          <p:cNvSpPr/>
          <p:nvPr/>
        </p:nvSpPr>
        <p:spPr>
          <a:xfrm>
            <a:off x="127070" y="2270691"/>
            <a:ext cx="4633793" cy="2645438"/>
          </a:xfrm>
          <a:prstGeom prst="roundRect">
            <a:avLst>
              <a:gd name="adj" fmla="val 3032"/>
            </a:avLst>
          </a:prstGeom>
          <a:solidFill>
            <a:srgbClr val="E1E1EA"/>
          </a:solidFill>
          <a:ln w="7620">
            <a:solidFill>
              <a:srgbClr val="C7C7D0"/>
            </a:solidFill>
            <a:prstDash val="solid"/>
          </a:ln>
        </p:spPr>
      </p:sp>
      <p:sp>
        <p:nvSpPr>
          <p:cNvPr id="7" name="Text 4"/>
          <p:cNvSpPr/>
          <p:nvPr/>
        </p:nvSpPr>
        <p:spPr>
          <a:xfrm>
            <a:off x="307450" y="2451071"/>
            <a:ext cx="3645118" cy="355456"/>
          </a:xfrm>
          <a:prstGeom prst="rect">
            <a:avLst/>
          </a:prstGeom>
          <a:noFill/>
          <a:ln/>
        </p:spPr>
        <p:txBody>
          <a:bodyPr wrap="none" rtlCol="0" anchor="t"/>
          <a:lstStyle/>
          <a:p>
            <a:pPr marL="0" indent="0">
              <a:lnSpc>
                <a:spcPts val="2126"/>
              </a:lnSpc>
              <a:buNone/>
            </a:pPr>
            <a:r>
              <a:rPr lang="en-US" b="1" dirty="0" err="1">
                <a:solidFill>
                  <a:srgbClr val="3C3939"/>
                </a:solidFill>
                <a:latin typeface="Raleway" pitchFamily="34" charset="0"/>
              </a:rPr>
              <a:t>XGBoost</a:t>
            </a:r>
            <a:r>
              <a:rPr lang="en-US" b="1" dirty="0">
                <a:solidFill>
                  <a:srgbClr val="3C3939"/>
                </a:solidFill>
                <a:latin typeface="Raleway" pitchFamily="34" charset="0"/>
              </a:rPr>
              <a:t> model</a:t>
            </a:r>
            <a:endParaRPr lang="en-US" b="1" dirty="0"/>
          </a:p>
        </p:txBody>
      </p:sp>
      <p:sp>
        <p:nvSpPr>
          <p:cNvPr id="8" name="Text 5"/>
          <p:cNvSpPr/>
          <p:nvPr/>
        </p:nvSpPr>
        <p:spPr>
          <a:xfrm>
            <a:off x="307450" y="2824570"/>
            <a:ext cx="4273034" cy="2091559"/>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After failing in the hyperparameter tuning I decided to go for an advanced model and choose </a:t>
            </a:r>
            <a:r>
              <a:rPr lang="en-US" sz="1361" dirty="0" err="1">
                <a:solidFill>
                  <a:srgbClr val="3C3939"/>
                </a:solidFill>
                <a:latin typeface="Roboto" pitchFamily="34" charset="0"/>
                <a:ea typeface="Roboto" pitchFamily="34" charset="-122"/>
                <a:cs typeface="Roboto" pitchFamily="34" charset="-120"/>
              </a:rPr>
              <a:t>XGBoost</a:t>
            </a:r>
            <a:r>
              <a:rPr lang="en-US" sz="1361" dirty="0">
                <a:solidFill>
                  <a:srgbClr val="3C3939"/>
                </a:solidFill>
                <a:latin typeface="Roboto" pitchFamily="34" charset="0"/>
                <a:ea typeface="Roboto" pitchFamily="34" charset="-122"/>
                <a:cs typeface="Roboto" pitchFamily="34" charset="-120"/>
              </a:rPr>
              <a:t> for that purpose as it a powerful Gradient boosting algorithm.  </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Imported the </a:t>
            </a:r>
            <a:r>
              <a:rPr lang="en-US" sz="1361" dirty="0" err="1">
                <a:solidFill>
                  <a:srgbClr val="3C3939"/>
                </a:solidFill>
                <a:latin typeface="Roboto" pitchFamily="34" charset="0"/>
                <a:ea typeface="Roboto" pitchFamily="34" charset="-122"/>
                <a:cs typeface="Roboto" pitchFamily="34" charset="-120"/>
              </a:rPr>
              <a:t>xgb</a:t>
            </a:r>
            <a:r>
              <a:rPr lang="en-US" sz="1361" dirty="0">
                <a:solidFill>
                  <a:srgbClr val="3C3939"/>
                </a:solidFill>
                <a:latin typeface="Roboto" pitchFamily="34" charset="0"/>
                <a:ea typeface="Roboto" pitchFamily="34" charset="-122"/>
                <a:cs typeface="Roboto" pitchFamily="34" charset="-120"/>
              </a:rPr>
              <a:t> class from </a:t>
            </a:r>
            <a:r>
              <a:rPr lang="en-US" sz="1361" dirty="0" err="1">
                <a:solidFill>
                  <a:srgbClr val="3C3939"/>
                </a:solidFill>
                <a:latin typeface="Roboto" pitchFamily="34" charset="0"/>
                <a:ea typeface="Roboto" pitchFamily="34" charset="-122"/>
                <a:cs typeface="Roboto" pitchFamily="34" charset="-120"/>
              </a:rPr>
              <a:t>xgboost</a:t>
            </a:r>
            <a:endParaRPr lang="en-US" sz="1361" dirty="0"/>
          </a:p>
        </p:txBody>
      </p:sp>
      <p:sp>
        <p:nvSpPr>
          <p:cNvPr id="9" name="Shape 6"/>
          <p:cNvSpPr/>
          <p:nvPr/>
        </p:nvSpPr>
        <p:spPr>
          <a:xfrm>
            <a:off x="9742662" y="2270691"/>
            <a:ext cx="4633793" cy="2645436"/>
          </a:xfrm>
          <a:prstGeom prst="roundRect">
            <a:avLst>
              <a:gd name="adj" fmla="val 3032"/>
            </a:avLst>
          </a:prstGeom>
          <a:solidFill>
            <a:srgbClr val="E1E1EA"/>
          </a:solidFill>
          <a:ln w="7620">
            <a:solidFill>
              <a:srgbClr val="C7C7D0"/>
            </a:solidFill>
            <a:prstDash val="solid"/>
          </a:ln>
        </p:spPr>
      </p:sp>
      <p:sp>
        <p:nvSpPr>
          <p:cNvPr id="10" name="Text 7"/>
          <p:cNvSpPr/>
          <p:nvPr/>
        </p:nvSpPr>
        <p:spPr>
          <a:xfrm>
            <a:off x="9923041" y="2451071"/>
            <a:ext cx="2640433" cy="269915"/>
          </a:xfrm>
          <a:prstGeom prst="rect">
            <a:avLst/>
          </a:prstGeom>
          <a:noFill/>
          <a:ln/>
        </p:spPr>
        <p:txBody>
          <a:bodyPr wrap="none" rtlCol="0" anchor="t"/>
          <a:lstStyle/>
          <a:p>
            <a:pPr marL="0" indent="0">
              <a:lnSpc>
                <a:spcPts val="2126"/>
              </a:lnSpc>
              <a:buNone/>
            </a:pPr>
            <a:r>
              <a:rPr lang="en-US" sz="1701" b="1" dirty="0">
                <a:solidFill>
                  <a:srgbClr val="3C3939"/>
                </a:solidFill>
                <a:latin typeface="Raleway" pitchFamily="34" charset="0"/>
              </a:rPr>
              <a:t>Model Fit and </a:t>
            </a:r>
            <a:r>
              <a:rPr lang="en-US" b="1" dirty="0">
                <a:solidFill>
                  <a:srgbClr val="3C3939"/>
                </a:solidFill>
                <a:latin typeface="Raleway" pitchFamily="34" charset="0"/>
              </a:rPr>
              <a:t>Predict</a:t>
            </a:r>
            <a:endParaRPr lang="en-US" sz="1701" b="1" dirty="0"/>
          </a:p>
        </p:txBody>
      </p:sp>
      <p:sp>
        <p:nvSpPr>
          <p:cNvPr id="11" name="Text 8"/>
          <p:cNvSpPr/>
          <p:nvPr/>
        </p:nvSpPr>
        <p:spPr>
          <a:xfrm>
            <a:off x="9923042"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Fitted the model pipeline on the x-train and y-train.</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Then used the fitted pipeline to generate predictions on the test data.</a:t>
            </a:r>
            <a:endParaRPr lang="en-US" sz="1361" dirty="0"/>
          </a:p>
        </p:txBody>
      </p:sp>
      <p:sp>
        <p:nvSpPr>
          <p:cNvPr id="15" name="Shape 12"/>
          <p:cNvSpPr/>
          <p:nvPr/>
        </p:nvSpPr>
        <p:spPr>
          <a:xfrm>
            <a:off x="4941243" y="2270690"/>
            <a:ext cx="4633793" cy="2645437"/>
          </a:xfrm>
          <a:prstGeom prst="roundRect">
            <a:avLst>
              <a:gd name="adj" fmla="val 3032"/>
            </a:avLst>
          </a:prstGeom>
          <a:solidFill>
            <a:srgbClr val="E1E1EA"/>
          </a:solidFill>
          <a:ln w="7620">
            <a:solidFill>
              <a:srgbClr val="C7C7D0"/>
            </a:solidFill>
            <a:prstDash val="solid"/>
          </a:ln>
        </p:spPr>
      </p:sp>
      <p:sp>
        <p:nvSpPr>
          <p:cNvPr id="16" name="Text 13"/>
          <p:cNvSpPr/>
          <p:nvPr/>
        </p:nvSpPr>
        <p:spPr>
          <a:xfrm>
            <a:off x="5121623" y="2451071"/>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Pipeline creation</a:t>
            </a:r>
            <a:endParaRPr lang="en-US" b="1" dirty="0"/>
          </a:p>
        </p:txBody>
      </p:sp>
      <p:sp>
        <p:nvSpPr>
          <p:cNvPr id="17" name="Text 14"/>
          <p:cNvSpPr/>
          <p:nvPr/>
        </p:nvSpPr>
        <p:spPr>
          <a:xfrm>
            <a:off x="5121623" y="2824570"/>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created a pipeline using the preprocessed custom function, Count Vectorizer and TF-IDF score.</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classifier as XGB Classifier.</a:t>
            </a:r>
          </a:p>
          <a:p>
            <a:pPr marL="0" indent="0">
              <a:lnSpc>
                <a:spcPts val="2177"/>
              </a:lnSpc>
              <a:buNone/>
            </a:pPr>
            <a:endParaRPr lang="en-US" sz="1400" dirty="0"/>
          </a:p>
        </p:txBody>
      </p:sp>
      <p:sp>
        <p:nvSpPr>
          <p:cNvPr id="20" name="Shape 6">
            <a:extLst>
              <a:ext uri="{FF2B5EF4-FFF2-40B4-BE49-F238E27FC236}">
                <a16:creationId xmlns:a16="http://schemas.microsoft.com/office/drawing/2014/main" id="{4BBC367F-FD8F-EAD7-82AF-225DFB57810E}"/>
              </a:ext>
            </a:extLst>
          </p:cNvPr>
          <p:cNvSpPr/>
          <p:nvPr/>
        </p:nvSpPr>
        <p:spPr>
          <a:xfrm>
            <a:off x="2951218" y="5118813"/>
            <a:ext cx="4633793" cy="2393752"/>
          </a:xfrm>
          <a:prstGeom prst="roundRect">
            <a:avLst>
              <a:gd name="adj" fmla="val 3032"/>
            </a:avLst>
          </a:prstGeom>
          <a:solidFill>
            <a:srgbClr val="E1E1EA"/>
          </a:solidFill>
          <a:ln w="7620">
            <a:solidFill>
              <a:srgbClr val="C7C7D0"/>
            </a:solidFill>
            <a:prstDash val="solid"/>
          </a:ln>
        </p:spPr>
      </p:sp>
      <p:sp>
        <p:nvSpPr>
          <p:cNvPr id="21" name="Text 7">
            <a:extLst>
              <a:ext uri="{FF2B5EF4-FFF2-40B4-BE49-F238E27FC236}">
                <a16:creationId xmlns:a16="http://schemas.microsoft.com/office/drawing/2014/main" id="{4A0AC85B-B80F-7C3B-012B-CD121F6E5474}"/>
              </a:ext>
            </a:extLst>
          </p:cNvPr>
          <p:cNvSpPr/>
          <p:nvPr/>
        </p:nvSpPr>
        <p:spPr>
          <a:xfrm>
            <a:off x="3107845" y="5299193"/>
            <a:ext cx="2160270"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Evaluation</a:t>
            </a:r>
            <a:endParaRPr lang="en-US" b="1" dirty="0"/>
          </a:p>
        </p:txBody>
      </p:sp>
      <p:sp>
        <p:nvSpPr>
          <p:cNvPr id="22" name="Text 8">
            <a:extLst>
              <a:ext uri="{FF2B5EF4-FFF2-40B4-BE49-F238E27FC236}">
                <a16:creationId xmlns:a16="http://schemas.microsoft.com/office/drawing/2014/main" id="{18710EEB-E760-8971-5539-C3CFAD7C8747}"/>
              </a:ext>
            </a:extLst>
          </p:cNvPr>
          <p:cNvSpPr/>
          <p:nvPr/>
        </p:nvSpPr>
        <p:spPr>
          <a:xfrm>
            <a:off x="3107845" y="5672692"/>
            <a:ext cx="4273034" cy="165949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Used the metrices like accuracy, precision, recall and f-1 score to evaluate the model predictions which are present in the classification report of the </a:t>
            </a:r>
            <a:r>
              <a:rPr lang="en-US" sz="1361" dirty="0" err="1">
                <a:solidFill>
                  <a:srgbClr val="3C3939"/>
                </a:solidFill>
                <a:latin typeface="Roboto" pitchFamily="34" charset="0"/>
                <a:ea typeface="Roboto" pitchFamily="34" charset="-122"/>
                <a:cs typeface="Roboto" pitchFamily="34" charset="-120"/>
              </a:rPr>
              <a:t>sklearn</a:t>
            </a:r>
            <a:r>
              <a:rPr lang="en-US" sz="1361" dirty="0">
                <a:solidFill>
                  <a:srgbClr val="3C3939"/>
                </a:solidFill>
                <a:latin typeface="Roboto" pitchFamily="34" charset="0"/>
                <a:ea typeface="Roboto" pitchFamily="34" charset="-122"/>
                <a:cs typeface="Roboto" pitchFamily="34" charset="-120"/>
              </a:rPr>
              <a:t> library.</a:t>
            </a:r>
            <a:endParaRPr lang="en-US" sz="1361" dirty="0"/>
          </a:p>
        </p:txBody>
      </p:sp>
      <p:sp>
        <p:nvSpPr>
          <p:cNvPr id="23" name="Shape 6">
            <a:extLst>
              <a:ext uri="{FF2B5EF4-FFF2-40B4-BE49-F238E27FC236}">
                <a16:creationId xmlns:a16="http://schemas.microsoft.com/office/drawing/2014/main" id="{A1050992-A8E0-F8FA-B896-FEE39CCE9D8E}"/>
              </a:ext>
            </a:extLst>
          </p:cNvPr>
          <p:cNvSpPr/>
          <p:nvPr/>
        </p:nvSpPr>
        <p:spPr>
          <a:xfrm>
            <a:off x="7760851" y="5118813"/>
            <a:ext cx="4633793" cy="2393752"/>
          </a:xfrm>
          <a:prstGeom prst="roundRect">
            <a:avLst>
              <a:gd name="adj" fmla="val 3032"/>
            </a:avLst>
          </a:prstGeom>
          <a:solidFill>
            <a:srgbClr val="E1E1EA"/>
          </a:solidFill>
          <a:ln w="7620">
            <a:solidFill>
              <a:srgbClr val="C7C7D0"/>
            </a:solidFill>
            <a:prstDash val="solid"/>
          </a:ln>
        </p:spPr>
      </p:sp>
      <p:sp>
        <p:nvSpPr>
          <p:cNvPr id="24" name="Text 7">
            <a:extLst>
              <a:ext uri="{FF2B5EF4-FFF2-40B4-BE49-F238E27FC236}">
                <a16:creationId xmlns:a16="http://schemas.microsoft.com/office/drawing/2014/main" id="{FF3F5826-0D48-5622-E82E-EA183FB5C7DF}"/>
              </a:ext>
            </a:extLst>
          </p:cNvPr>
          <p:cNvSpPr/>
          <p:nvPr/>
        </p:nvSpPr>
        <p:spPr>
          <a:xfrm>
            <a:off x="7917477" y="5299193"/>
            <a:ext cx="3312497" cy="269915"/>
          </a:xfrm>
          <a:prstGeom prst="rect">
            <a:avLst/>
          </a:prstGeom>
          <a:noFill/>
          <a:ln/>
        </p:spPr>
        <p:txBody>
          <a:bodyPr wrap="none" rtlCol="0" anchor="t"/>
          <a:lstStyle/>
          <a:p>
            <a:pPr marL="0" indent="0">
              <a:lnSpc>
                <a:spcPts val="2126"/>
              </a:lnSpc>
              <a:buNone/>
            </a:pPr>
            <a:r>
              <a:rPr lang="en-US" b="1" dirty="0">
                <a:solidFill>
                  <a:srgbClr val="3C3939"/>
                </a:solidFill>
                <a:latin typeface="Raleway" pitchFamily="34" charset="0"/>
              </a:rPr>
              <a:t>Model Performance &amp; Insights</a:t>
            </a:r>
            <a:endParaRPr lang="en-US" b="1" dirty="0"/>
          </a:p>
        </p:txBody>
      </p:sp>
      <p:sp>
        <p:nvSpPr>
          <p:cNvPr id="25" name="Text 8">
            <a:extLst>
              <a:ext uri="{FF2B5EF4-FFF2-40B4-BE49-F238E27FC236}">
                <a16:creationId xmlns:a16="http://schemas.microsoft.com/office/drawing/2014/main" id="{A9C11868-69E7-E142-F184-367A5A05F7F9}"/>
              </a:ext>
            </a:extLst>
          </p:cNvPr>
          <p:cNvSpPr/>
          <p:nvPr/>
        </p:nvSpPr>
        <p:spPr>
          <a:xfrm>
            <a:off x="7893725" y="5672692"/>
            <a:ext cx="4273034" cy="1747283"/>
          </a:xfrm>
          <a:prstGeom prst="rect">
            <a:avLst/>
          </a:prstGeom>
          <a:noFill/>
          <a:ln/>
        </p:spPr>
        <p:txBody>
          <a:bodyPr wrap="square" rtlCol="0" anchor="t"/>
          <a:lstStyle/>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I saw that there was no improvement in the model performance as the </a:t>
            </a:r>
            <a:r>
              <a:rPr lang="en-US" sz="1361" dirty="0" err="1">
                <a:solidFill>
                  <a:srgbClr val="3C3939"/>
                </a:solidFill>
                <a:latin typeface="Roboto" pitchFamily="34" charset="0"/>
                <a:ea typeface="Roboto" pitchFamily="34" charset="-122"/>
                <a:cs typeface="Roboto" pitchFamily="34" charset="-120"/>
              </a:rPr>
              <a:t>XGBoost</a:t>
            </a:r>
            <a:r>
              <a:rPr lang="en-US" sz="1361" dirty="0">
                <a:solidFill>
                  <a:srgbClr val="3C3939"/>
                </a:solidFill>
                <a:latin typeface="Roboto" pitchFamily="34" charset="0"/>
                <a:ea typeface="Roboto" pitchFamily="34" charset="-122"/>
                <a:cs typeface="Roboto" pitchFamily="34" charset="-120"/>
              </a:rPr>
              <a:t> model gave me the accuracy which was given by </a:t>
            </a:r>
            <a:r>
              <a:rPr lang="en-US" sz="1361" dirty="0" err="1">
                <a:solidFill>
                  <a:srgbClr val="3C3939"/>
                </a:solidFill>
                <a:latin typeface="Roboto" pitchFamily="34" charset="0"/>
                <a:ea typeface="Roboto" pitchFamily="34" charset="-122"/>
                <a:cs typeface="Roboto" pitchFamily="34" charset="-120"/>
              </a:rPr>
              <a:t>RandomForest</a:t>
            </a:r>
            <a:r>
              <a:rPr lang="en-US" sz="1361" dirty="0">
                <a:solidFill>
                  <a:srgbClr val="3C3939"/>
                </a:solidFill>
                <a:latin typeface="Roboto" pitchFamily="34" charset="0"/>
                <a:ea typeface="Roboto" pitchFamily="34" charset="-122"/>
                <a:cs typeface="Roboto" pitchFamily="34" charset="-120"/>
              </a:rPr>
              <a:t> classifier.</a:t>
            </a:r>
          </a:p>
          <a:p>
            <a:pPr marL="285750" indent="-285750">
              <a:lnSpc>
                <a:spcPts val="2177"/>
              </a:lnSpc>
              <a:buFont typeface="Arial" panose="020B0604020202020204" pitchFamily="34" charset="0"/>
              <a:buChar char="•"/>
            </a:pPr>
            <a:r>
              <a:rPr lang="en-US" sz="1361" dirty="0">
                <a:solidFill>
                  <a:srgbClr val="3C3939"/>
                </a:solidFill>
                <a:latin typeface="Roboto" pitchFamily="34" charset="0"/>
                <a:ea typeface="Roboto" pitchFamily="34" charset="-122"/>
                <a:cs typeface="Roboto" pitchFamily="34" charset="-120"/>
              </a:rPr>
              <a:t>So I thought to use a deep learning model rather than go for another Supervised ML model.</a:t>
            </a:r>
            <a:endParaRPr lang="en-US" sz="1361" dirty="0"/>
          </a:p>
        </p:txBody>
      </p:sp>
    </p:spTree>
    <p:extLst>
      <p:ext uri="{BB962C8B-B14F-4D97-AF65-F5344CB8AC3E}">
        <p14:creationId xmlns:p14="http://schemas.microsoft.com/office/powerpoint/2010/main" val="874275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1793</Words>
  <Application>Microsoft Office PowerPoint</Application>
  <PresentationFormat>Custom</PresentationFormat>
  <Paragraphs>155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Quattrocento Sans</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Shubham Chhari</cp:lastModifiedBy>
  <cp:revision>11</cp:revision>
  <dcterms:created xsi:type="dcterms:W3CDTF">2024-08-04T18:47:23Z</dcterms:created>
  <dcterms:modified xsi:type="dcterms:W3CDTF">2024-08-05T04:14:24Z</dcterms:modified>
</cp:coreProperties>
</file>