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el Gençtürk" userId="abc1036e5569005a" providerId="LiveId" clId="{5F4D3285-808E-4292-B021-DB6F58B678C6}"/>
    <pc:docChg chg="delSld modSld">
      <pc:chgData name="Sibel Gençtürk" userId="abc1036e5569005a" providerId="LiveId" clId="{5F4D3285-808E-4292-B021-DB6F58B678C6}" dt="2022-05-12T12:50:03.982" v="3" actId="120"/>
      <pc:docMkLst>
        <pc:docMk/>
      </pc:docMkLst>
      <pc:sldChg chg="del">
        <pc:chgData name="Sibel Gençtürk" userId="abc1036e5569005a" providerId="LiveId" clId="{5F4D3285-808E-4292-B021-DB6F58B678C6}" dt="2022-05-07T12:10:39.122" v="1" actId="2696"/>
        <pc:sldMkLst>
          <pc:docMk/>
          <pc:sldMk cId="3530345198" sldId="261"/>
        </pc:sldMkLst>
      </pc:sldChg>
      <pc:sldChg chg="modSp mod">
        <pc:chgData name="Sibel Gençtürk" userId="abc1036e5569005a" providerId="LiveId" clId="{5F4D3285-808E-4292-B021-DB6F58B678C6}" dt="2022-05-12T12:49:58.244" v="2" actId="120"/>
        <pc:sldMkLst>
          <pc:docMk/>
          <pc:sldMk cId="1899149747" sldId="262"/>
        </pc:sldMkLst>
        <pc:spChg chg="mod">
          <ac:chgData name="Sibel Gençtürk" userId="abc1036e5569005a" providerId="LiveId" clId="{5F4D3285-808E-4292-B021-DB6F58B678C6}" dt="2022-05-12T12:49:58.244" v="2" actId="120"/>
          <ac:spMkLst>
            <pc:docMk/>
            <pc:sldMk cId="1899149747" sldId="262"/>
            <ac:spMk id="2" creationId="{5AC1AC71-21EE-0584-ABB2-F4D07608B725}"/>
          </ac:spMkLst>
        </pc:spChg>
      </pc:sldChg>
      <pc:sldChg chg="del">
        <pc:chgData name="Sibel Gençtürk" userId="abc1036e5569005a" providerId="LiveId" clId="{5F4D3285-808E-4292-B021-DB6F58B678C6}" dt="2022-05-07T12:10:36.933" v="0" actId="2696"/>
        <pc:sldMkLst>
          <pc:docMk/>
          <pc:sldMk cId="3806898282" sldId="263"/>
        </pc:sldMkLst>
      </pc:sldChg>
      <pc:sldChg chg="modSp mod">
        <pc:chgData name="Sibel Gençtürk" userId="abc1036e5569005a" providerId="LiveId" clId="{5F4D3285-808E-4292-B021-DB6F58B678C6}" dt="2022-05-12T12:50:03.982" v="3" actId="120"/>
        <pc:sldMkLst>
          <pc:docMk/>
          <pc:sldMk cId="759442673" sldId="265"/>
        </pc:sldMkLst>
        <pc:spChg chg="mod">
          <ac:chgData name="Sibel Gençtürk" userId="abc1036e5569005a" providerId="LiveId" clId="{5F4D3285-808E-4292-B021-DB6F58B678C6}" dt="2022-05-12T12:50:03.982" v="3" actId="120"/>
          <ac:spMkLst>
            <pc:docMk/>
            <pc:sldMk cId="759442673" sldId="265"/>
            <ac:spMk id="2" creationId="{49214D15-B943-449D-0B2F-B0CD07E018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recurrent-neural-network/" TargetMode="External"/><Relationship Id="rId2" Type="http://schemas.openxmlformats.org/officeDocument/2006/relationships/hyperlink" Target="https://www.geeksforgeeks.org/ml-types-learning-supervised-learn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95633-633E-E434-0E0F-442D6F92F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865" y="1902039"/>
            <a:ext cx="6258758" cy="2268559"/>
          </a:xfrm>
        </p:spPr>
        <p:txBody>
          <a:bodyPr>
            <a:normAutofit/>
          </a:bodyPr>
          <a:lstStyle/>
          <a:p>
            <a:pPr algn="l"/>
            <a:r>
              <a:rPr lang="tr-TR" sz="440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Yapay Sinir Ağları</a:t>
            </a:r>
            <a:br>
              <a:rPr lang="tr-TR" sz="360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</a:br>
            <a:r>
              <a:rPr lang="tr-TR" sz="360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80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Bidirectional Associative</a:t>
            </a:r>
            <a:r>
              <a:rPr lang="tr-TR" sz="28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tr-TR" sz="280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Memory</a:t>
            </a:r>
            <a:endParaRPr lang="tr-TR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1E5A3-2862-990F-F11A-B66E3B2E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00B0F0"/>
                </a:solidFill>
                <a:effectLst/>
                <a:latin typeface="sofia-pro"/>
              </a:rPr>
              <a:t>YSA – Çift Yönlü İlişkisel Bellek (BAM)</a:t>
            </a:r>
            <a:br>
              <a:rPr lang="tr-TR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98DEFB-801B-39B3-1DF8-554737F9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urw-din"/>
              </a:rPr>
              <a:t>Çift Yönlü İlişkisel Bellek (BAM)</a:t>
            </a:r>
            <a:r>
              <a:rPr lang="tr-TR" b="0" i="0" dirty="0">
                <a:effectLst/>
                <a:latin typeface="urw-din"/>
              </a:rPr>
              <a:t> , Yapay Sinir Ağlarında </a:t>
            </a:r>
            <a:r>
              <a:rPr lang="tr-TR" b="0" i="0" u="sng" dirty="0"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denetimli bir öğrenme</a:t>
            </a:r>
            <a:r>
              <a:rPr lang="tr-TR" b="0" i="0" dirty="0">
                <a:effectLst/>
                <a:latin typeface="urw-din"/>
              </a:rPr>
              <a:t> modelidir. Bu </a:t>
            </a:r>
            <a:r>
              <a:rPr lang="tr-TR" b="1" i="1" dirty="0" err="1">
                <a:effectLst/>
                <a:latin typeface="urw-din"/>
              </a:rPr>
              <a:t>hetero</a:t>
            </a:r>
            <a:r>
              <a:rPr lang="tr-TR" b="1" i="1" dirty="0">
                <a:effectLst/>
                <a:latin typeface="urw-din"/>
              </a:rPr>
              <a:t>-ilişkisel bellektir</a:t>
            </a:r>
            <a:r>
              <a:rPr lang="tr-TR" b="0" i="0" dirty="0">
                <a:effectLst/>
                <a:latin typeface="urw-din"/>
              </a:rPr>
              <a:t> , bir giriş modeli için potansiyel olarak farklı boyutta başka bir model döndürür. Bu fenomen insan beynine çok benzer. İnsan hafızası zorunlu olarak </a:t>
            </a:r>
            <a:r>
              <a:rPr lang="tr-TR" b="0" i="0" dirty="0" err="1">
                <a:effectLst/>
                <a:latin typeface="urw-din"/>
              </a:rPr>
              <a:t>çağrışımsaldır</a:t>
            </a:r>
            <a:r>
              <a:rPr lang="tr-TR" b="0" i="0" dirty="0">
                <a:effectLst/>
                <a:latin typeface="urw-din"/>
              </a:rPr>
              <a:t>. Kayıp bir hafızayı kurtarmak için , </a:t>
            </a:r>
            <a:r>
              <a:rPr lang="tr-TR" b="0" i="0" u="sng" dirty="0"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yüzlerin</a:t>
            </a:r>
            <a:r>
              <a:rPr lang="tr-TR" b="0" i="0" dirty="0">
                <a:effectLst/>
                <a:latin typeface="urw-din"/>
              </a:rPr>
              <a:t> isimlerle, sınav sorularında cevaplarla, vb. ilişkilendirmeleri gibi bir zihinsel çağrışımlar zincirini kullanır.</a:t>
            </a:r>
          </a:p>
          <a:p>
            <a:r>
              <a:rPr lang="tr-TR" dirty="0">
                <a:latin typeface="urw-din"/>
              </a:rPr>
              <a:t>G</a:t>
            </a:r>
            <a:r>
              <a:rPr lang="tr-TR" b="0" i="0" dirty="0">
                <a:effectLst/>
                <a:latin typeface="urw-din"/>
              </a:rPr>
              <a:t>irdi olarak bir nöron kümesinin bir modeli ve başka bir nöron kümesinin ilişkili, ancak farklı bir çıktı modelini üretir.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40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47E231-98EF-B14E-AF19-DD54B3C5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AE65D2-BA4D-5408-B3A2-607C9AB6EB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urw-din"/>
              </a:rPr>
              <a:t>BAM neden gereklidir?</a:t>
            </a:r>
            <a:br>
              <a:rPr lang="tr-TR" dirty="0"/>
            </a:br>
            <a:r>
              <a:rPr lang="tr-TR" b="0" i="0" dirty="0">
                <a:effectLst/>
                <a:latin typeface="urw-din"/>
              </a:rPr>
              <a:t>Böyle bir ağ modelini tanıtmanın temel amacı, </a:t>
            </a:r>
            <a:r>
              <a:rPr lang="tr-TR" b="0" i="0" dirty="0" err="1">
                <a:effectLst/>
                <a:latin typeface="urw-din"/>
              </a:rPr>
              <a:t>hetero</a:t>
            </a:r>
            <a:r>
              <a:rPr lang="tr-TR" b="0" i="0" dirty="0">
                <a:effectLst/>
                <a:latin typeface="urw-din"/>
              </a:rPr>
              <a:t>-ilişkisel model çiftlerini depolamaktır.</a:t>
            </a:r>
            <a:br>
              <a:rPr lang="tr-TR" dirty="0"/>
            </a:br>
            <a:r>
              <a:rPr lang="tr-TR" b="0" i="0" dirty="0">
                <a:effectLst/>
                <a:latin typeface="urw-din"/>
              </a:rPr>
              <a:t>Bu, gürültülü veya eksik bir model verilen bir kalıbı almak için kullanılır.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C7F0C4-FDA6-1C9B-9A21-FFBD34A10E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443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984A901-5F1A-2ECA-9B70-FE48D2D9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8502" y="1262688"/>
            <a:ext cx="7985074" cy="1693872"/>
          </a:xfrm>
        </p:spPr>
        <p:txBody>
          <a:bodyPr>
            <a:normAutofit/>
          </a:bodyPr>
          <a:lstStyle/>
          <a:p>
            <a:r>
              <a:rPr lang="tr-TR" b="1" i="0" dirty="0">
                <a:effectLst/>
                <a:latin typeface="urw-din"/>
              </a:rPr>
              <a:t>BAM Mimarisi: BAM, </a:t>
            </a:r>
            <a:r>
              <a:rPr lang="tr-TR" b="1" i="1" dirty="0">
                <a:effectLst/>
                <a:latin typeface="urw-din"/>
              </a:rPr>
              <a:t>A</a:t>
            </a:r>
            <a:r>
              <a:rPr lang="tr-TR" b="0" i="0" dirty="0">
                <a:effectLst/>
                <a:latin typeface="urw-din"/>
              </a:rPr>
              <a:t> kümesinden </a:t>
            </a:r>
            <a:r>
              <a:rPr lang="tr-TR" b="1" i="1" dirty="0">
                <a:effectLst/>
                <a:latin typeface="urw-din"/>
              </a:rPr>
              <a:t>n</a:t>
            </a:r>
            <a:r>
              <a:rPr lang="tr-TR" b="0" i="0" dirty="0">
                <a:effectLst/>
                <a:latin typeface="urw-din"/>
              </a:rPr>
              <a:t> -boyutlu </a:t>
            </a:r>
            <a:r>
              <a:rPr lang="tr-TR" b="1" i="1" dirty="0">
                <a:effectLst/>
                <a:latin typeface="urw-din"/>
              </a:rPr>
              <a:t>X</a:t>
            </a:r>
            <a:br>
              <a:rPr lang="tr-TR" dirty="0"/>
            </a:br>
            <a:r>
              <a:rPr lang="tr-TR" b="0" i="0" dirty="0">
                <a:effectLst/>
                <a:latin typeface="urw-din"/>
              </a:rPr>
              <a:t>vektörünün bir girdisini kabul ettiğinde , model </a:t>
            </a:r>
            <a:r>
              <a:rPr lang="tr-TR" b="1" i="1" dirty="0">
                <a:effectLst/>
                <a:latin typeface="urw-din"/>
              </a:rPr>
              <a:t>B</a:t>
            </a:r>
            <a:r>
              <a:rPr lang="tr-TR" b="0" i="0" dirty="0">
                <a:effectLst/>
                <a:latin typeface="urw-din"/>
              </a:rPr>
              <a:t> kümesinden </a:t>
            </a:r>
            <a:r>
              <a:rPr lang="tr-TR" b="1" i="1" dirty="0">
                <a:effectLst/>
                <a:latin typeface="urw-din"/>
              </a:rPr>
              <a:t>m</a:t>
            </a:r>
            <a:r>
              <a:rPr lang="tr-TR" b="0" i="0" dirty="0">
                <a:effectLst/>
                <a:latin typeface="urw-din"/>
              </a:rPr>
              <a:t> -boyutlu </a:t>
            </a:r>
            <a:r>
              <a:rPr lang="tr-TR" b="1" i="1" dirty="0">
                <a:effectLst/>
                <a:latin typeface="urw-din"/>
              </a:rPr>
              <a:t>Y</a:t>
            </a:r>
            <a:r>
              <a:rPr lang="tr-TR" b="0" i="0" dirty="0">
                <a:effectLst/>
                <a:latin typeface="urw-din"/>
              </a:rPr>
              <a:t> vektörünü geri çağırır . Benzer şekilde, </a:t>
            </a:r>
            <a:r>
              <a:rPr lang="tr-TR" b="1" i="1" dirty="0">
                <a:effectLst/>
                <a:latin typeface="urw-din"/>
              </a:rPr>
              <a:t>Y</a:t>
            </a:r>
            <a:r>
              <a:rPr lang="tr-TR" b="0" i="0" dirty="0">
                <a:effectLst/>
                <a:latin typeface="urw-din"/>
              </a:rPr>
              <a:t> girdi olarak ele alındığında, BAM, </a:t>
            </a:r>
            <a:r>
              <a:rPr lang="tr-TR" b="1" i="1" dirty="0" err="1">
                <a:effectLst/>
                <a:latin typeface="urw-din"/>
              </a:rPr>
              <a:t>X'i</a:t>
            </a:r>
            <a:r>
              <a:rPr lang="tr-TR" b="0" i="0" dirty="0">
                <a:effectLst/>
                <a:latin typeface="urw-din"/>
              </a:rPr>
              <a:t> geri çağırır .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A96A1BD-4311-6D13-3C66-FD90D555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86" y="3185160"/>
            <a:ext cx="5294707" cy="32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EF1F4-4DF4-9EFC-80F6-856324C5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>
                <a:solidFill>
                  <a:srgbClr val="00B0F0"/>
                </a:solidFill>
              </a:rPr>
              <a:t>BAM MODELİ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7D4399-BEBC-CFFA-90E9-9502F2DD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tr-TR" b="0" i="0" dirty="0">
                <a:effectLst/>
                <a:latin typeface="urw-din"/>
              </a:rPr>
              <a:t>BAM modelini oluşturmak için üç ana adım vardır.</a:t>
            </a:r>
          </a:p>
          <a:p>
            <a:pPr algn="l" fontAlgn="base">
              <a:buFont typeface="+mj-lt"/>
              <a:buAutoNum type="arabicPeriod"/>
            </a:pPr>
            <a:r>
              <a:rPr lang="tr-TR" b="0" i="0" dirty="0">
                <a:effectLst/>
                <a:latin typeface="urw-din"/>
              </a:rPr>
              <a:t>Learning</a:t>
            </a:r>
          </a:p>
          <a:p>
            <a:pPr algn="l" fontAlgn="base">
              <a:buFont typeface="+mj-lt"/>
              <a:buAutoNum type="arabicPeriod"/>
            </a:pPr>
            <a:r>
              <a:rPr lang="tr-TR" b="0" i="0" dirty="0">
                <a:effectLst/>
                <a:latin typeface="urw-din"/>
              </a:rPr>
              <a:t>Testing</a:t>
            </a:r>
          </a:p>
          <a:p>
            <a:pPr algn="l" fontAlgn="base">
              <a:buFont typeface="+mj-lt"/>
              <a:buAutoNum type="arabicPeriod"/>
            </a:pPr>
            <a:r>
              <a:rPr lang="tr-TR" b="0" i="0" dirty="0">
                <a:effectLst/>
                <a:latin typeface="urw-din"/>
              </a:rPr>
              <a:t>Retrieval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516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C1AC71-21EE-0584-ABB2-F4D07608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>
                <a:solidFill>
                  <a:srgbClr val="00B0F0"/>
                </a:solidFill>
              </a:rPr>
              <a:t>BAM MODELİ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C67684-9193-94B6-0B19-CFB30D3F2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b="0" i="0" dirty="0">
                <a:effectLst/>
                <a:latin typeface="urw-din"/>
              </a:rPr>
              <a:t>Set A: Giriş Modelleri</a:t>
            </a:r>
          </a:p>
          <a:p>
            <a:pPr marL="0" indent="0">
              <a:buNone/>
            </a:pPr>
            <a:endParaRPr lang="tr-TR" dirty="0"/>
          </a:p>
          <a:p>
            <a:r>
              <a:rPr lang="da-DK" b="0" i="0" dirty="0">
                <a:effectLst/>
                <a:latin typeface="urw-din"/>
              </a:rPr>
              <a:t>Set B: Karşılık Gelen Hedef </a:t>
            </a:r>
            <a:endParaRPr lang="tr-TR" b="0" i="0" dirty="0">
              <a:effectLst/>
              <a:latin typeface="urw-din"/>
            </a:endParaRPr>
          </a:p>
          <a:p>
            <a:r>
              <a:rPr lang="da-DK" b="0" i="0" dirty="0">
                <a:effectLst/>
                <a:latin typeface="urw-din"/>
              </a:rPr>
              <a:t>Set B: Karşılık Gelen Hedef Modelleri</a:t>
            </a:r>
            <a:endParaRPr lang="tr-TR" b="0" i="0" dirty="0">
              <a:effectLst/>
              <a:latin typeface="urw-din"/>
            </a:endParaRP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D3663D4-1BDA-DF0F-C676-0C96D2EA0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tr-TR" b="1" i="1" dirty="0">
                <a:effectLst/>
                <a:latin typeface="urw-din"/>
              </a:rPr>
              <a:t>Adım 1:</a:t>
            </a:r>
            <a:r>
              <a:rPr lang="tr-TR" b="0" i="0" dirty="0">
                <a:effectLst/>
                <a:latin typeface="urw-din"/>
              </a:rPr>
              <a:t> Burada M'nin değeri (örüntü çifti sayısı) 4'tür.</a:t>
            </a:r>
          </a:p>
          <a:p>
            <a:pPr algn="l" fontAlgn="base"/>
            <a:r>
              <a:rPr lang="tr-TR" b="1" i="1" dirty="0">
                <a:effectLst/>
                <a:latin typeface="urw-din"/>
              </a:rPr>
              <a:t>Adım 2:</a:t>
            </a:r>
            <a:r>
              <a:rPr lang="tr-TR" b="0" i="0" dirty="0">
                <a:effectLst/>
                <a:latin typeface="urw-din"/>
              </a:rPr>
              <a:t> Girdi ve çıktı katmanındaki nöronları atayın. Burada giriş katmanındaki nöronlar 6 ve çıkış katmanı 3'tür.</a:t>
            </a:r>
          </a:p>
          <a:p>
            <a:pPr algn="l" fontAlgn="base"/>
            <a:r>
              <a:rPr lang="tr-TR" b="1" i="1" dirty="0">
                <a:effectLst/>
                <a:latin typeface="urw-din"/>
              </a:rPr>
              <a:t>Adım 3:</a:t>
            </a:r>
            <a:r>
              <a:rPr lang="tr-TR" b="0" i="0" dirty="0">
                <a:effectLst/>
                <a:latin typeface="urw-din"/>
              </a:rPr>
              <a:t> Şimdi Ağırlık Matrisini (W) hesaplayın: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81EA6A0-5DA1-6BF9-5700-8774518C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74" y="2689812"/>
            <a:ext cx="3891960" cy="100842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4444467-F74D-B8A5-6FC7-4189BDB0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374" y="4866290"/>
            <a:ext cx="389196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214D15-B943-449D-0B2F-B0CD07E0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>
                <a:solidFill>
                  <a:srgbClr val="00B0F0"/>
                </a:solidFill>
              </a:rPr>
              <a:t>BAM MODELİ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A11E7C7-C00B-9454-8252-A7713B074C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7747" y="3253128"/>
            <a:ext cx="3892550" cy="1433849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D8336C-8C30-97E6-0953-ABD92202F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i="1" dirty="0">
                <a:effectLst/>
                <a:latin typeface="urw-din"/>
              </a:rPr>
              <a:t>Adım 4:</a:t>
            </a:r>
            <a:r>
              <a:rPr lang="tr-TR" b="0" i="0" dirty="0">
                <a:effectLst/>
                <a:latin typeface="urw-din"/>
              </a:rPr>
              <a:t> BAM modeli öğrenme algoritmasını test edin - giriş kalıpları için BAM, karşılık gelen hedef kalıpları çıktı olarak döndürür. Ve hedef kalıpların her biri için BAM, karşılık gelen girdi kalıplarını döndürür.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2CF65F8-91AF-C2A4-2130-82F960DDAFAD}"/>
              </a:ext>
            </a:extLst>
          </p:cNvPr>
          <p:cNvSpPr txBox="1"/>
          <p:nvPr/>
        </p:nvSpPr>
        <p:spPr>
          <a:xfrm>
            <a:off x="2430406" y="2241617"/>
            <a:ext cx="397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1" dirty="0">
                <a:effectLst/>
                <a:latin typeface="urw-din"/>
              </a:rPr>
              <a:t>Adım 3:</a:t>
            </a:r>
            <a:r>
              <a:rPr lang="tr-TR" b="0" i="0" dirty="0">
                <a:effectLst/>
                <a:latin typeface="urw-din"/>
              </a:rPr>
              <a:t> Şimdi Ağırlık Matrisini (W) hesaplayın: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944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F4EC055D-3988-A83E-9E0E-AF110758E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9857" y="2991168"/>
            <a:ext cx="2560542" cy="243861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E64F2DF-7D02-C3D4-6177-6FD05AEA8833}"/>
              </a:ext>
            </a:extLst>
          </p:cNvPr>
          <p:cNvSpPr txBox="1"/>
          <p:nvPr/>
        </p:nvSpPr>
        <p:spPr>
          <a:xfrm>
            <a:off x="2609873" y="2249744"/>
            <a:ext cx="3894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latin typeface="urw-din"/>
              </a:rPr>
              <a:t>Giriş değerlerini (A Grubu) üzerinde test etme:</a:t>
            </a:r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EB491091-CC83-ACD5-B890-9D4156B4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57" y="3622972"/>
            <a:ext cx="3638527" cy="240284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DA717F6-B1B0-6CDD-56C2-43BF7A651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603" y="2991167"/>
            <a:ext cx="2347163" cy="24386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A111A66-AE12-2C95-A934-33044D904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603" y="3622972"/>
            <a:ext cx="3744130" cy="240284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0D07E7C9-B993-663C-07AE-9FFA9D65C99E}"/>
              </a:ext>
            </a:extLst>
          </p:cNvPr>
          <p:cNvSpPr txBox="1"/>
          <p:nvPr/>
        </p:nvSpPr>
        <p:spPr>
          <a:xfrm>
            <a:off x="6826887" y="2163196"/>
            <a:ext cx="3744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a-DK" b="0" i="0" dirty="0">
                <a:effectLst/>
                <a:latin typeface="urw-din"/>
              </a:rPr>
              <a:t>Hedef paternler üzerinde test e</a:t>
            </a:r>
            <a:r>
              <a:rPr lang="tr-TR" b="0" i="0" dirty="0" err="1">
                <a:effectLst/>
                <a:latin typeface="urw-din"/>
              </a:rPr>
              <a:t>tme</a:t>
            </a:r>
            <a:r>
              <a:rPr lang="tr-TR" dirty="0">
                <a:latin typeface="urw-din"/>
              </a:rPr>
              <a:t> </a:t>
            </a:r>
            <a:r>
              <a:rPr lang="da-DK" b="0" i="0" dirty="0">
                <a:effectLst/>
                <a:latin typeface="urw-din"/>
              </a:rPr>
              <a:t>(Set B)</a:t>
            </a:r>
            <a:endParaRPr lang="tr-TR" b="0" i="0" dirty="0">
              <a:effectLst/>
              <a:latin typeface="urw-din"/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BFA67AB-2AED-B9D3-9277-595B6651B27D}"/>
              </a:ext>
            </a:extLst>
          </p:cNvPr>
          <p:cNvSpPr txBox="1"/>
          <p:nvPr/>
        </p:nvSpPr>
        <p:spPr>
          <a:xfrm>
            <a:off x="2609873" y="607995"/>
            <a:ext cx="808586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0" i="0" dirty="0">
                <a:solidFill>
                  <a:srgbClr val="00B0F0"/>
                </a:solidFill>
                <a:effectLst/>
                <a:latin typeface="urw-din"/>
              </a:rPr>
              <a:t>TESTING</a:t>
            </a:r>
          </a:p>
          <a:p>
            <a:r>
              <a:rPr lang="tr-TR" b="0" i="0" dirty="0">
                <a:effectLst/>
                <a:latin typeface="urw-din"/>
              </a:rPr>
              <a:t>Burada, girdi modellerinin her biri için BAM modeli doğru hedef kalıpları verecek ve hedef kalıplar için model ayrıca karşılık gelen girdi kalıplarını verecektir.</a:t>
            </a:r>
            <a:br>
              <a:rPr lang="tr-TR" dirty="0"/>
            </a:br>
            <a:r>
              <a:rPr lang="tr-TR" b="0" i="0" dirty="0">
                <a:effectLst/>
                <a:latin typeface="urw-din"/>
              </a:rPr>
              <a:t>Bu, bellekteki veya model ağdaki çift yönlü ilişkiyi ifade eder.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2591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{B2BE44C8-9350-4D5E-AED1-C1B7FC837F12}tf16401375</Template>
  <TotalTime>129</TotalTime>
  <Words>372</Words>
  <Application>Microsoft Office PowerPoint</Application>
  <PresentationFormat>Geniş ekran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MS Shell Dlg 2</vt:lpstr>
      <vt:lpstr>sofia-pro</vt:lpstr>
      <vt:lpstr>urw-din</vt:lpstr>
      <vt:lpstr>Wingdings</vt:lpstr>
      <vt:lpstr>Wingdings 3</vt:lpstr>
      <vt:lpstr>Madison</vt:lpstr>
      <vt:lpstr>Yapay Sinir Ağları  Bidirectional Associative Memory</vt:lpstr>
      <vt:lpstr>YSA – Çift Yönlü İlişkisel Bellek (BAM) </vt:lpstr>
      <vt:lpstr>PowerPoint Sunusu</vt:lpstr>
      <vt:lpstr>PowerPoint Sunusu</vt:lpstr>
      <vt:lpstr>BAM MODELİ</vt:lpstr>
      <vt:lpstr>BAM MODELİ</vt:lpstr>
      <vt:lpstr>BAM MODELİ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Sinir Ağları  Bidirectional Associative Memory</dc:title>
  <dc:creator>Sibel Gençtürk</dc:creator>
  <cp:lastModifiedBy>Sibel Gençtürk</cp:lastModifiedBy>
  <cp:revision>1</cp:revision>
  <dcterms:created xsi:type="dcterms:W3CDTF">2022-05-07T10:01:36Z</dcterms:created>
  <dcterms:modified xsi:type="dcterms:W3CDTF">2022-05-12T12:50:10Z</dcterms:modified>
</cp:coreProperties>
</file>