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86" r:id="rId2"/>
    <p:sldId id="285" r:id="rId3"/>
    <p:sldId id="287" r:id="rId4"/>
    <p:sldId id="282" r:id="rId5"/>
    <p:sldId id="288" r:id="rId6"/>
    <p:sldId id="290" r:id="rId7"/>
    <p:sldId id="291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298" r:id="rId30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12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typechecking-with-proptypes.html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7E8E1F3-F681-4AD3-B314-8C6D1A41D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TechnoLearn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90B043-B2BB-4C06-B26E-8A657E5229F1}"/>
              </a:ext>
            </a:extLst>
          </p:cNvPr>
          <p:cNvSpPr txBox="1">
            <a:spLocks/>
          </p:cNvSpPr>
          <p:nvPr/>
        </p:nvSpPr>
        <p:spPr>
          <a:xfrm>
            <a:off x="656906" y="756450"/>
            <a:ext cx="11093450" cy="1231106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Coding with React</a:t>
            </a:r>
          </a:p>
        </p:txBody>
      </p:sp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40B67-5B96-4000-9483-DFB04A07FCE6}"/>
              </a:ext>
            </a:extLst>
          </p:cNvPr>
          <p:cNvSpPr txBox="1"/>
          <p:nvPr/>
        </p:nvSpPr>
        <p:spPr>
          <a:xfrm>
            <a:off x="457198" y="1537772"/>
            <a:ext cx="56269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class Hello extends </a:t>
            </a:r>
            <a:r>
              <a:rPr lang="en-US" sz="2000" dirty="0" err="1">
                <a:solidFill>
                  <a:schemeClr val="bg1"/>
                </a:solidFill>
              </a:rPr>
              <a:t>React.Component</a:t>
            </a:r>
            <a:r>
              <a:rPr lang="en-US" sz="2000" dirty="0">
                <a:solidFill>
                  <a:schemeClr val="bg1"/>
                </a:solidFill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render()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return &lt;div&gt;Hello {</a:t>
            </a:r>
            <a:r>
              <a:rPr lang="en-US" sz="2000" dirty="0" err="1">
                <a:solidFill>
                  <a:schemeClr val="bg1"/>
                </a:solidFill>
              </a:rPr>
              <a:t>this.</a:t>
            </a:r>
            <a:r>
              <a:rPr lang="en-US" sz="2000" dirty="0" err="1">
                <a:highlight>
                  <a:srgbClr val="FFFF00"/>
                </a:highlight>
              </a:rPr>
              <a:t>props</a:t>
            </a:r>
            <a:r>
              <a:rPr lang="en-US" sz="2000" dirty="0" err="1">
                <a:solidFill>
                  <a:schemeClr val="bg1"/>
                </a:solidFill>
              </a:rPr>
              <a:t>.toWhat</a:t>
            </a:r>
            <a:r>
              <a:rPr lang="en-US" sz="2000" dirty="0">
                <a:solidFill>
                  <a:schemeClr val="bg1"/>
                </a:solidFill>
              </a:rPr>
              <a:t>}&lt;/div&gt;;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ReactDOM.render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&lt;Hello </a:t>
            </a:r>
            <a:r>
              <a:rPr lang="en-US" sz="2000" dirty="0" err="1">
                <a:solidFill>
                  <a:schemeClr val="bg1"/>
                </a:solidFill>
              </a:rPr>
              <a:t>toWhat</a:t>
            </a:r>
            <a:r>
              <a:rPr lang="en-US" sz="2000" dirty="0">
                <a:solidFill>
                  <a:schemeClr val="bg1"/>
                </a:solidFill>
              </a:rPr>
              <a:t>="World" /&gt;,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document.getElementById</a:t>
            </a:r>
            <a:r>
              <a:rPr lang="en-US" sz="2000" dirty="0">
                <a:solidFill>
                  <a:schemeClr val="bg1"/>
                </a:solidFill>
              </a:rPr>
              <a:t>('root')</a:t>
            </a:r>
          </a:p>
          <a:p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432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40B67-5B96-4000-9483-DFB04A07FCE6}"/>
              </a:ext>
            </a:extLst>
          </p:cNvPr>
          <p:cNvSpPr txBox="1"/>
          <p:nvPr/>
        </p:nvSpPr>
        <p:spPr>
          <a:xfrm>
            <a:off x="457198" y="1537772"/>
            <a:ext cx="56269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Arrow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Default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For…of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Spread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Static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Getter and Setter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2170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ES6 Features:</a:t>
            </a:r>
          </a:p>
        </p:txBody>
      </p:sp>
    </p:spTree>
    <p:extLst>
      <p:ext uri="{BB962C8B-B14F-4D97-AF65-F5344CB8AC3E}">
        <p14:creationId xmlns:p14="http://schemas.microsoft.com/office/powerpoint/2010/main" val="332930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1896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Let &amp; </a:t>
            </a:r>
            <a:r>
              <a:rPr lang="en-US" sz="2800" b="1" dirty="0" err="1">
                <a:solidFill>
                  <a:schemeClr val="bg1"/>
                </a:solidFill>
              </a:rPr>
              <a:t>Const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A59DCDD-F0DA-4B20-9607-7C899BEA5E2D}"/>
              </a:ext>
            </a:extLst>
          </p:cNvPr>
          <p:cNvSpPr txBox="1">
            <a:spLocks/>
          </p:cNvSpPr>
          <p:nvPr/>
        </p:nvSpPr>
        <p:spPr>
          <a:xfrm>
            <a:off x="473402" y="1638965"/>
            <a:ext cx="7985919" cy="1544960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let is similar to </a:t>
            </a:r>
            <a:r>
              <a:rPr lang="en-US" sz="2000" dirty="0" err="1"/>
              <a:t>var</a:t>
            </a:r>
            <a:r>
              <a:rPr lang="en-US" sz="2000" dirty="0"/>
              <a:t> but let has scope. let is only accessible in the block level it is defined.</a:t>
            </a:r>
            <a:endParaRPr lang="fr-F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0B2B9-F88E-4263-A84C-3AD96DCEA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29" y="1998524"/>
            <a:ext cx="6122134" cy="286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let a = 50;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let b = 100;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if (true)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	let a = 60;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c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1400" dirty="0" err="1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 d = 20;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	console.log(a/c);  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output =&gt; 6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	console.log(b/c); //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output =&gt; 10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console.log(d); // output =&gt; undefined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console.log(c); //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output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console.log(a); //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output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50 </a:t>
            </a:r>
          </a:p>
        </p:txBody>
      </p:sp>
    </p:spTree>
    <p:extLst>
      <p:ext uri="{BB962C8B-B14F-4D97-AF65-F5344CB8AC3E}">
        <p14:creationId xmlns:p14="http://schemas.microsoft.com/office/powerpoint/2010/main" val="144954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1896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Let &amp; </a:t>
            </a:r>
            <a:r>
              <a:rPr lang="en-US" sz="2800" b="1" dirty="0" err="1">
                <a:solidFill>
                  <a:schemeClr val="bg1"/>
                </a:solidFill>
              </a:rPr>
              <a:t>Const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A59DCDD-F0DA-4B20-9607-7C899BEA5E2D}"/>
              </a:ext>
            </a:extLst>
          </p:cNvPr>
          <p:cNvSpPr txBox="1">
            <a:spLocks/>
          </p:cNvSpPr>
          <p:nvPr/>
        </p:nvSpPr>
        <p:spPr>
          <a:xfrm>
            <a:off x="473402" y="1638965"/>
            <a:ext cx="7985919" cy="1544960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is used to assign a constant value to the variable. And that value cannot be changed. Its fixed.</a:t>
            </a:r>
          </a:p>
          <a:p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7E62A-3658-4CFF-BE82-F553E40D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21" y="2388777"/>
            <a:ext cx="65595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a = 50;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a = 60; // shows error. You cannot change the value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const.const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b = "Constant variable";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b = "Assigning new value"; // shows error.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0511F-A92D-463E-9400-C4E35917E62F}"/>
              </a:ext>
            </a:extLst>
          </p:cNvPr>
          <p:cNvSpPr/>
          <p:nvPr/>
        </p:nvSpPr>
        <p:spPr>
          <a:xfrm>
            <a:off x="435685" y="362320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Menlo"/>
              </a:rPr>
              <a:t>const</a:t>
            </a:r>
            <a:r>
              <a:rPr lang="en-US" sz="1400" dirty="0">
                <a:solidFill>
                  <a:schemeClr val="bg1"/>
                </a:solidFill>
                <a:latin typeface="Menlo"/>
              </a:rPr>
              <a:t> LANGUAGES = ['</a:t>
            </a:r>
            <a:r>
              <a:rPr lang="en-US" sz="1400" dirty="0" err="1">
                <a:solidFill>
                  <a:schemeClr val="bg1"/>
                </a:solidFill>
                <a:latin typeface="Menlo"/>
              </a:rPr>
              <a:t>Js</a:t>
            </a:r>
            <a:r>
              <a:rPr lang="en-US" sz="1400" dirty="0">
                <a:solidFill>
                  <a:schemeClr val="bg1"/>
                </a:solidFill>
                <a:latin typeface="Menlo"/>
              </a:rPr>
              <a:t>', 'Ruby', 'Python', 'Go'];</a:t>
            </a:r>
          </a:p>
          <a:p>
            <a:r>
              <a:rPr lang="en-US" sz="1400" dirty="0">
                <a:solidFill>
                  <a:schemeClr val="bg1"/>
                </a:solidFill>
                <a:latin typeface="Menlo"/>
              </a:rPr>
              <a:t>LANGUAGES = "Javascript"; // shows error.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Menlo"/>
              </a:rPr>
              <a:t>LANGUAGES.push</a:t>
            </a:r>
            <a:r>
              <a:rPr lang="en-US" sz="1400" dirty="0">
                <a:solidFill>
                  <a:schemeClr val="bg1"/>
                </a:solidFill>
                <a:latin typeface="Menlo"/>
              </a:rPr>
              <a:t>('Java'); // Works fine.</a:t>
            </a:r>
          </a:p>
          <a:p>
            <a:r>
              <a:rPr lang="en-US" sz="1400" dirty="0">
                <a:solidFill>
                  <a:schemeClr val="bg1"/>
                </a:solidFill>
                <a:latin typeface="Menlo"/>
              </a:rPr>
              <a:t>console.log(LANGUAGES); // ['</a:t>
            </a:r>
            <a:r>
              <a:rPr lang="en-US" sz="1400" dirty="0" err="1">
                <a:solidFill>
                  <a:schemeClr val="bg1"/>
                </a:solidFill>
                <a:latin typeface="Menlo"/>
              </a:rPr>
              <a:t>Js</a:t>
            </a:r>
            <a:r>
              <a:rPr lang="en-US" sz="1400" dirty="0">
                <a:solidFill>
                  <a:schemeClr val="bg1"/>
                </a:solidFill>
                <a:latin typeface="Menlo"/>
              </a:rPr>
              <a:t>', 'Ruby', 'Python', 'Go', 'Java'</a:t>
            </a:r>
          </a:p>
        </p:txBody>
      </p:sp>
    </p:spTree>
    <p:extLst>
      <p:ext uri="{BB962C8B-B14F-4D97-AF65-F5344CB8AC3E}">
        <p14:creationId xmlns:p14="http://schemas.microsoft.com/office/powerpoint/2010/main" val="156136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3043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Class &amp; Constructor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6E3CD-B9F7-44D0-8C69-F4D9BBDAE036}"/>
              </a:ext>
            </a:extLst>
          </p:cNvPr>
          <p:cNvSpPr/>
          <p:nvPr/>
        </p:nvSpPr>
        <p:spPr>
          <a:xfrm>
            <a:off x="766618" y="1637437"/>
            <a:ext cx="3906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</a:rPr>
              <a:t>class</a:t>
            </a:r>
            <a:r>
              <a:rPr lang="en-US" sz="1800" dirty="0">
                <a:solidFill>
                  <a:schemeClr val="bg1"/>
                </a:solidFill>
              </a:rPr>
              <a:t> Vehicle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i="1" dirty="0">
                <a:solidFill>
                  <a:srgbClr val="FFFF00"/>
                </a:solidFill>
              </a:rPr>
              <a:t>constructor</a:t>
            </a:r>
            <a:r>
              <a:rPr lang="en-US" sz="1800" dirty="0">
                <a:solidFill>
                  <a:schemeClr val="bg1"/>
                </a:solidFill>
              </a:rPr>
              <a:t> (name, type)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this.name = name;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this.type</a:t>
            </a:r>
            <a:r>
              <a:rPr lang="en-US" sz="1800" dirty="0">
                <a:solidFill>
                  <a:schemeClr val="bg1"/>
                </a:solidFill>
              </a:rPr>
              <a:t> = type;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getName</a:t>
            </a:r>
            <a:r>
              <a:rPr lang="en-US" sz="1800" dirty="0">
                <a:solidFill>
                  <a:schemeClr val="bg1"/>
                </a:solidFill>
              </a:rPr>
              <a:t> 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return this.name;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getType</a:t>
            </a:r>
            <a:r>
              <a:rPr lang="en-US" sz="1800" dirty="0">
                <a:solidFill>
                  <a:schemeClr val="bg1"/>
                </a:solidFill>
              </a:rPr>
              <a:t> 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return </a:t>
            </a:r>
            <a:r>
              <a:rPr lang="en-US" sz="1800" dirty="0" err="1">
                <a:solidFill>
                  <a:schemeClr val="bg1"/>
                </a:solidFill>
              </a:rPr>
              <a:t>this.type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231B6-99FD-4966-B551-21ED331B3C79}"/>
              </a:ext>
            </a:extLst>
          </p:cNvPr>
          <p:cNvSpPr/>
          <p:nvPr/>
        </p:nvSpPr>
        <p:spPr>
          <a:xfrm>
            <a:off x="3809887" y="162041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</a:rPr>
              <a:t>class</a:t>
            </a:r>
            <a:r>
              <a:rPr lang="en-US" sz="1800" dirty="0">
                <a:solidFill>
                  <a:schemeClr val="bg1"/>
                </a:solidFill>
              </a:rPr>
              <a:t> Car </a:t>
            </a:r>
            <a:r>
              <a:rPr lang="en-US" sz="1800" dirty="0">
                <a:solidFill>
                  <a:srgbClr val="FFFF00"/>
                </a:solidFill>
              </a:rPr>
              <a:t>extends</a:t>
            </a:r>
            <a:r>
              <a:rPr lang="en-US" sz="1800" dirty="0">
                <a:solidFill>
                  <a:schemeClr val="bg1"/>
                </a:solidFill>
              </a:rPr>
              <a:t> Vehicle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b="1" i="1" dirty="0">
                <a:solidFill>
                  <a:srgbClr val="FFFF00"/>
                </a:solidFill>
              </a:rPr>
              <a:t>constructor</a:t>
            </a:r>
            <a:r>
              <a:rPr lang="en-US" sz="1800" dirty="0">
                <a:solidFill>
                  <a:schemeClr val="bg1"/>
                </a:solidFill>
              </a:rPr>
              <a:t> (name)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super(name, 'car');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getName</a:t>
            </a:r>
            <a:r>
              <a:rPr lang="en-US" sz="1800" dirty="0">
                <a:solidFill>
                  <a:schemeClr val="bg1"/>
                </a:solidFill>
              </a:rPr>
              <a:t> 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return </a:t>
            </a:r>
            <a:r>
              <a:rPr lang="en-US" sz="1800" dirty="0" err="1">
                <a:solidFill>
                  <a:schemeClr val="bg1"/>
                </a:solidFill>
              </a:rPr>
              <a:t>'It</a:t>
            </a:r>
            <a:r>
              <a:rPr lang="en-US" sz="1800" dirty="0">
                <a:solidFill>
                  <a:schemeClr val="bg1"/>
                </a:solidFill>
              </a:rPr>
              <a:t> is a car: ' + </a:t>
            </a:r>
            <a:r>
              <a:rPr lang="en-US" sz="1800" dirty="0" err="1">
                <a:solidFill>
                  <a:schemeClr val="bg1"/>
                </a:solidFill>
              </a:rPr>
              <a:t>super.getName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27D8B-FA81-48F7-BD3C-4008EF65EB0E}"/>
              </a:ext>
            </a:extLst>
          </p:cNvPr>
          <p:cNvSpPr/>
          <p:nvPr/>
        </p:nvSpPr>
        <p:spPr>
          <a:xfrm>
            <a:off x="3200343" y="51734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let car = new Car('Tesla');</a:t>
            </a:r>
          </a:p>
          <a:p>
            <a:r>
              <a:rPr lang="en-US" dirty="0">
                <a:solidFill>
                  <a:srgbClr val="FFFF00"/>
                </a:solidFill>
              </a:rPr>
              <a:t>console.log(</a:t>
            </a:r>
            <a:r>
              <a:rPr lang="en-US" dirty="0" err="1">
                <a:solidFill>
                  <a:srgbClr val="FFFF00"/>
                </a:solidFill>
              </a:rPr>
              <a:t>car.getName</a:t>
            </a:r>
            <a:r>
              <a:rPr lang="en-US" dirty="0">
                <a:solidFill>
                  <a:srgbClr val="FFFF00"/>
                </a:solidFill>
              </a:rPr>
              <a:t>()); // It is a car: Tesla</a:t>
            </a:r>
          </a:p>
          <a:p>
            <a:r>
              <a:rPr lang="en-US" dirty="0">
                <a:solidFill>
                  <a:srgbClr val="FFFF00"/>
                </a:solidFill>
              </a:rPr>
              <a:t>console.log(</a:t>
            </a:r>
            <a:r>
              <a:rPr lang="en-US" dirty="0" err="1">
                <a:solidFill>
                  <a:srgbClr val="FFFF00"/>
                </a:solidFill>
              </a:rPr>
              <a:t>car.getType</a:t>
            </a:r>
            <a:r>
              <a:rPr lang="en-US" dirty="0">
                <a:solidFill>
                  <a:srgbClr val="FFFF00"/>
                </a:solidFill>
              </a:rPr>
              <a:t>()); // car</a:t>
            </a:r>
          </a:p>
        </p:txBody>
      </p:sp>
    </p:spTree>
    <p:extLst>
      <p:ext uri="{BB962C8B-B14F-4D97-AF65-F5344CB8AC3E}">
        <p14:creationId xmlns:p14="http://schemas.microsoft.com/office/powerpoint/2010/main" val="58901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2593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Arrow Function: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6E3CD-B9F7-44D0-8C69-F4D9BBDAE036}"/>
              </a:ext>
            </a:extLst>
          </p:cNvPr>
          <p:cNvSpPr/>
          <p:nvPr/>
        </p:nvSpPr>
        <p:spPr>
          <a:xfrm>
            <a:off x="766618" y="1637437"/>
            <a:ext cx="63256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Conventional:</a:t>
            </a:r>
          </a:p>
          <a:p>
            <a:r>
              <a:rPr lang="en-US" sz="1800" dirty="0">
                <a:solidFill>
                  <a:schemeClr val="bg1"/>
                </a:solidFill>
              </a:rPr>
              <a:t>function </a:t>
            </a:r>
            <a:r>
              <a:rPr lang="en-US" sz="1800" dirty="0" err="1">
                <a:solidFill>
                  <a:schemeClr val="bg1"/>
                </a:solidFill>
              </a:rPr>
              <a:t>funcName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params</a:t>
            </a:r>
            <a:r>
              <a:rPr lang="en-US" sz="18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return </a:t>
            </a:r>
            <a:r>
              <a:rPr lang="en-US" sz="1800" dirty="0" err="1">
                <a:solidFill>
                  <a:schemeClr val="bg1"/>
                </a:solidFill>
              </a:rPr>
              <a:t>params</a:t>
            </a:r>
            <a:r>
              <a:rPr lang="en-US" sz="1800" dirty="0">
                <a:solidFill>
                  <a:schemeClr val="bg1"/>
                </a:solidFill>
              </a:rPr>
              <a:t> + 2;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}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var</a:t>
            </a:r>
            <a:r>
              <a:rPr lang="en-US" sz="1800" dirty="0">
                <a:solidFill>
                  <a:schemeClr val="bg1"/>
                </a:solidFill>
              </a:rPr>
              <a:t> funcName1 = function()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return “Hello…!!!”;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funcName1();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Arrow Function: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const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funcName</a:t>
            </a:r>
            <a:r>
              <a:rPr lang="en-US" sz="1800" dirty="0">
                <a:solidFill>
                  <a:schemeClr val="bg1"/>
                </a:solidFill>
              </a:rPr>
              <a:t> = (</a:t>
            </a:r>
            <a:r>
              <a:rPr lang="en-US" sz="1800" dirty="0" err="1">
                <a:solidFill>
                  <a:schemeClr val="bg1"/>
                </a:solidFill>
              </a:rPr>
              <a:t>params</a:t>
            </a:r>
            <a:r>
              <a:rPr lang="en-US" sz="1800" dirty="0">
                <a:solidFill>
                  <a:schemeClr val="bg1"/>
                </a:solidFill>
              </a:rPr>
              <a:t>) =&gt; </a:t>
            </a:r>
            <a:r>
              <a:rPr lang="en-US" sz="1800" dirty="0" err="1">
                <a:solidFill>
                  <a:schemeClr val="bg1"/>
                </a:solidFill>
              </a:rPr>
              <a:t>params</a:t>
            </a:r>
            <a:r>
              <a:rPr lang="en-US" sz="1800" dirty="0">
                <a:solidFill>
                  <a:schemeClr val="bg1"/>
                </a:solidFill>
              </a:rPr>
              <a:t> + 2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const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funcName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param</a:t>
            </a:r>
            <a:r>
              <a:rPr lang="en-US" sz="1800" dirty="0">
                <a:solidFill>
                  <a:schemeClr val="bg1"/>
                </a:solidFill>
              </a:rPr>
              <a:t> =&gt; </a:t>
            </a:r>
            <a:r>
              <a:rPr lang="en-US" sz="1800" dirty="0" err="1">
                <a:solidFill>
                  <a:schemeClr val="bg1"/>
                </a:solidFill>
              </a:rPr>
              <a:t>param</a:t>
            </a:r>
            <a:r>
              <a:rPr lang="en-US" sz="1800" dirty="0">
                <a:solidFill>
                  <a:schemeClr val="bg1"/>
                </a:solidFill>
              </a:rPr>
              <a:t> + 2;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const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funcName</a:t>
            </a:r>
            <a:r>
              <a:rPr lang="en-US" sz="1800" dirty="0">
                <a:solidFill>
                  <a:schemeClr val="bg1"/>
                </a:solidFill>
              </a:rPr>
              <a:t> = (param1, param2) =&gt; param1+ param2;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const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funcName</a:t>
            </a:r>
            <a:r>
              <a:rPr lang="en-US" sz="1800" dirty="0">
                <a:solidFill>
                  <a:schemeClr val="bg1"/>
                </a:solidFill>
              </a:rPr>
              <a:t> = (param1, param2) =&gt;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if (param1 %2 === 0)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return true;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	return false;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};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1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3061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6E3CD-B9F7-44D0-8C69-F4D9BBDAE036}"/>
              </a:ext>
            </a:extLst>
          </p:cNvPr>
          <p:cNvSpPr/>
          <p:nvPr/>
        </p:nvSpPr>
        <p:spPr>
          <a:xfrm>
            <a:off x="766618" y="1637437"/>
            <a:ext cx="7693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Default parameters are parameters which are given by default while declaring a function. But it’s value can be changed when calling the function.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450152B-9292-4DE3-92C1-32E8162E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92" y="2485316"/>
            <a:ext cx="3681400" cy="150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let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Func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 = (a, b = {}) =&gt; {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</a:b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return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b.x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; //</a:t>
            </a:r>
            <a:r>
              <a:rPr kumimoji="0" lang="en-US" altLang="en-US" sz="2000" b="1" i="1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 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</a:b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}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</a:b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Func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(20); // 20 + 10 = 30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46F0A0-A9C2-4BCA-B9A1-33584434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75168"/>
            <a:ext cx="3195782" cy="101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let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NotWorkingFunction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= (a = 10, b)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return a + b;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NotWorkingFunction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(20); // NAN. Not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gonna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work.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2426D89-6994-4C43-BD7A-31B35339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00" y="4616014"/>
            <a:ext cx="2410690" cy="113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= (a, b)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return a + b;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(20); //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NaN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1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1227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For…of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6E3CD-B9F7-44D0-8C69-F4D9BBDAE036}"/>
              </a:ext>
            </a:extLst>
          </p:cNvPr>
          <p:cNvSpPr/>
          <p:nvPr/>
        </p:nvSpPr>
        <p:spPr>
          <a:xfrm>
            <a:off x="766618" y="1637437"/>
            <a:ext cx="7693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for..of</a:t>
            </a:r>
            <a:r>
              <a:rPr lang="en-US" sz="1800" dirty="0">
                <a:solidFill>
                  <a:schemeClr val="bg1"/>
                </a:solidFill>
              </a:rPr>
              <a:t> is very similar to </a:t>
            </a:r>
            <a:r>
              <a:rPr lang="en-US" sz="1800" dirty="0" err="1">
                <a:solidFill>
                  <a:schemeClr val="bg1"/>
                </a:solidFill>
              </a:rPr>
              <a:t>for..in</a:t>
            </a:r>
            <a:r>
              <a:rPr lang="en-US" sz="1800" dirty="0">
                <a:solidFill>
                  <a:schemeClr val="bg1"/>
                </a:solidFill>
              </a:rPr>
              <a:t> with slight modification.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for..of</a:t>
            </a:r>
            <a:r>
              <a:rPr lang="en-US" sz="1800" dirty="0">
                <a:solidFill>
                  <a:schemeClr val="bg1"/>
                </a:solidFill>
              </a:rPr>
              <a:t> iterates through list of elements (</a:t>
            </a:r>
            <a:r>
              <a:rPr lang="en-US" sz="1800" dirty="0" err="1">
                <a:solidFill>
                  <a:schemeClr val="bg1"/>
                </a:solidFill>
              </a:rPr>
              <a:t>i.e</a:t>
            </a:r>
            <a:r>
              <a:rPr lang="en-US" sz="1800" dirty="0">
                <a:solidFill>
                  <a:schemeClr val="bg1"/>
                </a:solidFill>
              </a:rPr>
              <a:t>) like Array and returns the elements (not their index) one by one.</a:t>
            </a:r>
          </a:p>
          <a:p>
            <a:endParaRPr lang="fr-FR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450152B-9292-4DE3-92C1-32E8162E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34" y="3282314"/>
            <a:ext cx="3681400" cy="150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Menlo"/>
              </a:rPr>
              <a:t>let </a:t>
            </a:r>
            <a:r>
              <a:rPr lang="en-US" altLang="en-US" sz="2000" dirty="0" err="1">
                <a:solidFill>
                  <a:schemeClr val="bg1"/>
                </a:solidFill>
                <a:latin typeface="Menlo"/>
              </a:rPr>
              <a:t>arr</a:t>
            </a:r>
            <a:r>
              <a:rPr lang="en-US" altLang="en-US" sz="2000" dirty="0">
                <a:solidFill>
                  <a:schemeClr val="bg1"/>
                </a:solidFill>
                <a:latin typeface="Menlo"/>
              </a:rPr>
              <a:t> = [2,3,4,1];</a:t>
            </a:r>
            <a:br>
              <a:rPr lang="en-US" altLang="en-US" sz="2000" dirty="0">
                <a:solidFill>
                  <a:schemeClr val="bg1"/>
                </a:solidFill>
                <a:latin typeface="Menlo"/>
              </a:rPr>
            </a:br>
            <a:r>
              <a:rPr lang="en-US" altLang="en-US" sz="2000" dirty="0">
                <a:solidFill>
                  <a:schemeClr val="bg1"/>
                </a:solidFill>
                <a:latin typeface="Menlo"/>
              </a:rPr>
              <a:t>for (let value of </a:t>
            </a:r>
            <a:r>
              <a:rPr lang="en-US" altLang="en-US" sz="2000" dirty="0" err="1">
                <a:solidFill>
                  <a:schemeClr val="bg1"/>
                </a:solidFill>
                <a:latin typeface="Menlo"/>
              </a:rPr>
              <a:t>arr</a:t>
            </a:r>
            <a:r>
              <a:rPr lang="en-US" altLang="en-US" sz="2000" dirty="0">
                <a:solidFill>
                  <a:schemeClr val="bg1"/>
                </a:solidFill>
                <a:latin typeface="Menlo"/>
              </a:rPr>
              <a:t>) {</a:t>
            </a:r>
            <a:br>
              <a:rPr lang="en-US" altLang="en-US" sz="2000" dirty="0">
                <a:solidFill>
                  <a:schemeClr val="bg1"/>
                </a:solidFill>
                <a:latin typeface="Menlo"/>
              </a:rPr>
            </a:br>
            <a:r>
              <a:rPr lang="en-US" altLang="en-US" sz="2000" dirty="0">
                <a:solidFill>
                  <a:schemeClr val="bg1"/>
                </a:solidFill>
                <a:latin typeface="Menlo"/>
              </a:rPr>
              <a:t>console.log(value); // 2, 3 ,4 1</a:t>
            </a:r>
            <a:br>
              <a:rPr lang="en-US" altLang="en-US" sz="2000" dirty="0">
                <a:solidFill>
                  <a:schemeClr val="bg1"/>
                </a:solidFill>
                <a:latin typeface="Menlo"/>
              </a:rPr>
            </a:br>
            <a:r>
              <a:rPr lang="en-US" altLang="en-US" sz="2000" dirty="0">
                <a:solidFill>
                  <a:schemeClr val="bg1"/>
                </a:solidFill>
                <a:latin typeface="Menlo"/>
              </a:rPr>
              <a:t>}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46F0A0-A9C2-4BCA-B9A1-33584434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12982"/>
            <a:ext cx="3195782" cy="22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let </a:t>
            </a:r>
            <a:r>
              <a:rPr lang="en-US" altLang="en-US" sz="1600" dirty="0" err="1">
                <a:solidFill>
                  <a:schemeClr val="bg1"/>
                </a:solidFill>
                <a:latin typeface="Menlo"/>
              </a:rPr>
              <a:t>obj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 =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x: 1,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y: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};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for (let </a:t>
            </a:r>
            <a:r>
              <a:rPr lang="en-US" altLang="en-US" sz="1600" dirty="0" err="1">
                <a:solidFill>
                  <a:schemeClr val="bg1"/>
                </a:solidFill>
                <a:latin typeface="Menlo"/>
              </a:rPr>
              <a:t>i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 in </a:t>
            </a:r>
            <a:r>
              <a:rPr lang="en-US" altLang="en-US" sz="1600" dirty="0" err="1">
                <a:solidFill>
                  <a:schemeClr val="bg1"/>
                </a:solidFill>
                <a:latin typeface="Menlo"/>
              </a:rPr>
              <a:t>obj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) {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console.log(</a:t>
            </a:r>
            <a:r>
              <a:rPr lang="en-US" altLang="en-US" sz="1600" dirty="0" err="1">
                <a:solidFill>
                  <a:schemeClr val="bg1"/>
                </a:solidFill>
                <a:latin typeface="Menlo"/>
              </a:rPr>
              <a:t>obj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[</a:t>
            </a:r>
            <a:r>
              <a:rPr lang="en-US" altLang="en-US" sz="1600" dirty="0" err="1">
                <a:solidFill>
                  <a:schemeClr val="bg1"/>
                </a:solidFill>
                <a:latin typeface="Menlo"/>
              </a:rPr>
              <a:t>i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]); //1, 2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}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3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2770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Spread attributes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6E3CD-B9F7-44D0-8C69-F4D9BBDAE036}"/>
              </a:ext>
            </a:extLst>
          </p:cNvPr>
          <p:cNvSpPr/>
          <p:nvPr/>
        </p:nvSpPr>
        <p:spPr>
          <a:xfrm>
            <a:off x="766618" y="1637437"/>
            <a:ext cx="7693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Spread attributes help to spread the expression as the name suggests. In simple words, it converts a list of elements to an array and vice versa.</a:t>
            </a:r>
            <a:endParaRPr lang="fr-FR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8692E6-24EB-4201-BE87-B941F71C84A2}"/>
              </a:ext>
            </a:extLst>
          </p:cNvPr>
          <p:cNvSpPr/>
          <p:nvPr/>
        </p:nvSpPr>
        <p:spPr>
          <a:xfrm>
            <a:off x="313578" y="248893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let 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SumElements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 = (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arr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) =&gt; {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console.log(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arr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); // [10, 20, 40, 60, 90] let sum = 0;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for (let element of 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arr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) {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sum += element;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}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console.log(sum); // 220. 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}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SumElements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([10, 20, 40, 60, 90]); 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4F03F-10B6-4A33-8110-034112B30307}"/>
              </a:ext>
            </a:extLst>
          </p:cNvPr>
          <p:cNvSpPr/>
          <p:nvPr/>
        </p:nvSpPr>
        <p:spPr>
          <a:xfrm>
            <a:off x="4408015" y="23503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let 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SumElements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 = (...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arr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) =&gt; {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console.log(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arr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); // [10, 20, 40, 60, 90]let sum = 0;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for (let element of 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arr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) {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sum += element;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}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console.log(sum); // 220. </a:t>
            </a:r>
            <a:br>
              <a:rPr lang="en-US" altLang="en-US" sz="1400" dirty="0">
                <a:solidFill>
                  <a:schemeClr val="bg1"/>
                </a:solidFill>
                <a:latin typeface="Menlo"/>
              </a:rPr>
            </a:b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}</a:t>
            </a:r>
            <a:r>
              <a:rPr lang="en-US" altLang="en-US" sz="1400" dirty="0" err="1">
                <a:solidFill>
                  <a:schemeClr val="bg1"/>
                </a:solidFill>
                <a:latin typeface="Menlo"/>
              </a:rPr>
              <a:t>SumElements</a:t>
            </a:r>
            <a:r>
              <a:rPr lang="en-US" altLang="en-US" sz="1400" dirty="0">
                <a:solidFill>
                  <a:schemeClr val="bg1"/>
                </a:solidFill>
                <a:latin typeface="Menlo"/>
              </a:rPr>
              <a:t>(10, 20, 40, 60, 90); // Note we are not passing array here. Instead we are passing the elements as arguments.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571137E-9F5A-4A82-8862-5C2292E7D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83" y="4098372"/>
            <a:ext cx="3703782" cy="6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let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= [10, 20, 60];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Math.max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); // Shows error. Doesn't accept an array.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067A0D7-AE53-4377-97C9-78F9FBB8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015" y="4166282"/>
            <a:ext cx="1699491" cy="6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let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= [10, 20, 60];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Math.max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(...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); // 60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9312D4B-A733-42F3-B54C-7BAA6281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938971"/>
            <a:ext cx="3038765" cy="49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const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a = {x: 'India', y:'Spain'};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EF1717F-F692-4D4B-A10A-D24CE569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989" y="4921876"/>
            <a:ext cx="2687782" cy="49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const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 = {y: 'UK', z:'USA'};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1213D29-56E7-4920-BB1D-94F45EF6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9" y="5473746"/>
            <a:ext cx="6271490" cy="70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const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g = {...a, ...f}; {x: 'India', y: 'UK', z:'USA'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Console.log(g); // </a:t>
            </a:r>
            <a:r>
              <a:rPr lang="es-ES" altLang="en-US" sz="1400" b="1" i="1" dirty="0">
                <a:solidFill>
                  <a:schemeClr val="bg1"/>
                </a:solidFill>
                <a:latin typeface="Arial" panose="020B0604020202020204" pitchFamily="34" charset="0"/>
              </a:rPr>
              <a:t>{x: "India", y: "UK", z: "USA"}</a:t>
            </a: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9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73402" y="1115745"/>
            <a:ext cx="2736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Getters &amp; Setters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A3D1B-C90B-40AC-BB27-6F30CCE32252}"/>
              </a:ext>
            </a:extLst>
          </p:cNvPr>
          <p:cNvSpPr/>
          <p:nvPr/>
        </p:nvSpPr>
        <p:spPr>
          <a:xfrm>
            <a:off x="3669396" y="1377355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class People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constructor(name) {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	this.name = name;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}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get Name() {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	return this.name;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}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set Name(name) {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	this.name = name;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get </a:t>
            </a:r>
            <a:r>
              <a:rPr lang="en-US" altLang="en-US" sz="1600" dirty="0" err="1">
                <a:solidFill>
                  <a:schemeClr val="bg1"/>
                </a:solidFill>
                <a:latin typeface="Menlo"/>
              </a:rPr>
              <a:t>abc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	return  this.name;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	}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let person = new People("Jon Snow");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console.log(</a:t>
            </a:r>
            <a:r>
              <a:rPr lang="en-US" altLang="en-US" sz="1600" b="1" i="1" dirty="0" err="1">
                <a:solidFill>
                  <a:schemeClr val="bg1"/>
                </a:solidFill>
                <a:latin typeface="Menlo"/>
              </a:rPr>
              <a:t>person.Name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); // Jon Snow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b="1" i="1" dirty="0" err="1">
                <a:solidFill>
                  <a:schemeClr val="bg1"/>
                </a:solidFill>
                <a:latin typeface="Menlo"/>
              </a:rPr>
              <a:t>person.Name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 = "Dany";</a:t>
            </a:r>
            <a:br>
              <a:rPr lang="en-US" altLang="en-US" sz="1600" dirty="0">
                <a:solidFill>
                  <a:schemeClr val="bg1"/>
                </a:solidFill>
                <a:latin typeface="Menlo"/>
              </a:rPr>
            </a:b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console.log(</a:t>
            </a:r>
            <a:r>
              <a:rPr lang="en-US" altLang="en-US" sz="1600" dirty="0" err="1">
                <a:solidFill>
                  <a:schemeClr val="bg1"/>
                </a:solidFill>
                <a:latin typeface="Menlo"/>
              </a:rPr>
              <a:t>person.Name</a:t>
            </a:r>
            <a:r>
              <a:rPr lang="en-US" altLang="en-US" sz="1600" dirty="0">
                <a:solidFill>
                  <a:schemeClr val="bg1"/>
                </a:solidFill>
                <a:latin typeface="Menlo"/>
              </a:rPr>
              <a:t>);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React ?</a:t>
            </a:r>
          </a:p>
          <a:p>
            <a:r>
              <a:rPr lang="en-US" dirty="0"/>
              <a:t>Why to use React ?</a:t>
            </a:r>
          </a:p>
          <a:p>
            <a:r>
              <a:rPr lang="en-US" dirty="0"/>
              <a:t>Initial set-up</a:t>
            </a:r>
          </a:p>
          <a:p>
            <a:r>
              <a:rPr lang="en-US" dirty="0"/>
              <a:t>Basics of Javascript</a:t>
            </a:r>
          </a:p>
          <a:p>
            <a:r>
              <a:rPr lang="en-US" dirty="0"/>
              <a:t>JSX &amp; ES6</a:t>
            </a:r>
          </a:p>
          <a:p>
            <a:r>
              <a:rPr lang="en-US" dirty="0"/>
              <a:t>React Component</a:t>
            </a:r>
          </a:p>
          <a:p>
            <a:pPr lvl="1"/>
            <a:r>
              <a:rPr lang="en-US" dirty="0"/>
              <a:t>Stateful component (Smart Component)</a:t>
            </a:r>
          </a:p>
          <a:p>
            <a:pPr lvl="1"/>
            <a:r>
              <a:rPr lang="en-US" dirty="0"/>
              <a:t>Stateless component (Dumb Component)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38E7F5C-B63D-4891-8F09-3FA52751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504702"/>
            <a:ext cx="11091672" cy="498598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9987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88140" y="413663"/>
            <a:ext cx="3663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React JS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C90AE-FCEA-41BD-9DA3-BD410A5D1BCD}"/>
              </a:ext>
            </a:extLst>
          </p:cNvPr>
          <p:cNvSpPr/>
          <p:nvPr/>
        </p:nvSpPr>
        <p:spPr>
          <a:xfrm>
            <a:off x="488140" y="1124745"/>
            <a:ext cx="70385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React is a declarative, efficient, and flexible JavaScript library for building small UI components. Developed by Facebook.</a:t>
            </a:r>
          </a:p>
          <a:p>
            <a:r>
              <a:rPr lang="en-US" sz="1800" b="1" dirty="0">
                <a:solidFill>
                  <a:srgbClr val="92D050"/>
                </a:solidFill>
              </a:rPr>
              <a:t>Advantage: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Strong foundation and large community behind it</a:t>
            </a:r>
          </a:p>
          <a:p>
            <a:r>
              <a:rPr lang="en-US" sz="1800" dirty="0">
                <a:solidFill>
                  <a:schemeClr val="bg1"/>
                </a:solidFill>
              </a:rPr>
              <a:t>Implements one-way data flow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Uses virtual DOM which is a JavaScript object. This will improve apps performance, since JavaScript virtual DOM is faster than the regular DOM.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improve readability, which helps to maintain larger apps.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Limitation:</a:t>
            </a:r>
          </a:p>
          <a:p>
            <a:r>
              <a:rPr lang="en-US" sz="1800" dirty="0">
                <a:solidFill>
                  <a:schemeClr val="bg1"/>
                </a:solidFill>
              </a:rPr>
              <a:t>Only covers the view layer, hence need to integrate other framework/library to build an end to end application.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Uses inline templating – Mixing up the concerns.</a:t>
            </a:r>
          </a:p>
        </p:txBody>
      </p:sp>
    </p:spTree>
    <p:extLst>
      <p:ext uri="{BB962C8B-B14F-4D97-AF65-F5344CB8AC3E}">
        <p14:creationId xmlns:p14="http://schemas.microsoft.com/office/powerpoint/2010/main" val="274938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88140" y="413663"/>
            <a:ext cx="3605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React 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C90AE-FCEA-41BD-9DA3-BD410A5D1BCD}"/>
              </a:ext>
            </a:extLst>
          </p:cNvPr>
          <p:cNvSpPr/>
          <p:nvPr/>
        </p:nvSpPr>
        <p:spPr>
          <a:xfrm>
            <a:off x="488140" y="1124745"/>
            <a:ext cx="7038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Components let you split the UI into independent, reusable pieces, and let developer concentrate each component in isolation.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DD222-6D4E-4CE4-8DDE-5281012F72B7}"/>
              </a:ext>
            </a:extLst>
          </p:cNvPr>
          <p:cNvSpPr/>
          <p:nvPr/>
        </p:nvSpPr>
        <p:spPr>
          <a:xfrm>
            <a:off x="362410" y="2185033"/>
            <a:ext cx="543796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function </a:t>
            </a:r>
            <a:r>
              <a:rPr lang="en-US" sz="2000" dirty="0" err="1">
                <a:solidFill>
                  <a:schemeClr val="bg1"/>
                </a:solidFill>
              </a:rPr>
              <a:t>DemoView</a:t>
            </a:r>
            <a:r>
              <a:rPr lang="en-US" sz="2000" dirty="0">
                <a:solidFill>
                  <a:schemeClr val="bg1"/>
                </a:solidFill>
              </a:rPr>
              <a:t>(name, age)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return &lt;h1&gt;Hello, {name} is {age} years old&lt;/h1&gt;;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0D601-FE0E-4E0C-8C94-BB0125E0DD71}"/>
              </a:ext>
            </a:extLst>
          </p:cNvPr>
          <p:cNvSpPr/>
          <p:nvPr/>
        </p:nvSpPr>
        <p:spPr>
          <a:xfrm>
            <a:off x="2339752" y="3028017"/>
            <a:ext cx="61561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How to render: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const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obj</a:t>
            </a:r>
            <a:r>
              <a:rPr lang="en-US" i="1" dirty="0">
                <a:solidFill>
                  <a:schemeClr val="bg1"/>
                </a:solidFill>
              </a:rPr>
              <a:t>  = {name: ‘</a:t>
            </a:r>
            <a:r>
              <a:rPr lang="en-US" i="1" dirty="0" err="1">
                <a:solidFill>
                  <a:schemeClr val="bg1"/>
                </a:solidFill>
              </a:rPr>
              <a:t>Bheem</a:t>
            </a:r>
            <a:r>
              <a:rPr lang="en-US" i="1" dirty="0">
                <a:solidFill>
                  <a:schemeClr val="bg1"/>
                </a:solidFill>
              </a:rPr>
              <a:t>’, age: ‘15’};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element = &lt; </a:t>
            </a:r>
            <a:r>
              <a:rPr lang="en-US" dirty="0" err="1">
                <a:solidFill>
                  <a:schemeClr val="bg1"/>
                </a:solidFill>
              </a:rPr>
              <a:t>DemoView</a:t>
            </a:r>
            <a:r>
              <a:rPr lang="en-US" dirty="0">
                <a:solidFill>
                  <a:schemeClr val="bg1"/>
                </a:solidFill>
              </a:rPr>
              <a:t> {…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obj</a:t>
            </a:r>
            <a:r>
              <a:rPr lang="en-US" dirty="0">
                <a:solidFill>
                  <a:schemeClr val="bg1"/>
                </a:solidFill>
              </a:rPr>
              <a:t>}/&gt;;</a:t>
            </a:r>
          </a:p>
          <a:p>
            <a:r>
              <a:rPr lang="en-US" dirty="0" err="1">
                <a:solidFill>
                  <a:schemeClr val="bg1"/>
                </a:solidFill>
              </a:rPr>
              <a:t>ReactDOM.render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  element,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document.getElementById</a:t>
            </a:r>
            <a:r>
              <a:rPr lang="en-US" dirty="0">
                <a:solidFill>
                  <a:schemeClr val="bg1"/>
                </a:solidFill>
              </a:rPr>
              <a:t>('root')</a:t>
            </a:r>
          </a:p>
          <a:p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0543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8AC29-C721-447A-B9A3-F37EBACBC759}"/>
              </a:ext>
            </a:extLst>
          </p:cNvPr>
          <p:cNvSpPr/>
          <p:nvPr/>
        </p:nvSpPr>
        <p:spPr>
          <a:xfrm>
            <a:off x="488140" y="413663"/>
            <a:ext cx="3605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React 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C90AE-FCEA-41BD-9DA3-BD410A5D1BCD}"/>
              </a:ext>
            </a:extLst>
          </p:cNvPr>
          <p:cNvSpPr/>
          <p:nvPr/>
        </p:nvSpPr>
        <p:spPr>
          <a:xfrm>
            <a:off x="488140" y="1124745"/>
            <a:ext cx="7038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Components let you split the UI into independent, reusable pieces, and let developer concentrate each component in isolation.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CEA5B-8BF4-4AC0-A5E1-DB52A56A118C}"/>
              </a:ext>
            </a:extLst>
          </p:cNvPr>
          <p:cNvSpPr/>
          <p:nvPr/>
        </p:nvSpPr>
        <p:spPr>
          <a:xfrm>
            <a:off x="530964" y="2882845"/>
            <a:ext cx="5343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class </a:t>
            </a:r>
            <a:r>
              <a:rPr lang="en-US" sz="1800" dirty="0" err="1">
                <a:solidFill>
                  <a:schemeClr val="bg1"/>
                </a:solidFill>
              </a:rPr>
              <a:t>DemoComp</a:t>
            </a:r>
            <a:r>
              <a:rPr lang="en-US" sz="1800" dirty="0">
                <a:solidFill>
                  <a:schemeClr val="bg1"/>
                </a:solidFill>
              </a:rPr>
              <a:t> extends </a:t>
            </a:r>
            <a:r>
              <a:rPr lang="en-US" sz="1800" dirty="0" err="1">
                <a:solidFill>
                  <a:schemeClr val="bg1"/>
                </a:solidFill>
              </a:rPr>
              <a:t>React.Component</a:t>
            </a:r>
            <a:r>
              <a:rPr lang="en-US" sz="1800" dirty="0">
                <a:solidFill>
                  <a:schemeClr val="bg1"/>
                </a:solidFill>
              </a:rPr>
              <a:t>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render()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return &lt;h1&gt;Hello, {this.props.name}&lt;/h1&gt;;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6F32E-69B5-4D72-81DF-4BA4417EF5BA}"/>
              </a:ext>
            </a:extLst>
          </p:cNvPr>
          <p:cNvSpPr/>
          <p:nvPr/>
        </p:nvSpPr>
        <p:spPr>
          <a:xfrm>
            <a:off x="432126" y="2214492"/>
            <a:ext cx="2514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-apple-system"/>
              </a:rPr>
              <a:t>Class Components</a:t>
            </a:r>
            <a:endParaRPr lang="en-US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CEC7D-038E-4687-988E-F289321ACEF9}"/>
              </a:ext>
            </a:extLst>
          </p:cNvPr>
          <p:cNvSpPr/>
          <p:nvPr/>
        </p:nvSpPr>
        <p:spPr>
          <a:xfrm>
            <a:off x="3491880" y="45947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How to render: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const</a:t>
            </a:r>
            <a:r>
              <a:rPr lang="en-US" sz="1800" dirty="0">
                <a:solidFill>
                  <a:schemeClr val="bg1"/>
                </a:solidFill>
              </a:rPr>
              <a:t> element = &lt; </a:t>
            </a:r>
            <a:r>
              <a:rPr lang="en-US" sz="1800" dirty="0" err="1">
                <a:solidFill>
                  <a:schemeClr val="bg1"/>
                </a:solidFill>
              </a:rPr>
              <a:t>DemoComp</a:t>
            </a:r>
            <a:r>
              <a:rPr lang="en-US" sz="1800" dirty="0">
                <a:solidFill>
                  <a:schemeClr val="bg1"/>
                </a:solidFill>
              </a:rPr>
              <a:t> name=“</a:t>
            </a:r>
            <a:r>
              <a:rPr lang="en-US" sz="1800" dirty="0" err="1">
                <a:solidFill>
                  <a:schemeClr val="bg1"/>
                </a:solidFill>
              </a:rPr>
              <a:t>Bheem</a:t>
            </a:r>
            <a:r>
              <a:rPr lang="en-US" sz="1800" dirty="0">
                <a:solidFill>
                  <a:schemeClr val="bg1"/>
                </a:solidFill>
              </a:rPr>
              <a:t>" /&gt;;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ReactDOM.render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element,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document.getElementById</a:t>
            </a:r>
            <a:r>
              <a:rPr lang="en-US" sz="1800" dirty="0">
                <a:solidFill>
                  <a:schemeClr val="bg1"/>
                </a:solidFill>
              </a:rPr>
              <a:t>('root')</a:t>
            </a:r>
          </a:p>
          <a:p>
            <a:r>
              <a:rPr lang="en-US" sz="18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12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28027E0-4AA0-4F8C-ACD3-5F0F41532BD6}"/>
              </a:ext>
            </a:extLst>
          </p:cNvPr>
          <p:cNvSpPr txBox="1">
            <a:spLocks/>
          </p:cNvSpPr>
          <p:nvPr/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React Lifecycle</a:t>
            </a:r>
            <a:endParaRPr lang="en-US" dirty="0"/>
          </a:p>
        </p:txBody>
      </p:sp>
      <p:pic>
        <p:nvPicPr>
          <p:cNvPr id="12" name="Picture 2" descr="Image result for React lifecycle">
            <a:extLst>
              <a:ext uri="{FF2B5EF4-FFF2-40B4-BE49-F238E27FC236}">
                <a16:creationId xmlns:a16="http://schemas.microsoft.com/office/drawing/2014/main" id="{97ABB88F-AB3D-4CF5-96B9-D433D74A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2" y="588687"/>
            <a:ext cx="5159230" cy="58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6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381FF9-5C50-490F-9386-74CE3F6D0B9C}"/>
              </a:ext>
            </a:extLst>
          </p:cNvPr>
          <p:cNvSpPr txBox="1">
            <a:spLocks/>
          </p:cNvSpPr>
          <p:nvPr/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React State Overview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7475B-2DDD-45FF-A3F7-7AC5345FE563}"/>
              </a:ext>
            </a:extLst>
          </p:cNvPr>
          <p:cNvSpPr/>
          <p:nvPr/>
        </p:nvSpPr>
        <p:spPr>
          <a:xfrm>
            <a:off x="416761" y="1094615"/>
            <a:ext cx="83317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State is one of the source data to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componet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. </a:t>
            </a:r>
          </a:p>
          <a:p>
            <a:b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Always try to make our state as simple as possible and minimize.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State should be initialized in constructor itself.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sz="2000" i="1" dirty="0" err="1">
                <a:solidFill>
                  <a:srgbClr val="FFFF00"/>
                </a:solidFill>
                <a:latin typeface="Verdana" panose="020B0604030504040204" pitchFamily="34" charset="0"/>
              </a:rPr>
              <a:t>setState</a:t>
            </a:r>
            <a:r>
              <a:rPr lang="en-US" sz="2000" i="1" dirty="0">
                <a:solidFill>
                  <a:schemeClr val="bg1"/>
                </a:solidFill>
                <a:latin typeface="Verdana" panose="020B0604030504040204" pitchFamily="34" charset="0"/>
              </a:rPr>
              <a:t>()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This method is called to set the state and re-render the component.</a:t>
            </a:r>
          </a:p>
          <a:p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sz="2000" i="1" dirty="0" err="1">
                <a:solidFill>
                  <a:srgbClr val="FFFF00"/>
                </a:solidFill>
              </a:rPr>
              <a:t>forceUpdate</a:t>
            </a:r>
            <a:r>
              <a:rPr lang="en-US" sz="2000" i="1" dirty="0">
                <a:solidFill>
                  <a:schemeClr val="bg1"/>
                </a:solidFill>
              </a:rPr>
              <a:t>(): This method is called to explicitly re-render the dom.</a:t>
            </a:r>
          </a:p>
        </p:txBody>
      </p:sp>
    </p:spTree>
    <p:extLst>
      <p:ext uri="{BB962C8B-B14F-4D97-AF65-F5344CB8AC3E}">
        <p14:creationId xmlns:p14="http://schemas.microsoft.com/office/powerpoint/2010/main" val="401633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FF01F3C-7034-44ED-85E8-9A71E09607B9}"/>
              </a:ext>
            </a:extLst>
          </p:cNvPr>
          <p:cNvSpPr txBox="1">
            <a:spLocks/>
          </p:cNvSpPr>
          <p:nvPr/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React Props Overview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0E13F-D900-4C17-B4F3-1F9FA89CF6DB}"/>
              </a:ext>
            </a:extLst>
          </p:cNvPr>
          <p:cNvCxnSpPr>
            <a:cxnSpLocks/>
          </p:cNvCxnSpPr>
          <p:nvPr/>
        </p:nvCxnSpPr>
        <p:spPr>
          <a:xfrm flipV="1">
            <a:off x="545884" y="3125940"/>
            <a:ext cx="0" cy="23622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CF007A90-FFB3-40B5-98B4-2259D2CE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2826920"/>
            <a:ext cx="52370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32018-0DAB-4E30-B18E-6E32DEC40766}"/>
              </a:ext>
            </a:extLst>
          </p:cNvPr>
          <p:cNvSpPr/>
          <p:nvPr/>
        </p:nvSpPr>
        <p:spPr>
          <a:xfrm>
            <a:off x="334204" y="1269140"/>
            <a:ext cx="11516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F56A0-3219-48E4-B68B-03AE6F55046C}"/>
              </a:ext>
            </a:extLst>
          </p:cNvPr>
          <p:cNvSpPr/>
          <p:nvPr/>
        </p:nvSpPr>
        <p:spPr>
          <a:xfrm>
            <a:off x="416761" y="1141749"/>
            <a:ext cx="7827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Props are the properties (inputs) provided to a react component while loading.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Props are immutable, cannot be modified.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Parent component’s state can be used as props for its child.</a:t>
            </a:r>
          </a:p>
          <a:p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5DA5F-EE84-4823-9781-262F07AD4243}"/>
              </a:ext>
            </a:extLst>
          </p:cNvPr>
          <p:cNvSpPr/>
          <p:nvPr/>
        </p:nvSpPr>
        <p:spPr>
          <a:xfrm>
            <a:off x="4822093" y="2826920"/>
            <a:ext cx="4787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&lt; </a:t>
            </a:r>
            <a:r>
              <a:rPr lang="en-US" sz="1800" dirty="0" err="1">
                <a:solidFill>
                  <a:schemeClr val="bg1"/>
                </a:solidFill>
              </a:rPr>
              <a:t>DemoComp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name=“”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age=“”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>
                <a:solidFill>
                  <a:schemeClr val="bg1"/>
                </a:solidFill>
              </a:rPr>
              <a:t>dept</a:t>
            </a:r>
            <a:r>
              <a:rPr lang="en-US" sz="1800" dirty="0">
                <a:solidFill>
                  <a:schemeClr val="bg1"/>
                </a:solidFill>
              </a:rPr>
              <a:t>=“” /&gt;;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Here name, age &amp; </a:t>
            </a:r>
            <a:r>
              <a:rPr lang="en-US" sz="1800" dirty="0" err="1">
                <a:solidFill>
                  <a:schemeClr val="bg1"/>
                </a:solidFill>
              </a:rPr>
              <a:t>dept</a:t>
            </a:r>
            <a:r>
              <a:rPr lang="en-US" sz="1800" dirty="0">
                <a:solidFill>
                  <a:schemeClr val="bg1"/>
                </a:solidFill>
              </a:rPr>
              <a:t> are props of Demo component.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75400-F0E5-471D-B41B-FA6C9E63E424}"/>
              </a:ext>
            </a:extLst>
          </p:cNvPr>
          <p:cNvSpPr/>
          <p:nvPr/>
        </p:nvSpPr>
        <p:spPr>
          <a:xfrm>
            <a:off x="251520" y="2838206"/>
            <a:ext cx="44416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class </a:t>
            </a:r>
            <a:r>
              <a:rPr lang="en-US" sz="1800" dirty="0" err="1">
                <a:solidFill>
                  <a:schemeClr val="bg1"/>
                </a:solidFill>
              </a:rPr>
              <a:t>DemoComp</a:t>
            </a:r>
            <a:r>
              <a:rPr lang="en-US" sz="1800" dirty="0">
                <a:solidFill>
                  <a:schemeClr val="bg1"/>
                </a:solidFill>
              </a:rPr>
              <a:t> extends </a:t>
            </a:r>
            <a:r>
              <a:rPr lang="en-US" sz="1800" dirty="0" err="1">
                <a:solidFill>
                  <a:schemeClr val="bg1"/>
                </a:solidFill>
              </a:rPr>
              <a:t>React.Component</a:t>
            </a:r>
            <a:r>
              <a:rPr lang="en-US" sz="1800" dirty="0">
                <a:solidFill>
                  <a:schemeClr val="bg1"/>
                </a:solidFill>
              </a:rPr>
              <a:t>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render()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return (</a:t>
            </a:r>
          </a:p>
          <a:p>
            <a:r>
              <a:rPr lang="en-US" sz="1800" dirty="0">
                <a:solidFill>
                  <a:schemeClr val="bg1"/>
                </a:solidFill>
              </a:rPr>
              <a:t>	&lt;div&gt;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    &lt;p&gt;{this.props.name}&lt;/p&gt;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    &lt;p&gt; {</a:t>
            </a:r>
            <a:r>
              <a:rPr lang="en-US" sz="1800" dirty="0" err="1">
                <a:solidFill>
                  <a:schemeClr val="bg1"/>
                </a:solidFill>
              </a:rPr>
              <a:t>this.props.age</a:t>
            </a:r>
            <a:r>
              <a:rPr lang="en-US" sz="1800" dirty="0">
                <a:solidFill>
                  <a:schemeClr val="bg1"/>
                </a:solidFill>
              </a:rPr>
              <a:t>}&lt;/p&gt;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    &lt;p&gt; {</a:t>
            </a:r>
            <a:r>
              <a:rPr lang="en-US" sz="1800" dirty="0" err="1">
                <a:solidFill>
                  <a:schemeClr val="bg1"/>
                </a:solidFill>
              </a:rPr>
              <a:t>this.props.dept</a:t>
            </a:r>
            <a:r>
              <a:rPr lang="en-US" sz="1800" dirty="0">
                <a:solidFill>
                  <a:schemeClr val="bg1"/>
                </a:solidFill>
              </a:rPr>
              <a:t>}&lt;/p&gt;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&lt;/div&gt;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681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08EC1002-2C17-46A0-B7D6-21CB76C3D577}"/>
              </a:ext>
            </a:extLst>
          </p:cNvPr>
          <p:cNvSpPr txBox="1">
            <a:spLocks/>
          </p:cNvSpPr>
          <p:nvPr/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React Props Overview(cont…)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E1ECD2-4B20-40F3-8367-9362883A0D17}"/>
              </a:ext>
            </a:extLst>
          </p:cNvPr>
          <p:cNvCxnSpPr>
            <a:cxnSpLocks/>
          </p:cNvCxnSpPr>
          <p:nvPr/>
        </p:nvCxnSpPr>
        <p:spPr>
          <a:xfrm flipV="1">
            <a:off x="545884" y="3125940"/>
            <a:ext cx="0" cy="23622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7CBBAEAE-1FF7-480F-865B-AF87A3A4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2826920"/>
            <a:ext cx="52370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37304F-68EC-42F7-B2D4-7AF2B4912B17}"/>
              </a:ext>
            </a:extLst>
          </p:cNvPr>
          <p:cNvSpPr/>
          <p:nvPr/>
        </p:nvSpPr>
        <p:spPr>
          <a:xfrm>
            <a:off x="334204" y="1269140"/>
            <a:ext cx="11516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187B-E005-4B95-8E9D-002D7649F660}"/>
              </a:ext>
            </a:extLst>
          </p:cNvPr>
          <p:cNvSpPr/>
          <p:nvPr/>
        </p:nvSpPr>
        <p:spPr>
          <a:xfrm>
            <a:off x="416760" y="1094615"/>
            <a:ext cx="11516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Default Props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279EC-A975-41AD-8788-46C5CD6F18B6}"/>
              </a:ext>
            </a:extLst>
          </p:cNvPr>
          <p:cNvSpPr/>
          <p:nvPr/>
        </p:nvSpPr>
        <p:spPr>
          <a:xfrm>
            <a:off x="706451" y="1554539"/>
            <a:ext cx="72240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class </a:t>
            </a:r>
            <a:r>
              <a:rPr lang="en-US" sz="1800" dirty="0" err="1">
                <a:solidFill>
                  <a:schemeClr val="bg1"/>
                </a:solidFill>
              </a:rPr>
              <a:t>DemoComp</a:t>
            </a:r>
            <a:r>
              <a:rPr lang="en-US" sz="1800" dirty="0">
                <a:solidFill>
                  <a:schemeClr val="bg1"/>
                </a:solidFill>
              </a:rPr>
              <a:t> extends </a:t>
            </a:r>
            <a:r>
              <a:rPr lang="en-US" sz="1800" dirty="0" err="1">
                <a:solidFill>
                  <a:schemeClr val="bg1"/>
                </a:solidFill>
              </a:rPr>
              <a:t>React.Component</a:t>
            </a:r>
            <a:r>
              <a:rPr lang="en-US" sz="1800" dirty="0">
                <a:solidFill>
                  <a:schemeClr val="bg1"/>
                </a:solidFill>
              </a:rPr>
              <a:t>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render()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return (</a:t>
            </a:r>
          </a:p>
          <a:p>
            <a:r>
              <a:rPr lang="en-US" sz="1800" dirty="0">
                <a:solidFill>
                  <a:schemeClr val="bg1"/>
                </a:solidFill>
              </a:rPr>
              <a:t>	&lt;div&gt;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    &lt;p&gt;{this.props.name}&lt;/p&gt;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    &lt;p&gt; {</a:t>
            </a:r>
            <a:r>
              <a:rPr lang="en-US" sz="1800" dirty="0" err="1">
                <a:solidFill>
                  <a:schemeClr val="bg1"/>
                </a:solidFill>
              </a:rPr>
              <a:t>this.props.age</a:t>
            </a:r>
            <a:r>
              <a:rPr lang="en-US" sz="1800" dirty="0">
                <a:solidFill>
                  <a:schemeClr val="bg1"/>
                </a:solidFill>
              </a:rPr>
              <a:t>}&lt;/p&gt;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    &lt;p&gt; {</a:t>
            </a:r>
            <a:r>
              <a:rPr lang="en-US" sz="1800" dirty="0" err="1">
                <a:solidFill>
                  <a:schemeClr val="bg1"/>
                </a:solidFill>
              </a:rPr>
              <a:t>this.props.dept</a:t>
            </a:r>
            <a:r>
              <a:rPr lang="en-US" sz="1800" dirty="0">
                <a:solidFill>
                  <a:schemeClr val="bg1"/>
                </a:solidFill>
              </a:rPr>
              <a:t>}&lt;/p&gt;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&lt;/div&gt;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DemoComp.</a:t>
            </a:r>
            <a:r>
              <a:rPr lang="en-US" sz="1800" b="1" i="1" dirty="0" err="1">
                <a:solidFill>
                  <a:schemeClr val="bg1"/>
                </a:solidFill>
              </a:rPr>
              <a:t>defaultProps</a:t>
            </a:r>
            <a:r>
              <a:rPr lang="en-US" sz="1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name : “Anonymous",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age :“30“,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dept</a:t>
            </a:r>
            <a:r>
              <a:rPr lang="en-US" sz="1800" dirty="0">
                <a:solidFill>
                  <a:schemeClr val="bg1"/>
                </a:solidFill>
              </a:rPr>
              <a:t>: “admin”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export default </a:t>
            </a:r>
            <a:r>
              <a:rPr lang="en-US" sz="1800" dirty="0" err="1">
                <a:solidFill>
                  <a:schemeClr val="bg1"/>
                </a:solidFill>
              </a:rPr>
              <a:t>DemoComp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6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E3DA89B-6E53-4981-B3CD-E82C617EA71E}"/>
              </a:ext>
            </a:extLst>
          </p:cNvPr>
          <p:cNvSpPr txBox="1">
            <a:spLocks/>
          </p:cNvSpPr>
          <p:nvPr/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React Props Overview(cont…)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289076-B3A9-4CCF-B2C1-9A1359AC29F3}"/>
              </a:ext>
            </a:extLst>
          </p:cNvPr>
          <p:cNvCxnSpPr>
            <a:cxnSpLocks/>
          </p:cNvCxnSpPr>
          <p:nvPr/>
        </p:nvCxnSpPr>
        <p:spPr>
          <a:xfrm flipV="1">
            <a:off x="545884" y="3125940"/>
            <a:ext cx="0" cy="23622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8C11607B-58CF-44B7-9D97-30E9EDEC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2826920"/>
            <a:ext cx="52370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889C6A-D344-4109-8405-F4FCFFDD6DA8}"/>
              </a:ext>
            </a:extLst>
          </p:cNvPr>
          <p:cNvSpPr/>
          <p:nvPr/>
        </p:nvSpPr>
        <p:spPr>
          <a:xfrm>
            <a:off x="334204" y="1269140"/>
            <a:ext cx="11516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61DBC7-D52F-4926-BB7A-144ACC2AF62E}"/>
              </a:ext>
            </a:extLst>
          </p:cNvPr>
          <p:cNvSpPr/>
          <p:nvPr/>
        </p:nvSpPr>
        <p:spPr>
          <a:xfrm>
            <a:off x="601574" y="1092874"/>
            <a:ext cx="11516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Props 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59649-ED55-46AD-85A0-3C357E0DFDC6}"/>
              </a:ext>
            </a:extLst>
          </p:cNvPr>
          <p:cNvSpPr/>
          <p:nvPr/>
        </p:nvSpPr>
        <p:spPr>
          <a:xfrm>
            <a:off x="706452" y="1554539"/>
            <a:ext cx="77539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App.propTypes</a:t>
            </a:r>
            <a:r>
              <a:rPr lang="en-US" sz="1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name: </a:t>
            </a:r>
            <a:r>
              <a:rPr lang="en-US" sz="1800" dirty="0" err="1">
                <a:solidFill>
                  <a:schemeClr val="bg1"/>
                </a:solidFill>
              </a:rPr>
              <a:t>PropTypes.string.isRequired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age: </a:t>
            </a:r>
            <a:r>
              <a:rPr lang="en-US" sz="1800" dirty="0" err="1">
                <a:solidFill>
                  <a:schemeClr val="bg1"/>
                </a:solidFill>
              </a:rPr>
              <a:t>PropTypes.number.isRequired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dirty="0" err="1">
                <a:solidFill>
                  <a:schemeClr val="bg1"/>
                </a:solidFill>
              </a:rPr>
              <a:t>dept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PropTypes.string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dirty="0" err="1">
                <a:solidFill>
                  <a:schemeClr val="bg1"/>
                </a:solidFill>
              </a:rPr>
              <a:t>evaluateFundValue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PropTypes.func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};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Details: </a:t>
            </a:r>
            <a:r>
              <a:rPr lang="en-US" sz="1800" dirty="0">
                <a:solidFill>
                  <a:schemeClr val="bg1"/>
                </a:solidFill>
                <a:hlinkClick r:id="rId2"/>
              </a:rPr>
              <a:t>https://reactjs.org/docs/typechecking-with-proptypes.html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58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E3DA89B-6E53-4981-B3CD-E82C617EA71E}"/>
              </a:ext>
            </a:extLst>
          </p:cNvPr>
          <p:cNvSpPr txBox="1">
            <a:spLocks/>
          </p:cNvSpPr>
          <p:nvPr/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Hands-on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289076-B3A9-4CCF-B2C1-9A1359AC29F3}"/>
              </a:ext>
            </a:extLst>
          </p:cNvPr>
          <p:cNvCxnSpPr>
            <a:cxnSpLocks/>
          </p:cNvCxnSpPr>
          <p:nvPr/>
        </p:nvCxnSpPr>
        <p:spPr>
          <a:xfrm flipV="1">
            <a:off x="545884" y="3125940"/>
            <a:ext cx="0" cy="23622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8C11607B-58CF-44B7-9D97-30E9EDEC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2826920"/>
            <a:ext cx="52370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889C6A-D344-4109-8405-F4FCFFDD6DA8}"/>
              </a:ext>
            </a:extLst>
          </p:cNvPr>
          <p:cNvSpPr/>
          <p:nvPr/>
        </p:nvSpPr>
        <p:spPr>
          <a:xfrm>
            <a:off x="334204" y="1269140"/>
            <a:ext cx="11516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D7F13-6E38-43D2-9659-1B0A8167A868}"/>
              </a:ext>
            </a:extLst>
          </p:cNvPr>
          <p:cNvSpPr txBox="1"/>
          <p:nvPr/>
        </p:nvSpPr>
        <p:spPr>
          <a:xfrm flipH="1">
            <a:off x="637308" y="1527142"/>
            <a:ext cx="6743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initial set-up with webpack and </a:t>
            </a:r>
            <a:r>
              <a:rPr lang="en-US" dirty="0" err="1">
                <a:solidFill>
                  <a:schemeClr val="bg1"/>
                </a:solidFill>
              </a:rPr>
              <a:t>bable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Create a functional component to show Today’s Date and time.</a:t>
            </a:r>
          </a:p>
          <a:p>
            <a:r>
              <a:rPr lang="en-US" dirty="0">
                <a:solidFill>
                  <a:schemeClr val="bg1"/>
                </a:solidFill>
              </a:rPr>
              <a:t>Create a class component with life cycle method to create a react application to display list of employees, their dept, salary, age and address. Also allow to add and remove employee at runtime and change their dept using dropdown.</a:t>
            </a:r>
          </a:p>
          <a:p>
            <a:r>
              <a:rPr lang="en-US" dirty="0">
                <a:solidFill>
                  <a:schemeClr val="bg1"/>
                </a:solidFill>
              </a:rPr>
              <a:t>Create a button to do increment employees salary</a:t>
            </a:r>
          </a:p>
        </p:txBody>
      </p:sp>
    </p:spTree>
    <p:extLst>
      <p:ext uri="{BB962C8B-B14F-4D97-AF65-F5344CB8AC3E}">
        <p14:creationId xmlns:p14="http://schemas.microsoft.com/office/powerpoint/2010/main" val="397432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00ACB2-EF08-45BA-B005-56A99038A3E7}"/>
              </a:ext>
            </a:extLst>
          </p:cNvPr>
          <p:cNvSpPr txBox="1">
            <a:spLocks/>
          </p:cNvSpPr>
          <p:nvPr/>
        </p:nvSpPr>
        <p:spPr>
          <a:xfrm>
            <a:off x="2483768" y="2636912"/>
            <a:ext cx="3672408" cy="1231106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9874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199" y="1124744"/>
            <a:ext cx="8377241" cy="5001419"/>
          </a:xfrm>
        </p:spPr>
        <p:txBody>
          <a:bodyPr/>
          <a:lstStyle/>
          <a:p>
            <a:r>
              <a:rPr lang="en-US" dirty="0"/>
              <a:t>React is a declarative, efficient, and flexible JavaScript library pioneered by Facebook Inc. for building user interfaces. </a:t>
            </a:r>
          </a:p>
          <a:p>
            <a:r>
              <a:rPr lang="en-US" dirty="0"/>
              <a:t>It lets you compose complex UIs from small and isolated pieces of code called “components”.</a:t>
            </a:r>
          </a:p>
          <a:p>
            <a:r>
              <a:rPr lang="en-US" dirty="0"/>
              <a:t>React works on the principle of Uni-directional data flow</a:t>
            </a:r>
          </a:p>
        </p:txBody>
      </p:sp>
    </p:spTree>
    <p:extLst>
      <p:ext uri="{BB962C8B-B14F-4D97-AF65-F5344CB8AC3E}">
        <p14:creationId xmlns:p14="http://schemas.microsoft.com/office/powerpoint/2010/main" val="272229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7EEFA-05F4-4A29-B092-44A04DFAD611}"/>
              </a:ext>
            </a:extLst>
          </p:cNvPr>
          <p:cNvSpPr txBox="1">
            <a:spLocks/>
          </p:cNvSpPr>
          <p:nvPr/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React ?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41FD4A0-58C0-44D8-A89A-D033741A8DEF}"/>
              </a:ext>
            </a:extLst>
          </p:cNvPr>
          <p:cNvSpPr txBox="1">
            <a:spLocks/>
          </p:cNvSpPr>
          <p:nvPr/>
        </p:nvSpPr>
        <p:spPr>
          <a:xfrm>
            <a:off x="457199" y="1124744"/>
            <a:ext cx="8377241" cy="500141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React is based on virtual DOM concept which improves the applications performance.</a:t>
            </a:r>
          </a:p>
          <a:p>
            <a:r>
              <a:rPr lang="en-US" dirty="0"/>
              <a:t>Can easily be integrated with other frameworks.</a:t>
            </a:r>
          </a:p>
          <a:p>
            <a:r>
              <a:rPr lang="en-US" dirty="0"/>
              <a:t>Components and Uni-directional data flow make is easier to maintain huge application.</a:t>
            </a:r>
          </a:p>
          <a:p>
            <a:r>
              <a:rPr lang="en-US" dirty="0"/>
              <a:t>Developing open source community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7EEFA-05F4-4A29-B092-44A04DFAD611}"/>
              </a:ext>
            </a:extLst>
          </p:cNvPr>
          <p:cNvSpPr txBox="1">
            <a:spLocks/>
          </p:cNvSpPr>
          <p:nvPr/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React Limitations:		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41FD4A0-58C0-44D8-A89A-D033741A8DEF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075241" cy="230425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covers only the view layer of application, therefore need to be integrated with for complete MVC architecture.</a:t>
            </a:r>
          </a:p>
          <a:p>
            <a:r>
              <a:rPr lang="en-US" dirty="0"/>
              <a:t>Mix-up of HTML and Javascript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7EEFA-05F4-4A29-B092-44A04DFAD611}"/>
              </a:ext>
            </a:extLst>
          </p:cNvPr>
          <p:cNvSpPr txBox="1">
            <a:spLocks/>
          </p:cNvSpPr>
          <p:nvPr/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Set-up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41FD4A0-58C0-44D8-A89A-D033741A8DEF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075241" cy="230425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 Node &gt; 8.0.0</a:t>
            </a:r>
          </a:p>
          <a:p>
            <a:r>
              <a:rPr lang="en-US" dirty="0"/>
              <a:t>Use Visual Studio or Atom as editor </a:t>
            </a:r>
          </a:p>
        </p:txBody>
      </p:sp>
    </p:spTree>
    <p:extLst>
      <p:ext uri="{BB962C8B-B14F-4D97-AF65-F5344CB8AC3E}">
        <p14:creationId xmlns:p14="http://schemas.microsoft.com/office/powerpoint/2010/main" val="280894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7EEFA-05F4-4A29-B092-44A04DFAD611}"/>
              </a:ext>
            </a:extLst>
          </p:cNvPr>
          <p:cNvSpPr txBox="1">
            <a:spLocks/>
          </p:cNvSpPr>
          <p:nvPr/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Basics of Javascript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41FD4A0-58C0-44D8-A89A-D033741A8DEF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Syntax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7EEFA-05F4-4A29-B092-44A04DFAD611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DOM Tree:</a:t>
            </a:r>
          </a:p>
        </p:txBody>
      </p:sp>
      <p:pic>
        <p:nvPicPr>
          <p:cNvPr id="1026" name="Picture 2" descr="The HTML DOM tree of objects ">
            <a:extLst>
              <a:ext uri="{FF2B5EF4-FFF2-40B4-BE49-F238E27FC236}">
                <a16:creationId xmlns:a16="http://schemas.microsoft.com/office/drawing/2014/main" id="{66F3BAE8-5D4E-4907-ABF3-69941231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1057"/>
            <a:ext cx="7692590" cy="312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Basics of Javascript (Cont.)</a:t>
            </a:r>
          </a:p>
        </p:txBody>
      </p:sp>
    </p:spTree>
    <p:extLst>
      <p:ext uri="{BB962C8B-B14F-4D97-AF65-F5344CB8AC3E}">
        <p14:creationId xmlns:p14="http://schemas.microsoft.com/office/powerpoint/2010/main" val="124108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63E9037-AB9A-414C-AE6A-E141636CEE28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JSX &amp; ES6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3F0BA28-3F6D-46B5-B092-969A1B37FF74}"/>
              </a:ext>
            </a:extLst>
          </p:cNvPr>
          <p:cNvSpPr txBox="1">
            <a:spLocks/>
          </p:cNvSpPr>
          <p:nvPr/>
        </p:nvSpPr>
        <p:spPr>
          <a:xfrm>
            <a:off x="457199" y="1124745"/>
            <a:ext cx="8229600" cy="531959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JSX is a preprocessor step that adds XML syntax to JavaScript. </a:t>
            </a:r>
          </a:p>
          <a:p>
            <a:r>
              <a:rPr lang="en-US" dirty="0"/>
              <a:t>React with JSX makes React a lot more elegant.</a:t>
            </a:r>
          </a:p>
          <a:p>
            <a:r>
              <a:rPr lang="en-US" dirty="0"/>
              <a:t>JSX is used for embedding HTML inside Javascript.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1375</Words>
  <Application>Microsoft Office PowerPoint</Application>
  <PresentationFormat>On-screen Show (4:3)</PresentationFormat>
  <Paragraphs>276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Arial Rounded MT Bold</vt:lpstr>
      <vt:lpstr>Calibri</vt:lpstr>
      <vt:lpstr>Menlo</vt:lpstr>
      <vt:lpstr>Verdana</vt:lpstr>
      <vt:lpstr>Office Theme</vt:lpstr>
      <vt:lpstr>PowerPoint Presentation</vt:lpstr>
      <vt:lpstr>Agenda</vt:lpstr>
      <vt:lpstr>What is React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2014-02-21T02:04:43Z</dcterms:created>
  <dcterms:modified xsi:type="dcterms:W3CDTF">2018-12-23T03:55:35Z</dcterms:modified>
</cp:coreProperties>
</file>