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78755-76A1-B980-EF6D-909278EF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2448C-5530-F903-4B15-E5B08479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BEA05E-0EF1-A620-4CD4-04C5436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87D5A-4E96-DAC9-003F-D2005A4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19254-A1E2-BA30-E0DC-C3D3432C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6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DEFD-972D-8756-1D85-7214183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D7E45A-1CDC-BB42-7D95-56AAC243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7A81C-3521-E7E0-20C7-0456111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55CBC1-BC77-2789-31FD-13D302A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17AADC-6239-5012-E0C5-144C6B24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C140E6-159E-8EAB-57FE-A20E0C68F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7346A0-62A5-2263-FC2B-F2C17645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64E8BC-41B2-2AA1-1CB1-DAE9C7E5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4CAF2-E088-A5BD-0E69-62AEDD9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26A92E-8BD0-D1DF-27AD-3669B92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9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78FD7-54BD-AC46-9FE6-8FAF6FA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20B28F-0B83-B526-D9D4-D2E75818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5D825-BF8D-A0FA-B8C6-5A09E728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C7D76-F63F-AEA3-D056-296F2BF1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1967B4-5D55-F0BE-4CE7-8456D61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1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717B1-89C8-3B1B-7F44-DEE13BE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7BA08-73DB-26EA-8955-40DEBEF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5A18C9-5B3B-7806-B0F5-B9985F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13640-F289-0D40-ED6F-DEE616A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AF821C-018F-0F62-D902-A927B81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BC59-844A-D29D-0292-B6CD698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CDD34-6C27-D9A8-7315-3CDBE95F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AF20DD-1E16-73EA-CE75-B48E2EE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7BDFEF-7400-945D-7074-751342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A1560E-1825-D4B0-AE9C-A9F2B881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76213-948E-27B3-EF6A-7DF3A0FA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BE51-A62C-F6B3-55B1-893C3F2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081C4B-4C16-01B9-C009-784722DF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F6C49D-EF40-7268-24DD-1BCB22DC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9A6EAF-3822-DFA7-C269-8619D8437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E60E43-0146-0B2A-1719-66F30F33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8E5DCD-ED73-BB86-0C15-2ABEF64B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4B7A15-CC96-6572-D202-F9E3889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BFE65C-3427-8121-EEC5-499B9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3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CC793-FF02-580F-B187-1D4D587A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C18BC-29CF-9B39-DC27-278A11A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29CA18-35D4-AB0F-CA5B-037900D2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CEE5E-E33D-C774-04F0-5B073EDC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9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2E5CC-CB08-B22D-F240-A56DC2C4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F07BF6-40DB-45CF-2DA9-93E926B9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6BC6D4-45F9-E49B-DCBA-8786B56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D0AC8-08A6-68C1-547B-E0E61F8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7C6484-2BB5-FF49-03A2-F60A03F6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AB0D6-3303-C0ED-90D1-770190C0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07F6A1-D3E7-FAA2-A8BB-DB2FD900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8CE197-BD2D-398A-3EC3-733F637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5AB902-5FB8-AE91-C735-9F18BCBD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2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4BC1-2D8F-9891-2F06-4987C0A0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DE70BF-AFDE-3AE9-C8B8-6D993F75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6BFEC8-F71D-1C97-9979-2535876A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B53214-3FBD-8A6C-7142-1E4ADCA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CCC94-975D-6928-4B29-026F8EA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AB8D5F-3681-6FDC-55D3-5AD415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3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198F4C-22AD-B065-476C-A1BA3FE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DB05FD-59B8-A197-3E9A-BD7D266E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C12C4-486B-EE0E-C57D-B3D0FD1D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84E1-A1F6-4A5E-AFDD-21586E637BF1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DACDE7-47CC-4EEE-31BC-C6037100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F163C-B41D-C2D2-EE82-337CA9AE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7D5CDDA4-0D57-75CF-B8D8-6453FD3F4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577" r="-1" b="644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ADB536-A11C-ECB0-DBEB-5804E595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Halfway presentation: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Fourier Analysis in Optical Coherence Tomography</a:t>
            </a:r>
            <a:endParaRPr lang="nl-NL" sz="66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A76CB1-5AB8-F12D-C7B3-4F72F29A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Saban Caliskan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8B4B9-80C4-9FAC-1F60-AF41189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F54205-3F29-460F-9C7C-E99D2D4F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Measuring width of Sub-nanometer particles, using Fourier.</a:t>
            </a:r>
          </a:p>
        </p:txBody>
      </p:sp>
      <p:pic>
        <p:nvPicPr>
          <p:cNvPr id="20" name="Graphic 6" descr="Liniaal">
            <a:extLst>
              <a:ext uri="{FF2B5EF4-FFF2-40B4-BE49-F238E27FC236}">
                <a16:creationId xmlns:a16="http://schemas.microsoft.com/office/drawing/2014/main" id="{89AD6DCE-A721-07D5-C284-2352E821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Liniaal">
            <a:extLst>
              <a:ext uri="{FF2B5EF4-FFF2-40B4-BE49-F238E27FC236}">
                <a16:creationId xmlns:a16="http://schemas.microsoft.com/office/drawing/2014/main" id="{58B1C720-2D5A-49C5-9F38-57A1AE45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B43B9CA2-4B31-4ACD-9A9F-B8E6C6420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Afbeelding 41" descr="Afbeelding met schermopname, handschrift, Lettertype, lijn&#10;&#10;Automatisch gegenereerde beschrijving">
            <a:extLst>
              <a:ext uri="{FF2B5EF4-FFF2-40B4-BE49-F238E27FC236}">
                <a16:creationId xmlns:a16="http://schemas.microsoft.com/office/drawing/2014/main" id="{1EAC5A11-E9FE-7C04-8952-141CB5B16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3" r="21919" b="-1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45" name="Tijdelijke aanduiding voor inhoud 44">
            <a:extLst>
              <a:ext uri="{FF2B5EF4-FFF2-40B4-BE49-F238E27FC236}">
                <a16:creationId xmlns:a16="http://schemas.microsoft.com/office/drawing/2014/main" id="{F3CF7623-A675-AAB1-45BE-EDC67257AC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9" r="19819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CDBE5B66-926C-E185-356A-2FCEA1E932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2" b="5552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202" name="Freeform: Shape 201">
            <a:extLst>
              <a:ext uri="{FF2B5EF4-FFF2-40B4-BE49-F238E27FC236}">
                <a16:creationId xmlns:a16="http://schemas.microsoft.com/office/drawing/2014/main" id="{33F94DB1-BC5D-454D-845C-7BA3A1F46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32965" cy="6858000"/>
          </a:xfrm>
          <a:custGeom>
            <a:avLst/>
            <a:gdLst>
              <a:gd name="connsiteX0" fmla="*/ 0 w 5932965"/>
              <a:gd name="connsiteY0" fmla="*/ 0 h 6858000"/>
              <a:gd name="connsiteX1" fmla="*/ 5140363 w 5932965"/>
              <a:gd name="connsiteY1" fmla="*/ 0 h 6858000"/>
              <a:gd name="connsiteX2" fmla="*/ 5152943 w 5932965"/>
              <a:gd name="connsiteY2" fmla="*/ 23550 h 6858000"/>
              <a:gd name="connsiteX3" fmla="*/ 5932965 w 5932965"/>
              <a:gd name="connsiteY3" fmla="*/ 3479505 h 6858000"/>
              <a:gd name="connsiteX4" fmla="*/ 5262410 w 5932965"/>
              <a:gd name="connsiteY4" fmla="*/ 6708999 h 6858000"/>
              <a:gd name="connsiteX5" fmla="*/ 5190385 w 5932965"/>
              <a:gd name="connsiteY5" fmla="*/ 6858000 h 6858000"/>
              <a:gd name="connsiteX6" fmla="*/ 0 w 593296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2965" h="6858000">
                <a:moveTo>
                  <a:pt x="0" y="0"/>
                </a:moveTo>
                <a:lnTo>
                  <a:pt x="5140363" y="0"/>
                </a:lnTo>
                <a:lnTo>
                  <a:pt x="5152943" y="23550"/>
                </a:lnTo>
                <a:cubicBezTo>
                  <a:pt x="5642847" y="987256"/>
                  <a:pt x="5932965" y="2183538"/>
                  <a:pt x="5932965" y="3479505"/>
                </a:cubicBezTo>
                <a:cubicBezTo>
                  <a:pt x="5932965" y="4675783"/>
                  <a:pt x="5685764" y="5787121"/>
                  <a:pt x="5262410" y="6708999"/>
                </a:cubicBezTo>
                <a:lnTo>
                  <a:pt x="519038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4" name="Freeform: Shape 203">
            <a:extLst>
              <a:ext uri="{FF2B5EF4-FFF2-40B4-BE49-F238E27FC236}">
                <a16:creationId xmlns:a16="http://schemas.microsoft.com/office/drawing/2014/main" id="{5676B86F-860B-4586-BCAA-C0650C09B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2333" cy="6858000"/>
          </a:xfrm>
          <a:custGeom>
            <a:avLst/>
            <a:gdLst>
              <a:gd name="connsiteX0" fmla="*/ 0 w 5922333"/>
              <a:gd name="connsiteY0" fmla="*/ 0 h 6858000"/>
              <a:gd name="connsiteX1" fmla="*/ 5129731 w 5922333"/>
              <a:gd name="connsiteY1" fmla="*/ 0 h 6858000"/>
              <a:gd name="connsiteX2" fmla="*/ 5142311 w 5922333"/>
              <a:gd name="connsiteY2" fmla="*/ 23550 h 6858000"/>
              <a:gd name="connsiteX3" fmla="*/ 5922333 w 5922333"/>
              <a:gd name="connsiteY3" fmla="*/ 3479505 h 6858000"/>
              <a:gd name="connsiteX4" fmla="*/ 5251778 w 5922333"/>
              <a:gd name="connsiteY4" fmla="*/ 6708999 h 6858000"/>
              <a:gd name="connsiteX5" fmla="*/ 5179753 w 5922333"/>
              <a:gd name="connsiteY5" fmla="*/ 6858000 h 6858000"/>
              <a:gd name="connsiteX6" fmla="*/ 0 w 592233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2333" h="6858000">
                <a:moveTo>
                  <a:pt x="0" y="0"/>
                </a:moveTo>
                <a:lnTo>
                  <a:pt x="5129731" y="0"/>
                </a:lnTo>
                <a:lnTo>
                  <a:pt x="5142311" y="23550"/>
                </a:lnTo>
                <a:cubicBezTo>
                  <a:pt x="5632215" y="987256"/>
                  <a:pt x="5922333" y="2183538"/>
                  <a:pt x="5922333" y="3479505"/>
                </a:cubicBezTo>
                <a:cubicBezTo>
                  <a:pt x="5922333" y="4675783"/>
                  <a:pt x="5675132" y="5787121"/>
                  <a:pt x="5251778" y="6708999"/>
                </a:cubicBezTo>
                <a:lnTo>
                  <a:pt x="5179753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E7E14F-BBE6-0411-9572-818D4519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492233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What is a Fourier Transform?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C818ED5-2F56-4171-9445-3AA4F4462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E74FCE8-866C-4AFA-B45C-FACE2A609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1" y="2089941"/>
            <a:ext cx="497043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>
                <a:extLst>
                  <a:ext uri="{FF2B5EF4-FFF2-40B4-BE49-F238E27FC236}">
                    <a16:creationId xmlns:a16="http://schemas.microsoft.com/office/drawing/2014/main" id="{08DE08B7-C5F3-5E19-FBC3-D64C355307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056" y="2514600"/>
                <a:ext cx="4922338" cy="366674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Frequencies through multiplication with e</a:t>
                </a:r>
                <a14:m>
                  <m:oMath xmlns:m="http://schemas.openxmlformats.org/officeDocument/2006/math">
                    <m:r>
                      <a:rPr lang="nl-NL" sz="2000" b="0" i="1" baseline="30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sz="2000" b="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sz="2000" b="0" i="1" baseline="30000">
                        <a:latin typeface="Cambria Math" panose="02040503050406030204" pitchFamily="18" charset="0"/>
                      </a:rPr>
                      <m:t>π</m:t>
                    </m:r>
                    <m:r>
                      <a:rPr lang="nl-NL" sz="2000" b="0" i="1" baseline="30000">
                        <a:latin typeface="Cambria Math" panose="02040503050406030204" pitchFamily="18" charset="0"/>
                      </a:rPr>
                      <m:t>𝑓𝑡</m:t>
                    </m:r>
                  </m:oMath>
                </a14:m>
                <a:endParaRPr lang="nl-NL" sz="2000" b="0" baseline="30000" dirty="0"/>
              </a:p>
              <a:p>
                <a:pPr marL="0" indent="0">
                  <a:buNone/>
                </a:pPr>
                <a:endParaRPr lang="nl-NL" sz="2000" b="0" baseline="30000" dirty="0"/>
              </a:p>
              <a:p>
                <a:r>
                  <a:rPr lang="nl-NL" sz="2000" b="0" dirty="0"/>
                  <a:t>Works </a:t>
                </a:r>
                <a:r>
                  <a:rPr lang="nl-NL" sz="2000" b="0" dirty="0" err="1"/>
                  <a:t>for</a:t>
                </a:r>
                <a:r>
                  <a:rPr lang="nl-NL" sz="2000" dirty="0"/>
                  <a:t> multiple </a:t>
                </a:r>
                <a:r>
                  <a:rPr lang="nl-NL" sz="2000" dirty="0" err="1"/>
                  <a:t>frequencies</a:t>
                </a:r>
                <a:r>
                  <a:rPr lang="nl-NL" sz="2000" dirty="0"/>
                  <a:t>.</a:t>
                </a:r>
                <a:endParaRPr lang="nl-NL" sz="2000" b="0" dirty="0"/>
              </a:p>
              <a:p>
                <a:pPr marL="0" indent="0">
                  <a:buNone/>
                </a:pPr>
                <a:endParaRPr lang="nl-NL" sz="2000" baseline="30000" dirty="0"/>
              </a:p>
              <a:p>
                <a:endParaRPr lang="nl-NL" sz="2000" b="0" baseline="30000" dirty="0"/>
              </a:p>
              <a:p>
                <a:r>
                  <a:rPr lang="nl-NL" sz="2000" b="0" dirty="0" err="1"/>
                  <a:t>Size</a:t>
                </a:r>
                <a:r>
                  <a:rPr lang="nl-NL" sz="2000" b="0" dirty="0"/>
                  <a:t> of area </a:t>
                </a:r>
                <a:r>
                  <a:rPr lang="nl-NL" sz="2000" b="0" dirty="0" err="1"/>
                  <a:t>gives</a:t>
                </a:r>
                <a:r>
                  <a:rPr lang="nl-NL" sz="2000" b="0" dirty="0"/>
                  <a:t> </a:t>
                </a:r>
                <a:r>
                  <a:rPr lang="nl-NL" sz="2000" dirty="0" err="1"/>
                  <a:t>the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relative</a:t>
                </a:r>
                <a:r>
                  <a:rPr lang="nl-NL" sz="2000" dirty="0"/>
                  <a:t> Amplitude</a:t>
                </a:r>
              </a:p>
              <a:p>
                <a:endParaRPr lang="nl-NL" sz="2000" b="0" dirty="0"/>
              </a:p>
              <a:p>
                <a:r>
                  <a:rPr lang="nl-NL" sz="2000" b="0" dirty="0"/>
                  <a:t>But </a:t>
                </a:r>
                <a:r>
                  <a:rPr lang="nl-NL" sz="2000" b="0" dirty="0" err="1"/>
                  <a:t>our</a:t>
                </a:r>
                <a:r>
                  <a:rPr lang="nl-NL" sz="2000" b="0" dirty="0"/>
                  <a:t> data set is discrete: DFT</a:t>
                </a:r>
              </a:p>
            </p:txBody>
          </p:sp>
        </mc:Choice>
        <mc:Fallback xmlns="">
          <p:sp>
            <p:nvSpPr>
              <p:cNvPr id="85" name="Content Placeholder 84">
                <a:extLst>
                  <a:ext uri="{FF2B5EF4-FFF2-40B4-BE49-F238E27FC236}">
                    <a16:creationId xmlns:a16="http://schemas.microsoft.com/office/drawing/2014/main" id="{08DE08B7-C5F3-5E19-FBC3-D64C35530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056" y="2514600"/>
                <a:ext cx="4922338" cy="3666744"/>
              </a:xfrm>
              <a:blipFill>
                <a:blip r:embed="rId5"/>
                <a:stretch>
                  <a:fillRect l="-1115" t="-18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DBFC784-8F60-CBFA-E75C-8B6F416A8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" t="-675" r="7877" b="679"/>
          <a:stretch/>
        </p:blipFill>
        <p:spPr>
          <a:xfrm>
            <a:off x="1065438" y="59230"/>
            <a:ext cx="3616144" cy="195696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1985378-15C9-4275-995A-128740682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41215" y="135711"/>
            <a:ext cx="304800" cy="429768"/>
            <a:chOff x="215328" y="-46937"/>
            <a:chExt cx="304800" cy="277384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71D819-31A9-420F-9E06-8B47004CA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86C9C23-D4B3-4F4D-B9DB-11C633DC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BF7CB-A40A-439F-AB34-76CAABD8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0E48DA-C289-4533-9F4E-F6039DE3A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7318B0-1B4A-42CA-BF7F-579FBD13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C7F46F-3F47-4BA8-B724-0667254D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853863-6E37-40EA-B61D-5A74BCCED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AC35C66-8909-4C8D-BEF1-9B7BB7EB1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D5F1F7F-FA19-4AB1-8694-7F99661AA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B49F4A9-3DED-48C8-A00C-F3F2ABCA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EAD3D47-0AF1-42C9-8254-C73F8BC1F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A1E5A5F-C763-0663-0E07-6F9CE67F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46" y="630936"/>
            <a:ext cx="5867716" cy="1873428"/>
          </a:xfrm>
          <a:noFill/>
        </p:spPr>
        <p:txBody>
          <a:bodyPr anchor="b">
            <a:normAutofit/>
          </a:bodyPr>
          <a:lstStyle/>
          <a:p>
            <a:r>
              <a:rPr lang="nl-NL" sz="4800" dirty="0">
                <a:solidFill>
                  <a:schemeClr val="bg1"/>
                </a:solidFill>
              </a:rPr>
              <a:t>Discrete </a:t>
            </a:r>
            <a:r>
              <a:rPr lang="nl-NL" sz="4800" dirty="0" err="1">
                <a:solidFill>
                  <a:schemeClr val="bg1"/>
                </a:solidFill>
              </a:rPr>
              <a:t>Fourier</a:t>
            </a:r>
            <a:r>
              <a:rPr lang="nl-NL" sz="4800" dirty="0">
                <a:solidFill>
                  <a:schemeClr val="bg1"/>
                </a:solidFill>
              </a:rPr>
              <a:t> </a:t>
            </a:r>
            <a:r>
              <a:rPr lang="nl-NL" sz="4800" dirty="0" err="1">
                <a:solidFill>
                  <a:schemeClr val="bg1"/>
                </a:solidFill>
              </a:rPr>
              <a:t>Transform</a:t>
            </a:r>
            <a:endParaRPr lang="nl-NL" sz="4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EB38D81-0D8B-1903-3B9D-2C20A98B2D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95" r="8073" b="395"/>
          <a:stretch/>
        </p:blipFill>
        <p:spPr>
          <a:xfrm>
            <a:off x="1065438" y="2107090"/>
            <a:ext cx="3616144" cy="195697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67857D66-E7E5-8481-FE73-A4E006AAFE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96" b="1"/>
          <a:stretch/>
        </p:blipFill>
        <p:spPr>
          <a:xfrm>
            <a:off x="1065438" y="4177852"/>
            <a:ext cx="3616144" cy="1956971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C2D23-9750-C3F6-BD3B-50A9EC6B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846" y="2941901"/>
            <a:ext cx="5867720" cy="3315991"/>
          </a:xfrm>
          <a:noFill/>
        </p:spPr>
        <p:txBody>
          <a:bodyPr anchor="t">
            <a:normAutofit/>
          </a:bodyPr>
          <a:lstStyle/>
          <a:p>
            <a:r>
              <a:rPr lang="nl-NL" sz="1800" dirty="0" err="1">
                <a:solidFill>
                  <a:schemeClr val="bg1"/>
                </a:solidFill>
              </a:rPr>
              <a:t>Frequency</a:t>
            </a:r>
            <a:r>
              <a:rPr lang="nl-NL" sz="1800" dirty="0">
                <a:solidFill>
                  <a:schemeClr val="bg1"/>
                </a:solidFill>
              </a:rPr>
              <a:t> spectrum is </a:t>
            </a:r>
            <a:r>
              <a:rPr lang="nl-NL" sz="1800" dirty="0" err="1">
                <a:solidFill>
                  <a:schemeClr val="bg1"/>
                </a:solidFill>
              </a:rPr>
              <a:t>also</a:t>
            </a:r>
            <a:r>
              <a:rPr lang="nl-NL" sz="1800" dirty="0">
                <a:solidFill>
                  <a:schemeClr val="bg1"/>
                </a:solidFill>
              </a:rPr>
              <a:t> </a:t>
            </a:r>
            <a:r>
              <a:rPr lang="nl-NL" sz="1800" dirty="0" err="1">
                <a:solidFill>
                  <a:schemeClr val="bg1"/>
                </a:solidFill>
              </a:rPr>
              <a:t>finite</a:t>
            </a:r>
            <a:r>
              <a:rPr lang="nl-NL" sz="1800" dirty="0">
                <a:solidFill>
                  <a:schemeClr val="bg1"/>
                </a:solidFill>
              </a:rPr>
              <a:t> </a:t>
            </a:r>
            <a:r>
              <a:rPr lang="nl-NL" sz="1800" dirty="0" err="1">
                <a:solidFill>
                  <a:schemeClr val="bg1"/>
                </a:solidFill>
              </a:rPr>
              <a:t>and</a:t>
            </a:r>
            <a:r>
              <a:rPr lang="nl-NL" sz="1800" dirty="0">
                <a:solidFill>
                  <a:schemeClr val="bg1"/>
                </a:solidFill>
              </a:rPr>
              <a:t> discrete.</a:t>
            </a:r>
          </a:p>
          <a:p>
            <a:r>
              <a:rPr lang="nl-NL" sz="1800" dirty="0" err="1">
                <a:solidFill>
                  <a:schemeClr val="bg1"/>
                </a:solidFill>
              </a:rPr>
              <a:t>Multiply</a:t>
            </a:r>
            <a:r>
              <a:rPr lang="nl-NL" sz="1800" dirty="0">
                <a:solidFill>
                  <a:schemeClr val="bg1"/>
                </a:solidFill>
              </a:rPr>
              <a:t> </a:t>
            </a:r>
            <a:r>
              <a:rPr lang="nl-NL" sz="1800" dirty="0" err="1">
                <a:solidFill>
                  <a:schemeClr val="bg1"/>
                </a:solidFill>
              </a:rPr>
              <a:t>every</a:t>
            </a:r>
            <a:r>
              <a:rPr lang="nl-NL" sz="1800" dirty="0">
                <a:solidFill>
                  <a:schemeClr val="bg1"/>
                </a:solidFill>
              </a:rPr>
              <a:t> point </a:t>
            </a:r>
            <a:r>
              <a:rPr lang="nl-NL" sz="1800" dirty="0" err="1">
                <a:solidFill>
                  <a:schemeClr val="bg1"/>
                </a:solidFill>
              </a:rPr>
              <a:t>by</a:t>
            </a:r>
            <a:r>
              <a:rPr lang="nl-NL" sz="1800" dirty="0">
                <a:solidFill>
                  <a:schemeClr val="bg1"/>
                </a:solidFill>
              </a:rPr>
              <a:t> </a:t>
            </a:r>
            <a:r>
              <a:rPr lang="nl-NL" sz="1800" dirty="0" err="1">
                <a:solidFill>
                  <a:schemeClr val="bg1"/>
                </a:solidFill>
              </a:rPr>
              <a:t>all</a:t>
            </a:r>
            <a:r>
              <a:rPr lang="nl-NL" sz="1800" dirty="0">
                <a:solidFill>
                  <a:schemeClr val="bg1"/>
                </a:solidFill>
              </a:rPr>
              <a:t> </a:t>
            </a:r>
            <a:r>
              <a:rPr lang="nl-NL" sz="1800" dirty="0" err="1">
                <a:solidFill>
                  <a:schemeClr val="bg1"/>
                </a:solidFill>
              </a:rPr>
              <a:t>possible</a:t>
            </a:r>
            <a:r>
              <a:rPr lang="nl-NL" sz="1800" dirty="0">
                <a:solidFill>
                  <a:schemeClr val="bg1"/>
                </a:solidFill>
              </a:rPr>
              <a:t> </a:t>
            </a:r>
            <a:r>
              <a:rPr lang="nl-NL" sz="1800" dirty="0" err="1">
                <a:solidFill>
                  <a:schemeClr val="bg1"/>
                </a:solidFill>
              </a:rPr>
              <a:t>frequencies</a:t>
            </a:r>
            <a:r>
              <a:rPr lang="nl-NL" sz="1800" dirty="0">
                <a:solidFill>
                  <a:schemeClr val="bg1"/>
                </a:solidFill>
              </a:rPr>
              <a:t>.</a:t>
            </a:r>
          </a:p>
          <a:p>
            <a:r>
              <a:rPr lang="nl-NL" sz="1800" dirty="0" err="1">
                <a:solidFill>
                  <a:schemeClr val="bg1"/>
                </a:solidFill>
              </a:rPr>
              <a:t>Number</a:t>
            </a:r>
            <a:r>
              <a:rPr lang="nl-NL" sz="1800" dirty="0">
                <a:solidFill>
                  <a:schemeClr val="bg1"/>
                </a:solidFill>
              </a:rPr>
              <a:t> of </a:t>
            </a:r>
            <a:r>
              <a:rPr lang="nl-NL" sz="1800" dirty="0" err="1">
                <a:solidFill>
                  <a:schemeClr val="bg1"/>
                </a:solidFill>
              </a:rPr>
              <a:t>frequencies</a:t>
            </a:r>
            <a:r>
              <a:rPr lang="nl-NL" sz="1800" dirty="0">
                <a:solidFill>
                  <a:schemeClr val="bg1"/>
                </a:solidFill>
              </a:rPr>
              <a:t> = </a:t>
            </a:r>
            <a:r>
              <a:rPr lang="nl-NL" sz="1800" dirty="0" err="1">
                <a:solidFill>
                  <a:schemeClr val="bg1"/>
                </a:solidFill>
              </a:rPr>
              <a:t>number</a:t>
            </a:r>
            <a:r>
              <a:rPr lang="nl-NL" sz="1800" dirty="0">
                <a:solidFill>
                  <a:schemeClr val="bg1"/>
                </a:solidFill>
              </a:rPr>
              <a:t> of datapoints</a:t>
            </a:r>
          </a:p>
          <a:p>
            <a:r>
              <a:rPr lang="nl-NL" sz="1800" dirty="0">
                <a:solidFill>
                  <a:schemeClr val="bg1"/>
                </a:solidFill>
              </a:rPr>
              <a:t>Short </a:t>
            </a:r>
            <a:r>
              <a:rPr lang="nl-NL" sz="1800" dirty="0" err="1">
                <a:solidFill>
                  <a:schemeClr val="bg1"/>
                </a:solidFill>
              </a:rPr>
              <a:t>duration</a:t>
            </a:r>
            <a:r>
              <a:rPr lang="nl-NL" sz="1800" dirty="0">
                <a:solidFill>
                  <a:schemeClr val="bg1"/>
                </a:solidFill>
              </a:rPr>
              <a:t> -&gt; </a:t>
            </a:r>
            <a:r>
              <a:rPr lang="nl-NL" sz="1800" dirty="0" err="1">
                <a:solidFill>
                  <a:schemeClr val="bg1"/>
                </a:solidFill>
              </a:rPr>
              <a:t>bigger</a:t>
            </a:r>
            <a:r>
              <a:rPr lang="nl-NL" sz="1800" dirty="0">
                <a:solidFill>
                  <a:schemeClr val="bg1"/>
                </a:solidFill>
              </a:rPr>
              <a:t> bins</a:t>
            </a:r>
          </a:p>
          <a:p>
            <a:r>
              <a:rPr lang="nl-NL" sz="1800" dirty="0" err="1">
                <a:solidFill>
                  <a:schemeClr val="bg1"/>
                </a:solidFill>
              </a:rPr>
              <a:t>Lower</a:t>
            </a:r>
            <a:r>
              <a:rPr lang="nl-NL" sz="1800" dirty="0">
                <a:solidFill>
                  <a:schemeClr val="bg1"/>
                </a:solidFill>
              </a:rPr>
              <a:t> </a:t>
            </a:r>
            <a:r>
              <a:rPr lang="nl-NL" sz="1800" dirty="0" err="1">
                <a:solidFill>
                  <a:schemeClr val="bg1"/>
                </a:solidFill>
              </a:rPr>
              <a:t>density</a:t>
            </a:r>
            <a:r>
              <a:rPr lang="nl-NL" sz="1800" dirty="0">
                <a:solidFill>
                  <a:schemeClr val="bg1"/>
                </a:solidFill>
              </a:rPr>
              <a:t> of datapoints -&gt; </a:t>
            </a:r>
            <a:r>
              <a:rPr lang="nl-NL" sz="1800" dirty="0" err="1">
                <a:solidFill>
                  <a:schemeClr val="bg1"/>
                </a:solidFill>
              </a:rPr>
              <a:t>lower</a:t>
            </a:r>
            <a:r>
              <a:rPr lang="nl-NL" sz="1800" dirty="0">
                <a:solidFill>
                  <a:schemeClr val="bg1"/>
                </a:solidFill>
              </a:rPr>
              <a:t> </a:t>
            </a:r>
            <a:r>
              <a:rPr lang="nl-NL" sz="1800" dirty="0" err="1">
                <a:solidFill>
                  <a:schemeClr val="bg1"/>
                </a:solidFill>
              </a:rPr>
              <a:t>frequency</a:t>
            </a:r>
            <a:r>
              <a:rPr lang="nl-NL" sz="1800" dirty="0">
                <a:solidFill>
                  <a:schemeClr val="bg1"/>
                </a:solidFill>
              </a:rPr>
              <a:t>.</a:t>
            </a:r>
          </a:p>
          <a:p>
            <a:endParaRPr lang="nl-NL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chemeClr val="bg1"/>
                </a:solidFill>
              </a:rPr>
              <a:t>Requires</a:t>
            </a:r>
            <a:r>
              <a:rPr lang="nl-NL" sz="1800" dirty="0">
                <a:solidFill>
                  <a:schemeClr val="bg1"/>
                </a:solidFill>
              </a:rPr>
              <a:t> N</a:t>
            </a:r>
            <a:r>
              <a:rPr lang="nl-NL" sz="1800" baseline="30000" dirty="0">
                <a:solidFill>
                  <a:schemeClr val="bg1"/>
                </a:solidFill>
              </a:rPr>
              <a:t>2</a:t>
            </a:r>
            <a:r>
              <a:rPr lang="nl-NL" sz="1800" dirty="0">
                <a:solidFill>
                  <a:schemeClr val="bg1"/>
                </a:solidFill>
              </a:rPr>
              <a:t> </a:t>
            </a:r>
            <a:r>
              <a:rPr lang="nl-NL" sz="1800" dirty="0" err="1">
                <a:solidFill>
                  <a:schemeClr val="bg1"/>
                </a:solidFill>
              </a:rPr>
              <a:t>computation</a:t>
            </a:r>
            <a:r>
              <a:rPr lang="nl-NL" sz="1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748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AB62F1-9FF9-F73A-6552-9411D351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nl-NL" sz="3600" dirty="0" err="1">
                <a:solidFill>
                  <a:schemeClr val="tx2"/>
                </a:solidFill>
              </a:rPr>
              <a:t>Fast</a:t>
            </a:r>
            <a:r>
              <a:rPr lang="nl-NL" sz="3600" dirty="0">
                <a:solidFill>
                  <a:schemeClr val="tx2"/>
                </a:solidFill>
              </a:rPr>
              <a:t> </a:t>
            </a:r>
            <a:r>
              <a:rPr lang="nl-NL" sz="3600" dirty="0" err="1">
                <a:solidFill>
                  <a:schemeClr val="tx2"/>
                </a:solidFill>
              </a:rPr>
              <a:t>fourier</a:t>
            </a:r>
            <a:r>
              <a:rPr lang="nl-NL" sz="3600" dirty="0">
                <a:solidFill>
                  <a:schemeClr val="tx2"/>
                </a:solidFill>
              </a:rPr>
              <a:t> </a:t>
            </a:r>
            <a:r>
              <a:rPr lang="nl-NL" sz="3600" dirty="0" err="1">
                <a:solidFill>
                  <a:schemeClr val="tx2"/>
                </a:solidFill>
              </a:rPr>
              <a:t>Transform</a:t>
            </a:r>
            <a:endParaRPr lang="nl-NL" sz="3600" dirty="0">
              <a:solidFill>
                <a:schemeClr val="tx2"/>
              </a:solidFill>
            </a:endParaRPr>
          </a:p>
        </p:txBody>
      </p:sp>
      <p:pic>
        <p:nvPicPr>
          <p:cNvPr id="29" name="Graphic 6" descr="Rekenmachine">
            <a:extLst>
              <a:ext uri="{FF2B5EF4-FFF2-40B4-BE49-F238E27FC236}">
                <a16:creationId xmlns:a16="http://schemas.microsoft.com/office/drawing/2014/main" id="{799E706F-7EE7-9381-AF69-09E7A319F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0" name="Tijdelijke aanduiding voor inhoud 2">
            <a:extLst>
              <a:ext uri="{FF2B5EF4-FFF2-40B4-BE49-F238E27FC236}">
                <a16:creationId xmlns:a16="http://schemas.microsoft.com/office/drawing/2014/main" id="{B514929D-28CC-EBA7-1FBA-A1558B7E1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nl-NL" sz="1800" dirty="0" err="1">
                <a:solidFill>
                  <a:schemeClr val="tx2"/>
                </a:solidFill>
              </a:rPr>
              <a:t>Because</a:t>
            </a:r>
            <a:r>
              <a:rPr lang="nl-NL" sz="1800" dirty="0">
                <a:solidFill>
                  <a:schemeClr val="tx2"/>
                </a:solidFill>
              </a:rPr>
              <a:t> of </a:t>
            </a:r>
            <a:r>
              <a:rPr lang="nl-NL" sz="1800" dirty="0" err="1">
                <a:solidFill>
                  <a:schemeClr val="tx2"/>
                </a:solidFill>
              </a:rPr>
              <a:t>properties</a:t>
            </a:r>
            <a:r>
              <a:rPr lang="nl-NL" sz="1800" dirty="0">
                <a:solidFill>
                  <a:schemeClr val="tx2"/>
                </a:solidFill>
              </a:rPr>
              <a:t> we </a:t>
            </a:r>
            <a:r>
              <a:rPr lang="nl-NL" sz="1800" dirty="0" err="1">
                <a:solidFill>
                  <a:schemeClr val="tx2"/>
                </a:solidFill>
              </a:rPr>
              <a:t>don’t</a:t>
            </a:r>
            <a:r>
              <a:rPr lang="nl-NL" sz="1800" dirty="0">
                <a:solidFill>
                  <a:schemeClr val="tx2"/>
                </a:solidFill>
              </a:rPr>
              <a:t> have </a:t>
            </a:r>
            <a:r>
              <a:rPr lang="nl-NL" sz="1800" dirty="0" err="1">
                <a:solidFill>
                  <a:schemeClr val="tx2"/>
                </a:solidFill>
              </a:rPr>
              <a:t>to</a:t>
            </a:r>
            <a:r>
              <a:rPr lang="nl-NL" sz="1800" dirty="0">
                <a:solidFill>
                  <a:schemeClr val="tx2"/>
                </a:solidFill>
              </a:rPr>
              <a:t> do </a:t>
            </a:r>
            <a:r>
              <a:rPr lang="nl-NL" sz="1800" dirty="0" err="1">
                <a:solidFill>
                  <a:schemeClr val="tx2"/>
                </a:solidFill>
              </a:rPr>
              <a:t>all</a:t>
            </a:r>
            <a:r>
              <a:rPr lang="nl-NL" sz="1800" dirty="0">
                <a:solidFill>
                  <a:schemeClr val="tx2"/>
                </a:solidFill>
              </a:rPr>
              <a:t> </a:t>
            </a:r>
            <a:r>
              <a:rPr lang="nl-NL" sz="1800" dirty="0" err="1">
                <a:solidFill>
                  <a:schemeClr val="tx2"/>
                </a:solidFill>
              </a:rPr>
              <a:t>calculations</a:t>
            </a:r>
            <a:r>
              <a:rPr lang="nl-NL" sz="1800" dirty="0">
                <a:solidFill>
                  <a:schemeClr val="tx2"/>
                </a:solidFill>
              </a:rPr>
              <a:t>!</a:t>
            </a:r>
            <a:endParaRPr lang="nl-NL" sz="1400" dirty="0">
              <a:solidFill>
                <a:schemeClr val="tx2"/>
              </a:solidFill>
            </a:endParaRPr>
          </a:p>
          <a:p>
            <a:r>
              <a:rPr lang="nl-NL" sz="1800" dirty="0" err="1">
                <a:solidFill>
                  <a:schemeClr val="tx2"/>
                </a:solidFill>
              </a:rPr>
              <a:t>the</a:t>
            </a:r>
            <a:r>
              <a:rPr lang="nl-NL" sz="1800" dirty="0">
                <a:solidFill>
                  <a:schemeClr val="tx2"/>
                </a:solidFill>
              </a:rPr>
              <a:t> </a:t>
            </a:r>
            <a:r>
              <a:rPr lang="nl-NL" sz="1800" dirty="0" err="1">
                <a:solidFill>
                  <a:schemeClr val="tx2"/>
                </a:solidFill>
              </a:rPr>
              <a:t>amount</a:t>
            </a:r>
            <a:r>
              <a:rPr lang="nl-NL" sz="1800" dirty="0">
                <a:solidFill>
                  <a:schemeClr val="tx2"/>
                </a:solidFill>
              </a:rPr>
              <a:t> of </a:t>
            </a:r>
            <a:r>
              <a:rPr lang="nl-NL" sz="1800" dirty="0" err="1">
                <a:solidFill>
                  <a:schemeClr val="tx2"/>
                </a:solidFill>
              </a:rPr>
              <a:t>computations</a:t>
            </a:r>
            <a:r>
              <a:rPr lang="nl-NL" sz="1800" dirty="0">
                <a:solidFill>
                  <a:schemeClr val="tx2"/>
                </a:solidFill>
              </a:rPr>
              <a:t> </a:t>
            </a:r>
            <a:r>
              <a:rPr lang="nl-NL" sz="1800" dirty="0" err="1">
                <a:solidFill>
                  <a:schemeClr val="tx2"/>
                </a:solidFill>
              </a:rPr>
              <a:t>becomes</a:t>
            </a:r>
            <a:r>
              <a:rPr lang="nl-NL" sz="1800" dirty="0">
                <a:solidFill>
                  <a:schemeClr val="tx2"/>
                </a:solidFill>
              </a:rPr>
              <a:t> Nlog</a:t>
            </a:r>
            <a:r>
              <a:rPr lang="nl-NL" sz="1800" baseline="-25000" dirty="0">
                <a:solidFill>
                  <a:schemeClr val="tx2"/>
                </a:solidFill>
              </a:rPr>
              <a:t>2</a:t>
            </a:r>
            <a:r>
              <a:rPr lang="nl-NL" sz="1800" dirty="0">
                <a:solidFill>
                  <a:schemeClr val="tx2"/>
                </a:solidFill>
              </a:rPr>
              <a:t>(N)</a:t>
            </a:r>
          </a:p>
          <a:p>
            <a:r>
              <a:rPr lang="nl-NL" sz="1800" dirty="0" err="1">
                <a:solidFill>
                  <a:schemeClr val="tx2"/>
                </a:solidFill>
              </a:rPr>
              <a:t>Much</a:t>
            </a:r>
            <a:r>
              <a:rPr lang="nl-NL" sz="1800" dirty="0">
                <a:solidFill>
                  <a:schemeClr val="tx2"/>
                </a:solidFill>
              </a:rPr>
              <a:t> </a:t>
            </a:r>
            <a:r>
              <a:rPr lang="nl-NL" sz="1800" dirty="0" err="1">
                <a:solidFill>
                  <a:schemeClr val="tx2"/>
                </a:solidFill>
              </a:rPr>
              <a:t>faster</a:t>
            </a:r>
            <a:r>
              <a:rPr lang="nl-NL" sz="1800" dirty="0">
                <a:solidFill>
                  <a:schemeClr val="tx2"/>
                </a:solidFill>
              </a:rPr>
              <a:t> </a:t>
            </a:r>
            <a:r>
              <a:rPr lang="nl-NL" sz="1800" dirty="0" err="1">
                <a:solidFill>
                  <a:schemeClr val="tx2"/>
                </a:solidFill>
              </a:rPr>
              <a:t>for</a:t>
            </a:r>
            <a:r>
              <a:rPr lang="nl-NL" sz="1800" dirty="0">
                <a:solidFill>
                  <a:schemeClr val="tx2"/>
                </a:solidFill>
              </a:rPr>
              <a:t> high </a:t>
            </a:r>
            <a:r>
              <a:rPr lang="nl-NL" sz="1800" dirty="0" err="1">
                <a:solidFill>
                  <a:schemeClr val="tx2"/>
                </a:solidFill>
              </a:rPr>
              <a:t>amount</a:t>
            </a:r>
            <a:r>
              <a:rPr lang="nl-NL" sz="1800" dirty="0">
                <a:solidFill>
                  <a:schemeClr val="tx2"/>
                </a:solidFill>
              </a:rPr>
              <a:t> of N datapoints.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44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!!Rectangle">
            <a:extLst>
              <a:ext uri="{FF2B5EF4-FFF2-40B4-BE49-F238E27FC236}">
                <a16:creationId xmlns:a16="http://schemas.microsoft.com/office/drawing/2014/main" id="{05F15086-5695-4522-B72F-AD8FEC22E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7" name="Picture 86" descr="Graph on document with pen">
            <a:extLst>
              <a:ext uri="{FF2B5EF4-FFF2-40B4-BE49-F238E27FC236}">
                <a16:creationId xmlns:a16="http://schemas.microsoft.com/office/drawing/2014/main" id="{450AC2FC-C90A-8B9C-3797-32AD68902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415" b="14315"/>
          <a:stretch/>
        </p:blipFill>
        <p:spPr>
          <a:xfrm>
            <a:off x="-24988" y="0"/>
            <a:ext cx="12191980" cy="6858000"/>
          </a:xfrm>
          <a:prstGeom prst="rect">
            <a:avLst/>
          </a:prstGeom>
        </p:spPr>
      </p:pic>
      <p:sp>
        <p:nvSpPr>
          <p:cNvPr id="135" name="Oval 10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F6916-A26F-3642-8600-460A720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nl-NL"/>
              <a:t>How do we  fit a peak?</a:t>
            </a:r>
          </a:p>
        </p:txBody>
      </p:sp>
      <p:sp>
        <p:nvSpPr>
          <p:cNvPr id="55" name="Tijdelijke aanduiding voor inhoud 2">
            <a:extLst>
              <a:ext uri="{FF2B5EF4-FFF2-40B4-BE49-F238E27FC236}">
                <a16:creationId xmlns:a16="http://schemas.microsoft.com/office/drawing/2014/main" id="{EA889D59-E264-E0A1-C024-9C251AE0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nl-NL" sz="1500" dirty="0" err="1">
                <a:solidFill>
                  <a:srgbClr val="FFFFFF"/>
                </a:solidFill>
              </a:rPr>
              <a:t>What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if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the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actual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frequency</a:t>
            </a:r>
            <a:r>
              <a:rPr lang="nl-NL" sz="1500" dirty="0">
                <a:solidFill>
                  <a:srgbClr val="FFFFFF"/>
                </a:solidFill>
              </a:rPr>
              <a:t> does </a:t>
            </a:r>
            <a:r>
              <a:rPr lang="nl-NL" sz="1500" dirty="0" err="1">
                <a:solidFill>
                  <a:srgbClr val="FFFFFF"/>
                </a:solidFill>
              </a:rPr>
              <a:t>not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fall</a:t>
            </a:r>
            <a:r>
              <a:rPr lang="nl-NL" sz="1500" dirty="0">
                <a:solidFill>
                  <a:srgbClr val="FFFFFF"/>
                </a:solidFill>
              </a:rPr>
              <a:t> in </a:t>
            </a:r>
            <a:r>
              <a:rPr lang="nl-NL" sz="1500" dirty="0" err="1">
                <a:solidFill>
                  <a:srgbClr val="FFFFFF"/>
                </a:solidFill>
              </a:rPr>
              <a:t>the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centre</a:t>
            </a:r>
            <a:r>
              <a:rPr lang="nl-NL" sz="1500" dirty="0">
                <a:solidFill>
                  <a:srgbClr val="FFFFFF"/>
                </a:solidFill>
              </a:rPr>
              <a:t> of a bin?</a:t>
            </a:r>
          </a:p>
          <a:p>
            <a:r>
              <a:rPr lang="nl-NL" sz="1500" dirty="0">
                <a:solidFill>
                  <a:srgbClr val="FFFFFF"/>
                </a:solidFill>
              </a:rPr>
              <a:t>We </a:t>
            </a:r>
            <a:r>
              <a:rPr lang="nl-NL" sz="1500" dirty="0" err="1">
                <a:solidFill>
                  <a:srgbClr val="FFFFFF"/>
                </a:solidFill>
              </a:rPr>
              <a:t>compared</a:t>
            </a:r>
            <a:r>
              <a:rPr lang="nl-NL" sz="1500" dirty="0">
                <a:solidFill>
                  <a:srgbClr val="FFFFFF"/>
                </a:solidFill>
              </a:rPr>
              <a:t> 4 </a:t>
            </a:r>
            <a:r>
              <a:rPr lang="nl-NL" sz="1500" dirty="0" err="1">
                <a:solidFill>
                  <a:srgbClr val="FFFFFF"/>
                </a:solidFill>
              </a:rPr>
              <a:t>methods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to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find</a:t>
            </a:r>
            <a:r>
              <a:rPr lang="nl-NL" sz="1500" dirty="0">
                <a:solidFill>
                  <a:srgbClr val="FFFFFF"/>
                </a:solidFill>
              </a:rPr>
              <a:t>/</a:t>
            </a:r>
            <a:r>
              <a:rPr lang="nl-NL" sz="1500" dirty="0" err="1">
                <a:solidFill>
                  <a:srgbClr val="FFFFFF"/>
                </a:solidFill>
              </a:rPr>
              <a:t>interpolate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the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peaks</a:t>
            </a:r>
            <a:r>
              <a:rPr lang="nl-NL" sz="1500" dirty="0">
                <a:solidFill>
                  <a:srgbClr val="FFFFFF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sz="1500" dirty="0" err="1">
                <a:solidFill>
                  <a:srgbClr val="FFFFFF"/>
                </a:solidFill>
              </a:rPr>
              <a:t>Quadratic</a:t>
            </a:r>
            <a:endParaRPr lang="nl-NL" sz="15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nl-NL" sz="1500" dirty="0" err="1">
                <a:solidFill>
                  <a:srgbClr val="FFFFFF"/>
                </a:solidFill>
              </a:rPr>
              <a:t>Barycentric</a:t>
            </a:r>
            <a:endParaRPr lang="nl-NL" sz="15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nl-NL" sz="1500" dirty="0" err="1">
                <a:solidFill>
                  <a:srgbClr val="FFFFFF"/>
                </a:solidFill>
              </a:rPr>
              <a:t>Jains</a:t>
            </a:r>
            <a:endParaRPr lang="nl-NL" sz="15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nl-NL" sz="1500" dirty="0">
                <a:solidFill>
                  <a:srgbClr val="FFFFFF"/>
                </a:solidFill>
              </a:rPr>
              <a:t>Quinns2nd</a:t>
            </a:r>
          </a:p>
          <a:p>
            <a:pPr marL="0" indent="0">
              <a:buNone/>
            </a:pPr>
            <a:r>
              <a:rPr lang="nl-NL" sz="1500" dirty="0" err="1">
                <a:solidFill>
                  <a:srgbClr val="FFFFFF"/>
                </a:solidFill>
              </a:rPr>
              <a:t>All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the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methods</a:t>
            </a:r>
            <a:r>
              <a:rPr lang="nl-NL" sz="1500" dirty="0">
                <a:solidFill>
                  <a:srgbClr val="FFFFFF"/>
                </a:solidFill>
              </a:rPr>
              <a:t> look at </a:t>
            </a:r>
            <a:r>
              <a:rPr lang="nl-NL" sz="1500" dirty="0" err="1">
                <a:solidFill>
                  <a:srgbClr val="FFFFFF"/>
                </a:solidFill>
              </a:rPr>
              <a:t>the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highest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value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and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interpolate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using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the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values</a:t>
            </a:r>
            <a:r>
              <a:rPr lang="nl-NL" sz="1500" dirty="0">
                <a:solidFill>
                  <a:srgbClr val="FFFFFF"/>
                </a:solidFill>
              </a:rPr>
              <a:t> </a:t>
            </a:r>
            <a:r>
              <a:rPr lang="nl-NL" sz="1500" dirty="0" err="1">
                <a:solidFill>
                  <a:srgbClr val="FFFFFF"/>
                </a:solidFill>
              </a:rPr>
              <a:t>beside</a:t>
            </a:r>
            <a:r>
              <a:rPr lang="nl-NL" sz="1500" dirty="0">
                <a:solidFill>
                  <a:srgbClr val="FFFFFF"/>
                </a:solidFill>
              </a:rPr>
              <a:t> it.</a:t>
            </a:r>
          </a:p>
          <a:p>
            <a:pPr marL="0" indent="0">
              <a:buNone/>
            </a:pPr>
            <a:endParaRPr lang="nl-NL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nl-NL" sz="1500" dirty="0">
                <a:solidFill>
                  <a:srgbClr val="FFFFFF"/>
                </a:solidFill>
              </a:rPr>
              <a:t>In short:</a:t>
            </a:r>
          </a:p>
          <a:p>
            <a:pPr marL="0" indent="0">
              <a:buNone/>
            </a:pPr>
            <a:r>
              <a:rPr lang="nl-NL" sz="1500" dirty="0">
                <a:solidFill>
                  <a:srgbClr val="FFFFFF"/>
                </a:solidFill>
              </a:rPr>
              <a:t>M</a:t>
            </a:r>
          </a:p>
        </p:txBody>
      </p:sp>
      <p:sp>
        <p:nvSpPr>
          <p:cNvPr id="136" name="Arc 10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Oval 10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0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4" name="Rectangle 115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E581B5-F9F3-C2C6-424E-8D8449C7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/>
              <a:t>Methods:</a:t>
            </a:r>
          </a:p>
        </p:txBody>
      </p:sp>
      <p:grpSp>
        <p:nvGrpSpPr>
          <p:cNvPr id="1166" name="Group 115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3" name="Rectangle 116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9ABA3C-DA66-6739-AEF5-3718C93EA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b="0" i="0" dirty="0">
                <a:effectLst/>
              </a:rPr>
              <a:t>In short and not in depth:</a:t>
            </a:r>
          </a:p>
          <a:p>
            <a:pPr>
              <a:buFont typeface="+mj-lt"/>
              <a:buAutoNum type="arabicPeriod"/>
            </a:pPr>
            <a:r>
              <a:rPr lang="es-ES" sz="1700" dirty="0"/>
              <a:t>Quadratic method: finds the </a:t>
            </a:r>
            <a:r>
              <a:rPr lang="es-ES" sz="1700" i="1" dirty="0"/>
              <a:t>location </a:t>
            </a:r>
            <a:r>
              <a:rPr lang="es-ES" sz="1700" dirty="0"/>
              <a:t>of the peak using an offset based on the the quadratic equation/ tip of a parabola. </a:t>
            </a:r>
          </a:p>
          <a:p>
            <a:pPr>
              <a:buFont typeface="+mj-lt"/>
              <a:buAutoNum type="arabicPeriod"/>
            </a:pPr>
            <a:r>
              <a:rPr lang="es-ES" sz="1700" b="0" i="0" dirty="0">
                <a:effectLst/>
              </a:rPr>
              <a:t>Barycentric method: finds the </a:t>
            </a:r>
            <a:r>
              <a:rPr lang="es-ES" sz="1700" b="0" i="1" dirty="0">
                <a:effectLst/>
              </a:rPr>
              <a:t>location</a:t>
            </a:r>
            <a:r>
              <a:rPr lang="es-ES" sz="1700" b="0" dirty="0">
                <a:effectLst/>
              </a:rPr>
              <a:t> using an offset which is equal to the centre mass point like a triangle. </a:t>
            </a:r>
          </a:p>
          <a:p>
            <a:pPr>
              <a:buFont typeface="+mj-lt"/>
              <a:buAutoNum type="arabicPeriod"/>
            </a:pPr>
            <a:r>
              <a:rPr lang="es-ES" sz="1700" b="0" dirty="0">
                <a:effectLst/>
              </a:rPr>
              <a:t>Jains </a:t>
            </a:r>
            <a:r>
              <a:rPr lang="es-ES" sz="1700" b="0" i="0" dirty="0">
                <a:effectLst/>
              </a:rPr>
              <a:t>method: looks at which side is higher and determines an </a:t>
            </a:r>
            <a:r>
              <a:rPr lang="es-ES" sz="1700" b="0" i="1" dirty="0">
                <a:effectLst/>
              </a:rPr>
              <a:t>offset</a:t>
            </a:r>
            <a:r>
              <a:rPr lang="es-ES" sz="1700" b="0" i="0" dirty="0">
                <a:effectLst/>
              </a:rPr>
              <a:t> using the relative difference between the highest and second highest point.</a:t>
            </a:r>
          </a:p>
          <a:p>
            <a:pPr>
              <a:buFont typeface="+mj-lt"/>
              <a:buAutoNum type="arabicPeriod"/>
            </a:pPr>
            <a:r>
              <a:rPr lang="es-ES" sz="1700" dirty="0"/>
              <a:t>Quinn’s 2nd method: creates an offset by generating 2 (big) complex numbers using the values from the bins next to the maximum and the maximum. </a:t>
            </a:r>
          </a:p>
          <a:p>
            <a:pPr marL="0" indent="0">
              <a:buNone/>
            </a:pPr>
            <a:endParaRPr lang="es-ES" sz="1700" dirty="0"/>
          </a:p>
        </p:txBody>
      </p:sp>
      <p:sp>
        <p:nvSpPr>
          <p:cNvPr id="1165" name="Rectangle 116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s184/284a">
            <a:extLst>
              <a:ext uri="{FF2B5EF4-FFF2-40B4-BE49-F238E27FC236}">
                <a16:creationId xmlns:a16="http://schemas.microsoft.com/office/drawing/2014/main" id="{6C931558-72A5-A5FE-3B08-45078EF5A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2969" y="581892"/>
            <a:ext cx="335834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9" name="Rectangle 116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Quadratic Interpolation of Spectral Peaks">
            <a:extLst>
              <a:ext uri="{FF2B5EF4-FFF2-40B4-BE49-F238E27FC236}">
                <a16:creationId xmlns:a16="http://schemas.microsoft.com/office/drawing/2014/main" id="{E42A95B6-E189-CE57-5C47-C46DFF003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2" b="2872"/>
          <a:stretch/>
        </p:blipFill>
        <p:spPr bwMode="auto">
          <a:xfrm>
            <a:off x="7670236" y="3707894"/>
            <a:ext cx="3221942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Best </a:t>
            </a:r>
            <a:r>
              <a:rPr lang="nl-NL" sz="4000" dirty="0" err="1"/>
              <a:t>methods</a:t>
            </a:r>
            <a:r>
              <a:rPr lang="nl-NL" sz="4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nl-NL" sz="2000" dirty="0"/>
              <a:t>As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see</a:t>
            </a:r>
            <a:r>
              <a:rPr lang="nl-NL" sz="2000" dirty="0"/>
              <a:t> </a:t>
            </a:r>
            <a:r>
              <a:rPr lang="nl-NL" sz="2000" dirty="0" err="1"/>
              <a:t>quadratic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barycentric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 have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biggest</a:t>
            </a:r>
            <a:r>
              <a:rPr lang="nl-NL" sz="2000" dirty="0"/>
              <a:t> </a:t>
            </a:r>
            <a:r>
              <a:rPr lang="nl-NL" sz="2000" dirty="0" err="1"/>
              <a:t>deviation</a:t>
            </a:r>
            <a:r>
              <a:rPr lang="nl-NL" sz="2000" dirty="0"/>
              <a:t>.</a:t>
            </a:r>
          </a:p>
          <a:p>
            <a:r>
              <a:rPr lang="nl-NL" sz="2000" dirty="0" err="1"/>
              <a:t>Sadly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other</a:t>
            </a:r>
            <a:r>
              <a:rPr lang="nl-NL" sz="2000" dirty="0"/>
              <a:t> </a:t>
            </a:r>
            <a:r>
              <a:rPr lang="nl-NL" sz="2000" dirty="0" err="1"/>
              <a:t>two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, even </a:t>
            </a:r>
            <a:r>
              <a:rPr lang="nl-NL" sz="2000" dirty="0" err="1"/>
              <a:t>though</a:t>
            </a:r>
            <a:r>
              <a:rPr lang="nl-NL" sz="2000" dirty="0"/>
              <a:t> </a:t>
            </a:r>
            <a:r>
              <a:rPr lang="nl-NL" sz="2000" dirty="0" err="1"/>
              <a:t>they</a:t>
            </a:r>
            <a:r>
              <a:rPr lang="nl-NL" sz="2000" dirty="0"/>
              <a:t> </a:t>
            </a:r>
            <a:r>
              <a:rPr lang="nl-NL" sz="2000" dirty="0" err="1"/>
              <a:t>perform</a:t>
            </a:r>
            <a:r>
              <a:rPr lang="nl-NL" sz="2000" dirty="0"/>
              <a:t> </a:t>
            </a:r>
            <a:r>
              <a:rPr lang="nl-NL" sz="2000" dirty="0" err="1"/>
              <a:t>much</a:t>
            </a:r>
            <a:r>
              <a:rPr lang="nl-NL" sz="2000" dirty="0"/>
              <a:t> </a:t>
            </a:r>
            <a:r>
              <a:rPr lang="nl-NL" sz="2000" dirty="0" err="1"/>
              <a:t>better</a:t>
            </a:r>
            <a:r>
              <a:rPr lang="nl-NL" sz="2000" dirty="0"/>
              <a:t>, </a:t>
            </a:r>
            <a:r>
              <a:rPr lang="nl-NL" sz="2000" dirty="0" err="1"/>
              <a:t>aren’t</a:t>
            </a:r>
            <a:r>
              <a:rPr lang="nl-NL" sz="2000" dirty="0"/>
              <a:t> </a:t>
            </a:r>
            <a:r>
              <a:rPr lang="nl-NL" sz="2000" dirty="0" err="1"/>
              <a:t>continious</a:t>
            </a:r>
            <a:r>
              <a:rPr lang="nl-NL" sz="2000" dirty="0"/>
              <a:t>.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4804669-380C-A43B-E104-A1FD5D57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725" y="774285"/>
            <a:ext cx="2661003" cy="258117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20654A8-77CC-07EF-6833-8CE1D22A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866" y="3575074"/>
            <a:ext cx="2688722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5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E392AB-722D-EA76-CC9D-8FFBA4668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3" r="4" b="4"/>
          <a:stretch/>
        </p:blipFill>
        <p:spPr bwMode="auto"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91BDD90-0C31-D9E1-A44E-656470BAE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69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3088" name="Freeform: Shape 3087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0" name="Freeform: Shape 3089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0CC9F-72E0-F580-259A-93E952BD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nl-NL" sz="2800"/>
              <a:t>Our code</a:t>
            </a: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1D820-94ED-BA3B-2A52-E25D47F7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171"/>
            <a:ext cx="2804504" cy="3918792"/>
          </a:xfrm>
        </p:spPr>
        <p:txBody>
          <a:bodyPr>
            <a:normAutofit/>
          </a:bodyPr>
          <a:lstStyle/>
          <a:p>
            <a:r>
              <a:rPr lang="nl-NL" sz="1800" dirty="0" err="1"/>
              <a:t>Currently</a:t>
            </a:r>
            <a:endParaRPr lang="nl-NL" sz="1800" dirty="0"/>
          </a:p>
          <a:p>
            <a:r>
              <a:rPr lang="nl-NL" sz="1800" dirty="0" err="1"/>
              <a:t>Algorithm</a:t>
            </a:r>
            <a:endParaRPr lang="nl-NL" sz="1800" dirty="0"/>
          </a:p>
          <a:p>
            <a:r>
              <a:rPr lang="nl-NL" sz="1800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18680575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336</Words>
  <Application>Microsoft Office PowerPoint</Application>
  <PresentationFormat>Breedbeeld</PresentationFormat>
  <Paragraphs>49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Kantoorthema</vt:lpstr>
      <vt:lpstr>Halfway presentation: Fourier Analysis in Optical Coherence Tomography</vt:lpstr>
      <vt:lpstr>Goal:</vt:lpstr>
      <vt:lpstr>What is a Fourier Transform?</vt:lpstr>
      <vt:lpstr>Discrete Fourier Transform</vt:lpstr>
      <vt:lpstr>Fast fourier Transform</vt:lpstr>
      <vt:lpstr>How do we  fit a peak?</vt:lpstr>
      <vt:lpstr>Methods:</vt:lpstr>
      <vt:lpstr>Best methods:</vt:lpstr>
      <vt:lpstr>Our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Halfway presentation: Fourier Analysis in Optical Coherence Tomography</dc:title>
  <dc:creator>Caliskan, S. (Saban)</dc:creator>
  <cp:lastModifiedBy>Caliskan, S. (Saban)</cp:lastModifiedBy>
  <cp:revision>2</cp:revision>
  <dcterms:created xsi:type="dcterms:W3CDTF">2023-05-21T23:07:57Z</dcterms:created>
  <dcterms:modified xsi:type="dcterms:W3CDTF">2023-05-22T02:10:46Z</dcterms:modified>
</cp:coreProperties>
</file>