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3" r:id="rId6"/>
    <p:sldId id="264" r:id="rId7"/>
    <p:sldId id="275" r:id="rId8"/>
    <p:sldId id="277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2" autoAdjust="0"/>
    <p:restoredTop sz="94660"/>
  </p:normalViewPr>
  <p:slideViewPr>
    <p:cSldViewPr snapToGrid="0">
      <p:cViewPr>
        <p:scale>
          <a:sx n="73" d="100"/>
          <a:sy n="73" d="100"/>
        </p:scale>
        <p:origin x="7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8755-76A1-B980-EF6D-909278EF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2448C-5530-F903-4B15-E5B08479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EA05E-0EF1-A620-4CD4-04C5436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87D5A-4E96-DAC9-003F-D2005A4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19254-A1E2-BA30-E0DC-C3D3432C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EFD-972D-8756-1D85-7214183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D7E45A-1CDC-BB42-7D95-56AAC243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7A81C-3521-E7E0-20C7-0456111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55CBC1-BC77-2789-31FD-13D302A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17AADC-6239-5012-E0C5-144C6B2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C140E6-159E-8EAB-57FE-A20E0C68F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346A0-62A5-2263-FC2B-F2C17645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64E8BC-41B2-2AA1-1CB1-DAE9C7E5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4CAF2-E088-A5BD-0E69-62AEDD9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26A92E-8BD0-D1DF-27AD-3669B92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78FD7-54BD-AC46-9FE6-8FAF6FA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0B28F-0B83-B526-D9D4-D2E75818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5D825-BF8D-A0FA-B8C6-5A09E72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C7D76-F63F-AEA3-D056-296F2BF1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967B4-5D55-F0BE-4CE7-8456D61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1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17B1-89C8-3B1B-7F44-DEE13BE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7BA08-73DB-26EA-8955-40DEBEF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A18C9-5B3B-7806-B0F5-B9985F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13640-F289-0D40-ED6F-DEE616A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AF821C-018F-0F62-D902-A927B81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BC59-844A-D29D-0292-B6CD698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CDD34-6C27-D9A8-7315-3CDBE95F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AF20DD-1E16-73EA-CE75-B48E2EE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BDFEF-7400-945D-7074-751342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A1560E-1825-D4B0-AE9C-A9F2B88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6213-948E-27B3-EF6A-7DF3A0F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BE51-A62C-F6B3-55B1-893C3F2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081C4B-4C16-01B9-C009-784722DF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F6C49D-EF40-7268-24DD-1BCB22D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9A6EAF-3822-DFA7-C269-8619D8437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E60E43-0146-0B2A-1719-66F30F33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8E5DCD-ED73-BB86-0C15-2ABEF64B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4B7A15-CC96-6572-D202-F9E3889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BFE65C-3427-8121-EEC5-499B9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CC793-FF02-580F-B187-1D4D587A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C18BC-29CF-9B39-DC27-278A11A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29CA18-35D4-AB0F-CA5B-037900D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CEE5E-E33D-C774-04F0-5B073ED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2E5CC-CB08-B22D-F240-A56DC2C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07BF6-40DB-45CF-2DA9-93E926B9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BC6D4-45F9-E49B-DCBA-8786B56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D0AC8-08A6-68C1-547B-E0E61F8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C6484-2BB5-FF49-03A2-F60A03F6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AB0D6-3303-C0ED-90D1-770190C0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07F6A1-D3E7-FAA2-A8BB-DB2FD900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8CE197-BD2D-398A-3EC3-733F637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5AB902-5FB8-AE91-C735-9F18BCB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4BC1-2D8F-9891-2F06-4987C0A0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DE70BF-AFDE-3AE9-C8B8-6D993F75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6BFEC8-F71D-1C97-9979-2535876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B53214-3FBD-8A6C-7142-1E4ADCA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CCC94-975D-6928-4B29-026F8EA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AB8D5F-3681-6FDC-55D3-5AD415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198F4C-22AD-B065-476C-A1BA3FE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B05FD-59B8-A197-3E9A-BD7D266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C12C4-486B-EE0E-C57D-B3D0FD1D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DACDE7-47CC-4EEE-31BC-C6037100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F163C-B41D-C2D2-EE82-337CA9AE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BA976B-59C1-4EEC-C8C9-8509DEED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22642" b="-3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14" name="Afbeelding 13" descr="Afbeelding met schermopname, handschrift, Lettertype, lijn&#10;&#10;Automatisch gegenereerde beschrijving">
            <a:extLst>
              <a:ext uri="{FF2B5EF4-FFF2-40B4-BE49-F238E27FC236}">
                <a16:creationId xmlns:a16="http://schemas.microsoft.com/office/drawing/2014/main" id="{EE5129EA-BF7E-487D-AC1A-A39976B6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r="18555" b="-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6" name="Tijdelijke aanduiding voor inhoud 44">
            <a:extLst>
              <a:ext uri="{FF2B5EF4-FFF2-40B4-BE49-F238E27FC236}">
                <a16:creationId xmlns:a16="http://schemas.microsoft.com/office/drawing/2014/main" id="{3910EEFE-26EB-B55E-3DBF-2EE2D46A3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1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DB536-A11C-ECB0-DBEB-5804E595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7048"/>
            <a:ext cx="5020056" cy="277063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Halfway presentation:</a:t>
            </a:r>
            <a:br>
              <a:rPr lang="en-US" sz="4200" dirty="0"/>
            </a:br>
            <a:r>
              <a:rPr lang="en-US" sz="4200" dirty="0"/>
              <a:t>Fourier Analysis in Optical Coherence Tomography</a:t>
            </a:r>
            <a:endParaRPr lang="nl-NL" sz="4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A76CB1-5AB8-F12D-C7B3-4F72F29A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90872"/>
            <a:ext cx="4919472" cy="1335024"/>
          </a:xfrm>
        </p:spPr>
        <p:txBody>
          <a:bodyPr>
            <a:normAutofit/>
          </a:bodyPr>
          <a:lstStyle/>
          <a:p>
            <a:pPr algn="l"/>
            <a:r>
              <a:rPr lang="nl-NL" sz="2800" dirty="0"/>
              <a:t>Saban Caliskan</a:t>
            </a:r>
          </a:p>
          <a:p>
            <a:pPr algn="l"/>
            <a:r>
              <a:rPr lang="nl-NL" sz="2800" dirty="0"/>
              <a:t>Research </a:t>
            </a:r>
            <a:r>
              <a:rPr lang="en-GB" sz="2800" dirty="0"/>
              <a:t>Internship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16548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 dirty="0"/>
              <a:t>Fourier</a:t>
            </a:r>
            <a:r>
              <a:rPr lang="nl-NL" sz="4000" dirty="0"/>
              <a:t> </a:t>
            </a:r>
            <a:r>
              <a:rPr lang="nl-NL" sz="4000" dirty="0" err="1"/>
              <a:t>Transform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Linear </a:t>
                </a:r>
                <a:r>
                  <a:rPr lang="en-GB" sz="2000" dirty="0"/>
                  <a:t>Transformation</a:t>
                </a:r>
                <a:endParaRPr lang="nl-NL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−ⅈ2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𝜋𝜉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sz="1600" b="0" i="0">
                            <a:latin typeface="Cambria Math" panose="02040503050406030204" pitchFamily="18" charset="0"/>
                          </a:rPr>
                          <m:t>inv</m:t>
                        </m:r>
                      </m:sub>
                    </m:sSub>
                    <m:d>
                      <m:d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ⅈ2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𝜋𝜉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nl-NL" sz="16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nl-NL" sz="16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nl-NL" sz="16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NL" sz="1600" b="0" dirty="0">
                  <a:ea typeface="Cambria Math" panose="02040503050406030204" pitchFamily="18" charset="0"/>
                </a:endParaRPr>
              </a:p>
              <a:p>
                <a:r>
                  <a:rPr lang="nl-NL" sz="2000" dirty="0"/>
                  <a:t>Peaks </a:t>
                </a:r>
                <a:r>
                  <a:rPr lang="nl-NL" sz="2000" dirty="0" err="1"/>
                  <a:t>determine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Periodicity</a:t>
                </a:r>
                <a:r>
                  <a:rPr lang="nl-NL" sz="2000" dirty="0"/>
                  <a:t> </a:t>
                </a:r>
                <a:r>
                  <a:rPr lang="nl-NL" sz="2000" dirty="0" err="1"/>
                  <a:t>and</a:t>
                </a:r>
                <a:r>
                  <a:rPr lang="nl-NL" sz="2000" dirty="0"/>
                  <a:t> </a:t>
                </a:r>
                <a:r>
                  <a:rPr lang="nl-NL" sz="2000" dirty="0" err="1"/>
                  <a:t>Shape</a:t>
                </a:r>
                <a:endParaRPr lang="nl-NL" sz="2000" dirty="0"/>
              </a:p>
              <a:p>
                <a:endParaRPr lang="nl-NL" sz="20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B28E043-D3FE-D542-7A37-AA0C4ADB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968" y="311007"/>
            <a:ext cx="3565289" cy="28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75F3C3-9BC9-CFB4-8D1F-9C24F80262BF}"/>
              </a:ext>
            </a:extLst>
          </p:cNvPr>
          <p:cNvSpPr txBox="1"/>
          <p:nvPr/>
        </p:nvSpPr>
        <p:spPr>
          <a:xfrm>
            <a:off x="8125968" y="3370128"/>
            <a:ext cx="348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https://en.wikipedia.org/wiki/Fourier_Transform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5D8E7B-6FBE-4B5A-5484-9B7E56CA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32" y="4408862"/>
            <a:ext cx="3124772" cy="8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3E5C4E2-46C3-59E3-D457-D4D33AF1AFA0}"/>
              </a:ext>
            </a:extLst>
          </p:cNvPr>
          <p:cNvSpPr txBox="1"/>
          <p:nvPr/>
        </p:nvSpPr>
        <p:spPr>
          <a:xfrm>
            <a:off x="8125968" y="5417628"/>
            <a:ext cx="3486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https://en.wikipedia.org/wiki/Fourier_Series</a:t>
            </a:r>
          </a:p>
        </p:txBody>
      </p:sp>
    </p:spTree>
    <p:extLst>
      <p:ext uri="{BB962C8B-B14F-4D97-AF65-F5344CB8AC3E}">
        <p14:creationId xmlns:p14="http://schemas.microsoft.com/office/powerpoint/2010/main" val="16449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nl-NL" sz="4800" dirty="0"/>
              <a:t>Discrete </a:t>
            </a:r>
            <a:br>
              <a:rPr lang="nl-NL" sz="4800" dirty="0"/>
            </a:br>
            <a:r>
              <a:rPr lang="nl-NL" sz="4800" dirty="0" err="1"/>
              <a:t>Fourier</a:t>
            </a:r>
            <a:r>
              <a:rPr lang="nl-NL" sz="4800" dirty="0"/>
              <a:t> </a:t>
            </a:r>
            <a:r>
              <a:rPr lang="nl-NL" sz="4800" dirty="0" err="1"/>
              <a:t>Transform</a:t>
            </a:r>
            <a:endParaRPr lang="nl-NL" sz="4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C4CEBCC-958D-8B4F-CA60-311F99B8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9" y="473549"/>
            <a:ext cx="3494670" cy="173100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D7D893-B4B6-E9CA-9AC8-5A11B895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8" y="2717223"/>
            <a:ext cx="3510656" cy="173892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8097AE8-D0E1-F8A4-4007-173065666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08" y="4795405"/>
            <a:ext cx="3491405" cy="1729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Discrete data</a:t>
                </a:r>
                <a:endParaRPr lang="nl-NL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box>
                              <m:box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nl-NL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nl-NL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box>
                          </m:sup>
                        </m:sSup>
                      </m:e>
                    </m:nary>
                  </m:oMath>
                </a14:m>
                <a:endParaRPr lang="nl-NL" sz="1600" dirty="0"/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All</a:t>
                </a:r>
                <a:r>
                  <a:rPr lang="nl-NL" sz="1600" dirty="0"/>
                  <a:t> </a:t>
                </a:r>
                <a:r>
                  <a:rPr lang="nl-NL" sz="1600" dirty="0" err="1"/>
                  <a:t>possible</a:t>
                </a:r>
                <a:r>
                  <a:rPr lang="nl-NL" sz="1600" dirty="0"/>
                  <a:t> </a:t>
                </a:r>
                <a:r>
                  <a:rPr lang="nl-NL" sz="1600" dirty="0" err="1"/>
                  <a:t>frequencies</a:t>
                </a:r>
                <a:r>
                  <a:rPr lang="nl-NL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nl-NL" sz="1600" b="0" i="1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nl-NL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nl-NL" sz="1600" dirty="0"/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Nyquist</a:t>
                </a:r>
                <a:r>
                  <a:rPr lang="nl-NL" sz="1600" dirty="0"/>
                  <a:t> </a:t>
                </a:r>
                <a:r>
                  <a:rPr lang="nl-NL" sz="1600" dirty="0" err="1"/>
                  <a:t>Frequency</a:t>
                </a:r>
                <a:r>
                  <a:rPr lang="nl-NL" sz="1600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/>
                  <a:t>‘the Nyquist frequency is the frequency whose cycle-length is twice the interval between samples’, </a:t>
                </a:r>
                <a:r>
                  <a:rPr lang="nl-NL" sz="1600" dirty="0" err="1"/>
                  <a:t>i.e</a:t>
                </a:r>
                <a:r>
                  <a:rPr lang="nl-NL" sz="1600" dirty="0"/>
                  <a:t>: at </a:t>
                </a:r>
                <a:r>
                  <a:rPr lang="nl-NL" sz="1600" dirty="0" err="1"/>
                  <a:t>least</a:t>
                </a:r>
                <a:r>
                  <a:rPr lang="nl-NL" sz="1600" dirty="0"/>
                  <a:t> 2 samples</a:t>
                </a:r>
              </a:p>
              <a:p>
                <a:pPr>
                  <a:lnSpc>
                    <a:spcPct val="150000"/>
                  </a:lnSpc>
                </a:pPr>
                <a:r>
                  <a:rPr lang="nl-NL" sz="1600" dirty="0" err="1"/>
                  <a:t>Computation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sz="1600" b="0" i="1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nl-NL" sz="1600" dirty="0"/>
              </a:p>
              <a:p>
                <a:endParaRPr lang="nl-NL" sz="9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  <a:blipFill>
                <a:blip r:embed="rId5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203E4BD-30E1-42F5-9949-FF7CA56A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What</a:t>
            </a:r>
            <a:r>
              <a:rPr lang="nl-NL" sz="4800"/>
              <a:t> is our goal?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424614"/>
            <a:ext cx="3461419" cy="5783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60" y="2449951"/>
            <a:ext cx="3046866" cy="150819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97F8D60-8991-7AB6-23EC-2F8103B3B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60" y="4415926"/>
            <a:ext cx="3046866" cy="150819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3821CF3-228B-8B49-EA5A-B87384C0C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25"/>
          <a:stretch/>
        </p:blipFill>
        <p:spPr>
          <a:xfrm>
            <a:off x="581646" y="700251"/>
            <a:ext cx="3046866" cy="1510071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620641"/>
            <a:ext cx="7115139" cy="302370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Reflected spectrum modulated because of interference</a:t>
            </a:r>
          </a:p>
          <a:p>
            <a:endParaRPr lang="en-US" sz="2000" dirty="0"/>
          </a:p>
          <a:p>
            <a:r>
              <a:rPr lang="en-US" sz="2000" dirty="0"/>
              <a:t>FFT peak corresponds to thickness of sample</a:t>
            </a:r>
          </a:p>
          <a:p>
            <a:endParaRPr lang="en-US" sz="2000" dirty="0"/>
          </a:p>
          <a:p>
            <a:r>
              <a:rPr lang="en-US" sz="2000" dirty="0"/>
              <a:t>Need to find the exact location of the peak in FFT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What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exact </a:t>
            </a:r>
            <a:r>
              <a:rPr lang="nl-NL" sz="2000" dirty="0" err="1"/>
              <a:t>frequency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centre</a:t>
            </a:r>
            <a:r>
              <a:rPr lang="nl-NL" sz="2000" dirty="0"/>
              <a:t> of a bin?</a:t>
            </a:r>
          </a:p>
        </p:txBody>
      </p:sp>
    </p:spTree>
    <p:extLst>
      <p:ext uri="{BB962C8B-B14F-4D97-AF65-F5344CB8AC3E}">
        <p14:creationId xmlns:p14="http://schemas.microsoft.com/office/powerpoint/2010/main" val="29722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/>
                  <a:t>2 Methods to interpolate the exact frequency</a:t>
                </a:r>
              </a:p>
              <a:p>
                <a:pPr marL="0" indent="0">
                  <a:buNone/>
                </a:pPr>
                <a:r>
                  <a:rPr lang="en-GB" sz="2000" dirty="0"/>
                  <a:t>To determine the Exact location</a:t>
                </a:r>
              </a:p>
              <a:p>
                <a:pPr marL="0" indent="0">
                  <a:buNone/>
                </a:pPr>
                <a:endParaRPr lang="nl-NL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/>
                  <a:t>Quadratic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6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sz="1600" dirty="0"/>
                  <a:t>             </a:t>
                </a:r>
                <a14:m>
                  <m:oMath xmlns:m="http://schemas.openxmlformats.org/officeDocument/2006/math"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s-ES" sz="16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pPr marL="0" indent="0">
                  <a:buNone/>
                </a:pPr>
                <a:r>
                  <a:rPr lang="es-ES" sz="2000" b="0" i="0" dirty="0">
                    <a:effectLst/>
                  </a:rPr>
                  <a:t>2.     Barycentric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Weighted average                      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s-ES" sz="1600" dirty="0"/>
              </a:p>
              <a:p>
                <a:pPr marL="457200" indent="-457200">
                  <a:buFont typeface="+mj-lt"/>
                  <a:buAutoNum type="arabicPeriod"/>
                </a:pPr>
                <a:endParaRPr lang="nl-NL" sz="2000" dirty="0"/>
              </a:p>
            </p:txBody>
          </p:sp>
        </mc:Choice>
        <mc:Fallback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  <a:blipFill>
                <a:blip r:embed="rId2"/>
                <a:stretch>
                  <a:fillRect l="-11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Quadratic Interpolation of Spectral Peaks">
            <a:extLst>
              <a:ext uri="{FF2B5EF4-FFF2-40B4-BE49-F238E27FC236}">
                <a16:creationId xmlns:a16="http://schemas.microsoft.com/office/drawing/2014/main" id="{3E7B1EBB-606D-B031-0590-86155507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2" b="2872"/>
          <a:stretch/>
        </p:blipFill>
        <p:spPr bwMode="auto">
          <a:xfrm>
            <a:off x="8318630" y="517897"/>
            <a:ext cx="322194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4C16DA8-98E8-9D26-AD9B-F8DD1162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2" t="-424" r="51506" b="424"/>
          <a:stretch/>
        </p:blipFill>
        <p:spPr>
          <a:xfrm>
            <a:off x="8482044" y="2982984"/>
            <a:ext cx="3084652" cy="3084410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59940BEC-BA73-5958-146A-6712440D1985}"/>
              </a:ext>
            </a:extLst>
          </p:cNvPr>
          <p:cNvCxnSpPr>
            <a:cxnSpLocks/>
          </p:cNvCxnSpPr>
          <p:nvPr/>
        </p:nvCxnSpPr>
        <p:spPr>
          <a:xfrm>
            <a:off x="3714805" y="415137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4F502A5-E729-D614-E35F-D9D586294B8B}"/>
              </a:ext>
            </a:extLst>
          </p:cNvPr>
          <p:cNvCxnSpPr>
            <a:cxnSpLocks/>
          </p:cNvCxnSpPr>
          <p:nvPr/>
        </p:nvCxnSpPr>
        <p:spPr>
          <a:xfrm>
            <a:off x="3381866" y="530961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More Newer methods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6904D8-684F-0EE6-CCF8-E66D9EE41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73"/>
          <a:stretch/>
        </p:blipFill>
        <p:spPr>
          <a:xfrm>
            <a:off x="6914448" y="3803276"/>
            <a:ext cx="4715966" cy="231736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CFF63B-A2B8-1EB8-0FEB-DCBCEE433F51}"/>
              </a:ext>
            </a:extLst>
          </p:cNvPr>
          <p:cNvSpPr txBox="1">
            <a:spLocks/>
          </p:cNvSpPr>
          <p:nvPr/>
        </p:nvSpPr>
        <p:spPr>
          <a:xfrm>
            <a:off x="665085" y="2267802"/>
            <a:ext cx="5997864" cy="4161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en-US" sz="2000" dirty="0"/>
              <a:t>pure sine of 99 different frequencies between 8.4 and 9.6 </a:t>
            </a:r>
            <a:r>
              <a:rPr lang="el-GR" sz="2000" dirty="0"/>
              <a:t>Δ</a:t>
            </a:r>
            <a:r>
              <a:rPr lang="en-US" sz="2000" dirty="0"/>
              <a:t>f = 1/350, N = 700.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Quadratic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 Continous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Large misfits</a:t>
            </a:r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0" indent="0">
              <a:buNone/>
            </a:pPr>
            <a:r>
              <a:rPr lang="es-ES" sz="2000" b="0" i="0" dirty="0">
                <a:effectLst/>
              </a:rPr>
              <a:t>4. Barycentric 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not continous.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b="0" i="0" dirty="0">
                <a:effectLst/>
              </a:rPr>
              <a:t>Large misfits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7C389CC-8043-C04E-B4E9-DEF636DF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7" t="-267" r="197" b="49140"/>
          <a:stretch/>
        </p:blipFill>
        <p:spPr>
          <a:xfrm>
            <a:off x="6849504" y="752947"/>
            <a:ext cx="4782247" cy="23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 fontScale="90000"/>
          </a:bodyPr>
          <a:lstStyle/>
          <a:p>
            <a:r>
              <a:rPr lang="nl-NL" sz="4000" dirty="0"/>
              <a:t>More Advanced </a:t>
            </a:r>
            <a:r>
              <a:rPr lang="nl-NL" sz="4000" dirty="0" err="1"/>
              <a:t>Methods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1036185" y="2422441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Jain’s </a:t>
            </a:r>
            <a:r>
              <a:rPr lang="en-US" sz="2000" dirty="0"/>
              <a:t>method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4</a:t>
            </a:r>
            <a:r>
              <a:rPr lang="es-ES" sz="2000" b="0" i="0" dirty="0">
                <a:effectLst/>
              </a:rPr>
              <a:t>. Quinn’s (2nd) method</a:t>
            </a:r>
            <a:endParaRPr lang="nl-NL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86FEABD-FAB1-B8DA-9A72-CC74E29B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33" y="340127"/>
            <a:ext cx="3731524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Result</a:t>
            </a:r>
            <a:r>
              <a:rPr lang="nl-NL" sz="4000" dirty="0"/>
              <a:t> </a:t>
            </a:r>
            <a:r>
              <a:rPr lang="nl-NL" sz="4000" dirty="0" err="1"/>
              <a:t>Jain’s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</a:t>
            </a:r>
            <a:r>
              <a:rPr lang="nl-NL" sz="4000" dirty="0" err="1"/>
              <a:t>Quinn’s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88" y="2151253"/>
            <a:ext cx="5278066" cy="3979585"/>
          </a:xfrm>
        </p:spPr>
        <p:txBody>
          <a:bodyPr anchor="ctr">
            <a:normAutofit/>
          </a:bodyPr>
          <a:lstStyle/>
          <a:p>
            <a:r>
              <a:rPr lang="nl-NL" sz="2000" dirty="0"/>
              <a:t>Generally </a:t>
            </a:r>
            <a:r>
              <a:rPr lang="nl-NL" sz="2000" dirty="0" err="1"/>
              <a:t>Better</a:t>
            </a:r>
            <a:endParaRPr lang="nl-NL" sz="2000" dirty="0"/>
          </a:p>
          <a:p>
            <a:endParaRPr lang="nl-NL" sz="2000" dirty="0"/>
          </a:p>
          <a:p>
            <a:endParaRPr lang="en-GB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Neither</a:t>
            </a:r>
            <a:r>
              <a:rPr lang="nl-NL" sz="2000" dirty="0"/>
              <a:t> is </a:t>
            </a:r>
            <a:r>
              <a:rPr lang="nl-NL" sz="2000" dirty="0" err="1"/>
              <a:t>Continous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5914E4-E400-59FA-8CB6-7D65B21B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903" y="356812"/>
            <a:ext cx="3076421" cy="29235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1A1DB7-06E2-0F57-F31A-984F62D00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" t="51306" r="176" b="-638"/>
          <a:stretch/>
        </p:blipFill>
        <p:spPr>
          <a:xfrm>
            <a:off x="1200559" y="5094283"/>
            <a:ext cx="2785251" cy="150421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E2E6812-196C-5836-AE57-3640EF38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7" t="72873" r="63274" b="7986"/>
          <a:stretch/>
        </p:blipFill>
        <p:spPr>
          <a:xfrm>
            <a:off x="3203600" y="3505479"/>
            <a:ext cx="1393733" cy="107732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ED298E9-D715-87F5-BCEA-1C0691B3911A}"/>
              </a:ext>
            </a:extLst>
          </p:cNvPr>
          <p:cNvSpPr/>
          <p:nvPr/>
        </p:nvSpPr>
        <p:spPr>
          <a:xfrm>
            <a:off x="3157329" y="3399214"/>
            <a:ext cx="1195607" cy="1199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8686083-9118-A038-9040-58C7331EA5A7}"/>
              </a:ext>
            </a:extLst>
          </p:cNvPr>
          <p:cNvSpPr/>
          <p:nvPr/>
        </p:nvSpPr>
        <p:spPr>
          <a:xfrm>
            <a:off x="3627839" y="4351105"/>
            <a:ext cx="392541" cy="3962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4D0A9AE-682A-6CC1-0661-57EE74E06979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666463" y="4747386"/>
            <a:ext cx="157647" cy="1355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E1D7FBD2-2F0C-8B66-4B5A-FF7431C7C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006" y="3505479"/>
            <a:ext cx="3041911" cy="292358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82071E-7146-FFC5-3CF0-E939150E24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88"/>
          <a:stretch/>
        </p:blipFill>
        <p:spPr>
          <a:xfrm>
            <a:off x="4156230" y="5031616"/>
            <a:ext cx="2423499" cy="1355929"/>
          </a:xfrm>
          <a:prstGeom prst="rect">
            <a:avLst/>
          </a:prstGeom>
        </p:spPr>
      </p:pic>
      <p:sp>
        <p:nvSpPr>
          <p:cNvPr id="18" name="Ovaal 17">
            <a:extLst>
              <a:ext uri="{FF2B5EF4-FFF2-40B4-BE49-F238E27FC236}">
                <a16:creationId xmlns:a16="http://schemas.microsoft.com/office/drawing/2014/main" id="{9C1BA0FB-2D71-DC18-1574-F8ECB225D437}"/>
              </a:ext>
            </a:extLst>
          </p:cNvPr>
          <p:cNvSpPr/>
          <p:nvPr/>
        </p:nvSpPr>
        <p:spPr>
          <a:xfrm>
            <a:off x="4971213" y="4992624"/>
            <a:ext cx="853285" cy="14192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0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48" name="Rectangle 309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0CC9F-72E0-F580-259A-93E952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 dirty="0"/>
              <a:t>Outlook</a:t>
            </a:r>
          </a:p>
        </p:txBody>
      </p:sp>
      <p:sp>
        <p:nvSpPr>
          <p:cNvPr id="31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1D820-94ED-BA3B-2A52-E25D47F7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200" dirty="0"/>
              <a:t>Impact of noise on fit</a:t>
            </a:r>
          </a:p>
          <a:p>
            <a:pPr>
              <a:lnSpc>
                <a:spcPct val="200000"/>
              </a:lnSpc>
            </a:pPr>
            <a:r>
              <a:rPr lang="en-GB" sz="2200" dirty="0"/>
              <a:t>Impact of phase differences on fit</a:t>
            </a:r>
          </a:p>
          <a:p>
            <a:pPr>
              <a:lnSpc>
                <a:spcPct val="200000"/>
              </a:lnSpc>
            </a:pPr>
            <a:r>
              <a:rPr lang="en-GB" sz="2200" dirty="0"/>
              <a:t>Continuous Quinn’s and Jains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92D261F-10C6-DFF8-6159-16415BBA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80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295</Words>
  <Application>Microsoft Office PowerPoint</Application>
  <PresentationFormat>Breedbeeld</PresentationFormat>
  <Paragraphs>71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Kantoorthema</vt:lpstr>
      <vt:lpstr>Halfway presentation: Fourier Analysis in Optical Coherence Tomography</vt:lpstr>
      <vt:lpstr>Fourier Transform</vt:lpstr>
      <vt:lpstr>Discrete  Fourier Transform</vt:lpstr>
      <vt:lpstr>What is our goal?</vt:lpstr>
      <vt:lpstr>Peak Fitting</vt:lpstr>
      <vt:lpstr>More Newer methods</vt:lpstr>
      <vt:lpstr>More Advanced Methods</vt:lpstr>
      <vt:lpstr>Result Jain’s and Quinn’s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 presentation: Fourier Analysis in Optical Coherence Tomography</dc:title>
  <dc:creator>Caliskan, S. (Saban)</dc:creator>
  <cp:lastModifiedBy>saban caliskan</cp:lastModifiedBy>
  <cp:revision>12</cp:revision>
  <dcterms:created xsi:type="dcterms:W3CDTF">2023-05-21T23:07:57Z</dcterms:created>
  <dcterms:modified xsi:type="dcterms:W3CDTF">2023-05-23T22:02:55Z</dcterms:modified>
</cp:coreProperties>
</file>